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sldIdLst>
    <p:sldId id="272" r:id="rId5"/>
    <p:sldId id="258" r:id="rId6"/>
    <p:sldId id="259" r:id="rId7"/>
    <p:sldId id="260" r:id="rId8"/>
    <p:sldId id="273" r:id="rId9"/>
    <p:sldId id="265" r:id="rId10"/>
    <p:sldId id="266" r:id="rId11"/>
    <p:sldId id="274" r:id="rId12"/>
    <p:sldId id="275" r:id="rId13"/>
    <p:sldId id="261" r:id="rId14"/>
    <p:sldId id="262" r:id="rId15"/>
    <p:sldId id="263" r:id="rId16"/>
    <p:sldId id="264" r:id="rId17"/>
    <p:sldId id="267" r:id="rId18"/>
    <p:sldId id="268"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4/11/2022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42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24317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165723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252548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6940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35696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83961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0330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9072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858741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dirty="0"/>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778CE86-875F-4587-BCF6-FA054AFC0D53}" type="datetime1">
              <a:rPr lang="en-US" smtClean="0"/>
              <a:pPr/>
              <a:t>4/11/2022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7172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4/11/2022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B7E4EF-A1BD-40F4-AB7B-04F084DD991D}"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503569"/>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0584" y="364537"/>
            <a:ext cx="9954495" cy="1323439"/>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000" b="1" cap="none" spc="0" dirty="0">
                <a:ln w="50800"/>
                <a:effectLst/>
                <a:latin typeface="Times New Roman" pitchFamily="18" charset="0"/>
                <a:cs typeface="Times New Roman" pitchFamily="18" charset="0"/>
              </a:rPr>
              <a:t>ONLINE PARKING SPACE MECHANISM WITH PRIVACY PROTECTION </a:t>
            </a:r>
          </a:p>
        </p:txBody>
      </p:sp>
      <p:sp>
        <p:nvSpPr>
          <p:cNvPr id="4" name="Rectangle 3"/>
          <p:cNvSpPr/>
          <p:nvPr/>
        </p:nvSpPr>
        <p:spPr>
          <a:xfrm>
            <a:off x="0" y="4551058"/>
            <a:ext cx="6142894" cy="1323439"/>
          </a:xfrm>
          <a:prstGeom prst="rect">
            <a:avLst/>
          </a:prstGeom>
          <a:noFill/>
        </p:spPr>
        <p:txBody>
          <a:bodyPr wrap="square" lIns="91440" tIns="45720" rIns="91440" bIns="45720">
            <a:spAutoFit/>
          </a:bodyPr>
          <a:lstStyle/>
          <a:p>
            <a:pPr algn="ctr"/>
            <a:r>
              <a:rPr lang="en-US" sz="4000" cap="none" spc="0" dirty="0">
                <a:ln w="17780" cmpd="sng">
                  <a:solidFill>
                    <a:srgbClr val="FFFFFF"/>
                  </a:solidFill>
                  <a:prstDash val="solid"/>
                  <a:miter lim="800000"/>
                </a:ln>
                <a:effectLst>
                  <a:outerShdw blurRad="50800" algn="tl" rotWithShape="0">
                    <a:srgbClr val="000000"/>
                  </a:outerShdw>
                </a:effectLst>
                <a:latin typeface="Times New Roman" pitchFamily="18" charset="0"/>
                <a:cs typeface="Times New Roman" pitchFamily="18" charset="0"/>
              </a:rPr>
              <a:t>Guided by</a:t>
            </a:r>
          </a:p>
          <a:p>
            <a:pPr algn="ctr"/>
            <a:r>
              <a:rPr lang="en-US" sz="4000" dirty="0">
                <a:ln w="17780" cmpd="sng">
                  <a:solidFill>
                    <a:srgbClr val="FFFFFF"/>
                  </a:solidFill>
                  <a:prstDash val="solid"/>
                  <a:miter lim="800000"/>
                </a:ln>
                <a:effectLst>
                  <a:outerShdw blurRad="50800" algn="tl" rotWithShape="0">
                    <a:srgbClr val="000000"/>
                  </a:outerShdw>
                </a:effectLst>
                <a:latin typeface="Times New Roman" pitchFamily="18" charset="0"/>
                <a:cs typeface="Times New Roman" pitchFamily="18" charset="0"/>
              </a:rPr>
              <a:t>S.T. Santhana Lakshmi</a:t>
            </a:r>
            <a:endParaRPr lang="en-US" sz="4000" cap="none" spc="0" dirty="0">
              <a:ln w="17780" cmpd="sng">
                <a:solidFill>
                  <a:srgbClr val="FFFFFF"/>
                </a:solidFill>
                <a:prstDash val="solid"/>
                <a:miter lim="800000"/>
              </a:ln>
              <a:effectLst>
                <a:outerShdw blurRad="50800" algn="tl" rotWithShape="0">
                  <a:srgbClr val="000000"/>
                </a:outerShdw>
              </a:effectLst>
              <a:latin typeface="Times New Roman" pitchFamily="18" charset="0"/>
              <a:cs typeface="Times New Roman" pitchFamily="18" charset="0"/>
            </a:endParaRPr>
          </a:p>
        </p:txBody>
      </p:sp>
      <p:sp>
        <p:nvSpPr>
          <p:cNvPr id="5" name="Rectangle 4"/>
          <p:cNvSpPr/>
          <p:nvPr/>
        </p:nvSpPr>
        <p:spPr>
          <a:xfrm>
            <a:off x="5915093" y="4465727"/>
            <a:ext cx="5927974" cy="2400657"/>
          </a:xfrm>
          <a:prstGeom prst="rect">
            <a:avLst/>
          </a:prstGeom>
          <a:noFill/>
        </p:spPr>
        <p:txBody>
          <a:bodyPr wrap="square" lIns="91440" tIns="45720" rIns="91440" bIns="45720">
            <a:spAutoFit/>
          </a:bodyPr>
          <a:lstStyle/>
          <a:p>
            <a:pPr algn="ctr"/>
            <a:r>
              <a:rPr lang="en-US" sz="3200" cap="none" spc="0" dirty="0">
                <a:ln w="17780" cmpd="sng">
                  <a:solidFill>
                    <a:srgbClr val="FFFFFF"/>
                  </a:solidFill>
                  <a:prstDash val="solid"/>
                  <a:miter lim="800000"/>
                </a:ln>
                <a:latin typeface="Times New Roman" pitchFamily="18" charset="0"/>
                <a:cs typeface="Times New Roman" pitchFamily="18" charset="0"/>
              </a:rPr>
              <a:t>Femina S      211418104059</a:t>
            </a:r>
          </a:p>
          <a:p>
            <a:pPr algn="ctr"/>
            <a:r>
              <a:rPr lang="en-US" sz="3200" cap="none" spc="0" dirty="0">
                <a:ln w="17780" cmpd="sng">
                  <a:solidFill>
                    <a:srgbClr val="FFFFFF"/>
                  </a:solidFill>
                  <a:prstDash val="solid"/>
                  <a:miter lim="800000"/>
                </a:ln>
                <a:latin typeface="Times New Roman" pitchFamily="18" charset="0"/>
                <a:cs typeface="Times New Roman" pitchFamily="18" charset="0"/>
              </a:rPr>
              <a:t>Kirthiga N    211418104125</a:t>
            </a:r>
          </a:p>
          <a:p>
            <a:pPr algn="ctr"/>
            <a:r>
              <a:rPr lang="en-US" sz="3200" dirty="0">
                <a:ln w="17780" cmpd="sng">
                  <a:solidFill>
                    <a:srgbClr val="FFFFFF"/>
                  </a:solidFill>
                  <a:prstDash val="solid"/>
                  <a:miter lim="800000"/>
                </a:ln>
                <a:latin typeface="Times New Roman" pitchFamily="18" charset="0"/>
                <a:cs typeface="Times New Roman" pitchFamily="18" charset="0"/>
              </a:rPr>
              <a:t>Kiruthika M  211418104126</a:t>
            </a:r>
            <a:endParaRPr lang="en-US" sz="3200" cap="none" spc="0" dirty="0">
              <a:ln w="17780" cmpd="sng">
                <a:solidFill>
                  <a:srgbClr val="FFFFFF"/>
                </a:solidFill>
                <a:prstDash val="solid"/>
                <a:miter lim="800000"/>
              </a:ln>
              <a:latin typeface="Times New Roman" pitchFamily="18" charset="0"/>
              <a:cs typeface="Times New Roman" pitchFamily="18" charset="0"/>
            </a:endParaRPr>
          </a:p>
          <a:p>
            <a:pPr algn="ctr"/>
            <a:endParaRPr lang="en-US" sz="5400" b="1" cap="none" spc="0" dirty="0">
              <a:ln w="17780" cmpd="sng">
                <a:solidFill>
                  <a:srgbClr val="FFFFFF"/>
                </a:solidFill>
                <a:prstDash val="solid"/>
                <a:miter lim="800000"/>
              </a:l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51" y="1760170"/>
            <a:ext cx="3440309"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246" y="1760170"/>
            <a:ext cx="4208585" cy="243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7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DC3EA-5EE3-41FC-A321-E35ACD9DE741}"/>
              </a:ext>
            </a:extLst>
          </p:cNvPr>
          <p:cNvSpPr txBox="1"/>
          <p:nvPr/>
        </p:nvSpPr>
        <p:spPr>
          <a:xfrm>
            <a:off x="480646" y="668215"/>
            <a:ext cx="10178390" cy="5175776"/>
          </a:xfrm>
          <a:prstGeom prst="rect">
            <a:avLst/>
          </a:prstGeom>
          <a:noFill/>
        </p:spPr>
        <p:txBody>
          <a:bodyPr wrap="square" rtlCol="0">
            <a:spAutoFit/>
          </a:bodyPr>
          <a:lstStyle/>
          <a:p>
            <a:pPr>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4: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Distribution Model for Shared Parking in Residential Zones that Considers the Utilization Rate and the Walking Distance. </a:t>
            </a:r>
          </a:p>
          <a:p>
            <a:pPr>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Wenhui Zhang, FanGao, ShuruiSun, QiuyingYu, JinjunTang, BohangLiu.</a:t>
            </a:r>
          </a:p>
          <a:p>
            <a:pPr>
              <a:lnSpc>
                <a:spcPct val="150000"/>
              </a:lnSpc>
              <a:spcAft>
                <a:spcPts val="800"/>
              </a:spcAft>
              <a:tabLst>
                <a:tab pos="5943600" algn="r"/>
              </a:tabLst>
            </a:pPr>
            <a:r>
              <a:rPr lang="en-US" b="1" dirty="0">
                <a:latin typeface="Times New Roman" panose="02020603050405020304" pitchFamily="18" charset="0"/>
                <a:ea typeface="Calibri" panose="020F0502020204030204" pitchFamily="34" charset="0"/>
                <a:cs typeface="Times New Roman" panose="02020603050405020304" pitchFamily="18" charset="0"/>
              </a:rPr>
              <a:t>YEAR: 2020</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5943600" algn="r"/>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Eﬃcient parking tends to be challenging in most large cities in China. Drivers often spend substantial amount so time looking for parking lots while driving at low speeds, thereby resulting in interference with road traﬃc. This paper focuses on eﬃciently allocating parking spaces to the demanders.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double-objective model is proposed that considers both the utilizing rate and the walking distance. First, managers want utilize parking resources fully. However, demanders typically choose parking spaces according to convenience.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76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4DC3F7-E9B6-474A-8E64-BF0CBE4AE8EE}"/>
              </a:ext>
            </a:extLst>
          </p:cNvPr>
          <p:cNvSpPr txBox="1"/>
          <p:nvPr/>
        </p:nvSpPr>
        <p:spPr>
          <a:xfrm>
            <a:off x="457199" y="582706"/>
            <a:ext cx="7861301" cy="5350183"/>
          </a:xfrm>
          <a:prstGeom prst="rect">
            <a:avLst/>
          </a:prstGeom>
          <a:noFill/>
        </p:spPr>
        <p:txBody>
          <a:bodyPr wrap="square" rtlCol="0">
            <a:spAutoFit/>
          </a:bodyPr>
          <a:lstStyle/>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second objective is the acceptable walking distance from the parking space to the destination. We collected parking demand and supply data in a central business district (CBD) of Harbin in China and evaluated the feasibility of the model.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results demonstrate that the proposed model increases the occupying rates of parking lots in residential zones while decreasing the walking distance. The shared use of parking spaces maximizes the utility and alleviates the shortage of parking spaces in downtown.</a:t>
            </a:r>
          </a:p>
          <a:p>
            <a:pPr algn="just">
              <a:lnSpc>
                <a:spcPct val="150000"/>
              </a:lnSpc>
              <a:spcAft>
                <a:spcPts val="800"/>
              </a:spcAft>
              <a:tabLst>
                <a:tab pos="5943600" algn="r"/>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OBSERVATION :</a:t>
            </a:r>
          </a:p>
          <a:p>
            <a:pPr marL="285750" indent="-285750" algn="just">
              <a:lnSpc>
                <a:spcPct val="150000"/>
              </a:lnSpc>
              <a:spcAft>
                <a:spcPts val="800"/>
              </a:spcAft>
              <a:buFont typeface="Arial" pitchFamily="34" charset="0"/>
              <a:buChar char="•"/>
              <a:tabLst>
                <a:tab pos="5943600" algn="r"/>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Once the parking is full then drivers automatically goes for the next parking lots which may increases the walking distance. </a:t>
            </a:r>
          </a:p>
          <a:p>
            <a:endParaRPr lang="en-IN" dirty="0"/>
          </a:p>
        </p:txBody>
      </p:sp>
      <p:pic>
        <p:nvPicPr>
          <p:cNvPr id="4" name="Picture 3">
            <a:extLst>
              <a:ext uri="{FF2B5EF4-FFF2-40B4-BE49-F238E27FC236}">
                <a16:creationId xmlns:a16="http://schemas.microsoft.com/office/drawing/2014/main" id="{F41D4385-B84B-4C92-B5C6-E62DF7D80B0D}"/>
              </a:ext>
            </a:extLst>
          </p:cNvPr>
          <p:cNvPicPr>
            <a:picLocks noChangeAspect="1"/>
          </p:cNvPicPr>
          <p:nvPr/>
        </p:nvPicPr>
        <p:blipFill>
          <a:blip r:embed="rId2"/>
          <a:stretch>
            <a:fillRect/>
          </a:stretch>
        </p:blipFill>
        <p:spPr>
          <a:xfrm>
            <a:off x="9347200" y="3009526"/>
            <a:ext cx="2598269" cy="1778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78576E89-CC61-4E87-BA72-FA7A72623AA6}"/>
              </a:ext>
            </a:extLst>
          </p:cNvPr>
          <p:cNvPicPr>
            <a:picLocks noChangeAspect="1"/>
          </p:cNvPicPr>
          <p:nvPr/>
        </p:nvPicPr>
        <p:blipFill>
          <a:blip r:embed="rId3"/>
          <a:stretch>
            <a:fillRect/>
          </a:stretch>
        </p:blipFill>
        <p:spPr>
          <a:xfrm>
            <a:off x="9347200" y="441323"/>
            <a:ext cx="2573085" cy="2230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9144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65F4BE-6198-418E-AB71-4D51780D025B}"/>
              </a:ext>
            </a:extLst>
          </p:cNvPr>
          <p:cNvSpPr txBox="1"/>
          <p:nvPr/>
        </p:nvSpPr>
        <p:spPr>
          <a:xfrm>
            <a:off x="340658" y="437029"/>
            <a:ext cx="11385176" cy="5175776"/>
          </a:xfrm>
          <a:prstGeom prst="rect">
            <a:avLst/>
          </a:prstGeom>
          <a:noFill/>
        </p:spPr>
        <p:txBody>
          <a:bodyPr wrap="square" rtlCol="0">
            <a:spAutoFit/>
          </a:bodyPr>
          <a:lstStyle/>
          <a:p>
            <a:pPr>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5: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Research on parking sharing strategies considering user overtime parking. </a:t>
            </a:r>
          </a:p>
          <a:p>
            <a:pPr>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Xin Huang, Xueqin Long, Jianjun Wang, LanHe.</a:t>
            </a:r>
          </a:p>
          <a:p>
            <a:pPr>
              <a:lnSpc>
                <a:spcPct val="150000"/>
              </a:lnSpc>
              <a:spcAft>
                <a:spcPts val="800"/>
              </a:spcAft>
              <a:tabLst>
                <a:tab pos="5943600" algn="r"/>
              </a:tabLst>
            </a:pPr>
            <a:r>
              <a:rPr lang="en-US" b="1" dirty="0">
                <a:latin typeface="Times New Roman" panose="02020603050405020304" pitchFamily="18" charset="0"/>
                <a:ea typeface="Calibri" panose="020F0502020204030204" pitchFamily="34" charset="0"/>
                <a:cs typeface="Times New Roman" panose="02020603050405020304" pitchFamily="18" charset="0"/>
              </a:rPr>
              <a:t>YEAR: 2020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943600" algn="r"/>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parking sharing strategy is proposed to solve the problems of parking difficulty caused by the imbalance between parking spaces and parking demand. The vacant parking spaces of residential area can be efficiently utilized to meet the parking demands of those who are working at nearby or come for other activities based on the parking sharing strategy.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paper analyzes the distribution of vehicle arrival numbers and parking durations, and then establishes a shared parking allocation model aiming to maximize the parking benefit considering the overtime parking behavior of the parking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09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0221E-D591-4ED7-BB71-355E690262E5}"/>
              </a:ext>
            </a:extLst>
          </p:cNvPr>
          <p:cNvSpPr txBox="1"/>
          <p:nvPr/>
        </p:nvSpPr>
        <p:spPr>
          <a:xfrm>
            <a:off x="690283" y="370021"/>
            <a:ext cx="7983818" cy="5488682"/>
          </a:xfrm>
          <a:prstGeom prst="rect">
            <a:avLst/>
          </a:prstGeom>
          <a:noFill/>
        </p:spPr>
        <p:txBody>
          <a:bodyPr wrap="square" rtlCol="0">
            <a:spAutoFit/>
          </a:bodyPr>
          <a:lstStyle/>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Simulation methods are used to the analyze the relationship among the parking benefit, proportion of reserved parking, numbers of parking demand, acceptance rate of parking demand and utilization of shared parking spaces. Then, based on </a:t>
            </a:r>
            <a:r>
              <a:rPr lang="en-US" dirty="0">
                <a:latin typeface="Times New Roman" panose="02020603050405020304" pitchFamily="18" charset="0"/>
                <a:ea typeface="Times New Roman" panose="02020603050405020304" pitchFamily="18" charset="0"/>
                <a:cs typeface="Times New Roman" panose="02020603050405020304" pitchFamily="18" charset="0"/>
              </a:rPr>
              <a:t>that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maximum parking benefit, we can determine the optimal proportion of reserved parking, number of shared parking spaces that should be purchased from the residents.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tabLst>
                <a:tab pos="59436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Taking the utilization of shared parking spaces as an indicator, the validity of the static allocation is proved to be effective</a:t>
            </a:r>
          </a:p>
          <a:p>
            <a:pPr algn="just">
              <a:lnSpc>
                <a:spcPct val="150000"/>
              </a:lnSpc>
              <a:spcAft>
                <a:spcPts val="800"/>
              </a:spcAft>
              <a:tabLst>
                <a:tab pos="5943600" algn="r"/>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OBSERVATION :</a:t>
            </a:r>
          </a:p>
          <a:p>
            <a:pPr marL="285750" indent="-285750" algn="just">
              <a:lnSpc>
                <a:spcPct val="150000"/>
              </a:lnSpc>
              <a:spcAft>
                <a:spcPts val="800"/>
              </a:spcAft>
              <a:buFont typeface="Arial" pitchFamily="34" charset="0"/>
              <a:buChar char="•"/>
              <a:tabLst>
                <a:tab pos="5943600" algn="r"/>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If duration increases amount to be paid also increases in that case the proposed model works actively.</a:t>
            </a:r>
          </a:p>
          <a:p>
            <a:pPr algn="just">
              <a:lnSpc>
                <a:spcPct val="150000"/>
              </a:lnSpc>
              <a:spcAft>
                <a:spcPts val="800"/>
              </a:spcAft>
              <a:tabLst>
                <a:tab pos="5943600" algn="r"/>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7DFF97-DFF3-4778-B07B-5F916141ED65}"/>
              </a:ext>
            </a:extLst>
          </p:cNvPr>
          <p:cNvPicPr>
            <a:picLocks noChangeAspect="1"/>
          </p:cNvPicPr>
          <p:nvPr/>
        </p:nvPicPr>
        <p:blipFill>
          <a:blip r:embed="rId2"/>
          <a:stretch>
            <a:fillRect/>
          </a:stretch>
        </p:blipFill>
        <p:spPr>
          <a:xfrm>
            <a:off x="8864660" y="1472315"/>
            <a:ext cx="3073521" cy="20312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4950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5CF134-545F-48F9-A27E-1936CB19DF37}"/>
              </a:ext>
            </a:extLst>
          </p:cNvPr>
          <p:cNvSpPr/>
          <p:nvPr/>
        </p:nvSpPr>
        <p:spPr>
          <a:xfrm>
            <a:off x="2630124" y="206206"/>
            <a:ext cx="6734536"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DEFINITION</a:t>
            </a:r>
          </a:p>
        </p:txBody>
      </p:sp>
      <p:sp>
        <p:nvSpPr>
          <p:cNvPr id="3" name="TextBox 2">
            <a:extLst>
              <a:ext uri="{FF2B5EF4-FFF2-40B4-BE49-F238E27FC236}">
                <a16:creationId xmlns:a16="http://schemas.microsoft.com/office/drawing/2014/main" id="{A2B10D7D-A3E6-4282-8C87-5DC4AE0F85C3}"/>
              </a:ext>
            </a:extLst>
          </p:cNvPr>
          <p:cNvSpPr txBox="1"/>
          <p:nvPr/>
        </p:nvSpPr>
        <p:spPr>
          <a:xfrm>
            <a:off x="672353" y="1220247"/>
            <a:ext cx="10434918"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Nowadays, the availability of parking spaces is far behind the quick rising number of cars. Rather than building more lots, a better way is to share private-owned parking spaces. However, this faces the challenge that users are not willing to expose their privacy to the public. </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increasing rate of private car usage in the urban areas as a result of fast-growing economy, derelict policies and subsidies are the main causes making car parking one of the main concerns for transport and traffic management all over the world. </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coordination between parking policies and traffic management revealed how parking is becoming a barrier to the through-traffic operation. Also, it is responsible for the inefficient use of available resources, even the decisions are made on an ad-hoc basis while making policy. </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Hence, it is necessary to understand the parking choice behaviour and actual demand of parking space. By parking the vehicle in public place the vehicle can be claimed by towing person but in this case there is no towing problems and no need to give fine for anything we can park our vehicle with securely</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solve this problem, we propose a new architecture for parking space sharing, into the design of a secure protocol for parking space searching and booking by using maps.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87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54B745-FB4B-4E4F-9E16-72C5A689FEBB}"/>
              </a:ext>
            </a:extLst>
          </p:cNvPr>
          <p:cNvSpPr/>
          <p:nvPr/>
        </p:nvSpPr>
        <p:spPr>
          <a:xfrm>
            <a:off x="2885759" y="224135"/>
            <a:ext cx="609775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FEASIBILITY STUDY</a:t>
            </a:r>
          </a:p>
        </p:txBody>
      </p:sp>
      <p:sp>
        <p:nvSpPr>
          <p:cNvPr id="3" name="TextBox 2">
            <a:extLst>
              <a:ext uri="{FF2B5EF4-FFF2-40B4-BE49-F238E27FC236}">
                <a16:creationId xmlns:a16="http://schemas.microsoft.com/office/drawing/2014/main" id="{D2BD0FF2-F37E-4C96-B6A5-9B3D23A259A9}"/>
              </a:ext>
            </a:extLst>
          </p:cNvPr>
          <p:cNvSpPr txBox="1"/>
          <p:nvPr/>
        </p:nvSpPr>
        <p:spPr>
          <a:xfrm>
            <a:off x="430307" y="1201270"/>
            <a:ext cx="11268634" cy="4431983"/>
          </a:xfrm>
          <a:prstGeom prst="rect">
            <a:avLst/>
          </a:prstGeom>
          <a:noFill/>
        </p:spPr>
        <p:txBody>
          <a:bodyPr wrap="square" rtlCol="0">
            <a:spAutoFit/>
          </a:bodyPr>
          <a:lstStyle/>
          <a:p>
            <a:pPr algn="l"/>
            <a:r>
              <a:rPr lang="en-US" sz="2400" b="1" dirty="0">
                <a:solidFill>
                  <a:schemeClr val="accent1"/>
                </a:solidFill>
                <a:latin typeface="Times New Roman" panose="02020603050405020304" pitchFamily="18" charset="0"/>
                <a:cs typeface="Times New Roman" panose="02020603050405020304" pitchFamily="18" charset="0"/>
              </a:rPr>
              <a:t>ECONOMIC FEASIBILITY</a:t>
            </a:r>
          </a:p>
          <a:p>
            <a:pPr algn="l"/>
            <a:endParaRPr lang="en-US"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Economic feasibility attempts to weigh the cost of developing and implementing a new system, against the benefits that would accurate from having the new system in place.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feasibility study gives the top management the economic justification for the new system. A simple economic analysis which gives the actual comparison of costs and benefits are much more meaningful in this case.</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In addition, this proves to be a useful point of reference to compare actual costs as the project progresses. These could include increased customer satisfaction, improved accuracy of operation, better documentation and recordkeeping, faster retrieval of information.</a:t>
            </a:r>
          </a:p>
          <a:p>
            <a:pPr algn="l"/>
            <a:endParaRPr lang="en-US" b="0" i="0" dirty="0">
              <a:solidFill>
                <a:schemeClr val="accent1"/>
              </a:solidFill>
              <a:effectLst/>
              <a:latin typeface="Times New Roman" panose="02020603050405020304" pitchFamily="18" charset="0"/>
              <a:cs typeface="Times New Roman" panose="02020603050405020304" pitchFamily="18" charset="0"/>
            </a:endParaRPr>
          </a:p>
          <a:p>
            <a:pPr algn="l"/>
            <a:r>
              <a:rPr lang="en-US" sz="2400" b="1" i="0" dirty="0">
                <a:solidFill>
                  <a:schemeClr val="accent1"/>
                </a:solidFill>
                <a:effectLst/>
                <a:latin typeface="Times New Roman" panose="02020603050405020304" pitchFamily="18" charset="0"/>
                <a:cs typeface="Times New Roman" panose="02020603050405020304" pitchFamily="18" charset="0"/>
              </a:rPr>
              <a:t>SCHEDULE FEASIBILITY</a:t>
            </a: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Schedule Feasibility means that the project can be completed on time.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project does not have a deadline but according to the proposed system the development process is on schedule. Therefore it is feasible.</a:t>
            </a:r>
          </a:p>
        </p:txBody>
      </p:sp>
    </p:spTree>
    <p:extLst>
      <p:ext uri="{BB962C8B-B14F-4D97-AF65-F5344CB8AC3E}">
        <p14:creationId xmlns:p14="http://schemas.microsoft.com/office/powerpoint/2010/main" val="1588092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09ED5-076B-4743-A7CA-2DFB68B35B39}"/>
              </a:ext>
            </a:extLst>
          </p:cNvPr>
          <p:cNvSpPr txBox="1"/>
          <p:nvPr/>
        </p:nvSpPr>
        <p:spPr>
          <a:xfrm>
            <a:off x="941294" y="824753"/>
            <a:ext cx="9386047" cy="5078313"/>
          </a:xfrm>
          <a:prstGeom prst="rect">
            <a:avLst/>
          </a:prstGeom>
          <a:noFill/>
        </p:spPr>
        <p:txBody>
          <a:bodyPr wrap="square" rtlCol="0">
            <a:spAutoFit/>
          </a:bodyPr>
          <a:lstStyle/>
          <a:p>
            <a:pPr algn="l"/>
            <a:r>
              <a:rPr lang="en-US" sz="2400" b="1" i="0" dirty="0">
                <a:solidFill>
                  <a:schemeClr val="accent1"/>
                </a:solidFill>
                <a:effectLst/>
                <a:latin typeface="Times New Roman" panose="02020603050405020304" pitchFamily="18" charset="0"/>
                <a:cs typeface="Times New Roman" panose="02020603050405020304" pitchFamily="18" charset="0"/>
              </a:rPr>
              <a:t>OPERATIONAL FEASIBILITY</a:t>
            </a:r>
          </a:p>
          <a:p>
            <a:pPr algn="l"/>
            <a:endParaRPr lang="en-US"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Proposed project is beneficial only if it can be turned into information systems that will meet the organization operating requirements.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Simply stated, this test of feasibility asks if the system will work when it is developed and installed.</a:t>
            </a:r>
          </a:p>
          <a:p>
            <a:pPr algn="l"/>
            <a:endParaRPr lang="en-US" dirty="0">
              <a:latin typeface="Times New Roman" panose="02020603050405020304" pitchFamily="18" charset="0"/>
              <a:cs typeface="Times New Roman" panose="02020603050405020304" pitchFamily="18" charset="0"/>
            </a:endParaRPr>
          </a:p>
          <a:p>
            <a:pPr algn="l"/>
            <a:r>
              <a:rPr lang="en-US" sz="2400" b="1" i="0" dirty="0">
                <a:solidFill>
                  <a:schemeClr val="accent1"/>
                </a:solidFill>
                <a:effectLst/>
                <a:latin typeface="Times New Roman" panose="02020603050405020304" pitchFamily="18" charset="0"/>
                <a:cs typeface="Times New Roman" panose="02020603050405020304" pitchFamily="18" charset="0"/>
              </a:rPr>
              <a:t>TECHNICAL FEASIBILITY</a:t>
            </a:r>
          </a:p>
          <a:p>
            <a:pPr algn="l"/>
            <a:endParaRPr lang="en-US" sz="2400" b="1" i="0" dirty="0">
              <a:solidFill>
                <a:schemeClr val="accent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itchFamily="18" charset="0"/>
                <a:cs typeface="Times New Roman" pitchFamily="18" charset="0"/>
              </a:rPr>
              <a:t>This project is based on free space allocation system and driver guiding system to free space. Urban parking building always a busy place to drivers even if it has free space it is difficult to find that place for a driver. They will have to waste lot of time and fuel to find a free space.</a:t>
            </a:r>
          </a:p>
          <a:p>
            <a:pPr marL="285750" indent="-285750" algn="l">
              <a:buFont typeface="Arial" panose="020B0604020202020204" pitchFamily="34" charset="0"/>
              <a:buChar char="•"/>
            </a:pPr>
            <a:r>
              <a:rPr lang="en-US" dirty="0">
                <a:latin typeface="Times New Roman" pitchFamily="18" charset="0"/>
                <a:cs typeface="Times New Roman" pitchFamily="18" charset="0"/>
              </a:rPr>
              <a:t>As we introduce MAPS, it </a:t>
            </a:r>
            <a:r>
              <a:rPr lang="en-US" b="0" i="0" dirty="0">
                <a:effectLst/>
                <a:latin typeface="Times New Roman" panose="02020603050405020304" pitchFamily="18" charset="0"/>
                <a:cs typeface="Times New Roman" panose="02020603050405020304" pitchFamily="18" charset="0"/>
              </a:rPr>
              <a:t>will guide the driver shortest possible time in to free space and also it does the communication with IR sensors which are implemented in each and every parking slot.</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Then the MAP will display information and direction of available space or exit.</a:t>
            </a:r>
          </a:p>
          <a:p>
            <a:pPr algn="l"/>
            <a:endParaRPr lang="en-US"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511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A54FE-9ED7-4152-BD39-A72FB8D4AC78}"/>
              </a:ext>
            </a:extLst>
          </p:cNvPr>
          <p:cNvSpPr/>
          <p:nvPr/>
        </p:nvSpPr>
        <p:spPr>
          <a:xfrm>
            <a:off x="2385849" y="233099"/>
            <a:ext cx="7420301"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D5527253-265F-4F27-B834-90F805021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318" y="1064096"/>
            <a:ext cx="3870230" cy="5001528"/>
          </a:xfrm>
          <a:prstGeom prst="rect">
            <a:avLst/>
          </a:prstGeom>
          <a:solidFill>
            <a:schemeClr val="tx1"/>
          </a:solidFill>
        </p:spPr>
      </p:pic>
    </p:spTree>
    <p:extLst>
      <p:ext uri="{BB962C8B-B14F-4D97-AF65-F5344CB8AC3E}">
        <p14:creationId xmlns:p14="http://schemas.microsoft.com/office/powerpoint/2010/main" val="4062404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78EA25-0582-49BF-BFD7-3446C7E24762}"/>
              </a:ext>
            </a:extLst>
          </p:cNvPr>
          <p:cNvSpPr/>
          <p:nvPr/>
        </p:nvSpPr>
        <p:spPr>
          <a:xfrm>
            <a:off x="4448594" y="2967335"/>
            <a:ext cx="3294813" cy="830997"/>
          </a:xfrm>
          <a:prstGeom prst="rect">
            <a:avLst/>
          </a:prstGeom>
          <a:noFill/>
        </p:spPr>
        <p:txBody>
          <a:bodyPr wrap="none" lIns="91440" tIns="45720" rIns="91440" bIns="45720">
            <a:spAutoFit/>
          </a:bodyPr>
          <a:lstStyle/>
          <a:p>
            <a:pPr algn="ctr"/>
            <a:r>
              <a:rPr lang="en-US" sz="4800" b="1" cap="none" spc="0" dirty="0">
                <a:ln w="22225">
                  <a:solidFill>
                    <a:schemeClr val="accent2"/>
                  </a:solidFill>
                  <a:prstDash val="solid"/>
                </a:ln>
                <a:solidFill>
                  <a:schemeClr val="accent2">
                    <a:lumMod val="40000"/>
                    <a:lumOff val="60000"/>
                  </a:schemeClr>
                </a:solidFill>
                <a:effectLst>
                  <a:reflection stA="38000" endPos="65000" dist="50800" dir="5400000" sy="-10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58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9BD038-C303-44AF-BB5A-E9E0CB03A66B}"/>
              </a:ext>
            </a:extLst>
          </p:cNvPr>
          <p:cNvSpPr/>
          <p:nvPr/>
        </p:nvSpPr>
        <p:spPr>
          <a:xfrm>
            <a:off x="3840662" y="140016"/>
            <a:ext cx="38510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OVERVIEW</a:t>
            </a:r>
          </a:p>
        </p:txBody>
      </p:sp>
      <p:sp>
        <p:nvSpPr>
          <p:cNvPr id="3" name="TextBox 2">
            <a:extLst>
              <a:ext uri="{FF2B5EF4-FFF2-40B4-BE49-F238E27FC236}">
                <a16:creationId xmlns:a16="http://schemas.microsoft.com/office/drawing/2014/main" id="{078F5D30-FD96-46AA-9A79-EE9DA452CED4}"/>
              </a:ext>
            </a:extLst>
          </p:cNvPr>
          <p:cNvSpPr txBox="1"/>
          <p:nvPr/>
        </p:nvSpPr>
        <p:spPr>
          <a:xfrm>
            <a:off x="812249" y="2286001"/>
            <a:ext cx="6694752"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a:t>
            </a:r>
            <a:r>
              <a:rPr lang="en-US" i="0" dirty="0">
                <a:effectLst/>
                <a:latin typeface="Times New Roman" panose="02020603050405020304" pitchFamily="18" charset="0"/>
                <a:cs typeface="Times New Roman" panose="02020603050405020304" pitchFamily="18" charset="0"/>
              </a:rPr>
              <a:t>car parking system </a:t>
            </a:r>
            <a:r>
              <a:rPr lang="en-US" b="0" i="0" dirty="0">
                <a:effectLst/>
                <a:latin typeface="Times New Roman" panose="02020603050405020304" pitchFamily="18" charset="0"/>
                <a:cs typeface="Times New Roman" panose="02020603050405020304" pitchFamily="18" charset="0"/>
              </a:rPr>
              <a:t>is a mechanical device that multiplies parking capacity inside a parking lot. Parking systems are generally powered by </a:t>
            </a:r>
            <a:r>
              <a:rPr lang="en-US" dirty="0">
                <a:latin typeface="Times New Roman" panose="02020603050405020304" pitchFamily="18" charset="0"/>
                <a:cs typeface="Times New Roman" panose="02020603050405020304" pitchFamily="18" charset="0"/>
              </a:rPr>
              <a:t>electric motors</a:t>
            </a:r>
            <a:r>
              <a:rPr lang="en-US" b="0" i="0" dirty="0">
                <a:effectLst/>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rPr>
              <a:t>hydraulic pumps</a:t>
            </a:r>
            <a:r>
              <a:rPr lang="en-US" b="0" i="0" dirty="0">
                <a:effectLst/>
                <a:latin typeface="Times New Roman" panose="02020603050405020304" pitchFamily="18" charset="0"/>
                <a:cs typeface="Times New Roman" panose="02020603050405020304" pitchFamily="18" charset="0"/>
              </a:rPr>
              <a:t> that move vehicles into a storage position.</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Car parking systems may be traditional or automated. Automatic multi-storage automated car park systems are less expensive per parking slot, since they tend to require less building volume and less ground area than a conventional facility with the same capacity.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long term, automated car parking systems are likely to be more cost effective than traditional parking garages. Car parking systems reduce </a:t>
            </a:r>
            <a:r>
              <a:rPr lang="en-US" dirty="0">
                <a:latin typeface="Times New Roman" panose="02020603050405020304" pitchFamily="18" charset="0"/>
                <a:cs typeface="Times New Roman" panose="02020603050405020304" pitchFamily="18" charset="0"/>
              </a:rPr>
              <a:t>exhaust gas</a:t>
            </a:r>
            <a:r>
              <a:rPr lang="en-US" b="0" i="0" dirty="0">
                <a:effectLst/>
                <a:latin typeface="Times New Roman" panose="02020603050405020304" pitchFamily="18" charset="0"/>
                <a:cs typeface="Times New Roman" panose="02020603050405020304" pitchFamily="18" charset="0"/>
              </a:rPr>
              <a:t> that is cars need not drive around in search of street </a:t>
            </a:r>
            <a:r>
              <a:rPr lang="en-US" dirty="0">
                <a:latin typeface="Times New Roman" panose="02020603050405020304" pitchFamily="18" charset="0"/>
                <a:cs typeface="Times New Roman" panose="02020603050405020304" pitchFamily="18" charset="0"/>
              </a:rPr>
              <a:t>parking spaces</a:t>
            </a:r>
            <a:r>
              <a:rPr lang="en-US" b="0" i="0" dirty="0">
                <a:effectLst/>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E222EFF8-7A24-4EE6-9C30-FD1FB5AF52AE}"/>
              </a:ext>
            </a:extLst>
          </p:cNvPr>
          <p:cNvPicPr>
            <a:picLocks noChangeAspect="1"/>
          </p:cNvPicPr>
          <p:nvPr/>
        </p:nvPicPr>
        <p:blipFill>
          <a:blip r:embed="rId2"/>
          <a:stretch>
            <a:fillRect/>
          </a:stretch>
        </p:blipFill>
        <p:spPr>
          <a:xfrm>
            <a:off x="8032376" y="385465"/>
            <a:ext cx="3675529" cy="552868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728FF0FF-38AB-455C-B37C-456C73D4DDA7}"/>
              </a:ext>
            </a:extLst>
          </p:cNvPr>
          <p:cNvSpPr txBox="1"/>
          <p:nvPr/>
        </p:nvSpPr>
        <p:spPr>
          <a:xfrm>
            <a:off x="7691717" y="6149369"/>
            <a:ext cx="4186518" cy="646331"/>
          </a:xfrm>
          <a:prstGeom prst="rect">
            <a:avLst/>
          </a:prstGeom>
          <a:solidFill>
            <a:schemeClr val="bg1"/>
          </a:solid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Super Saravana Stores Automatic Car Parking System</a:t>
            </a:r>
          </a:p>
        </p:txBody>
      </p:sp>
      <p:sp>
        <p:nvSpPr>
          <p:cNvPr id="7" name="Rectangle 6">
            <a:extLst>
              <a:ext uri="{FF2B5EF4-FFF2-40B4-BE49-F238E27FC236}">
                <a16:creationId xmlns:a16="http://schemas.microsoft.com/office/drawing/2014/main" id="{C033198C-68B0-45AC-8CD3-0DD05A990C25}"/>
              </a:ext>
            </a:extLst>
          </p:cNvPr>
          <p:cNvSpPr/>
          <p:nvPr/>
        </p:nvSpPr>
        <p:spPr>
          <a:xfrm>
            <a:off x="931957" y="1423287"/>
            <a:ext cx="6204327"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CAR PARKING SYSTEM</a:t>
            </a:r>
          </a:p>
        </p:txBody>
      </p:sp>
    </p:spTree>
    <p:extLst>
      <p:ext uri="{BB962C8B-B14F-4D97-AF65-F5344CB8AC3E}">
        <p14:creationId xmlns:p14="http://schemas.microsoft.com/office/powerpoint/2010/main" val="117308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091E9B-8317-4DEC-A134-F02532896842}"/>
              </a:ext>
            </a:extLst>
          </p:cNvPr>
          <p:cNvSpPr/>
          <p:nvPr/>
        </p:nvSpPr>
        <p:spPr>
          <a:xfrm>
            <a:off x="611991" y="259994"/>
            <a:ext cx="4621009" cy="923330"/>
          </a:xfrm>
          <a:prstGeom prst="rect">
            <a:avLst/>
          </a:prstGeom>
          <a:noFill/>
        </p:spPr>
        <p:txBody>
          <a:bodyPr wrap="none" lIns="91440" tIns="45720" rIns="91440" bIns="45720">
            <a:spAutoFit/>
          </a:bodyPr>
          <a:lstStyle/>
          <a:p>
            <a:pPr algn="ctr"/>
            <a:r>
              <a:rPr lang="en-US" sz="5400" dirty="0">
                <a:ln w="0"/>
                <a:solidFill>
                  <a:srgbClr val="FF0000"/>
                </a:solidFill>
                <a:effectLst>
                  <a:outerShdw blurRad="38100" dist="25400" dir="5400000" algn="ctr" rotWithShape="0">
                    <a:srgbClr val="6E747A">
                      <a:alpha val="43000"/>
                    </a:srgbClr>
                  </a:outerShdw>
                </a:effectLst>
              </a:rPr>
              <a:t>PARKING LOT</a:t>
            </a:r>
          </a:p>
        </p:txBody>
      </p:sp>
      <p:sp>
        <p:nvSpPr>
          <p:cNvPr id="3" name="TextBox 2">
            <a:extLst>
              <a:ext uri="{FF2B5EF4-FFF2-40B4-BE49-F238E27FC236}">
                <a16:creationId xmlns:a16="http://schemas.microsoft.com/office/drawing/2014/main" id="{D466E5DD-3448-4DE1-95A2-777BE08D97A9}"/>
              </a:ext>
            </a:extLst>
          </p:cNvPr>
          <p:cNvSpPr txBox="1"/>
          <p:nvPr/>
        </p:nvSpPr>
        <p:spPr>
          <a:xfrm>
            <a:off x="439271" y="1305341"/>
            <a:ext cx="7144870" cy="452431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a:t>
            </a:r>
            <a:r>
              <a:rPr lang="en-US" i="0" dirty="0">
                <a:effectLst/>
                <a:latin typeface="Times New Roman" panose="02020603050405020304" pitchFamily="18" charset="0"/>
                <a:cs typeface="Times New Roman" panose="02020603050405020304" pitchFamily="18" charset="0"/>
              </a:rPr>
              <a:t>parking lot  </a:t>
            </a:r>
            <a:r>
              <a:rPr lang="en-US" b="0" i="0" dirty="0">
                <a:effectLst/>
                <a:latin typeface="Times New Roman" panose="02020603050405020304" pitchFamily="18" charset="0"/>
                <a:cs typeface="Times New Roman" panose="02020603050405020304" pitchFamily="18" charset="0"/>
              </a:rPr>
              <a:t>or </a:t>
            </a:r>
            <a:r>
              <a:rPr lang="en-US" i="0" dirty="0">
                <a:effectLst/>
                <a:latin typeface="Times New Roman" panose="02020603050405020304" pitchFamily="18" charset="0"/>
                <a:cs typeface="Times New Roman" panose="02020603050405020304" pitchFamily="18" charset="0"/>
              </a:rPr>
              <a:t>car park</a:t>
            </a:r>
            <a:r>
              <a:rPr lang="en-US" b="0" i="0" dirty="0">
                <a:effectLst/>
                <a:latin typeface="Times New Roman" panose="02020603050405020304" pitchFamily="18" charset="0"/>
                <a:cs typeface="Times New Roman" panose="02020603050405020304" pitchFamily="18" charset="0"/>
              </a:rPr>
              <a:t>, also known as a </a:t>
            </a:r>
            <a:r>
              <a:rPr lang="en-US" i="0" dirty="0">
                <a:effectLst/>
                <a:latin typeface="Times New Roman" panose="02020603050405020304" pitchFamily="18" charset="0"/>
                <a:cs typeface="Times New Roman" panose="02020603050405020304" pitchFamily="18" charset="0"/>
              </a:rPr>
              <a:t>car lot</a:t>
            </a:r>
            <a:r>
              <a:rPr lang="en-US" b="0" i="0" dirty="0">
                <a:effectLst/>
                <a:latin typeface="Times New Roman" panose="02020603050405020304" pitchFamily="18" charset="0"/>
                <a:cs typeface="Times New Roman" panose="02020603050405020304" pitchFamily="18" charset="0"/>
              </a:rPr>
              <a:t>, is a cleared area intended for </a:t>
            </a:r>
            <a:r>
              <a:rPr lang="en-US" dirty="0">
                <a:latin typeface="Times New Roman" panose="02020603050405020304" pitchFamily="18" charset="0"/>
                <a:cs typeface="Times New Roman" panose="02020603050405020304" pitchFamily="18" charset="0"/>
              </a:rPr>
              <a:t>parking</a:t>
            </a:r>
            <a:r>
              <a:rPr lang="en-US" b="0" i="0" dirty="0">
                <a:effectLst/>
                <a:latin typeface="Times New Roman" panose="02020603050405020304" pitchFamily="18" charset="0"/>
                <a:cs typeface="Times New Roman" panose="02020603050405020304" pitchFamily="18" charset="0"/>
              </a:rPr>
              <a:t> vehicles. In most countries where </a:t>
            </a:r>
            <a:r>
              <a:rPr lang="en-US" dirty="0">
                <a:latin typeface="Times New Roman" panose="02020603050405020304" pitchFamily="18" charset="0"/>
                <a:cs typeface="Times New Roman" panose="02020603050405020304" pitchFamily="18" charset="0"/>
              </a:rPr>
              <a:t>cars</a:t>
            </a:r>
            <a:r>
              <a:rPr lang="en-US" b="0" i="0" dirty="0">
                <a:effectLst/>
                <a:latin typeface="Times New Roman" panose="02020603050405020304" pitchFamily="18" charset="0"/>
                <a:cs typeface="Times New Roman" panose="02020603050405020304" pitchFamily="18" charset="0"/>
              </a:rPr>
              <a:t> are the dominant mode of </a:t>
            </a:r>
            <a:r>
              <a:rPr lang="en-US" dirty="0">
                <a:latin typeface="Times New Roman" panose="02020603050405020304" pitchFamily="18" charset="0"/>
                <a:cs typeface="Times New Roman" panose="02020603050405020304" pitchFamily="18" charset="0"/>
              </a:rPr>
              <a:t>transportation</a:t>
            </a:r>
            <a:r>
              <a:rPr lang="en-US" b="0" i="0" dirty="0">
                <a:effectLst/>
                <a:latin typeface="Times New Roman" panose="02020603050405020304" pitchFamily="18" charset="0"/>
                <a:cs typeface="Times New Roman" panose="02020603050405020304" pitchFamily="18" charset="0"/>
              </a:rPr>
              <a:t>, parking lots are a feature of every city and suburban area.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instance Shopping malls </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sports stadiums</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churches</a:t>
            </a:r>
            <a:r>
              <a:rPr lang="en-US" b="0" i="0" dirty="0">
                <a:effectLst/>
                <a:latin typeface="Times New Roman" panose="02020603050405020304" pitchFamily="18" charset="0"/>
                <a:cs typeface="Times New Roman" panose="02020603050405020304" pitchFamily="18" charset="0"/>
              </a:rPr>
              <a:t> and similar venues often have immense parking lots.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Parking lots tend to be sources of </a:t>
            </a:r>
            <a:r>
              <a:rPr lang="en-US" dirty="0">
                <a:latin typeface="Times New Roman" panose="02020603050405020304" pitchFamily="18" charset="0"/>
                <a:cs typeface="Times New Roman" panose="02020603050405020304" pitchFamily="18" charset="0"/>
              </a:rPr>
              <a:t>water pollution</a:t>
            </a:r>
            <a:r>
              <a:rPr lang="en-US" b="0" i="0" dirty="0">
                <a:effectLst/>
                <a:latin typeface="Times New Roman" panose="02020603050405020304" pitchFamily="18" charset="0"/>
                <a:cs typeface="Times New Roman" panose="02020603050405020304" pitchFamily="18" charset="0"/>
              </a:rPr>
              <a:t> because of their extensive </a:t>
            </a:r>
            <a:r>
              <a:rPr lang="en-US" dirty="0">
                <a:latin typeface="Times New Roman" panose="02020603050405020304" pitchFamily="18" charset="0"/>
                <a:cs typeface="Times New Roman" panose="02020603050405020304" pitchFamily="18" charset="0"/>
              </a:rPr>
              <a:t>impervious surfaces</a:t>
            </a:r>
            <a:r>
              <a:rPr lang="en-US" b="0" i="0" dirty="0">
                <a:effectLst/>
                <a:latin typeface="Times New Roman" panose="02020603050405020304" pitchFamily="18" charset="0"/>
                <a:cs typeface="Times New Roman" panose="02020603050405020304" pitchFamily="18" charset="0"/>
              </a:rPr>
              <a:t>, and because most have limited or no facilities to control runoff. Many areas today also require minimum </a:t>
            </a:r>
            <a:r>
              <a:rPr lang="en-US" dirty="0">
                <a:latin typeface="Times New Roman" panose="02020603050405020304" pitchFamily="18" charset="0"/>
                <a:cs typeface="Times New Roman" panose="02020603050405020304" pitchFamily="18" charset="0"/>
              </a:rPr>
              <a:t>landscaping</a:t>
            </a:r>
            <a:r>
              <a:rPr lang="en-US" b="0" i="0" dirty="0">
                <a:effectLst/>
                <a:latin typeface="Times New Roman" panose="02020603050405020304" pitchFamily="18" charset="0"/>
                <a:cs typeface="Times New Roman" panose="02020603050405020304" pitchFamily="18" charset="0"/>
              </a:rPr>
              <a:t> in parking lots to provide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Many </a:t>
            </a:r>
            <a:r>
              <a:rPr lang="en-US" dirty="0">
                <a:latin typeface="Times New Roman" panose="02020603050405020304" pitchFamily="18" charset="0"/>
                <a:cs typeface="Times New Roman" panose="02020603050405020304" pitchFamily="18" charset="0"/>
              </a:rPr>
              <a:t>municipalities</a:t>
            </a:r>
            <a:r>
              <a:rPr lang="en-US" b="0" i="0" dirty="0">
                <a:effectLst/>
                <a:latin typeface="Times New Roman" panose="02020603050405020304" pitchFamily="18" charset="0"/>
                <a:cs typeface="Times New Roman" panose="02020603050405020304" pitchFamily="18" charset="0"/>
              </a:rPr>
              <a:t> require minimum numbers of parking spaces for buildings such as stores and apartment complexes.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Modern parking lots use various technologies to enable motorists to pay parking fees, help them find unoccupied spaces and retrieve their vehicles, and improve their parking experiences.</a:t>
            </a:r>
          </a:p>
          <a:p>
            <a:endParaRPr lang="en-IN" dirty="0"/>
          </a:p>
        </p:txBody>
      </p:sp>
      <p:pic>
        <p:nvPicPr>
          <p:cNvPr id="5" name="Picture 4">
            <a:extLst>
              <a:ext uri="{FF2B5EF4-FFF2-40B4-BE49-F238E27FC236}">
                <a16:creationId xmlns:a16="http://schemas.microsoft.com/office/drawing/2014/main" id="{7D0F69BB-EF3F-4DF5-B533-F73AEF8D3D2E}"/>
              </a:ext>
            </a:extLst>
          </p:cNvPr>
          <p:cNvPicPr>
            <a:picLocks noChangeAspect="1"/>
          </p:cNvPicPr>
          <p:nvPr/>
        </p:nvPicPr>
        <p:blipFill>
          <a:blip r:embed="rId2"/>
          <a:stretch>
            <a:fillRect/>
          </a:stretch>
        </p:blipFill>
        <p:spPr>
          <a:xfrm>
            <a:off x="7650256" y="1305341"/>
            <a:ext cx="4235823" cy="388522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8295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9549D9-4E0E-4C32-916E-5D3CC201968C}"/>
              </a:ext>
            </a:extLst>
          </p:cNvPr>
          <p:cNvSpPr/>
          <p:nvPr/>
        </p:nvSpPr>
        <p:spPr>
          <a:xfrm>
            <a:off x="2346481" y="17"/>
            <a:ext cx="72659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0E8B7717-B577-4F8B-8180-435437814E76}"/>
              </a:ext>
            </a:extLst>
          </p:cNvPr>
          <p:cNvSpPr txBox="1"/>
          <p:nvPr/>
        </p:nvSpPr>
        <p:spPr>
          <a:xfrm>
            <a:off x="126998" y="1218509"/>
            <a:ext cx="8434295" cy="4308872"/>
          </a:xfrm>
          <a:prstGeom prst="rect">
            <a:avLst/>
          </a:prstGeom>
          <a:noFill/>
        </p:spPr>
        <p:txBody>
          <a:bodyPr wrap="square" rtlCol="0">
            <a:spAutoFit/>
          </a:bodyPr>
          <a:lstStyle/>
          <a:p>
            <a:pPr>
              <a:lnSpc>
                <a:spcPct val="150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TITLE 1: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Utility of Shared Parking in Small Towns of Mixed Use Lands. </a:t>
            </a:r>
          </a:p>
          <a:p>
            <a:pPr>
              <a:lnSpc>
                <a:spcPct val="150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GuoQingsheng, WengXiaoxiong, SongMinglei.</a:t>
            </a:r>
          </a:p>
          <a:p>
            <a:pPr>
              <a:lnSpc>
                <a:spcPct val="150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YEAR:2015</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spcAft>
                <a:spcPts val="800"/>
              </a:spcAft>
              <a:buFont typeface="Arial"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present, the number of small town’s rapid growth of motor vehicles, the dynamic and static traffic put forward more requirements.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800"/>
              </a:spcAft>
              <a:buFont typeface="Arial" pitchFamily="34" charset="0"/>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This paper first analyzes the characteristics of small town traffic, put forward the problems caused by the traffic congestion and parking is difficult because of small cities and towns, proposed the application of car sharing model is the effective measure to solve the problems.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3553F90-7931-4AAD-B5AC-D25782B40EB6}"/>
              </a:ext>
            </a:extLst>
          </p:cNvPr>
          <p:cNvPicPr>
            <a:picLocks noChangeAspect="1"/>
          </p:cNvPicPr>
          <p:nvPr/>
        </p:nvPicPr>
        <p:blipFill>
          <a:blip r:embed="rId2"/>
          <a:stretch>
            <a:fillRect/>
          </a:stretch>
        </p:blipFill>
        <p:spPr>
          <a:xfrm>
            <a:off x="8816784" y="1057765"/>
            <a:ext cx="3180191" cy="23151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2F57826A-947D-4AEF-9F08-B341ADB74CA2}"/>
              </a:ext>
            </a:extLst>
          </p:cNvPr>
          <p:cNvPicPr>
            <a:picLocks noChangeAspect="1"/>
          </p:cNvPicPr>
          <p:nvPr/>
        </p:nvPicPr>
        <p:blipFill>
          <a:blip r:embed="rId3"/>
          <a:stretch>
            <a:fillRect/>
          </a:stretch>
        </p:blipFill>
        <p:spPr>
          <a:xfrm>
            <a:off x="8816784" y="3589931"/>
            <a:ext cx="3180191" cy="238261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156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800" y="355600"/>
            <a:ext cx="10858500" cy="5565626"/>
          </a:xfrm>
          <a:prstGeom prst="rect">
            <a:avLst/>
          </a:prstGeom>
          <a:noFill/>
        </p:spPr>
        <p:txBody>
          <a:bodyPr wrap="square" rtlCol="0">
            <a:spAutoFit/>
          </a:bodyPr>
          <a:lstStyle/>
          <a:p>
            <a:pPr marL="285750" indent="-285750" algn="just">
              <a:lnSpc>
                <a:spcPct val="150000"/>
              </a:lnSpc>
              <a:spcAft>
                <a:spcPts val="800"/>
              </a:spcAft>
              <a:buFont typeface="Arial"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At the same time, this paper defines the concept of the solve the traffic congestion utility index &amp; the solve the parking difficulty utility index and has carried on the concrete application of.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application sharing to solve the traffic congestion and parking is difficult to enhance the effectiveness of the obvious conclusion.</a:t>
            </a:r>
          </a:p>
          <a:p>
            <a:pPr algn="just">
              <a:lnSpc>
                <a:spcPct val="150000"/>
              </a:lnSpc>
              <a:spcAft>
                <a:spcPts val="80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OBSERVATION :</a:t>
            </a:r>
          </a:p>
          <a:p>
            <a:pPr marL="285750" indent="-285750" algn="just">
              <a:lnSpc>
                <a:spcPct val="150000"/>
              </a:lnSpc>
              <a:spcAft>
                <a:spcPts val="800"/>
              </a:spcAft>
              <a:buFont typeface="Arial"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Cones will be the easy identification for the drivers to park the car and if the traffic rules are obeyed properly then traffic congestion will be avoided.</a:t>
            </a:r>
          </a:p>
          <a:p>
            <a:pPr marL="285750" indent="-285750" algn="just">
              <a:lnSpc>
                <a:spcPct val="150000"/>
              </a:lnSpc>
              <a:spcAft>
                <a:spcPts val="800"/>
              </a:spcAft>
              <a:buFont typeface="Arial"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On the other hand if roads are too narrow and cones are kept it will be difficult for drivers as well as travellers to travel there where the traffic congestion arises.</a:t>
            </a:r>
          </a:p>
          <a:p>
            <a:pPr marL="285750" indent="-285750" algn="just">
              <a:lnSpc>
                <a:spcPct val="150000"/>
              </a:lnSpc>
              <a:spcAft>
                <a:spcPts val="800"/>
              </a:spcAft>
              <a:buFont typeface="Arial" pitchFamily="34" charset="0"/>
              <a:buChar char="•"/>
            </a:pP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55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90946-54F4-437B-BAA0-2F93080DBC67}"/>
              </a:ext>
            </a:extLst>
          </p:cNvPr>
          <p:cNvSpPr txBox="1"/>
          <p:nvPr/>
        </p:nvSpPr>
        <p:spPr>
          <a:xfrm>
            <a:off x="639482" y="124759"/>
            <a:ext cx="10659036" cy="7212231"/>
          </a:xfrm>
          <a:prstGeom prst="rect">
            <a:avLst/>
          </a:prstGeom>
          <a:noFill/>
        </p:spPr>
        <p:txBody>
          <a:bodyPr wrap="square" rtlCol="0">
            <a:spAutoFit/>
          </a:bodyPr>
          <a:lstStyle/>
          <a:p>
            <a:pPr>
              <a:lnSpc>
                <a:spcPct val="150000"/>
              </a:lnSpc>
              <a:spcAft>
                <a:spcPts val="800"/>
              </a:spcAft>
              <a:tabLst>
                <a:tab pos="5943600" algn="r"/>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Parking Assignment: Minimizing Parking Expenses and Balancing Parking Demand among Multiple Parking Lots.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Oanh Tran Thi Kim, Nguyen H. Tran, Chuan Pham, Tuan LeAnh.</a:t>
            </a:r>
          </a:p>
          <a:p>
            <a:pP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YEAR: 2019</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Recently, a rapid growth in the number of vehicles on the road has led to an unexpected surge of parking demand. Consequently, ﬁnding a parking space has become increasingly difﬁcult and expensive.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One of the viable approaches is to utilize both public and private parking lots (PLs) to effectively share the parking spaces. However, when the parking demands are not balanced among PLs, a local congestion problem occurs where some PLs are overloaded, and others are underutilized. </a:t>
            </a:r>
          </a:p>
          <a:p>
            <a:pPr marL="285750" indent="-285750" algn="just">
              <a:lnSpc>
                <a:spcPct val="150000"/>
              </a:lnSpc>
              <a:spcAft>
                <a:spcPts val="800"/>
              </a:spcAft>
              <a:buFont typeface="Arial"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Therefore, in this article, we formulate the parking assignment problem with two objectives: </a:t>
            </a:r>
          </a:p>
          <a:p>
            <a:pPr marL="342900" indent="-342900" algn="just">
              <a:lnSpc>
                <a:spcPct val="150000"/>
              </a:lnSpc>
              <a:spcAft>
                <a:spcPts val="8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minimizing parking expenses </a:t>
            </a:r>
          </a:p>
          <a:p>
            <a:pPr marL="342900" indent="-342900" algn="just">
              <a:lnSpc>
                <a:spcPct val="150000"/>
              </a:lnSpc>
              <a:spcAft>
                <a:spcPts val="8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balancing parking demand among multiple PLs. </a:t>
            </a:r>
          </a:p>
          <a:p>
            <a:pPr marL="285750" indent="-285750" algn="just">
              <a:lnSpc>
                <a:spcPct val="150000"/>
              </a:lnSpc>
              <a:spcAft>
                <a:spcPts val="8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263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4F81B-8A17-4972-B712-1E1D19501BBF}"/>
              </a:ext>
            </a:extLst>
          </p:cNvPr>
          <p:cNvSpPr txBox="1"/>
          <p:nvPr/>
        </p:nvSpPr>
        <p:spPr>
          <a:xfrm>
            <a:off x="1165410" y="260723"/>
            <a:ext cx="9825317" cy="5970865"/>
          </a:xfrm>
          <a:prstGeom prst="rect">
            <a:avLst/>
          </a:prstGeom>
          <a:noFill/>
        </p:spPr>
        <p:txBody>
          <a:bodyPr wrap="square" rtlCol="0">
            <a:spAutoFit/>
          </a:bodyPr>
          <a:lstStyle/>
          <a:p>
            <a:pPr marL="285750" indent="-285750" algn="just">
              <a:lnSpc>
                <a:spcPct val="150000"/>
              </a:lnSpc>
              <a:spcAft>
                <a:spcPts val="800"/>
              </a:spcAft>
              <a:buFont typeface="Arial"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First, we derive a matching solution for minimizing parking expenses. Then, we extend our study by considering both parking expenses and balancing parking demand, formulating this as a mixed integer linear programming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Arial"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solve that problem by using an alternating direction method of multipliers (ADMM) based algorithm that can enable a distributed implementation. Finally, the simulation results show the ADMM-based algorithm produces performance gains up to 27.5% .</a:t>
            </a:r>
          </a:p>
          <a:p>
            <a:pPr algn="just">
              <a:lnSpc>
                <a:spcPct val="150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OBSERVATION :</a:t>
            </a:r>
          </a:p>
          <a:p>
            <a:pPr marL="285750" indent="-285750" algn="just">
              <a:lnSpc>
                <a:spcPct val="150000"/>
              </a:lnSpc>
              <a:spcAft>
                <a:spcPts val="800"/>
              </a:spcAft>
              <a:buFont typeface="Arial"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Once the parking rate is minimized it will be useful for all the drivers to utilize the parking effectively.</a:t>
            </a:r>
          </a:p>
          <a:p>
            <a:pPr marL="285750" indent="-285750" algn="just">
              <a:lnSpc>
                <a:spcPct val="150000"/>
              </a:lnSpc>
              <a:spcAft>
                <a:spcPts val="800"/>
              </a:spcAft>
              <a:buFont typeface="Arial"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If driver park the car for long period of time with no extra charges it will lead to loss for the owner economically.</a:t>
            </a: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917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49464-A74B-4FE6-AEC1-647673F9401D}"/>
              </a:ext>
            </a:extLst>
          </p:cNvPr>
          <p:cNvSpPr txBox="1"/>
          <p:nvPr/>
        </p:nvSpPr>
        <p:spPr>
          <a:xfrm>
            <a:off x="277905" y="197225"/>
            <a:ext cx="11672047" cy="618630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TITLE 3</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Smart Allocation Mechanism for Urban Parking</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Sujith John, R. Sujeetha, Advait N. Menon, Karthikeyan 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2019</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inspiration behind this paper arose from the need to reduce traffic congestions in urban localities caused by vehicles in search for parking spaces. It was found that almost 30% of traffic snarls in urban areas were caused by vehicles cruising for parking space, and it took the driver an average of 7.8 minutes to obtain a parking space on a regular basis.</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that we are trying to solve in this paper is the hassle of drivers having to obtain a parking slot in popular metropolitan neighbourhoods, particularly during rush hour time. Troubles arise from not being able to know where the available spaces are; and at this instance traffic congestions occur.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second problem that is in focus is the valuable time wasted from inconvenient and under-equipped parking lots. A large amount of fuel is consumed while the vehicle idles while the driver looks around for parking lots, paving way to more CO2 emissions.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the last problem is all the potential collisions that may be caused by the sheer number of moving vehicles in disorganized parking lots. </a:t>
            </a:r>
          </a:p>
          <a:p>
            <a:endParaRPr lang="en-IN" dirty="0"/>
          </a:p>
        </p:txBody>
      </p:sp>
    </p:spTree>
    <p:extLst>
      <p:ext uri="{BB962C8B-B14F-4D97-AF65-F5344CB8AC3E}">
        <p14:creationId xmlns:p14="http://schemas.microsoft.com/office/powerpoint/2010/main" val="70497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450EC-43EB-4568-9220-F9E56E70B48A}"/>
              </a:ext>
            </a:extLst>
          </p:cNvPr>
          <p:cNvSpPr txBox="1"/>
          <p:nvPr/>
        </p:nvSpPr>
        <p:spPr>
          <a:xfrm>
            <a:off x="564778" y="1654641"/>
            <a:ext cx="10425953" cy="341632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incorporates an IoT Cloud platform which is responsible for Smart Allocation &amp; Pricing and Slot sharing service.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Within the IoT Framework, the Smart Gateway and Cloud data processing modules are present which helps in identifying and differentiating the public, street and private parking spaces.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from mobile, vehicle and desktop interfaces can access the service, making it easily available to large number of people without restricting them to a single interface.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different parking arrival and departure scenarios are simulated and tested so that the system works in all the possible scenarios and doesn’t hinder the user.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4AFB625-790A-417B-953D-7AECBFE8C6A7}"/>
              </a:ext>
            </a:extLst>
          </p:cNvPr>
          <p:cNvPicPr>
            <a:picLocks noChangeAspect="1"/>
          </p:cNvPicPr>
          <p:nvPr/>
        </p:nvPicPr>
        <p:blipFill>
          <a:blip r:embed="rId2"/>
          <a:stretch>
            <a:fillRect/>
          </a:stretch>
        </p:blipFill>
        <p:spPr>
          <a:xfrm>
            <a:off x="7037294" y="4885681"/>
            <a:ext cx="3325906" cy="1804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401474F3-5C2C-440A-B73E-FA2DFFDF5BFA}"/>
              </a:ext>
            </a:extLst>
          </p:cNvPr>
          <p:cNvSpPr txBox="1"/>
          <p:nvPr/>
        </p:nvSpPr>
        <p:spPr>
          <a:xfrm>
            <a:off x="564778" y="555811"/>
            <a:ext cx="105066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newly developed system uses the One-sided–Vickrey Clarke Groves (O-VCG) auction algorithm for allotting parking spaces and keeps the database of available spaces online on the cloud, accessible to users through the web. </a:t>
            </a:r>
          </a:p>
          <a:p>
            <a:endParaRPr lang="en-IN" dirty="0"/>
          </a:p>
        </p:txBody>
      </p:sp>
    </p:spTree>
    <p:extLst>
      <p:ext uri="{BB962C8B-B14F-4D97-AF65-F5344CB8AC3E}">
        <p14:creationId xmlns:p14="http://schemas.microsoft.com/office/powerpoint/2010/main" val="28597399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0E92E9E5-79AF-4029-8FCA-9C327D54FD8F}">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820</TotalTime>
  <Words>2206</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Rockwell</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PARKING SPACE MECHANISM WITH PRIVACY PROTECTION</dc:title>
  <dc:creator>Kirthiga Nagarajan</dc:creator>
  <cp:lastModifiedBy>Kirthiga Nagarajan</cp:lastModifiedBy>
  <cp:revision>36</cp:revision>
  <dcterms:created xsi:type="dcterms:W3CDTF">2022-03-21T05:48:45Z</dcterms:created>
  <dcterms:modified xsi:type="dcterms:W3CDTF">2022-04-11T15:54:18Z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