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990CBF-8480-42A5-A5FE-AE539AB2CFD4}">
          <p14:sldIdLst>
            <p14:sldId id="256"/>
            <p14:sldId id="257"/>
            <p14:sldId id="258"/>
            <p14:sldId id="259"/>
            <p14:sldId id="260"/>
            <p14:sldId id="264"/>
            <p14:sldId id="261"/>
            <p14:sldId id="262"/>
            <p14:sldId id="263"/>
            <p14:sldId id="265"/>
          </p14:sldIdLst>
        </p14:section>
        <p14:section name="Untitled Section" id="{3B1FB106-0419-42C8-8BA5-A4A7A70410B0}">
          <p14:sldIdLst>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01C4-F865-9433-0DE2-1B23B1B55CA9}"/>
              </a:ext>
            </a:extLst>
          </p:cNvPr>
          <p:cNvSpPr>
            <a:spLocks noGrp="1"/>
          </p:cNvSpPr>
          <p:nvPr>
            <p:ph type="ctrTitle"/>
          </p:nvPr>
        </p:nvSpPr>
        <p:spPr/>
        <p:txBody>
          <a:bodyPr>
            <a:normAutofit fontScale="90000"/>
          </a:bodyPr>
          <a:lstStyle/>
          <a:p>
            <a:r>
              <a:rPr lang="en-US" dirty="0"/>
              <a:t>  </a:t>
            </a:r>
            <a:r>
              <a:rPr lang="en-US" sz="4400" dirty="0">
                <a:latin typeface="Algerian" panose="04020705040A02060702" pitchFamily="82" charset="0"/>
              </a:rPr>
              <a:t>Cyber security with kali </a:t>
            </a:r>
            <a:r>
              <a:rPr lang="en-US" sz="4400" dirty="0" err="1">
                <a:latin typeface="Algerian" panose="04020705040A02060702" pitchFamily="82" charset="0"/>
              </a:rPr>
              <a:t>linux</a:t>
            </a:r>
            <a:br>
              <a:rPr lang="en-US" sz="4400" dirty="0">
                <a:latin typeface="Algerian" panose="04020705040A02060702" pitchFamily="82" charset="0"/>
              </a:rPr>
            </a:br>
            <a:br>
              <a:rPr lang="en-US" sz="4400" dirty="0">
                <a:latin typeface="Algerian" panose="04020705040A02060702" pitchFamily="82" charset="0"/>
              </a:rPr>
            </a:br>
            <a:r>
              <a:rPr lang="en-US" dirty="0">
                <a:latin typeface="Bell MT" panose="02020503060305020303" pitchFamily="18" charset="0"/>
              </a:rPr>
              <a:t>      </a:t>
            </a:r>
            <a:r>
              <a:rPr lang="en-US" sz="2700" dirty="0">
                <a:latin typeface="Bell MT" panose="02020503060305020303" pitchFamily="18" charset="0"/>
              </a:rPr>
              <a:t>project title : key logger and security</a:t>
            </a:r>
            <a:endParaRPr lang="en-IN" sz="2700" dirty="0">
              <a:latin typeface="Bell MT" panose="02020503060305020303" pitchFamily="18" charset="0"/>
            </a:endParaRPr>
          </a:p>
        </p:txBody>
      </p:sp>
      <p:sp>
        <p:nvSpPr>
          <p:cNvPr id="3" name="Subtitle 2">
            <a:extLst>
              <a:ext uri="{FF2B5EF4-FFF2-40B4-BE49-F238E27FC236}">
                <a16:creationId xmlns:a16="http://schemas.microsoft.com/office/drawing/2014/main" id="{709AC750-0205-0CBC-6B89-568AFFBB3F2E}"/>
              </a:ext>
            </a:extLst>
          </p:cNvPr>
          <p:cNvSpPr>
            <a:spLocks noGrp="1"/>
          </p:cNvSpPr>
          <p:nvPr>
            <p:ph type="subTitle" idx="1"/>
          </p:nvPr>
        </p:nvSpPr>
        <p:spPr/>
        <p:txBody>
          <a:bodyPr>
            <a:normAutofit fontScale="70000" lnSpcReduction="20000"/>
          </a:bodyPr>
          <a:lstStyle/>
          <a:p>
            <a:r>
              <a:rPr lang="en-US" dirty="0">
                <a:solidFill>
                  <a:schemeClr val="tx1"/>
                </a:solidFill>
                <a:latin typeface="Tw Cen MT Condensed" panose="020B0606020104020203" pitchFamily="34" charset="0"/>
              </a:rPr>
              <a:t>                                                             </a:t>
            </a:r>
            <a:r>
              <a:rPr lang="en-US" sz="2000" b="1" dirty="0">
                <a:solidFill>
                  <a:schemeClr val="tx1"/>
                </a:solidFill>
                <a:latin typeface="Sylfaen" panose="010A0502050306030303" pitchFamily="18" charset="0"/>
                <a:cs typeface="Arial" pitchFamily="34" charset="0"/>
              </a:rPr>
              <a:t>Presented By:</a:t>
            </a:r>
          </a:p>
          <a:p>
            <a:r>
              <a:rPr lang="en-US" b="1" dirty="0">
                <a:solidFill>
                  <a:schemeClr val="tx1"/>
                </a:solidFill>
                <a:latin typeface="Sylfaen" panose="010A0502050306030303" pitchFamily="18" charset="0"/>
                <a:cs typeface="Arial"/>
              </a:rPr>
              <a:t>                                                                        FEMISHEN.M.L </a:t>
            </a:r>
            <a:r>
              <a:rPr lang="en-US" sz="2000" b="1" dirty="0">
                <a:solidFill>
                  <a:schemeClr val="tx1"/>
                </a:solidFill>
                <a:latin typeface="Sylfaen" panose="010A0502050306030303" pitchFamily="18" charset="0"/>
                <a:cs typeface="Arial"/>
              </a:rPr>
              <a:t>,</a:t>
            </a:r>
          </a:p>
          <a:p>
            <a:r>
              <a:rPr lang="en-US" sz="2000" b="1" dirty="0">
                <a:solidFill>
                  <a:schemeClr val="tx1"/>
                </a:solidFill>
                <a:latin typeface="Sylfaen" panose="010A0502050306030303" pitchFamily="18" charset="0"/>
                <a:cs typeface="Arial"/>
              </a:rPr>
              <a:t>                                                                        University college of engineering </a:t>
            </a:r>
            <a:r>
              <a:rPr lang="en-US" sz="2000" b="1" dirty="0" err="1">
                <a:solidFill>
                  <a:schemeClr val="tx1"/>
                </a:solidFill>
                <a:latin typeface="Sylfaen" panose="010A0502050306030303" pitchFamily="18" charset="0"/>
                <a:cs typeface="Arial"/>
              </a:rPr>
              <a:t>Ramanathapuram</a:t>
            </a:r>
            <a:r>
              <a:rPr lang="en-US" sz="2000" b="1" dirty="0">
                <a:solidFill>
                  <a:schemeClr val="tx1"/>
                </a:solidFill>
                <a:latin typeface="Sylfaen" panose="010A0502050306030303" pitchFamily="18" charset="0"/>
                <a:cs typeface="Arial"/>
              </a:rPr>
              <a:t> ,</a:t>
            </a:r>
          </a:p>
          <a:p>
            <a:r>
              <a:rPr lang="en-US" sz="2000" b="1" dirty="0">
                <a:solidFill>
                  <a:schemeClr val="tx1"/>
                </a:solidFill>
                <a:latin typeface="Sylfaen" panose="010A0502050306030303" pitchFamily="18" charset="0"/>
                <a:cs typeface="Arial"/>
              </a:rPr>
              <a:t>                                                                        Computer Science and Engineering.</a:t>
            </a:r>
          </a:p>
          <a:p>
            <a:endParaRPr lang="en-IN" dirty="0"/>
          </a:p>
        </p:txBody>
      </p:sp>
    </p:spTree>
    <p:extLst>
      <p:ext uri="{BB962C8B-B14F-4D97-AF65-F5344CB8AC3E}">
        <p14:creationId xmlns:p14="http://schemas.microsoft.com/office/powerpoint/2010/main" val="761591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B7F0-ACEB-AF3B-E98F-44C8A05A9DA8}"/>
              </a:ext>
            </a:extLst>
          </p:cNvPr>
          <p:cNvSpPr>
            <a:spLocks noGrp="1"/>
          </p:cNvSpPr>
          <p:nvPr>
            <p:ph type="title"/>
          </p:nvPr>
        </p:nvSpPr>
        <p:spPr/>
        <p:txBody>
          <a:bodyPr/>
          <a:lstStyle/>
          <a:p>
            <a:r>
              <a:rPr lang="en-US" sz="3600" b="1" dirty="0">
                <a:latin typeface="Bell MT" panose="02020503060305020303" pitchFamily="18" charset="0"/>
                <a:cs typeface="Arial"/>
              </a:rPr>
              <a:t>Future scope</a:t>
            </a:r>
            <a:br>
              <a:rPr lang="en-US" sz="36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id="{772A9E2B-497F-3B55-FF80-3132CABD6B0C}"/>
              </a:ext>
            </a:extLst>
          </p:cNvPr>
          <p:cNvSpPr>
            <a:spLocks noGrp="1"/>
          </p:cNvSpPr>
          <p:nvPr>
            <p:ph idx="1"/>
          </p:nvPr>
        </p:nvSpPr>
        <p:spPr/>
        <p:txBody>
          <a:bodyPr>
            <a:normAutofit fontScale="62500" lnSpcReduction="20000"/>
          </a:bodyPr>
          <a:lstStyle/>
          <a:p>
            <a:pPr>
              <a:lnSpc>
                <a:spcPct val="150000"/>
              </a:lnSpc>
            </a:pPr>
            <a:r>
              <a:rPr lang="en-US" sz="2900" b="1" i="0" dirty="0">
                <a:solidFill>
                  <a:schemeClr val="tx1"/>
                </a:solidFill>
                <a:effectLst/>
                <a:latin typeface="Constantia" panose="02030602050306030303" pitchFamily="18" charset="0"/>
                <a:cs typeface="Times New Roman" panose="02020603050405020304" pitchFamily="18" charset="0"/>
              </a:rPr>
              <a:t>Machine Learning-Based Detection:</a:t>
            </a:r>
            <a:r>
              <a:rPr lang="en-US" sz="2900" b="0" i="0" dirty="0">
                <a:solidFill>
                  <a:schemeClr val="tx1"/>
                </a:solidFill>
                <a:effectLst/>
                <a:latin typeface="Constantia" panose="02030602050306030303"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900" b="1" i="0" dirty="0">
                <a:solidFill>
                  <a:schemeClr val="tx1"/>
                </a:solidFill>
                <a:effectLst/>
                <a:latin typeface="Constantia" panose="02030602050306030303" pitchFamily="18" charset="0"/>
                <a:cs typeface="Times New Roman" panose="02020603050405020304" pitchFamily="18" charset="0"/>
              </a:rPr>
              <a:t>Cross-Platform Compatibility:</a:t>
            </a:r>
            <a:r>
              <a:rPr lang="en-US" sz="2900" b="0" i="0" dirty="0">
                <a:solidFill>
                  <a:schemeClr val="tx1"/>
                </a:solidFill>
                <a:effectLst/>
                <a:latin typeface="Constantia" panose="02030602050306030303"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900" b="1" i="0" dirty="0">
                <a:solidFill>
                  <a:schemeClr val="tx1"/>
                </a:solidFill>
                <a:effectLst/>
                <a:latin typeface="Constantia" panose="02030602050306030303" pitchFamily="18" charset="0"/>
                <a:cs typeface="Times New Roman" panose="02020603050405020304" pitchFamily="18" charset="0"/>
              </a:rPr>
              <a:t>Advanced Evasion Techniques:</a:t>
            </a:r>
            <a:r>
              <a:rPr lang="en-US" sz="2900" b="0" i="0" dirty="0">
                <a:solidFill>
                  <a:schemeClr val="tx1"/>
                </a:solidFill>
                <a:effectLst/>
                <a:latin typeface="Constantia" panose="02030602050306030303"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900" b="1" i="0" dirty="0">
                <a:solidFill>
                  <a:schemeClr val="tx1"/>
                </a:solidFill>
                <a:effectLst/>
                <a:latin typeface="Constantia" panose="02030602050306030303" pitchFamily="18" charset="0"/>
                <a:cs typeface="Times New Roman" panose="02020603050405020304" pitchFamily="18" charset="0"/>
              </a:rPr>
              <a:t>User Education and Awareness:</a:t>
            </a:r>
            <a:r>
              <a:rPr lang="en-US" sz="2900" b="0" i="0" dirty="0">
                <a:solidFill>
                  <a:schemeClr val="tx1"/>
                </a:solidFill>
                <a:effectLst/>
                <a:latin typeface="Constantia" panose="02030602050306030303" pitchFamily="18" charset="0"/>
                <a:cs typeface="Times New Roman" panose="02020603050405020304" pitchFamily="18" charset="0"/>
              </a:rPr>
              <a:t> Developing educational resources and raising awareness among users about the risks of keyloggers and best practices for mitigating these threats.</a:t>
            </a:r>
          </a:p>
          <a:p>
            <a:endParaRPr lang="en-IN" dirty="0"/>
          </a:p>
        </p:txBody>
      </p:sp>
    </p:spTree>
    <p:extLst>
      <p:ext uri="{BB962C8B-B14F-4D97-AF65-F5344CB8AC3E}">
        <p14:creationId xmlns:p14="http://schemas.microsoft.com/office/powerpoint/2010/main" val="30491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FC31-BF50-CD4E-0049-9D0B46B0CA60}"/>
              </a:ext>
            </a:extLst>
          </p:cNvPr>
          <p:cNvSpPr>
            <a:spLocks noGrp="1"/>
          </p:cNvSpPr>
          <p:nvPr>
            <p:ph type="title"/>
          </p:nvPr>
        </p:nvSpPr>
        <p:spPr/>
        <p:txBody>
          <a:bodyPr/>
          <a:lstStyle/>
          <a:p>
            <a:r>
              <a:rPr lang="en-US" sz="3600" b="1" dirty="0">
                <a:latin typeface="Bell MT" panose="02020503060305020303" pitchFamily="18" charset="0"/>
                <a:ea typeface="+mj-lt"/>
                <a:cs typeface="Arial"/>
              </a:rPr>
              <a:t>References</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BFB51C62-A9B0-1BE2-A4D6-DBF9E08720EA}"/>
              </a:ext>
            </a:extLst>
          </p:cNvPr>
          <p:cNvSpPr>
            <a:spLocks noGrp="1"/>
          </p:cNvSpPr>
          <p:nvPr>
            <p:ph idx="1"/>
          </p:nvPr>
        </p:nvSpPr>
        <p:spPr/>
        <p:txBody>
          <a:bodyPr>
            <a:normAutofit fontScale="92500"/>
          </a:bodyPr>
          <a:lstStyle/>
          <a:p>
            <a:r>
              <a:rPr lang="en-IN" sz="2400" b="0" i="0" dirty="0">
                <a:solidFill>
                  <a:schemeClr val="tx1"/>
                </a:solidFill>
                <a:effectLst/>
                <a:latin typeface="Constantia" panose="02030602050306030303"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Constantia" panose="02030602050306030303"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Constantia" panose="02030602050306030303" pitchFamily="18" charset="0"/>
                <a:cs typeface="Times New Roman" panose="02020603050405020304" pitchFamily="18" charset="0"/>
              </a:rPr>
              <a:t>Anderson, M., &amp; Smith, J. (2023). Keylogger Threats and Countermeasures: A Comprehensive Analysis. IEEE Transactions on Information Forensics and Security, 18(3), 210-225.</a:t>
            </a:r>
          </a:p>
          <a:p>
            <a:endParaRPr lang="en-IN" dirty="0"/>
          </a:p>
        </p:txBody>
      </p:sp>
    </p:spTree>
    <p:extLst>
      <p:ext uri="{BB962C8B-B14F-4D97-AF65-F5344CB8AC3E}">
        <p14:creationId xmlns:p14="http://schemas.microsoft.com/office/powerpoint/2010/main" val="334703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45E3-03FD-1195-0D59-1173E018A79B}"/>
              </a:ext>
            </a:extLst>
          </p:cNvPr>
          <p:cNvSpPr>
            <a:spLocks noGrp="1"/>
          </p:cNvSpPr>
          <p:nvPr>
            <p:ph type="title"/>
          </p:nvPr>
        </p:nvSpPr>
        <p:spPr>
          <a:xfrm>
            <a:off x="1143001" y="2689715"/>
            <a:ext cx="9905998" cy="1478570"/>
          </a:xfrm>
        </p:spPr>
        <p:txBody>
          <a:bodyPr>
            <a:normAutofit/>
          </a:bodyPr>
          <a:lstStyle/>
          <a:p>
            <a:r>
              <a:rPr lang="en-US" sz="4000" b="1" dirty="0">
                <a:solidFill>
                  <a:srgbClr val="002060"/>
                </a:solidFill>
                <a:latin typeface="Algerian" panose="04020705040A02060702" pitchFamily="82" charset="0"/>
                <a:cs typeface="Times New Roman" panose="02020603050405020304" pitchFamily="18" charset="0"/>
              </a:rPr>
              <a:t>                               </a:t>
            </a:r>
            <a:r>
              <a:rPr lang="en-US" sz="4000" b="1" dirty="0">
                <a:latin typeface="Algerian" panose="04020705040A02060702" pitchFamily="82" charset="0"/>
                <a:cs typeface="Times New Roman" panose="02020603050405020304" pitchFamily="18" charset="0"/>
              </a:rPr>
              <a:t>THANK YOU</a:t>
            </a:r>
            <a:endParaRPr lang="en-IN" sz="4000" dirty="0">
              <a:latin typeface="Algerian" panose="04020705040A02060702" pitchFamily="82" charset="0"/>
            </a:endParaRPr>
          </a:p>
        </p:txBody>
      </p:sp>
    </p:spTree>
    <p:extLst>
      <p:ext uri="{BB962C8B-B14F-4D97-AF65-F5344CB8AC3E}">
        <p14:creationId xmlns:p14="http://schemas.microsoft.com/office/powerpoint/2010/main" val="64807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A67F-1589-D4C3-5619-142A27499437}"/>
              </a:ext>
            </a:extLst>
          </p:cNvPr>
          <p:cNvSpPr>
            <a:spLocks noGrp="1"/>
          </p:cNvSpPr>
          <p:nvPr>
            <p:ph type="title"/>
          </p:nvPr>
        </p:nvSpPr>
        <p:spPr/>
        <p:txBody>
          <a:bodyPr/>
          <a:lstStyle/>
          <a:p>
            <a:r>
              <a:rPr lang="en-US" b="1" dirty="0">
                <a:latin typeface="Bell MT" panose="02020503060305020303" pitchFamily="18" charset="0"/>
                <a:cs typeface="Arial" panose="020B0604020202020204" pitchFamily="34" charset="0"/>
              </a:rPr>
              <a:t>OUTLINE</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D3A75916-CBB9-4A48-4B11-BE528F28DDC2}"/>
              </a:ext>
            </a:extLst>
          </p:cNvPr>
          <p:cNvSpPr>
            <a:spLocks noGrp="1"/>
          </p:cNvSpPr>
          <p:nvPr>
            <p:ph idx="1"/>
          </p:nvPr>
        </p:nvSpPr>
        <p:spPr/>
        <p:txBody>
          <a:bodyPr>
            <a:normAutofit fontScale="70000" lnSpcReduction="20000"/>
          </a:bodyPr>
          <a:lstStyle/>
          <a:p>
            <a:r>
              <a:rPr lang="en-US" sz="2400" b="1" dirty="0">
                <a:latin typeface="Constantia" panose="02030602050306030303" pitchFamily="18" charset="0"/>
                <a:ea typeface="+mn-lt"/>
                <a:cs typeface="Times New Roman" panose="02020603050405020304" pitchFamily="18" charset="0"/>
              </a:rPr>
              <a:t>Problem Statement </a:t>
            </a:r>
          </a:p>
          <a:p>
            <a:r>
              <a:rPr lang="en-US" sz="2400" b="1" dirty="0">
                <a:latin typeface="Constantia" panose="02030602050306030303" pitchFamily="18" charset="0"/>
                <a:ea typeface="+mn-lt"/>
                <a:cs typeface="Times New Roman" panose="02020603050405020304" pitchFamily="18" charset="0"/>
              </a:rPr>
              <a:t>Proposed System/Solution</a:t>
            </a:r>
            <a:endParaRPr lang="en-US" dirty="0">
              <a:latin typeface="Constantia" panose="02030602050306030303" pitchFamily="18" charset="0"/>
              <a:cs typeface="Times New Roman" panose="02020603050405020304" pitchFamily="18" charset="0"/>
            </a:endParaRPr>
          </a:p>
          <a:p>
            <a:r>
              <a:rPr lang="en-US" sz="2400" b="1" dirty="0">
                <a:latin typeface="Constantia" panose="02030602050306030303" pitchFamily="18" charset="0"/>
                <a:ea typeface="+mn-lt"/>
                <a:cs typeface="Times New Roman" panose="02020603050405020304" pitchFamily="18" charset="0"/>
              </a:rPr>
              <a:t>System Development Approach</a:t>
            </a:r>
          </a:p>
          <a:p>
            <a:r>
              <a:rPr lang="en-US" sz="2400" b="1" dirty="0">
                <a:latin typeface="Constantia" panose="02030602050306030303" pitchFamily="18" charset="0"/>
                <a:ea typeface="+mn-lt"/>
                <a:cs typeface="Times New Roman" panose="02020603050405020304" pitchFamily="18" charset="0"/>
              </a:rPr>
              <a:t>Types of Keylogger</a:t>
            </a:r>
            <a:endParaRPr lang="en-US" dirty="0">
              <a:latin typeface="Constantia" panose="02030602050306030303" pitchFamily="18" charset="0"/>
              <a:ea typeface="+mn-lt"/>
              <a:cs typeface="Times New Roman" panose="02020603050405020304" pitchFamily="18" charset="0"/>
            </a:endParaRPr>
          </a:p>
          <a:p>
            <a:r>
              <a:rPr lang="en-US" sz="2400" b="1" dirty="0">
                <a:latin typeface="Constantia" panose="02030602050306030303" pitchFamily="18" charset="0"/>
                <a:ea typeface="+mn-lt"/>
                <a:cs typeface="Times New Roman" panose="02020603050405020304" pitchFamily="18" charset="0"/>
              </a:rPr>
              <a:t>Result (Output Image)</a:t>
            </a:r>
          </a:p>
          <a:p>
            <a:r>
              <a:rPr lang="en-US" sz="2400" b="1" dirty="0">
                <a:latin typeface="Constantia" panose="02030602050306030303" pitchFamily="18" charset="0"/>
                <a:ea typeface="+mn-lt"/>
                <a:cs typeface="Times New Roman" panose="02020603050405020304" pitchFamily="18" charset="0"/>
              </a:rPr>
              <a:t>Conclusion</a:t>
            </a:r>
          </a:p>
          <a:p>
            <a:r>
              <a:rPr lang="en-US" sz="2400" b="1" dirty="0">
                <a:latin typeface="Constantia" panose="02030602050306030303" pitchFamily="18" charset="0"/>
                <a:cs typeface="Times New Roman" panose="02020603050405020304" pitchFamily="18" charset="0"/>
              </a:rPr>
              <a:t>Security</a:t>
            </a:r>
          </a:p>
          <a:p>
            <a:r>
              <a:rPr lang="en-US" sz="2400" b="1" dirty="0">
                <a:latin typeface="Constantia" panose="02030602050306030303" pitchFamily="18" charset="0"/>
                <a:ea typeface="+mn-lt"/>
                <a:cs typeface="Times New Roman" panose="02020603050405020304" pitchFamily="18" charset="0"/>
              </a:rPr>
              <a:t>Future Scope</a:t>
            </a:r>
          </a:p>
          <a:p>
            <a:r>
              <a:rPr lang="en-US" sz="2400" b="1" dirty="0">
                <a:latin typeface="Constantia" panose="02030602050306030303" pitchFamily="18" charset="0"/>
                <a:ea typeface="+mn-lt"/>
                <a:cs typeface="Times New Roman" panose="02020603050405020304" pitchFamily="18" charset="0"/>
              </a:rPr>
              <a:t>References</a:t>
            </a:r>
            <a:endParaRPr lang="en-US" dirty="0">
              <a:latin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9157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7FA22-DB43-29A7-C461-D36A2EE24272}"/>
              </a:ext>
            </a:extLst>
          </p:cNvPr>
          <p:cNvSpPr>
            <a:spLocks noGrp="1"/>
          </p:cNvSpPr>
          <p:nvPr>
            <p:ph type="title"/>
          </p:nvPr>
        </p:nvSpPr>
        <p:spPr/>
        <p:txBody>
          <a:bodyPr/>
          <a:lstStyle/>
          <a:p>
            <a:r>
              <a:rPr lang="en-US" sz="3600" b="1" dirty="0">
                <a:latin typeface="Bell MT" panose="02020503060305020303" pitchFamily="18" charset="0"/>
                <a:cs typeface="Arial" panose="020B0604020202020204" pitchFamily="34" charset="0"/>
              </a:rPr>
              <a:t>Problem Statement</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32B64044-7E3B-3A89-A66A-C141B128DDD6}"/>
              </a:ext>
            </a:extLst>
          </p:cNvPr>
          <p:cNvSpPr>
            <a:spLocks noGrp="1"/>
          </p:cNvSpPr>
          <p:nvPr>
            <p:ph idx="1"/>
          </p:nvPr>
        </p:nvSpPr>
        <p:spPr/>
        <p:txBody>
          <a:bodyPr>
            <a:normAutofit/>
          </a:bodyPr>
          <a:lstStyle/>
          <a:p>
            <a:pPr marL="0" indent="0">
              <a:buNone/>
            </a:pPr>
            <a:r>
              <a:rPr lang="en-US" sz="2400" dirty="0">
                <a:solidFill>
                  <a:schemeClr val="tx1"/>
                </a:solidFill>
                <a:latin typeface="Constantia" panose="02030602050306030303"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latin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30587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F1EC-8D5E-3D8E-CC23-3EB4EB9E37DC}"/>
              </a:ext>
            </a:extLst>
          </p:cNvPr>
          <p:cNvSpPr>
            <a:spLocks noGrp="1"/>
          </p:cNvSpPr>
          <p:nvPr>
            <p:ph type="title"/>
          </p:nvPr>
        </p:nvSpPr>
        <p:spPr>
          <a:xfrm>
            <a:off x="1141412" y="770917"/>
            <a:ext cx="9905998" cy="1478570"/>
          </a:xfrm>
        </p:spPr>
        <p:txBody>
          <a:bodyPr/>
          <a:lstStyle/>
          <a:p>
            <a:r>
              <a:rPr lang="en-US" sz="3600" b="1" dirty="0">
                <a:latin typeface="Bell MT" panose="02020503060305020303" pitchFamily="18" charset="0"/>
                <a:cs typeface="Arial" panose="020B0604020202020204" pitchFamily="34" charset="0"/>
              </a:rPr>
              <a:t>Proposed Solution</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E9EAEE19-F342-720B-661E-220147C093F0}"/>
              </a:ext>
            </a:extLst>
          </p:cNvPr>
          <p:cNvSpPr>
            <a:spLocks noGrp="1"/>
          </p:cNvSpPr>
          <p:nvPr>
            <p:ph idx="1"/>
          </p:nvPr>
        </p:nvSpPr>
        <p:spPr>
          <a:xfrm>
            <a:off x="1141412" y="2249487"/>
            <a:ext cx="9905999" cy="4279132"/>
          </a:xfrm>
        </p:spPr>
        <p:txBody>
          <a:bodyPr>
            <a:normAutofit fontScale="92500"/>
          </a:bodyPr>
          <a:lstStyle/>
          <a:p>
            <a:pPr>
              <a:lnSpc>
                <a:spcPct val="100000"/>
              </a:lnSpc>
            </a:pPr>
            <a:r>
              <a:rPr lang="en-US" sz="2800" b="0" i="0" dirty="0">
                <a:solidFill>
                  <a:schemeClr val="tx1"/>
                </a:solidFill>
                <a:effectLst/>
                <a:latin typeface="Constantia" panose="02030602050306030303" pitchFamily="18" charset="0"/>
              </a:rPr>
              <a:t> </a:t>
            </a:r>
            <a:r>
              <a:rPr lang="en-US" sz="2200" b="0" i="0" dirty="0">
                <a:solidFill>
                  <a:schemeClr val="tx1"/>
                </a:solidFill>
                <a:effectLst/>
                <a:latin typeface="Constantia" panose="02030602050306030303" pitchFamily="18" charset="0"/>
                <a:cs typeface="Times New Roman" panose="02020603050405020304" pitchFamily="18" charset="0"/>
              </a:rPr>
              <a:t>The proposed system is a basic keylogger implemented using the </a:t>
            </a:r>
            <a:r>
              <a:rPr lang="en-US" sz="2200" b="0" i="0" dirty="0" err="1">
                <a:solidFill>
                  <a:schemeClr val="tx1"/>
                </a:solidFill>
                <a:effectLst/>
                <a:latin typeface="Constantia" panose="02030602050306030303" pitchFamily="18" charset="0"/>
                <a:cs typeface="Times New Roman" panose="02020603050405020304" pitchFamily="18" charset="0"/>
              </a:rPr>
              <a:t>pynput</a:t>
            </a:r>
            <a:r>
              <a:rPr lang="en-US" sz="2200" b="0" i="0" dirty="0">
                <a:solidFill>
                  <a:schemeClr val="tx1"/>
                </a:solidFill>
                <a:effectLst/>
                <a:latin typeface="Constantia" panose="02030602050306030303"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Constantia" panose="02030602050306030303" pitchFamily="18" charset="0"/>
                <a:cs typeface="Times New Roman" panose="02020603050405020304" pitchFamily="18" charset="0"/>
              </a:rPr>
              <a:t>Encryption:</a:t>
            </a:r>
            <a:r>
              <a:rPr lang="en-US" sz="2200" b="0" i="0" dirty="0">
                <a:solidFill>
                  <a:schemeClr val="tx1"/>
                </a:solidFill>
                <a:effectLst/>
                <a:latin typeface="Constantia" panose="02030602050306030303"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Constantia" panose="02030602050306030303" pitchFamily="18" charset="0"/>
                <a:cs typeface="Times New Roman" panose="02020603050405020304" pitchFamily="18" charset="0"/>
              </a:rPr>
              <a:t>Process Monitoring:</a:t>
            </a:r>
            <a:r>
              <a:rPr lang="en-US" sz="2200" b="0" i="0" dirty="0">
                <a:solidFill>
                  <a:schemeClr val="tx1"/>
                </a:solidFill>
                <a:effectLst/>
                <a:latin typeface="Constantia" panose="02030602050306030303"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Constantia" panose="02030602050306030303" pitchFamily="18" charset="0"/>
                <a:cs typeface="Times New Roman" panose="02020603050405020304" pitchFamily="18" charset="0"/>
              </a:rPr>
              <a:t>User Notification:</a:t>
            </a:r>
            <a:r>
              <a:rPr lang="en-US" sz="2200" b="0" i="0" dirty="0">
                <a:solidFill>
                  <a:schemeClr val="tx1"/>
                </a:solidFill>
                <a:effectLst/>
                <a:latin typeface="Constantia" panose="02030602050306030303"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Constantia" panose="02030602050306030303" pitchFamily="18" charset="0"/>
                <a:cs typeface="Times New Roman" panose="02020603050405020304" pitchFamily="18" charset="0"/>
              </a:rPr>
              <a:t>Remote Reporting:</a:t>
            </a:r>
            <a:r>
              <a:rPr lang="en-US" sz="2200" b="0" i="0" dirty="0">
                <a:solidFill>
                  <a:schemeClr val="tx1"/>
                </a:solidFill>
                <a:effectLst/>
                <a:latin typeface="Constantia" panose="02030602050306030303" pitchFamily="18" charset="0"/>
                <a:cs typeface="Times New Roman" panose="02020603050405020304" pitchFamily="18" charset="0"/>
              </a:rPr>
              <a:t> Enable secure transmission of logged data to a designated server for analysis, facilitating proactive threat intelligence and incident response.</a:t>
            </a:r>
            <a:endParaRPr lang="en-IN" sz="2200" dirty="0">
              <a:latin typeface="Constantia" panose="02030602050306030303" pitchFamily="18" charset="0"/>
            </a:endParaRPr>
          </a:p>
        </p:txBody>
      </p:sp>
    </p:spTree>
    <p:extLst>
      <p:ext uri="{BB962C8B-B14F-4D97-AF65-F5344CB8AC3E}">
        <p14:creationId xmlns:p14="http://schemas.microsoft.com/office/powerpoint/2010/main" val="162637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11E3-8122-47D5-9B0F-F5B9AA2BEFFF}"/>
              </a:ext>
            </a:extLst>
          </p:cNvPr>
          <p:cNvSpPr>
            <a:spLocks noGrp="1"/>
          </p:cNvSpPr>
          <p:nvPr>
            <p:ph type="title"/>
          </p:nvPr>
        </p:nvSpPr>
        <p:spPr/>
        <p:txBody>
          <a:bodyPr/>
          <a:lstStyle/>
          <a:p>
            <a:r>
              <a:rPr lang="en-US" sz="3600" b="1" dirty="0">
                <a:latin typeface="Bell MT" panose="02020503060305020303" pitchFamily="18" charset="0"/>
                <a:ea typeface="+mj-lt"/>
                <a:cs typeface="Arial"/>
              </a:rPr>
              <a:t>System</a:t>
            </a:r>
            <a:r>
              <a:rPr lang="en-US" sz="3600" dirty="0">
                <a:latin typeface="Bell MT" panose="02020503060305020303" pitchFamily="18" charset="0"/>
                <a:ea typeface="+mj-lt"/>
                <a:cs typeface="Arial"/>
              </a:rPr>
              <a:t> </a:t>
            </a:r>
            <a:r>
              <a:rPr lang="en-US" sz="3600" b="1" i="0" dirty="0">
                <a:effectLst/>
                <a:latin typeface="Bell MT" panose="02020503060305020303" pitchFamily="18" charset="0"/>
                <a:cs typeface="Arial" panose="020B0604020202020204" pitchFamily="34" charset="0"/>
              </a:rPr>
              <a:t>development</a:t>
            </a:r>
            <a:r>
              <a:rPr lang="en-US" sz="3600" dirty="0">
                <a:latin typeface="Bell MT" panose="02020503060305020303" pitchFamily="18" charset="0"/>
                <a:ea typeface="+mj-lt"/>
                <a:cs typeface="Arial"/>
              </a:rPr>
              <a:t> </a:t>
            </a:r>
            <a:r>
              <a:rPr lang="en-US" sz="3600" b="1" dirty="0">
                <a:latin typeface="Bell MT" panose="02020503060305020303" pitchFamily="18" charset="0"/>
                <a:ea typeface="+mj-lt"/>
                <a:cs typeface="Arial"/>
              </a:rPr>
              <a:t>Approach</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50A4ADE7-A8E3-E9BB-419C-75B0D29AE9BD}"/>
              </a:ext>
            </a:extLst>
          </p:cNvPr>
          <p:cNvSpPr>
            <a:spLocks noGrp="1"/>
          </p:cNvSpPr>
          <p:nvPr>
            <p:ph idx="1"/>
          </p:nvPr>
        </p:nvSpPr>
        <p:spPr/>
        <p:txBody>
          <a:bodyPr>
            <a:normAutofit fontScale="55000" lnSpcReduction="20000"/>
          </a:bodyPr>
          <a:lstStyle/>
          <a:p>
            <a:pPr>
              <a:lnSpc>
                <a:spcPct val="150000"/>
              </a:lnSpc>
            </a:pPr>
            <a:r>
              <a:rPr lang="en-US" sz="3200" b="0" i="0" dirty="0">
                <a:solidFill>
                  <a:schemeClr val="tx1"/>
                </a:solidFill>
                <a:effectLst/>
                <a:latin typeface="Constantia" panose="02030602050306030303" pitchFamily="18" charset="0"/>
                <a:cs typeface="Times New Roman" panose="02020603050405020304" pitchFamily="18" charset="0"/>
              </a:rPr>
              <a:t>The system approach is a basic keylogger implemented using the </a:t>
            </a:r>
            <a:r>
              <a:rPr lang="en-US" sz="3200" b="1" i="0" dirty="0" err="1">
                <a:solidFill>
                  <a:schemeClr val="tx1"/>
                </a:solidFill>
                <a:effectLst/>
                <a:latin typeface="Constantia" panose="02030602050306030303" pitchFamily="18" charset="0"/>
                <a:cs typeface="Times New Roman" panose="02020603050405020304" pitchFamily="18" charset="0"/>
              </a:rPr>
              <a:t>pynput</a:t>
            </a:r>
            <a:r>
              <a:rPr lang="en-US" sz="3200" b="0" i="0" dirty="0">
                <a:solidFill>
                  <a:schemeClr val="tx1"/>
                </a:solidFill>
                <a:effectLst/>
                <a:latin typeface="Constantia" panose="02030602050306030303" pitchFamily="18" charset="0"/>
                <a:cs typeface="Times New Roman" panose="02020603050405020304" pitchFamily="18" charset="0"/>
              </a:rPr>
              <a:t> library in Python.</a:t>
            </a:r>
          </a:p>
          <a:p>
            <a:pPr>
              <a:lnSpc>
                <a:spcPct val="150000"/>
              </a:lnSpc>
            </a:pPr>
            <a:r>
              <a:rPr lang="en-US" sz="3200" b="0" i="0" dirty="0">
                <a:solidFill>
                  <a:schemeClr val="tx1"/>
                </a:solidFill>
                <a:effectLst/>
                <a:latin typeface="Constantia" panose="02030602050306030303"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3200" b="0" i="0" dirty="0">
                <a:solidFill>
                  <a:schemeClr val="tx1"/>
                </a:solidFill>
                <a:effectLst/>
                <a:latin typeface="Constantia" panose="02030602050306030303"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3200" b="0" i="0" dirty="0">
                <a:solidFill>
                  <a:schemeClr val="tx1"/>
                </a:solidFill>
                <a:effectLst/>
                <a:latin typeface="Constantia" panose="02030602050306030303"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3200" b="1" dirty="0">
              <a:solidFill>
                <a:schemeClr val="tx1"/>
              </a:solidFill>
              <a:latin typeface="Constantia" panose="02030602050306030303"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0400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7468-4A68-D993-364B-8E20210A65FA}"/>
              </a:ext>
            </a:extLst>
          </p:cNvPr>
          <p:cNvSpPr>
            <a:spLocks noGrp="1"/>
          </p:cNvSpPr>
          <p:nvPr>
            <p:ph type="title"/>
          </p:nvPr>
        </p:nvSpPr>
        <p:spPr/>
        <p:txBody>
          <a:bodyPr/>
          <a:lstStyle/>
          <a:p>
            <a:r>
              <a:rPr lang="en-US" sz="3600" b="1" dirty="0">
                <a:latin typeface="Bell MT" panose="02020503060305020303" pitchFamily="18" charset="0"/>
                <a:ea typeface="+mn-lt"/>
                <a:cs typeface="+mn-lt"/>
              </a:rPr>
              <a:t>Types of Keylogger</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503C03E4-3E23-CCEC-429A-DD33307A0AE9}"/>
              </a:ext>
            </a:extLst>
          </p:cNvPr>
          <p:cNvSpPr>
            <a:spLocks noGrp="1"/>
          </p:cNvSpPr>
          <p:nvPr>
            <p:ph idx="1"/>
          </p:nvPr>
        </p:nvSpPr>
        <p:spPr>
          <a:xfrm>
            <a:off x="934934" y="2097088"/>
            <a:ext cx="9905999" cy="3541714"/>
          </a:xfrm>
        </p:spPr>
        <p:txBody>
          <a:bodyPr>
            <a:normAutofit fontScale="70000" lnSpcReduction="20000"/>
          </a:bodyPr>
          <a:lstStyle/>
          <a:p>
            <a:pPr marL="0" indent="0">
              <a:lnSpc>
                <a:spcPct val="150000"/>
              </a:lnSpc>
              <a:buNone/>
            </a:pPr>
            <a:r>
              <a:rPr lang="en-US" sz="2800" b="0" i="0" dirty="0">
                <a:solidFill>
                  <a:schemeClr val="tx1"/>
                </a:solidFill>
                <a:effectLst/>
                <a:latin typeface="Constantia" panose="02030602050306030303" pitchFamily="18" charset="0"/>
                <a:cs typeface="Times New Roman" panose="02020603050405020304" pitchFamily="18" charset="0"/>
              </a:rPr>
              <a:t> Keyloggers can be categorized into hardware-based and software-based variants.</a:t>
            </a:r>
          </a:p>
          <a:p>
            <a:pPr>
              <a:lnSpc>
                <a:spcPct val="150000"/>
              </a:lnSpc>
              <a:buFont typeface="Wingdings" panose="05000000000000000000" pitchFamily="2" charset="2"/>
              <a:buChar char="Ø"/>
            </a:pPr>
            <a:r>
              <a:rPr lang="en-US" sz="2800" b="0" i="0" dirty="0">
                <a:solidFill>
                  <a:schemeClr val="tx1"/>
                </a:solidFill>
                <a:effectLst/>
                <a:latin typeface="Constantia" panose="02030602050306030303" pitchFamily="18" charset="0"/>
                <a:cs typeface="Times New Roman" panose="02020603050405020304" pitchFamily="18" charset="0"/>
              </a:rPr>
              <a:t> </a:t>
            </a:r>
            <a:r>
              <a:rPr lang="en-US" sz="2800" b="1" dirty="0">
                <a:latin typeface="Constantia" panose="02030602050306030303" pitchFamily="18" charset="0"/>
                <a:cs typeface="Times New Roman" panose="02020603050405020304" pitchFamily="18" charset="0"/>
              </a:rPr>
              <a:t>S</a:t>
            </a:r>
            <a:r>
              <a:rPr lang="en-US" sz="2800" b="1" i="0" dirty="0">
                <a:solidFill>
                  <a:schemeClr val="tx1"/>
                </a:solidFill>
                <a:effectLst/>
                <a:latin typeface="Constantia" panose="02030602050306030303" pitchFamily="18" charset="0"/>
                <a:cs typeface="Times New Roman" panose="02020603050405020304" pitchFamily="18" charset="0"/>
              </a:rPr>
              <a:t>oftware-based Keylogger</a:t>
            </a:r>
          </a:p>
          <a:p>
            <a:pPr marL="0" indent="0">
              <a:lnSpc>
                <a:spcPct val="150000"/>
              </a:lnSpc>
              <a:buNone/>
            </a:pPr>
            <a:r>
              <a:rPr lang="en-US" sz="2400" b="0" i="0" dirty="0">
                <a:solidFill>
                  <a:schemeClr val="tx1"/>
                </a:solidFill>
                <a:effectLst/>
                <a:latin typeface="Constantia" panose="02030602050306030303"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buFont typeface="Wingdings" panose="05000000000000000000" pitchFamily="2" charset="2"/>
              <a:buChar char="Ø"/>
            </a:pPr>
            <a:r>
              <a:rPr lang="en-US" sz="2800" b="0" i="0" dirty="0">
                <a:solidFill>
                  <a:schemeClr val="tx1"/>
                </a:solidFill>
                <a:effectLst/>
                <a:latin typeface="Constantia" panose="02030602050306030303" pitchFamily="18" charset="0"/>
                <a:cs typeface="Times New Roman" panose="02020603050405020304" pitchFamily="18" charset="0"/>
              </a:rPr>
              <a:t> </a:t>
            </a:r>
            <a:r>
              <a:rPr lang="en-US" sz="2800" b="1" i="0" dirty="0">
                <a:solidFill>
                  <a:schemeClr val="tx1"/>
                </a:solidFill>
                <a:effectLst/>
                <a:latin typeface="Constantia" panose="02030602050306030303" pitchFamily="18" charset="0"/>
                <a:cs typeface="Times New Roman" panose="02020603050405020304" pitchFamily="18" charset="0"/>
              </a:rPr>
              <a:t>Hardware-based Keylogger</a:t>
            </a:r>
          </a:p>
          <a:p>
            <a:pPr marL="0" indent="0">
              <a:lnSpc>
                <a:spcPct val="150000"/>
              </a:lnSpc>
              <a:buNone/>
            </a:pPr>
            <a:r>
              <a:rPr lang="en-US" sz="2400" b="0" i="0" dirty="0">
                <a:solidFill>
                  <a:schemeClr val="tx1"/>
                </a:solidFill>
                <a:effectLst/>
                <a:latin typeface="Constantia" panose="02030602050306030303"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600" b="0" i="0" dirty="0">
                <a:solidFill>
                  <a:schemeClr val="tx1"/>
                </a:solidFill>
                <a:effectLst/>
                <a:latin typeface="Constantia" panose="02030602050306030303" pitchFamily="18" charset="0"/>
              </a:rPr>
              <a:t> </a:t>
            </a:r>
            <a:endParaRPr lang="en-IN" dirty="0">
              <a:latin typeface="Constantia" panose="02030602050306030303" pitchFamily="18" charset="0"/>
            </a:endParaRPr>
          </a:p>
        </p:txBody>
      </p:sp>
    </p:spTree>
    <p:extLst>
      <p:ext uri="{BB962C8B-B14F-4D97-AF65-F5344CB8AC3E}">
        <p14:creationId xmlns:p14="http://schemas.microsoft.com/office/powerpoint/2010/main" val="1215438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5784-5FED-544E-0219-03BD5DB8F850}"/>
              </a:ext>
            </a:extLst>
          </p:cNvPr>
          <p:cNvSpPr>
            <a:spLocks noGrp="1"/>
          </p:cNvSpPr>
          <p:nvPr>
            <p:ph type="title"/>
          </p:nvPr>
        </p:nvSpPr>
        <p:spPr/>
        <p:txBody>
          <a:bodyPr/>
          <a:lstStyle/>
          <a:p>
            <a:r>
              <a:rPr lang="en-US" sz="3600" b="1" dirty="0">
                <a:latin typeface="Bell MT" panose="02020503060305020303" pitchFamily="18" charset="0"/>
                <a:ea typeface="+mj-lt"/>
                <a:cs typeface="Arial"/>
              </a:rPr>
              <a:t>Result</a:t>
            </a:r>
            <a:endParaRPr lang="en-IN" dirty="0">
              <a:latin typeface="Bell MT" panose="02020503060305020303" pitchFamily="18" charset="0"/>
            </a:endParaRPr>
          </a:p>
        </p:txBody>
      </p:sp>
      <p:pic>
        <p:nvPicPr>
          <p:cNvPr id="11" name="Content Placeholder 10">
            <a:extLst>
              <a:ext uri="{FF2B5EF4-FFF2-40B4-BE49-F238E27FC236}">
                <a16:creationId xmlns:a16="http://schemas.microsoft.com/office/drawing/2014/main" id="{56FF8F03-8E58-9C9E-3675-B2C9B6BE8455}"/>
              </a:ext>
            </a:extLst>
          </p:cNvPr>
          <p:cNvPicPr>
            <a:picLocks noGrp="1" noChangeAspect="1"/>
          </p:cNvPicPr>
          <p:nvPr>
            <p:ph idx="1"/>
          </p:nvPr>
        </p:nvPicPr>
        <p:blipFill>
          <a:blip r:embed="rId2"/>
          <a:stretch>
            <a:fillRect/>
          </a:stretch>
        </p:blipFill>
        <p:spPr>
          <a:xfrm>
            <a:off x="2524305" y="2336024"/>
            <a:ext cx="2970567" cy="3276884"/>
          </a:xfrm>
        </p:spPr>
      </p:pic>
      <p:pic>
        <p:nvPicPr>
          <p:cNvPr id="13" name="Picture 12">
            <a:extLst>
              <a:ext uri="{FF2B5EF4-FFF2-40B4-BE49-F238E27FC236}">
                <a16:creationId xmlns:a16="http://schemas.microsoft.com/office/drawing/2014/main" id="{C86419AC-5222-AEB3-705C-8DCF787E7DEE}"/>
              </a:ext>
            </a:extLst>
          </p:cNvPr>
          <p:cNvPicPr>
            <a:picLocks noChangeAspect="1"/>
          </p:cNvPicPr>
          <p:nvPr/>
        </p:nvPicPr>
        <p:blipFill>
          <a:blip r:embed="rId3"/>
          <a:stretch>
            <a:fillRect/>
          </a:stretch>
        </p:blipFill>
        <p:spPr>
          <a:xfrm>
            <a:off x="6819767" y="2343168"/>
            <a:ext cx="3063505" cy="3276884"/>
          </a:xfrm>
          <a:prstGeom prst="rect">
            <a:avLst/>
          </a:prstGeom>
        </p:spPr>
      </p:pic>
    </p:spTree>
    <p:extLst>
      <p:ext uri="{BB962C8B-B14F-4D97-AF65-F5344CB8AC3E}">
        <p14:creationId xmlns:p14="http://schemas.microsoft.com/office/powerpoint/2010/main" val="54677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9B55-0018-03A4-6DAA-3D585C3E736C}"/>
              </a:ext>
            </a:extLst>
          </p:cNvPr>
          <p:cNvSpPr>
            <a:spLocks noGrp="1"/>
          </p:cNvSpPr>
          <p:nvPr>
            <p:ph type="title"/>
          </p:nvPr>
        </p:nvSpPr>
        <p:spPr/>
        <p:txBody>
          <a:bodyPr/>
          <a:lstStyle/>
          <a:p>
            <a:r>
              <a:rPr lang="en-US" sz="3600" b="1" dirty="0">
                <a:latin typeface="Bell MT" panose="02020503060305020303" pitchFamily="18" charset="0"/>
                <a:ea typeface="+mj-lt"/>
                <a:cs typeface="Arial"/>
              </a:rPr>
              <a:t>Conclusion</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1686F8C3-5A84-F81C-C25A-8672F06F8AAF}"/>
              </a:ext>
            </a:extLst>
          </p:cNvPr>
          <p:cNvSpPr>
            <a:spLocks noGrp="1"/>
          </p:cNvSpPr>
          <p:nvPr>
            <p:ph idx="1"/>
          </p:nvPr>
        </p:nvSpPr>
        <p:spPr/>
        <p:txBody>
          <a:bodyPr/>
          <a:lstStyle/>
          <a:p>
            <a:pPr marL="0" indent="0">
              <a:buNone/>
            </a:pPr>
            <a:r>
              <a:rPr lang="en-US" dirty="0">
                <a:latin typeface="Constantia" panose="02030602050306030303" pitchFamily="18" charset="0"/>
                <a:cs typeface="Times New Roman" panose="02020603050405020304" pitchFamily="18" charset="0"/>
              </a:rPr>
              <a:t>        </a:t>
            </a:r>
            <a:r>
              <a:rPr lang="en-US" sz="2400" b="0" i="0" dirty="0">
                <a:solidFill>
                  <a:schemeClr val="tx1"/>
                </a:solidFill>
                <a:effectLst/>
                <a:latin typeface="Constantia" panose="02030602050306030303" pitchFamily="18" charset="0"/>
                <a:cs typeface="Times New Roman" panose="02020603050405020304" pitchFamily="18" charset="0"/>
              </a:rPr>
              <a:t>A basic </a:t>
            </a:r>
            <a:r>
              <a:rPr lang="en-US" sz="2400" b="0" i="0" dirty="0">
                <a:solidFill>
                  <a:schemeClr val="tx1"/>
                </a:solidFill>
                <a:effectLst/>
                <a:latin typeface="Times New Roman" panose="02020603050405020304" pitchFamily="18" charset="0"/>
                <a:cs typeface="Times New Roman" panose="02020603050405020304" pitchFamily="18" charset="0"/>
              </a:rPr>
              <a:t>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dirty="0">
              <a:latin typeface="Constantia" panose="02030602050306030303" pitchFamily="18" charset="0"/>
            </a:endParaRPr>
          </a:p>
        </p:txBody>
      </p:sp>
    </p:spTree>
    <p:extLst>
      <p:ext uri="{BB962C8B-B14F-4D97-AF65-F5344CB8AC3E}">
        <p14:creationId xmlns:p14="http://schemas.microsoft.com/office/powerpoint/2010/main" val="374638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F9F1-0732-9973-6C23-415D1F24A86B}"/>
              </a:ext>
            </a:extLst>
          </p:cNvPr>
          <p:cNvSpPr>
            <a:spLocks noGrp="1"/>
          </p:cNvSpPr>
          <p:nvPr>
            <p:ph type="title"/>
          </p:nvPr>
        </p:nvSpPr>
        <p:spPr/>
        <p:txBody>
          <a:bodyPr>
            <a:normAutofit/>
          </a:bodyPr>
          <a:lstStyle/>
          <a:p>
            <a:r>
              <a:rPr lang="en-US" dirty="0">
                <a:latin typeface="Bell MT" panose="02020503060305020303" pitchFamily="18" charset="0"/>
              </a:rPr>
              <a:t>SECURITY</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AB2F3C76-B721-B791-B27E-555DED1297E2}"/>
              </a:ext>
            </a:extLst>
          </p:cNvPr>
          <p:cNvSpPr>
            <a:spLocks noGrp="1"/>
          </p:cNvSpPr>
          <p:nvPr>
            <p:ph idx="1"/>
          </p:nvPr>
        </p:nvSpPr>
        <p:spPr/>
        <p:txBody>
          <a:bodyPr>
            <a:normAutofit fontScale="85000" lnSpcReduction="10000"/>
          </a:bodyPr>
          <a:lstStyle/>
          <a:p>
            <a:pPr>
              <a:lnSpc>
                <a:spcPct val="150000"/>
              </a:lnSpc>
            </a:pPr>
            <a:r>
              <a:rPr lang="en-US" sz="2400" b="0" i="0" dirty="0">
                <a:solidFill>
                  <a:schemeClr val="tx1"/>
                </a:solidFill>
                <a:effectLst/>
                <a:latin typeface="Constantia" panose="02030602050306030303"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Constantia" panose="02030602050306030303"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Constantia" panose="02030602050306030303"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Constantia" panose="02030602050306030303"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7553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95</TotalTime>
  <Words>712</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Bell MT</vt:lpstr>
      <vt:lpstr>Constantia</vt:lpstr>
      <vt:lpstr>Sylfaen</vt:lpstr>
      <vt:lpstr>Times New Roman</vt:lpstr>
      <vt:lpstr>Tw Cen MT</vt:lpstr>
      <vt:lpstr>Tw Cen MT Condensed</vt:lpstr>
      <vt:lpstr>Wingdings</vt:lpstr>
      <vt:lpstr>Circuit</vt:lpstr>
      <vt:lpstr>  Cyber security with kali linux        project title : key logger and security</vt:lpstr>
      <vt:lpstr>OUTLINE</vt:lpstr>
      <vt:lpstr>Problem Statement</vt:lpstr>
      <vt:lpstr>Proposed Solution</vt:lpstr>
      <vt:lpstr>System development Approach</vt:lpstr>
      <vt:lpstr>Types of Keylogger</vt:lpstr>
      <vt:lpstr>Result</vt:lpstr>
      <vt:lpstr>Conclusion</vt:lpstr>
      <vt:lpstr>SECURITY</vt:lpstr>
      <vt:lpstr>Future scope </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Cyber security with kali linux        project title : key logger and security</dc:title>
  <dc:creator>Femishen M.L</dc:creator>
  <cp:lastModifiedBy>Femishen M.L</cp:lastModifiedBy>
  <cp:revision>3</cp:revision>
  <dcterms:created xsi:type="dcterms:W3CDTF">2024-04-03T14:17:27Z</dcterms:created>
  <dcterms:modified xsi:type="dcterms:W3CDTF">2024-04-04T04:47:40Z</dcterms:modified>
</cp:coreProperties>
</file>