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7"/>
  </p:notesMasterIdLst>
  <p:handoutMasterIdLst>
    <p:handoutMasterId r:id="rId38"/>
  </p:handoutMasterIdLst>
  <p:sldIdLst>
    <p:sldId id="270" r:id="rId5"/>
    <p:sldId id="743" r:id="rId6"/>
    <p:sldId id="766" r:id="rId7"/>
    <p:sldId id="745" r:id="rId8"/>
    <p:sldId id="773" r:id="rId9"/>
    <p:sldId id="746" r:id="rId10"/>
    <p:sldId id="723" r:id="rId11"/>
    <p:sldId id="727" r:id="rId12"/>
    <p:sldId id="747" r:id="rId13"/>
    <p:sldId id="761" r:id="rId14"/>
    <p:sldId id="749" r:id="rId15"/>
    <p:sldId id="776" r:id="rId16"/>
    <p:sldId id="751" r:id="rId17"/>
    <p:sldId id="771" r:id="rId18"/>
    <p:sldId id="775" r:id="rId19"/>
    <p:sldId id="774" r:id="rId20"/>
    <p:sldId id="752" r:id="rId21"/>
    <p:sldId id="772" r:id="rId22"/>
    <p:sldId id="777" r:id="rId23"/>
    <p:sldId id="778" r:id="rId24"/>
    <p:sldId id="753" r:id="rId25"/>
    <p:sldId id="756" r:id="rId26"/>
    <p:sldId id="754" r:id="rId27"/>
    <p:sldId id="781" r:id="rId28"/>
    <p:sldId id="779" r:id="rId29"/>
    <p:sldId id="780" r:id="rId30"/>
    <p:sldId id="755" r:id="rId31"/>
    <p:sldId id="763" r:id="rId32"/>
    <p:sldId id="759" r:id="rId33"/>
    <p:sldId id="760" r:id="rId34"/>
    <p:sldId id="765" r:id="rId35"/>
    <p:sldId id="72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Elinor Tsen" initials="ET" lastIdx="16"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E6E6E6"/>
    <a:srgbClr val="1C1E26"/>
    <a:srgbClr val="303342"/>
    <a:srgbClr val="485F74"/>
    <a:srgbClr val="354655"/>
    <a:srgbClr val="C80000"/>
    <a:srgbClr val="85B31F"/>
    <a:srgbClr val="3C4052"/>
    <a:srgbClr val="D83C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5" autoAdjust="0"/>
    <p:restoredTop sz="86932" autoAdjust="0"/>
  </p:normalViewPr>
  <p:slideViewPr>
    <p:cSldViewPr snapToGrid="0">
      <p:cViewPr varScale="1">
        <p:scale>
          <a:sx n="73" d="100"/>
          <a:sy n="73" d="100"/>
        </p:scale>
        <p:origin x="464" y="176"/>
      </p:cViewPr>
      <p:guideLst>
        <p:guide orient="horz" pos="2160"/>
        <p:guide pos="3840"/>
      </p:guideLst>
    </p:cSldViewPr>
  </p:slideViewPr>
  <p:outlineViewPr>
    <p:cViewPr>
      <p:scale>
        <a:sx n="75" d="100"/>
        <a:sy n="75" d="100"/>
      </p:scale>
      <p:origin x="0" y="0"/>
    </p:cViewPr>
  </p:outlineViewPr>
  <p:notesTextViewPr>
    <p:cViewPr>
      <p:scale>
        <a:sx n="3" d="2"/>
        <a:sy n="3" d="2"/>
      </p:scale>
      <p:origin x="0" y="0"/>
    </p:cViewPr>
  </p:notesTextViewPr>
  <p:sorterViewPr>
    <p:cViewPr varScale="1">
      <p:scale>
        <a:sx n="1" d="1"/>
        <a:sy n="1" d="1"/>
      </p:scale>
      <p:origin x="0" y="-144264"/>
    </p:cViewPr>
  </p:sorter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FF2-4AD8-9422-9941B0FF0CE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FF2-4AD8-9422-9941B0FF0CE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1-B6AE-47FB-BCDE-982177D377F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FF2-4AD8-9422-9941B0FF0CE3}"/>
              </c:ext>
            </c:extLst>
          </c:dPt>
          <c:cat>
            <c:strRef>
              <c:f>Sheet1!$A$2:$A$5</c:f>
              <c:strCache>
                <c:ptCount val="4"/>
                <c:pt idx="0">
                  <c:v>Resource intensiveness</c:v>
                </c:pt>
                <c:pt idx="1">
                  <c:v>Scaling</c:v>
                </c:pt>
                <c:pt idx="2">
                  <c:v>VM</c:v>
                </c:pt>
                <c:pt idx="3">
                  <c:v>Monitoring</c:v>
                </c:pt>
              </c:strCache>
            </c:strRef>
          </c:cat>
          <c:val>
            <c:numRef>
              <c:f>Sheet1!$B$2:$B$5</c:f>
              <c:numCache>
                <c:formatCode>0%</c:formatCode>
                <c:ptCount val="4"/>
                <c:pt idx="0">
                  <c:v>0.39</c:v>
                </c:pt>
                <c:pt idx="1">
                  <c:v>0.2</c:v>
                </c:pt>
                <c:pt idx="2">
                  <c:v>0.2</c:v>
                </c:pt>
                <c:pt idx="3">
                  <c:v>0.21</c:v>
                </c:pt>
              </c:numCache>
            </c:numRef>
          </c:val>
          <c:extLst>
            <c:ext xmlns:c16="http://schemas.microsoft.com/office/drawing/2014/chart" uri="{C3380CC4-5D6E-409C-BE32-E72D297353CC}">
              <c16:uniqueId val="{00000000-B6AE-47FB-BCDE-982177D377F6}"/>
            </c:ext>
          </c:extLst>
        </c:ser>
        <c:dLbls>
          <c:showLegendKey val="0"/>
          <c:showVal val="0"/>
          <c:showCatName val="0"/>
          <c:showSerName val="0"/>
          <c:showPercent val="0"/>
          <c:showBubbleSize val="0"/>
          <c:showLeaderLines val="1"/>
        </c:dLbls>
        <c:firstSliceAng val="349"/>
        <c:holeSize val="64"/>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CAD4FA-DEC6-A048-A6F0-AEB915D952DB}" type="doc">
      <dgm:prSet loTypeId="urn:microsoft.com/office/officeart/2005/8/layout/default" loCatId="" qsTypeId="urn:microsoft.com/office/officeart/2005/8/quickstyle/simple1" qsCatId="simple" csTypeId="urn:microsoft.com/office/officeart/2005/8/colors/accent3_2" csCatId="accent3" phldr="1"/>
      <dgm:spPr/>
      <dgm:t>
        <a:bodyPr/>
        <a:lstStyle/>
        <a:p>
          <a:endParaRPr lang="en-GB"/>
        </a:p>
      </dgm:t>
    </dgm:pt>
    <dgm:pt modelId="{150E56E7-1892-7A45-B969-DA2D1B62B7AF}">
      <dgm:prSet phldrT="[Text]"/>
      <dgm:spPr/>
      <dgm:t>
        <a:bodyPr/>
        <a:lstStyle/>
        <a:p>
          <a:r>
            <a:rPr lang="en-GB" dirty="0">
              <a:latin typeface="Lato" panose="020F0502020204030203" pitchFamily="34" charset="0"/>
              <a:ea typeface="Lato" panose="020F0502020204030203" pitchFamily="34" charset="0"/>
              <a:cs typeface="Lato" panose="020F0502020204030203" pitchFamily="34" charset="0"/>
            </a:rPr>
            <a:t>4 CPU cores and 8 CPU cores</a:t>
          </a:r>
        </a:p>
      </dgm:t>
    </dgm:pt>
    <dgm:pt modelId="{EFFCB579-891F-F24D-BA81-764A7D03332C}" type="parTrans" cxnId="{F653F300-8223-0C45-A4A0-28515DDEC47B}">
      <dgm:prSet/>
      <dgm:spPr/>
      <dgm:t>
        <a:bodyPr/>
        <a:lstStyle/>
        <a:p>
          <a:endParaRPr lang="en-GB"/>
        </a:p>
      </dgm:t>
    </dgm:pt>
    <dgm:pt modelId="{C82AA1CC-A573-C04D-95B2-1C61AFC62B73}" type="sibTrans" cxnId="{F653F300-8223-0C45-A4A0-28515DDEC47B}">
      <dgm:prSet/>
      <dgm:spPr/>
      <dgm:t>
        <a:bodyPr/>
        <a:lstStyle/>
        <a:p>
          <a:endParaRPr lang="en-GB"/>
        </a:p>
      </dgm:t>
    </dgm:pt>
    <dgm:pt modelId="{3433B590-9256-9149-B448-22D00B80E7E4}">
      <dgm:prSet phldrT="[Text]"/>
      <dgm:spPr/>
      <dgm:t>
        <a:bodyPr/>
        <a:lstStyle/>
        <a:p>
          <a:r>
            <a:rPr lang="en-GB" dirty="0">
              <a:latin typeface="Lato" panose="020F0502020204030203" pitchFamily="34" charset="0"/>
              <a:ea typeface="Lato" panose="020F0502020204030203" pitchFamily="34" charset="0"/>
              <a:cs typeface="Lato" panose="020F0502020204030203" pitchFamily="34" charset="0"/>
            </a:rPr>
            <a:t>Repeated</a:t>
          </a:r>
          <a:r>
            <a:rPr lang="en-GB" dirty="0"/>
            <a:t> 16 time</a:t>
          </a:r>
        </a:p>
      </dgm:t>
    </dgm:pt>
    <dgm:pt modelId="{6D2B4A77-711A-434A-A41A-1281BEE1B8A5}" type="parTrans" cxnId="{82CA1951-8FB7-9749-956E-F81D9E09F7A4}">
      <dgm:prSet/>
      <dgm:spPr/>
      <dgm:t>
        <a:bodyPr/>
        <a:lstStyle/>
        <a:p>
          <a:endParaRPr lang="en-GB"/>
        </a:p>
      </dgm:t>
    </dgm:pt>
    <dgm:pt modelId="{2DA06F63-171A-DA40-8DB0-A53ECDFFC816}" type="sibTrans" cxnId="{82CA1951-8FB7-9749-956E-F81D9E09F7A4}">
      <dgm:prSet/>
      <dgm:spPr/>
      <dgm:t>
        <a:bodyPr/>
        <a:lstStyle/>
        <a:p>
          <a:endParaRPr lang="en-GB"/>
        </a:p>
      </dgm:t>
    </dgm:pt>
    <dgm:pt modelId="{F336A696-E898-BD49-9FC1-7703E34C7E3B}" type="pres">
      <dgm:prSet presAssocID="{0BCAD4FA-DEC6-A048-A6F0-AEB915D952DB}" presName="diagram" presStyleCnt="0">
        <dgm:presLayoutVars>
          <dgm:dir/>
          <dgm:resizeHandles val="exact"/>
        </dgm:presLayoutVars>
      </dgm:prSet>
      <dgm:spPr/>
    </dgm:pt>
    <dgm:pt modelId="{3F8D2E4C-DFB9-E149-80B3-657ED19D95CF}" type="pres">
      <dgm:prSet presAssocID="{150E56E7-1892-7A45-B969-DA2D1B62B7AF}" presName="node" presStyleLbl="node1" presStyleIdx="0" presStyleCnt="2" custScaleX="46513" custScaleY="40724" custLinFactX="5763" custLinFactNeighborX="100000" custLinFactNeighborY="-54284">
        <dgm:presLayoutVars>
          <dgm:bulletEnabled val="1"/>
        </dgm:presLayoutVars>
      </dgm:prSet>
      <dgm:spPr/>
    </dgm:pt>
    <dgm:pt modelId="{BB55E49F-36D8-104C-9532-72BA42F55783}" type="pres">
      <dgm:prSet presAssocID="{C82AA1CC-A573-C04D-95B2-1C61AFC62B73}" presName="sibTrans" presStyleCnt="0"/>
      <dgm:spPr/>
    </dgm:pt>
    <dgm:pt modelId="{C12375F4-D21C-6F4E-8691-75E5FDF354A4}" type="pres">
      <dgm:prSet presAssocID="{3433B590-9256-9149-B448-22D00B80E7E4}" presName="node" presStyleLbl="node1" presStyleIdx="1" presStyleCnt="2" custScaleX="46513" custScaleY="40724" custLinFactX="-10445" custLinFactNeighborX="-100000" custLinFactNeighborY="48153">
        <dgm:presLayoutVars>
          <dgm:bulletEnabled val="1"/>
        </dgm:presLayoutVars>
      </dgm:prSet>
      <dgm:spPr/>
    </dgm:pt>
  </dgm:ptLst>
  <dgm:cxnLst>
    <dgm:cxn modelId="{F653F300-8223-0C45-A4A0-28515DDEC47B}" srcId="{0BCAD4FA-DEC6-A048-A6F0-AEB915D952DB}" destId="{150E56E7-1892-7A45-B969-DA2D1B62B7AF}" srcOrd="0" destOrd="0" parTransId="{EFFCB579-891F-F24D-BA81-764A7D03332C}" sibTransId="{C82AA1CC-A573-C04D-95B2-1C61AFC62B73}"/>
    <dgm:cxn modelId="{29ADC119-8E1D-D14F-8616-3CB2D26B44B1}" type="presOf" srcId="{3433B590-9256-9149-B448-22D00B80E7E4}" destId="{C12375F4-D21C-6F4E-8691-75E5FDF354A4}" srcOrd="0" destOrd="0" presId="urn:microsoft.com/office/officeart/2005/8/layout/default"/>
    <dgm:cxn modelId="{BF803746-EA08-0342-B34B-ED613608573D}" type="presOf" srcId="{150E56E7-1892-7A45-B969-DA2D1B62B7AF}" destId="{3F8D2E4C-DFB9-E149-80B3-657ED19D95CF}" srcOrd="0" destOrd="0" presId="urn:microsoft.com/office/officeart/2005/8/layout/default"/>
    <dgm:cxn modelId="{82CA1951-8FB7-9749-956E-F81D9E09F7A4}" srcId="{0BCAD4FA-DEC6-A048-A6F0-AEB915D952DB}" destId="{3433B590-9256-9149-B448-22D00B80E7E4}" srcOrd="1" destOrd="0" parTransId="{6D2B4A77-711A-434A-A41A-1281BEE1B8A5}" sibTransId="{2DA06F63-171A-DA40-8DB0-A53ECDFFC816}"/>
    <dgm:cxn modelId="{198006F9-A5C1-8E4C-93D1-5D0E77E95998}" type="presOf" srcId="{0BCAD4FA-DEC6-A048-A6F0-AEB915D952DB}" destId="{F336A696-E898-BD49-9FC1-7703E34C7E3B}" srcOrd="0" destOrd="0" presId="urn:microsoft.com/office/officeart/2005/8/layout/default"/>
    <dgm:cxn modelId="{3C722568-47DC-844B-B44A-8D480A7A579A}" type="presParOf" srcId="{F336A696-E898-BD49-9FC1-7703E34C7E3B}" destId="{3F8D2E4C-DFB9-E149-80B3-657ED19D95CF}" srcOrd="0" destOrd="0" presId="urn:microsoft.com/office/officeart/2005/8/layout/default"/>
    <dgm:cxn modelId="{4FF9F103-6980-004E-BE07-954A638D82D0}" type="presParOf" srcId="{F336A696-E898-BD49-9FC1-7703E34C7E3B}" destId="{BB55E49F-36D8-104C-9532-72BA42F55783}" srcOrd="1" destOrd="0" presId="urn:microsoft.com/office/officeart/2005/8/layout/default"/>
    <dgm:cxn modelId="{A7AFD06F-1E4A-DF4E-B312-E04485A908BD}" type="presParOf" srcId="{F336A696-E898-BD49-9FC1-7703E34C7E3B}" destId="{C12375F4-D21C-6F4E-8691-75E5FDF354A4}"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D2E4C-DFB9-E149-80B3-657ED19D95CF}">
      <dsp:nvSpPr>
        <dsp:cNvPr id="0" name=""/>
        <dsp:cNvSpPr/>
      </dsp:nvSpPr>
      <dsp:spPr>
        <a:xfrm>
          <a:off x="5302229" y="0"/>
          <a:ext cx="4356608" cy="228863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GB" sz="4600" kern="1200" dirty="0">
              <a:latin typeface="Lato" panose="020F0502020204030203" pitchFamily="34" charset="0"/>
              <a:ea typeface="Lato" panose="020F0502020204030203" pitchFamily="34" charset="0"/>
              <a:cs typeface="Lato" panose="020F0502020204030203" pitchFamily="34" charset="0"/>
            </a:rPr>
            <a:t>4 CPU cores and 8 CPU cores</a:t>
          </a:r>
        </a:p>
      </dsp:txBody>
      <dsp:txXfrm>
        <a:off x="5302229" y="0"/>
        <a:ext cx="4356608" cy="2288631"/>
      </dsp:txXfrm>
    </dsp:sp>
    <dsp:sp modelId="{C12375F4-D21C-6F4E-8691-75E5FDF354A4}">
      <dsp:nvSpPr>
        <dsp:cNvPr id="0" name=""/>
        <dsp:cNvSpPr/>
      </dsp:nvSpPr>
      <dsp:spPr>
        <a:xfrm>
          <a:off x="0" y="2740433"/>
          <a:ext cx="4356608" cy="228863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GB" sz="4600" kern="1200" dirty="0">
              <a:latin typeface="Lato" panose="020F0502020204030203" pitchFamily="34" charset="0"/>
              <a:ea typeface="Lato" panose="020F0502020204030203" pitchFamily="34" charset="0"/>
              <a:cs typeface="Lato" panose="020F0502020204030203" pitchFamily="34" charset="0"/>
            </a:rPr>
            <a:t>Repeated</a:t>
          </a:r>
          <a:r>
            <a:rPr lang="en-GB" sz="4600" kern="1200" dirty="0"/>
            <a:t> 16 time</a:t>
          </a:r>
        </a:p>
      </dsp:txBody>
      <dsp:txXfrm>
        <a:off x="0" y="2740433"/>
        <a:ext cx="4356608" cy="228863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421010-3731-422F-8CF1-CD47B2D7C9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2656080-143A-4905-932A-5C7754887A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920ABC-E11D-42B4-A428-76B2C5BC0052}" type="datetimeFigureOut">
              <a:rPr lang="en-US" smtClean="0"/>
              <a:t>4/15/20</a:t>
            </a:fld>
            <a:endParaRPr lang="en-US" dirty="0"/>
          </a:p>
        </p:txBody>
      </p:sp>
      <p:sp>
        <p:nvSpPr>
          <p:cNvPr id="4" name="Footer Placeholder 3">
            <a:extLst>
              <a:ext uri="{FF2B5EF4-FFF2-40B4-BE49-F238E27FC236}">
                <a16:creationId xmlns:a16="http://schemas.microsoft.com/office/drawing/2014/main" id="{96359276-DB8D-43B4-8029-4A695209B9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E29EE0F-113C-45AB-9877-4A16FFA6A9C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DB89D3-056A-4F4C-8125-EA7126289545}" type="slidenum">
              <a:rPr lang="en-US" smtClean="0"/>
              <a:t>‹#›</a:t>
            </a:fld>
            <a:endParaRPr lang="en-US" dirty="0"/>
          </a:p>
        </p:txBody>
      </p:sp>
    </p:spTree>
    <p:extLst>
      <p:ext uri="{BB962C8B-B14F-4D97-AF65-F5344CB8AC3E}">
        <p14:creationId xmlns:p14="http://schemas.microsoft.com/office/powerpoint/2010/main" val="323182789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EED04-A4F0-49ED-B42E-211B56474E8D}" type="datetimeFigureOut">
              <a:rPr lang="en-US" smtClean="0"/>
              <a:t>4/15/20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CB7-DCA5-4E5B-97F1-300CDD8D2AAB}" type="slidenum">
              <a:rPr lang="en-US" smtClean="0"/>
              <a:t>‹#›</a:t>
            </a:fld>
            <a:endParaRPr lang="en-US" dirty="0"/>
          </a:p>
        </p:txBody>
      </p:sp>
    </p:spTree>
    <p:extLst>
      <p:ext uri="{BB962C8B-B14F-4D97-AF65-F5344CB8AC3E}">
        <p14:creationId xmlns:p14="http://schemas.microsoft.com/office/powerpoint/2010/main" val="326718327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en.wikipedia.org/wiki/State_space_(control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n.wikipedia.org/wiki/State_space_(control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9457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1523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8343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79164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4105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7158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9541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5947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100" b="1" i="0" u="none" strike="noStrike" kern="1200" dirty="0">
                <a:solidFill>
                  <a:schemeClr val="tx1"/>
                </a:solidFill>
                <a:effectLst/>
                <a:latin typeface="+mn-lt"/>
                <a:ea typeface="+mn-ea"/>
                <a:cs typeface="+mn-cs"/>
              </a:rPr>
              <a:t>Proportional tuning</a:t>
            </a:r>
            <a:r>
              <a:rPr lang="en-NZ" sz="1100" b="0" i="0" u="none" strike="noStrike" kern="1200" dirty="0">
                <a:solidFill>
                  <a:schemeClr val="tx1"/>
                </a:solidFill>
                <a:effectLst/>
                <a:latin typeface="+mn-lt"/>
                <a:ea typeface="+mn-ea"/>
                <a:cs typeface="+mn-cs"/>
              </a:rPr>
              <a:t> involves correcting a target proportional to the difference. Thus, the target value is never achieved because as the difference approaches zero, so too does the applied correction. </a:t>
            </a:r>
          </a:p>
          <a:p>
            <a:r>
              <a:rPr lang="en-NZ" sz="1100" b="1" i="0" u="none" strike="noStrike" kern="1200" dirty="0">
                <a:solidFill>
                  <a:schemeClr val="tx1"/>
                </a:solidFill>
                <a:effectLst/>
                <a:latin typeface="+mn-lt"/>
                <a:ea typeface="+mn-ea"/>
                <a:cs typeface="+mn-cs"/>
              </a:rPr>
              <a:t>Integral tuning</a:t>
            </a:r>
            <a:r>
              <a:rPr lang="en-NZ" sz="1100" b="0" i="0" u="none" strike="noStrike" kern="1200" dirty="0">
                <a:solidFill>
                  <a:schemeClr val="tx1"/>
                </a:solidFill>
                <a:effectLst/>
                <a:latin typeface="+mn-lt"/>
                <a:ea typeface="+mn-ea"/>
                <a:cs typeface="+mn-cs"/>
              </a:rPr>
              <a:t> attempts to remedy this by effectively cumulating the error result from the "P" action to increase the correction factor. For example, if the oven remained below temperature, “I” would act to increase the head delivered. However, rather than stop heating when the target is reached, "I" attempts to drive the cumulative error to zero, resulting in an overshoot. </a:t>
            </a:r>
          </a:p>
          <a:p>
            <a:r>
              <a:rPr lang="en-NZ" sz="1100" b="1" i="0" u="none" strike="noStrike" kern="1200" dirty="0">
                <a:solidFill>
                  <a:schemeClr val="tx1"/>
                </a:solidFill>
                <a:effectLst/>
                <a:latin typeface="+mn-lt"/>
                <a:ea typeface="+mn-ea"/>
                <a:cs typeface="+mn-cs"/>
              </a:rPr>
              <a:t>Derivative tuning</a:t>
            </a:r>
            <a:r>
              <a:rPr lang="en-NZ" sz="1100" b="0" i="0" u="none" strike="noStrike" kern="1200" dirty="0">
                <a:solidFill>
                  <a:schemeClr val="tx1"/>
                </a:solidFill>
                <a:effectLst/>
                <a:latin typeface="+mn-lt"/>
                <a:ea typeface="+mn-ea"/>
                <a:cs typeface="+mn-cs"/>
              </a:rPr>
              <a:t> attempts to minimize this overshoot by slowing the correction factor applied as the target is approached.</a:t>
            </a:r>
          </a:p>
          <a:p>
            <a:endParaRPr lang="en-US" dirty="0"/>
          </a:p>
        </p:txBody>
      </p:sp>
    </p:spTree>
    <p:extLst>
      <p:ext uri="{BB962C8B-B14F-4D97-AF65-F5344CB8AC3E}">
        <p14:creationId xmlns:p14="http://schemas.microsoft.com/office/powerpoint/2010/main" val="1126846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1668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00619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9155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0074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573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9297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u="none" strike="noStrike" kern="1200" dirty="0">
                <a:solidFill>
                  <a:schemeClr val="tx1"/>
                </a:solidFill>
                <a:effectLst/>
                <a:latin typeface="+mn-lt"/>
                <a:ea typeface="+mn-ea"/>
                <a:cs typeface="+mn-cs"/>
              </a:rPr>
              <a:t>automated way of finding an appropriate </a:t>
            </a:r>
            <a:r>
              <a:rPr lang="en-NZ" sz="1200" b="0" i="0" u="none" strike="noStrike" kern="1200" dirty="0">
                <a:solidFill>
                  <a:schemeClr val="tx1"/>
                </a:solidFill>
                <a:effectLst/>
                <a:latin typeface="+mn-lt"/>
                <a:ea typeface="+mn-ea"/>
                <a:cs typeface="+mn-cs"/>
                <a:hlinkClick r:id="rId3" tooltip="State space (controls)"/>
              </a:rPr>
              <a:t>state-feedback controller</a:t>
            </a:r>
            <a:endParaRPr lang="en-US" dirty="0"/>
          </a:p>
        </p:txBody>
      </p:sp>
    </p:spTree>
    <p:extLst>
      <p:ext uri="{BB962C8B-B14F-4D97-AF65-F5344CB8AC3E}">
        <p14:creationId xmlns:p14="http://schemas.microsoft.com/office/powerpoint/2010/main" val="33099769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u="none" strike="noStrike" kern="1200" dirty="0">
                <a:solidFill>
                  <a:schemeClr val="tx1"/>
                </a:solidFill>
                <a:effectLst/>
                <a:latin typeface="+mn-lt"/>
                <a:ea typeface="+mn-ea"/>
                <a:cs typeface="+mn-cs"/>
              </a:rPr>
              <a:t>automated way of finding an appropriate </a:t>
            </a:r>
            <a:r>
              <a:rPr lang="en-NZ" sz="1200" b="0" i="0" u="none" strike="noStrike" kern="1200" dirty="0">
                <a:solidFill>
                  <a:schemeClr val="tx1"/>
                </a:solidFill>
                <a:effectLst/>
                <a:latin typeface="+mn-lt"/>
                <a:ea typeface="+mn-ea"/>
                <a:cs typeface="+mn-cs"/>
                <a:hlinkClick r:id="rId3" tooltip="State space (controls)"/>
              </a:rPr>
              <a:t>state-feedback controller</a:t>
            </a:r>
            <a:endParaRPr lang="en-US" dirty="0"/>
          </a:p>
        </p:txBody>
      </p:sp>
    </p:spTree>
    <p:extLst>
      <p:ext uri="{BB962C8B-B14F-4D97-AF65-F5344CB8AC3E}">
        <p14:creationId xmlns:p14="http://schemas.microsoft.com/office/powerpoint/2010/main" val="8402576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59898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3532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3932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45223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36591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64102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a:t>
            </a:r>
          </a:p>
          <a:p>
            <a:endParaRPr lang="en-US" dirty="0"/>
          </a:p>
          <a:p>
            <a:endParaRPr lang="en-US" dirty="0"/>
          </a:p>
          <a:p>
            <a:r>
              <a:rPr lang="en-US" dirty="0"/>
              <a:t>Game theory</a:t>
            </a:r>
          </a:p>
          <a:p>
            <a:endParaRPr lang="en-US" dirty="0"/>
          </a:p>
          <a:p>
            <a:r>
              <a:rPr lang="en-US" dirty="0"/>
              <a:t>Why graphs not on same axis, </a:t>
            </a:r>
            <a:r>
              <a:rPr lang="en-US" dirty="0" err="1"/>
              <a:t>etc</a:t>
            </a:r>
            <a:endParaRPr lang="en-US" dirty="0"/>
          </a:p>
        </p:txBody>
      </p:sp>
    </p:spTree>
    <p:extLst>
      <p:ext uri="{BB962C8B-B14F-4D97-AF65-F5344CB8AC3E}">
        <p14:creationId xmlns:p14="http://schemas.microsoft.com/office/powerpoint/2010/main" val="18301574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78288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4117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5565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55286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2659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7990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6353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3097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2192000" cy="6858000"/>
          </a:xfrm>
          <a:prstGeom prst="rect">
            <a:avLst/>
          </a:prstGeom>
        </p:spPr>
        <p:txBody>
          <a:bodyPr/>
          <a:lstStyle>
            <a:lvl1pPr marL="0" indent="0">
              <a:buNone/>
              <a:defRPr/>
            </a:lvl1pPr>
          </a:lstStyle>
          <a:p>
            <a:r>
              <a:rPr lang="en-US" dirty="0"/>
              <a:t>Drag and Drop Image Here</a:t>
            </a:r>
          </a:p>
        </p:txBody>
      </p:sp>
      <p:sp>
        <p:nvSpPr>
          <p:cNvPr id="2" name="Title 1">
            <a:extLst>
              <a:ext uri="{FF2B5EF4-FFF2-40B4-BE49-F238E27FC236}">
                <a16:creationId xmlns:a16="http://schemas.microsoft.com/office/drawing/2014/main" id="{AAB8A1A3-5BFE-4E68-81F1-F52462776C9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11146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1EF1-BFC9-4361-B215-2D83B16ABB4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7167099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4_Custom Layout">
    <p:spTree>
      <p:nvGrpSpPr>
        <p:cNvPr id="1" name=""/>
        <p:cNvGrpSpPr/>
        <p:nvPr/>
      </p:nvGrpSpPr>
      <p:grpSpPr>
        <a:xfrm>
          <a:off x="0" y="0"/>
          <a:ext cx="0" cy="0"/>
          <a:chOff x="0" y="0"/>
          <a:chExt cx="0" cy="0"/>
        </a:xfrm>
      </p:grpSpPr>
      <p:sp>
        <p:nvSpPr>
          <p:cNvPr id="4" name="Rectangle 3"/>
          <p:cNvSpPr/>
          <p:nvPr userDrawn="1"/>
        </p:nvSpPr>
        <p:spPr>
          <a:xfrm>
            <a:off x="0" y="0"/>
            <a:ext cx="12192000" cy="6487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51FFE5-84D8-43BD-9B0D-76C497F5553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58921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11" name="Rectangle 10"/>
          <p:cNvSpPr/>
          <p:nvPr userDrawn="1"/>
        </p:nvSpPr>
        <p:spPr>
          <a:xfrm>
            <a:off x="0" y="1428299"/>
            <a:ext cx="1711234" cy="4436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1832539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rot="10800000">
            <a:off x="11858328" y="148422"/>
            <a:ext cx="332874" cy="590718"/>
            <a:chOff x="10026" y="148425"/>
            <a:chExt cx="332874" cy="590718"/>
          </a:xfrm>
        </p:grpSpPr>
        <p:sp>
          <p:nvSpPr>
            <p:cNvPr id="16" name="Rectangle 15"/>
            <p:cNvSpPr/>
            <p:nvPr/>
          </p:nvSpPr>
          <p:spPr>
            <a:xfrm>
              <a:off x="10026" y="148428"/>
              <a:ext cx="203334"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Rectangle 1"/>
          <p:cNvSpPr/>
          <p:nvPr userDrawn="1"/>
        </p:nvSpPr>
        <p:spPr>
          <a:xfrm>
            <a:off x="0" y="6477000"/>
            <a:ext cx="12192000" cy="381000"/>
          </a:xfrm>
          <a:prstGeom prst="rect">
            <a:avLst/>
          </a:prstGeom>
          <a:solidFill>
            <a:srgbClr val="E6E6E6">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Box 11"/>
          <p:cNvSpPr txBox="1"/>
          <p:nvPr userDrawn="1"/>
        </p:nvSpPr>
        <p:spPr>
          <a:xfrm>
            <a:off x="11292841" y="6528300"/>
            <a:ext cx="799412" cy="276999"/>
          </a:xfrm>
          <a:prstGeom prst="rect">
            <a:avLst/>
          </a:prstGeom>
          <a:noFill/>
        </p:spPr>
        <p:txBody>
          <a:bodyPr wrap="square" rtlCol="0" anchor="ctr">
            <a:spAutoFit/>
          </a:bodyPr>
          <a:lstStyle/>
          <a:p>
            <a:pPr algn="r"/>
            <a:fld id="{260E2A6B-A809-4840-BF14-8648BC0BDF87}" type="slidenum">
              <a:rPr lang="en-US" sz="1200" b="0" i="0" strike="noStrike" spc="0" noProof="0" smtClean="0">
                <a:solidFill>
                  <a:schemeClr val="accent1"/>
                </a:solidFill>
                <a:latin typeface="+mn-lt"/>
                <a:ea typeface="Roboto Condensed Light" panose="02000000000000000000" pitchFamily="2" charset="0"/>
                <a:cs typeface="Segoe UI Light" panose="020B0502040204020203" pitchFamily="34" charset="0"/>
              </a:rPr>
              <a:pPr algn="r"/>
              <a:t>‹#›</a:t>
            </a:fld>
            <a:endParaRPr lang="en-US" sz="8000" b="0" i="0" strike="noStrike" spc="0" noProof="0" dirty="0">
              <a:solidFill>
                <a:schemeClr val="accent1"/>
              </a:solidFill>
              <a:latin typeface="+mn-lt"/>
              <a:ea typeface="Roboto Condensed Light" panose="02000000000000000000" pitchFamily="2" charset="0"/>
              <a:cs typeface="Segoe UI Light" panose="020B0502040204020203" pitchFamily="34" charset="0"/>
            </a:endParaRPr>
          </a:p>
        </p:txBody>
      </p:sp>
      <p:sp>
        <p:nvSpPr>
          <p:cNvPr id="9" name="TextBox 8"/>
          <p:cNvSpPr txBox="1"/>
          <p:nvPr userDrawn="1"/>
        </p:nvSpPr>
        <p:spPr>
          <a:xfrm>
            <a:off x="68580" y="6528300"/>
            <a:ext cx="1684329" cy="276999"/>
          </a:xfrm>
          <a:prstGeom prst="rect">
            <a:avLst/>
          </a:prstGeom>
          <a:noFill/>
        </p:spPr>
        <p:txBody>
          <a:bodyPr wrap="square" rtlCol="0">
            <a:spAutoFit/>
          </a:bodyPr>
          <a:lstStyle/>
          <a:p>
            <a:pPr algn="l"/>
            <a:r>
              <a:rPr lang="en-US" sz="1200" b="1" noProof="0" dirty="0">
                <a:solidFill>
                  <a:schemeClr val="accent1"/>
                </a:solidFill>
                <a:latin typeface="+mn-lt"/>
              </a:rPr>
              <a:t>Your </a:t>
            </a:r>
            <a:r>
              <a:rPr lang="en-US" sz="1200" b="1" baseline="0" noProof="0" dirty="0">
                <a:solidFill>
                  <a:schemeClr val="accent1"/>
                </a:solidFill>
                <a:latin typeface="+mn-lt"/>
              </a:rPr>
              <a:t>Coffee Shop</a:t>
            </a:r>
            <a:endParaRPr lang="en-US" sz="1200" b="1" noProof="0" dirty="0">
              <a:solidFill>
                <a:schemeClr val="accent1"/>
              </a:solidFill>
              <a:latin typeface="+mn-lt"/>
            </a:endParaRPr>
          </a:p>
        </p:txBody>
      </p:sp>
    </p:spTree>
    <p:extLst>
      <p:ext uri="{BB962C8B-B14F-4D97-AF65-F5344CB8AC3E}">
        <p14:creationId xmlns:p14="http://schemas.microsoft.com/office/powerpoint/2010/main" val="3008118459"/>
      </p:ext>
    </p:extLst>
  </p:cSld>
  <p:clrMap bg1="lt1" tx1="dk1" bg2="lt2" tx2="dk2" accent1="accent1" accent2="accent2" accent3="accent3" accent4="accent4" accent5="accent5" accent6="accent6" hlink="hlink" folHlink="folHlink"/>
  <p:sldLayoutIdLst>
    <p:sldLayoutId id="2147483651" r:id="rId1"/>
    <p:sldLayoutId id="2147483662" r:id="rId2"/>
    <p:sldLayoutId id="2147483781" r:id="rId3"/>
    <p:sldLayoutId id="21474836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4.png"/><Relationship Id="rId4" Type="http://schemas.openxmlformats.org/officeDocument/2006/relationships/diagramLayout" Target="../diagrams/layout1.xml"/><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8.sv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8.sv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8.sv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16.sv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9.png"/><Relationship Id="rId7"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5.png"/><Relationship Id="rId7"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14.png"/><Relationship Id="rId5" Type="http://schemas.openxmlformats.org/officeDocument/2006/relationships/image" Target="../media/image17.png"/><Relationship Id="rId10" Type="http://schemas.openxmlformats.org/officeDocument/2006/relationships/image" Target="../media/image20.svg"/><Relationship Id="rId4" Type="http://schemas.openxmlformats.org/officeDocument/2006/relationships/image" Target="../media/image16.sv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C183D7F6-B498-43B3-948B-1728B52AA6E4}">
                <adec:decorative xmlns:adec="http://schemas.microsoft.com/office/drawing/2017/decorative" val="1"/>
              </a:ext>
            </a:extLst>
          </p:cNvPr>
          <p:cNvSpPr/>
          <p:nvPr/>
        </p:nvSpPr>
        <p:spPr>
          <a:xfrm>
            <a:off x="-2" y="0"/>
            <a:ext cx="1219200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hidden="1">
            <a:extLst>
              <a:ext uri="{FF2B5EF4-FFF2-40B4-BE49-F238E27FC236}">
                <a16:creationId xmlns:a16="http://schemas.microsoft.com/office/drawing/2014/main" id="{B825F879-7327-49C3-8A45-B7A226CC37F4}"/>
              </a:ext>
            </a:extLst>
          </p:cNvPr>
          <p:cNvSpPr>
            <a:spLocks noGrp="1"/>
          </p:cNvSpPr>
          <p:nvPr>
            <p:ph type="title"/>
          </p:nvPr>
        </p:nvSpPr>
        <p:spPr/>
        <p:txBody>
          <a:bodyPr/>
          <a:lstStyle/>
          <a:p>
            <a:r>
              <a:rPr lang="en-US" dirty="0"/>
              <a:t>Slide 1</a:t>
            </a:r>
          </a:p>
        </p:txBody>
      </p:sp>
      <p:sp>
        <p:nvSpPr>
          <p:cNvPr id="22" name="TextBox 21"/>
          <p:cNvSpPr txBox="1"/>
          <p:nvPr/>
        </p:nvSpPr>
        <p:spPr>
          <a:xfrm>
            <a:off x="1278621" y="2576925"/>
            <a:ext cx="9634753" cy="830997"/>
          </a:xfrm>
          <a:prstGeom prst="rect">
            <a:avLst/>
          </a:prstGeom>
          <a:noFill/>
        </p:spPr>
        <p:txBody>
          <a:bodyPr wrap="none" rtlCol="0">
            <a:spAutoFit/>
          </a:bodyPr>
          <a:lstStyle/>
          <a:p>
            <a:pPr algn="ctr"/>
            <a:r>
              <a:rPr lang="en-US" sz="48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GC Interference Reduction for Clouds</a:t>
            </a:r>
          </a:p>
        </p:txBody>
      </p:sp>
      <p:sp>
        <p:nvSpPr>
          <p:cNvPr id="23" name="TextBox 22"/>
          <p:cNvSpPr txBox="1"/>
          <p:nvPr/>
        </p:nvSpPr>
        <p:spPr>
          <a:xfrm>
            <a:off x="3921651" y="4330407"/>
            <a:ext cx="4085414" cy="584775"/>
          </a:xfrm>
          <a:prstGeom prst="rect">
            <a:avLst/>
          </a:prstGeom>
          <a:noFill/>
        </p:spPr>
        <p:txBody>
          <a:bodyPr wrap="none" rtlCol="0">
            <a:spAutoFit/>
          </a:bodyPr>
          <a:lstStyle/>
          <a:p>
            <a:pPr algn="ctr"/>
            <a:r>
              <a:rPr lang="en-US" sz="1600" spc="600" dirty="0">
                <a:solidFill>
                  <a:schemeClr val="bg1"/>
                </a:solidFill>
                <a:latin typeface="Lato" panose="020F0502020204030203" pitchFamily="34" charset="0"/>
                <a:ea typeface="Lato" panose="020F0502020204030203" pitchFamily="34" charset="0"/>
                <a:cs typeface="Lato" panose="020F0502020204030203" pitchFamily="34" charset="0"/>
              </a:rPr>
              <a:t>Elinor Tsen</a:t>
            </a:r>
          </a:p>
          <a:p>
            <a:pPr algn="ctr"/>
            <a:r>
              <a:rPr lang="en-US" sz="1600" spc="600" dirty="0">
                <a:solidFill>
                  <a:schemeClr val="bg1"/>
                </a:solidFill>
                <a:latin typeface="Lato" panose="020F0502020204030203" pitchFamily="34" charset="0"/>
                <a:ea typeface="Lato" panose="020F0502020204030203" pitchFamily="34" charset="0"/>
                <a:cs typeface="Lato" panose="020F0502020204030203" pitchFamily="34" charset="0"/>
              </a:rPr>
              <a:t>Supervisor: Panos Patros</a:t>
            </a:r>
          </a:p>
        </p:txBody>
      </p:sp>
    </p:spTree>
    <p:extLst>
      <p:ext uri="{BB962C8B-B14F-4D97-AF65-F5344CB8AC3E}">
        <p14:creationId xmlns:p14="http://schemas.microsoft.com/office/powerpoint/2010/main" val="137223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380999" y="235558"/>
            <a:ext cx="10709031" cy="698012"/>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A  Cat On A Bed </a:t>
            </a:r>
            <a:r>
              <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 </a:t>
            </a:r>
            <a:r>
              <a:rPr lang="en-US" sz="32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Testing methodology</a:t>
            </a:r>
            <a:endPar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endParaRP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hidden="1">
            <a:extLst>
              <a:ext uri="{FF2B5EF4-FFF2-40B4-BE49-F238E27FC236}">
                <a16:creationId xmlns:a16="http://schemas.microsoft.com/office/drawing/2014/main" id="{D602B064-C2D4-46FC-86C8-40ABA1F36E7B}"/>
              </a:ext>
            </a:extLst>
          </p:cNvPr>
          <p:cNvSpPr>
            <a:spLocks noGrp="1"/>
          </p:cNvSpPr>
          <p:nvPr>
            <p:ph type="title"/>
          </p:nvPr>
        </p:nvSpPr>
        <p:spPr/>
        <p:txBody>
          <a:bodyPr/>
          <a:lstStyle/>
          <a:p>
            <a:r>
              <a:rPr lang="en-US" dirty="0"/>
              <a:t>Slide 7</a:t>
            </a:r>
          </a:p>
        </p:txBody>
      </p:sp>
      <p:sp>
        <p:nvSpPr>
          <p:cNvPr id="28" name="Rectangle 27">
            <a:extLst>
              <a:ext uri="{FF2B5EF4-FFF2-40B4-BE49-F238E27FC236}">
                <a16:creationId xmlns:a16="http://schemas.microsoft.com/office/drawing/2014/main" id="{E9325673-4D62-4A4C-9D79-7A48FE8039D4}"/>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Diagram 5">
            <a:extLst>
              <a:ext uri="{FF2B5EF4-FFF2-40B4-BE49-F238E27FC236}">
                <a16:creationId xmlns:a16="http://schemas.microsoft.com/office/drawing/2014/main" id="{3DAEA67A-86EB-4B4D-A908-4302A6B61B93}"/>
              </a:ext>
            </a:extLst>
          </p:cNvPr>
          <p:cNvGraphicFramePr/>
          <p:nvPr>
            <p:extLst>
              <p:ext uri="{D42A27DB-BD31-4B8C-83A1-F6EECF244321}">
                <p14:modId xmlns:p14="http://schemas.microsoft.com/office/powerpoint/2010/main" val="1416102115"/>
              </p:ext>
            </p:extLst>
          </p:nvPr>
        </p:nvGraphicFramePr>
        <p:xfrm>
          <a:off x="1266581" y="1019569"/>
          <a:ext cx="9658838" cy="5029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id="{AC12F8D2-DA27-F942-85DE-02B3DDEF06AE}"/>
              </a:ext>
            </a:extLst>
          </p:cNvPr>
          <p:cNvPicPr>
            <a:picLocks noChangeAspect="1"/>
          </p:cNvPicPr>
          <p:nvPr/>
        </p:nvPicPr>
        <p:blipFill>
          <a:blip r:embed="rId8"/>
          <a:stretch>
            <a:fillRect/>
          </a:stretch>
        </p:blipFill>
        <p:spPr>
          <a:xfrm>
            <a:off x="6353908" y="4316842"/>
            <a:ext cx="4571511" cy="1077058"/>
          </a:xfrm>
          <a:prstGeom prst="rect">
            <a:avLst/>
          </a:prstGeom>
        </p:spPr>
      </p:pic>
      <p:pic>
        <p:nvPicPr>
          <p:cNvPr id="12" name="Picture 11">
            <a:extLst>
              <a:ext uri="{FF2B5EF4-FFF2-40B4-BE49-F238E27FC236}">
                <a16:creationId xmlns:a16="http://schemas.microsoft.com/office/drawing/2014/main" id="{3B1408E5-8CF5-C041-B7E1-A6824E19F93E}"/>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2008553" y="1033738"/>
            <a:ext cx="3008924" cy="2395262"/>
          </a:xfrm>
          <a:prstGeom prst="rect">
            <a:avLst/>
          </a:prstGeom>
        </p:spPr>
      </p:pic>
      <p:pic>
        <p:nvPicPr>
          <p:cNvPr id="13" name="Picture 12">
            <a:extLst>
              <a:ext uri="{FF2B5EF4-FFF2-40B4-BE49-F238E27FC236}">
                <a16:creationId xmlns:a16="http://schemas.microsoft.com/office/drawing/2014/main" id="{60D52688-F587-3B4E-AAD7-6747FC6B1D28}"/>
              </a:ext>
            </a:extLst>
          </p:cNvPr>
          <p:cNvPicPr>
            <a:picLocks noChangeAspect="1"/>
          </p:cNvPicPr>
          <p:nvPr/>
        </p:nvPicPr>
        <p:blipFill>
          <a:blip r:embed="rId10"/>
          <a:stretch>
            <a:fillRect/>
          </a:stretch>
        </p:blipFill>
        <p:spPr>
          <a:xfrm>
            <a:off x="380999" y="148425"/>
            <a:ext cx="652039" cy="652039"/>
          </a:xfrm>
          <a:prstGeom prst="rect">
            <a:avLst/>
          </a:prstGeom>
        </p:spPr>
      </p:pic>
    </p:spTree>
    <p:extLst>
      <p:ext uri="{BB962C8B-B14F-4D97-AF65-F5344CB8AC3E}">
        <p14:creationId xmlns:p14="http://schemas.microsoft.com/office/powerpoint/2010/main" val="250542209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640170" y="213097"/>
            <a:ext cx="9890212" cy="698012"/>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CatNap </a:t>
            </a:r>
            <a:r>
              <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 </a:t>
            </a:r>
            <a:r>
              <a:rPr lang="en-US" sz="32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Development</a:t>
            </a:r>
            <a:endPar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endParaRP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Rectangle 12"/>
          <p:cNvSpPr/>
          <p:nvPr/>
        </p:nvSpPr>
        <p:spPr>
          <a:xfrm>
            <a:off x="1510950" y="1654408"/>
            <a:ext cx="9890212" cy="4583434"/>
          </a:xfrm>
          <a:prstGeom prst="rect">
            <a:avLst/>
          </a:prstGeom>
        </p:spPr>
        <p:txBody>
          <a:bodyPr wrap="square">
            <a:spAutoFit/>
          </a:bodyPr>
          <a:lstStyle/>
          <a:p>
            <a:pPr>
              <a:lnSpc>
                <a:spcPct val="200000"/>
              </a:lnSpc>
            </a:pPr>
            <a:r>
              <a:rPr lang="en-US" sz="3200" dirty="0">
                <a:solidFill>
                  <a:schemeClr val="accent1"/>
                </a:solidFill>
                <a:latin typeface="Lato" panose="020F0502020204030203" pitchFamily="34" charset="0"/>
                <a:ea typeface="Lato" panose="020F0502020204030203" pitchFamily="34" charset="0"/>
                <a:cs typeface="Lato" panose="020F0502020204030203" pitchFamily="34" charset="0"/>
              </a:rPr>
              <a:t>If GC utilisation &gt; 10%:</a:t>
            </a:r>
          </a:p>
          <a:p>
            <a:pPr>
              <a:lnSpc>
                <a:spcPct val="200000"/>
              </a:lnSpc>
            </a:pPr>
            <a:r>
              <a:rPr lang="en-US" sz="3200" dirty="0">
                <a:solidFill>
                  <a:schemeClr val="accent1"/>
                </a:solidFill>
                <a:latin typeface="Lato" panose="020F0502020204030203" pitchFamily="34" charset="0"/>
                <a:ea typeface="Lato" panose="020F0502020204030203" pitchFamily="34" charset="0"/>
                <a:cs typeface="Lato" panose="020F0502020204030203" pitchFamily="34" charset="0"/>
              </a:rPr>
              <a:t>	Decrease number of GC threads by 1 if possible</a:t>
            </a:r>
          </a:p>
          <a:p>
            <a:pPr>
              <a:lnSpc>
                <a:spcPct val="200000"/>
              </a:lnSpc>
            </a:pPr>
            <a:r>
              <a:rPr lang="en-US" sz="3200" dirty="0">
                <a:solidFill>
                  <a:schemeClr val="accent1"/>
                </a:solidFill>
                <a:latin typeface="Lato" panose="020F0502020204030203" pitchFamily="34" charset="0"/>
                <a:ea typeface="Lato" panose="020F0502020204030203" pitchFamily="34" charset="0"/>
                <a:cs typeface="Lato" panose="020F0502020204030203" pitchFamily="34" charset="0"/>
              </a:rPr>
              <a:t>Else if GC utilisation &lt; 5%</a:t>
            </a:r>
          </a:p>
          <a:p>
            <a:pPr>
              <a:lnSpc>
                <a:spcPct val="200000"/>
              </a:lnSpc>
            </a:pPr>
            <a:r>
              <a:rPr lang="en-US" sz="3200" dirty="0">
                <a:solidFill>
                  <a:schemeClr val="accent1"/>
                </a:solidFill>
                <a:latin typeface="Lato" panose="020F0502020204030203" pitchFamily="34" charset="0"/>
                <a:ea typeface="Lato" panose="020F0502020204030203" pitchFamily="34" charset="0"/>
                <a:cs typeface="Lato" panose="020F0502020204030203" pitchFamily="34" charset="0"/>
              </a:rPr>
              <a:t>	Increase number of GC threads by 1 if possible</a:t>
            </a:r>
          </a:p>
          <a:p>
            <a:pPr>
              <a:lnSpc>
                <a:spcPct val="120000"/>
              </a:lnSpc>
            </a:pPr>
            <a:r>
              <a:rPr lang="en-US" sz="3200" b="1" dirty="0">
                <a:solidFill>
                  <a:schemeClr val="accent1"/>
                </a:solidFill>
                <a:latin typeface="Lato" panose="020F0502020204030203" pitchFamily="34" charset="0"/>
                <a:ea typeface="Lato" panose="020F0502020204030203" pitchFamily="34" charset="0"/>
                <a:cs typeface="Lato" panose="020F0502020204030203" pitchFamily="34" charset="0"/>
              </a:rPr>
              <a:t>	 </a:t>
            </a:r>
          </a:p>
        </p:txBody>
      </p:sp>
      <p:sp>
        <p:nvSpPr>
          <p:cNvPr id="4" name="Title 3" hidden="1">
            <a:extLst>
              <a:ext uri="{FF2B5EF4-FFF2-40B4-BE49-F238E27FC236}">
                <a16:creationId xmlns:a16="http://schemas.microsoft.com/office/drawing/2014/main" id="{A75E788A-4D7C-47BA-9326-D37D48290ED0}"/>
              </a:ext>
            </a:extLst>
          </p:cNvPr>
          <p:cNvSpPr>
            <a:spLocks noGrp="1"/>
          </p:cNvSpPr>
          <p:nvPr>
            <p:ph type="title"/>
          </p:nvPr>
        </p:nvSpPr>
        <p:spPr/>
        <p:txBody>
          <a:bodyPr/>
          <a:lstStyle/>
          <a:p>
            <a:r>
              <a:rPr lang="en-US" dirty="0"/>
              <a:t>Slide 12</a:t>
            </a:r>
          </a:p>
        </p:txBody>
      </p:sp>
      <p:sp>
        <p:nvSpPr>
          <p:cNvPr id="14" name="Rectangle 13">
            <a:extLst>
              <a:ext uri="{FF2B5EF4-FFF2-40B4-BE49-F238E27FC236}">
                <a16:creationId xmlns:a16="http://schemas.microsoft.com/office/drawing/2014/main" id="{F9B5521A-3824-EC41-AEFD-6B19733C0B7F}"/>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55E6B808-B5B2-1041-B992-6BFF9417D78E}"/>
              </a:ext>
            </a:extLst>
          </p:cNvPr>
          <p:cNvGrpSpPr/>
          <p:nvPr/>
        </p:nvGrpSpPr>
        <p:grpSpPr>
          <a:xfrm>
            <a:off x="413283" y="-139373"/>
            <a:ext cx="1097667" cy="1200853"/>
            <a:chOff x="8651823" y="2798423"/>
            <a:chExt cx="914400" cy="914400"/>
          </a:xfrm>
          <a:solidFill>
            <a:schemeClr val="accent3"/>
          </a:solidFill>
        </p:grpSpPr>
        <p:pic>
          <p:nvPicPr>
            <p:cNvPr id="16" name="Graphic 15" descr="Bed">
              <a:extLst>
                <a:ext uri="{FF2B5EF4-FFF2-40B4-BE49-F238E27FC236}">
                  <a16:creationId xmlns:a16="http://schemas.microsoft.com/office/drawing/2014/main" id="{7CD1AA9D-066E-AB42-A786-558E6FFC8C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823" y="2798423"/>
              <a:ext cx="914400" cy="914400"/>
            </a:xfrm>
            <a:prstGeom prst="rect">
              <a:avLst/>
            </a:prstGeom>
          </p:spPr>
        </p:pic>
        <p:pic>
          <p:nvPicPr>
            <p:cNvPr id="17" name="Graphic 16" descr="Cat">
              <a:extLst>
                <a:ext uri="{FF2B5EF4-FFF2-40B4-BE49-F238E27FC236}">
                  <a16:creationId xmlns:a16="http://schemas.microsoft.com/office/drawing/2014/main" id="{57D15520-B6C7-9E4E-967D-CA0C241C10D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01589" y="2971800"/>
              <a:ext cx="327544" cy="327544"/>
            </a:xfrm>
            <a:prstGeom prst="rect">
              <a:avLst/>
            </a:prstGeom>
          </p:spPr>
        </p:pic>
      </p:grpSp>
      <p:sp>
        <p:nvSpPr>
          <p:cNvPr id="12" name="Rectangle 11">
            <a:extLst>
              <a:ext uri="{FF2B5EF4-FFF2-40B4-BE49-F238E27FC236}">
                <a16:creationId xmlns:a16="http://schemas.microsoft.com/office/drawing/2014/main" id="{5D4EE047-387E-C14A-B537-9147351FCEBB}"/>
              </a:ext>
            </a:extLst>
          </p:cNvPr>
          <p:cNvSpPr/>
          <p:nvPr/>
        </p:nvSpPr>
        <p:spPr>
          <a:xfrm>
            <a:off x="413283" y="871213"/>
            <a:ext cx="9890212" cy="939360"/>
          </a:xfrm>
          <a:prstGeom prst="rect">
            <a:avLst/>
          </a:prstGeom>
        </p:spPr>
        <p:txBody>
          <a:bodyPr wrap="square">
            <a:spAutoFit/>
          </a:bodyPr>
          <a:lstStyle/>
          <a:p>
            <a:pPr>
              <a:lnSpc>
                <a:spcPct val="200000"/>
              </a:lnSpc>
            </a:pPr>
            <a:r>
              <a:rPr lang="en-US" sz="3200" i="1" dirty="0">
                <a:solidFill>
                  <a:schemeClr val="accent1"/>
                </a:solidFill>
                <a:latin typeface="Lato" panose="020F0502020204030203" pitchFamily="34" charset="0"/>
                <a:ea typeface="Lato" panose="020F0502020204030203" pitchFamily="34" charset="0"/>
                <a:cs typeface="Lato" panose="020F0502020204030203" pitchFamily="34" charset="0"/>
              </a:rPr>
              <a:t>I.E</a:t>
            </a:r>
            <a:r>
              <a:rPr lang="en-US" sz="3200" dirty="0">
                <a:solidFill>
                  <a:schemeClr val="accent1"/>
                </a:solidFill>
                <a:latin typeface="Lato" panose="020F0502020204030203" pitchFamily="34" charset="0"/>
                <a:ea typeface="Lato" panose="020F0502020204030203" pitchFamily="34" charset="0"/>
                <a:cs typeface="Lato" panose="020F0502020204030203" pitchFamily="34" charset="0"/>
              </a:rPr>
              <a:t>	</a:t>
            </a:r>
            <a:endParaRPr lang="en-US" sz="3200" b="1"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12683655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640170" y="213097"/>
            <a:ext cx="9890212" cy="698012"/>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a:t>
            </a:r>
            <a:r>
              <a:rPr lang="en-US" sz="4800" b="1" dirty="0" err="1">
                <a:solidFill>
                  <a:schemeClr val="accent1"/>
                </a:solidFill>
                <a:latin typeface="Lato Black" panose="020F0502020204030203" pitchFamily="34" charset="0"/>
                <a:ea typeface="Lato Black" panose="020F0502020204030203" pitchFamily="34" charset="0"/>
                <a:cs typeface="Lato Black" panose="020F0502020204030203" pitchFamily="34" charset="0"/>
              </a:rPr>
              <a:t>CatNap</a:t>
            </a: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a:t>
            </a:r>
            <a:r>
              <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 </a:t>
            </a:r>
            <a:r>
              <a:rPr lang="en-US" sz="32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JVM versions</a:t>
            </a:r>
            <a:endPar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endParaRP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hidden="1">
            <a:extLst>
              <a:ext uri="{FF2B5EF4-FFF2-40B4-BE49-F238E27FC236}">
                <a16:creationId xmlns:a16="http://schemas.microsoft.com/office/drawing/2014/main" id="{A75E788A-4D7C-47BA-9326-D37D48290ED0}"/>
              </a:ext>
            </a:extLst>
          </p:cNvPr>
          <p:cNvSpPr>
            <a:spLocks noGrp="1"/>
          </p:cNvSpPr>
          <p:nvPr>
            <p:ph type="title"/>
          </p:nvPr>
        </p:nvSpPr>
        <p:spPr/>
        <p:txBody>
          <a:bodyPr/>
          <a:lstStyle/>
          <a:p>
            <a:r>
              <a:rPr lang="en-US" dirty="0"/>
              <a:t>Slide 12</a:t>
            </a:r>
          </a:p>
        </p:txBody>
      </p:sp>
      <p:sp>
        <p:nvSpPr>
          <p:cNvPr id="14" name="Rectangle 13">
            <a:extLst>
              <a:ext uri="{FF2B5EF4-FFF2-40B4-BE49-F238E27FC236}">
                <a16:creationId xmlns:a16="http://schemas.microsoft.com/office/drawing/2014/main" id="{F9B5521A-3824-EC41-AEFD-6B19733C0B7F}"/>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55E6B808-B5B2-1041-B992-6BFF9417D78E}"/>
              </a:ext>
            </a:extLst>
          </p:cNvPr>
          <p:cNvGrpSpPr/>
          <p:nvPr/>
        </p:nvGrpSpPr>
        <p:grpSpPr>
          <a:xfrm>
            <a:off x="413283" y="-139373"/>
            <a:ext cx="1097667" cy="1200853"/>
            <a:chOff x="8651823" y="2798423"/>
            <a:chExt cx="914400" cy="914400"/>
          </a:xfrm>
          <a:solidFill>
            <a:schemeClr val="accent3"/>
          </a:solidFill>
        </p:grpSpPr>
        <p:pic>
          <p:nvPicPr>
            <p:cNvPr id="16" name="Graphic 15" descr="Bed">
              <a:extLst>
                <a:ext uri="{FF2B5EF4-FFF2-40B4-BE49-F238E27FC236}">
                  <a16:creationId xmlns:a16="http://schemas.microsoft.com/office/drawing/2014/main" id="{7CD1AA9D-066E-AB42-A786-558E6FFC8C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823" y="2798423"/>
              <a:ext cx="914400" cy="914400"/>
            </a:xfrm>
            <a:prstGeom prst="rect">
              <a:avLst/>
            </a:prstGeom>
          </p:spPr>
        </p:pic>
        <p:pic>
          <p:nvPicPr>
            <p:cNvPr id="17" name="Graphic 16" descr="Cat">
              <a:extLst>
                <a:ext uri="{FF2B5EF4-FFF2-40B4-BE49-F238E27FC236}">
                  <a16:creationId xmlns:a16="http://schemas.microsoft.com/office/drawing/2014/main" id="{57D15520-B6C7-9E4E-967D-CA0C241C10D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01589" y="2971800"/>
              <a:ext cx="327544" cy="327544"/>
            </a:xfrm>
            <a:prstGeom prst="rect">
              <a:avLst/>
            </a:prstGeom>
          </p:spPr>
        </p:pic>
      </p:grpSp>
      <p:sp>
        <p:nvSpPr>
          <p:cNvPr id="18" name="Rectangle 17">
            <a:extLst>
              <a:ext uri="{FF2B5EF4-FFF2-40B4-BE49-F238E27FC236}">
                <a16:creationId xmlns:a16="http://schemas.microsoft.com/office/drawing/2014/main" id="{3BCEF015-6A03-6D4F-9A75-725A54EE1CE7}"/>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9" name="Table 18">
            <a:extLst>
              <a:ext uri="{FF2B5EF4-FFF2-40B4-BE49-F238E27FC236}">
                <a16:creationId xmlns:a16="http://schemas.microsoft.com/office/drawing/2014/main" id="{8EDCA50A-534A-2340-BBF1-EE2B585B03A4}"/>
              </a:ext>
            </a:extLst>
          </p:cNvPr>
          <p:cNvGraphicFramePr>
            <a:graphicFrameLocks noGrp="1"/>
          </p:cNvGraphicFramePr>
          <p:nvPr>
            <p:extLst>
              <p:ext uri="{D42A27DB-BD31-4B8C-83A1-F6EECF244321}">
                <p14:modId xmlns:p14="http://schemas.microsoft.com/office/powerpoint/2010/main" val="4012718714"/>
              </p:ext>
            </p:extLst>
          </p:nvPr>
        </p:nvGraphicFramePr>
        <p:xfrm>
          <a:off x="1324155" y="1572295"/>
          <a:ext cx="8213130" cy="4905998"/>
        </p:xfrm>
        <a:graphic>
          <a:graphicData uri="http://schemas.openxmlformats.org/drawingml/2006/table">
            <a:tbl>
              <a:tblPr bandCol="1">
                <a:tableStyleId>{46F890A9-2807-4EBB-B81D-B2AA78EC7F39}</a:tableStyleId>
              </a:tblPr>
              <a:tblGrid>
                <a:gridCol w="2813130">
                  <a:extLst>
                    <a:ext uri="{9D8B030D-6E8A-4147-A177-3AD203B41FA5}">
                      <a16:colId xmlns:a16="http://schemas.microsoft.com/office/drawing/2014/main" val="2377517704"/>
                    </a:ext>
                  </a:extLst>
                </a:gridCol>
                <a:gridCol w="1800000">
                  <a:extLst>
                    <a:ext uri="{9D8B030D-6E8A-4147-A177-3AD203B41FA5}">
                      <a16:colId xmlns:a16="http://schemas.microsoft.com/office/drawing/2014/main" val="2778605847"/>
                    </a:ext>
                  </a:extLst>
                </a:gridCol>
                <a:gridCol w="1800000">
                  <a:extLst>
                    <a:ext uri="{9D8B030D-6E8A-4147-A177-3AD203B41FA5}">
                      <a16:colId xmlns:a16="http://schemas.microsoft.com/office/drawing/2014/main" val="1604311363"/>
                    </a:ext>
                  </a:extLst>
                </a:gridCol>
                <a:gridCol w="1800000">
                  <a:extLst>
                    <a:ext uri="{9D8B030D-6E8A-4147-A177-3AD203B41FA5}">
                      <a16:colId xmlns:a16="http://schemas.microsoft.com/office/drawing/2014/main" val="3615376913"/>
                    </a:ext>
                  </a:extLst>
                </a:gridCol>
              </a:tblGrid>
              <a:tr h="513008">
                <a:tc>
                  <a:txBody>
                    <a:bodyPr/>
                    <a:lstStyle/>
                    <a:p>
                      <a:r>
                        <a:rPr lang="en-US" dirty="0"/>
                        <a:t>`</a:t>
                      </a:r>
                    </a:p>
                  </a:txBody>
                  <a:tcPr>
                    <a:lnL w="57150" cap="flat" cmpd="sng" algn="ctr">
                      <a:noFill/>
                      <a:prstDash val="solid"/>
                      <a:round/>
                      <a:headEnd type="none" w="med" len="med"/>
                      <a:tailEnd type="none" w="med" len="med"/>
                    </a:lnL>
                    <a:lnR w="57150" cap="flat" cmpd="sng" algn="ctr">
                      <a:solidFill>
                        <a:schemeClr val="accent3"/>
                      </a:solidFill>
                      <a:prstDash val="solid"/>
                      <a:round/>
                      <a:headEnd type="none" w="med" len="med"/>
                      <a:tailEnd type="none" w="med" len="med"/>
                    </a:lnR>
                    <a:lnT w="38100" cap="flat" cmpd="sng" algn="ctr">
                      <a:noFill/>
                      <a:prstDash val="solid"/>
                      <a:round/>
                      <a:headEnd type="none" w="med" len="med"/>
                      <a:tailEnd type="none" w="med" len="med"/>
                    </a:lnT>
                    <a:lnB w="57150" cap="flat" cmpd="sng" algn="ctr">
                      <a:solidFill>
                        <a:schemeClr val="accent3"/>
                      </a:solidFill>
                      <a:prstDash val="solid"/>
                      <a:round/>
                      <a:headEnd type="none" w="med" len="med"/>
                      <a:tailEnd type="none" w="med" len="med"/>
                    </a:lnB>
                    <a:noFill/>
                  </a:tcPr>
                </a:tc>
                <a:tc>
                  <a:txBody>
                    <a:bodyPr/>
                    <a:lstStyle/>
                    <a:p>
                      <a:endParaRPr lang="en-US" dirty="0"/>
                    </a:p>
                  </a:txBody>
                  <a:tcPr>
                    <a:lnL w="5715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noFill/>
                      <a:prstDash val="solid"/>
                      <a:round/>
                      <a:headEnd type="none" w="med" len="med"/>
                      <a:tailEnd type="none" w="med" len="med"/>
                    </a:lnT>
                    <a:lnB w="57150" cap="flat" cmpd="sng" algn="ctr">
                      <a:solidFill>
                        <a:schemeClr val="accent3"/>
                      </a:solidFill>
                      <a:prstDash val="solid"/>
                      <a:round/>
                      <a:headEnd type="none" w="med" len="med"/>
                      <a:tailEnd type="none" w="med" len="med"/>
                    </a:lnB>
                    <a:noFill/>
                  </a:tcPr>
                </a:tc>
                <a:tc>
                  <a:txBody>
                    <a:bodyPr/>
                    <a:lstStyle/>
                    <a:p>
                      <a:endParaRPr lang="en-US" dirty="0"/>
                    </a:p>
                  </a:txBody>
                  <a:tcPr>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noFill/>
                      <a:prstDash val="solid"/>
                      <a:round/>
                      <a:headEnd type="none" w="med" len="med"/>
                      <a:tailEnd type="none" w="med" len="med"/>
                    </a:lnT>
                    <a:lnB w="57150" cap="flat" cmpd="sng" algn="ctr">
                      <a:solidFill>
                        <a:schemeClr val="accent3"/>
                      </a:solidFill>
                      <a:prstDash val="solid"/>
                      <a:round/>
                      <a:headEnd type="none" w="med" len="med"/>
                      <a:tailEnd type="none" w="med" len="med"/>
                    </a:lnB>
                    <a:noFill/>
                  </a:tcPr>
                </a:tc>
                <a:tc>
                  <a:txBody>
                    <a:bodyPr/>
                    <a:lstStyle/>
                    <a:p>
                      <a:endParaRPr lang="en-US" dirty="0"/>
                    </a:p>
                  </a:txBody>
                  <a:tcPr>
                    <a:lnL w="38100" cap="flat" cmpd="sng" algn="ctr">
                      <a:solidFill>
                        <a:schemeClr val="accent3"/>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5715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1282870947"/>
                  </a:ext>
                </a:extLst>
              </a:tr>
              <a:tr h="488110">
                <a:tc>
                  <a:txBody>
                    <a:bodyPr/>
                    <a:lstStyle/>
                    <a:p>
                      <a:endParaRPr lang="en-US" dirty="0"/>
                    </a:p>
                  </a:txBody>
                  <a:tcPr>
                    <a:lnL w="57150" cap="flat" cmpd="sng" algn="ctr">
                      <a:noFill/>
                      <a:prstDash val="solid"/>
                      <a:round/>
                      <a:headEnd type="none" w="med" len="med"/>
                      <a:tailEnd type="none" w="med" len="med"/>
                    </a:lnL>
                    <a:lnR w="57150" cap="flat" cmpd="sng" algn="ctr">
                      <a:solidFill>
                        <a:schemeClr val="accent3"/>
                      </a:solidFill>
                      <a:prstDash val="solid"/>
                      <a:round/>
                      <a:headEnd type="none" w="med" len="med"/>
                      <a:tailEnd type="none" w="med" len="med"/>
                    </a:lnR>
                    <a:lnT w="5715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dirty="0"/>
                    </a:p>
                  </a:txBody>
                  <a:tcPr>
                    <a:lnL w="5715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5715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dirty="0"/>
                    </a:p>
                  </a:txBody>
                  <a:tcPr>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5715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dirty="0"/>
                    </a:p>
                  </a:txBody>
                  <a:tcPr>
                    <a:lnL w="38100" cap="flat" cmpd="sng" algn="ctr">
                      <a:solidFill>
                        <a:schemeClr val="accent3"/>
                      </a:solidFill>
                      <a:prstDash val="solid"/>
                      <a:round/>
                      <a:headEnd type="none" w="med" len="med"/>
                      <a:tailEnd type="none" w="med" len="med"/>
                    </a:lnL>
                    <a:lnR w="38100" cap="flat" cmpd="sng" algn="ctr">
                      <a:noFill/>
                      <a:prstDash val="solid"/>
                      <a:round/>
                      <a:headEnd type="none" w="med" len="med"/>
                      <a:tailEnd type="none" w="med" len="med"/>
                    </a:lnR>
                    <a:lnT w="5715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2795973481"/>
                  </a:ext>
                </a:extLst>
              </a:tr>
              <a:tr h="488110">
                <a:tc>
                  <a:txBody>
                    <a:bodyPr/>
                    <a:lstStyle/>
                    <a:p>
                      <a:endParaRPr lang="en-US"/>
                    </a:p>
                  </a:txBody>
                  <a:tcPr>
                    <a:lnL w="57150" cap="flat" cmpd="sng" algn="ctr">
                      <a:noFill/>
                      <a:prstDash val="solid"/>
                      <a:round/>
                      <a:headEnd type="none" w="med" len="med"/>
                      <a:tailEnd type="none" w="med" len="med"/>
                    </a:lnL>
                    <a:lnR w="5715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dirty="0"/>
                    </a:p>
                  </a:txBody>
                  <a:tcPr>
                    <a:lnL w="5715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dirty="0"/>
                    </a:p>
                  </a:txBody>
                  <a:tcPr>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dirty="0"/>
                    </a:p>
                  </a:txBody>
                  <a:tcPr>
                    <a:lnL w="38100" cap="flat" cmpd="sng" algn="ctr">
                      <a:solidFill>
                        <a:schemeClr val="accent3"/>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3757607917"/>
                  </a:ext>
                </a:extLst>
              </a:tr>
              <a:tr h="488110">
                <a:tc>
                  <a:txBody>
                    <a:bodyPr/>
                    <a:lstStyle/>
                    <a:p>
                      <a:endParaRPr lang="en-US"/>
                    </a:p>
                  </a:txBody>
                  <a:tcPr>
                    <a:lnL w="57150" cap="flat" cmpd="sng" algn="ctr">
                      <a:noFill/>
                      <a:prstDash val="solid"/>
                      <a:round/>
                      <a:headEnd type="none" w="med" len="med"/>
                      <a:tailEnd type="none" w="med" len="med"/>
                    </a:lnL>
                    <a:lnR w="5715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a:p>
                  </a:txBody>
                  <a:tcPr>
                    <a:lnL w="5715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dirty="0"/>
                    </a:p>
                  </a:txBody>
                  <a:tcPr>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dirty="0"/>
                    </a:p>
                  </a:txBody>
                  <a:tcPr>
                    <a:lnL w="38100" cap="flat" cmpd="sng" algn="ctr">
                      <a:solidFill>
                        <a:schemeClr val="accent3"/>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2955598655"/>
                  </a:ext>
                </a:extLst>
              </a:tr>
              <a:tr h="488110">
                <a:tc>
                  <a:txBody>
                    <a:bodyPr/>
                    <a:lstStyle/>
                    <a:p>
                      <a:endParaRPr lang="en-US"/>
                    </a:p>
                  </a:txBody>
                  <a:tcPr>
                    <a:lnL w="57150" cap="flat" cmpd="sng" algn="ctr">
                      <a:noFill/>
                      <a:prstDash val="solid"/>
                      <a:round/>
                      <a:headEnd type="none" w="med" len="med"/>
                      <a:tailEnd type="none" w="med" len="med"/>
                    </a:lnL>
                    <a:lnR w="5715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a:p>
                  </a:txBody>
                  <a:tcPr>
                    <a:lnL w="5715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dirty="0"/>
                    </a:p>
                  </a:txBody>
                  <a:tcPr>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dirty="0"/>
                    </a:p>
                  </a:txBody>
                  <a:tcPr>
                    <a:lnL w="38100" cap="flat" cmpd="sng" algn="ctr">
                      <a:solidFill>
                        <a:schemeClr val="accent3"/>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2522174047"/>
                  </a:ext>
                </a:extLst>
              </a:tr>
              <a:tr h="488110">
                <a:tc>
                  <a:txBody>
                    <a:bodyPr/>
                    <a:lstStyle/>
                    <a:p>
                      <a:endParaRPr lang="en-US"/>
                    </a:p>
                  </a:txBody>
                  <a:tcPr>
                    <a:lnL w="57150" cap="flat" cmpd="sng" algn="ctr">
                      <a:noFill/>
                      <a:prstDash val="solid"/>
                      <a:round/>
                      <a:headEnd type="none" w="med" len="med"/>
                      <a:tailEnd type="none" w="med" len="med"/>
                    </a:lnL>
                    <a:lnR w="5715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a:p>
                  </a:txBody>
                  <a:tcPr>
                    <a:lnL w="5715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dirty="0"/>
                    </a:p>
                  </a:txBody>
                  <a:tcPr>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dirty="0"/>
                    </a:p>
                  </a:txBody>
                  <a:tcPr>
                    <a:lnL w="38100" cap="flat" cmpd="sng" algn="ctr">
                      <a:solidFill>
                        <a:schemeClr val="accent3"/>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2176714140"/>
                  </a:ext>
                </a:extLst>
              </a:tr>
              <a:tr h="488110">
                <a:tc>
                  <a:txBody>
                    <a:bodyPr/>
                    <a:lstStyle/>
                    <a:p>
                      <a:endParaRPr lang="en-US" dirty="0"/>
                    </a:p>
                  </a:txBody>
                  <a:tcPr>
                    <a:lnL w="57150" cap="flat" cmpd="sng" algn="ctr">
                      <a:noFill/>
                      <a:prstDash val="solid"/>
                      <a:round/>
                      <a:headEnd type="none" w="med" len="med"/>
                      <a:tailEnd type="none" w="med" len="med"/>
                    </a:lnL>
                    <a:lnR w="5715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dirty="0"/>
                    </a:p>
                  </a:txBody>
                  <a:tcPr>
                    <a:lnL w="5715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a:p>
                  </a:txBody>
                  <a:tcPr>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dirty="0"/>
                    </a:p>
                  </a:txBody>
                  <a:tcPr>
                    <a:lnL w="38100" cap="flat" cmpd="sng" algn="ctr">
                      <a:solidFill>
                        <a:schemeClr val="accent3"/>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795700550"/>
                  </a:ext>
                </a:extLst>
              </a:tr>
              <a:tr h="488110">
                <a:tc>
                  <a:txBody>
                    <a:bodyPr/>
                    <a:lstStyle/>
                    <a:p>
                      <a:endParaRPr lang="en-US" dirty="0"/>
                    </a:p>
                  </a:txBody>
                  <a:tcPr>
                    <a:lnL w="57150" cap="flat" cmpd="sng" algn="ctr">
                      <a:noFill/>
                      <a:prstDash val="solid"/>
                      <a:round/>
                      <a:headEnd type="none" w="med" len="med"/>
                      <a:tailEnd type="none" w="med" len="med"/>
                    </a:lnL>
                    <a:lnR w="5715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a:p>
                  </a:txBody>
                  <a:tcPr>
                    <a:lnL w="5715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dirty="0"/>
                    </a:p>
                  </a:txBody>
                  <a:tcPr>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dirty="0"/>
                    </a:p>
                  </a:txBody>
                  <a:tcPr>
                    <a:lnL w="38100" cap="flat" cmpd="sng" algn="ctr">
                      <a:solidFill>
                        <a:schemeClr val="accent3"/>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4190136521"/>
                  </a:ext>
                </a:extLst>
              </a:tr>
              <a:tr h="488110">
                <a:tc>
                  <a:txBody>
                    <a:bodyPr/>
                    <a:lstStyle/>
                    <a:p>
                      <a:endParaRPr lang="en-US" dirty="0"/>
                    </a:p>
                  </a:txBody>
                  <a:tcPr>
                    <a:lnL w="57150" cap="flat" cmpd="sng" algn="ctr">
                      <a:noFill/>
                      <a:prstDash val="solid"/>
                      <a:round/>
                      <a:headEnd type="none" w="med" len="med"/>
                      <a:tailEnd type="none" w="med" len="med"/>
                    </a:lnL>
                    <a:lnR w="5715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a:p>
                  </a:txBody>
                  <a:tcPr>
                    <a:lnL w="5715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dirty="0"/>
                    </a:p>
                  </a:txBody>
                  <a:tcPr>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dirty="0"/>
                    </a:p>
                  </a:txBody>
                  <a:tcPr>
                    <a:lnL w="38100" cap="flat" cmpd="sng" algn="ctr">
                      <a:solidFill>
                        <a:schemeClr val="accent3"/>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3364419689"/>
                  </a:ext>
                </a:extLst>
              </a:tr>
              <a:tr h="488110">
                <a:tc>
                  <a:txBody>
                    <a:bodyPr/>
                    <a:lstStyle/>
                    <a:p>
                      <a:endParaRPr lang="en-US" dirty="0"/>
                    </a:p>
                  </a:txBody>
                  <a:tcPr>
                    <a:lnL w="57150" cap="flat" cmpd="sng" algn="ctr">
                      <a:noFill/>
                      <a:prstDash val="solid"/>
                      <a:round/>
                      <a:headEnd type="none" w="med" len="med"/>
                      <a:tailEnd type="none" w="med" len="med"/>
                    </a:lnL>
                    <a:lnR w="5715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a:p>
                  </a:txBody>
                  <a:tcPr>
                    <a:lnL w="5715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dirty="0"/>
                    </a:p>
                  </a:txBody>
                  <a:tcPr>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dirty="0"/>
                    </a:p>
                  </a:txBody>
                  <a:tcPr>
                    <a:lnL w="38100" cap="flat" cmpd="sng" algn="ctr">
                      <a:solidFill>
                        <a:schemeClr val="accent3"/>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3318175717"/>
                  </a:ext>
                </a:extLst>
              </a:tr>
            </a:tbl>
          </a:graphicData>
        </a:graphic>
      </p:graphicFrame>
      <p:sp>
        <p:nvSpPr>
          <p:cNvPr id="20" name="TextBox 19">
            <a:extLst>
              <a:ext uri="{FF2B5EF4-FFF2-40B4-BE49-F238E27FC236}">
                <a16:creationId xmlns:a16="http://schemas.microsoft.com/office/drawing/2014/main" id="{4144185F-115F-4441-BB24-29198C73B996}"/>
              </a:ext>
            </a:extLst>
          </p:cNvPr>
          <p:cNvSpPr txBox="1"/>
          <p:nvPr/>
        </p:nvSpPr>
        <p:spPr>
          <a:xfrm>
            <a:off x="332393" y="3152374"/>
            <a:ext cx="615553" cy="2696687"/>
          </a:xfrm>
          <a:prstGeom prst="rect">
            <a:avLst/>
          </a:prstGeom>
          <a:noFill/>
        </p:spPr>
        <p:txBody>
          <a:bodyPr vert="vert270" wrap="square" rtlCol="0">
            <a:spAutoFit/>
          </a:bodyPr>
          <a:lstStyle/>
          <a:p>
            <a:pPr algn="ctr"/>
            <a:r>
              <a:rPr lang="en-US" sz="2800" i="1" dirty="0">
                <a:latin typeface="Lato" panose="020F0502020204030203" pitchFamily="34" charset="0"/>
                <a:ea typeface="Lato" panose="020F0502020204030203" pitchFamily="34" charset="0"/>
                <a:cs typeface="Lato" panose="020F0502020204030203" pitchFamily="34" charset="0"/>
              </a:rPr>
              <a:t>JVM Names</a:t>
            </a:r>
          </a:p>
        </p:txBody>
      </p:sp>
      <p:sp>
        <p:nvSpPr>
          <p:cNvPr id="22" name="TextBox 21">
            <a:extLst>
              <a:ext uri="{FF2B5EF4-FFF2-40B4-BE49-F238E27FC236}">
                <a16:creationId xmlns:a16="http://schemas.microsoft.com/office/drawing/2014/main" id="{A771777A-6694-1041-B968-38C2599E9D12}"/>
              </a:ext>
            </a:extLst>
          </p:cNvPr>
          <p:cNvSpPr txBox="1"/>
          <p:nvPr/>
        </p:nvSpPr>
        <p:spPr>
          <a:xfrm>
            <a:off x="3612108" y="1526873"/>
            <a:ext cx="2684584" cy="461665"/>
          </a:xfrm>
          <a:prstGeom prst="rect">
            <a:avLst/>
          </a:prstGeom>
          <a:noFill/>
        </p:spPr>
        <p:txBody>
          <a:bodyPr wrap="square" rtlCol="0">
            <a:spAutoFit/>
          </a:bodyPr>
          <a:lstStyle/>
          <a:p>
            <a:pPr algn="ctr"/>
            <a:r>
              <a:rPr lang="en-US" sz="2400" i="1" dirty="0">
                <a:latin typeface="Lato" panose="020F0502020204030203" pitchFamily="34" charset="0"/>
              </a:rPr>
              <a:t>Heap Size</a:t>
            </a:r>
          </a:p>
        </p:txBody>
      </p:sp>
      <p:sp>
        <p:nvSpPr>
          <p:cNvPr id="23" name="TextBox 22">
            <a:extLst>
              <a:ext uri="{FF2B5EF4-FFF2-40B4-BE49-F238E27FC236}">
                <a16:creationId xmlns:a16="http://schemas.microsoft.com/office/drawing/2014/main" id="{366A8A53-E43E-8D40-90E0-94294333F1A7}"/>
              </a:ext>
            </a:extLst>
          </p:cNvPr>
          <p:cNvSpPr txBox="1"/>
          <p:nvPr/>
        </p:nvSpPr>
        <p:spPr>
          <a:xfrm>
            <a:off x="5430720" y="1526873"/>
            <a:ext cx="2684584" cy="461665"/>
          </a:xfrm>
          <a:prstGeom prst="rect">
            <a:avLst/>
          </a:prstGeom>
          <a:noFill/>
        </p:spPr>
        <p:txBody>
          <a:bodyPr wrap="square" rtlCol="0">
            <a:spAutoFit/>
          </a:bodyPr>
          <a:lstStyle/>
          <a:p>
            <a:pPr algn="ctr"/>
            <a:r>
              <a:rPr lang="en-US" sz="2400" i="1" dirty="0">
                <a:latin typeface="Lato" panose="020F0502020204030203" pitchFamily="34" charset="0"/>
              </a:rPr>
              <a:t>Interval</a:t>
            </a:r>
          </a:p>
        </p:txBody>
      </p:sp>
      <p:sp>
        <p:nvSpPr>
          <p:cNvPr id="24" name="TextBox 23">
            <a:extLst>
              <a:ext uri="{FF2B5EF4-FFF2-40B4-BE49-F238E27FC236}">
                <a16:creationId xmlns:a16="http://schemas.microsoft.com/office/drawing/2014/main" id="{4B641234-29AE-0249-B773-343C32049790}"/>
              </a:ext>
            </a:extLst>
          </p:cNvPr>
          <p:cNvSpPr txBox="1"/>
          <p:nvPr/>
        </p:nvSpPr>
        <p:spPr>
          <a:xfrm>
            <a:off x="7249332" y="1526873"/>
            <a:ext cx="2684584" cy="461665"/>
          </a:xfrm>
          <a:prstGeom prst="rect">
            <a:avLst/>
          </a:prstGeom>
          <a:noFill/>
        </p:spPr>
        <p:txBody>
          <a:bodyPr wrap="square" rtlCol="0">
            <a:spAutoFit/>
          </a:bodyPr>
          <a:lstStyle/>
          <a:p>
            <a:pPr algn="ctr"/>
            <a:r>
              <a:rPr lang="en-US" sz="2400" i="1" dirty="0">
                <a:latin typeface="Lato" panose="020F0502020204030203" pitchFamily="34" charset="0"/>
              </a:rPr>
              <a:t>Threads</a:t>
            </a:r>
          </a:p>
        </p:txBody>
      </p:sp>
      <p:sp>
        <p:nvSpPr>
          <p:cNvPr id="25" name="TextBox 24">
            <a:extLst>
              <a:ext uri="{FF2B5EF4-FFF2-40B4-BE49-F238E27FC236}">
                <a16:creationId xmlns:a16="http://schemas.microsoft.com/office/drawing/2014/main" id="{D375CD58-FC4D-B547-BCF5-805A87CBECE6}"/>
              </a:ext>
            </a:extLst>
          </p:cNvPr>
          <p:cNvSpPr txBox="1"/>
          <p:nvPr/>
        </p:nvSpPr>
        <p:spPr>
          <a:xfrm>
            <a:off x="-5050731" y="1285369"/>
            <a:ext cx="2684584" cy="830997"/>
          </a:xfrm>
          <a:prstGeom prst="rect">
            <a:avLst/>
          </a:prstGeom>
          <a:noFill/>
        </p:spPr>
        <p:txBody>
          <a:bodyPr wrap="square" rtlCol="0">
            <a:spAutoFit/>
          </a:bodyPr>
          <a:lstStyle/>
          <a:p>
            <a:pPr algn="ctr"/>
            <a:r>
              <a:rPr lang="en-US" sz="2400" i="1" dirty="0">
                <a:latin typeface="Lato" panose="020F0502020204030203" pitchFamily="34" charset="0"/>
              </a:rPr>
              <a:t>Decrease resource </a:t>
            </a:r>
            <a:r>
              <a:rPr lang="en-US" sz="2400" i="1" dirty="0" err="1">
                <a:latin typeface="Lato" panose="020F0502020204030203" pitchFamily="34" charset="0"/>
              </a:rPr>
              <a:t>utilisation</a:t>
            </a:r>
            <a:endParaRPr lang="en-US" sz="2400" i="1" dirty="0">
              <a:latin typeface="Lato" panose="020F0502020204030203" pitchFamily="34" charset="0"/>
            </a:endParaRPr>
          </a:p>
        </p:txBody>
      </p:sp>
      <p:sp>
        <p:nvSpPr>
          <p:cNvPr id="26" name="TextBox 25">
            <a:extLst>
              <a:ext uri="{FF2B5EF4-FFF2-40B4-BE49-F238E27FC236}">
                <a16:creationId xmlns:a16="http://schemas.microsoft.com/office/drawing/2014/main" id="{6A45C97B-0D26-4740-BAAB-C04447D2ACD5}"/>
              </a:ext>
            </a:extLst>
          </p:cNvPr>
          <p:cNvSpPr txBox="1"/>
          <p:nvPr/>
        </p:nvSpPr>
        <p:spPr>
          <a:xfrm>
            <a:off x="1324155" y="2083110"/>
            <a:ext cx="2684584" cy="523220"/>
          </a:xfrm>
          <a:prstGeom prst="rect">
            <a:avLst/>
          </a:prstGeom>
          <a:noFill/>
        </p:spPr>
        <p:txBody>
          <a:bodyPr wrap="square" rtlCol="0">
            <a:spAutoFit/>
          </a:bodyPr>
          <a:lstStyle/>
          <a:p>
            <a:pPr algn="ctr"/>
            <a:r>
              <a:rPr lang="en-US" sz="2800" i="1" dirty="0">
                <a:latin typeface="Lato" panose="020F0502020204030203" pitchFamily="34" charset="0"/>
              </a:rPr>
              <a:t>JDKA</a:t>
            </a:r>
          </a:p>
        </p:txBody>
      </p:sp>
      <p:sp>
        <p:nvSpPr>
          <p:cNvPr id="27" name="TextBox 26">
            <a:extLst>
              <a:ext uri="{FF2B5EF4-FFF2-40B4-BE49-F238E27FC236}">
                <a16:creationId xmlns:a16="http://schemas.microsoft.com/office/drawing/2014/main" id="{C5C47463-BAED-2946-9187-B4A345BBDADB}"/>
              </a:ext>
            </a:extLst>
          </p:cNvPr>
          <p:cNvSpPr txBox="1"/>
          <p:nvPr/>
        </p:nvSpPr>
        <p:spPr>
          <a:xfrm>
            <a:off x="4408034" y="2083110"/>
            <a:ext cx="1219200" cy="584775"/>
          </a:xfrm>
          <a:prstGeom prst="rect">
            <a:avLst/>
          </a:prstGeom>
          <a:noFill/>
        </p:spPr>
        <p:txBody>
          <a:bodyPr wrap="square" rtlCol="0">
            <a:spAutoFit/>
          </a:bodyPr>
          <a:lstStyle/>
          <a:p>
            <a:pPr algn="ctr"/>
            <a:r>
              <a:rPr lang="en-US" sz="3200" b="1" dirty="0">
                <a:latin typeface="Lato Black" panose="020F0502020204030203" pitchFamily="34" charset="0"/>
              </a:rPr>
              <a:t>✓</a:t>
            </a:r>
          </a:p>
        </p:txBody>
      </p:sp>
      <p:sp>
        <p:nvSpPr>
          <p:cNvPr id="36" name="TextBox 35">
            <a:extLst>
              <a:ext uri="{FF2B5EF4-FFF2-40B4-BE49-F238E27FC236}">
                <a16:creationId xmlns:a16="http://schemas.microsoft.com/office/drawing/2014/main" id="{3CAD8F60-63B0-414B-8CA7-833BC188A986}"/>
              </a:ext>
            </a:extLst>
          </p:cNvPr>
          <p:cNvSpPr txBox="1"/>
          <p:nvPr/>
        </p:nvSpPr>
        <p:spPr>
          <a:xfrm>
            <a:off x="1324155" y="2533425"/>
            <a:ext cx="2684584" cy="523220"/>
          </a:xfrm>
          <a:prstGeom prst="rect">
            <a:avLst/>
          </a:prstGeom>
          <a:noFill/>
        </p:spPr>
        <p:txBody>
          <a:bodyPr wrap="square" rtlCol="0">
            <a:spAutoFit/>
          </a:bodyPr>
          <a:lstStyle/>
          <a:p>
            <a:pPr algn="ctr"/>
            <a:r>
              <a:rPr lang="en-US" sz="2800" i="1" dirty="0">
                <a:latin typeface="Lato" panose="020F0502020204030203" pitchFamily="34" charset="0"/>
              </a:rPr>
              <a:t>JDKB</a:t>
            </a:r>
          </a:p>
        </p:txBody>
      </p:sp>
      <p:sp>
        <p:nvSpPr>
          <p:cNvPr id="37" name="TextBox 36">
            <a:extLst>
              <a:ext uri="{FF2B5EF4-FFF2-40B4-BE49-F238E27FC236}">
                <a16:creationId xmlns:a16="http://schemas.microsoft.com/office/drawing/2014/main" id="{8EDB9987-440C-494E-A7F0-613C83380357}"/>
              </a:ext>
            </a:extLst>
          </p:cNvPr>
          <p:cNvSpPr txBox="1"/>
          <p:nvPr/>
        </p:nvSpPr>
        <p:spPr>
          <a:xfrm>
            <a:off x="1324155" y="3057366"/>
            <a:ext cx="2684584" cy="523220"/>
          </a:xfrm>
          <a:prstGeom prst="rect">
            <a:avLst/>
          </a:prstGeom>
          <a:noFill/>
        </p:spPr>
        <p:txBody>
          <a:bodyPr wrap="square" rtlCol="0">
            <a:spAutoFit/>
          </a:bodyPr>
          <a:lstStyle/>
          <a:p>
            <a:pPr algn="ctr"/>
            <a:r>
              <a:rPr lang="en-US" sz="2800" i="1" dirty="0">
                <a:latin typeface="Lato" panose="020F0502020204030203" pitchFamily="34" charset="0"/>
              </a:rPr>
              <a:t>JDKD</a:t>
            </a:r>
          </a:p>
        </p:txBody>
      </p:sp>
      <p:sp>
        <p:nvSpPr>
          <p:cNvPr id="38" name="TextBox 37">
            <a:extLst>
              <a:ext uri="{FF2B5EF4-FFF2-40B4-BE49-F238E27FC236}">
                <a16:creationId xmlns:a16="http://schemas.microsoft.com/office/drawing/2014/main" id="{E5D405C3-4F1D-D940-AAEF-6118D70DD08E}"/>
              </a:ext>
            </a:extLst>
          </p:cNvPr>
          <p:cNvSpPr txBox="1"/>
          <p:nvPr/>
        </p:nvSpPr>
        <p:spPr>
          <a:xfrm>
            <a:off x="1324155" y="3563789"/>
            <a:ext cx="2684584" cy="523220"/>
          </a:xfrm>
          <a:prstGeom prst="rect">
            <a:avLst/>
          </a:prstGeom>
          <a:noFill/>
        </p:spPr>
        <p:txBody>
          <a:bodyPr wrap="square" rtlCol="0">
            <a:spAutoFit/>
          </a:bodyPr>
          <a:lstStyle/>
          <a:p>
            <a:pPr algn="ctr"/>
            <a:r>
              <a:rPr lang="en-US" sz="2800" i="1" dirty="0">
                <a:latin typeface="Lato" panose="020F0502020204030203" pitchFamily="34" charset="0"/>
              </a:rPr>
              <a:t>JDKE</a:t>
            </a:r>
          </a:p>
        </p:txBody>
      </p:sp>
      <p:sp>
        <p:nvSpPr>
          <p:cNvPr id="39" name="TextBox 38">
            <a:extLst>
              <a:ext uri="{FF2B5EF4-FFF2-40B4-BE49-F238E27FC236}">
                <a16:creationId xmlns:a16="http://schemas.microsoft.com/office/drawing/2014/main" id="{C37205AA-4999-C34A-BD55-1CA79E409BEF}"/>
              </a:ext>
            </a:extLst>
          </p:cNvPr>
          <p:cNvSpPr txBox="1"/>
          <p:nvPr/>
        </p:nvSpPr>
        <p:spPr>
          <a:xfrm>
            <a:off x="1324155" y="4072497"/>
            <a:ext cx="2684584" cy="523220"/>
          </a:xfrm>
          <a:prstGeom prst="rect">
            <a:avLst/>
          </a:prstGeom>
          <a:noFill/>
        </p:spPr>
        <p:txBody>
          <a:bodyPr wrap="square" rtlCol="0">
            <a:spAutoFit/>
          </a:bodyPr>
          <a:lstStyle/>
          <a:p>
            <a:pPr algn="ctr"/>
            <a:r>
              <a:rPr lang="en-US" sz="2800" i="1" dirty="0">
                <a:latin typeface="Lato" panose="020F0502020204030203" pitchFamily="34" charset="0"/>
              </a:rPr>
              <a:t>JDKF</a:t>
            </a:r>
          </a:p>
        </p:txBody>
      </p:sp>
      <p:sp>
        <p:nvSpPr>
          <p:cNvPr id="40" name="TextBox 39">
            <a:extLst>
              <a:ext uri="{FF2B5EF4-FFF2-40B4-BE49-F238E27FC236}">
                <a16:creationId xmlns:a16="http://schemas.microsoft.com/office/drawing/2014/main" id="{9A8687F5-273A-5942-B414-4E213C3680B6}"/>
              </a:ext>
            </a:extLst>
          </p:cNvPr>
          <p:cNvSpPr txBox="1"/>
          <p:nvPr/>
        </p:nvSpPr>
        <p:spPr>
          <a:xfrm>
            <a:off x="1324155" y="4544863"/>
            <a:ext cx="2684584" cy="523220"/>
          </a:xfrm>
          <a:prstGeom prst="rect">
            <a:avLst/>
          </a:prstGeom>
          <a:noFill/>
        </p:spPr>
        <p:txBody>
          <a:bodyPr wrap="square" rtlCol="0">
            <a:spAutoFit/>
          </a:bodyPr>
          <a:lstStyle/>
          <a:p>
            <a:pPr algn="ctr"/>
            <a:r>
              <a:rPr lang="en-US" sz="2800" i="1" dirty="0">
                <a:latin typeface="Lato" panose="020F0502020204030203" pitchFamily="34" charset="0"/>
              </a:rPr>
              <a:t>JDKG</a:t>
            </a:r>
          </a:p>
        </p:txBody>
      </p:sp>
      <p:sp>
        <p:nvSpPr>
          <p:cNvPr id="41" name="TextBox 40">
            <a:extLst>
              <a:ext uri="{FF2B5EF4-FFF2-40B4-BE49-F238E27FC236}">
                <a16:creationId xmlns:a16="http://schemas.microsoft.com/office/drawing/2014/main" id="{4D6B1290-53A5-F141-BFEE-C73905BD513D}"/>
              </a:ext>
            </a:extLst>
          </p:cNvPr>
          <p:cNvSpPr txBox="1"/>
          <p:nvPr/>
        </p:nvSpPr>
        <p:spPr>
          <a:xfrm>
            <a:off x="1324155" y="5017229"/>
            <a:ext cx="2684584" cy="523220"/>
          </a:xfrm>
          <a:prstGeom prst="rect">
            <a:avLst/>
          </a:prstGeom>
          <a:noFill/>
        </p:spPr>
        <p:txBody>
          <a:bodyPr wrap="square" rtlCol="0">
            <a:spAutoFit/>
          </a:bodyPr>
          <a:lstStyle/>
          <a:p>
            <a:pPr algn="ctr"/>
            <a:r>
              <a:rPr lang="en-US" sz="2800" i="1" dirty="0">
                <a:latin typeface="Lato" panose="020F0502020204030203" pitchFamily="34" charset="0"/>
              </a:rPr>
              <a:t>JDKI</a:t>
            </a:r>
          </a:p>
        </p:txBody>
      </p:sp>
      <p:sp>
        <p:nvSpPr>
          <p:cNvPr id="42" name="TextBox 41">
            <a:extLst>
              <a:ext uri="{FF2B5EF4-FFF2-40B4-BE49-F238E27FC236}">
                <a16:creationId xmlns:a16="http://schemas.microsoft.com/office/drawing/2014/main" id="{D94F1143-C117-5A4E-BFE6-23B5D1BB47CC}"/>
              </a:ext>
            </a:extLst>
          </p:cNvPr>
          <p:cNvSpPr txBox="1"/>
          <p:nvPr/>
        </p:nvSpPr>
        <p:spPr>
          <a:xfrm>
            <a:off x="1324155" y="5513203"/>
            <a:ext cx="2684584" cy="523220"/>
          </a:xfrm>
          <a:prstGeom prst="rect">
            <a:avLst/>
          </a:prstGeom>
          <a:noFill/>
        </p:spPr>
        <p:txBody>
          <a:bodyPr wrap="square" rtlCol="0">
            <a:spAutoFit/>
          </a:bodyPr>
          <a:lstStyle/>
          <a:p>
            <a:pPr algn="ctr"/>
            <a:r>
              <a:rPr lang="en-US" sz="2800" i="1" dirty="0">
                <a:latin typeface="Lato" panose="020F0502020204030203" pitchFamily="34" charset="0"/>
              </a:rPr>
              <a:t>JDKP</a:t>
            </a:r>
          </a:p>
        </p:txBody>
      </p:sp>
      <p:sp>
        <p:nvSpPr>
          <p:cNvPr id="43" name="TextBox 42">
            <a:extLst>
              <a:ext uri="{FF2B5EF4-FFF2-40B4-BE49-F238E27FC236}">
                <a16:creationId xmlns:a16="http://schemas.microsoft.com/office/drawing/2014/main" id="{982E5E9E-CC8C-D74C-9247-2792FEE12E24}"/>
              </a:ext>
            </a:extLst>
          </p:cNvPr>
          <p:cNvSpPr txBox="1"/>
          <p:nvPr/>
        </p:nvSpPr>
        <p:spPr>
          <a:xfrm>
            <a:off x="1324155" y="6009177"/>
            <a:ext cx="2684584" cy="523220"/>
          </a:xfrm>
          <a:prstGeom prst="rect">
            <a:avLst/>
          </a:prstGeom>
          <a:noFill/>
        </p:spPr>
        <p:txBody>
          <a:bodyPr wrap="square" rtlCol="0">
            <a:spAutoFit/>
          </a:bodyPr>
          <a:lstStyle/>
          <a:p>
            <a:pPr algn="ctr"/>
            <a:r>
              <a:rPr lang="en-US" sz="2800" i="1" dirty="0">
                <a:latin typeface="Lato" panose="020F0502020204030203" pitchFamily="34" charset="0"/>
              </a:rPr>
              <a:t>JDKR</a:t>
            </a:r>
          </a:p>
        </p:txBody>
      </p:sp>
      <p:sp>
        <p:nvSpPr>
          <p:cNvPr id="44" name="TextBox 43">
            <a:extLst>
              <a:ext uri="{FF2B5EF4-FFF2-40B4-BE49-F238E27FC236}">
                <a16:creationId xmlns:a16="http://schemas.microsoft.com/office/drawing/2014/main" id="{05E840A1-C78A-424C-B25F-AFE2B7A54436}"/>
              </a:ext>
            </a:extLst>
          </p:cNvPr>
          <p:cNvSpPr txBox="1"/>
          <p:nvPr/>
        </p:nvSpPr>
        <p:spPr>
          <a:xfrm>
            <a:off x="4408034" y="4499039"/>
            <a:ext cx="1219200" cy="584775"/>
          </a:xfrm>
          <a:prstGeom prst="rect">
            <a:avLst/>
          </a:prstGeom>
          <a:noFill/>
        </p:spPr>
        <p:txBody>
          <a:bodyPr wrap="square" rtlCol="0">
            <a:spAutoFit/>
          </a:bodyPr>
          <a:lstStyle/>
          <a:p>
            <a:pPr algn="ctr"/>
            <a:r>
              <a:rPr lang="en-US" sz="3200" b="1" dirty="0">
                <a:latin typeface="Lato Black" panose="020F0502020204030203" pitchFamily="34" charset="0"/>
              </a:rPr>
              <a:t>✓</a:t>
            </a:r>
          </a:p>
        </p:txBody>
      </p:sp>
      <p:sp>
        <p:nvSpPr>
          <p:cNvPr id="45" name="TextBox 44">
            <a:extLst>
              <a:ext uri="{FF2B5EF4-FFF2-40B4-BE49-F238E27FC236}">
                <a16:creationId xmlns:a16="http://schemas.microsoft.com/office/drawing/2014/main" id="{714AF961-C38B-4647-82C4-D70D636A106B}"/>
              </a:ext>
            </a:extLst>
          </p:cNvPr>
          <p:cNvSpPr txBox="1"/>
          <p:nvPr/>
        </p:nvSpPr>
        <p:spPr>
          <a:xfrm>
            <a:off x="4408034" y="5944276"/>
            <a:ext cx="1219200" cy="584775"/>
          </a:xfrm>
          <a:prstGeom prst="rect">
            <a:avLst/>
          </a:prstGeom>
          <a:noFill/>
        </p:spPr>
        <p:txBody>
          <a:bodyPr wrap="square" rtlCol="0">
            <a:spAutoFit/>
          </a:bodyPr>
          <a:lstStyle/>
          <a:p>
            <a:pPr algn="ctr"/>
            <a:r>
              <a:rPr lang="en-US" sz="3200" b="1" dirty="0">
                <a:latin typeface="Lato Black" panose="020F0502020204030203" pitchFamily="34" charset="0"/>
              </a:rPr>
              <a:t>✓</a:t>
            </a:r>
          </a:p>
        </p:txBody>
      </p:sp>
      <p:sp>
        <p:nvSpPr>
          <p:cNvPr id="46" name="TextBox 45">
            <a:extLst>
              <a:ext uri="{FF2B5EF4-FFF2-40B4-BE49-F238E27FC236}">
                <a16:creationId xmlns:a16="http://schemas.microsoft.com/office/drawing/2014/main" id="{9934B548-33AA-C747-8A49-BD7B3499C8A2}"/>
              </a:ext>
            </a:extLst>
          </p:cNvPr>
          <p:cNvSpPr txBox="1"/>
          <p:nvPr/>
        </p:nvSpPr>
        <p:spPr>
          <a:xfrm>
            <a:off x="4408034" y="5014821"/>
            <a:ext cx="1219200" cy="584775"/>
          </a:xfrm>
          <a:prstGeom prst="rect">
            <a:avLst/>
          </a:prstGeom>
          <a:noFill/>
        </p:spPr>
        <p:txBody>
          <a:bodyPr wrap="square" rtlCol="0">
            <a:spAutoFit/>
          </a:bodyPr>
          <a:lstStyle/>
          <a:p>
            <a:pPr algn="ctr"/>
            <a:r>
              <a:rPr lang="en-US" sz="3200" b="1" dirty="0">
                <a:latin typeface="Lato Black" panose="020F0502020204030203" pitchFamily="34" charset="0"/>
              </a:rPr>
              <a:t>✓</a:t>
            </a:r>
          </a:p>
        </p:txBody>
      </p:sp>
      <p:sp>
        <p:nvSpPr>
          <p:cNvPr id="47" name="TextBox 46">
            <a:extLst>
              <a:ext uri="{FF2B5EF4-FFF2-40B4-BE49-F238E27FC236}">
                <a16:creationId xmlns:a16="http://schemas.microsoft.com/office/drawing/2014/main" id="{8DD6084D-C2E4-BD48-8FB4-E571A4219293}"/>
              </a:ext>
            </a:extLst>
          </p:cNvPr>
          <p:cNvSpPr txBox="1"/>
          <p:nvPr/>
        </p:nvSpPr>
        <p:spPr>
          <a:xfrm>
            <a:off x="8084060" y="3056645"/>
            <a:ext cx="1219200" cy="584775"/>
          </a:xfrm>
          <a:prstGeom prst="rect">
            <a:avLst/>
          </a:prstGeom>
          <a:noFill/>
        </p:spPr>
        <p:txBody>
          <a:bodyPr wrap="square" rtlCol="0">
            <a:spAutoFit/>
          </a:bodyPr>
          <a:lstStyle/>
          <a:p>
            <a:pPr algn="ctr"/>
            <a:r>
              <a:rPr lang="en-US" sz="3200" b="1" dirty="0">
                <a:latin typeface="Lato Black" panose="020F0502020204030203" pitchFamily="34" charset="0"/>
              </a:rPr>
              <a:t>✓</a:t>
            </a:r>
          </a:p>
        </p:txBody>
      </p:sp>
      <p:sp>
        <p:nvSpPr>
          <p:cNvPr id="48" name="TextBox 47">
            <a:extLst>
              <a:ext uri="{FF2B5EF4-FFF2-40B4-BE49-F238E27FC236}">
                <a16:creationId xmlns:a16="http://schemas.microsoft.com/office/drawing/2014/main" id="{D3CB44FB-C877-5345-987D-D5847D018DE8}"/>
              </a:ext>
            </a:extLst>
          </p:cNvPr>
          <p:cNvSpPr txBox="1"/>
          <p:nvPr/>
        </p:nvSpPr>
        <p:spPr>
          <a:xfrm>
            <a:off x="6217134" y="2589381"/>
            <a:ext cx="1219200" cy="584775"/>
          </a:xfrm>
          <a:prstGeom prst="rect">
            <a:avLst/>
          </a:prstGeom>
          <a:noFill/>
        </p:spPr>
        <p:txBody>
          <a:bodyPr wrap="square" rtlCol="0">
            <a:spAutoFit/>
          </a:bodyPr>
          <a:lstStyle/>
          <a:p>
            <a:pPr algn="ctr"/>
            <a:r>
              <a:rPr lang="en-US" sz="3200" b="1" dirty="0">
                <a:latin typeface="Lato Black" panose="020F0502020204030203" pitchFamily="34" charset="0"/>
              </a:rPr>
              <a:t>✓</a:t>
            </a:r>
          </a:p>
        </p:txBody>
      </p:sp>
      <p:sp>
        <p:nvSpPr>
          <p:cNvPr id="50" name="TextBox 49">
            <a:extLst>
              <a:ext uri="{FF2B5EF4-FFF2-40B4-BE49-F238E27FC236}">
                <a16:creationId xmlns:a16="http://schemas.microsoft.com/office/drawing/2014/main" id="{7939C6A8-AA0D-0D4D-831D-4B9910855F08}"/>
              </a:ext>
            </a:extLst>
          </p:cNvPr>
          <p:cNvSpPr txBox="1"/>
          <p:nvPr/>
        </p:nvSpPr>
        <p:spPr>
          <a:xfrm>
            <a:off x="6217134" y="4516427"/>
            <a:ext cx="1219200" cy="584775"/>
          </a:xfrm>
          <a:prstGeom prst="rect">
            <a:avLst/>
          </a:prstGeom>
          <a:noFill/>
        </p:spPr>
        <p:txBody>
          <a:bodyPr wrap="square" rtlCol="0">
            <a:spAutoFit/>
          </a:bodyPr>
          <a:lstStyle/>
          <a:p>
            <a:pPr algn="ctr"/>
            <a:r>
              <a:rPr lang="en-US" sz="3200" b="1" dirty="0">
                <a:latin typeface="Lato Black" panose="020F0502020204030203" pitchFamily="34" charset="0"/>
              </a:rPr>
              <a:t>✓</a:t>
            </a:r>
          </a:p>
        </p:txBody>
      </p:sp>
      <p:sp>
        <p:nvSpPr>
          <p:cNvPr id="51" name="TextBox 50">
            <a:extLst>
              <a:ext uri="{FF2B5EF4-FFF2-40B4-BE49-F238E27FC236}">
                <a16:creationId xmlns:a16="http://schemas.microsoft.com/office/drawing/2014/main" id="{49F8CD78-6B67-584E-B31D-A8DC64814309}"/>
              </a:ext>
            </a:extLst>
          </p:cNvPr>
          <p:cNvSpPr txBox="1"/>
          <p:nvPr/>
        </p:nvSpPr>
        <p:spPr>
          <a:xfrm>
            <a:off x="8084060" y="5014821"/>
            <a:ext cx="1219200" cy="584775"/>
          </a:xfrm>
          <a:prstGeom prst="rect">
            <a:avLst/>
          </a:prstGeom>
          <a:noFill/>
        </p:spPr>
        <p:txBody>
          <a:bodyPr wrap="square" rtlCol="0">
            <a:spAutoFit/>
          </a:bodyPr>
          <a:lstStyle/>
          <a:p>
            <a:pPr algn="ctr"/>
            <a:r>
              <a:rPr lang="en-US" sz="3200" b="1" dirty="0">
                <a:latin typeface="Lato Black" panose="020F0502020204030203" pitchFamily="34" charset="0"/>
              </a:rPr>
              <a:t>✓</a:t>
            </a:r>
          </a:p>
        </p:txBody>
      </p:sp>
      <p:sp>
        <p:nvSpPr>
          <p:cNvPr id="52" name="TextBox 51">
            <a:extLst>
              <a:ext uri="{FF2B5EF4-FFF2-40B4-BE49-F238E27FC236}">
                <a16:creationId xmlns:a16="http://schemas.microsoft.com/office/drawing/2014/main" id="{ACD9A5E9-45F2-E84A-A962-DA6F11F2F49D}"/>
              </a:ext>
            </a:extLst>
          </p:cNvPr>
          <p:cNvSpPr txBox="1"/>
          <p:nvPr/>
        </p:nvSpPr>
        <p:spPr>
          <a:xfrm>
            <a:off x="8084060" y="5477138"/>
            <a:ext cx="1219200" cy="584775"/>
          </a:xfrm>
          <a:prstGeom prst="rect">
            <a:avLst/>
          </a:prstGeom>
          <a:noFill/>
        </p:spPr>
        <p:txBody>
          <a:bodyPr wrap="square" rtlCol="0">
            <a:spAutoFit/>
          </a:bodyPr>
          <a:lstStyle/>
          <a:p>
            <a:pPr algn="ctr"/>
            <a:r>
              <a:rPr lang="en-US" sz="3200" b="1" dirty="0">
                <a:latin typeface="Lato Black" panose="020F0502020204030203" pitchFamily="34" charset="0"/>
              </a:rPr>
              <a:t>✓</a:t>
            </a:r>
          </a:p>
        </p:txBody>
      </p:sp>
      <p:sp>
        <p:nvSpPr>
          <p:cNvPr id="53" name="TextBox 52">
            <a:extLst>
              <a:ext uri="{FF2B5EF4-FFF2-40B4-BE49-F238E27FC236}">
                <a16:creationId xmlns:a16="http://schemas.microsoft.com/office/drawing/2014/main" id="{1404849B-4AA3-2E45-AD9C-1F648DBB7060}"/>
              </a:ext>
            </a:extLst>
          </p:cNvPr>
          <p:cNvSpPr txBox="1"/>
          <p:nvPr/>
        </p:nvSpPr>
        <p:spPr>
          <a:xfrm>
            <a:off x="8084060" y="5944276"/>
            <a:ext cx="1219200" cy="584775"/>
          </a:xfrm>
          <a:prstGeom prst="rect">
            <a:avLst/>
          </a:prstGeom>
          <a:noFill/>
        </p:spPr>
        <p:txBody>
          <a:bodyPr wrap="square" rtlCol="0">
            <a:spAutoFit/>
          </a:bodyPr>
          <a:lstStyle/>
          <a:p>
            <a:pPr algn="ctr"/>
            <a:r>
              <a:rPr lang="en-US" sz="3200" b="1" dirty="0">
                <a:latin typeface="Lato Black" panose="020F0502020204030203" pitchFamily="34" charset="0"/>
              </a:rPr>
              <a:t>✓</a:t>
            </a:r>
          </a:p>
        </p:txBody>
      </p:sp>
      <p:sp>
        <p:nvSpPr>
          <p:cNvPr id="54" name="TextBox 53">
            <a:extLst>
              <a:ext uri="{FF2B5EF4-FFF2-40B4-BE49-F238E27FC236}">
                <a16:creationId xmlns:a16="http://schemas.microsoft.com/office/drawing/2014/main" id="{1E19BF83-79E9-A040-B1FE-E4EFEC53D167}"/>
              </a:ext>
            </a:extLst>
          </p:cNvPr>
          <p:cNvSpPr txBox="1"/>
          <p:nvPr/>
        </p:nvSpPr>
        <p:spPr>
          <a:xfrm>
            <a:off x="6217134" y="5477138"/>
            <a:ext cx="1219200" cy="584775"/>
          </a:xfrm>
          <a:prstGeom prst="rect">
            <a:avLst/>
          </a:prstGeom>
          <a:noFill/>
        </p:spPr>
        <p:txBody>
          <a:bodyPr wrap="square" rtlCol="0">
            <a:spAutoFit/>
          </a:bodyPr>
          <a:lstStyle/>
          <a:p>
            <a:pPr algn="ctr"/>
            <a:r>
              <a:rPr lang="en-US" sz="3200" b="1" dirty="0">
                <a:latin typeface="Lato Black" panose="020F0502020204030203" pitchFamily="34" charset="0"/>
              </a:rPr>
              <a:t>✓</a:t>
            </a:r>
          </a:p>
        </p:txBody>
      </p:sp>
      <p:sp>
        <p:nvSpPr>
          <p:cNvPr id="55" name="TextBox 54">
            <a:extLst>
              <a:ext uri="{FF2B5EF4-FFF2-40B4-BE49-F238E27FC236}">
                <a16:creationId xmlns:a16="http://schemas.microsoft.com/office/drawing/2014/main" id="{E8413D96-55AD-8549-8E1A-FAF8FC2ACFE3}"/>
              </a:ext>
            </a:extLst>
          </p:cNvPr>
          <p:cNvSpPr txBox="1"/>
          <p:nvPr/>
        </p:nvSpPr>
        <p:spPr>
          <a:xfrm>
            <a:off x="6217134" y="5944276"/>
            <a:ext cx="1219200" cy="584775"/>
          </a:xfrm>
          <a:prstGeom prst="rect">
            <a:avLst/>
          </a:prstGeom>
          <a:noFill/>
        </p:spPr>
        <p:txBody>
          <a:bodyPr wrap="square" rtlCol="0">
            <a:spAutoFit/>
          </a:bodyPr>
          <a:lstStyle/>
          <a:p>
            <a:pPr algn="ctr"/>
            <a:r>
              <a:rPr lang="en-US" sz="3200" b="1" dirty="0">
                <a:latin typeface="Lato Black" panose="020F0502020204030203" pitchFamily="34" charset="0"/>
              </a:rPr>
              <a:t>✓</a:t>
            </a:r>
          </a:p>
        </p:txBody>
      </p:sp>
      <p:sp>
        <p:nvSpPr>
          <p:cNvPr id="56" name="TextBox 55">
            <a:extLst>
              <a:ext uri="{FF2B5EF4-FFF2-40B4-BE49-F238E27FC236}">
                <a16:creationId xmlns:a16="http://schemas.microsoft.com/office/drawing/2014/main" id="{CDD3D45C-CB8C-0744-B6ED-FE0BF6A47A3F}"/>
              </a:ext>
            </a:extLst>
          </p:cNvPr>
          <p:cNvSpPr txBox="1"/>
          <p:nvPr/>
        </p:nvSpPr>
        <p:spPr>
          <a:xfrm rot="5400000">
            <a:off x="6302116" y="-96376"/>
            <a:ext cx="615553" cy="2696687"/>
          </a:xfrm>
          <a:prstGeom prst="rect">
            <a:avLst/>
          </a:prstGeom>
          <a:noFill/>
        </p:spPr>
        <p:txBody>
          <a:bodyPr vert="vert270" wrap="square" rtlCol="0">
            <a:spAutoFit/>
          </a:bodyPr>
          <a:lstStyle/>
          <a:p>
            <a:pPr algn="ctr"/>
            <a:r>
              <a:rPr lang="en-US" sz="2800" i="1" dirty="0">
                <a:latin typeface="Lato" panose="020F0502020204030203" pitchFamily="34" charset="0"/>
                <a:ea typeface="Lato" panose="020F0502020204030203" pitchFamily="34" charset="0"/>
                <a:cs typeface="Lato" panose="020F0502020204030203" pitchFamily="34" charset="0"/>
              </a:rPr>
              <a:t>Variables</a:t>
            </a:r>
          </a:p>
        </p:txBody>
      </p:sp>
    </p:spTree>
    <p:extLst>
      <p:ext uri="{BB962C8B-B14F-4D97-AF65-F5344CB8AC3E}">
        <p14:creationId xmlns:p14="http://schemas.microsoft.com/office/powerpoint/2010/main" val="100851972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640170" y="213097"/>
            <a:ext cx="8550722" cy="698012"/>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CatNap - </a:t>
            </a:r>
            <a:r>
              <a:rPr lang="en-US" sz="32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Findings</a:t>
            </a:r>
            <a:endPar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endParaRP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hidden="1">
            <a:extLst>
              <a:ext uri="{FF2B5EF4-FFF2-40B4-BE49-F238E27FC236}">
                <a16:creationId xmlns:a16="http://schemas.microsoft.com/office/drawing/2014/main" id="{A75E788A-4D7C-47BA-9326-D37D48290ED0}"/>
              </a:ext>
            </a:extLst>
          </p:cNvPr>
          <p:cNvSpPr>
            <a:spLocks noGrp="1"/>
          </p:cNvSpPr>
          <p:nvPr>
            <p:ph type="title"/>
          </p:nvPr>
        </p:nvSpPr>
        <p:spPr/>
        <p:txBody>
          <a:bodyPr/>
          <a:lstStyle/>
          <a:p>
            <a:r>
              <a:rPr lang="en-US" dirty="0"/>
              <a:t>Slide 12</a:t>
            </a:r>
          </a:p>
        </p:txBody>
      </p:sp>
      <p:sp>
        <p:nvSpPr>
          <p:cNvPr id="14" name="Rectangle 13">
            <a:extLst>
              <a:ext uri="{FF2B5EF4-FFF2-40B4-BE49-F238E27FC236}">
                <a16:creationId xmlns:a16="http://schemas.microsoft.com/office/drawing/2014/main" id="{F9B5521A-3824-EC41-AEFD-6B19733C0B7F}"/>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55E6B808-B5B2-1041-B992-6BFF9417D78E}"/>
              </a:ext>
            </a:extLst>
          </p:cNvPr>
          <p:cNvGrpSpPr/>
          <p:nvPr/>
        </p:nvGrpSpPr>
        <p:grpSpPr>
          <a:xfrm>
            <a:off x="413283" y="-139373"/>
            <a:ext cx="1097667" cy="1200853"/>
            <a:chOff x="8651823" y="2798423"/>
            <a:chExt cx="914400" cy="914400"/>
          </a:xfrm>
          <a:solidFill>
            <a:schemeClr val="accent3"/>
          </a:solidFill>
        </p:grpSpPr>
        <p:pic>
          <p:nvPicPr>
            <p:cNvPr id="16" name="Graphic 15" descr="Bed">
              <a:extLst>
                <a:ext uri="{FF2B5EF4-FFF2-40B4-BE49-F238E27FC236}">
                  <a16:creationId xmlns:a16="http://schemas.microsoft.com/office/drawing/2014/main" id="{7CD1AA9D-066E-AB42-A786-558E6FFC8C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823" y="2798423"/>
              <a:ext cx="914400" cy="914400"/>
            </a:xfrm>
            <a:prstGeom prst="rect">
              <a:avLst/>
            </a:prstGeom>
          </p:spPr>
        </p:pic>
        <p:pic>
          <p:nvPicPr>
            <p:cNvPr id="17" name="Graphic 16" descr="Cat">
              <a:extLst>
                <a:ext uri="{FF2B5EF4-FFF2-40B4-BE49-F238E27FC236}">
                  <a16:creationId xmlns:a16="http://schemas.microsoft.com/office/drawing/2014/main" id="{57D15520-B6C7-9E4E-967D-CA0C241C10D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01589" y="2971800"/>
              <a:ext cx="327544" cy="327544"/>
            </a:xfrm>
            <a:prstGeom prst="rect">
              <a:avLst/>
            </a:prstGeom>
          </p:spPr>
        </p:pic>
      </p:grpSp>
      <p:sp>
        <p:nvSpPr>
          <p:cNvPr id="18" name="Rectangle 17">
            <a:extLst>
              <a:ext uri="{FF2B5EF4-FFF2-40B4-BE49-F238E27FC236}">
                <a16:creationId xmlns:a16="http://schemas.microsoft.com/office/drawing/2014/main" id="{B18513F8-E880-6548-B66A-8E7F1A75574C}"/>
              </a:ext>
            </a:extLst>
          </p:cNvPr>
          <p:cNvSpPr/>
          <p:nvPr/>
        </p:nvSpPr>
        <p:spPr>
          <a:xfrm>
            <a:off x="1273747" y="1858949"/>
            <a:ext cx="8283680" cy="1234825"/>
          </a:xfrm>
          <a:prstGeom prst="rect">
            <a:avLst/>
          </a:prstGeom>
        </p:spPr>
        <p:txBody>
          <a:bodyPr wrap="square">
            <a:spAutoFit/>
          </a:bodyPr>
          <a:lstStyle/>
          <a:p>
            <a:pPr>
              <a:lnSpc>
                <a:spcPct val="120000"/>
              </a:lnSpc>
            </a:pPr>
            <a:r>
              <a:rPr lang="en-US" sz="3200" dirty="0">
                <a:solidFill>
                  <a:schemeClr val="accent1"/>
                </a:solidFill>
                <a:latin typeface="Lato" panose="020F0502020204030203" pitchFamily="34" charset="0"/>
                <a:ea typeface="Lato" panose="020F0502020204030203" pitchFamily="34" charset="0"/>
                <a:cs typeface="Lato" panose="020F0502020204030203" pitchFamily="34" charset="0"/>
              </a:rPr>
              <a:t>Found no consistent relationship between variables and GC utilisation</a:t>
            </a:r>
          </a:p>
        </p:txBody>
      </p:sp>
      <p:pic>
        <p:nvPicPr>
          <p:cNvPr id="20" name="Graphic 19" descr="Cat">
            <a:extLst>
              <a:ext uri="{FF2B5EF4-FFF2-40B4-BE49-F238E27FC236}">
                <a16:creationId xmlns:a16="http://schemas.microsoft.com/office/drawing/2014/main" id="{08287941-DD56-2F47-A022-0136E33F650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9845" y="2154414"/>
            <a:ext cx="643895" cy="643895"/>
          </a:xfrm>
          <a:prstGeom prst="rect">
            <a:avLst/>
          </a:prstGeom>
        </p:spPr>
      </p:pic>
      <p:sp>
        <p:nvSpPr>
          <p:cNvPr id="13" name="Rectangle 12">
            <a:extLst>
              <a:ext uri="{FF2B5EF4-FFF2-40B4-BE49-F238E27FC236}">
                <a16:creationId xmlns:a16="http://schemas.microsoft.com/office/drawing/2014/main" id="{112EEADA-AF4A-8B4D-B60F-C46D7D0035E9}"/>
              </a:ext>
            </a:extLst>
          </p:cNvPr>
          <p:cNvSpPr/>
          <p:nvPr/>
        </p:nvSpPr>
        <p:spPr>
          <a:xfrm>
            <a:off x="1263740" y="3693426"/>
            <a:ext cx="8283680" cy="622927"/>
          </a:xfrm>
          <a:prstGeom prst="rect">
            <a:avLst/>
          </a:prstGeom>
        </p:spPr>
        <p:txBody>
          <a:bodyPr wrap="square">
            <a:spAutoFit/>
          </a:bodyPr>
          <a:lstStyle/>
          <a:p>
            <a:pPr>
              <a:lnSpc>
                <a:spcPct val="120000"/>
              </a:lnSpc>
            </a:pPr>
            <a:r>
              <a:rPr lang="en-US" sz="3200" dirty="0">
                <a:solidFill>
                  <a:schemeClr val="accent1"/>
                </a:solidFill>
                <a:latin typeface="Lato" panose="020F0502020204030203" pitchFamily="34" charset="0"/>
                <a:ea typeface="Lato" panose="020F0502020204030203" pitchFamily="34" charset="0"/>
                <a:cs typeface="Lato" panose="020F0502020204030203" pitchFamily="34" charset="0"/>
              </a:rPr>
              <a:t>Can cause out of memory  errors</a:t>
            </a:r>
          </a:p>
        </p:txBody>
      </p:sp>
      <p:pic>
        <p:nvPicPr>
          <p:cNvPr id="19" name="Graphic 18" descr="Cat">
            <a:extLst>
              <a:ext uri="{FF2B5EF4-FFF2-40B4-BE49-F238E27FC236}">
                <a16:creationId xmlns:a16="http://schemas.microsoft.com/office/drawing/2014/main" id="{71AEB792-20EC-4F41-B729-420325C73E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9845" y="3682942"/>
            <a:ext cx="643895" cy="643895"/>
          </a:xfrm>
          <a:prstGeom prst="rect">
            <a:avLst/>
          </a:prstGeom>
        </p:spPr>
      </p:pic>
      <p:sp>
        <p:nvSpPr>
          <p:cNvPr id="21" name="Rectangle 20">
            <a:extLst>
              <a:ext uri="{FF2B5EF4-FFF2-40B4-BE49-F238E27FC236}">
                <a16:creationId xmlns:a16="http://schemas.microsoft.com/office/drawing/2014/main" id="{5FBCA372-DDF6-5344-8987-2430E405BDC9}"/>
              </a:ext>
            </a:extLst>
          </p:cNvPr>
          <p:cNvSpPr/>
          <p:nvPr/>
        </p:nvSpPr>
        <p:spPr>
          <a:xfrm>
            <a:off x="1273747" y="4996563"/>
            <a:ext cx="8283680" cy="622927"/>
          </a:xfrm>
          <a:prstGeom prst="rect">
            <a:avLst/>
          </a:prstGeom>
        </p:spPr>
        <p:txBody>
          <a:bodyPr wrap="square">
            <a:spAutoFit/>
          </a:bodyPr>
          <a:lstStyle/>
          <a:p>
            <a:pPr>
              <a:lnSpc>
                <a:spcPct val="120000"/>
              </a:lnSpc>
            </a:pPr>
            <a:r>
              <a:rPr lang="en-US" sz="3200" dirty="0">
                <a:solidFill>
                  <a:schemeClr val="accent1"/>
                </a:solidFill>
                <a:latin typeface="Lato" panose="020F0502020204030203" pitchFamily="34" charset="0"/>
                <a:ea typeface="Lato" panose="020F0502020204030203" pitchFamily="34" charset="0"/>
                <a:cs typeface="Lato" panose="020F0502020204030203" pitchFamily="34" charset="0"/>
              </a:rPr>
              <a:t>But, some improvements in GC </a:t>
            </a:r>
            <a:r>
              <a:rPr lang="en-US" sz="3200" dirty="0" err="1">
                <a:solidFill>
                  <a:schemeClr val="accent1"/>
                </a:solidFill>
                <a:latin typeface="Lato" panose="020F0502020204030203" pitchFamily="34" charset="0"/>
                <a:ea typeface="Lato" panose="020F0502020204030203" pitchFamily="34" charset="0"/>
                <a:cs typeface="Lato" panose="020F0502020204030203" pitchFamily="34" charset="0"/>
              </a:rPr>
              <a:t>utilisation</a:t>
            </a:r>
            <a:endParaRPr lang="en-US" sz="3200"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pic>
        <p:nvPicPr>
          <p:cNvPr id="22" name="Graphic 21" descr="Cat">
            <a:extLst>
              <a:ext uri="{FF2B5EF4-FFF2-40B4-BE49-F238E27FC236}">
                <a16:creationId xmlns:a16="http://schemas.microsoft.com/office/drawing/2014/main" id="{7E45D3CE-B9C7-A044-8D4C-853505D2F3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9852" y="4986079"/>
            <a:ext cx="643895" cy="643895"/>
          </a:xfrm>
          <a:prstGeom prst="rect">
            <a:avLst/>
          </a:prstGeom>
        </p:spPr>
      </p:pic>
    </p:spTree>
    <p:extLst>
      <p:ext uri="{BB962C8B-B14F-4D97-AF65-F5344CB8AC3E}">
        <p14:creationId xmlns:p14="http://schemas.microsoft.com/office/powerpoint/2010/main" val="128897468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640170" y="213097"/>
            <a:ext cx="6099463" cy="698012"/>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a:t>
            </a:r>
            <a:r>
              <a:rPr lang="en-US" sz="4800" b="1" dirty="0" err="1">
                <a:solidFill>
                  <a:schemeClr val="accent1"/>
                </a:solidFill>
                <a:latin typeface="Lato Black" panose="020F0502020204030203" pitchFamily="34" charset="0"/>
                <a:ea typeface="Lato Black" panose="020F0502020204030203" pitchFamily="34" charset="0"/>
                <a:cs typeface="Lato Black" panose="020F0502020204030203" pitchFamily="34" charset="0"/>
              </a:rPr>
              <a:t>CatNap</a:t>
            </a: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a:t>
            </a:r>
            <a:r>
              <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 </a:t>
            </a:r>
            <a:r>
              <a:rPr lang="en-US" sz="32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Findings</a:t>
            </a:r>
            <a:endPar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endParaRP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hidden="1">
            <a:extLst>
              <a:ext uri="{FF2B5EF4-FFF2-40B4-BE49-F238E27FC236}">
                <a16:creationId xmlns:a16="http://schemas.microsoft.com/office/drawing/2014/main" id="{A75E788A-4D7C-47BA-9326-D37D48290ED0}"/>
              </a:ext>
            </a:extLst>
          </p:cNvPr>
          <p:cNvSpPr>
            <a:spLocks noGrp="1"/>
          </p:cNvSpPr>
          <p:nvPr>
            <p:ph type="title"/>
          </p:nvPr>
        </p:nvSpPr>
        <p:spPr/>
        <p:txBody>
          <a:bodyPr/>
          <a:lstStyle/>
          <a:p>
            <a:r>
              <a:rPr lang="en-US" dirty="0"/>
              <a:t>Slide 12</a:t>
            </a:r>
          </a:p>
        </p:txBody>
      </p:sp>
      <p:sp>
        <p:nvSpPr>
          <p:cNvPr id="14" name="Rectangle 13">
            <a:extLst>
              <a:ext uri="{FF2B5EF4-FFF2-40B4-BE49-F238E27FC236}">
                <a16:creationId xmlns:a16="http://schemas.microsoft.com/office/drawing/2014/main" id="{F9B5521A-3824-EC41-AEFD-6B19733C0B7F}"/>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12981AE7-09C7-EC4F-AEA9-B380003930E2}"/>
              </a:ext>
            </a:extLst>
          </p:cNvPr>
          <p:cNvPicPr>
            <a:picLocks noChangeAspect="1"/>
          </p:cNvPicPr>
          <p:nvPr/>
        </p:nvPicPr>
        <p:blipFill>
          <a:blip r:embed="rId3"/>
          <a:stretch>
            <a:fillRect/>
          </a:stretch>
        </p:blipFill>
        <p:spPr>
          <a:xfrm>
            <a:off x="2440790" y="1224957"/>
            <a:ext cx="6937672" cy="5203254"/>
          </a:xfrm>
          <a:prstGeom prst="rect">
            <a:avLst/>
          </a:prstGeom>
        </p:spPr>
      </p:pic>
      <p:grpSp>
        <p:nvGrpSpPr>
          <p:cNvPr id="15" name="Group 14">
            <a:extLst>
              <a:ext uri="{FF2B5EF4-FFF2-40B4-BE49-F238E27FC236}">
                <a16:creationId xmlns:a16="http://schemas.microsoft.com/office/drawing/2014/main" id="{769DE8AF-CFD4-E744-8A15-DED1CF6BF9E5}"/>
              </a:ext>
            </a:extLst>
          </p:cNvPr>
          <p:cNvGrpSpPr/>
          <p:nvPr/>
        </p:nvGrpSpPr>
        <p:grpSpPr>
          <a:xfrm>
            <a:off x="413283" y="-139373"/>
            <a:ext cx="1097667" cy="1200853"/>
            <a:chOff x="8651823" y="2798423"/>
            <a:chExt cx="914400" cy="914400"/>
          </a:xfrm>
          <a:solidFill>
            <a:schemeClr val="accent3"/>
          </a:solidFill>
        </p:grpSpPr>
        <p:pic>
          <p:nvPicPr>
            <p:cNvPr id="16" name="Graphic 15" descr="Bed">
              <a:extLst>
                <a:ext uri="{FF2B5EF4-FFF2-40B4-BE49-F238E27FC236}">
                  <a16:creationId xmlns:a16="http://schemas.microsoft.com/office/drawing/2014/main" id="{3DEDD563-EF39-4941-91DB-2ED7AE0F12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51823" y="2798423"/>
              <a:ext cx="914400" cy="914400"/>
            </a:xfrm>
            <a:prstGeom prst="rect">
              <a:avLst/>
            </a:prstGeom>
          </p:spPr>
        </p:pic>
        <p:pic>
          <p:nvPicPr>
            <p:cNvPr id="17" name="Graphic 16" descr="Cat">
              <a:extLst>
                <a:ext uri="{FF2B5EF4-FFF2-40B4-BE49-F238E27FC236}">
                  <a16:creationId xmlns:a16="http://schemas.microsoft.com/office/drawing/2014/main" id="{415FC237-AAA0-8A4B-82D6-F8CB909FA46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001589" y="2971800"/>
              <a:ext cx="327544" cy="327544"/>
            </a:xfrm>
            <a:prstGeom prst="rect">
              <a:avLst/>
            </a:prstGeom>
          </p:spPr>
        </p:pic>
      </p:grpSp>
    </p:spTree>
    <p:extLst>
      <p:ext uri="{BB962C8B-B14F-4D97-AF65-F5344CB8AC3E}">
        <p14:creationId xmlns:p14="http://schemas.microsoft.com/office/powerpoint/2010/main" val="399835474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640170" y="213097"/>
            <a:ext cx="6099463" cy="698012"/>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a:t>
            </a:r>
            <a:r>
              <a:rPr lang="en-US" sz="4800" b="1" dirty="0" err="1">
                <a:solidFill>
                  <a:schemeClr val="accent1"/>
                </a:solidFill>
                <a:latin typeface="Lato Black" panose="020F0502020204030203" pitchFamily="34" charset="0"/>
                <a:ea typeface="Lato Black" panose="020F0502020204030203" pitchFamily="34" charset="0"/>
                <a:cs typeface="Lato Black" panose="020F0502020204030203" pitchFamily="34" charset="0"/>
              </a:rPr>
              <a:t>CatNap</a:t>
            </a: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a:t>
            </a:r>
            <a:r>
              <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 </a:t>
            </a:r>
            <a:r>
              <a:rPr lang="en-US" sz="32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Findings</a:t>
            </a:r>
            <a:endPar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endParaRP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hidden="1">
            <a:extLst>
              <a:ext uri="{FF2B5EF4-FFF2-40B4-BE49-F238E27FC236}">
                <a16:creationId xmlns:a16="http://schemas.microsoft.com/office/drawing/2014/main" id="{A75E788A-4D7C-47BA-9326-D37D48290ED0}"/>
              </a:ext>
            </a:extLst>
          </p:cNvPr>
          <p:cNvSpPr>
            <a:spLocks noGrp="1"/>
          </p:cNvSpPr>
          <p:nvPr>
            <p:ph type="title"/>
          </p:nvPr>
        </p:nvSpPr>
        <p:spPr/>
        <p:txBody>
          <a:bodyPr/>
          <a:lstStyle/>
          <a:p>
            <a:r>
              <a:rPr lang="en-US" dirty="0"/>
              <a:t>Slide 12</a:t>
            </a:r>
          </a:p>
        </p:txBody>
      </p:sp>
      <p:sp>
        <p:nvSpPr>
          <p:cNvPr id="14" name="Rectangle 13">
            <a:extLst>
              <a:ext uri="{FF2B5EF4-FFF2-40B4-BE49-F238E27FC236}">
                <a16:creationId xmlns:a16="http://schemas.microsoft.com/office/drawing/2014/main" id="{F9B5521A-3824-EC41-AEFD-6B19733C0B7F}"/>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1F0CB5C-2587-8B4C-92FF-80A387B36EC5}"/>
              </a:ext>
            </a:extLst>
          </p:cNvPr>
          <p:cNvPicPr>
            <a:picLocks noChangeAspect="1"/>
          </p:cNvPicPr>
          <p:nvPr/>
        </p:nvPicPr>
        <p:blipFill>
          <a:blip r:embed="rId3"/>
          <a:stretch>
            <a:fillRect/>
          </a:stretch>
        </p:blipFill>
        <p:spPr>
          <a:xfrm>
            <a:off x="2049600" y="897719"/>
            <a:ext cx="8092800" cy="6069600"/>
          </a:xfrm>
          <a:prstGeom prst="rect">
            <a:avLst/>
          </a:prstGeom>
        </p:spPr>
      </p:pic>
      <p:grpSp>
        <p:nvGrpSpPr>
          <p:cNvPr id="12" name="Group 11">
            <a:extLst>
              <a:ext uri="{FF2B5EF4-FFF2-40B4-BE49-F238E27FC236}">
                <a16:creationId xmlns:a16="http://schemas.microsoft.com/office/drawing/2014/main" id="{D9DB10BB-1F79-C648-AB40-CBD5DFFF7E92}"/>
              </a:ext>
            </a:extLst>
          </p:cNvPr>
          <p:cNvGrpSpPr/>
          <p:nvPr/>
        </p:nvGrpSpPr>
        <p:grpSpPr>
          <a:xfrm>
            <a:off x="413283" y="-139373"/>
            <a:ext cx="1097667" cy="1200853"/>
            <a:chOff x="8651823" y="2798423"/>
            <a:chExt cx="914400" cy="914400"/>
          </a:xfrm>
          <a:solidFill>
            <a:schemeClr val="accent3"/>
          </a:solidFill>
        </p:grpSpPr>
        <p:pic>
          <p:nvPicPr>
            <p:cNvPr id="13" name="Graphic 12" descr="Bed">
              <a:extLst>
                <a:ext uri="{FF2B5EF4-FFF2-40B4-BE49-F238E27FC236}">
                  <a16:creationId xmlns:a16="http://schemas.microsoft.com/office/drawing/2014/main" id="{D09771DC-2954-E147-8CFE-4981F10760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51823" y="2798423"/>
              <a:ext cx="914400" cy="914400"/>
            </a:xfrm>
            <a:prstGeom prst="rect">
              <a:avLst/>
            </a:prstGeom>
          </p:spPr>
        </p:pic>
        <p:pic>
          <p:nvPicPr>
            <p:cNvPr id="15" name="Graphic 14" descr="Cat">
              <a:extLst>
                <a:ext uri="{FF2B5EF4-FFF2-40B4-BE49-F238E27FC236}">
                  <a16:creationId xmlns:a16="http://schemas.microsoft.com/office/drawing/2014/main" id="{F28A3FB7-DE07-AE49-AA3E-837F87FAD6A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001589" y="2971800"/>
              <a:ext cx="327544" cy="327544"/>
            </a:xfrm>
            <a:prstGeom prst="rect">
              <a:avLst/>
            </a:prstGeom>
          </p:spPr>
        </p:pic>
      </p:grpSp>
    </p:spTree>
    <p:extLst>
      <p:ext uri="{BB962C8B-B14F-4D97-AF65-F5344CB8AC3E}">
        <p14:creationId xmlns:p14="http://schemas.microsoft.com/office/powerpoint/2010/main" val="253712932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640170" y="213097"/>
            <a:ext cx="6099463" cy="698012"/>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a:t>
            </a:r>
            <a:r>
              <a:rPr lang="en-US" sz="4800" b="1" dirty="0" err="1">
                <a:solidFill>
                  <a:schemeClr val="accent1"/>
                </a:solidFill>
                <a:latin typeface="Lato Black" panose="020F0502020204030203" pitchFamily="34" charset="0"/>
                <a:ea typeface="Lato Black" panose="020F0502020204030203" pitchFamily="34" charset="0"/>
                <a:cs typeface="Lato Black" panose="020F0502020204030203" pitchFamily="34" charset="0"/>
              </a:rPr>
              <a:t>CatNap</a:t>
            </a: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a:t>
            </a:r>
            <a:r>
              <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 </a:t>
            </a:r>
            <a:r>
              <a:rPr lang="en-US" sz="32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Findings</a:t>
            </a:r>
            <a:endPar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endParaRP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hidden="1">
            <a:extLst>
              <a:ext uri="{FF2B5EF4-FFF2-40B4-BE49-F238E27FC236}">
                <a16:creationId xmlns:a16="http://schemas.microsoft.com/office/drawing/2014/main" id="{A75E788A-4D7C-47BA-9326-D37D48290ED0}"/>
              </a:ext>
            </a:extLst>
          </p:cNvPr>
          <p:cNvSpPr>
            <a:spLocks noGrp="1"/>
          </p:cNvSpPr>
          <p:nvPr>
            <p:ph type="title"/>
          </p:nvPr>
        </p:nvSpPr>
        <p:spPr/>
        <p:txBody>
          <a:bodyPr/>
          <a:lstStyle/>
          <a:p>
            <a:r>
              <a:rPr lang="en-US" dirty="0"/>
              <a:t>Slide 12</a:t>
            </a:r>
          </a:p>
        </p:txBody>
      </p:sp>
      <p:sp>
        <p:nvSpPr>
          <p:cNvPr id="14" name="Rectangle 13">
            <a:extLst>
              <a:ext uri="{FF2B5EF4-FFF2-40B4-BE49-F238E27FC236}">
                <a16:creationId xmlns:a16="http://schemas.microsoft.com/office/drawing/2014/main" id="{F9B5521A-3824-EC41-AEFD-6B19733C0B7F}"/>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BFE423F0-688A-8C43-9993-16FE0ECD5A6B}"/>
              </a:ext>
            </a:extLst>
          </p:cNvPr>
          <p:cNvPicPr>
            <a:picLocks noChangeAspect="1"/>
          </p:cNvPicPr>
          <p:nvPr/>
        </p:nvPicPr>
        <p:blipFill>
          <a:blip r:embed="rId3"/>
          <a:stretch>
            <a:fillRect/>
          </a:stretch>
        </p:blipFill>
        <p:spPr>
          <a:xfrm>
            <a:off x="2354384" y="911109"/>
            <a:ext cx="8090389" cy="6067792"/>
          </a:xfrm>
          <a:prstGeom prst="rect">
            <a:avLst/>
          </a:prstGeom>
        </p:spPr>
      </p:pic>
      <p:grpSp>
        <p:nvGrpSpPr>
          <p:cNvPr id="12" name="Group 11">
            <a:extLst>
              <a:ext uri="{FF2B5EF4-FFF2-40B4-BE49-F238E27FC236}">
                <a16:creationId xmlns:a16="http://schemas.microsoft.com/office/drawing/2014/main" id="{9D100FEB-685B-6342-B9BA-DD14230D447A}"/>
              </a:ext>
            </a:extLst>
          </p:cNvPr>
          <p:cNvGrpSpPr/>
          <p:nvPr/>
        </p:nvGrpSpPr>
        <p:grpSpPr>
          <a:xfrm>
            <a:off x="413283" y="-139373"/>
            <a:ext cx="1097667" cy="1200853"/>
            <a:chOff x="8651823" y="2798423"/>
            <a:chExt cx="914400" cy="914400"/>
          </a:xfrm>
          <a:solidFill>
            <a:schemeClr val="accent3"/>
          </a:solidFill>
        </p:grpSpPr>
        <p:pic>
          <p:nvPicPr>
            <p:cNvPr id="13" name="Graphic 12" descr="Bed">
              <a:extLst>
                <a:ext uri="{FF2B5EF4-FFF2-40B4-BE49-F238E27FC236}">
                  <a16:creationId xmlns:a16="http://schemas.microsoft.com/office/drawing/2014/main" id="{D0A52A08-C232-1C4F-9279-FB875D6DAC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51823" y="2798423"/>
              <a:ext cx="914400" cy="914400"/>
            </a:xfrm>
            <a:prstGeom prst="rect">
              <a:avLst/>
            </a:prstGeom>
          </p:spPr>
        </p:pic>
        <p:pic>
          <p:nvPicPr>
            <p:cNvPr id="15" name="Graphic 14" descr="Cat">
              <a:extLst>
                <a:ext uri="{FF2B5EF4-FFF2-40B4-BE49-F238E27FC236}">
                  <a16:creationId xmlns:a16="http://schemas.microsoft.com/office/drawing/2014/main" id="{8187557A-9B47-D343-8F06-9AC72442A9C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001589" y="2971800"/>
              <a:ext cx="327544" cy="327544"/>
            </a:xfrm>
            <a:prstGeom prst="rect">
              <a:avLst/>
            </a:prstGeom>
          </p:spPr>
        </p:pic>
      </p:grpSp>
    </p:spTree>
    <p:extLst>
      <p:ext uri="{BB962C8B-B14F-4D97-AF65-F5344CB8AC3E}">
        <p14:creationId xmlns:p14="http://schemas.microsoft.com/office/powerpoint/2010/main" val="131815964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640170" y="213097"/>
            <a:ext cx="9089984" cy="698012"/>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Circling </a:t>
            </a:r>
            <a:r>
              <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 </a:t>
            </a:r>
            <a:r>
              <a:rPr lang="en-US" sz="32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Development</a:t>
            </a:r>
            <a:endPar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endParaRP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hidden="1">
            <a:extLst>
              <a:ext uri="{FF2B5EF4-FFF2-40B4-BE49-F238E27FC236}">
                <a16:creationId xmlns:a16="http://schemas.microsoft.com/office/drawing/2014/main" id="{A75E788A-4D7C-47BA-9326-D37D48290ED0}"/>
              </a:ext>
            </a:extLst>
          </p:cNvPr>
          <p:cNvSpPr>
            <a:spLocks noGrp="1"/>
          </p:cNvSpPr>
          <p:nvPr>
            <p:ph type="title"/>
          </p:nvPr>
        </p:nvSpPr>
        <p:spPr/>
        <p:txBody>
          <a:bodyPr/>
          <a:lstStyle/>
          <a:p>
            <a:r>
              <a:rPr lang="en-US" dirty="0"/>
              <a:t>Slide 12</a:t>
            </a:r>
          </a:p>
        </p:txBody>
      </p:sp>
      <p:sp>
        <p:nvSpPr>
          <p:cNvPr id="14" name="Rectangle 13">
            <a:extLst>
              <a:ext uri="{FF2B5EF4-FFF2-40B4-BE49-F238E27FC236}">
                <a16:creationId xmlns:a16="http://schemas.microsoft.com/office/drawing/2014/main" id="{F9B5521A-3824-EC41-AEFD-6B19733C0B7F}"/>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descr="Paw prints">
            <a:extLst>
              <a:ext uri="{FF2B5EF4-FFF2-40B4-BE49-F238E27FC236}">
                <a16:creationId xmlns:a16="http://schemas.microsoft.com/office/drawing/2014/main" id="{E3FEED18-129E-A240-A278-CD37F2CD34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4447" y="33687"/>
            <a:ext cx="951955" cy="951955"/>
          </a:xfrm>
          <a:prstGeom prst="rect">
            <a:avLst/>
          </a:prstGeom>
        </p:spPr>
      </p:pic>
      <p:pic>
        <p:nvPicPr>
          <p:cNvPr id="6" name="Picture 5">
            <a:extLst>
              <a:ext uri="{FF2B5EF4-FFF2-40B4-BE49-F238E27FC236}">
                <a16:creationId xmlns:a16="http://schemas.microsoft.com/office/drawing/2014/main" id="{88FAF11C-4258-944D-9EA2-2DD140E2B465}"/>
              </a:ext>
            </a:extLst>
          </p:cNvPr>
          <p:cNvPicPr>
            <a:picLocks noChangeAspect="1"/>
          </p:cNvPicPr>
          <p:nvPr/>
        </p:nvPicPr>
        <p:blipFill>
          <a:blip r:embed="rId5"/>
          <a:stretch>
            <a:fillRect/>
          </a:stretch>
        </p:blipFill>
        <p:spPr>
          <a:xfrm>
            <a:off x="106680" y="1209576"/>
            <a:ext cx="11551830" cy="4438848"/>
          </a:xfrm>
          <a:prstGeom prst="rect">
            <a:avLst/>
          </a:prstGeom>
        </p:spPr>
      </p:pic>
      <p:sp>
        <p:nvSpPr>
          <p:cNvPr id="7" name="TextBox 6">
            <a:extLst>
              <a:ext uri="{FF2B5EF4-FFF2-40B4-BE49-F238E27FC236}">
                <a16:creationId xmlns:a16="http://schemas.microsoft.com/office/drawing/2014/main" id="{02772647-CBDC-EC4F-9CDD-1E6717BBEC16}"/>
              </a:ext>
            </a:extLst>
          </p:cNvPr>
          <p:cNvSpPr txBox="1"/>
          <p:nvPr/>
        </p:nvSpPr>
        <p:spPr>
          <a:xfrm>
            <a:off x="95247" y="6433843"/>
            <a:ext cx="11869730" cy="369332"/>
          </a:xfrm>
          <a:prstGeom prst="rect">
            <a:avLst/>
          </a:prstGeom>
          <a:noFill/>
        </p:spPr>
        <p:txBody>
          <a:bodyPr wrap="square" rtlCol="0">
            <a:spAutoFit/>
          </a:bodyPr>
          <a:lstStyle/>
          <a:p>
            <a:r>
              <a:rPr lang="en-US" dirty="0">
                <a:latin typeface="Lato" panose="020F0502020204030203" pitchFamily="34" charset="0"/>
                <a:ea typeface="Lato" panose="020F0502020204030203" pitchFamily="34" charset="0"/>
                <a:cs typeface="Lato" panose="020F0502020204030203" pitchFamily="34" charset="0"/>
              </a:rPr>
              <a:t>Dewesoft Training. (n.d.).  </a:t>
            </a:r>
            <a:r>
              <a:rPr lang="en-US" i="1" dirty="0">
                <a:latin typeface="Lato" panose="020F0502020204030203" pitchFamily="34" charset="0"/>
                <a:ea typeface="Lato" panose="020F0502020204030203" pitchFamily="34" charset="0"/>
                <a:cs typeface="Lato" panose="020F0502020204030203" pitchFamily="34" charset="0"/>
              </a:rPr>
              <a:t>PID Control. </a:t>
            </a:r>
            <a:r>
              <a:rPr lang="en-US" dirty="0">
                <a:latin typeface="Lato" panose="020F0502020204030203" pitchFamily="34" charset="0"/>
                <a:ea typeface="Lato" panose="020F0502020204030203" pitchFamily="34" charset="0"/>
                <a:cs typeface="Lato" panose="020F0502020204030203" pitchFamily="34" charset="0"/>
              </a:rPr>
              <a:t>Retrieved from https://dewesoft.pro/images/uploads/PIDfront.PNG</a:t>
            </a:r>
          </a:p>
        </p:txBody>
      </p:sp>
    </p:spTree>
    <p:extLst>
      <p:ext uri="{BB962C8B-B14F-4D97-AF65-F5344CB8AC3E}">
        <p14:creationId xmlns:p14="http://schemas.microsoft.com/office/powerpoint/2010/main" val="428513640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640170" y="213097"/>
            <a:ext cx="9890212" cy="698012"/>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Circling </a:t>
            </a:r>
            <a:r>
              <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 </a:t>
            </a:r>
            <a:r>
              <a:rPr lang="en-US" sz="32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Development</a:t>
            </a:r>
            <a:endPar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endParaRP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Rectangle 12"/>
          <p:cNvSpPr/>
          <p:nvPr/>
        </p:nvSpPr>
        <p:spPr>
          <a:xfrm>
            <a:off x="1510950" y="1654408"/>
            <a:ext cx="9890212" cy="4583434"/>
          </a:xfrm>
          <a:prstGeom prst="rect">
            <a:avLst/>
          </a:prstGeom>
        </p:spPr>
        <p:txBody>
          <a:bodyPr wrap="square">
            <a:spAutoFit/>
          </a:bodyPr>
          <a:lstStyle/>
          <a:p>
            <a:pPr>
              <a:lnSpc>
                <a:spcPct val="200000"/>
              </a:lnSpc>
            </a:pPr>
            <a:r>
              <a:rPr lang="en-US" sz="3200" dirty="0">
                <a:solidFill>
                  <a:schemeClr val="accent1"/>
                </a:solidFill>
                <a:latin typeface="Lato" panose="020F0502020204030203" pitchFamily="34" charset="0"/>
                <a:ea typeface="Lato" panose="020F0502020204030203" pitchFamily="34" charset="0"/>
                <a:cs typeface="Lato" panose="020F0502020204030203" pitchFamily="34" charset="0"/>
              </a:rPr>
              <a:t>If GC utilisation &gt; 10%:</a:t>
            </a:r>
          </a:p>
          <a:p>
            <a:pPr>
              <a:lnSpc>
                <a:spcPct val="200000"/>
              </a:lnSpc>
            </a:pPr>
            <a:r>
              <a:rPr lang="en-US" sz="3200" dirty="0">
                <a:solidFill>
                  <a:schemeClr val="accent1"/>
                </a:solidFill>
                <a:latin typeface="Lato" panose="020F0502020204030203" pitchFamily="34" charset="0"/>
                <a:ea typeface="Lato" panose="020F0502020204030203" pitchFamily="34" charset="0"/>
                <a:cs typeface="Lato" panose="020F0502020204030203" pitchFamily="34" charset="0"/>
              </a:rPr>
              <a:t>	Decrease number of GC threads by 1 if possible</a:t>
            </a:r>
          </a:p>
          <a:p>
            <a:pPr>
              <a:lnSpc>
                <a:spcPct val="200000"/>
              </a:lnSpc>
            </a:pPr>
            <a:r>
              <a:rPr lang="en-US" sz="3200" dirty="0">
                <a:solidFill>
                  <a:schemeClr val="accent1"/>
                </a:solidFill>
                <a:latin typeface="Lato" panose="020F0502020204030203" pitchFamily="34" charset="0"/>
                <a:ea typeface="Lato" panose="020F0502020204030203" pitchFamily="34" charset="0"/>
                <a:cs typeface="Lato" panose="020F0502020204030203" pitchFamily="34" charset="0"/>
              </a:rPr>
              <a:t>Else if GC utilisation &lt; 5%</a:t>
            </a:r>
          </a:p>
          <a:p>
            <a:pPr>
              <a:lnSpc>
                <a:spcPct val="200000"/>
              </a:lnSpc>
            </a:pPr>
            <a:r>
              <a:rPr lang="en-US" sz="3200" dirty="0">
                <a:solidFill>
                  <a:schemeClr val="accent1"/>
                </a:solidFill>
                <a:latin typeface="Lato" panose="020F0502020204030203" pitchFamily="34" charset="0"/>
                <a:ea typeface="Lato" panose="020F0502020204030203" pitchFamily="34" charset="0"/>
                <a:cs typeface="Lato" panose="020F0502020204030203" pitchFamily="34" charset="0"/>
              </a:rPr>
              <a:t>	Increase number of GC threads by 1 if possible</a:t>
            </a:r>
          </a:p>
          <a:p>
            <a:pPr>
              <a:lnSpc>
                <a:spcPct val="120000"/>
              </a:lnSpc>
            </a:pPr>
            <a:r>
              <a:rPr lang="en-US" sz="3200" b="1" dirty="0">
                <a:solidFill>
                  <a:schemeClr val="accent1"/>
                </a:solidFill>
                <a:latin typeface="Lato" panose="020F0502020204030203" pitchFamily="34" charset="0"/>
                <a:ea typeface="Lato" panose="020F0502020204030203" pitchFamily="34" charset="0"/>
                <a:cs typeface="Lato" panose="020F0502020204030203" pitchFamily="34" charset="0"/>
              </a:rPr>
              <a:t>	 </a:t>
            </a:r>
          </a:p>
        </p:txBody>
      </p:sp>
      <p:sp>
        <p:nvSpPr>
          <p:cNvPr id="4" name="Title 3" hidden="1">
            <a:extLst>
              <a:ext uri="{FF2B5EF4-FFF2-40B4-BE49-F238E27FC236}">
                <a16:creationId xmlns:a16="http://schemas.microsoft.com/office/drawing/2014/main" id="{A75E788A-4D7C-47BA-9326-D37D48290ED0}"/>
              </a:ext>
            </a:extLst>
          </p:cNvPr>
          <p:cNvSpPr>
            <a:spLocks noGrp="1"/>
          </p:cNvSpPr>
          <p:nvPr>
            <p:ph type="title"/>
          </p:nvPr>
        </p:nvSpPr>
        <p:spPr/>
        <p:txBody>
          <a:bodyPr/>
          <a:lstStyle/>
          <a:p>
            <a:r>
              <a:rPr lang="en-US" dirty="0"/>
              <a:t>Slide 12</a:t>
            </a:r>
          </a:p>
        </p:txBody>
      </p:sp>
      <p:sp>
        <p:nvSpPr>
          <p:cNvPr id="14" name="Rectangle 13">
            <a:extLst>
              <a:ext uri="{FF2B5EF4-FFF2-40B4-BE49-F238E27FC236}">
                <a16:creationId xmlns:a16="http://schemas.microsoft.com/office/drawing/2014/main" id="{F9B5521A-3824-EC41-AEFD-6B19733C0B7F}"/>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D4EE047-387E-C14A-B537-9147351FCEBB}"/>
              </a:ext>
            </a:extLst>
          </p:cNvPr>
          <p:cNvSpPr/>
          <p:nvPr/>
        </p:nvSpPr>
        <p:spPr>
          <a:xfrm>
            <a:off x="413283" y="871213"/>
            <a:ext cx="9890212" cy="939360"/>
          </a:xfrm>
          <a:prstGeom prst="rect">
            <a:avLst/>
          </a:prstGeom>
        </p:spPr>
        <p:txBody>
          <a:bodyPr wrap="square">
            <a:spAutoFit/>
          </a:bodyPr>
          <a:lstStyle/>
          <a:p>
            <a:pPr>
              <a:lnSpc>
                <a:spcPct val="200000"/>
              </a:lnSpc>
            </a:pPr>
            <a:r>
              <a:rPr lang="en-US" sz="3200" i="1" dirty="0">
                <a:solidFill>
                  <a:schemeClr val="accent1"/>
                </a:solidFill>
                <a:latin typeface="Lato" panose="020F0502020204030203" pitchFamily="34" charset="0"/>
                <a:ea typeface="Lato" panose="020F0502020204030203" pitchFamily="34" charset="0"/>
                <a:cs typeface="Lato" panose="020F0502020204030203" pitchFamily="34" charset="0"/>
              </a:rPr>
              <a:t>I.E</a:t>
            </a:r>
            <a:r>
              <a:rPr lang="en-US" sz="3200" dirty="0">
                <a:solidFill>
                  <a:schemeClr val="accent1"/>
                </a:solidFill>
                <a:latin typeface="Lato" panose="020F0502020204030203" pitchFamily="34" charset="0"/>
                <a:ea typeface="Lato" panose="020F0502020204030203" pitchFamily="34" charset="0"/>
                <a:cs typeface="Lato" panose="020F0502020204030203" pitchFamily="34" charset="0"/>
              </a:rPr>
              <a:t>	</a:t>
            </a:r>
            <a:endParaRPr lang="en-US" sz="3200" b="1"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pic>
        <p:nvPicPr>
          <p:cNvPr id="18" name="Graphic 17" descr="Paw prints">
            <a:extLst>
              <a:ext uri="{FF2B5EF4-FFF2-40B4-BE49-F238E27FC236}">
                <a16:creationId xmlns:a16="http://schemas.microsoft.com/office/drawing/2014/main" id="{81615FF0-99E5-864C-BD6D-BC482512D8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4447" y="33687"/>
            <a:ext cx="951955" cy="951955"/>
          </a:xfrm>
          <a:prstGeom prst="rect">
            <a:avLst/>
          </a:prstGeom>
        </p:spPr>
      </p:pic>
    </p:spTree>
    <p:extLst>
      <p:ext uri="{BB962C8B-B14F-4D97-AF65-F5344CB8AC3E}">
        <p14:creationId xmlns:p14="http://schemas.microsoft.com/office/powerpoint/2010/main" val="103951257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640170" y="213097"/>
            <a:ext cx="9890212" cy="698012"/>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Circling </a:t>
            </a:r>
            <a:r>
              <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 </a:t>
            </a:r>
            <a:r>
              <a:rPr lang="en-US" sz="32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JVM versions</a:t>
            </a:r>
            <a:endPar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endParaRP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hidden="1">
            <a:extLst>
              <a:ext uri="{FF2B5EF4-FFF2-40B4-BE49-F238E27FC236}">
                <a16:creationId xmlns:a16="http://schemas.microsoft.com/office/drawing/2014/main" id="{A75E788A-4D7C-47BA-9326-D37D48290ED0}"/>
              </a:ext>
            </a:extLst>
          </p:cNvPr>
          <p:cNvSpPr>
            <a:spLocks noGrp="1"/>
          </p:cNvSpPr>
          <p:nvPr>
            <p:ph type="title"/>
          </p:nvPr>
        </p:nvSpPr>
        <p:spPr/>
        <p:txBody>
          <a:bodyPr/>
          <a:lstStyle/>
          <a:p>
            <a:r>
              <a:rPr lang="en-US" dirty="0"/>
              <a:t>Slide 12</a:t>
            </a:r>
          </a:p>
        </p:txBody>
      </p:sp>
      <p:sp>
        <p:nvSpPr>
          <p:cNvPr id="14" name="Rectangle 13">
            <a:extLst>
              <a:ext uri="{FF2B5EF4-FFF2-40B4-BE49-F238E27FC236}">
                <a16:creationId xmlns:a16="http://schemas.microsoft.com/office/drawing/2014/main" id="{F9B5521A-3824-EC41-AEFD-6B19733C0B7F}"/>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Paw prints">
            <a:extLst>
              <a:ext uri="{FF2B5EF4-FFF2-40B4-BE49-F238E27FC236}">
                <a16:creationId xmlns:a16="http://schemas.microsoft.com/office/drawing/2014/main" id="{81615FF0-99E5-864C-BD6D-BC482512D8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4447" y="33687"/>
            <a:ext cx="951955" cy="951955"/>
          </a:xfrm>
          <a:prstGeom prst="rect">
            <a:avLst/>
          </a:prstGeom>
        </p:spPr>
      </p:pic>
      <p:sp>
        <p:nvSpPr>
          <p:cNvPr id="16" name="TextBox 15">
            <a:extLst>
              <a:ext uri="{FF2B5EF4-FFF2-40B4-BE49-F238E27FC236}">
                <a16:creationId xmlns:a16="http://schemas.microsoft.com/office/drawing/2014/main" id="{41E81E08-3639-AA48-8C26-C610CD3BD3C5}"/>
              </a:ext>
            </a:extLst>
          </p:cNvPr>
          <p:cNvSpPr txBox="1"/>
          <p:nvPr/>
        </p:nvSpPr>
        <p:spPr>
          <a:xfrm>
            <a:off x="4446173" y="1392385"/>
            <a:ext cx="2684584" cy="923330"/>
          </a:xfrm>
          <a:prstGeom prst="rect">
            <a:avLst/>
          </a:prstGeom>
          <a:noFill/>
        </p:spPr>
        <p:txBody>
          <a:bodyPr wrap="square" rtlCol="0">
            <a:spAutoFit/>
          </a:bodyPr>
          <a:lstStyle/>
          <a:p>
            <a:pPr algn="ctr"/>
            <a:r>
              <a:rPr lang="en-US" sz="5400" i="1" dirty="0">
                <a:latin typeface="Lato" panose="020F0502020204030203" pitchFamily="34" charset="0"/>
              </a:rPr>
              <a:t>K</a:t>
            </a:r>
            <a:r>
              <a:rPr lang="en-US" sz="5400" i="1" baseline="-25000" dirty="0">
                <a:latin typeface="Lato" panose="020F0502020204030203" pitchFamily="34" charset="0"/>
              </a:rPr>
              <a:t>P</a:t>
            </a:r>
            <a:endParaRPr lang="en-US" sz="4800" i="1" dirty="0">
              <a:latin typeface="Lato" panose="020F0502020204030203" pitchFamily="34" charset="0"/>
            </a:endParaRPr>
          </a:p>
        </p:txBody>
      </p:sp>
      <p:sp>
        <p:nvSpPr>
          <p:cNvPr id="20" name="TextBox 19">
            <a:extLst>
              <a:ext uri="{FF2B5EF4-FFF2-40B4-BE49-F238E27FC236}">
                <a16:creationId xmlns:a16="http://schemas.microsoft.com/office/drawing/2014/main" id="{8933174C-A261-2148-A4FE-9634B59333E7}"/>
              </a:ext>
            </a:extLst>
          </p:cNvPr>
          <p:cNvSpPr txBox="1"/>
          <p:nvPr/>
        </p:nvSpPr>
        <p:spPr>
          <a:xfrm>
            <a:off x="3049184" y="2725471"/>
            <a:ext cx="6123611" cy="1200329"/>
          </a:xfrm>
          <a:prstGeom prst="rect">
            <a:avLst/>
          </a:prstGeom>
          <a:noFill/>
        </p:spPr>
        <p:txBody>
          <a:bodyPr wrap="square" rtlCol="0">
            <a:spAutoFit/>
          </a:bodyPr>
          <a:lstStyle/>
          <a:p>
            <a:pPr algn="ctr"/>
            <a:r>
              <a:rPr lang="en-US" sz="7200" i="1" dirty="0">
                <a:latin typeface="Lato" panose="020F0502020204030203" pitchFamily="34" charset="0"/>
              </a:rPr>
              <a:t>JDK 0.5-0.5-1</a:t>
            </a:r>
          </a:p>
        </p:txBody>
      </p:sp>
      <p:sp>
        <p:nvSpPr>
          <p:cNvPr id="42" name="TextBox 41">
            <a:extLst>
              <a:ext uri="{FF2B5EF4-FFF2-40B4-BE49-F238E27FC236}">
                <a16:creationId xmlns:a16="http://schemas.microsoft.com/office/drawing/2014/main" id="{1060A0B0-D02E-D947-82DA-8DB590D27035}"/>
              </a:ext>
            </a:extLst>
          </p:cNvPr>
          <p:cNvSpPr txBox="1"/>
          <p:nvPr/>
        </p:nvSpPr>
        <p:spPr>
          <a:xfrm>
            <a:off x="5953922" y="4224889"/>
            <a:ext cx="2684584" cy="923330"/>
          </a:xfrm>
          <a:prstGeom prst="rect">
            <a:avLst/>
          </a:prstGeom>
          <a:noFill/>
        </p:spPr>
        <p:txBody>
          <a:bodyPr wrap="square" rtlCol="0">
            <a:spAutoFit/>
          </a:bodyPr>
          <a:lstStyle/>
          <a:p>
            <a:pPr algn="ctr"/>
            <a:r>
              <a:rPr lang="en-US" sz="5400" i="1" dirty="0">
                <a:latin typeface="Lato" panose="020F0502020204030203" pitchFamily="34" charset="0"/>
              </a:rPr>
              <a:t>K</a:t>
            </a:r>
            <a:r>
              <a:rPr lang="en-US" sz="5400" i="1" baseline="-25000" dirty="0">
                <a:latin typeface="Lato" panose="020F0502020204030203" pitchFamily="34" charset="0"/>
              </a:rPr>
              <a:t>I</a:t>
            </a:r>
            <a:endParaRPr lang="en-US" sz="4800" i="1" dirty="0">
              <a:latin typeface="Lato" panose="020F0502020204030203" pitchFamily="34" charset="0"/>
            </a:endParaRPr>
          </a:p>
        </p:txBody>
      </p:sp>
      <p:sp>
        <p:nvSpPr>
          <p:cNvPr id="43" name="TextBox 42">
            <a:extLst>
              <a:ext uri="{FF2B5EF4-FFF2-40B4-BE49-F238E27FC236}">
                <a16:creationId xmlns:a16="http://schemas.microsoft.com/office/drawing/2014/main" id="{177193EA-72A9-BC41-BC0D-00A20B744294}"/>
              </a:ext>
            </a:extLst>
          </p:cNvPr>
          <p:cNvSpPr txBox="1"/>
          <p:nvPr/>
        </p:nvSpPr>
        <p:spPr>
          <a:xfrm>
            <a:off x="7290162" y="1392385"/>
            <a:ext cx="2684584" cy="923330"/>
          </a:xfrm>
          <a:prstGeom prst="rect">
            <a:avLst/>
          </a:prstGeom>
          <a:noFill/>
        </p:spPr>
        <p:txBody>
          <a:bodyPr wrap="square" rtlCol="0">
            <a:spAutoFit/>
          </a:bodyPr>
          <a:lstStyle/>
          <a:p>
            <a:pPr algn="ctr"/>
            <a:r>
              <a:rPr lang="en-US" sz="5400" i="1" dirty="0">
                <a:latin typeface="Lato" panose="020F0502020204030203" pitchFamily="34" charset="0"/>
              </a:rPr>
              <a:t>K</a:t>
            </a:r>
            <a:r>
              <a:rPr lang="en-US" sz="5400" i="1" baseline="-25000" dirty="0">
                <a:latin typeface="Lato" panose="020F0502020204030203" pitchFamily="34" charset="0"/>
              </a:rPr>
              <a:t>D</a:t>
            </a:r>
            <a:endParaRPr lang="en-US" sz="4800" i="1" dirty="0">
              <a:latin typeface="Lato" panose="020F0502020204030203" pitchFamily="34" charset="0"/>
            </a:endParaRPr>
          </a:p>
        </p:txBody>
      </p:sp>
      <p:cxnSp>
        <p:nvCxnSpPr>
          <p:cNvPr id="6" name="Straight Arrow Connector 5">
            <a:extLst>
              <a:ext uri="{FF2B5EF4-FFF2-40B4-BE49-F238E27FC236}">
                <a16:creationId xmlns:a16="http://schemas.microsoft.com/office/drawing/2014/main" id="{3815B3BD-981B-7540-BCC4-4FDAFAA76672}"/>
              </a:ext>
            </a:extLst>
          </p:cNvPr>
          <p:cNvCxnSpPr>
            <a:cxnSpLocks/>
          </p:cNvCxnSpPr>
          <p:nvPr/>
        </p:nvCxnSpPr>
        <p:spPr>
          <a:xfrm>
            <a:off x="5788465" y="2453078"/>
            <a:ext cx="0" cy="526913"/>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44" name="Straight Arrow Connector 43">
            <a:extLst>
              <a:ext uri="{FF2B5EF4-FFF2-40B4-BE49-F238E27FC236}">
                <a16:creationId xmlns:a16="http://schemas.microsoft.com/office/drawing/2014/main" id="{CCAAB243-AC8B-E94A-B64F-7C97F82A978D}"/>
              </a:ext>
            </a:extLst>
          </p:cNvPr>
          <p:cNvCxnSpPr>
            <a:cxnSpLocks/>
          </p:cNvCxnSpPr>
          <p:nvPr/>
        </p:nvCxnSpPr>
        <p:spPr>
          <a:xfrm>
            <a:off x="8638506" y="2453077"/>
            <a:ext cx="0" cy="526913"/>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45" name="Straight Arrow Connector 44">
            <a:extLst>
              <a:ext uri="{FF2B5EF4-FFF2-40B4-BE49-F238E27FC236}">
                <a16:creationId xmlns:a16="http://schemas.microsoft.com/office/drawing/2014/main" id="{97125AFE-F205-554D-B010-43CD15A2C413}"/>
              </a:ext>
            </a:extLst>
          </p:cNvPr>
          <p:cNvCxnSpPr>
            <a:cxnSpLocks/>
          </p:cNvCxnSpPr>
          <p:nvPr/>
        </p:nvCxnSpPr>
        <p:spPr>
          <a:xfrm flipH="1" flipV="1">
            <a:off x="7322458" y="3740242"/>
            <a:ext cx="0" cy="526913"/>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46" name="Rectangle 45">
            <a:extLst>
              <a:ext uri="{FF2B5EF4-FFF2-40B4-BE49-F238E27FC236}">
                <a16:creationId xmlns:a16="http://schemas.microsoft.com/office/drawing/2014/main" id="{BACF34C5-4E6A-EB46-9631-24E0FCF0989A}"/>
              </a:ext>
            </a:extLst>
          </p:cNvPr>
          <p:cNvSpPr/>
          <p:nvPr/>
        </p:nvSpPr>
        <p:spPr>
          <a:xfrm>
            <a:off x="413283" y="871213"/>
            <a:ext cx="9890212" cy="939360"/>
          </a:xfrm>
          <a:prstGeom prst="rect">
            <a:avLst/>
          </a:prstGeom>
        </p:spPr>
        <p:txBody>
          <a:bodyPr wrap="square">
            <a:spAutoFit/>
          </a:bodyPr>
          <a:lstStyle/>
          <a:p>
            <a:pPr>
              <a:lnSpc>
                <a:spcPct val="200000"/>
              </a:lnSpc>
            </a:pPr>
            <a:r>
              <a:rPr lang="en-US" sz="3200" i="1" dirty="0">
                <a:solidFill>
                  <a:schemeClr val="accent1"/>
                </a:solidFill>
                <a:latin typeface="Lato" panose="020F0502020204030203" pitchFamily="34" charset="0"/>
                <a:ea typeface="Lato" panose="020F0502020204030203" pitchFamily="34" charset="0"/>
                <a:cs typeface="Lato" panose="020F0502020204030203" pitchFamily="34" charset="0"/>
              </a:rPr>
              <a:t>I.E</a:t>
            </a:r>
            <a:r>
              <a:rPr lang="en-US" sz="3200" dirty="0">
                <a:solidFill>
                  <a:schemeClr val="accent1"/>
                </a:solidFill>
                <a:latin typeface="Lato" panose="020F0502020204030203" pitchFamily="34" charset="0"/>
                <a:ea typeface="Lato" panose="020F0502020204030203" pitchFamily="34" charset="0"/>
                <a:cs typeface="Lato" panose="020F0502020204030203" pitchFamily="34" charset="0"/>
              </a:rPr>
              <a:t>	</a:t>
            </a:r>
            <a:endParaRPr lang="en-US" sz="3200" b="1"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71263804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381000" y="243235"/>
            <a:ext cx="7194452" cy="698012"/>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Garbage collection (GC)</a:t>
            </a: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Rectangle 12"/>
          <p:cNvSpPr/>
          <p:nvPr/>
        </p:nvSpPr>
        <p:spPr>
          <a:xfrm>
            <a:off x="1284066" y="1635337"/>
            <a:ext cx="8350710" cy="643894"/>
          </a:xfrm>
          <a:prstGeom prst="rect">
            <a:avLst/>
          </a:prstGeom>
        </p:spPr>
        <p:txBody>
          <a:bodyPr wrap="square">
            <a:spAutoFit/>
          </a:bodyPr>
          <a:lstStyle/>
          <a:p>
            <a:pPr>
              <a:lnSpc>
                <a:spcPct val="120000"/>
              </a:lnSpc>
            </a:pPr>
            <a:r>
              <a:rPr lang="en-US" sz="3200" dirty="0">
                <a:solidFill>
                  <a:schemeClr val="accent1"/>
                </a:solidFill>
                <a:latin typeface="Lato" panose="020F0502020204030203" pitchFamily="34" charset="0"/>
                <a:ea typeface="Lato" panose="020F0502020204030203" pitchFamily="34" charset="0"/>
                <a:cs typeface="Lato" panose="020F0502020204030203" pitchFamily="34" charset="0"/>
              </a:rPr>
              <a:t>Manages memory</a:t>
            </a:r>
          </a:p>
        </p:txBody>
      </p:sp>
      <p:sp>
        <p:nvSpPr>
          <p:cNvPr id="20" name="Rectangle 19"/>
          <p:cNvSpPr/>
          <p:nvPr/>
        </p:nvSpPr>
        <p:spPr>
          <a:xfrm>
            <a:off x="1284065" y="2769771"/>
            <a:ext cx="9153475" cy="643894"/>
          </a:xfrm>
          <a:prstGeom prst="rect">
            <a:avLst/>
          </a:prstGeom>
        </p:spPr>
        <p:txBody>
          <a:bodyPr wrap="square">
            <a:spAutoFit/>
          </a:bodyPr>
          <a:lstStyle/>
          <a:p>
            <a:pPr>
              <a:lnSpc>
                <a:spcPct val="120000"/>
              </a:lnSpc>
            </a:pPr>
            <a:r>
              <a:rPr lang="en-US" sz="3200" dirty="0">
                <a:solidFill>
                  <a:schemeClr val="accent1"/>
                </a:solidFill>
                <a:latin typeface="Lato" panose="020F0502020204030203" pitchFamily="34" charset="0"/>
                <a:ea typeface="Lato" panose="020F0502020204030203" pitchFamily="34" charset="0"/>
                <a:cs typeface="Lato" panose="020F0502020204030203" pitchFamily="34" charset="0"/>
              </a:rPr>
              <a:t>Resource Intensive</a:t>
            </a:r>
          </a:p>
        </p:txBody>
      </p:sp>
      <p:sp>
        <p:nvSpPr>
          <p:cNvPr id="29" name="Rectangle 28"/>
          <p:cNvSpPr/>
          <p:nvPr/>
        </p:nvSpPr>
        <p:spPr>
          <a:xfrm>
            <a:off x="1284065" y="3904205"/>
            <a:ext cx="9153475" cy="643894"/>
          </a:xfrm>
          <a:prstGeom prst="rect">
            <a:avLst/>
          </a:prstGeom>
        </p:spPr>
        <p:txBody>
          <a:bodyPr wrap="square">
            <a:spAutoFit/>
          </a:bodyPr>
          <a:lstStyle/>
          <a:p>
            <a:pPr>
              <a:lnSpc>
                <a:spcPct val="120000"/>
              </a:lnSpc>
            </a:pPr>
            <a:r>
              <a:rPr lang="en-US" sz="3200" dirty="0">
                <a:solidFill>
                  <a:schemeClr val="accent1"/>
                </a:solidFill>
                <a:latin typeface="Lato" panose="020F0502020204030203" pitchFamily="34" charset="0"/>
                <a:ea typeface="Lato" panose="020F0502020204030203" pitchFamily="34" charset="0"/>
                <a:cs typeface="Lato" panose="020F0502020204030203" pitchFamily="34" charset="0"/>
              </a:rPr>
              <a:t>Unpredictable</a:t>
            </a:r>
          </a:p>
        </p:txBody>
      </p:sp>
      <p:sp>
        <p:nvSpPr>
          <p:cNvPr id="4" name="Title 3" hidden="1">
            <a:extLst>
              <a:ext uri="{FF2B5EF4-FFF2-40B4-BE49-F238E27FC236}">
                <a16:creationId xmlns:a16="http://schemas.microsoft.com/office/drawing/2014/main" id="{A75E788A-4D7C-47BA-9326-D37D48290ED0}"/>
              </a:ext>
            </a:extLst>
          </p:cNvPr>
          <p:cNvSpPr>
            <a:spLocks noGrp="1"/>
          </p:cNvSpPr>
          <p:nvPr>
            <p:ph type="title"/>
          </p:nvPr>
        </p:nvSpPr>
        <p:spPr/>
        <p:txBody>
          <a:bodyPr/>
          <a:lstStyle/>
          <a:p>
            <a:r>
              <a:rPr lang="en-US" dirty="0"/>
              <a:t>Slide 12</a:t>
            </a:r>
          </a:p>
        </p:txBody>
      </p:sp>
      <p:sp>
        <p:nvSpPr>
          <p:cNvPr id="27" name="Rectangle 26">
            <a:extLst>
              <a:ext uri="{FF2B5EF4-FFF2-40B4-BE49-F238E27FC236}">
                <a16:creationId xmlns:a16="http://schemas.microsoft.com/office/drawing/2014/main" id="{19A1C73E-DEDD-AE4A-A575-85F43A170433}"/>
              </a:ext>
            </a:extLst>
          </p:cNvPr>
          <p:cNvSpPr/>
          <p:nvPr/>
        </p:nvSpPr>
        <p:spPr>
          <a:xfrm>
            <a:off x="1284065" y="5038638"/>
            <a:ext cx="9153475" cy="1234825"/>
          </a:xfrm>
          <a:prstGeom prst="rect">
            <a:avLst/>
          </a:prstGeom>
        </p:spPr>
        <p:txBody>
          <a:bodyPr wrap="square">
            <a:spAutoFit/>
          </a:bodyPr>
          <a:lstStyle/>
          <a:p>
            <a:pPr>
              <a:lnSpc>
                <a:spcPct val="120000"/>
              </a:lnSpc>
            </a:pPr>
            <a:r>
              <a:rPr lang="en-US" sz="3200" dirty="0">
                <a:solidFill>
                  <a:schemeClr val="accent1"/>
                </a:solidFill>
                <a:latin typeface="Lato" panose="020F0502020204030203" pitchFamily="34" charset="0"/>
                <a:ea typeface="Lato" panose="020F0502020204030203" pitchFamily="34" charset="0"/>
                <a:cs typeface="Lato" panose="020F0502020204030203" pitchFamily="34" charset="0"/>
              </a:rPr>
              <a:t>User can adjust GC before runtime or invoke GC during runtime </a:t>
            </a:r>
          </a:p>
        </p:txBody>
      </p:sp>
      <p:pic>
        <p:nvPicPr>
          <p:cNvPr id="28" name="Graphic 27" descr="Cat">
            <a:extLst>
              <a:ext uri="{FF2B5EF4-FFF2-40B4-BE49-F238E27FC236}">
                <a16:creationId xmlns:a16="http://schemas.microsoft.com/office/drawing/2014/main" id="{9EB1FF6B-CED1-A64A-89F8-137F1CFA39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0793" y="1598518"/>
            <a:ext cx="643895" cy="643895"/>
          </a:xfrm>
          <a:prstGeom prst="rect">
            <a:avLst/>
          </a:prstGeom>
        </p:spPr>
      </p:pic>
      <p:pic>
        <p:nvPicPr>
          <p:cNvPr id="33" name="Graphic 32" descr="Cat">
            <a:extLst>
              <a:ext uri="{FF2B5EF4-FFF2-40B4-BE49-F238E27FC236}">
                <a16:creationId xmlns:a16="http://schemas.microsoft.com/office/drawing/2014/main" id="{5BA56818-542A-7A47-8BB5-76C246DE72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0302" y="2769771"/>
            <a:ext cx="643895" cy="643895"/>
          </a:xfrm>
          <a:prstGeom prst="rect">
            <a:avLst/>
          </a:prstGeom>
        </p:spPr>
      </p:pic>
      <p:pic>
        <p:nvPicPr>
          <p:cNvPr id="34" name="Graphic 33" descr="Cat">
            <a:extLst>
              <a:ext uri="{FF2B5EF4-FFF2-40B4-BE49-F238E27FC236}">
                <a16:creationId xmlns:a16="http://schemas.microsoft.com/office/drawing/2014/main" id="{274E96D1-0E98-1C49-8F2A-BE6501C4E2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0303" y="3904205"/>
            <a:ext cx="643895" cy="643895"/>
          </a:xfrm>
          <a:prstGeom prst="rect">
            <a:avLst/>
          </a:prstGeom>
        </p:spPr>
      </p:pic>
      <p:pic>
        <p:nvPicPr>
          <p:cNvPr id="35" name="Graphic 34" descr="Cat">
            <a:extLst>
              <a:ext uri="{FF2B5EF4-FFF2-40B4-BE49-F238E27FC236}">
                <a16:creationId xmlns:a16="http://schemas.microsoft.com/office/drawing/2014/main" id="{FD9B856F-A7CF-AF43-9973-BEF7FFC7FD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0303" y="5038638"/>
            <a:ext cx="643895" cy="643895"/>
          </a:xfrm>
          <a:prstGeom prst="rect">
            <a:avLst/>
          </a:prstGeom>
        </p:spPr>
      </p:pic>
      <p:sp>
        <p:nvSpPr>
          <p:cNvPr id="7" name="Rectangle 6">
            <a:extLst>
              <a:ext uri="{FF2B5EF4-FFF2-40B4-BE49-F238E27FC236}">
                <a16:creationId xmlns:a16="http://schemas.microsoft.com/office/drawing/2014/main" id="{6A274064-6125-8948-A549-A74595EBCDAE}"/>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4509002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640170" y="213097"/>
            <a:ext cx="9890212" cy="698012"/>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Circling </a:t>
            </a:r>
            <a:r>
              <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 </a:t>
            </a:r>
            <a:r>
              <a:rPr lang="en-US" sz="32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JVM versions</a:t>
            </a:r>
            <a:endPar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endParaRP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hidden="1">
            <a:extLst>
              <a:ext uri="{FF2B5EF4-FFF2-40B4-BE49-F238E27FC236}">
                <a16:creationId xmlns:a16="http://schemas.microsoft.com/office/drawing/2014/main" id="{A75E788A-4D7C-47BA-9326-D37D48290ED0}"/>
              </a:ext>
            </a:extLst>
          </p:cNvPr>
          <p:cNvSpPr>
            <a:spLocks noGrp="1"/>
          </p:cNvSpPr>
          <p:nvPr>
            <p:ph type="title"/>
          </p:nvPr>
        </p:nvSpPr>
        <p:spPr/>
        <p:txBody>
          <a:bodyPr/>
          <a:lstStyle/>
          <a:p>
            <a:r>
              <a:rPr lang="en-US" dirty="0"/>
              <a:t>Slide 12</a:t>
            </a:r>
          </a:p>
        </p:txBody>
      </p:sp>
      <p:sp>
        <p:nvSpPr>
          <p:cNvPr id="14" name="Rectangle 13">
            <a:extLst>
              <a:ext uri="{FF2B5EF4-FFF2-40B4-BE49-F238E27FC236}">
                <a16:creationId xmlns:a16="http://schemas.microsoft.com/office/drawing/2014/main" id="{F9B5521A-3824-EC41-AEFD-6B19733C0B7F}"/>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Paw prints">
            <a:extLst>
              <a:ext uri="{FF2B5EF4-FFF2-40B4-BE49-F238E27FC236}">
                <a16:creationId xmlns:a16="http://schemas.microsoft.com/office/drawing/2014/main" id="{81615FF0-99E5-864C-BD6D-BC482512D8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4447" y="33687"/>
            <a:ext cx="951955" cy="951955"/>
          </a:xfrm>
          <a:prstGeom prst="rect">
            <a:avLst/>
          </a:prstGeom>
        </p:spPr>
      </p:pic>
      <p:sp>
        <p:nvSpPr>
          <p:cNvPr id="24" name="TextBox 23">
            <a:extLst>
              <a:ext uri="{FF2B5EF4-FFF2-40B4-BE49-F238E27FC236}">
                <a16:creationId xmlns:a16="http://schemas.microsoft.com/office/drawing/2014/main" id="{6876CEC1-49E5-7D4A-9193-26010DD4BB39}"/>
              </a:ext>
            </a:extLst>
          </p:cNvPr>
          <p:cNvSpPr txBox="1"/>
          <p:nvPr/>
        </p:nvSpPr>
        <p:spPr>
          <a:xfrm>
            <a:off x="1791987" y="1090519"/>
            <a:ext cx="2684584" cy="523220"/>
          </a:xfrm>
          <a:prstGeom prst="rect">
            <a:avLst/>
          </a:prstGeom>
          <a:noFill/>
        </p:spPr>
        <p:txBody>
          <a:bodyPr wrap="square" rtlCol="0">
            <a:spAutoFit/>
          </a:bodyPr>
          <a:lstStyle/>
          <a:p>
            <a:pPr algn="ctr"/>
            <a:r>
              <a:rPr lang="en-US" sz="2800" i="1" dirty="0">
                <a:latin typeface="Lato" panose="020F0502020204030203" pitchFamily="34" charset="0"/>
              </a:rPr>
              <a:t>JDK0.5-0.5-1</a:t>
            </a:r>
          </a:p>
        </p:txBody>
      </p:sp>
      <p:sp>
        <p:nvSpPr>
          <p:cNvPr id="26" name="TextBox 25">
            <a:extLst>
              <a:ext uri="{FF2B5EF4-FFF2-40B4-BE49-F238E27FC236}">
                <a16:creationId xmlns:a16="http://schemas.microsoft.com/office/drawing/2014/main" id="{D9F935D4-6684-3F4C-AA4F-6A35BC1B3E96}"/>
              </a:ext>
            </a:extLst>
          </p:cNvPr>
          <p:cNvSpPr txBox="1"/>
          <p:nvPr/>
        </p:nvSpPr>
        <p:spPr>
          <a:xfrm>
            <a:off x="5194406" y="1090519"/>
            <a:ext cx="2684584" cy="523220"/>
          </a:xfrm>
          <a:prstGeom prst="rect">
            <a:avLst/>
          </a:prstGeom>
          <a:noFill/>
        </p:spPr>
        <p:txBody>
          <a:bodyPr wrap="square" rtlCol="0">
            <a:spAutoFit/>
          </a:bodyPr>
          <a:lstStyle/>
          <a:p>
            <a:pPr algn="ctr"/>
            <a:r>
              <a:rPr lang="en-US" sz="2800" i="1" dirty="0">
                <a:latin typeface="Lato" panose="020F0502020204030203" pitchFamily="34" charset="0"/>
              </a:rPr>
              <a:t>JDK0.5-1-0.5</a:t>
            </a:r>
          </a:p>
        </p:txBody>
      </p:sp>
      <p:sp>
        <p:nvSpPr>
          <p:cNvPr id="27" name="TextBox 26">
            <a:extLst>
              <a:ext uri="{FF2B5EF4-FFF2-40B4-BE49-F238E27FC236}">
                <a16:creationId xmlns:a16="http://schemas.microsoft.com/office/drawing/2014/main" id="{BF23254D-2C40-CD46-9407-D6B0666959AA}"/>
              </a:ext>
            </a:extLst>
          </p:cNvPr>
          <p:cNvSpPr txBox="1"/>
          <p:nvPr/>
        </p:nvSpPr>
        <p:spPr>
          <a:xfrm>
            <a:off x="8552024" y="1090519"/>
            <a:ext cx="2684584" cy="523220"/>
          </a:xfrm>
          <a:prstGeom prst="rect">
            <a:avLst/>
          </a:prstGeom>
          <a:noFill/>
        </p:spPr>
        <p:txBody>
          <a:bodyPr wrap="square" rtlCol="0">
            <a:spAutoFit/>
          </a:bodyPr>
          <a:lstStyle/>
          <a:p>
            <a:pPr algn="ctr"/>
            <a:r>
              <a:rPr lang="en-US" sz="2800" i="1" dirty="0">
                <a:latin typeface="Lato" panose="020F0502020204030203" pitchFamily="34" charset="0"/>
              </a:rPr>
              <a:t>JDK0.5-1-1</a:t>
            </a:r>
          </a:p>
        </p:txBody>
      </p:sp>
      <p:sp>
        <p:nvSpPr>
          <p:cNvPr id="28" name="TextBox 27">
            <a:extLst>
              <a:ext uri="{FF2B5EF4-FFF2-40B4-BE49-F238E27FC236}">
                <a16:creationId xmlns:a16="http://schemas.microsoft.com/office/drawing/2014/main" id="{FA9C5B43-016B-A24F-9411-D21E1F2A5E91}"/>
              </a:ext>
            </a:extLst>
          </p:cNvPr>
          <p:cNvSpPr txBox="1"/>
          <p:nvPr/>
        </p:nvSpPr>
        <p:spPr>
          <a:xfrm>
            <a:off x="1791987" y="2569461"/>
            <a:ext cx="2684584" cy="523220"/>
          </a:xfrm>
          <a:prstGeom prst="rect">
            <a:avLst/>
          </a:prstGeom>
          <a:noFill/>
        </p:spPr>
        <p:txBody>
          <a:bodyPr wrap="square" rtlCol="0">
            <a:spAutoFit/>
          </a:bodyPr>
          <a:lstStyle/>
          <a:p>
            <a:pPr algn="ctr"/>
            <a:r>
              <a:rPr lang="en-US" sz="2800" i="1" dirty="0">
                <a:latin typeface="Lato" panose="020F0502020204030203" pitchFamily="34" charset="0"/>
              </a:rPr>
              <a:t>JDK0.5-1-1.5</a:t>
            </a:r>
          </a:p>
        </p:txBody>
      </p:sp>
      <p:sp>
        <p:nvSpPr>
          <p:cNvPr id="29" name="TextBox 28">
            <a:extLst>
              <a:ext uri="{FF2B5EF4-FFF2-40B4-BE49-F238E27FC236}">
                <a16:creationId xmlns:a16="http://schemas.microsoft.com/office/drawing/2014/main" id="{B2570886-3459-3E46-90CE-67344BF738F2}"/>
              </a:ext>
            </a:extLst>
          </p:cNvPr>
          <p:cNvSpPr txBox="1"/>
          <p:nvPr/>
        </p:nvSpPr>
        <p:spPr>
          <a:xfrm>
            <a:off x="1791987" y="3921626"/>
            <a:ext cx="2684584" cy="523220"/>
          </a:xfrm>
          <a:prstGeom prst="rect">
            <a:avLst/>
          </a:prstGeom>
          <a:noFill/>
        </p:spPr>
        <p:txBody>
          <a:bodyPr wrap="square" rtlCol="0">
            <a:spAutoFit/>
          </a:bodyPr>
          <a:lstStyle/>
          <a:p>
            <a:pPr algn="ctr"/>
            <a:r>
              <a:rPr lang="en-US" sz="2800" i="1" dirty="0">
                <a:latin typeface="Lato" panose="020F0502020204030203" pitchFamily="34" charset="0"/>
              </a:rPr>
              <a:t>JDK1-1-0.5</a:t>
            </a:r>
          </a:p>
        </p:txBody>
      </p:sp>
      <p:sp>
        <p:nvSpPr>
          <p:cNvPr id="30" name="TextBox 29">
            <a:extLst>
              <a:ext uri="{FF2B5EF4-FFF2-40B4-BE49-F238E27FC236}">
                <a16:creationId xmlns:a16="http://schemas.microsoft.com/office/drawing/2014/main" id="{E58B29F0-3F9A-274F-A3B1-8B82B2DDE67B}"/>
              </a:ext>
            </a:extLst>
          </p:cNvPr>
          <p:cNvSpPr txBox="1"/>
          <p:nvPr/>
        </p:nvSpPr>
        <p:spPr>
          <a:xfrm>
            <a:off x="5194406" y="3921626"/>
            <a:ext cx="2684584" cy="523220"/>
          </a:xfrm>
          <a:prstGeom prst="rect">
            <a:avLst/>
          </a:prstGeom>
          <a:noFill/>
        </p:spPr>
        <p:txBody>
          <a:bodyPr wrap="square" rtlCol="0">
            <a:spAutoFit/>
          </a:bodyPr>
          <a:lstStyle/>
          <a:p>
            <a:pPr algn="ctr"/>
            <a:r>
              <a:rPr lang="en-US" sz="2800" i="1" dirty="0">
                <a:latin typeface="Lato" panose="020F0502020204030203" pitchFamily="34" charset="0"/>
              </a:rPr>
              <a:t>JDK1-1-1</a:t>
            </a:r>
          </a:p>
        </p:txBody>
      </p:sp>
      <p:sp>
        <p:nvSpPr>
          <p:cNvPr id="31" name="TextBox 30">
            <a:extLst>
              <a:ext uri="{FF2B5EF4-FFF2-40B4-BE49-F238E27FC236}">
                <a16:creationId xmlns:a16="http://schemas.microsoft.com/office/drawing/2014/main" id="{09F622AE-D371-3E44-B003-FB9A1EC13402}"/>
              </a:ext>
            </a:extLst>
          </p:cNvPr>
          <p:cNvSpPr txBox="1"/>
          <p:nvPr/>
        </p:nvSpPr>
        <p:spPr>
          <a:xfrm>
            <a:off x="1791987" y="5273792"/>
            <a:ext cx="2684584" cy="523220"/>
          </a:xfrm>
          <a:prstGeom prst="rect">
            <a:avLst/>
          </a:prstGeom>
          <a:noFill/>
        </p:spPr>
        <p:txBody>
          <a:bodyPr wrap="square" rtlCol="0">
            <a:spAutoFit/>
          </a:bodyPr>
          <a:lstStyle/>
          <a:p>
            <a:pPr algn="ctr"/>
            <a:r>
              <a:rPr lang="en-US" sz="2800" i="1" dirty="0">
                <a:latin typeface="Lato" panose="020F0502020204030203" pitchFamily="34" charset="0"/>
              </a:rPr>
              <a:t>JDK1.5-1-0.5</a:t>
            </a:r>
          </a:p>
        </p:txBody>
      </p:sp>
      <p:sp>
        <p:nvSpPr>
          <p:cNvPr id="32" name="TextBox 31">
            <a:extLst>
              <a:ext uri="{FF2B5EF4-FFF2-40B4-BE49-F238E27FC236}">
                <a16:creationId xmlns:a16="http://schemas.microsoft.com/office/drawing/2014/main" id="{3E6F7409-3F82-BE40-BD74-00A6AFA9BE30}"/>
              </a:ext>
            </a:extLst>
          </p:cNvPr>
          <p:cNvSpPr txBox="1"/>
          <p:nvPr/>
        </p:nvSpPr>
        <p:spPr>
          <a:xfrm>
            <a:off x="8552024" y="2569461"/>
            <a:ext cx="2684584" cy="523220"/>
          </a:xfrm>
          <a:prstGeom prst="rect">
            <a:avLst/>
          </a:prstGeom>
          <a:noFill/>
        </p:spPr>
        <p:txBody>
          <a:bodyPr wrap="square" rtlCol="0">
            <a:spAutoFit/>
          </a:bodyPr>
          <a:lstStyle/>
          <a:p>
            <a:pPr algn="ctr"/>
            <a:r>
              <a:rPr lang="en-US" sz="2800" i="1" dirty="0">
                <a:latin typeface="Lato" panose="020F0502020204030203" pitchFamily="34" charset="0"/>
              </a:rPr>
              <a:t>JDKE</a:t>
            </a:r>
          </a:p>
        </p:txBody>
      </p:sp>
      <p:sp>
        <p:nvSpPr>
          <p:cNvPr id="33" name="TextBox 32">
            <a:extLst>
              <a:ext uri="{FF2B5EF4-FFF2-40B4-BE49-F238E27FC236}">
                <a16:creationId xmlns:a16="http://schemas.microsoft.com/office/drawing/2014/main" id="{1017AD3C-F70F-B84A-BB0B-B94FA554BEB2}"/>
              </a:ext>
            </a:extLst>
          </p:cNvPr>
          <p:cNvSpPr txBox="1"/>
          <p:nvPr/>
        </p:nvSpPr>
        <p:spPr>
          <a:xfrm>
            <a:off x="8552024" y="3921626"/>
            <a:ext cx="2684584" cy="523220"/>
          </a:xfrm>
          <a:prstGeom prst="rect">
            <a:avLst/>
          </a:prstGeom>
          <a:noFill/>
        </p:spPr>
        <p:txBody>
          <a:bodyPr wrap="square" rtlCol="0">
            <a:spAutoFit/>
          </a:bodyPr>
          <a:lstStyle/>
          <a:p>
            <a:pPr algn="ctr"/>
            <a:r>
              <a:rPr lang="en-US" sz="2800" i="1" dirty="0">
                <a:latin typeface="Lato" panose="020F0502020204030203" pitchFamily="34" charset="0"/>
              </a:rPr>
              <a:t>JDKF</a:t>
            </a:r>
          </a:p>
        </p:txBody>
      </p:sp>
      <p:sp>
        <p:nvSpPr>
          <p:cNvPr id="51" name="TextBox 50">
            <a:extLst>
              <a:ext uri="{FF2B5EF4-FFF2-40B4-BE49-F238E27FC236}">
                <a16:creationId xmlns:a16="http://schemas.microsoft.com/office/drawing/2014/main" id="{1AE93791-9138-AF46-977F-19731EACF72C}"/>
              </a:ext>
            </a:extLst>
          </p:cNvPr>
          <p:cNvSpPr txBox="1"/>
          <p:nvPr/>
        </p:nvSpPr>
        <p:spPr>
          <a:xfrm>
            <a:off x="5194406" y="5273792"/>
            <a:ext cx="2684584" cy="523220"/>
          </a:xfrm>
          <a:prstGeom prst="rect">
            <a:avLst/>
          </a:prstGeom>
          <a:noFill/>
        </p:spPr>
        <p:txBody>
          <a:bodyPr wrap="square" rtlCol="0">
            <a:spAutoFit/>
          </a:bodyPr>
          <a:lstStyle/>
          <a:p>
            <a:pPr algn="ctr"/>
            <a:r>
              <a:rPr lang="en-US" sz="2800" i="1" dirty="0">
                <a:latin typeface="Lato" panose="020F0502020204030203" pitchFamily="34" charset="0"/>
              </a:rPr>
              <a:t>JDK1.5-1-1</a:t>
            </a:r>
          </a:p>
        </p:txBody>
      </p:sp>
      <p:sp>
        <p:nvSpPr>
          <p:cNvPr id="52" name="TextBox 51">
            <a:extLst>
              <a:ext uri="{FF2B5EF4-FFF2-40B4-BE49-F238E27FC236}">
                <a16:creationId xmlns:a16="http://schemas.microsoft.com/office/drawing/2014/main" id="{6C262FDD-4076-B444-9F52-F4B9B32430DF}"/>
              </a:ext>
            </a:extLst>
          </p:cNvPr>
          <p:cNvSpPr txBox="1"/>
          <p:nvPr/>
        </p:nvSpPr>
        <p:spPr>
          <a:xfrm>
            <a:off x="5194406" y="2569461"/>
            <a:ext cx="2684584" cy="523220"/>
          </a:xfrm>
          <a:prstGeom prst="rect">
            <a:avLst/>
          </a:prstGeom>
          <a:noFill/>
        </p:spPr>
        <p:txBody>
          <a:bodyPr wrap="square" rtlCol="0">
            <a:spAutoFit/>
          </a:bodyPr>
          <a:lstStyle/>
          <a:p>
            <a:pPr algn="ctr"/>
            <a:r>
              <a:rPr lang="en-US" sz="2800" i="1" dirty="0">
                <a:latin typeface="Lato" panose="020F0502020204030203" pitchFamily="34" charset="0"/>
              </a:rPr>
              <a:t>JDK1.5-1-1.5</a:t>
            </a:r>
          </a:p>
        </p:txBody>
      </p:sp>
    </p:spTree>
    <p:extLst>
      <p:ext uri="{BB962C8B-B14F-4D97-AF65-F5344CB8AC3E}">
        <p14:creationId xmlns:p14="http://schemas.microsoft.com/office/powerpoint/2010/main" val="127846968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640170" y="213097"/>
            <a:ext cx="6099463" cy="698012"/>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Circling </a:t>
            </a:r>
            <a:r>
              <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 </a:t>
            </a:r>
            <a:r>
              <a:rPr lang="en-US" sz="32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Findings</a:t>
            </a:r>
            <a:endPar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endParaRP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hidden="1">
            <a:extLst>
              <a:ext uri="{FF2B5EF4-FFF2-40B4-BE49-F238E27FC236}">
                <a16:creationId xmlns:a16="http://schemas.microsoft.com/office/drawing/2014/main" id="{A75E788A-4D7C-47BA-9326-D37D48290ED0}"/>
              </a:ext>
            </a:extLst>
          </p:cNvPr>
          <p:cNvSpPr>
            <a:spLocks noGrp="1"/>
          </p:cNvSpPr>
          <p:nvPr>
            <p:ph type="title"/>
          </p:nvPr>
        </p:nvSpPr>
        <p:spPr/>
        <p:txBody>
          <a:bodyPr/>
          <a:lstStyle/>
          <a:p>
            <a:r>
              <a:rPr lang="en-US" dirty="0"/>
              <a:t>Slide 12</a:t>
            </a:r>
          </a:p>
        </p:txBody>
      </p:sp>
      <p:sp>
        <p:nvSpPr>
          <p:cNvPr id="14" name="Rectangle 13">
            <a:extLst>
              <a:ext uri="{FF2B5EF4-FFF2-40B4-BE49-F238E27FC236}">
                <a16:creationId xmlns:a16="http://schemas.microsoft.com/office/drawing/2014/main" id="{F9B5521A-3824-EC41-AEFD-6B19733C0B7F}"/>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Graphic 22" descr="Paw prints">
            <a:extLst>
              <a:ext uri="{FF2B5EF4-FFF2-40B4-BE49-F238E27FC236}">
                <a16:creationId xmlns:a16="http://schemas.microsoft.com/office/drawing/2014/main" id="{64358988-57C8-904F-86A9-1681A62A60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4447" y="33687"/>
            <a:ext cx="951955" cy="951955"/>
          </a:xfrm>
          <a:prstGeom prst="rect">
            <a:avLst/>
          </a:prstGeom>
        </p:spPr>
      </p:pic>
      <p:pic>
        <p:nvPicPr>
          <p:cNvPr id="6" name="Picture 5">
            <a:extLst>
              <a:ext uri="{FF2B5EF4-FFF2-40B4-BE49-F238E27FC236}">
                <a16:creationId xmlns:a16="http://schemas.microsoft.com/office/drawing/2014/main" id="{FFB6BEE7-EC4E-9C4B-AB01-580381F48FAB}"/>
              </a:ext>
            </a:extLst>
          </p:cNvPr>
          <p:cNvPicPr>
            <a:picLocks noChangeAspect="1"/>
          </p:cNvPicPr>
          <p:nvPr/>
        </p:nvPicPr>
        <p:blipFill>
          <a:blip r:embed="rId5"/>
          <a:stretch>
            <a:fillRect/>
          </a:stretch>
        </p:blipFill>
        <p:spPr>
          <a:xfrm>
            <a:off x="6096000" y="1165052"/>
            <a:ext cx="5842000" cy="4381500"/>
          </a:xfrm>
          <a:prstGeom prst="rect">
            <a:avLst/>
          </a:prstGeom>
        </p:spPr>
      </p:pic>
      <p:pic>
        <p:nvPicPr>
          <p:cNvPr id="8" name="Picture 7">
            <a:extLst>
              <a:ext uri="{FF2B5EF4-FFF2-40B4-BE49-F238E27FC236}">
                <a16:creationId xmlns:a16="http://schemas.microsoft.com/office/drawing/2014/main" id="{801C094D-7830-FC4B-94B5-B35BB94E87F0}"/>
              </a:ext>
            </a:extLst>
          </p:cNvPr>
          <p:cNvPicPr>
            <a:picLocks noChangeAspect="1"/>
          </p:cNvPicPr>
          <p:nvPr/>
        </p:nvPicPr>
        <p:blipFill>
          <a:blip r:embed="rId6"/>
          <a:stretch>
            <a:fillRect/>
          </a:stretch>
        </p:blipFill>
        <p:spPr>
          <a:xfrm>
            <a:off x="106680" y="1238250"/>
            <a:ext cx="5842000" cy="4381500"/>
          </a:xfrm>
          <a:prstGeom prst="rect">
            <a:avLst/>
          </a:prstGeom>
        </p:spPr>
      </p:pic>
    </p:spTree>
    <p:extLst>
      <p:ext uri="{BB962C8B-B14F-4D97-AF65-F5344CB8AC3E}">
        <p14:creationId xmlns:p14="http://schemas.microsoft.com/office/powerpoint/2010/main" val="419616596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640170" y="213097"/>
            <a:ext cx="6099463" cy="698012"/>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Circling </a:t>
            </a:r>
            <a:r>
              <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 </a:t>
            </a:r>
            <a:r>
              <a:rPr lang="en-US" sz="32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Findings</a:t>
            </a:r>
            <a:endPar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endParaRP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hidden="1">
            <a:extLst>
              <a:ext uri="{FF2B5EF4-FFF2-40B4-BE49-F238E27FC236}">
                <a16:creationId xmlns:a16="http://schemas.microsoft.com/office/drawing/2014/main" id="{A75E788A-4D7C-47BA-9326-D37D48290ED0}"/>
              </a:ext>
            </a:extLst>
          </p:cNvPr>
          <p:cNvSpPr>
            <a:spLocks noGrp="1"/>
          </p:cNvSpPr>
          <p:nvPr>
            <p:ph type="title"/>
          </p:nvPr>
        </p:nvSpPr>
        <p:spPr/>
        <p:txBody>
          <a:bodyPr/>
          <a:lstStyle/>
          <a:p>
            <a:r>
              <a:rPr lang="en-US" dirty="0"/>
              <a:t>Slide 12</a:t>
            </a:r>
          </a:p>
        </p:txBody>
      </p:sp>
      <p:sp>
        <p:nvSpPr>
          <p:cNvPr id="14" name="Rectangle 13">
            <a:extLst>
              <a:ext uri="{FF2B5EF4-FFF2-40B4-BE49-F238E27FC236}">
                <a16:creationId xmlns:a16="http://schemas.microsoft.com/office/drawing/2014/main" id="{F9B5521A-3824-EC41-AEFD-6B19733C0B7F}"/>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Graphic 22" descr="Paw prints">
            <a:extLst>
              <a:ext uri="{FF2B5EF4-FFF2-40B4-BE49-F238E27FC236}">
                <a16:creationId xmlns:a16="http://schemas.microsoft.com/office/drawing/2014/main" id="{64358988-57C8-904F-86A9-1681A62A60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4447" y="33687"/>
            <a:ext cx="951955" cy="951955"/>
          </a:xfrm>
          <a:prstGeom prst="rect">
            <a:avLst/>
          </a:prstGeom>
        </p:spPr>
      </p:pic>
      <p:pic>
        <p:nvPicPr>
          <p:cNvPr id="6" name="Picture 5">
            <a:extLst>
              <a:ext uri="{FF2B5EF4-FFF2-40B4-BE49-F238E27FC236}">
                <a16:creationId xmlns:a16="http://schemas.microsoft.com/office/drawing/2014/main" id="{59122D0F-327A-4346-B680-894A7424FE1F}"/>
              </a:ext>
            </a:extLst>
          </p:cNvPr>
          <p:cNvPicPr>
            <a:picLocks noChangeAspect="1"/>
          </p:cNvPicPr>
          <p:nvPr/>
        </p:nvPicPr>
        <p:blipFill>
          <a:blip r:embed="rId5"/>
          <a:stretch>
            <a:fillRect/>
          </a:stretch>
        </p:blipFill>
        <p:spPr>
          <a:xfrm>
            <a:off x="2104220" y="870331"/>
            <a:ext cx="7983559" cy="5987669"/>
          </a:xfrm>
          <a:prstGeom prst="rect">
            <a:avLst/>
          </a:prstGeom>
        </p:spPr>
      </p:pic>
    </p:spTree>
    <p:extLst>
      <p:ext uri="{BB962C8B-B14F-4D97-AF65-F5344CB8AC3E}">
        <p14:creationId xmlns:p14="http://schemas.microsoft.com/office/powerpoint/2010/main" val="345780580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640170" y="213097"/>
            <a:ext cx="9089984" cy="698012"/>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Cat’s Meow </a:t>
            </a:r>
            <a:r>
              <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 </a:t>
            </a:r>
            <a:r>
              <a:rPr lang="en-US" sz="32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Development</a:t>
            </a:r>
            <a:endPar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endParaRP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hidden="1">
            <a:extLst>
              <a:ext uri="{FF2B5EF4-FFF2-40B4-BE49-F238E27FC236}">
                <a16:creationId xmlns:a16="http://schemas.microsoft.com/office/drawing/2014/main" id="{A75E788A-4D7C-47BA-9326-D37D48290ED0}"/>
              </a:ext>
            </a:extLst>
          </p:cNvPr>
          <p:cNvSpPr>
            <a:spLocks noGrp="1"/>
          </p:cNvSpPr>
          <p:nvPr>
            <p:ph type="title"/>
          </p:nvPr>
        </p:nvSpPr>
        <p:spPr/>
        <p:txBody>
          <a:bodyPr/>
          <a:lstStyle/>
          <a:p>
            <a:r>
              <a:rPr lang="en-US" dirty="0"/>
              <a:t>Slide 12</a:t>
            </a:r>
          </a:p>
        </p:txBody>
      </p:sp>
      <p:sp>
        <p:nvSpPr>
          <p:cNvPr id="14" name="Rectangle 13">
            <a:extLst>
              <a:ext uri="{FF2B5EF4-FFF2-40B4-BE49-F238E27FC236}">
                <a16:creationId xmlns:a16="http://schemas.microsoft.com/office/drawing/2014/main" id="{F9B5521A-3824-EC41-AEFD-6B19733C0B7F}"/>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02772647-CBDC-EC4F-9CDD-1E6717BBEC16}"/>
              </a:ext>
            </a:extLst>
          </p:cNvPr>
          <p:cNvSpPr txBox="1"/>
          <p:nvPr/>
        </p:nvSpPr>
        <p:spPr>
          <a:xfrm>
            <a:off x="106680" y="5989860"/>
            <a:ext cx="11869730" cy="646331"/>
          </a:xfrm>
          <a:prstGeom prst="rect">
            <a:avLst/>
          </a:prstGeom>
          <a:noFill/>
        </p:spPr>
        <p:txBody>
          <a:bodyPr wrap="square" rtlCol="0">
            <a:spAutoFit/>
          </a:bodyPr>
          <a:lstStyle/>
          <a:p>
            <a:r>
              <a:rPr lang="en-US" dirty="0">
                <a:latin typeface="Lato" panose="020F0502020204030203" pitchFamily="34" charset="0"/>
                <a:ea typeface="Lato" panose="020F0502020204030203" pitchFamily="34" charset="0"/>
                <a:cs typeface="Lato" panose="020F0502020204030203" pitchFamily="34" charset="0"/>
              </a:rPr>
              <a:t>Ahmad, S. and Tokhi, M. (2011). </a:t>
            </a:r>
            <a:r>
              <a:rPr lang="en-US" i="1" dirty="0">
                <a:latin typeface="Lato" panose="020F0502020204030203" pitchFamily="34" charset="0"/>
                <a:ea typeface="Lato" panose="020F0502020204030203" pitchFamily="34" charset="0"/>
                <a:cs typeface="Lato" panose="020F0502020204030203" pitchFamily="34" charset="0"/>
              </a:rPr>
              <a:t>Block diagram for LQR realisation. </a:t>
            </a:r>
            <a:r>
              <a:rPr lang="en-US" dirty="0">
                <a:latin typeface="Lato" panose="020F0502020204030203" pitchFamily="34" charset="0"/>
                <a:ea typeface="Lato" panose="020F0502020204030203" pitchFamily="34" charset="0"/>
                <a:cs typeface="Lato" panose="020F0502020204030203" pitchFamily="34" charset="0"/>
              </a:rPr>
              <a:t>Retrieved from https://ai2-s2-public.s3.amazonaws.com/figures/2017-08-08/1e81356d35952fb0a2f963428d92f78690a5ffd9/5-Figure7-1.png</a:t>
            </a:r>
          </a:p>
        </p:txBody>
      </p:sp>
      <p:grpSp>
        <p:nvGrpSpPr>
          <p:cNvPr id="11" name="Group 10">
            <a:extLst>
              <a:ext uri="{FF2B5EF4-FFF2-40B4-BE49-F238E27FC236}">
                <a16:creationId xmlns:a16="http://schemas.microsoft.com/office/drawing/2014/main" id="{96B82321-79B5-C34D-9F22-E77C5FB5795D}"/>
              </a:ext>
            </a:extLst>
          </p:cNvPr>
          <p:cNvGrpSpPr/>
          <p:nvPr/>
        </p:nvGrpSpPr>
        <p:grpSpPr>
          <a:xfrm>
            <a:off x="510630" y="54825"/>
            <a:ext cx="1039358" cy="1003356"/>
            <a:chOff x="9436270" y="2331114"/>
            <a:chExt cx="1001833" cy="722195"/>
          </a:xfrm>
        </p:grpSpPr>
        <p:pic>
          <p:nvPicPr>
            <p:cNvPr id="13" name="Graphic 12" descr="Volume">
              <a:extLst>
                <a:ext uri="{FF2B5EF4-FFF2-40B4-BE49-F238E27FC236}">
                  <a16:creationId xmlns:a16="http://schemas.microsoft.com/office/drawing/2014/main" id="{F3747945-3A7E-454D-94A8-B5B432FE7F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05887" y="2331114"/>
              <a:ext cx="432216" cy="432216"/>
            </a:xfrm>
            <a:prstGeom prst="rect">
              <a:avLst/>
            </a:prstGeom>
          </p:spPr>
        </p:pic>
        <p:pic>
          <p:nvPicPr>
            <p:cNvPr id="15" name="Graphic 14" descr="Cat">
              <a:extLst>
                <a:ext uri="{FF2B5EF4-FFF2-40B4-BE49-F238E27FC236}">
                  <a16:creationId xmlns:a16="http://schemas.microsoft.com/office/drawing/2014/main" id="{726486CA-9642-F34C-BDA3-548AFBC18B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36270" y="2441893"/>
              <a:ext cx="611416" cy="611416"/>
            </a:xfrm>
            <a:prstGeom prst="rect">
              <a:avLst/>
            </a:prstGeom>
          </p:spPr>
        </p:pic>
      </p:grpSp>
      <p:pic>
        <p:nvPicPr>
          <p:cNvPr id="17" name="Picture 16">
            <a:extLst>
              <a:ext uri="{FF2B5EF4-FFF2-40B4-BE49-F238E27FC236}">
                <a16:creationId xmlns:a16="http://schemas.microsoft.com/office/drawing/2014/main" id="{69C8C0AE-9A93-CD43-8359-81CCED90C1E9}"/>
              </a:ext>
            </a:extLst>
          </p:cNvPr>
          <p:cNvPicPr>
            <a:picLocks noChangeAspect="1"/>
          </p:cNvPicPr>
          <p:nvPr/>
        </p:nvPicPr>
        <p:blipFill rotWithShape="1">
          <a:blip r:embed="rId7"/>
          <a:srcRect b="9947"/>
          <a:stretch/>
        </p:blipFill>
        <p:spPr>
          <a:xfrm>
            <a:off x="2133600" y="1054100"/>
            <a:ext cx="7924800" cy="4277317"/>
          </a:xfrm>
          <a:prstGeom prst="rect">
            <a:avLst/>
          </a:prstGeom>
        </p:spPr>
      </p:pic>
    </p:spTree>
    <p:extLst>
      <p:ext uri="{BB962C8B-B14F-4D97-AF65-F5344CB8AC3E}">
        <p14:creationId xmlns:p14="http://schemas.microsoft.com/office/powerpoint/2010/main" val="214940896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640170" y="213097"/>
            <a:ext cx="9089984" cy="698012"/>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Cat’s Meow </a:t>
            </a:r>
            <a:r>
              <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 </a:t>
            </a:r>
            <a:r>
              <a:rPr lang="en-US" sz="32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Development</a:t>
            </a:r>
            <a:endPar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endParaRP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hidden="1">
            <a:extLst>
              <a:ext uri="{FF2B5EF4-FFF2-40B4-BE49-F238E27FC236}">
                <a16:creationId xmlns:a16="http://schemas.microsoft.com/office/drawing/2014/main" id="{A75E788A-4D7C-47BA-9326-D37D48290ED0}"/>
              </a:ext>
            </a:extLst>
          </p:cNvPr>
          <p:cNvSpPr>
            <a:spLocks noGrp="1"/>
          </p:cNvSpPr>
          <p:nvPr>
            <p:ph type="title"/>
          </p:nvPr>
        </p:nvSpPr>
        <p:spPr/>
        <p:txBody>
          <a:bodyPr/>
          <a:lstStyle/>
          <a:p>
            <a:r>
              <a:rPr lang="en-US" dirty="0"/>
              <a:t>Slide 12</a:t>
            </a:r>
          </a:p>
        </p:txBody>
      </p:sp>
      <p:sp>
        <p:nvSpPr>
          <p:cNvPr id="14" name="Rectangle 13">
            <a:extLst>
              <a:ext uri="{FF2B5EF4-FFF2-40B4-BE49-F238E27FC236}">
                <a16:creationId xmlns:a16="http://schemas.microsoft.com/office/drawing/2014/main" id="{F9B5521A-3824-EC41-AEFD-6B19733C0B7F}"/>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96B82321-79B5-C34D-9F22-E77C5FB5795D}"/>
              </a:ext>
            </a:extLst>
          </p:cNvPr>
          <p:cNvGrpSpPr/>
          <p:nvPr/>
        </p:nvGrpSpPr>
        <p:grpSpPr>
          <a:xfrm>
            <a:off x="510630" y="54825"/>
            <a:ext cx="1039358" cy="1003356"/>
            <a:chOff x="9436270" y="2331114"/>
            <a:chExt cx="1001833" cy="722195"/>
          </a:xfrm>
        </p:grpSpPr>
        <p:pic>
          <p:nvPicPr>
            <p:cNvPr id="13" name="Graphic 12" descr="Volume">
              <a:extLst>
                <a:ext uri="{FF2B5EF4-FFF2-40B4-BE49-F238E27FC236}">
                  <a16:creationId xmlns:a16="http://schemas.microsoft.com/office/drawing/2014/main" id="{F3747945-3A7E-454D-94A8-B5B432FE7F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05887" y="2331114"/>
              <a:ext cx="432216" cy="432216"/>
            </a:xfrm>
            <a:prstGeom prst="rect">
              <a:avLst/>
            </a:prstGeom>
          </p:spPr>
        </p:pic>
        <p:pic>
          <p:nvPicPr>
            <p:cNvPr id="15" name="Graphic 14" descr="Cat">
              <a:extLst>
                <a:ext uri="{FF2B5EF4-FFF2-40B4-BE49-F238E27FC236}">
                  <a16:creationId xmlns:a16="http://schemas.microsoft.com/office/drawing/2014/main" id="{726486CA-9642-F34C-BDA3-548AFBC18B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36270" y="2441893"/>
              <a:ext cx="611416" cy="611416"/>
            </a:xfrm>
            <a:prstGeom prst="rect">
              <a:avLst/>
            </a:prstGeom>
          </p:spPr>
        </p:pic>
      </p:grpSp>
      <p:pic>
        <p:nvPicPr>
          <p:cNvPr id="6" name="Picture 5">
            <a:extLst>
              <a:ext uri="{FF2B5EF4-FFF2-40B4-BE49-F238E27FC236}">
                <a16:creationId xmlns:a16="http://schemas.microsoft.com/office/drawing/2014/main" id="{20CEC15D-D039-ED46-BFAA-D546654E2E01}"/>
              </a:ext>
            </a:extLst>
          </p:cNvPr>
          <p:cNvPicPr>
            <a:picLocks noChangeAspect="1"/>
          </p:cNvPicPr>
          <p:nvPr/>
        </p:nvPicPr>
        <p:blipFill rotWithShape="1">
          <a:blip r:embed="rId7"/>
          <a:srcRect r="3140"/>
          <a:stretch/>
        </p:blipFill>
        <p:spPr>
          <a:xfrm>
            <a:off x="0" y="1442731"/>
            <a:ext cx="12023558" cy="4716520"/>
          </a:xfrm>
          <a:prstGeom prst="rect">
            <a:avLst/>
          </a:prstGeom>
        </p:spPr>
      </p:pic>
      <p:sp>
        <p:nvSpPr>
          <p:cNvPr id="8" name="Rectangle 7">
            <a:extLst>
              <a:ext uri="{FF2B5EF4-FFF2-40B4-BE49-F238E27FC236}">
                <a16:creationId xmlns:a16="http://schemas.microsoft.com/office/drawing/2014/main" id="{E097E929-7350-A64B-BB15-A18AD201B87C}"/>
              </a:ext>
            </a:extLst>
          </p:cNvPr>
          <p:cNvSpPr/>
          <p:nvPr/>
        </p:nvSpPr>
        <p:spPr>
          <a:xfrm>
            <a:off x="3572540" y="5301310"/>
            <a:ext cx="1871330" cy="808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98243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640170" y="213097"/>
            <a:ext cx="9890212" cy="698012"/>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Cat’s Meow</a:t>
            </a:r>
            <a:r>
              <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 </a:t>
            </a:r>
            <a:r>
              <a:rPr lang="en-US" sz="32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JVM versions</a:t>
            </a:r>
            <a:endPar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endParaRP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hidden="1">
            <a:extLst>
              <a:ext uri="{FF2B5EF4-FFF2-40B4-BE49-F238E27FC236}">
                <a16:creationId xmlns:a16="http://schemas.microsoft.com/office/drawing/2014/main" id="{A75E788A-4D7C-47BA-9326-D37D48290ED0}"/>
              </a:ext>
            </a:extLst>
          </p:cNvPr>
          <p:cNvSpPr>
            <a:spLocks noGrp="1"/>
          </p:cNvSpPr>
          <p:nvPr>
            <p:ph type="title"/>
          </p:nvPr>
        </p:nvSpPr>
        <p:spPr/>
        <p:txBody>
          <a:bodyPr/>
          <a:lstStyle/>
          <a:p>
            <a:r>
              <a:rPr lang="en-US" dirty="0"/>
              <a:t>Slide 12</a:t>
            </a:r>
          </a:p>
        </p:txBody>
      </p:sp>
      <p:sp>
        <p:nvSpPr>
          <p:cNvPr id="14" name="Rectangle 13">
            <a:extLst>
              <a:ext uri="{FF2B5EF4-FFF2-40B4-BE49-F238E27FC236}">
                <a16:creationId xmlns:a16="http://schemas.microsoft.com/office/drawing/2014/main" id="{F9B5521A-3824-EC41-AEFD-6B19733C0B7F}"/>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41E81E08-3639-AA48-8C26-C610CD3BD3C5}"/>
              </a:ext>
            </a:extLst>
          </p:cNvPr>
          <p:cNvSpPr txBox="1"/>
          <p:nvPr/>
        </p:nvSpPr>
        <p:spPr>
          <a:xfrm>
            <a:off x="4446173" y="1392385"/>
            <a:ext cx="2684584" cy="923330"/>
          </a:xfrm>
          <a:prstGeom prst="rect">
            <a:avLst/>
          </a:prstGeom>
          <a:noFill/>
        </p:spPr>
        <p:txBody>
          <a:bodyPr wrap="square" rtlCol="0">
            <a:spAutoFit/>
          </a:bodyPr>
          <a:lstStyle/>
          <a:p>
            <a:pPr algn="ctr"/>
            <a:r>
              <a:rPr lang="en-US" sz="5400" i="1" dirty="0">
                <a:latin typeface="Lato" panose="020F0502020204030203" pitchFamily="34" charset="0"/>
              </a:rPr>
              <a:t>K</a:t>
            </a:r>
            <a:r>
              <a:rPr lang="en-US" sz="5400" i="1" baseline="-25000" dirty="0">
                <a:latin typeface="Lato" panose="020F0502020204030203" pitchFamily="34" charset="0"/>
              </a:rPr>
              <a:t>P</a:t>
            </a:r>
            <a:endParaRPr lang="en-US" sz="4800" i="1" dirty="0">
              <a:latin typeface="Lato" panose="020F0502020204030203" pitchFamily="34" charset="0"/>
            </a:endParaRPr>
          </a:p>
        </p:txBody>
      </p:sp>
      <p:sp>
        <p:nvSpPr>
          <p:cNvPr id="20" name="TextBox 19">
            <a:extLst>
              <a:ext uri="{FF2B5EF4-FFF2-40B4-BE49-F238E27FC236}">
                <a16:creationId xmlns:a16="http://schemas.microsoft.com/office/drawing/2014/main" id="{8933174C-A261-2148-A4FE-9634B59333E7}"/>
              </a:ext>
            </a:extLst>
          </p:cNvPr>
          <p:cNvSpPr txBox="1"/>
          <p:nvPr/>
        </p:nvSpPr>
        <p:spPr>
          <a:xfrm>
            <a:off x="3049184" y="2725471"/>
            <a:ext cx="6123611" cy="1200329"/>
          </a:xfrm>
          <a:prstGeom prst="rect">
            <a:avLst/>
          </a:prstGeom>
          <a:noFill/>
        </p:spPr>
        <p:txBody>
          <a:bodyPr wrap="square" rtlCol="0">
            <a:spAutoFit/>
          </a:bodyPr>
          <a:lstStyle/>
          <a:p>
            <a:pPr algn="ctr"/>
            <a:r>
              <a:rPr lang="en-US" sz="7200" i="1" dirty="0">
                <a:latin typeface="Lato" panose="020F0502020204030203" pitchFamily="34" charset="0"/>
              </a:rPr>
              <a:t>JDK 8-9-9</a:t>
            </a:r>
          </a:p>
        </p:txBody>
      </p:sp>
      <p:sp>
        <p:nvSpPr>
          <p:cNvPr id="42" name="TextBox 41">
            <a:extLst>
              <a:ext uri="{FF2B5EF4-FFF2-40B4-BE49-F238E27FC236}">
                <a16:creationId xmlns:a16="http://schemas.microsoft.com/office/drawing/2014/main" id="{1060A0B0-D02E-D947-82DA-8DB590D27035}"/>
              </a:ext>
            </a:extLst>
          </p:cNvPr>
          <p:cNvSpPr txBox="1"/>
          <p:nvPr/>
        </p:nvSpPr>
        <p:spPr>
          <a:xfrm>
            <a:off x="5549884" y="4221642"/>
            <a:ext cx="2684584" cy="923330"/>
          </a:xfrm>
          <a:prstGeom prst="rect">
            <a:avLst/>
          </a:prstGeom>
          <a:noFill/>
        </p:spPr>
        <p:txBody>
          <a:bodyPr wrap="square" rtlCol="0">
            <a:spAutoFit/>
          </a:bodyPr>
          <a:lstStyle/>
          <a:p>
            <a:pPr algn="ctr"/>
            <a:r>
              <a:rPr lang="en-US" sz="5400" i="1" dirty="0">
                <a:latin typeface="Lato" panose="020F0502020204030203" pitchFamily="34" charset="0"/>
              </a:rPr>
              <a:t>K</a:t>
            </a:r>
            <a:r>
              <a:rPr lang="en-US" sz="5400" i="1" baseline="-25000" dirty="0">
                <a:latin typeface="Lato" panose="020F0502020204030203" pitchFamily="34" charset="0"/>
              </a:rPr>
              <a:t>I</a:t>
            </a:r>
            <a:endParaRPr lang="en-US" sz="4800" i="1" dirty="0">
              <a:latin typeface="Lato" panose="020F0502020204030203" pitchFamily="34" charset="0"/>
            </a:endParaRPr>
          </a:p>
        </p:txBody>
      </p:sp>
      <p:sp>
        <p:nvSpPr>
          <p:cNvPr id="43" name="TextBox 42">
            <a:extLst>
              <a:ext uri="{FF2B5EF4-FFF2-40B4-BE49-F238E27FC236}">
                <a16:creationId xmlns:a16="http://schemas.microsoft.com/office/drawing/2014/main" id="{177193EA-72A9-BC41-BC0D-00A20B744294}"/>
              </a:ext>
            </a:extLst>
          </p:cNvPr>
          <p:cNvSpPr txBox="1"/>
          <p:nvPr/>
        </p:nvSpPr>
        <p:spPr>
          <a:xfrm>
            <a:off x="6488211" y="1368937"/>
            <a:ext cx="2684584" cy="923330"/>
          </a:xfrm>
          <a:prstGeom prst="rect">
            <a:avLst/>
          </a:prstGeom>
          <a:noFill/>
        </p:spPr>
        <p:txBody>
          <a:bodyPr wrap="square" rtlCol="0">
            <a:spAutoFit/>
          </a:bodyPr>
          <a:lstStyle/>
          <a:p>
            <a:pPr algn="ctr"/>
            <a:r>
              <a:rPr lang="en-US" sz="5400" i="1" dirty="0">
                <a:latin typeface="Lato" panose="020F0502020204030203" pitchFamily="34" charset="0"/>
              </a:rPr>
              <a:t>K</a:t>
            </a:r>
            <a:r>
              <a:rPr lang="en-US" sz="5400" i="1" baseline="-25000" dirty="0">
                <a:latin typeface="Lato" panose="020F0502020204030203" pitchFamily="34" charset="0"/>
              </a:rPr>
              <a:t>D</a:t>
            </a:r>
            <a:endParaRPr lang="en-US" sz="4800" i="1" dirty="0">
              <a:latin typeface="Lato" panose="020F0502020204030203" pitchFamily="34" charset="0"/>
            </a:endParaRPr>
          </a:p>
        </p:txBody>
      </p:sp>
      <p:cxnSp>
        <p:nvCxnSpPr>
          <p:cNvPr id="6" name="Straight Arrow Connector 5">
            <a:extLst>
              <a:ext uri="{FF2B5EF4-FFF2-40B4-BE49-F238E27FC236}">
                <a16:creationId xmlns:a16="http://schemas.microsoft.com/office/drawing/2014/main" id="{3815B3BD-981B-7540-BCC4-4FDAFAA76672}"/>
              </a:ext>
            </a:extLst>
          </p:cNvPr>
          <p:cNvCxnSpPr>
            <a:cxnSpLocks/>
          </p:cNvCxnSpPr>
          <p:nvPr/>
        </p:nvCxnSpPr>
        <p:spPr>
          <a:xfrm>
            <a:off x="5788465" y="2453078"/>
            <a:ext cx="0" cy="526913"/>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44" name="Straight Arrow Connector 43">
            <a:extLst>
              <a:ext uri="{FF2B5EF4-FFF2-40B4-BE49-F238E27FC236}">
                <a16:creationId xmlns:a16="http://schemas.microsoft.com/office/drawing/2014/main" id="{CCAAB243-AC8B-E94A-B64F-7C97F82A978D}"/>
              </a:ext>
            </a:extLst>
          </p:cNvPr>
          <p:cNvCxnSpPr>
            <a:cxnSpLocks/>
          </p:cNvCxnSpPr>
          <p:nvPr/>
        </p:nvCxnSpPr>
        <p:spPr>
          <a:xfrm>
            <a:off x="7836555" y="2429629"/>
            <a:ext cx="0" cy="526913"/>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45" name="Straight Arrow Connector 44">
            <a:extLst>
              <a:ext uri="{FF2B5EF4-FFF2-40B4-BE49-F238E27FC236}">
                <a16:creationId xmlns:a16="http://schemas.microsoft.com/office/drawing/2014/main" id="{97125AFE-F205-554D-B010-43CD15A2C413}"/>
              </a:ext>
            </a:extLst>
          </p:cNvPr>
          <p:cNvCxnSpPr>
            <a:cxnSpLocks/>
          </p:cNvCxnSpPr>
          <p:nvPr/>
        </p:nvCxnSpPr>
        <p:spPr>
          <a:xfrm flipH="1" flipV="1">
            <a:off x="6918420" y="3736995"/>
            <a:ext cx="0" cy="526913"/>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46" name="Rectangle 45">
            <a:extLst>
              <a:ext uri="{FF2B5EF4-FFF2-40B4-BE49-F238E27FC236}">
                <a16:creationId xmlns:a16="http://schemas.microsoft.com/office/drawing/2014/main" id="{BACF34C5-4E6A-EB46-9631-24E0FCF0989A}"/>
              </a:ext>
            </a:extLst>
          </p:cNvPr>
          <p:cNvSpPr/>
          <p:nvPr/>
        </p:nvSpPr>
        <p:spPr>
          <a:xfrm>
            <a:off x="413283" y="871213"/>
            <a:ext cx="9890212" cy="939360"/>
          </a:xfrm>
          <a:prstGeom prst="rect">
            <a:avLst/>
          </a:prstGeom>
        </p:spPr>
        <p:txBody>
          <a:bodyPr wrap="square">
            <a:spAutoFit/>
          </a:bodyPr>
          <a:lstStyle/>
          <a:p>
            <a:pPr>
              <a:lnSpc>
                <a:spcPct val="200000"/>
              </a:lnSpc>
            </a:pPr>
            <a:r>
              <a:rPr lang="en-US" sz="3200" i="1" dirty="0">
                <a:solidFill>
                  <a:schemeClr val="accent1"/>
                </a:solidFill>
                <a:latin typeface="Lato" panose="020F0502020204030203" pitchFamily="34" charset="0"/>
                <a:ea typeface="Lato" panose="020F0502020204030203" pitchFamily="34" charset="0"/>
                <a:cs typeface="Lato" panose="020F0502020204030203" pitchFamily="34" charset="0"/>
              </a:rPr>
              <a:t>I.E</a:t>
            </a:r>
            <a:r>
              <a:rPr lang="en-US" sz="3200" dirty="0">
                <a:solidFill>
                  <a:schemeClr val="accent1"/>
                </a:solidFill>
                <a:latin typeface="Lato" panose="020F0502020204030203" pitchFamily="34" charset="0"/>
                <a:ea typeface="Lato" panose="020F0502020204030203" pitchFamily="34" charset="0"/>
                <a:cs typeface="Lato" panose="020F0502020204030203" pitchFamily="34" charset="0"/>
              </a:rPr>
              <a:t>	</a:t>
            </a:r>
            <a:endParaRPr lang="en-US" sz="3200" b="1"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grpSp>
        <p:nvGrpSpPr>
          <p:cNvPr id="17" name="Group 16">
            <a:extLst>
              <a:ext uri="{FF2B5EF4-FFF2-40B4-BE49-F238E27FC236}">
                <a16:creationId xmlns:a16="http://schemas.microsoft.com/office/drawing/2014/main" id="{03A2ACBF-2EBF-A54C-B5DB-DA08D0B7E441}"/>
              </a:ext>
            </a:extLst>
          </p:cNvPr>
          <p:cNvGrpSpPr/>
          <p:nvPr/>
        </p:nvGrpSpPr>
        <p:grpSpPr>
          <a:xfrm>
            <a:off x="510630" y="54825"/>
            <a:ext cx="1039358" cy="1003356"/>
            <a:chOff x="9436270" y="2331114"/>
            <a:chExt cx="1001833" cy="722195"/>
          </a:xfrm>
        </p:grpSpPr>
        <p:pic>
          <p:nvPicPr>
            <p:cNvPr id="19" name="Graphic 18" descr="Volume">
              <a:extLst>
                <a:ext uri="{FF2B5EF4-FFF2-40B4-BE49-F238E27FC236}">
                  <a16:creationId xmlns:a16="http://schemas.microsoft.com/office/drawing/2014/main" id="{73E5D295-6461-314D-8EBF-E10C2B6BEC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05887" y="2331114"/>
              <a:ext cx="432216" cy="432216"/>
            </a:xfrm>
            <a:prstGeom prst="rect">
              <a:avLst/>
            </a:prstGeom>
          </p:spPr>
        </p:pic>
        <p:pic>
          <p:nvPicPr>
            <p:cNvPr id="21" name="Graphic 20" descr="Cat">
              <a:extLst>
                <a:ext uri="{FF2B5EF4-FFF2-40B4-BE49-F238E27FC236}">
                  <a16:creationId xmlns:a16="http://schemas.microsoft.com/office/drawing/2014/main" id="{FFDDE730-EC9C-4047-B86E-82476A5063A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36270" y="2441893"/>
              <a:ext cx="611416" cy="611416"/>
            </a:xfrm>
            <a:prstGeom prst="rect">
              <a:avLst/>
            </a:prstGeom>
          </p:spPr>
        </p:pic>
      </p:grpSp>
    </p:spTree>
    <p:extLst>
      <p:ext uri="{BB962C8B-B14F-4D97-AF65-F5344CB8AC3E}">
        <p14:creationId xmlns:p14="http://schemas.microsoft.com/office/powerpoint/2010/main" val="4607927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640170" y="213097"/>
            <a:ext cx="9890212" cy="698012"/>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Cat’s Meow </a:t>
            </a:r>
            <a:r>
              <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 </a:t>
            </a:r>
            <a:r>
              <a:rPr lang="en-US" sz="32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JVM versions</a:t>
            </a:r>
            <a:endPar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endParaRP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hidden="1">
            <a:extLst>
              <a:ext uri="{FF2B5EF4-FFF2-40B4-BE49-F238E27FC236}">
                <a16:creationId xmlns:a16="http://schemas.microsoft.com/office/drawing/2014/main" id="{A75E788A-4D7C-47BA-9326-D37D48290ED0}"/>
              </a:ext>
            </a:extLst>
          </p:cNvPr>
          <p:cNvSpPr>
            <a:spLocks noGrp="1"/>
          </p:cNvSpPr>
          <p:nvPr>
            <p:ph type="title"/>
          </p:nvPr>
        </p:nvSpPr>
        <p:spPr/>
        <p:txBody>
          <a:bodyPr/>
          <a:lstStyle/>
          <a:p>
            <a:r>
              <a:rPr lang="en-US" dirty="0"/>
              <a:t>Slide 12</a:t>
            </a:r>
          </a:p>
        </p:txBody>
      </p:sp>
      <p:sp>
        <p:nvSpPr>
          <p:cNvPr id="14" name="Rectangle 13">
            <a:extLst>
              <a:ext uri="{FF2B5EF4-FFF2-40B4-BE49-F238E27FC236}">
                <a16:creationId xmlns:a16="http://schemas.microsoft.com/office/drawing/2014/main" id="{F9B5521A-3824-EC41-AEFD-6B19733C0B7F}"/>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6876CEC1-49E5-7D4A-9193-26010DD4BB39}"/>
              </a:ext>
            </a:extLst>
          </p:cNvPr>
          <p:cNvSpPr txBox="1"/>
          <p:nvPr/>
        </p:nvSpPr>
        <p:spPr>
          <a:xfrm>
            <a:off x="1791987" y="1090519"/>
            <a:ext cx="2684584" cy="523220"/>
          </a:xfrm>
          <a:prstGeom prst="rect">
            <a:avLst/>
          </a:prstGeom>
          <a:noFill/>
        </p:spPr>
        <p:txBody>
          <a:bodyPr wrap="square" rtlCol="0">
            <a:spAutoFit/>
          </a:bodyPr>
          <a:lstStyle/>
          <a:p>
            <a:pPr algn="ctr"/>
            <a:r>
              <a:rPr lang="en-US" sz="2800" i="1" dirty="0">
                <a:latin typeface="Lato" panose="020F0502020204030203" pitchFamily="34" charset="0"/>
              </a:rPr>
              <a:t>JDK1-1-3</a:t>
            </a:r>
          </a:p>
        </p:txBody>
      </p:sp>
      <p:sp>
        <p:nvSpPr>
          <p:cNvPr id="26" name="TextBox 25">
            <a:extLst>
              <a:ext uri="{FF2B5EF4-FFF2-40B4-BE49-F238E27FC236}">
                <a16:creationId xmlns:a16="http://schemas.microsoft.com/office/drawing/2014/main" id="{D9F935D4-6684-3F4C-AA4F-6A35BC1B3E96}"/>
              </a:ext>
            </a:extLst>
          </p:cNvPr>
          <p:cNvSpPr txBox="1"/>
          <p:nvPr/>
        </p:nvSpPr>
        <p:spPr>
          <a:xfrm>
            <a:off x="5194406" y="1090519"/>
            <a:ext cx="2684584" cy="523220"/>
          </a:xfrm>
          <a:prstGeom prst="rect">
            <a:avLst/>
          </a:prstGeom>
          <a:noFill/>
        </p:spPr>
        <p:txBody>
          <a:bodyPr wrap="square" rtlCol="0">
            <a:spAutoFit/>
          </a:bodyPr>
          <a:lstStyle/>
          <a:p>
            <a:pPr algn="ctr"/>
            <a:r>
              <a:rPr lang="en-US" sz="2800" i="1" dirty="0">
                <a:latin typeface="Lato" panose="020F0502020204030203" pitchFamily="34" charset="0"/>
              </a:rPr>
              <a:t>JDK3-2-1</a:t>
            </a:r>
          </a:p>
        </p:txBody>
      </p:sp>
      <p:sp>
        <p:nvSpPr>
          <p:cNvPr id="27" name="TextBox 26">
            <a:extLst>
              <a:ext uri="{FF2B5EF4-FFF2-40B4-BE49-F238E27FC236}">
                <a16:creationId xmlns:a16="http://schemas.microsoft.com/office/drawing/2014/main" id="{BF23254D-2C40-CD46-9407-D6B0666959AA}"/>
              </a:ext>
            </a:extLst>
          </p:cNvPr>
          <p:cNvSpPr txBox="1"/>
          <p:nvPr/>
        </p:nvSpPr>
        <p:spPr>
          <a:xfrm>
            <a:off x="8477596" y="1090519"/>
            <a:ext cx="2684584" cy="523220"/>
          </a:xfrm>
          <a:prstGeom prst="rect">
            <a:avLst/>
          </a:prstGeom>
          <a:noFill/>
        </p:spPr>
        <p:txBody>
          <a:bodyPr wrap="square" rtlCol="0">
            <a:spAutoFit/>
          </a:bodyPr>
          <a:lstStyle/>
          <a:p>
            <a:pPr algn="ctr"/>
            <a:r>
              <a:rPr lang="en-US" sz="2800" i="1" dirty="0">
                <a:latin typeface="Lato" panose="020F0502020204030203" pitchFamily="34" charset="0"/>
              </a:rPr>
              <a:t>JDK8-9-9</a:t>
            </a:r>
          </a:p>
        </p:txBody>
      </p:sp>
      <p:sp>
        <p:nvSpPr>
          <p:cNvPr id="28" name="TextBox 27">
            <a:extLst>
              <a:ext uri="{FF2B5EF4-FFF2-40B4-BE49-F238E27FC236}">
                <a16:creationId xmlns:a16="http://schemas.microsoft.com/office/drawing/2014/main" id="{FA9C5B43-016B-A24F-9411-D21E1F2A5E91}"/>
              </a:ext>
            </a:extLst>
          </p:cNvPr>
          <p:cNvSpPr txBox="1"/>
          <p:nvPr/>
        </p:nvSpPr>
        <p:spPr>
          <a:xfrm>
            <a:off x="1791987" y="2569461"/>
            <a:ext cx="2684584" cy="523220"/>
          </a:xfrm>
          <a:prstGeom prst="rect">
            <a:avLst/>
          </a:prstGeom>
          <a:noFill/>
        </p:spPr>
        <p:txBody>
          <a:bodyPr wrap="square" rtlCol="0">
            <a:spAutoFit/>
          </a:bodyPr>
          <a:lstStyle/>
          <a:p>
            <a:pPr algn="ctr"/>
            <a:r>
              <a:rPr lang="en-US" sz="2800" i="1" dirty="0">
                <a:latin typeface="Lato" panose="020F0502020204030203" pitchFamily="34" charset="0"/>
              </a:rPr>
              <a:t>JDK2-2-1</a:t>
            </a:r>
          </a:p>
        </p:txBody>
      </p:sp>
      <p:sp>
        <p:nvSpPr>
          <p:cNvPr id="29" name="TextBox 28">
            <a:extLst>
              <a:ext uri="{FF2B5EF4-FFF2-40B4-BE49-F238E27FC236}">
                <a16:creationId xmlns:a16="http://schemas.microsoft.com/office/drawing/2014/main" id="{B2570886-3459-3E46-90CE-67344BF738F2}"/>
              </a:ext>
            </a:extLst>
          </p:cNvPr>
          <p:cNvSpPr txBox="1"/>
          <p:nvPr/>
        </p:nvSpPr>
        <p:spPr>
          <a:xfrm>
            <a:off x="1791987" y="3921626"/>
            <a:ext cx="2684584" cy="523220"/>
          </a:xfrm>
          <a:prstGeom prst="rect">
            <a:avLst/>
          </a:prstGeom>
          <a:noFill/>
        </p:spPr>
        <p:txBody>
          <a:bodyPr wrap="square" rtlCol="0">
            <a:spAutoFit/>
          </a:bodyPr>
          <a:lstStyle/>
          <a:p>
            <a:pPr algn="ctr"/>
            <a:r>
              <a:rPr lang="en-US" sz="2800" i="1" dirty="0">
                <a:latin typeface="Lato" panose="020F0502020204030203" pitchFamily="34" charset="0"/>
              </a:rPr>
              <a:t>JDK2-3-2</a:t>
            </a:r>
          </a:p>
        </p:txBody>
      </p:sp>
      <p:sp>
        <p:nvSpPr>
          <p:cNvPr id="30" name="TextBox 29">
            <a:extLst>
              <a:ext uri="{FF2B5EF4-FFF2-40B4-BE49-F238E27FC236}">
                <a16:creationId xmlns:a16="http://schemas.microsoft.com/office/drawing/2014/main" id="{E58B29F0-3F9A-274F-A3B1-8B82B2DDE67B}"/>
              </a:ext>
            </a:extLst>
          </p:cNvPr>
          <p:cNvSpPr txBox="1"/>
          <p:nvPr/>
        </p:nvSpPr>
        <p:spPr>
          <a:xfrm>
            <a:off x="5194406" y="3921626"/>
            <a:ext cx="2684584" cy="523220"/>
          </a:xfrm>
          <a:prstGeom prst="rect">
            <a:avLst/>
          </a:prstGeom>
          <a:noFill/>
        </p:spPr>
        <p:txBody>
          <a:bodyPr wrap="square" rtlCol="0">
            <a:spAutoFit/>
          </a:bodyPr>
          <a:lstStyle/>
          <a:p>
            <a:pPr algn="ctr"/>
            <a:r>
              <a:rPr lang="en-US" sz="2800" i="1" dirty="0">
                <a:latin typeface="Lato" panose="020F0502020204030203" pitchFamily="34" charset="0"/>
              </a:rPr>
              <a:t>JDK5-4-4</a:t>
            </a:r>
          </a:p>
        </p:txBody>
      </p:sp>
      <p:sp>
        <p:nvSpPr>
          <p:cNvPr id="31" name="TextBox 30">
            <a:extLst>
              <a:ext uri="{FF2B5EF4-FFF2-40B4-BE49-F238E27FC236}">
                <a16:creationId xmlns:a16="http://schemas.microsoft.com/office/drawing/2014/main" id="{09F622AE-D371-3E44-B003-FB9A1EC13402}"/>
              </a:ext>
            </a:extLst>
          </p:cNvPr>
          <p:cNvSpPr txBox="1"/>
          <p:nvPr/>
        </p:nvSpPr>
        <p:spPr>
          <a:xfrm>
            <a:off x="1791987" y="5273792"/>
            <a:ext cx="2684584" cy="523220"/>
          </a:xfrm>
          <a:prstGeom prst="rect">
            <a:avLst/>
          </a:prstGeom>
          <a:noFill/>
        </p:spPr>
        <p:txBody>
          <a:bodyPr wrap="square" rtlCol="0">
            <a:spAutoFit/>
          </a:bodyPr>
          <a:lstStyle/>
          <a:p>
            <a:pPr algn="ctr"/>
            <a:r>
              <a:rPr lang="en-US" sz="2800" i="1" dirty="0">
                <a:latin typeface="Lato" panose="020F0502020204030203" pitchFamily="34" charset="0"/>
              </a:rPr>
              <a:t>JDK2-2-2</a:t>
            </a:r>
          </a:p>
        </p:txBody>
      </p:sp>
      <p:sp>
        <p:nvSpPr>
          <p:cNvPr id="32" name="TextBox 31">
            <a:extLst>
              <a:ext uri="{FF2B5EF4-FFF2-40B4-BE49-F238E27FC236}">
                <a16:creationId xmlns:a16="http://schemas.microsoft.com/office/drawing/2014/main" id="{3E6F7409-3F82-BE40-BD74-00A6AFA9BE30}"/>
              </a:ext>
            </a:extLst>
          </p:cNvPr>
          <p:cNvSpPr txBox="1"/>
          <p:nvPr/>
        </p:nvSpPr>
        <p:spPr>
          <a:xfrm>
            <a:off x="8477596" y="2569461"/>
            <a:ext cx="2684584" cy="523220"/>
          </a:xfrm>
          <a:prstGeom prst="rect">
            <a:avLst/>
          </a:prstGeom>
          <a:noFill/>
        </p:spPr>
        <p:txBody>
          <a:bodyPr wrap="square" rtlCol="0">
            <a:spAutoFit/>
          </a:bodyPr>
          <a:lstStyle/>
          <a:p>
            <a:pPr algn="ctr"/>
            <a:r>
              <a:rPr lang="en-US" sz="2800" i="1" dirty="0">
                <a:latin typeface="Lato" panose="020F0502020204030203" pitchFamily="34" charset="0"/>
              </a:rPr>
              <a:t>JDKE</a:t>
            </a:r>
          </a:p>
        </p:txBody>
      </p:sp>
      <p:sp>
        <p:nvSpPr>
          <p:cNvPr id="33" name="TextBox 32">
            <a:extLst>
              <a:ext uri="{FF2B5EF4-FFF2-40B4-BE49-F238E27FC236}">
                <a16:creationId xmlns:a16="http://schemas.microsoft.com/office/drawing/2014/main" id="{1017AD3C-F70F-B84A-BB0B-B94FA554BEB2}"/>
              </a:ext>
            </a:extLst>
          </p:cNvPr>
          <p:cNvSpPr txBox="1"/>
          <p:nvPr/>
        </p:nvSpPr>
        <p:spPr>
          <a:xfrm>
            <a:off x="8477596" y="3921626"/>
            <a:ext cx="2684584" cy="523220"/>
          </a:xfrm>
          <a:prstGeom prst="rect">
            <a:avLst/>
          </a:prstGeom>
          <a:noFill/>
        </p:spPr>
        <p:txBody>
          <a:bodyPr wrap="square" rtlCol="0">
            <a:spAutoFit/>
          </a:bodyPr>
          <a:lstStyle/>
          <a:p>
            <a:pPr algn="ctr"/>
            <a:r>
              <a:rPr lang="en-US" sz="2800" i="1" dirty="0">
                <a:latin typeface="Lato" panose="020F0502020204030203" pitchFamily="34" charset="0"/>
              </a:rPr>
              <a:t>JDKF</a:t>
            </a:r>
          </a:p>
        </p:txBody>
      </p:sp>
      <p:sp>
        <p:nvSpPr>
          <p:cNvPr id="51" name="TextBox 50">
            <a:extLst>
              <a:ext uri="{FF2B5EF4-FFF2-40B4-BE49-F238E27FC236}">
                <a16:creationId xmlns:a16="http://schemas.microsoft.com/office/drawing/2014/main" id="{1AE93791-9138-AF46-977F-19731EACF72C}"/>
              </a:ext>
            </a:extLst>
          </p:cNvPr>
          <p:cNvSpPr txBox="1"/>
          <p:nvPr/>
        </p:nvSpPr>
        <p:spPr>
          <a:xfrm>
            <a:off x="5194406" y="5273792"/>
            <a:ext cx="2684584" cy="523220"/>
          </a:xfrm>
          <a:prstGeom prst="rect">
            <a:avLst/>
          </a:prstGeom>
          <a:noFill/>
        </p:spPr>
        <p:txBody>
          <a:bodyPr wrap="square" rtlCol="0">
            <a:spAutoFit/>
          </a:bodyPr>
          <a:lstStyle/>
          <a:p>
            <a:pPr algn="ctr"/>
            <a:r>
              <a:rPr lang="en-US" sz="2800" i="1" dirty="0">
                <a:latin typeface="Lato" panose="020F0502020204030203" pitchFamily="34" charset="0"/>
              </a:rPr>
              <a:t>JDK5-6-7</a:t>
            </a:r>
          </a:p>
        </p:txBody>
      </p:sp>
      <p:sp>
        <p:nvSpPr>
          <p:cNvPr id="52" name="TextBox 51">
            <a:extLst>
              <a:ext uri="{FF2B5EF4-FFF2-40B4-BE49-F238E27FC236}">
                <a16:creationId xmlns:a16="http://schemas.microsoft.com/office/drawing/2014/main" id="{6C262FDD-4076-B444-9F52-F4B9B32430DF}"/>
              </a:ext>
            </a:extLst>
          </p:cNvPr>
          <p:cNvSpPr txBox="1"/>
          <p:nvPr/>
        </p:nvSpPr>
        <p:spPr>
          <a:xfrm>
            <a:off x="5194406" y="2569461"/>
            <a:ext cx="2684584" cy="523220"/>
          </a:xfrm>
          <a:prstGeom prst="rect">
            <a:avLst/>
          </a:prstGeom>
          <a:noFill/>
        </p:spPr>
        <p:txBody>
          <a:bodyPr wrap="square" rtlCol="0">
            <a:spAutoFit/>
          </a:bodyPr>
          <a:lstStyle/>
          <a:p>
            <a:pPr algn="ctr"/>
            <a:r>
              <a:rPr lang="en-US" sz="2800" i="1" dirty="0">
                <a:latin typeface="Lato" panose="020F0502020204030203" pitchFamily="34" charset="0"/>
              </a:rPr>
              <a:t>JDK3-2-3</a:t>
            </a:r>
          </a:p>
        </p:txBody>
      </p:sp>
      <p:grpSp>
        <p:nvGrpSpPr>
          <p:cNvPr id="20" name="Group 19">
            <a:extLst>
              <a:ext uri="{FF2B5EF4-FFF2-40B4-BE49-F238E27FC236}">
                <a16:creationId xmlns:a16="http://schemas.microsoft.com/office/drawing/2014/main" id="{C42FF430-9970-B94D-AB5D-FD58A1DD96F6}"/>
              </a:ext>
            </a:extLst>
          </p:cNvPr>
          <p:cNvGrpSpPr/>
          <p:nvPr/>
        </p:nvGrpSpPr>
        <p:grpSpPr>
          <a:xfrm>
            <a:off x="510630" y="54825"/>
            <a:ext cx="1039358" cy="1003356"/>
            <a:chOff x="9436270" y="2331114"/>
            <a:chExt cx="1001833" cy="722195"/>
          </a:xfrm>
        </p:grpSpPr>
        <p:pic>
          <p:nvPicPr>
            <p:cNvPr id="21" name="Graphic 20" descr="Volume">
              <a:extLst>
                <a:ext uri="{FF2B5EF4-FFF2-40B4-BE49-F238E27FC236}">
                  <a16:creationId xmlns:a16="http://schemas.microsoft.com/office/drawing/2014/main" id="{24818918-843C-0B49-A2E5-B6FED6E1C0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05887" y="2331114"/>
              <a:ext cx="432216" cy="432216"/>
            </a:xfrm>
            <a:prstGeom prst="rect">
              <a:avLst/>
            </a:prstGeom>
          </p:spPr>
        </p:pic>
        <p:pic>
          <p:nvPicPr>
            <p:cNvPr id="22" name="Graphic 21" descr="Cat">
              <a:extLst>
                <a:ext uri="{FF2B5EF4-FFF2-40B4-BE49-F238E27FC236}">
                  <a16:creationId xmlns:a16="http://schemas.microsoft.com/office/drawing/2014/main" id="{640A7DC4-DC65-114A-978D-EEEC9BE7140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36270" y="2441893"/>
              <a:ext cx="611416" cy="611416"/>
            </a:xfrm>
            <a:prstGeom prst="rect">
              <a:avLst/>
            </a:prstGeom>
          </p:spPr>
        </p:pic>
      </p:grpSp>
    </p:spTree>
    <p:extLst>
      <p:ext uri="{BB962C8B-B14F-4D97-AF65-F5344CB8AC3E}">
        <p14:creationId xmlns:p14="http://schemas.microsoft.com/office/powerpoint/2010/main" val="100238032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640170" y="213097"/>
            <a:ext cx="8034907" cy="698012"/>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Cat’s Meow </a:t>
            </a:r>
            <a:r>
              <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 </a:t>
            </a:r>
            <a:r>
              <a:rPr lang="en-US" sz="32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Findings</a:t>
            </a:r>
            <a:endPar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endParaRP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hidden="1">
            <a:extLst>
              <a:ext uri="{FF2B5EF4-FFF2-40B4-BE49-F238E27FC236}">
                <a16:creationId xmlns:a16="http://schemas.microsoft.com/office/drawing/2014/main" id="{A75E788A-4D7C-47BA-9326-D37D48290ED0}"/>
              </a:ext>
            </a:extLst>
          </p:cNvPr>
          <p:cNvSpPr>
            <a:spLocks noGrp="1"/>
          </p:cNvSpPr>
          <p:nvPr>
            <p:ph type="title"/>
          </p:nvPr>
        </p:nvSpPr>
        <p:spPr/>
        <p:txBody>
          <a:bodyPr/>
          <a:lstStyle/>
          <a:p>
            <a:r>
              <a:rPr lang="en-US" dirty="0"/>
              <a:t>Slide 12</a:t>
            </a:r>
          </a:p>
        </p:txBody>
      </p:sp>
      <p:sp>
        <p:nvSpPr>
          <p:cNvPr id="14" name="Rectangle 13">
            <a:extLst>
              <a:ext uri="{FF2B5EF4-FFF2-40B4-BE49-F238E27FC236}">
                <a16:creationId xmlns:a16="http://schemas.microsoft.com/office/drawing/2014/main" id="{F9B5521A-3824-EC41-AEFD-6B19733C0B7F}"/>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30473F26-95F8-FC4F-8D7E-ED3057D4A419}"/>
              </a:ext>
            </a:extLst>
          </p:cNvPr>
          <p:cNvGrpSpPr/>
          <p:nvPr/>
        </p:nvGrpSpPr>
        <p:grpSpPr>
          <a:xfrm>
            <a:off x="510630" y="54825"/>
            <a:ext cx="1039358" cy="1003356"/>
            <a:chOff x="9436270" y="2331114"/>
            <a:chExt cx="1001833" cy="722195"/>
          </a:xfrm>
        </p:grpSpPr>
        <p:pic>
          <p:nvPicPr>
            <p:cNvPr id="15" name="Graphic 14" descr="Volume">
              <a:extLst>
                <a:ext uri="{FF2B5EF4-FFF2-40B4-BE49-F238E27FC236}">
                  <a16:creationId xmlns:a16="http://schemas.microsoft.com/office/drawing/2014/main" id="{88D9817B-9DF2-654E-BAA9-54ACE4C7AF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05887" y="2331114"/>
              <a:ext cx="432216" cy="432216"/>
            </a:xfrm>
            <a:prstGeom prst="rect">
              <a:avLst/>
            </a:prstGeom>
          </p:spPr>
        </p:pic>
        <p:pic>
          <p:nvPicPr>
            <p:cNvPr id="16" name="Graphic 15" descr="Cat">
              <a:extLst>
                <a:ext uri="{FF2B5EF4-FFF2-40B4-BE49-F238E27FC236}">
                  <a16:creationId xmlns:a16="http://schemas.microsoft.com/office/drawing/2014/main" id="{AA04555D-2D8E-544D-95D8-8CF5E9F25EE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36270" y="2441893"/>
              <a:ext cx="611416" cy="611416"/>
            </a:xfrm>
            <a:prstGeom prst="rect">
              <a:avLst/>
            </a:prstGeom>
          </p:spPr>
        </p:pic>
      </p:grpSp>
      <p:pic>
        <p:nvPicPr>
          <p:cNvPr id="6" name="Picture 5">
            <a:extLst>
              <a:ext uri="{FF2B5EF4-FFF2-40B4-BE49-F238E27FC236}">
                <a16:creationId xmlns:a16="http://schemas.microsoft.com/office/drawing/2014/main" id="{06B4AEC4-22FF-7549-8854-274864EE865A}"/>
              </a:ext>
            </a:extLst>
          </p:cNvPr>
          <p:cNvPicPr>
            <a:picLocks noChangeAspect="1"/>
          </p:cNvPicPr>
          <p:nvPr/>
        </p:nvPicPr>
        <p:blipFill>
          <a:blip r:embed="rId7"/>
          <a:stretch>
            <a:fillRect/>
          </a:stretch>
        </p:blipFill>
        <p:spPr>
          <a:xfrm>
            <a:off x="6096000" y="1130870"/>
            <a:ext cx="5842000" cy="4381500"/>
          </a:xfrm>
          <a:prstGeom prst="rect">
            <a:avLst/>
          </a:prstGeom>
        </p:spPr>
      </p:pic>
      <p:pic>
        <p:nvPicPr>
          <p:cNvPr id="8" name="Picture 7">
            <a:extLst>
              <a:ext uri="{FF2B5EF4-FFF2-40B4-BE49-F238E27FC236}">
                <a16:creationId xmlns:a16="http://schemas.microsoft.com/office/drawing/2014/main" id="{F8AFC7B6-E447-B848-A37A-685113D18714}"/>
              </a:ext>
            </a:extLst>
          </p:cNvPr>
          <p:cNvPicPr>
            <a:picLocks noChangeAspect="1"/>
          </p:cNvPicPr>
          <p:nvPr/>
        </p:nvPicPr>
        <p:blipFill>
          <a:blip r:embed="rId8"/>
          <a:stretch>
            <a:fillRect/>
          </a:stretch>
        </p:blipFill>
        <p:spPr>
          <a:xfrm>
            <a:off x="106680" y="1258445"/>
            <a:ext cx="5842000" cy="4381500"/>
          </a:xfrm>
          <a:prstGeom prst="rect">
            <a:avLst/>
          </a:prstGeom>
        </p:spPr>
      </p:pic>
    </p:spTree>
    <p:extLst>
      <p:ext uri="{BB962C8B-B14F-4D97-AF65-F5344CB8AC3E}">
        <p14:creationId xmlns:p14="http://schemas.microsoft.com/office/powerpoint/2010/main" val="2173234233"/>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640170" y="213097"/>
            <a:ext cx="8034907" cy="698012"/>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Cat’s Meow </a:t>
            </a:r>
            <a:r>
              <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 </a:t>
            </a:r>
            <a:r>
              <a:rPr lang="en-US" sz="32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Findings</a:t>
            </a:r>
            <a:endPar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endParaRP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hidden="1">
            <a:extLst>
              <a:ext uri="{FF2B5EF4-FFF2-40B4-BE49-F238E27FC236}">
                <a16:creationId xmlns:a16="http://schemas.microsoft.com/office/drawing/2014/main" id="{A75E788A-4D7C-47BA-9326-D37D48290ED0}"/>
              </a:ext>
            </a:extLst>
          </p:cNvPr>
          <p:cNvSpPr>
            <a:spLocks noGrp="1"/>
          </p:cNvSpPr>
          <p:nvPr>
            <p:ph type="title"/>
          </p:nvPr>
        </p:nvSpPr>
        <p:spPr/>
        <p:txBody>
          <a:bodyPr/>
          <a:lstStyle/>
          <a:p>
            <a:r>
              <a:rPr lang="en-US" dirty="0"/>
              <a:t>Slide 12</a:t>
            </a:r>
          </a:p>
        </p:txBody>
      </p:sp>
      <p:sp>
        <p:nvSpPr>
          <p:cNvPr id="14" name="Rectangle 13">
            <a:extLst>
              <a:ext uri="{FF2B5EF4-FFF2-40B4-BE49-F238E27FC236}">
                <a16:creationId xmlns:a16="http://schemas.microsoft.com/office/drawing/2014/main" id="{F9B5521A-3824-EC41-AEFD-6B19733C0B7F}"/>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30473F26-95F8-FC4F-8D7E-ED3057D4A419}"/>
              </a:ext>
            </a:extLst>
          </p:cNvPr>
          <p:cNvGrpSpPr/>
          <p:nvPr/>
        </p:nvGrpSpPr>
        <p:grpSpPr>
          <a:xfrm>
            <a:off x="510630" y="54825"/>
            <a:ext cx="1039358" cy="1003356"/>
            <a:chOff x="9436270" y="2331114"/>
            <a:chExt cx="1001833" cy="722195"/>
          </a:xfrm>
        </p:grpSpPr>
        <p:pic>
          <p:nvPicPr>
            <p:cNvPr id="15" name="Graphic 14" descr="Volume">
              <a:extLst>
                <a:ext uri="{FF2B5EF4-FFF2-40B4-BE49-F238E27FC236}">
                  <a16:creationId xmlns:a16="http://schemas.microsoft.com/office/drawing/2014/main" id="{88D9817B-9DF2-654E-BAA9-54ACE4C7AF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05887" y="2331114"/>
              <a:ext cx="432216" cy="432216"/>
            </a:xfrm>
            <a:prstGeom prst="rect">
              <a:avLst/>
            </a:prstGeom>
          </p:spPr>
        </p:pic>
        <p:pic>
          <p:nvPicPr>
            <p:cNvPr id="16" name="Graphic 15" descr="Cat">
              <a:extLst>
                <a:ext uri="{FF2B5EF4-FFF2-40B4-BE49-F238E27FC236}">
                  <a16:creationId xmlns:a16="http://schemas.microsoft.com/office/drawing/2014/main" id="{AA04555D-2D8E-544D-95D8-8CF5E9F25EE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36270" y="2441893"/>
              <a:ext cx="611416" cy="611416"/>
            </a:xfrm>
            <a:prstGeom prst="rect">
              <a:avLst/>
            </a:prstGeom>
          </p:spPr>
        </p:pic>
      </p:grpSp>
      <p:pic>
        <p:nvPicPr>
          <p:cNvPr id="17" name="Picture 16">
            <a:extLst>
              <a:ext uri="{FF2B5EF4-FFF2-40B4-BE49-F238E27FC236}">
                <a16:creationId xmlns:a16="http://schemas.microsoft.com/office/drawing/2014/main" id="{32D655A1-9C40-D94E-9229-6EAF93D85A62}"/>
              </a:ext>
            </a:extLst>
          </p:cNvPr>
          <p:cNvPicPr>
            <a:picLocks noChangeAspect="1"/>
          </p:cNvPicPr>
          <p:nvPr/>
        </p:nvPicPr>
        <p:blipFill>
          <a:blip r:embed="rId7"/>
          <a:stretch>
            <a:fillRect/>
          </a:stretch>
        </p:blipFill>
        <p:spPr>
          <a:xfrm>
            <a:off x="2401277" y="775287"/>
            <a:ext cx="7981200" cy="5985900"/>
          </a:xfrm>
          <a:prstGeom prst="rect">
            <a:avLst/>
          </a:prstGeom>
        </p:spPr>
      </p:pic>
    </p:spTree>
    <p:extLst>
      <p:ext uri="{BB962C8B-B14F-4D97-AF65-F5344CB8AC3E}">
        <p14:creationId xmlns:p14="http://schemas.microsoft.com/office/powerpoint/2010/main" val="388249499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1406483" y="198425"/>
            <a:ext cx="9050502" cy="698012"/>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Many Cats on a Bed </a:t>
            </a:r>
            <a:r>
              <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 </a:t>
            </a:r>
            <a:r>
              <a:rPr lang="en-US" sz="32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Game theory</a:t>
            </a:r>
            <a:endPar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endParaRP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hidden="1">
            <a:extLst>
              <a:ext uri="{FF2B5EF4-FFF2-40B4-BE49-F238E27FC236}">
                <a16:creationId xmlns:a16="http://schemas.microsoft.com/office/drawing/2014/main" id="{A75E788A-4D7C-47BA-9326-D37D48290ED0}"/>
              </a:ext>
            </a:extLst>
          </p:cNvPr>
          <p:cNvSpPr>
            <a:spLocks noGrp="1"/>
          </p:cNvSpPr>
          <p:nvPr>
            <p:ph type="title"/>
          </p:nvPr>
        </p:nvSpPr>
        <p:spPr/>
        <p:txBody>
          <a:bodyPr/>
          <a:lstStyle/>
          <a:p>
            <a:r>
              <a:rPr lang="en-US" dirty="0"/>
              <a:t>Slide 12</a:t>
            </a:r>
          </a:p>
        </p:txBody>
      </p:sp>
      <p:sp>
        <p:nvSpPr>
          <p:cNvPr id="14" name="Rectangle 13">
            <a:extLst>
              <a:ext uri="{FF2B5EF4-FFF2-40B4-BE49-F238E27FC236}">
                <a16:creationId xmlns:a16="http://schemas.microsoft.com/office/drawing/2014/main" id="{F9B5521A-3824-EC41-AEFD-6B19733C0B7F}"/>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Graphic 21" descr="Cat">
            <a:extLst>
              <a:ext uri="{FF2B5EF4-FFF2-40B4-BE49-F238E27FC236}">
                <a16:creationId xmlns:a16="http://schemas.microsoft.com/office/drawing/2014/main" id="{7479E1E7-19DC-AF4C-9066-924AC2F441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000" y="26983"/>
            <a:ext cx="643895" cy="893214"/>
          </a:xfrm>
          <a:prstGeom prst="rect">
            <a:avLst/>
          </a:prstGeom>
        </p:spPr>
      </p:pic>
      <p:pic>
        <p:nvPicPr>
          <p:cNvPr id="24" name="Graphic 23" descr="Cat">
            <a:extLst>
              <a:ext uri="{FF2B5EF4-FFF2-40B4-BE49-F238E27FC236}">
                <a16:creationId xmlns:a16="http://schemas.microsoft.com/office/drawing/2014/main" id="{25C0FDE7-7851-9544-AABB-3ADAB5FC9F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009" y="19549"/>
            <a:ext cx="643895" cy="893214"/>
          </a:xfrm>
          <a:prstGeom prst="rect">
            <a:avLst/>
          </a:prstGeom>
        </p:spPr>
      </p:pic>
      <p:graphicFrame>
        <p:nvGraphicFramePr>
          <p:cNvPr id="25" name="Table 24">
            <a:extLst>
              <a:ext uri="{FF2B5EF4-FFF2-40B4-BE49-F238E27FC236}">
                <a16:creationId xmlns:a16="http://schemas.microsoft.com/office/drawing/2014/main" id="{85A3DBE3-931A-954F-930D-319D6DB48EC0}"/>
              </a:ext>
            </a:extLst>
          </p:cNvPr>
          <p:cNvGraphicFramePr>
            <a:graphicFrameLocks noGrp="1"/>
          </p:cNvGraphicFramePr>
          <p:nvPr>
            <p:extLst>
              <p:ext uri="{D42A27DB-BD31-4B8C-83A1-F6EECF244321}">
                <p14:modId xmlns:p14="http://schemas.microsoft.com/office/powerpoint/2010/main" val="342475014"/>
              </p:ext>
            </p:extLst>
          </p:nvPr>
        </p:nvGraphicFramePr>
        <p:xfrm>
          <a:off x="926008" y="1970253"/>
          <a:ext cx="10705628" cy="4531802"/>
        </p:xfrm>
        <a:graphic>
          <a:graphicData uri="http://schemas.openxmlformats.org/drawingml/2006/table">
            <a:tbl>
              <a:tblPr bandCol="1">
                <a:tableStyleId>{46F890A9-2807-4EBB-B81D-B2AA78EC7F39}</a:tableStyleId>
              </a:tblPr>
              <a:tblGrid>
                <a:gridCol w="2676407">
                  <a:extLst>
                    <a:ext uri="{9D8B030D-6E8A-4147-A177-3AD203B41FA5}">
                      <a16:colId xmlns:a16="http://schemas.microsoft.com/office/drawing/2014/main" val="2377517704"/>
                    </a:ext>
                  </a:extLst>
                </a:gridCol>
                <a:gridCol w="2676407">
                  <a:extLst>
                    <a:ext uri="{9D8B030D-6E8A-4147-A177-3AD203B41FA5}">
                      <a16:colId xmlns:a16="http://schemas.microsoft.com/office/drawing/2014/main" val="2778605847"/>
                    </a:ext>
                  </a:extLst>
                </a:gridCol>
                <a:gridCol w="2676407">
                  <a:extLst>
                    <a:ext uri="{9D8B030D-6E8A-4147-A177-3AD203B41FA5}">
                      <a16:colId xmlns:a16="http://schemas.microsoft.com/office/drawing/2014/main" val="1604311363"/>
                    </a:ext>
                  </a:extLst>
                </a:gridCol>
                <a:gridCol w="2676407">
                  <a:extLst>
                    <a:ext uri="{9D8B030D-6E8A-4147-A177-3AD203B41FA5}">
                      <a16:colId xmlns:a16="http://schemas.microsoft.com/office/drawing/2014/main" val="3615376913"/>
                    </a:ext>
                  </a:extLst>
                </a:gridCol>
              </a:tblGrid>
              <a:tr h="605381">
                <a:tc>
                  <a:txBody>
                    <a:bodyPr/>
                    <a:lstStyle/>
                    <a:p>
                      <a:r>
                        <a:rPr lang="en-US" dirty="0"/>
                        <a:t>`</a:t>
                      </a:r>
                    </a:p>
                  </a:txBody>
                  <a:tcPr>
                    <a:lnL w="38100" cap="flat" cmpd="sng" algn="ctr">
                      <a:noFill/>
                      <a:prstDash val="solid"/>
                      <a:round/>
                      <a:headEnd type="none" w="med" len="med"/>
                      <a:tailEnd type="none" w="med" len="med"/>
                    </a:lnL>
                    <a:lnR w="57150" cap="flat" cmpd="sng" algn="ctr">
                      <a:solidFill>
                        <a:schemeClr val="accent3"/>
                      </a:solidFill>
                      <a:prstDash val="solid"/>
                      <a:round/>
                      <a:headEnd type="none" w="med" len="med"/>
                      <a:tailEnd type="none" w="med" len="med"/>
                    </a:lnR>
                    <a:lnT w="38100" cap="flat" cmpd="sng" algn="ctr">
                      <a:noFill/>
                      <a:prstDash val="solid"/>
                      <a:round/>
                      <a:headEnd type="none" w="med" len="med"/>
                      <a:tailEnd type="none" w="med" len="med"/>
                    </a:lnT>
                    <a:lnB w="57150" cap="flat" cmpd="sng" algn="ctr">
                      <a:solidFill>
                        <a:schemeClr val="accent3"/>
                      </a:solidFill>
                      <a:prstDash val="solid"/>
                      <a:round/>
                      <a:headEnd type="none" w="med" len="med"/>
                      <a:tailEnd type="none" w="med" len="med"/>
                    </a:lnB>
                    <a:noFill/>
                  </a:tcPr>
                </a:tc>
                <a:tc>
                  <a:txBody>
                    <a:bodyPr/>
                    <a:lstStyle/>
                    <a:p>
                      <a:endParaRPr lang="en-US" dirty="0"/>
                    </a:p>
                  </a:txBody>
                  <a:tcPr>
                    <a:lnL w="5715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noFill/>
                      <a:prstDash val="solid"/>
                      <a:round/>
                      <a:headEnd type="none" w="med" len="med"/>
                      <a:tailEnd type="none" w="med" len="med"/>
                    </a:lnT>
                    <a:lnB w="57150" cap="flat" cmpd="sng" algn="ctr">
                      <a:solidFill>
                        <a:schemeClr val="accent3"/>
                      </a:solidFill>
                      <a:prstDash val="solid"/>
                      <a:round/>
                      <a:headEnd type="none" w="med" len="med"/>
                      <a:tailEnd type="none" w="med" len="med"/>
                    </a:lnB>
                    <a:noFill/>
                  </a:tcPr>
                </a:tc>
                <a:tc>
                  <a:txBody>
                    <a:bodyPr/>
                    <a:lstStyle/>
                    <a:p>
                      <a:endParaRPr lang="en-US" dirty="0"/>
                    </a:p>
                  </a:txBody>
                  <a:tcPr>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noFill/>
                      <a:prstDash val="solid"/>
                      <a:round/>
                      <a:headEnd type="none" w="med" len="med"/>
                      <a:tailEnd type="none" w="med" len="med"/>
                    </a:lnT>
                    <a:lnB w="57150" cap="flat" cmpd="sng" algn="ctr">
                      <a:solidFill>
                        <a:schemeClr val="accent3"/>
                      </a:solidFill>
                      <a:prstDash val="solid"/>
                      <a:round/>
                      <a:headEnd type="none" w="med" len="med"/>
                      <a:tailEnd type="none" w="med" len="med"/>
                    </a:lnB>
                    <a:noFill/>
                  </a:tcPr>
                </a:tc>
                <a:tc>
                  <a:txBody>
                    <a:bodyPr/>
                    <a:lstStyle/>
                    <a:p>
                      <a:endParaRPr lang="en-US" dirty="0"/>
                    </a:p>
                  </a:txBody>
                  <a:tcPr>
                    <a:lnL w="38100" cap="flat" cmpd="sng" algn="ctr">
                      <a:solidFill>
                        <a:schemeClr val="accent3"/>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5715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1282870947"/>
                  </a:ext>
                </a:extLst>
              </a:tr>
              <a:tr h="1308807">
                <a:tc>
                  <a:txBody>
                    <a:bodyPr/>
                    <a:lstStyle/>
                    <a:p>
                      <a:endParaRPr lang="en-US"/>
                    </a:p>
                  </a:txBody>
                  <a:tcPr>
                    <a:lnL w="38100" cap="flat" cmpd="sng" algn="ctr">
                      <a:noFill/>
                      <a:prstDash val="solid"/>
                      <a:round/>
                      <a:headEnd type="none" w="med" len="med"/>
                      <a:tailEnd type="none" w="med" len="med"/>
                    </a:lnL>
                    <a:lnR w="57150" cap="flat" cmpd="sng" algn="ctr">
                      <a:solidFill>
                        <a:schemeClr val="accent3"/>
                      </a:solidFill>
                      <a:prstDash val="solid"/>
                      <a:round/>
                      <a:headEnd type="none" w="med" len="med"/>
                      <a:tailEnd type="none" w="med" len="med"/>
                    </a:lnR>
                    <a:lnT w="5715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dirty="0"/>
                    </a:p>
                  </a:txBody>
                  <a:tcPr>
                    <a:lnL w="5715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5715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dirty="0"/>
                    </a:p>
                  </a:txBody>
                  <a:tcPr>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5715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dirty="0"/>
                    </a:p>
                  </a:txBody>
                  <a:tcPr>
                    <a:lnL w="38100" cap="flat" cmpd="sng" algn="ctr">
                      <a:solidFill>
                        <a:schemeClr val="accent3"/>
                      </a:solidFill>
                      <a:prstDash val="solid"/>
                      <a:round/>
                      <a:headEnd type="none" w="med" len="med"/>
                      <a:tailEnd type="none" w="med" len="med"/>
                    </a:lnL>
                    <a:lnR w="38100" cap="flat" cmpd="sng" algn="ctr">
                      <a:noFill/>
                      <a:prstDash val="solid"/>
                      <a:round/>
                      <a:headEnd type="none" w="med" len="med"/>
                      <a:tailEnd type="none" w="med" len="med"/>
                    </a:lnR>
                    <a:lnT w="5715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2795973481"/>
                  </a:ext>
                </a:extLst>
              </a:tr>
              <a:tr h="1308807">
                <a:tc>
                  <a:txBody>
                    <a:bodyPr/>
                    <a:lstStyle/>
                    <a:p>
                      <a:endParaRPr lang="en-US"/>
                    </a:p>
                  </a:txBody>
                  <a:tcPr>
                    <a:lnL w="38100" cap="flat" cmpd="sng" algn="ctr">
                      <a:noFill/>
                      <a:prstDash val="solid"/>
                      <a:round/>
                      <a:headEnd type="none" w="med" len="med"/>
                      <a:tailEnd type="none" w="med" len="med"/>
                    </a:lnL>
                    <a:lnR w="5715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dirty="0"/>
                    </a:p>
                  </a:txBody>
                  <a:tcPr>
                    <a:lnL w="5715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dirty="0"/>
                    </a:p>
                  </a:txBody>
                  <a:tcPr>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tc>
                  <a:txBody>
                    <a:bodyPr/>
                    <a:lstStyle/>
                    <a:p>
                      <a:endParaRPr lang="en-US"/>
                    </a:p>
                  </a:txBody>
                  <a:tcPr>
                    <a:lnL w="38100" cap="flat" cmpd="sng" algn="ctr">
                      <a:solidFill>
                        <a:schemeClr val="accent3"/>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3757607917"/>
                  </a:ext>
                </a:extLst>
              </a:tr>
              <a:tr h="1308807">
                <a:tc>
                  <a:txBody>
                    <a:bodyPr/>
                    <a:lstStyle/>
                    <a:p>
                      <a:endParaRPr lang="en-US"/>
                    </a:p>
                  </a:txBody>
                  <a:tcPr>
                    <a:lnL w="38100" cap="flat" cmpd="sng" algn="ctr">
                      <a:noFill/>
                      <a:prstDash val="solid"/>
                      <a:round/>
                      <a:headEnd type="none" w="med" len="med"/>
                      <a:tailEnd type="none" w="med" len="med"/>
                    </a:lnL>
                    <a:lnR w="5715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noFill/>
                      <a:prstDash val="solid"/>
                      <a:round/>
                      <a:headEnd type="none" w="med" len="med"/>
                      <a:tailEnd type="none" w="med" len="med"/>
                    </a:lnB>
                    <a:noFill/>
                  </a:tcPr>
                </a:tc>
                <a:tc>
                  <a:txBody>
                    <a:bodyPr/>
                    <a:lstStyle/>
                    <a:p>
                      <a:endParaRPr lang="en-US"/>
                    </a:p>
                  </a:txBody>
                  <a:tcPr>
                    <a:lnL w="5715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noFill/>
                      <a:prstDash val="solid"/>
                      <a:round/>
                      <a:headEnd type="none" w="med" len="med"/>
                      <a:tailEnd type="none" w="med" len="med"/>
                    </a:lnB>
                    <a:noFill/>
                  </a:tcPr>
                </a:tc>
                <a:tc>
                  <a:txBody>
                    <a:bodyPr/>
                    <a:lstStyle/>
                    <a:p>
                      <a:endParaRPr lang="en-US"/>
                    </a:p>
                  </a:txBody>
                  <a:tcPr>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noFill/>
                      <a:prstDash val="solid"/>
                      <a:round/>
                      <a:headEnd type="none" w="med" len="med"/>
                      <a:tailEnd type="none" w="med" len="med"/>
                    </a:lnB>
                    <a:noFill/>
                  </a:tcPr>
                </a:tc>
                <a:tc>
                  <a:txBody>
                    <a:bodyPr/>
                    <a:lstStyle/>
                    <a:p>
                      <a:endParaRPr lang="en-US" dirty="0"/>
                    </a:p>
                  </a:txBody>
                  <a:tcPr>
                    <a:lnL w="38100" cap="flat" cmpd="sng" algn="ctr">
                      <a:solidFill>
                        <a:schemeClr val="accent3"/>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noFill/>
                      <a:prstDash val="solid"/>
                      <a:round/>
                      <a:headEnd type="none" w="med" len="med"/>
                      <a:tailEnd type="none" w="med" len="med"/>
                    </a:lnB>
                    <a:noFill/>
                  </a:tcPr>
                </a:tc>
                <a:extLst>
                  <a:ext uri="{0D108BD9-81ED-4DB2-BD59-A6C34878D82A}">
                    <a16:rowId xmlns:a16="http://schemas.microsoft.com/office/drawing/2014/main" val="2955598655"/>
                  </a:ext>
                </a:extLst>
              </a:tr>
            </a:tbl>
          </a:graphicData>
        </a:graphic>
      </p:graphicFrame>
      <p:sp>
        <p:nvSpPr>
          <p:cNvPr id="7" name="TextBox 6">
            <a:extLst>
              <a:ext uri="{FF2B5EF4-FFF2-40B4-BE49-F238E27FC236}">
                <a16:creationId xmlns:a16="http://schemas.microsoft.com/office/drawing/2014/main" id="{C9D565B6-269E-B44F-96E1-B85B52CC0567}"/>
              </a:ext>
            </a:extLst>
          </p:cNvPr>
          <p:cNvSpPr txBox="1"/>
          <p:nvPr/>
        </p:nvSpPr>
        <p:spPr>
          <a:xfrm>
            <a:off x="5111261" y="1091088"/>
            <a:ext cx="4736123" cy="523220"/>
          </a:xfrm>
          <a:prstGeom prst="rect">
            <a:avLst/>
          </a:prstGeom>
          <a:noFill/>
        </p:spPr>
        <p:txBody>
          <a:bodyPr wrap="square" rtlCol="0">
            <a:spAutoFit/>
          </a:bodyPr>
          <a:lstStyle/>
          <a:p>
            <a:pPr algn="ctr"/>
            <a:r>
              <a:rPr lang="en-US" sz="2800" i="1" dirty="0">
                <a:solidFill>
                  <a:schemeClr val="accent1"/>
                </a:solidFill>
                <a:latin typeface="Lato" panose="020F0502020204030203" pitchFamily="34" charset="0"/>
                <a:ea typeface="Lato" panose="020F0502020204030203" pitchFamily="34" charset="0"/>
                <a:cs typeface="Lato" panose="020F0502020204030203" pitchFamily="34" charset="0"/>
              </a:rPr>
              <a:t>Tenant 1 </a:t>
            </a:r>
          </a:p>
        </p:txBody>
      </p:sp>
      <p:sp>
        <p:nvSpPr>
          <p:cNvPr id="26" name="TextBox 25">
            <a:extLst>
              <a:ext uri="{FF2B5EF4-FFF2-40B4-BE49-F238E27FC236}">
                <a16:creationId xmlns:a16="http://schemas.microsoft.com/office/drawing/2014/main" id="{6EDBE0CA-B373-C148-ACD2-CBBC446A8EC4}"/>
              </a:ext>
            </a:extLst>
          </p:cNvPr>
          <p:cNvSpPr txBox="1"/>
          <p:nvPr/>
        </p:nvSpPr>
        <p:spPr>
          <a:xfrm>
            <a:off x="57867" y="2887810"/>
            <a:ext cx="615553" cy="2696687"/>
          </a:xfrm>
          <a:prstGeom prst="rect">
            <a:avLst/>
          </a:prstGeom>
          <a:noFill/>
        </p:spPr>
        <p:txBody>
          <a:bodyPr vert="vert270" wrap="square" rtlCol="0">
            <a:spAutoFit/>
          </a:bodyPr>
          <a:lstStyle/>
          <a:p>
            <a:pPr algn="ctr"/>
            <a:r>
              <a:rPr lang="en-US" sz="2800" i="1" dirty="0">
                <a:solidFill>
                  <a:schemeClr val="accent1"/>
                </a:solidFill>
                <a:latin typeface="Lato" panose="020F0502020204030203" pitchFamily="34" charset="0"/>
                <a:ea typeface="Lato" panose="020F0502020204030203" pitchFamily="34" charset="0"/>
                <a:cs typeface="Lato" panose="020F0502020204030203" pitchFamily="34" charset="0"/>
              </a:rPr>
              <a:t>Tenant 2 </a:t>
            </a:r>
          </a:p>
        </p:txBody>
      </p:sp>
      <p:sp>
        <p:nvSpPr>
          <p:cNvPr id="27" name="TextBox 26">
            <a:extLst>
              <a:ext uri="{FF2B5EF4-FFF2-40B4-BE49-F238E27FC236}">
                <a16:creationId xmlns:a16="http://schemas.microsoft.com/office/drawing/2014/main" id="{DCED4101-CF32-8E43-A3D9-8C14909F3AB4}"/>
              </a:ext>
            </a:extLst>
          </p:cNvPr>
          <p:cNvSpPr txBox="1"/>
          <p:nvPr/>
        </p:nvSpPr>
        <p:spPr>
          <a:xfrm>
            <a:off x="909654" y="2754305"/>
            <a:ext cx="2684584" cy="830997"/>
          </a:xfrm>
          <a:prstGeom prst="rect">
            <a:avLst/>
          </a:prstGeom>
          <a:noFill/>
        </p:spPr>
        <p:txBody>
          <a:bodyPr wrap="square" rtlCol="0">
            <a:spAutoFit/>
          </a:bodyPr>
          <a:lstStyle/>
          <a:p>
            <a:pPr algn="ctr"/>
            <a:r>
              <a:rPr lang="en-US" sz="2400" i="1" dirty="0">
                <a:latin typeface="Lato" panose="020F0502020204030203" pitchFamily="34" charset="0"/>
              </a:rPr>
              <a:t>Increase resource </a:t>
            </a:r>
            <a:r>
              <a:rPr lang="en-US" sz="2400" i="1" dirty="0" err="1">
                <a:latin typeface="Lato" panose="020F0502020204030203" pitchFamily="34" charset="0"/>
              </a:rPr>
              <a:t>utilisation</a:t>
            </a:r>
            <a:endParaRPr lang="en-US" sz="2400" i="1" dirty="0">
              <a:latin typeface="Lato" panose="020F0502020204030203" pitchFamily="34" charset="0"/>
            </a:endParaRPr>
          </a:p>
        </p:txBody>
      </p:sp>
      <p:sp>
        <p:nvSpPr>
          <p:cNvPr id="28" name="TextBox 27">
            <a:extLst>
              <a:ext uri="{FF2B5EF4-FFF2-40B4-BE49-F238E27FC236}">
                <a16:creationId xmlns:a16="http://schemas.microsoft.com/office/drawing/2014/main" id="{4077B021-18A3-B044-8EA5-2F8747C9EAC9}"/>
              </a:ext>
            </a:extLst>
          </p:cNvPr>
          <p:cNvSpPr txBox="1"/>
          <p:nvPr/>
        </p:nvSpPr>
        <p:spPr>
          <a:xfrm>
            <a:off x="3594238" y="1700868"/>
            <a:ext cx="2684584" cy="830997"/>
          </a:xfrm>
          <a:prstGeom prst="rect">
            <a:avLst/>
          </a:prstGeom>
          <a:noFill/>
        </p:spPr>
        <p:txBody>
          <a:bodyPr wrap="square" rtlCol="0">
            <a:spAutoFit/>
          </a:bodyPr>
          <a:lstStyle/>
          <a:p>
            <a:pPr algn="ctr"/>
            <a:r>
              <a:rPr lang="en-US" sz="2400" i="1" dirty="0">
                <a:latin typeface="Lato" panose="020F0502020204030203" pitchFamily="34" charset="0"/>
              </a:rPr>
              <a:t>Increase resource </a:t>
            </a:r>
            <a:r>
              <a:rPr lang="en-US" sz="2400" i="1" dirty="0" err="1">
                <a:latin typeface="Lato" panose="020F0502020204030203" pitchFamily="34" charset="0"/>
              </a:rPr>
              <a:t>utilisation</a:t>
            </a:r>
            <a:endParaRPr lang="en-US" sz="2400" i="1" dirty="0">
              <a:latin typeface="Lato" panose="020F0502020204030203" pitchFamily="34" charset="0"/>
            </a:endParaRPr>
          </a:p>
        </p:txBody>
      </p:sp>
      <p:sp>
        <p:nvSpPr>
          <p:cNvPr id="29" name="TextBox 28">
            <a:extLst>
              <a:ext uri="{FF2B5EF4-FFF2-40B4-BE49-F238E27FC236}">
                <a16:creationId xmlns:a16="http://schemas.microsoft.com/office/drawing/2014/main" id="{9700DDA3-8A3B-6F4A-AE85-5AFE211F1FD4}"/>
              </a:ext>
            </a:extLst>
          </p:cNvPr>
          <p:cNvSpPr txBox="1"/>
          <p:nvPr/>
        </p:nvSpPr>
        <p:spPr>
          <a:xfrm>
            <a:off x="6296692" y="1681521"/>
            <a:ext cx="2684584" cy="830997"/>
          </a:xfrm>
          <a:prstGeom prst="rect">
            <a:avLst/>
          </a:prstGeom>
          <a:noFill/>
        </p:spPr>
        <p:txBody>
          <a:bodyPr wrap="square" rtlCol="0">
            <a:spAutoFit/>
          </a:bodyPr>
          <a:lstStyle/>
          <a:p>
            <a:pPr algn="ctr"/>
            <a:r>
              <a:rPr lang="en-US" sz="2400" i="1" dirty="0">
                <a:latin typeface="Lato" panose="020F0502020204030203" pitchFamily="34" charset="0"/>
              </a:rPr>
              <a:t>Decrease resource </a:t>
            </a:r>
            <a:r>
              <a:rPr lang="en-US" sz="2400" i="1" dirty="0" err="1">
                <a:latin typeface="Lato" panose="020F0502020204030203" pitchFamily="34" charset="0"/>
              </a:rPr>
              <a:t>utilisation</a:t>
            </a:r>
            <a:endParaRPr lang="en-US" sz="2400" i="1" dirty="0">
              <a:latin typeface="Lato" panose="020F0502020204030203" pitchFamily="34" charset="0"/>
            </a:endParaRPr>
          </a:p>
        </p:txBody>
      </p:sp>
      <p:sp>
        <p:nvSpPr>
          <p:cNvPr id="30" name="TextBox 29">
            <a:extLst>
              <a:ext uri="{FF2B5EF4-FFF2-40B4-BE49-F238E27FC236}">
                <a16:creationId xmlns:a16="http://schemas.microsoft.com/office/drawing/2014/main" id="{8D77D09E-47A7-EA4E-8729-068ADC96792B}"/>
              </a:ext>
            </a:extLst>
          </p:cNvPr>
          <p:cNvSpPr txBox="1"/>
          <p:nvPr/>
        </p:nvSpPr>
        <p:spPr>
          <a:xfrm>
            <a:off x="8915692" y="1808959"/>
            <a:ext cx="2684584" cy="461665"/>
          </a:xfrm>
          <a:prstGeom prst="rect">
            <a:avLst/>
          </a:prstGeom>
          <a:noFill/>
        </p:spPr>
        <p:txBody>
          <a:bodyPr wrap="square" rtlCol="0">
            <a:spAutoFit/>
          </a:bodyPr>
          <a:lstStyle/>
          <a:p>
            <a:pPr algn="ctr"/>
            <a:r>
              <a:rPr lang="en-US" sz="2400" i="1" dirty="0">
                <a:latin typeface="Lato" panose="020F0502020204030203" pitchFamily="34" charset="0"/>
              </a:rPr>
              <a:t>Do nothing </a:t>
            </a:r>
          </a:p>
        </p:txBody>
      </p:sp>
      <p:sp>
        <p:nvSpPr>
          <p:cNvPr id="31" name="TextBox 30">
            <a:extLst>
              <a:ext uri="{FF2B5EF4-FFF2-40B4-BE49-F238E27FC236}">
                <a16:creationId xmlns:a16="http://schemas.microsoft.com/office/drawing/2014/main" id="{9F31A884-AA87-A048-B712-CAD8F3E8987A}"/>
              </a:ext>
            </a:extLst>
          </p:cNvPr>
          <p:cNvSpPr txBox="1"/>
          <p:nvPr/>
        </p:nvSpPr>
        <p:spPr>
          <a:xfrm>
            <a:off x="846935" y="3973888"/>
            <a:ext cx="2684584" cy="830997"/>
          </a:xfrm>
          <a:prstGeom prst="rect">
            <a:avLst/>
          </a:prstGeom>
          <a:noFill/>
        </p:spPr>
        <p:txBody>
          <a:bodyPr wrap="square" rtlCol="0">
            <a:spAutoFit/>
          </a:bodyPr>
          <a:lstStyle/>
          <a:p>
            <a:pPr algn="ctr"/>
            <a:r>
              <a:rPr lang="en-US" sz="2400" i="1" dirty="0">
                <a:latin typeface="Lato" panose="020F0502020204030203" pitchFamily="34" charset="0"/>
              </a:rPr>
              <a:t>Decrease resource </a:t>
            </a:r>
            <a:r>
              <a:rPr lang="en-US" sz="2400" i="1" dirty="0" err="1">
                <a:latin typeface="Lato" panose="020F0502020204030203" pitchFamily="34" charset="0"/>
              </a:rPr>
              <a:t>utilisation</a:t>
            </a:r>
            <a:endParaRPr lang="en-US" sz="2400" i="1" dirty="0">
              <a:latin typeface="Lato" panose="020F0502020204030203" pitchFamily="34" charset="0"/>
            </a:endParaRPr>
          </a:p>
        </p:txBody>
      </p:sp>
      <p:sp>
        <p:nvSpPr>
          <p:cNvPr id="32" name="TextBox 31">
            <a:extLst>
              <a:ext uri="{FF2B5EF4-FFF2-40B4-BE49-F238E27FC236}">
                <a16:creationId xmlns:a16="http://schemas.microsoft.com/office/drawing/2014/main" id="{66319CE6-5276-6B4B-A1F4-6EFDDCC4DBE9}"/>
              </a:ext>
            </a:extLst>
          </p:cNvPr>
          <p:cNvSpPr txBox="1"/>
          <p:nvPr/>
        </p:nvSpPr>
        <p:spPr>
          <a:xfrm>
            <a:off x="736953" y="5525034"/>
            <a:ext cx="2684584" cy="461665"/>
          </a:xfrm>
          <a:prstGeom prst="rect">
            <a:avLst/>
          </a:prstGeom>
          <a:noFill/>
        </p:spPr>
        <p:txBody>
          <a:bodyPr wrap="square" rtlCol="0">
            <a:spAutoFit/>
          </a:bodyPr>
          <a:lstStyle/>
          <a:p>
            <a:pPr algn="ctr"/>
            <a:r>
              <a:rPr lang="en-US" sz="2400" i="1" dirty="0">
                <a:latin typeface="Lato" panose="020F0502020204030203" pitchFamily="34" charset="0"/>
              </a:rPr>
              <a:t>Do nothing </a:t>
            </a:r>
          </a:p>
        </p:txBody>
      </p:sp>
      <p:sp>
        <p:nvSpPr>
          <p:cNvPr id="8" name="TextBox 7">
            <a:extLst>
              <a:ext uri="{FF2B5EF4-FFF2-40B4-BE49-F238E27FC236}">
                <a16:creationId xmlns:a16="http://schemas.microsoft.com/office/drawing/2014/main" id="{633A82AF-4336-2748-BC62-ACD6EE816F27}"/>
              </a:ext>
            </a:extLst>
          </p:cNvPr>
          <p:cNvSpPr txBox="1"/>
          <p:nvPr/>
        </p:nvSpPr>
        <p:spPr>
          <a:xfrm>
            <a:off x="4326930" y="2877416"/>
            <a:ext cx="1219200" cy="584775"/>
          </a:xfrm>
          <a:prstGeom prst="rect">
            <a:avLst/>
          </a:prstGeom>
          <a:noFill/>
        </p:spPr>
        <p:txBody>
          <a:bodyPr wrap="square" rtlCol="0">
            <a:spAutoFit/>
          </a:bodyPr>
          <a:lstStyle/>
          <a:p>
            <a:pPr algn="ctr"/>
            <a:r>
              <a:rPr lang="en-US" sz="3200" b="1" dirty="0">
                <a:latin typeface="Lato Black" panose="020F0502020204030203" pitchFamily="34" charset="0"/>
              </a:rPr>
              <a:t>-5, -5</a:t>
            </a:r>
          </a:p>
        </p:txBody>
      </p:sp>
      <p:sp>
        <p:nvSpPr>
          <p:cNvPr id="33" name="TextBox 32">
            <a:extLst>
              <a:ext uri="{FF2B5EF4-FFF2-40B4-BE49-F238E27FC236}">
                <a16:creationId xmlns:a16="http://schemas.microsoft.com/office/drawing/2014/main" id="{BD070B80-8066-974D-8964-94929E22BFC5}"/>
              </a:ext>
            </a:extLst>
          </p:cNvPr>
          <p:cNvSpPr txBox="1"/>
          <p:nvPr/>
        </p:nvSpPr>
        <p:spPr>
          <a:xfrm>
            <a:off x="6846039" y="2877416"/>
            <a:ext cx="1585890" cy="584775"/>
          </a:xfrm>
          <a:prstGeom prst="rect">
            <a:avLst/>
          </a:prstGeom>
          <a:noFill/>
        </p:spPr>
        <p:txBody>
          <a:bodyPr wrap="square" rtlCol="0">
            <a:spAutoFit/>
          </a:bodyPr>
          <a:lstStyle/>
          <a:p>
            <a:pPr algn="ctr"/>
            <a:r>
              <a:rPr lang="en-US" sz="3200" b="1" dirty="0">
                <a:latin typeface="Lato Black" panose="020F0502020204030203" pitchFamily="34" charset="0"/>
              </a:rPr>
              <a:t>10, -5</a:t>
            </a:r>
          </a:p>
        </p:txBody>
      </p:sp>
      <p:sp>
        <p:nvSpPr>
          <p:cNvPr id="34" name="TextBox 33">
            <a:extLst>
              <a:ext uri="{FF2B5EF4-FFF2-40B4-BE49-F238E27FC236}">
                <a16:creationId xmlns:a16="http://schemas.microsoft.com/office/drawing/2014/main" id="{5AF86A40-26FC-3F41-90B9-13DD7D8C7DDD}"/>
              </a:ext>
            </a:extLst>
          </p:cNvPr>
          <p:cNvSpPr txBox="1"/>
          <p:nvPr/>
        </p:nvSpPr>
        <p:spPr>
          <a:xfrm>
            <a:off x="9465039" y="2877416"/>
            <a:ext cx="1585890" cy="584775"/>
          </a:xfrm>
          <a:prstGeom prst="rect">
            <a:avLst/>
          </a:prstGeom>
          <a:noFill/>
        </p:spPr>
        <p:txBody>
          <a:bodyPr wrap="square" rtlCol="0">
            <a:spAutoFit/>
          </a:bodyPr>
          <a:lstStyle/>
          <a:p>
            <a:pPr algn="ctr"/>
            <a:r>
              <a:rPr lang="en-US" sz="3200" b="1" dirty="0">
                <a:latin typeface="Lato Black" panose="020F0502020204030203" pitchFamily="34" charset="0"/>
              </a:rPr>
              <a:t>-5, -2.5</a:t>
            </a:r>
          </a:p>
        </p:txBody>
      </p:sp>
      <p:sp>
        <p:nvSpPr>
          <p:cNvPr id="35" name="TextBox 34">
            <a:extLst>
              <a:ext uri="{FF2B5EF4-FFF2-40B4-BE49-F238E27FC236}">
                <a16:creationId xmlns:a16="http://schemas.microsoft.com/office/drawing/2014/main" id="{E2450941-46BB-2440-9FB1-365AC7B3139D}"/>
              </a:ext>
            </a:extLst>
          </p:cNvPr>
          <p:cNvSpPr txBox="1"/>
          <p:nvPr/>
        </p:nvSpPr>
        <p:spPr>
          <a:xfrm>
            <a:off x="4227869" y="4096999"/>
            <a:ext cx="1417322" cy="584775"/>
          </a:xfrm>
          <a:prstGeom prst="rect">
            <a:avLst/>
          </a:prstGeom>
          <a:noFill/>
        </p:spPr>
        <p:txBody>
          <a:bodyPr wrap="square" rtlCol="0">
            <a:spAutoFit/>
          </a:bodyPr>
          <a:lstStyle/>
          <a:p>
            <a:pPr algn="ctr"/>
            <a:r>
              <a:rPr lang="en-US" sz="3200" b="1" dirty="0">
                <a:latin typeface="Lato Black" panose="020F0502020204030203" pitchFamily="34" charset="0"/>
              </a:rPr>
              <a:t>-5, 10</a:t>
            </a:r>
          </a:p>
        </p:txBody>
      </p:sp>
      <p:sp>
        <p:nvSpPr>
          <p:cNvPr id="36" name="TextBox 35">
            <a:extLst>
              <a:ext uri="{FF2B5EF4-FFF2-40B4-BE49-F238E27FC236}">
                <a16:creationId xmlns:a16="http://schemas.microsoft.com/office/drawing/2014/main" id="{D6C56A78-B511-4842-AA30-37531F8979A4}"/>
              </a:ext>
            </a:extLst>
          </p:cNvPr>
          <p:cNvSpPr txBox="1"/>
          <p:nvPr/>
        </p:nvSpPr>
        <p:spPr>
          <a:xfrm>
            <a:off x="7029384" y="4096999"/>
            <a:ext cx="1219200" cy="584775"/>
          </a:xfrm>
          <a:prstGeom prst="rect">
            <a:avLst/>
          </a:prstGeom>
          <a:noFill/>
        </p:spPr>
        <p:txBody>
          <a:bodyPr wrap="square" rtlCol="0">
            <a:spAutoFit/>
          </a:bodyPr>
          <a:lstStyle/>
          <a:p>
            <a:pPr algn="ctr"/>
            <a:r>
              <a:rPr lang="en-US" sz="3200" b="1" dirty="0">
                <a:latin typeface="Lato Black" panose="020F0502020204030203" pitchFamily="34" charset="0"/>
              </a:rPr>
              <a:t>5, 5</a:t>
            </a:r>
          </a:p>
        </p:txBody>
      </p:sp>
      <p:sp>
        <p:nvSpPr>
          <p:cNvPr id="37" name="TextBox 36">
            <a:extLst>
              <a:ext uri="{FF2B5EF4-FFF2-40B4-BE49-F238E27FC236}">
                <a16:creationId xmlns:a16="http://schemas.microsoft.com/office/drawing/2014/main" id="{C22E194F-34EE-BE48-A6E1-26015E728972}"/>
              </a:ext>
            </a:extLst>
          </p:cNvPr>
          <p:cNvSpPr txBox="1"/>
          <p:nvPr/>
        </p:nvSpPr>
        <p:spPr>
          <a:xfrm>
            <a:off x="9317971" y="4096999"/>
            <a:ext cx="1880026" cy="584775"/>
          </a:xfrm>
          <a:prstGeom prst="rect">
            <a:avLst/>
          </a:prstGeom>
          <a:noFill/>
        </p:spPr>
        <p:txBody>
          <a:bodyPr wrap="square" rtlCol="0">
            <a:spAutoFit/>
          </a:bodyPr>
          <a:lstStyle/>
          <a:p>
            <a:pPr algn="ctr"/>
            <a:r>
              <a:rPr lang="en-US" sz="3200" b="1" dirty="0">
                <a:latin typeface="Lato Black" panose="020F0502020204030203" pitchFamily="34" charset="0"/>
              </a:rPr>
              <a:t>-2.5, 2.5</a:t>
            </a:r>
          </a:p>
        </p:txBody>
      </p:sp>
      <p:sp>
        <p:nvSpPr>
          <p:cNvPr id="38" name="TextBox 37">
            <a:extLst>
              <a:ext uri="{FF2B5EF4-FFF2-40B4-BE49-F238E27FC236}">
                <a16:creationId xmlns:a16="http://schemas.microsoft.com/office/drawing/2014/main" id="{923734DD-DC2A-6542-95B6-4D727F14C628}"/>
              </a:ext>
            </a:extLst>
          </p:cNvPr>
          <p:cNvSpPr txBox="1"/>
          <p:nvPr/>
        </p:nvSpPr>
        <p:spPr>
          <a:xfrm>
            <a:off x="4128809" y="5463479"/>
            <a:ext cx="1615443" cy="584775"/>
          </a:xfrm>
          <a:prstGeom prst="rect">
            <a:avLst/>
          </a:prstGeom>
          <a:noFill/>
        </p:spPr>
        <p:txBody>
          <a:bodyPr wrap="square" rtlCol="0">
            <a:spAutoFit/>
          </a:bodyPr>
          <a:lstStyle/>
          <a:p>
            <a:pPr algn="ctr"/>
            <a:r>
              <a:rPr lang="en-US" sz="3200" b="1" dirty="0">
                <a:latin typeface="Lato Black" panose="020F0502020204030203" pitchFamily="34" charset="0"/>
              </a:rPr>
              <a:t>-2.5, -5</a:t>
            </a:r>
          </a:p>
        </p:txBody>
      </p:sp>
      <p:sp>
        <p:nvSpPr>
          <p:cNvPr id="39" name="TextBox 38">
            <a:extLst>
              <a:ext uri="{FF2B5EF4-FFF2-40B4-BE49-F238E27FC236}">
                <a16:creationId xmlns:a16="http://schemas.microsoft.com/office/drawing/2014/main" id="{0BC7128F-BCBD-714D-AE52-268549BC5514}"/>
              </a:ext>
            </a:extLst>
          </p:cNvPr>
          <p:cNvSpPr txBox="1"/>
          <p:nvPr/>
        </p:nvSpPr>
        <p:spPr>
          <a:xfrm>
            <a:off x="6646910" y="5463479"/>
            <a:ext cx="1984149" cy="584775"/>
          </a:xfrm>
          <a:prstGeom prst="rect">
            <a:avLst/>
          </a:prstGeom>
          <a:noFill/>
        </p:spPr>
        <p:txBody>
          <a:bodyPr wrap="square" rtlCol="0">
            <a:spAutoFit/>
          </a:bodyPr>
          <a:lstStyle/>
          <a:p>
            <a:pPr algn="ctr"/>
            <a:r>
              <a:rPr lang="en-US" sz="3200" b="1" dirty="0">
                <a:latin typeface="Lato Black" panose="020F0502020204030203" pitchFamily="34" charset="0"/>
              </a:rPr>
              <a:t>2.5, -2.5</a:t>
            </a:r>
          </a:p>
        </p:txBody>
      </p:sp>
      <p:sp>
        <p:nvSpPr>
          <p:cNvPr id="40" name="TextBox 39">
            <a:extLst>
              <a:ext uri="{FF2B5EF4-FFF2-40B4-BE49-F238E27FC236}">
                <a16:creationId xmlns:a16="http://schemas.microsoft.com/office/drawing/2014/main" id="{38F95E96-6C41-284B-8F23-E05EC0BDA5C8}"/>
              </a:ext>
            </a:extLst>
          </p:cNvPr>
          <p:cNvSpPr txBox="1"/>
          <p:nvPr/>
        </p:nvSpPr>
        <p:spPr>
          <a:xfrm>
            <a:off x="9250678" y="5463479"/>
            <a:ext cx="2014612" cy="584775"/>
          </a:xfrm>
          <a:prstGeom prst="rect">
            <a:avLst/>
          </a:prstGeom>
          <a:noFill/>
        </p:spPr>
        <p:txBody>
          <a:bodyPr wrap="square" rtlCol="0">
            <a:spAutoFit/>
          </a:bodyPr>
          <a:lstStyle/>
          <a:p>
            <a:pPr algn="ctr"/>
            <a:r>
              <a:rPr lang="en-US" sz="3200" b="1" dirty="0">
                <a:latin typeface="Lato Black" panose="020F0502020204030203" pitchFamily="34" charset="0"/>
              </a:rPr>
              <a:t>-2.5, -2.5</a:t>
            </a:r>
          </a:p>
        </p:txBody>
      </p:sp>
    </p:spTree>
    <p:extLst>
      <p:ext uri="{BB962C8B-B14F-4D97-AF65-F5344CB8AC3E}">
        <p14:creationId xmlns:p14="http://schemas.microsoft.com/office/powerpoint/2010/main" val="76356698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380999" y="243235"/>
            <a:ext cx="11380207" cy="683264"/>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Garbage collection (GC) – </a:t>
            </a:r>
            <a:r>
              <a:rPr lang="en-US" sz="4000" i="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IBM OpenJ9 JVM</a:t>
            </a:r>
            <a:endParaRPr lang="en-US" sz="4800" dirty="0">
              <a:solidFill>
                <a:schemeClr val="accent1"/>
              </a:solidFill>
              <a:latin typeface="Lato Black" panose="020F0502020204030203" pitchFamily="34" charset="0"/>
              <a:ea typeface="Lato Black" panose="020F0502020204030203" pitchFamily="34" charset="0"/>
              <a:cs typeface="Lato Black" panose="020F0502020204030203" pitchFamily="34" charset="0"/>
            </a:endParaRP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Rectangle 12"/>
          <p:cNvSpPr/>
          <p:nvPr/>
        </p:nvSpPr>
        <p:spPr>
          <a:xfrm>
            <a:off x="1284065" y="1635337"/>
            <a:ext cx="8350710" cy="643894"/>
          </a:xfrm>
          <a:prstGeom prst="rect">
            <a:avLst/>
          </a:prstGeom>
        </p:spPr>
        <p:txBody>
          <a:bodyPr wrap="square">
            <a:spAutoFit/>
          </a:bodyPr>
          <a:lstStyle/>
          <a:p>
            <a:pPr>
              <a:lnSpc>
                <a:spcPct val="120000"/>
              </a:lnSpc>
            </a:pPr>
            <a:r>
              <a:rPr lang="en-US" sz="3200" i="1" dirty="0" err="1">
                <a:solidFill>
                  <a:schemeClr val="accent1"/>
                </a:solidFill>
                <a:latin typeface="Lato" panose="020F0502020204030203" pitchFamily="34" charset="0"/>
                <a:ea typeface="Lato" panose="020F0502020204030203" pitchFamily="34" charset="0"/>
                <a:cs typeface="Lato" panose="020F0502020204030203" pitchFamily="34" charset="0"/>
              </a:rPr>
              <a:t>OptThruPut</a:t>
            </a:r>
            <a:endParaRPr lang="en-US" sz="3200" i="1"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20" name="Rectangle 19"/>
          <p:cNvSpPr/>
          <p:nvPr/>
        </p:nvSpPr>
        <p:spPr>
          <a:xfrm>
            <a:off x="1284065" y="2769771"/>
            <a:ext cx="9153475" cy="643894"/>
          </a:xfrm>
          <a:prstGeom prst="rect">
            <a:avLst/>
          </a:prstGeom>
        </p:spPr>
        <p:txBody>
          <a:bodyPr wrap="square">
            <a:spAutoFit/>
          </a:bodyPr>
          <a:lstStyle/>
          <a:p>
            <a:pPr>
              <a:lnSpc>
                <a:spcPct val="120000"/>
              </a:lnSpc>
            </a:pPr>
            <a:r>
              <a:rPr lang="en-US" sz="3200" i="1" dirty="0" err="1">
                <a:solidFill>
                  <a:schemeClr val="accent1"/>
                </a:solidFill>
                <a:latin typeface="Lato" panose="020F0502020204030203" pitchFamily="34" charset="0"/>
                <a:ea typeface="Lato" panose="020F0502020204030203" pitchFamily="34" charset="0"/>
                <a:cs typeface="Lato" panose="020F0502020204030203" pitchFamily="34" charset="0"/>
              </a:rPr>
              <a:t>OptAvgPause</a:t>
            </a:r>
            <a:endParaRPr lang="en-US" sz="3200" i="1"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29" name="Rectangle 28"/>
          <p:cNvSpPr/>
          <p:nvPr/>
        </p:nvSpPr>
        <p:spPr>
          <a:xfrm>
            <a:off x="1284065" y="3904205"/>
            <a:ext cx="9153475" cy="643894"/>
          </a:xfrm>
          <a:prstGeom prst="rect">
            <a:avLst/>
          </a:prstGeom>
        </p:spPr>
        <p:txBody>
          <a:bodyPr wrap="square">
            <a:spAutoFit/>
          </a:bodyPr>
          <a:lstStyle/>
          <a:p>
            <a:pPr>
              <a:lnSpc>
                <a:spcPct val="120000"/>
              </a:lnSpc>
            </a:pPr>
            <a:r>
              <a:rPr lang="en-US" sz="3200" i="1" dirty="0">
                <a:solidFill>
                  <a:schemeClr val="accent1"/>
                </a:solidFill>
                <a:latin typeface="Lato" panose="020F0502020204030203" pitchFamily="34" charset="0"/>
                <a:ea typeface="Lato" panose="020F0502020204030203" pitchFamily="34" charset="0"/>
                <a:cs typeface="Lato" panose="020F0502020204030203" pitchFamily="34" charset="0"/>
              </a:rPr>
              <a:t>Balanced</a:t>
            </a:r>
          </a:p>
        </p:txBody>
      </p:sp>
      <p:sp>
        <p:nvSpPr>
          <p:cNvPr id="4" name="Title 3" hidden="1">
            <a:extLst>
              <a:ext uri="{FF2B5EF4-FFF2-40B4-BE49-F238E27FC236}">
                <a16:creationId xmlns:a16="http://schemas.microsoft.com/office/drawing/2014/main" id="{A75E788A-4D7C-47BA-9326-D37D48290ED0}"/>
              </a:ext>
            </a:extLst>
          </p:cNvPr>
          <p:cNvSpPr>
            <a:spLocks noGrp="1"/>
          </p:cNvSpPr>
          <p:nvPr>
            <p:ph type="title"/>
          </p:nvPr>
        </p:nvSpPr>
        <p:spPr/>
        <p:txBody>
          <a:bodyPr/>
          <a:lstStyle/>
          <a:p>
            <a:r>
              <a:rPr lang="en-US" dirty="0"/>
              <a:t>Slide 12</a:t>
            </a:r>
          </a:p>
        </p:txBody>
      </p:sp>
      <p:sp>
        <p:nvSpPr>
          <p:cNvPr id="27" name="Rectangle 26">
            <a:extLst>
              <a:ext uri="{FF2B5EF4-FFF2-40B4-BE49-F238E27FC236}">
                <a16:creationId xmlns:a16="http://schemas.microsoft.com/office/drawing/2014/main" id="{19A1C73E-DEDD-AE4A-A575-85F43A170433}"/>
              </a:ext>
            </a:extLst>
          </p:cNvPr>
          <p:cNvSpPr/>
          <p:nvPr/>
        </p:nvSpPr>
        <p:spPr>
          <a:xfrm>
            <a:off x="1284065" y="5038638"/>
            <a:ext cx="9153475" cy="622927"/>
          </a:xfrm>
          <a:prstGeom prst="rect">
            <a:avLst/>
          </a:prstGeom>
        </p:spPr>
        <p:txBody>
          <a:bodyPr wrap="square">
            <a:spAutoFit/>
          </a:bodyPr>
          <a:lstStyle/>
          <a:p>
            <a:pPr>
              <a:lnSpc>
                <a:spcPct val="120000"/>
              </a:lnSpc>
            </a:pPr>
            <a:r>
              <a:rPr lang="en-US" sz="3200" i="1" dirty="0" err="1">
                <a:solidFill>
                  <a:schemeClr val="accent1"/>
                </a:solidFill>
                <a:latin typeface="Lato" panose="020F0502020204030203" pitchFamily="34" charset="0"/>
                <a:ea typeface="Lato" panose="020F0502020204030203" pitchFamily="34" charset="0"/>
                <a:cs typeface="Lato" panose="020F0502020204030203" pitchFamily="34" charset="0"/>
              </a:rPr>
              <a:t>GenCon</a:t>
            </a:r>
            <a:endParaRPr lang="en-US" sz="3200" i="1"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pic>
        <p:nvPicPr>
          <p:cNvPr id="28" name="Graphic 27" descr="Cat">
            <a:extLst>
              <a:ext uri="{FF2B5EF4-FFF2-40B4-BE49-F238E27FC236}">
                <a16:creationId xmlns:a16="http://schemas.microsoft.com/office/drawing/2014/main" id="{9EB1FF6B-CED1-A64A-89F8-137F1CFA39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0793" y="1598518"/>
            <a:ext cx="643895" cy="643895"/>
          </a:xfrm>
          <a:prstGeom prst="rect">
            <a:avLst/>
          </a:prstGeom>
        </p:spPr>
      </p:pic>
      <p:pic>
        <p:nvPicPr>
          <p:cNvPr id="33" name="Graphic 32" descr="Cat">
            <a:extLst>
              <a:ext uri="{FF2B5EF4-FFF2-40B4-BE49-F238E27FC236}">
                <a16:creationId xmlns:a16="http://schemas.microsoft.com/office/drawing/2014/main" id="{5BA56818-542A-7A47-8BB5-76C246DE72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0302" y="2769771"/>
            <a:ext cx="643895" cy="643895"/>
          </a:xfrm>
          <a:prstGeom prst="rect">
            <a:avLst/>
          </a:prstGeom>
        </p:spPr>
      </p:pic>
      <p:pic>
        <p:nvPicPr>
          <p:cNvPr id="34" name="Graphic 33" descr="Cat">
            <a:extLst>
              <a:ext uri="{FF2B5EF4-FFF2-40B4-BE49-F238E27FC236}">
                <a16:creationId xmlns:a16="http://schemas.microsoft.com/office/drawing/2014/main" id="{274E96D1-0E98-1C49-8F2A-BE6501C4E2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0303" y="3904205"/>
            <a:ext cx="643895" cy="643895"/>
          </a:xfrm>
          <a:prstGeom prst="rect">
            <a:avLst/>
          </a:prstGeom>
        </p:spPr>
      </p:pic>
      <p:pic>
        <p:nvPicPr>
          <p:cNvPr id="35" name="Graphic 34" descr="Cat">
            <a:extLst>
              <a:ext uri="{FF2B5EF4-FFF2-40B4-BE49-F238E27FC236}">
                <a16:creationId xmlns:a16="http://schemas.microsoft.com/office/drawing/2014/main" id="{FD9B856F-A7CF-AF43-9973-BEF7FFC7FD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0303" y="5038638"/>
            <a:ext cx="643895" cy="643895"/>
          </a:xfrm>
          <a:prstGeom prst="rect">
            <a:avLst/>
          </a:prstGeom>
        </p:spPr>
      </p:pic>
      <p:sp>
        <p:nvSpPr>
          <p:cNvPr id="7" name="Rectangle 6">
            <a:extLst>
              <a:ext uri="{FF2B5EF4-FFF2-40B4-BE49-F238E27FC236}">
                <a16:creationId xmlns:a16="http://schemas.microsoft.com/office/drawing/2014/main" id="{6A274064-6125-8948-A549-A74595EBCDAE}"/>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22F2CE4-8D98-F74F-9868-C0E5F48B642C}"/>
              </a:ext>
            </a:extLst>
          </p:cNvPr>
          <p:cNvSpPr/>
          <p:nvPr/>
        </p:nvSpPr>
        <p:spPr>
          <a:xfrm>
            <a:off x="213360" y="802759"/>
            <a:ext cx="8350710" cy="643894"/>
          </a:xfrm>
          <a:prstGeom prst="rect">
            <a:avLst/>
          </a:prstGeom>
        </p:spPr>
        <p:txBody>
          <a:bodyPr wrap="square">
            <a:spAutoFit/>
          </a:bodyPr>
          <a:lstStyle/>
          <a:p>
            <a:pPr>
              <a:lnSpc>
                <a:spcPct val="120000"/>
              </a:lnSpc>
            </a:pPr>
            <a:r>
              <a:rPr lang="en-US" sz="3200" dirty="0">
                <a:solidFill>
                  <a:schemeClr val="accent1"/>
                </a:solidFill>
                <a:latin typeface="Lato" panose="020F0502020204030203" pitchFamily="34" charset="0"/>
                <a:ea typeface="Lato" panose="020F0502020204030203" pitchFamily="34" charset="0"/>
                <a:cs typeface="Lato" panose="020F0502020204030203" pitchFamily="34" charset="0"/>
              </a:rPr>
              <a:t>GC Policies</a:t>
            </a:r>
          </a:p>
        </p:txBody>
      </p:sp>
      <p:pic>
        <p:nvPicPr>
          <p:cNvPr id="9" name="Picture 8">
            <a:extLst>
              <a:ext uri="{FF2B5EF4-FFF2-40B4-BE49-F238E27FC236}">
                <a16:creationId xmlns:a16="http://schemas.microsoft.com/office/drawing/2014/main" id="{9A132A6D-A8A9-714C-84F5-435D3FD5DBF9}"/>
              </a:ext>
            </a:extLst>
          </p:cNvPr>
          <p:cNvPicPr>
            <a:picLocks noChangeAspect="1"/>
          </p:cNvPicPr>
          <p:nvPr/>
        </p:nvPicPr>
        <p:blipFill>
          <a:blip r:embed="rId5"/>
          <a:stretch>
            <a:fillRect/>
          </a:stretch>
        </p:blipFill>
        <p:spPr>
          <a:xfrm>
            <a:off x="7594967" y="1934415"/>
            <a:ext cx="3498943" cy="3498943"/>
          </a:xfrm>
          <a:prstGeom prst="rect">
            <a:avLst/>
          </a:prstGeom>
        </p:spPr>
      </p:pic>
    </p:spTree>
    <p:extLst>
      <p:ext uri="{BB962C8B-B14F-4D97-AF65-F5344CB8AC3E}">
        <p14:creationId xmlns:p14="http://schemas.microsoft.com/office/powerpoint/2010/main" val="4246898869"/>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4" name="TextBox 1133"/>
          <p:cNvSpPr txBox="1"/>
          <p:nvPr/>
        </p:nvSpPr>
        <p:spPr>
          <a:xfrm>
            <a:off x="1406482" y="198425"/>
            <a:ext cx="10404518" cy="698012"/>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Many Cats on a Bed - </a:t>
            </a:r>
            <a:r>
              <a:rPr lang="en-US" sz="3200" b="1" i="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Findings</a:t>
            </a:r>
            <a:endPar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endParaRP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hidden="1">
            <a:extLst>
              <a:ext uri="{FF2B5EF4-FFF2-40B4-BE49-F238E27FC236}">
                <a16:creationId xmlns:a16="http://schemas.microsoft.com/office/drawing/2014/main" id="{A75E788A-4D7C-47BA-9326-D37D48290ED0}"/>
              </a:ext>
            </a:extLst>
          </p:cNvPr>
          <p:cNvSpPr>
            <a:spLocks noGrp="1"/>
          </p:cNvSpPr>
          <p:nvPr>
            <p:ph type="title"/>
          </p:nvPr>
        </p:nvSpPr>
        <p:spPr/>
        <p:txBody>
          <a:bodyPr/>
          <a:lstStyle/>
          <a:p>
            <a:r>
              <a:rPr lang="en-US" dirty="0"/>
              <a:t>Slide 12</a:t>
            </a:r>
          </a:p>
        </p:txBody>
      </p:sp>
      <p:sp>
        <p:nvSpPr>
          <p:cNvPr id="14" name="Rectangle 13">
            <a:extLst>
              <a:ext uri="{FF2B5EF4-FFF2-40B4-BE49-F238E27FC236}">
                <a16:creationId xmlns:a16="http://schemas.microsoft.com/office/drawing/2014/main" id="{F9B5521A-3824-EC41-AEFD-6B19733C0B7F}"/>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972FDDF-19C1-5143-8568-842581B85EDC}"/>
              </a:ext>
            </a:extLst>
          </p:cNvPr>
          <p:cNvSpPr/>
          <p:nvPr/>
        </p:nvSpPr>
        <p:spPr>
          <a:xfrm>
            <a:off x="1284066" y="1635337"/>
            <a:ext cx="7557196" cy="643894"/>
          </a:xfrm>
          <a:prstGeom prst="rect">
            <a:avLst/>
          </a:prstGeom>
        </p:spPr>
        <p:txBody>
          <a:bodyPr wrap="square">
            <a:spAutoFit/>
          </a:bodyPr>
          <a:lstStyle/>
          <a:p>
            <a:pPr>
              <a:lnSpc>
                <a:spcPct val="120000"/>
              </a:lnSpc>
            </a:pPr>
            <a:r>
              <a:rPr lang="en-US" sz="3200" b="1" dirty="0">
                <a:solidFill>
                  <a:schemeClr val="accent1"/>
                </a:solidFill>
                <a:latin typeface="Lato" panose="020F0502020204030203" pitchFamily="34" charset="0"/>
                <a:ea typeface="Lato" panose="020F0502020204030203" pitchFamily="34" charset="0"/>
                <a:cs typeface="Lato" panose="020F0502020204030203" pitchFamily="34" charset="0"/>
              </a:rPr>
              <a:t>Single VM testing: DaCapo benchmarks</a:t>
            </a:r>
          </a:p>
        </p:txBody>
      </p:sp>
      <p:sp>
        <p:nvSpPr>
          <p:cNvPr id="18" name="Rectangle 17">
            <a:extLst>
              <a:ext uri="{FF2B5EF4-FFF2-40B4-BE49-F238E27FC236}">
                <a16:creationId xmlns:a16="http://schemas.microsoft.com/office/drawing/2014/main" id="{B18513F8-E880-6548-B66A-8E7F1A75574C}"/>
              </a:ext>
            </a:extLst>
          </p:cNvPr>
          <p:cNvSpPr/>
          <p:nvPr/>
        </p:nvSpPr>
        <p:spPr>
          <a:xfrm>
            <a:off x="1284066" y="2808532"/>
            <a:ext cx="8283680" cy="1234825"/>
          </a:xfrm>
          <a:prstGeom prst="rect">
            <a:avLst/>
          </a:prstGeom>
        </p:spPr>
        <p:txBody>
          <a:bodyPr wrap="square">
            <a:spAutoFit/>
          </a:bodyPr>
          <a:lstStyle/>
          <a:p>
            <a:pPr>
              <a:lnSpc>
                <a:spcPct val="120000"/>
              </a:lnSpc>
            </a:pPr>
            <a:r>
              <a:rPr lang="en-US" sz="3200" b="1" dirty="0">
                <a:solidFill>
                  <a:schemeClr val="accent1"/>
                </a:solidFill>
                <a:latin typeface="Lato" panose="020F0502020204030203" pitchFamily="34" charset="0"/>
                <a:ea typeface="Lato" panose="020F0502020204030203" pitchFamily="34" charset="0"/>
                <a:cs typeface="Lato" panose="020F0502020204030203" pitchFamily="34" charset="0"/>
              </a:rPr>
              <a:t>Modified JVMs have better performance than original JVM for some benchmark</a:t>
            </a:r>
          </a:p>
        </p:txBody>
      </p:sp>
      <p:pic>
        <p:nvPicPr>
          <p:cNvPr id="20" name="Graphic 19" descr="Cat">
            <a:extLst>
              <a:ext uri="{FF2B5EF4-FFF2-40B4-BE49-F238E27FC236}">
                <a16:creationId xmlns:a16="http://schemas.microsoft.com/office/drawing/2014/main" id="{08287941-DD56-2F47-A022-0136E33F65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9852" y="2875576"/>
            <a:ext cx="643895" cy="643895"/>
          </a:xfrm>
          <a:prstGeom prst="rect">
            <a:avLst/>
          </a:prstGeom>
        </p:spPr>
      </p:pic>
      <p:pic>
        <p:nvPicPr>
          <p:cNvPr id="21" name="Graphic 20" descr="Cat">
            <a:extLst>
              <a:ext uri="{FF2B5EF4-FFF2-40B4-BE49-F238E27FC236}">
                <a16:creationId xmlns:a16="http://schemas.microsoft.com/office/drawing/2014/main" id="{6EE02A5E-CFF8-F043-9C09-F004BF1DA4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9851" y="1713297"/>
            <a:ext cx="643895" cy="643895"/>
          </a:xfrm>
          <a:prstGeom prst="rect">
            <a:avLst/>
          </a:prstGeom>
        </p:spPr>
      </p:pic>
      <p:pic>
        <p:nvPicPr>
          <p:cNvPr id="22" name="Graphic 21" descr="Cat">
            <a:extLst>
              <a:ext uri="{FF2B5EF4-FFF2-40B4-BE49-F238E27FC236}">
                <a16:creationId xmlns:a16="http://schemas.microsoft.com/office/drawing/2014/main" id="{7479E1E7-19DC-AF4C-9066-924AC2F441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000" y="26983"/>
            <a:ext cx="643895" cy="893214"/>
          </a:xfrm>
          <a:prstGeom prst="rect">
            <a:avLst/>
          </a:prstGeom>
        </p:spPr>
      </p:pic>
      <p:pic>
        <p:nvPicPr>
          <p:cNvPr id="24" name="Graphic 23" descr="Cat">
            <a:extLst>
              <a:ext uri="{FF2B5EF4-FFF2-40B4-BE49-F238E27FC236}">
                <a16:creationId xmlns:a16="http://schemas.microsoft.com/office/drawing/2014/main" id="{25C0FDE7-7851-9544-AABB-3ADAB5FC9F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009" y="19549"/>
            <a:ext cx="643895" cy="893214"/>
          </a:xfrm>
          <a:prstGeom prst="rect">
            <a:avLst/>
          </a:prstGeom>
        </p:spPr>
      </p:pic>
    </p:spTree>
    <p:extLst>
      <p:ext uri="{BB962C8B-B14F-4D97-AF65-F5344CB8AC3E}">
        <p14:creationId xmlns:p14="http://schemas.microsoft.com/office/powerpoint/2010/main" val="1160919615"/>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4" name="TextBox 1133"/>
          <p:cNvSpPr txBox="1"/>
          <p:nvPr/>
        </p:nvSpPr>
        <p:spPr>
          <a:xfrm>
            <a:off x="381000" y="235558"/>
            <a:ext cx="9359348" cy="683264"/>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A  Cat On A Bed </a:t>
            </a: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a:t>
            </a:r>
            <a:r>
              <a:rPr lang="en-US" sz="32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final thoughts</a:t>
            </a: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a:t>
            </a:r>
            <a:endPar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endParaRP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hidden="1">
            <a:extLst>
              <a:ext uri="{FF2B5EF4-FFF2-40B4-BE49-F238E27FC236}">
                <a16:creationId xmlns:a16="http://schemas.microsoft.com/office/drawing/2014/main" id="{D602B064-C2D4-46FC-86C8-40ABA1F36E7B}"/>
              </a:ext>
            </a:extLst>
          </p:cNvPr>
          <p:cNvSpPr>
            <a:spLocks noGrp="1"/>
          </p:cNvSpPr>
          <p:nvPr>
            <p:ph type="title"/>
          </p:nvPr>
        </p:nvSpPr>
        <p:spPr/>
        <p:txBody>
          <a:bodyPr/>
          <a:lstStyle/>
          <a:p>
            <a:r>
              <a:rPr lang="en-US" dirty="0"/>
              <a:t>Slide 7</a:t>
            </a:r>
          </a:p>
        </p:txBody>
      </p:sp>
      <p:pic>
        <p:nvPicPr>
          <p:cNvPr id="9" name="Picture 8">
            <a:extLst>
              <a:ext uri="{FF2B5EF4-FFF2-40B4-BE49-F238E27FC236}">
                <a16:creationId xmlns:a16="http://schemas.microsoft.com/office/drawing/2014/main" id="{226EFCFF-D4C7-514B-8E64-DE145DBC0079}"/>
              </a:ext>
            </a:extLst>
          </p:cNvPr>
          <p:cNvPicPr>
            <a:picLocks noChangeAspect="1"/>
          </p:cNvPicPr>
          <p:nvPr/>
        </p:nvPicPr>
        <p:blipFill>
          <a:blip r:embed="rId3"/>
          <a:stretch>
            <a:fillRect/>
          </a:stretch>
        </p:blipFill>
        <p:spPr>
          <a:xfrm>
            <a:off x="380999" y="148425"/>
            <a:ext cx="652039" cy="652039"/>
          </a:xfrm>
          <a:prstGeom prst="rect">
            <a:avLst/>
          </a:prstGeom>
        </p:spPr>
      </p:pic>
      <p:sp>
        <p:nvSpPr>
          <p:cNvPr id="17" name="Rectangle 16">
            <a:extLst>
              <a:ext uri="{FF2B5EF4-FFF2-40B4-BE49-F238E27FC236}">
                <a16:creationId xmlns:a16="http://schemas.microsoft.com/office/drawing/2014/main" id="{FEF089EF-89E5-EA4F-8735-7829C86DCEE7}"/>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83568"/>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CD8B05C-E21F-8346-A81F-36168DD8DF37}"/>
              </a:ext>
              <a:ext uri="{C183D7F6-B498-43B3-948B-1728B52AA6E4}">
                <adec:decorative xmlns:adec="http://schemas.microsoft.com/office/drawing/2017/decorative" val="1"/>
              </a:ext>
            </a:extLst>
          </p:cNvPr>
          <p:cNvSpPr/>
          <p:nvPr/>
        </p:nvSpPr>
        <p:spPr>
          <a:xfrm>
            <a:off x="0" y="0"/>
            <a:ext cx="1219200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1850725" y="2478825"/>
            <a:ext cx="4601372" cy="1288943"/>
          </a:xfrm>
          <a:prstGeom prst="rect">
            <a:avLst/>
          </a:prstGeom>
          <a:noFill/>
        </p:spPr>
        <p:txBody>
          <a:bodyPr wrap="square" rtlCol="0">
            <a:spAutoFit/>
          </a:bodyPr>
          <a:lstStyle/>
          <a:p>
            <a:pPr>
              <a:lnSpc>
                <a:spcPct val="80000"/>
              </a:lnSpc>
            </a:pPr>
            <a:r>
              <a:rPr lang="en-US" sz="48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ANY QUESTIONS?</a:t>
            </a:r>
          </a:p>
        </p:txBody>
      </p:sp>
      <p:sp>
        <p:nvSpPr>
          <p:cNvPr id="2" name="Title 1" hidden="1">
            <a:extLst>
              <a:ext uri="{FF2B5EF4-FFF2-40B4-BE49-F238E27FC236}">
                <a16:creationId xmlns:a16="http://schemas.microsoft.com/office/drawing/2014/main" id="{394485F9-90F6-432D-BFF9-D47B53BB4F9D}"/>
              </a:ext>
            </a:extLst>
          </p:cNvPr>
          <p:cNvSpPr>
            <a:spLocks noGrp="1"/>
          </p:cNvSpPr>
          <p:nvPr>
            <p:ph type="title"/>
          </p:nvPr>
        </p:nvSpPr>
        <p:spPr/>
        <p:txBody>
          <a:bodyPr/>
          <a:lstStyle/>
          <a:p>
            <a:r>
              <a:rPr lang="en-US" dirty="0"/>
              <a:t>Slide 15</a:t>
            </a:r>
          </a:p>
        </p:txBody>
      </p:sp>
      <p:pic>
        <p:nvPicPr>
          <p:cNvPr id="20" name="Graphic 19" descr="Cat">
            <a:extLst>
              <a:ext uri="{FF2B5EF4-FFF2-40B4-BE49-F238E27FC236}">
                <a16:creationId xmlns:a16="http://schemas.microsoft.com/office/drawing/2014/main" id="{FB2B31A3-6BC5-7E47-8ACC-8E24BCCD7C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29388" y="591991"/>
            <a:ext cx="5062612" cy="5062612"/>
          </a:xfrm>
          <a:prstGeom prst="rect">
            <a:avLst/>
          </a:prstGeom>
        </p:spPr>
      </p:pic>
    </p:spTree>
    <p:extLst>
      <p:ext uri="{BB962C8B-B14F-4D97-AF65-F5344CB8AC3E}">
        <p14:creationId xmlns:p14="http://schemas.microsoft.com/office/powerpoint/2010/main" val="345634623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381000" y="243235"/>
            <a:ext cx="6099463" cy="698012"/>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Problem</a:t>
            </a: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hidden="1">
            <a:extLst>
              <a:ext uri="{FF2B5EF4-FFF2-40B4-BE49-F238E27FC236}">
                <a16:creationId xmlns:a16="http://schemas.microsoft.com/office/drawing/2014/main" id="{A75E788A-4D7C-47BA-9326-D37D48290ED0}"/>
              </a:ext>
            </a:extLst>
          </p:cNvPr>
          <p:cNvSpPr>
            <a:spLocks noGrp="1"/>
          </p:cNvSpPr>
          <p:nvPr>
            <p:ph type="title"/>
          </p:nvPr>
        </p:nvSpPr>
        <p:spPr/>
        <p:txBody>
          <a:bodyPr/>
          <a:lstStyle/>
          <a:p>
            <a:r>
              <a:rPr lang="en-US" dirty="0"/>
              <a:t>Slide 12</a:t>
            </a:r>
          </a:p>
        </p:txBody>
      </p:sp>
      <p:sp>
        <p:nvSpPr>
          <p:cNvPr id="24" name="TextBox 23">
            <a:extLst>
              <a:ext uri="{FF2B5EF4-FFF2-40B4-BE49-F238E27FC236}">
                <a16:creationId xmlns:a16="http://schemas.microsoft.com/office/drawing/2014/main" id="{525B3245-E91E-A844-9AC6-F34F8386AAF2}"/>
              </a:ext>
            </a:extLst>
          </p:cNvPr>
          <p:cNvSpPr txBox="1"/>
          <p:nvPr/>
        </p:nvSpPr>
        <p:spPr>
          <a:xfrm>
            <a:off x="509665" y="2413219"/>
            <a:ext cx="11407514" cy="1234825"/>
          </a:xfrm>
          <a:prstGeom prst="rect">
            <a:avLst/>
          </a:prstGeom>
          <a:noFill/>
        </p:spPr>
        <p:txBody>
          <a:bodyPr wrap="square" rtlCol="0">
            <a:spAutoFit/>
          </a:bodyPr>
          <a:lstStyle/>
          <a:p>
            <a:pPr algn="ctr">
              <a:lnSpc>
                <a:spcPct val="120000"/>
              </a:lnSpc>
            </a:pPr>
            <a:r>
              <a:rPr lang="en-US" sz="3200" dirty="0">
                <a:latin typeface="Lato" panose="020F0502020204030203" pitchFamily="34" charset="0"/>
              </a:rPr>
              <a:t>Meeting Service Level Objectives in multi-tenanted* environments with performance interference**</a:t>
            </a:r>
          </a:p>
        </p:txBody>
      </p:sp>
      <p:sp>
        <p:nvSpPr>
          <p:cNvPr id="28" name="Text Placeholder 5">
            <a:extLst>
              <a:ext uri="{FF2B5EF4-FFF2-40B4-BE49-F238E27FC236}">
                <a16:creationId xmlns:a16="http://schemas.microsoft.com/office/drawing/2014/main" id="{955472FC-09DB-784A-989A-9EDCA633BA61}"/>
              </a:ext>
            </a:extLst>
          </p:cNvPr>
          <p:cNvSpPr txBox="1">
            <a:spLocks/>
          </p:cNvSpPr>
          <p:nvPr/>
        </p:nvSpPr>
        <p:spPr>
          <a:xfrm>
            <a:off x="0" y="5652284"/>
            <a:ext cx="12192000" cy="890115"/>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indent="-457200">
              <a:buAutoNum type="arabicPeriod"/>
            </a:pPr>
            <a:r>
              <a:rPr lang="en-NZ" sz="1400" dirty="0">
                <a:latin typeface="Lato" panose="020F0502020204030203" pitchFamily="34" charset="0"/>
                <a:ea typeface="Lato" panose="020F0502020204030203" pitchFamily="34" charset="0"/>
                <a:cs typeface="Lato" panose="020F0502020204030203" pitchFamily="34" charset="0"/>
              </a:rPr>
              <a:t>AlJahdali, H., Albatli, A., Garraghan, P., Townend, P., Lau, L., &amp; Xu, J. (2014, April). Multi-tenancy in cloud computing. In </a:t>
            </a:r>
            <a:r>
              <a:rPr lang="en-NZ" sz="1400" i="1" dirty="0">
                <a:latin typeface="Lato" panose="020F0502020204030203" pitchFamily="34" charset="0"/>
                <a:ea typeface="Lato" panose="020F0502020204030203" pitchFamily="34" charset="0"/>
                <a:cs typeface="Lato" panose="020F0502020204030203" pitchFamily="34" charset="0"/>
              </a:rPr>
              <a:t>2014 IEEE 8th International Symposium on Service Oriented System Engineering</a:t>
            </a:r>
            <a:r>
              <a:rPr lang="en-NZ" sz="1400" dirty="0">
                <a:latin typeface="Lato" panose="020F0502020204030203" pitchFamily="34" charset="0"/>
                <a:ea typeface="Lato" panose="020F0502020204030203" pitchFamily="34" charset="0"/>
                <a:cs typeface="Lato" panose="020F0502020204030203" pitchFamily="34" charset="0"/>
              </a:rPr>
              <a:t> (pp. 344-351). IEEE.</a:t>
            </a:r>
          </a:p>
          <a:p>
            <a:pPr marL="457200" indent="-457200">
              <a:buAutoNum type="arabicPeriod"/>
            </a:pPr>
            <a:r>
              <a:rPr lang="en-NZ" sz="1400" dirty="0">
                <a:latin typeface="Lato" panose="020F0502020204030203" pitchFamily="34" charset="0"/>
                <a:ea typeface="Lato" panose="020F0502020204030203" pitchFamily="34" charset="0"/>
                <a:cs typeface="Lato" panose="020F0502020204030203" pitchFamily="34" charset="0"/>
              </a:rPr>
              <a:t>Pu, X., Liu, L., Mei, Y., Sivathanu, S., Koh, Y., &amp; Pu, C. (2010, July). Understanding performance interference of i/o workload in virtualized cloud environments. In </a:t>
            </a:r>
            <a:r>
              <a:rPr lang="en-NZ" sz="1400" i="1" dirty="0">
                <a:latin typeface="Lato" panose="020F0502020204030203" pitchFamily="34" charset="0"/>
                <a:ea typeface="Lato" panose="020F0502020204030203" pitchFamily="34" charset="0"/>
                <a:cs typeface="Lato" panose="020F0502020204030203" pitchFamily="34" charset="0"/>
              </a:rPr>
              <a:t>2010 IEEE 3rd International Conference on Cloud Computing</a:t>
            </a:r>
            <a:r>
              <a:rPr lang="en-NZ" sz="1400" dirty="0">
                <a:latin typeface="Lato" panose="020F0502020204030203" pitchFamily="34" charset="0"/>
                <a:ea typeface="Lato" panose="020F0502020204030203" pitchFamily="34" charset="0"/>
                <a:cs typeface="Lato" panose="020F0502020204030203" pitchFamily="34" charset="0"/>
              </a:rPr>
              <a:t> (pp. 51-58). IEEE.</a:t>
            </a:r>
            <a:endParaRPr lang="en-US" sz="1600" dirty="0">
              <a:latin typeface="Lato" panose="020F0502020204030203" pitchFamily="34" charset="0"/>
              <a:ea typeface="Lato" panose="020F0502020204030203" pitchFamily="34" charset="0"/>
              <a:cs typeface="Lato" panose="020F0502020204030203" pitchFamily="34" charset="0"/>
            </a:endParaRPr>
          </a:p>
        </p:txBody>
      </p:sp>
      <p:sp>
        <p:nvSpPr>
          <p:cNvPr id="33" name="Text Placeholder 5">
            <a:extLst>
              <a:ext uri="{FF2B5EF4-FFF2-40B4-BE49-F238E27FC236}">
                <a16:creationId xmlns:a16="http://schemas.microsoft.com/office/drawing/2014/main" id="{7FB9D2B6-B579-6F48-A2DF-1A0101F047A4}"/>
              </a:ext>
            </a:extLst>
          </p:cNvPr>
          <p:cNvSpPr txBox="1">
            <a:spLocks/>
          </p:cNvSpPr>
          <p:nvPr/>
        </p:nvSpPr>
        <p:spPr>
          <a:xfrm>
            <a:off x="893788" y="3726945"/>
            <a:ext cx="10404423" cy="7508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dirty="0">
                <a:latin typeface="Lato" panose="020F0502020204030203" pitchFamily="34" charset="0"/>
                <a:ea typeface="Lato" panose="020F0502020204030203" pitchFamily="34" charset="0"/>
                <a:cs typeface="Lato" panose="020F0502020204030203" pitchFamily="34" charset="0"/>
              </a:rPr>
              <a:t>*Multi-tenancy – resource sharing by multiple users co-located in the same virtual machine / environment</a:t>
            </a:r>
            <a:r>
              <a:rPr lang="en-US" sz="1600" baseline="30000" dirty="0">
                <a:latin typeface="Lato" panose="020F0502020204030203" pitchFamily="34" charset="0"/>
                <a:ea typeface="Lato" panose="020F0502020204030203" pitchFamily="34" charset="0"/>
                <a:cs typeface="Lato" panose="020F0502020204030203" pitchFamily="34" charset="0"/>
              </a:rPr>
              <a:t>1</a:t>
            </a:r>
            <a:r>
              <a:rPr lang="en-US" sz="1600" dirty="0">
                <a:latin typeface="Lato" panose="020F0502020204030203" pitchFamily="34" charset="0"/>
                <a:ea typeface="Lato" panose="020F0502020204030203" pitchFamily="34" charset="0"/>
                <a:cs typeface="Lato" panose="020F0502020204030203" pitchFamily="34" charset="0"/>
              </a:rPr>
              <a:t> </a:t>
            </a:r>
          </a:p>
          <a:p>
            <a:pPr algn="ctr"/>
            <a:r>
              <a:rPr lang="en-US" sz="1600" dirty="0">
                <a:latin typeface="Lato" panose="020F0502020204030203" pitchFamily="34" charset="0"/>
                <a:ea typeface="Lato" panose="020F0502020204030203" pitchFamily="34" charset="0"/>
                <a:cs typeface="Lato" panose="020F0502020204030203" pitchFamily="34" charset="0"/>
              </a:rPr>
              <a:t>**Performance interference – resource usage by one tenant affects resource usage of another tenant</a:t>
            </a:r>
            <a:r>
              <a:rPr lang="en-US" sz="1600" baseline="30000" dirty="0">
                <a:latin typeface="Lato" panose="020F0502020204030203" pitchFamily="34" charset="0"/>
                <a:ea typeface="Lato" panose="020F0502020204030203" pitchFamily="34" charset="0"/>
                <a:cs typeface="Lato" panose="020F0502020204030203" pitchFamily="34" charset="0"/>
              </a:rPr>
              <a:t>2</a:t>
            </a:r>
            <a:endParaRPr lang="en-US" sz="1600" dirty="0">
              <a:latin typeface="Lato" panose="020F0502020204030203" pitchFamily="34" charset="0"/>
              <a:ea typeface="Lato" panose="020F0502020204030203" pitchFamily="34" charset="0"/>
              <a:cs typeface="Lato" panose="020F0502020204030203" pitchFamily="34" charset="0"/>
            </a:endParaRPr>
          </a:p>
        </p:txBody>
      </p:sp>
      <p:sp>
        <p:nvSpPr>
          <p:cNvPr id="10" name="Rectangle 9">
            <a:extLst>
              <a:ext uri="{FF2B5EF4-FFF2-40B4-BE49-F238E27FC236}">
                <a16:creationId xmlns:a16="http://schemas.microsoft.com/office/drawing/2014/main" id="{13DC7EE5-1185-764E-9DCE-DEEB160CF417}"/>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6372608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381000" y="243235"/>
            <a:ext cx="6099463" cy="584775"/>
          </a:xfrm>
          <a:prstGeom prst="rect">
            <a:avLst/>
          </a:prstGeom>
          <a:noFill/>
        </p:spPr>
        <p:txBody>
          <a:bodyPr wrap="square" rtlCol="0">
            <a:spAutoFit/>
          </a:bodyPr>
          <a:lstStyle/>
          <a:p>
            <a:pPr>
              <a:lnSpc>
                <a:spcPct val="80000"/>
              </a:lnSpc>
            </a:pPr>
            <a:r>
              <a:rPr lang="en-US" sz="4000" i="1" dirty="0">
                <a:solidFill>
                  <a:schemeClr val="accent1"/>
                </a:solidFill>
                <a:latin typeface="Lato" panose="020F0502020204030203" pitchFamily="34" charset="0"/>
                <a:ea typeface="Lato" panose="020F0502020204030203" pitchFamily="34" charset="0"/>
                <a:cs typeface="Lato" panose="020F0502020204030203" pitchFamily="34" charset="0"/>
              </a:rPr>
              <a:t>Multi-tenancy</a:t>
            </a:r>
            <a:endParaRPr lang="en-US" sz="4800" i="1"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hidden="1">
            <a:extLst>
              <a:ext uri="{FF2B5EF4-FFF2-40B4-BE49-F238E27FC236}">
                <a16:creationId xmlns:a16="http://schemas.microsoft.com/office/drawing/2014/main" id="{A75E788A-4D7C-47BA-9326-D37D48290ED0}"/>
              </a:ext>
            </a:extLst>
          </p:cNvPr>
          <p:cNvSpPr>
            <a:spLocks noGrp="1"/>
          </p:cNvSpPr>
          <p:nvPr>
            <p:ph type="title"/>
          </p:nvPr>
        </p:nvSpPr>
        <p:spPr/>
        <p:txBody>
          <a:bodyPr/>
          <a:lstStyle/>
          <a:p>
            <a:r>
              <a:rPr lang="en-US" dirty="0"/>
              <a:t>Slide 12</a:t>
            </a:r>
          </a:p>
        </p:txBody>
      </p:sp>
      <p:sp>
        <p:nvSpPr>
          <p:cNvPr id="10" name="Rectangle 9">
            <a:extLst>
              <a:ext uri="{FF2B5EF4-FFF2-40B4-BE49-F238E27FC236}">
                <a16:creationId xmlns:a16="http://schemas.microsoft.com/office/drawing/2014/main" id="{13DC7EE5-1185-764E-9DCE-DEEB160CF417}"/>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AE9DFD7-6C0B-D142-9E16-1B3C9FC5FF6C}"/>
              </a:ext>
            </a:extLst>
          </p:cNvPr>
          <p:cNvSpPr/>
          <p:nvPr/>
        </p:nvSpPr>
        <p:spPr>
          <a:xfrm>
            <a:off x="856505" y="1378109"/>
            <a:ext cx="4525108" cy="34139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69E160C-7C10-B64B-B713-E67486944C61}"/>
              </a:ext>
            </a:extLst>
          </p:cNvPr>
          <p:cNvSpPr/>
          <p:nvPr/>
        </p:nvSpPr>
        <p:spPr>
          <a:xfrm>
            <a:off x="6150538" y="1378109"/>
            <a:ext cx="4525108" cy="34139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8D56B77-6032-6A4C-89A3-7906D0B384C4}"/>
              </a:ext>
            </a:extLst>
          </p:cNvPr>
          <p:cNvSpPr txBox="1"/>
          <p:nvPr/>
        </p:nvSpPr>
        <p:spPr>
          <a:xfrm>
            <a:off x="526580" y="4862478"/>
            <a:ext cx="5184958" cy="622927"/>
          </a:xfrm>
          <a:prstGeom prst="rect">
            <a:avLst/>
          </a:prstGeom>
          <a:noFill/>
        </p:spPr>
        <p:txBody>
          <a:bodyPr wrap="square" rtlCol="0">
            <a:spAutoFit/>
          </a:bodyPr>
          <a:lstStyle/>
          <a:p>
            <a:pPr algn="ctr">
              <a:lnSpc>
                <a:spcPct val="120000"/>
              </a:lnSpc>
            </a:pPr>
            <a:r>
              <a:rPr lang="en-US" sz="3200" dirty="0">
                <a:latin typeface="Lato" panose="020F0502020204030203" pitchFamily="34" charset="0"/>
              </a:rPr>
              <a:t>Single tenant </a:t>
            </a:r>
          </a:p>
        </p:txBody>
      </p:sp>
      <p:sp>
        <p:nvSpPr>
          <p:cNvPr id="14" name="TextBox 13">
            <a:extLst>
              <a:ext uri="{FF2B5EF4-FFF2-40B4-BE49-F238E27FC236}">
                <a16:creationId xmlns:a16="http://schemas.microsoft.com/office/drawing/2014/main" id="{9EA421D1-BCBA-4842-B10F-3BFC2526692C}"/>
              </a:ext>
            </a:extLst>
          </p:cNvPr>
          <p:cNvSpPr txBox="1"/>
          <p:nvPr/>
        </p:nvSpPr>
        <p:spPr>
          <a:xfrm>
            <a:off x="5820613" y="4856964"/>
            <a:ext cx="5184958" cy="622927"/>
          </a:xfrm>
          <a:prstGeom prst="rect">
            <a:avLst/>
          </a:prstGeom>
          <a:noFill/>
        </p:spPr>
        <p:txBody>
          <a:bodyPr wrap="square" rtlCol="0">
            <a:spAutoFit/>
          </a:bodyPr>
          <a:lstStyle/>
          <a:p>
            <a:pPr algn="ctr">
              <a:lnSpc>
                <a:spcPct val="120000"/>
              </a:lnSpc>
            </a:pPr>
            <a:r>
              <a:rPr lang="en-US" sz="3200" dirty="0">
                <a:latin typeface="Lato" panose="020F0502020204030203" pitchFamily="34" charset="0"/>
              </a:rPr>
              <a:t>Multitenant</a:t>
            </a:r>
          </a:p>
        </p:txBody>
      </p:sp>
      <p:sp>
        <p:nvSpPr>
          <p:cNvPr id="6" name="Rounded Rectangle 5">
            <a:extLst>
              <a:ext uri="{FF2B5EF4-FFF2-40B4-BE49-F238E27FC236}">
                <a16:creationId xmlns:a16="http://schemas.microsoft.com/office/drawing/2014/main" id="{796E1A6A-09A2-124D-8EEB-5E1ADDB62C5D}"/>
              </a:ext>
            </a:extLst>
          </p:cNvPr>
          <p:cNvSpPr/>
          <p:nvPr/>
        </p:nvSpPr>
        <p:spPr>
          <a:xfrm>
            <a:off x="1148862" y="1735015"/>
            <a:ext cx="1970197" cy="2790093"/>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0AEFB46-99ED-6B4D-9D45-00BF4AB252A5}"/>
              </a:ext>
            </a:extLst>
          </p:cNvPr>
          <p:cNvSpPr txBox="1"/>
          <p:nvPr/>
        </p:nvSpPr>
        <p:spPr>
          <a:xfrm>
            <a:off x="1641410" y="2873323"/>
            <a:ext cx="985099" cy="490262"/>
          </a:xfrm>
          <a:prstGeom prst="rect">
            <a:avLst/>
          </a:prstGeom>
          <a:noFill/>
        </p:spPr>
        <p:txBody>
          <a:bodyPr wrap="square" rtlCol="0">
            <a:spAutoFit/>
          </a:bodyPr>
          <a:lstStyle/>
          <a:p>
            <a:pPr algn="ctr">
              <a:lnSpc>
                <a:spcPct val="120000"/>
              </a:lnSpc>
            </a:pPr>
            <a:r>
              <a:rPr lang="en-US" sz="2400" dirty="0">
                <a:latin typeface="Lato" panose="020F0502020204030203" pitchFamily="34" charset="0"/>
              </a:rPr>
              <a:t>VM 1</a:t>
            </a:r>
          </a:p>
        </p:txBody>
      </p:sp>
      <p:sp>
        <p:nvSpPr>
          <p:cNvPr id="18" name="Rounded Rectangle 17">
            <a:extLst>
              <a:ext uri="{FF2B5EF4-FFF2-40B4-BE49-F238E27FC236}">
                <a16:creationId xmlns:a16="http://schemas.microsoft.com/office/drawing/2014/main" id="{051F3EE0-59DF-BD42-87E7-ABAA10DB66C6}"/>
              </a:ext>
            </a:extLst>
          </p:cNvPr>
          <p:cNvSpPr/>
          <p:nvPr/>
        </p:nvSpPr>
        <p:spPr>
          <a:xfrm>
            <a:off x="6425925" y="1681676"/>
            <a:ext cx="1970197" cy="2790093"/>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23A15F5-34B3-A24A-834D-165B0B80B0C2}"/>
              </a:ext>
            </a:extLst>
          </p:cNvPr>
          <p:cNvSpPr txBox="1"/>
          <p:nvPr/>
        </p:nvSpPr>
        <p:spPr>
          <a:xfrm>
            <a:off x="6918473" y="2819984"/>
            <a:ext cx="985099" cy="490262"/>
          </a:xfrm>
          <a:prstGeom prst="rect">
            <a:avLst/>
          </a:prstGeom>
          <a:noFill/>
        </p:spPr>
        <p:txBody>
          <a:bodyPr wrap="square" rtlCol="0">
            <a:spAutoFit/>
          </a:bodyPr>
          <a:lstStyle/>
          <a:p>
            <a:pPr algn="ctr">
              <a:lnSpc>
                <a:spcPct val="120000"/>
              </a:lnSpc>
            </a:pPr>
            <a:r>
              <a:rPr lang="en-US" sz="2400" dirty="0">
                <a:latin typeface="Lato" panose="020F0502020204030203" pitchFamily="34" charset="0"/>
              </a:rPr>
              <a:t>VM 1</a:t>
            </a:r>
          </a:p>
        </p:txBody>
      </p:sp>
      <p:sp>
        <p:nvSpPr>
          <p:cNvPr id="20" name="Rounded Rectangle 19">
            <a:extLst>
              <a:ext uri="{FF2B5EF4-FFF2-40B4-BE49-F238E27FC236}">
                <a16:creationId xmlns:a16="http://schemas.microsoft.com/office/drawing/2014/main" id="{B0DB3F17-1C4A-A34F-8AB9-E0A9E721D93C}"/>
              </a:ext>
            </a:extLst>
          </p:cNvPr>
          <p:cNvSpPr/>
          <p:nvPr/>
        </p:nvSpPr>
        <p:spPr>
          <a:xfrm>
            <a:off x="8550785" y="1983370"/>
            <a:ext cx="1970197" cy="1081745"/>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EECDF62-698D-A446-8515-E0C8836133E7}"/>
              </a:ext>
            </a:extLst>
          </p:cNvPr>
          <p:cNvSpPr txBox="1"/>
          <p:nvPr/>
        </p:nvSpPr>
        <p:spPr>
          <a:xfrm>
            <a:off x="9043333" y="2279111"/>
            <a:ext cx="985099" cy="490262"/>
          </a:xfrm>
          <a:prstGeom prst="rect">
            <a:avLst/>
          </a:prstGeom>
          <a:noFill/>
        </p:spPr>
        <p:txBody>
          <a:bodyPr wrap="square" rtlCol="0">
            <a:spAutoFit/>
          </a:bodyPr>
          <a:lstStyle/>
          <a:p>
            <a:pPr algn="ctr">
              <a:lnSpc>
                <a:spcPct val="120000"/>
              </a:lnSpc>
            </a:pPr>
            <a:r>
              <a:rPr lang="en-US" sz="2400" dirty="0">
                <a:latin typeface="Lato" panose="020F0502020204030203" pitchFamily="34" charset="0"/>
              </a:rPr>
              <a:t>VM 2</a:t>
            </a:r>
          </a:p>
        </p:txBody>
      </p:sp>
    </p:spTree>
    <p:extLst>
      <p:ext uri="{BB962C8B-B14F-4D97-AF65-F5344CB8AC3E}">
        <p14:creationId xmlns:p14="http://schemas.microsoft.com/office/powerpoint/2010/main" val="394713753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381000" y="243235"/>
            <a:ext cx="10500360" cy="698012"/>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Solutions suggested by literature</a:t>
            </a: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hart 5" descr="Pie Chart"/>
          <p:cNvGraphicFramePr/>
          <p:nvPr>
            <p:extLst>
              <p:ext uri="{D42A27DB-BD31-4B8C-83A1-F6EECF244321}">
                <p14:modId xmlns:p14="http://schemas.microsoft.com/office/powerpoint/2010/main" val="4218362457"/>
              </p:ext>
            </p:extLst>
          </p:nvPr>
        </p:nvGraphicFramePr>
        <p:xfrm>
          <a:off x="3008630" y="1800859"/>
          <a:ext cx="6174740" cy="4116494"/>
        </p:xfrm>
        <a:graphic>
          <a:graphicData uri="http://schemas.openxmlformats.org/drawingml/2006/chart">
            <c:chart xmlns:c="http://schemas.openxmlformats.org/drawingml/2006/chart" xmlns:r="http://schemas.openxmlformats.org/officeDocument/2006/relationships" r:id="rId3"/>
          </a:graphicData>
        </a:graphic>
      </p:graphicFrame>
      <p:sp>
        <p:nvSpPr>
          <p:cNvPr id="57" name="Rectangle 56"/>
          <p:cNvSpPr/>
          <p:nvPr/>
        </p:nvSpPr>
        <p:spPr>
          <a:xfrm>
            <a:off x="827758" y="1692985"/>
            <a:ext cx="1987507" cy="949171"/>
          </a:xfrm>
          <a:prstGeom prst="rect">
            <a:avLst/>
          </a:prstGeom>
        </p:spPr>
        <p:txBody>
          <a:bodyPr wrap="square">
            <a:spAutoFit/>
          </a:bodyPr>
          <a:lstStyle/>
          <a:p>
            <a:pPr algn="r">
              <a:lnSpc>
                <a:spcPct val="120000"/>
              </a:lnSpc>
            </a:pPr>
            <a:r>
              <a:rPr lang="en-US" sz="2400" b="1" dirty="0">
                <a:solidFill>
                  <a:schemeClr val="tx2"/>
                </a:solidFill>
                <a:latin typeface="Lato" panose="020F0502020204030203" pitchFamily="34" charset="0"/>
                <a:ea typeface="Lato" panose="020F0502020204030203" pitchFamily="34" charset="0"/>
                <a:cs typeface="Lato" panose="020F0502020204030203" pitchFamily="34" charset="0"/>
              </a:rPr>
              <a:t>SCALING RESOURCES</a:t>
            </a:r>
          </a:p>
        </p:txBody>
      </p:sp>
      <p:cxnSp>
        <p:nvCxnSpPr>
          <p:cNvPr id="5" name="Elbow Connector 4">
            <a:extLst>
              <a:ext uri="{C183D7F6-B498-43B3-948B-1728B52AA6E4}">
                <adec:decorative xmlns:adec="http://schemas.microsoft.com/office/drawing/2017/decorative" val="1"/>
              </a:ext>
            </a:extLst>
          </p:cNvPr>
          <p:cNvCxnSpPr/>
          <p:nvPr/>
        </p:nvCxnSpPr>
        <p:spPr>
          <a:xfrm rot="10800000">
            <a:off x="2889880" y="2143359"/>
            <a:ext cx="1744980" cy="356001"/>
          </a:xfrm>
          <a:prstGeom prst="bentConnector3">
            <a:avLst/>
          </a:prstGeom>
          <a:ln w="12700">
            <a:solidFill>
              <a:schemeClr val="accent4"/>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81000" y="4892767"/>
            <a:ext cx="2530947" cy="1392369"/>
          </a:xfrm>
          <a:prstGeom prst="rect">
            <a:avLst/>
          </a:prstGeom>
        </p:spPr>
        <p:txBody>
          <a:bodyPr wrap="square">
            <a:spAutoFit/>
          </a:bodyPr>
          <a:lstStyle/>
          <a:p>
            <a:pPr algn="r">
              <a:lnSpc>
                <a:spcPct val="120000"/>
              </a:lnSpc>
            </a:pPr>
            <a:r>
              <a:rPr lang="en-US" sz="2400" b="1" dirty="0">
                <a:solidFill>
                  <a:schemeClr val="tx2"/>
                </a:solidFill>
                <a:latin typeface="Lato" panose="020F0502020204030203" pitchFamily="34" charset="0"/>
                <a:ea typeface="Lato" panose="020F0502020204030203" pitchFamily="34" charset="0"/>
                <a:cs typeface="Lato" panose="020F0502020204030203" pitchFamily="34" charset="0"/>
              </a:rPr>
              <a:t>IMPROVING MONITORING OF SLOS</a:t>
            </a:r>
          </a:p>
        </p:txBody>
      </p:sp>
      <p:cxnSp>
        <p:nvCxnSpPr>
          <p:cNvPr id="34" name="Elbow Connector 33">
            <a:extLst>
              <a:ext uri="{C183D7F6-B498-43B3-948B-1728B52AA6E4}">
                <adec:decorative xmlns:adec="http://schemas.microsoft.com/office/drawing/2017/decorative" val="1"/>
              </a:ext>
            </a:extLst>
          </p:cNvPr>
          <p:cNvCxnSpPr/>
          <p:nvPr/>
        </p:nvCxnSpPr>
        <p:spPr>
          <a:xfrm rot="10800000" flipV="1">
            <a:off x="2889880" y="5237922"/>
            <a:ext cx="1744980" cy="356001"/>
          </a:xfrm>
          <a:prstGeom prst="bentConnector3">
            <a:avLst/>
          </a:prstGeom>
          <a:ln w="12700">
            <a:solidFill>
              <a:schemeClr val="accent4"/>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C183D7F6-B498-43B3-948B-1728B52AA6E4}">
                <adec:decorative xmlns:adec="http://schemas.microsoft.com/office/drawing/2017/decorative" val="1"/>
              </a:ext>
            </a:extLst>
          </p:cNvPr>
          <p:cNvCxnSpPr/>
          <p:nvPr/>
        </p:nvCxnSpPr>
        <p:spPr>
          <a:xfrm rot="10800000" flipH="1">
            <a:off x="7560940" y="2143359"/>
            <a:ext cx="1744980" cy="356001"/>
          </a:xfrm>
          <a:prstGeom prst="bentConnector3">
            <a:avLst/>
          </a:prstGeom>
          <a:ln w="12700">
            <a:solidFill>
              <a:schemeClr val="accent4"/>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332600" y="1555506"/>
            <a:ext cx="2830506" cy="1835567"/>
          </a:xfrm>
          <a:prstGeom prst="rect">
            <a:avLst/>
          </a:prstGeom>
        </p:spPr>
        <p:txBody>
          <a:bodyPr wrap="square">
            <a:spAutoFit/>
          </a:bodyPr>
          <a:lstStyle/>
          <a:p>
            <a:pPr>
              <a:lnSpc>
                <a:spcPct val="120000"/>
              </a:lnSpc>
            </a:pPr>
            <a:r>
              <a:rPr lang="en-US" sz="2400" b="1" dirty="0">
                <a:solidFill>
                  <a:schemeClr val="tx2"/>
                </a:solidFill>
                <a:latin typeface="Lato" panose="020F0502020204030203" pitchFamily="34" charset="0"/>
                <a:ea typeface="Lato" panose="020F0502020204030203" pitchFamily="34" charset="0"/>
                <a:cs typeface="Lato" panose="020F0502020204030203" pitchFamily="34" charset="0"/>
              </a:rPr>
              <a:t>IMPROVING RESOURCE INTENSIVENESS OF PROCESSES</a:t>
            </a:r>
          </a:p>
        </p:txBody>
      </p:sp>
      <p:cxnSp>
        <p:nvCxnSpPr>
          <p:cNvPr id="48" name="Elbow Connector 47">
            <a:extLst>
              <a:ext uri="{C183D7F6-B498-43B3-948B-1728B52AA6E4}">
                <adec:decorative xmlns:adec="http://schemas.microsoft.com/office/drawing/2017/decorative" val="1"/>
              </a:ext>
            </a:extLst>
          </p:cNvPr>
          <p:cNvCxnSpPr/>
          <p:nvPr/>
        </p:nvCxnSpPr>
        <p:spPr>
          <a:xfrm rot="10800000" flipH="1" flipV="1">
            <a:off x="7560940" y="5232951"/>
            <a:ext cx="1744980" cy="356001"/>
          </a:xfrm>
          <a:prstGeom prst="bentConnector3">
            <a:avLst/>
          </a:prstGeom>
          <a:ln w="12700">
            <a:solidFill>
              <a:schemeClr val="accent4"/>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332600" y="5114367"/>
            <a:ext cx="2830506" cy="949171"/>
          </a:xfrm>
          <a:prstGeom prst="rect">
            <a:avLst/>
          </a:prstGeom>
        </p:spPr>
        <p:txBody>
          <a:bodyPr wrap="square">
            <a:spAutoFit/>
          </a:bodyPr>
          <a:lstStyle/>
          <a:p>
            <a:pPr>
              <a:lnSpc>
                <a:spcPct val="120000"/>
              </a:lnSpc>
            </a:pPr>
            <a:r>
              <a:rPr lang="en-US" sz="2400" b="1" dirty="0">
                <a:solidFill>
                  <a:schemeClr val="tx2"/>
                </a:solidFill>
                <a:latin typeface="Lato" panose="020F0502020204030203" pitchFamily="34" charset="0"/>
                <a:ea typeface="Lato" panose="020F0502020204030203" pitchFamily="34" charset="0"/>
                <a:cs typeface="Lato" panose="020F0502020204030203" pitchFamily="34" charset="0"/>
              </a:rPr>
              <a:t>OPTIMISING VIRTUAL MACHINES</a:t>
            </a:r>
          </a:p>
        </p:txBody>
      </p:sp>
      <p:sp>
        <p:nvSpPr>
          <p:cNvPr id="4" name="Title 3" hidden="1">
            <a:extLst>
              <a:ext uri="{FF2B5EF4-FFF2-40B4-BE49-F238E27FC236}">
                <a16:creationId xmlns:a16="http://schemas.microsoft.com/office/drawing/2014/main" id="{F91C6773-6F00-4113-8130-E882AB54AE30}"/>
              </a:ext>
            </a:extLst>
          </p:cNvPr>
          <p:cNvSpPr>
            <a:spLocks noGrp="1"/>
          </p:cNvSpPr>
          <p:nvPr>
            <p:ph type="title"/>
          </p:nvPr>
        </p:nvSpPr>
        <p:spPr/>
        <p:txBody>
          <a:bodyPr/>
          <a:lstStyle/>
          <a:p>
            <a:r>
              <a:rPr lang="en-US" dirty="0"/>
              <a:t>Slide 13</a:t>
            </a:r>
          </a:p>
        </p:txBody>
      </p:sp>
      <p:sp>
        <p:nvSpPr>
          <p:cNvPr id="16" name="Rectangle 15">
            <a:extLst>
              <a:ext uri="{FF2B5EF4-FFF2-40B4-BE49-F238E27FC236}">
                <a16:creationId xmlns:a16="http://schemas.microsoft.com/office/drawing/2014/main" id="{350854FE-D9BE-494E-954C-01F2C2F65A82}"/>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7748601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381000" y="243235"/>
            <a:ext cx="6099463" cy="698012"/>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Chosen Solution</a:t>
            </a: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descr="Column 1"/>
          <p:cNvGrpSpPr/>
          <p:nvPr/>
        </p:nvGrpSpPr>
        <p:grpSpPr>
          <a:xfrm>
            <a:off x="902012" y="1823238"/>
            <a:ext cx="2419837" cy="1274432"/>
            <a:chOff x="2506980" y="2240280"/>
            <a:chExt cx="1889760" cy="670560"/>
          </a:xfrm>
        </p:grpSpPr>
        <p:sp>
          <p:nvSpPr>
            <p:cNvPr id="51" name="Rectangle 50">
              <a:extLst>
                <a:ext uri="{C183D7F6-B498-43B3-948B-1728B52AA6E4}">
                  <adec:decorative xmlns:adec="http://schemas.microsoft.com/office/drawing/2017/decorative" val="1"/>
                </a:ext>
              </a:extLst>
            </p:cNvPr>
            <p:cNvSpPr/>
            <p:nvPr/>
          </p:nvSpPr>
          <p:spPr>
            <a:xfrm>
              <a:off x="2506980" y="2240280"/>
              <a:ext cx="1889760" cy="670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p:txBody>
        </p:sp>
        <p:sp>
          <p:nvSpPr>
            <p:cNvPr id="54" name="TextBox 53"/>
            <p:cNvSpPr txBox="1"/>
            <p:nvPr/>
          </p:nvSpPr>
          <p:spPr>
            <a:xfrm>
              <a:off x="2748415" y="2324368"/>
              <a:ext cx="1364628" cy="437241"/>
            </a:xfrm>
            <a:prstGeom prst="rect">
              <a:avLst/>
            </a:prstGeom>
            <a:noFill/>
          </p:spPr>
          <p:txBody>
            <a:bodyPr wrap="square" rtlCol="0">
              <a:spAutoFit/>
            </a:bodyPr>
            <a:lstStyle/>
            <a:p>
              <a:pPr algn="ctr"/>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CONTROL THEORY</a:t>
              </a:r>
            </a:p>
          </p:txBody>
        </p:sp>
      </p:grpSp>
      <p:grpSp>
        <p:nvGrpSpPr>
          <p:cNvPr id="56" name="Group 55" descr="Column 2"/>
          <p:cNvGrpSpPr/>
          <p:nvPr/>
        </p:nvGrpSpPr>
        <p:grpSpPr>
          <a:xfrm>
            <a:off x="4886080" y="1823238"/>
            <a:ext cx="2419837" cy="1274430"/>
            <a:chOff x="2300000" y="2264325"/>
            <a:chExt cx="1889760" cy="670560"/>
          </a:xfrm>
        </p:grpSpPr>
        <p:sp>
          <p:nvSpPr>
            <p:cNvPr id="61" name="Rectangle 60">
              <a:extLst>
                <a:ext uri="{C183D7F6-B498-43B3-948B-1728B52AA6E4}">
                  <adec:decorative xmlns:adec="http://schemas.microsoft.com/office/drawing/2017/decorative" val="1"/>
                </a:ext>
              </a:extLst>
            </p:cNvPr>
            <p:cNvSpPr/>
            <p:nvPr/>
          </p:nvSpPr>
          <p:spPr>
            <a:xfrm>
              <a:off x="2300000" y="2264325"/>
              <a:ext cx="1889760" cy="670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p:txBody>
        </p:sp>
        <p:sp>
          <p:nvSpPr>
            <p:cNvPr id="59" name="TextBox 58"/>
            <p:cNvSpPr txBox="1"/>
            <p:nvPr/>
          </p:nvSpPr>
          <p:spPr>
            <a:xfrm>
              <a:off x="2370857" y="2305880"/>
              <a:ext cx="1748043" cy="437241"/>
            </a:xfrm>
            <a:prstGeom prst="rect">
              <a:avLst/>
            </a:prstGeom>
            <a:noFill/>
          </p:spPr>
          <p:txBody>
            <a:bodyPr wrap="square" rtlCol="0">
              <a:spAutoFit/>
            </a:bodyPr>
            <a:lstStyle/>
            <a:p>
              <a:pPr algn="ctr"/>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SELF</a:t>
              </a:r>
            </a:p>
            <a:p>
              <a:pPr algn="ctr"/>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ADAPTATION</a:t>
              </a:r>
            </a:p>
          </p:txBody>
        </p:sp>
      </p:grpSp>
      <p:grpSp>
        <p:nvGrpSpPr>
          <p:cNvPr id="62" name="Group 61" descr="Column 3"/>
          <p:cNvGrpSpPr/>
          <p:nvPr/>
        </p:nvGrpSpPr>
        <p:grpSpPr>
          <a:xfrm>
            <a:off x="9392411" y="1823238"/>
            <a:ext cx="2419837" cy="1274432"/>
            <a:chOff x="2506980" y="2240280"/>
            <a:chExt cx="1889760" cy="670560"/>
          </a:xfrm>
        </p:grpSpPr>
        <p:sp>
          <p:nvSpPr>
            <p:cNvPr id="67" name="Rectangle 66">
              <a:extLst>
                <a:ext uri="{C183D7F6-B498-43B3-948B-1728B52AA6E4}">
                  <adec:decorative xmlns:adec="http://schemas.microsoft.com/office/drawing/2017/decorative" val="1"/>
                </a:ext>
              </a:extLst>
            </p:cNvPr>
            <p:cNvSpPr/>
            <p:nvPr/>
          </p:nvSpPr>
          <p:spPr>
            <a:xfrm>
              <a:off x="2506980" y="2240280"/>
              <a:ext cx="1889760" cy="670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p:txBody>
        </p:sp>
        <p:sp>
          <p:nvSpPr>
            <p:cNvPr id="65" name="TextBox 64"/>
            <p:cNvSpPr txBox="1"/>
            <p:nvPr/>
          </p:nvSpPr>
          <p:spPr>
            <a:xfrm>
              <a:off x="2748415" y="2324368"/>
              <a:ext cx="1364628" cy="437241"/>
            </a:xfrm>
            <a:prstGeom prst="rect">
              <a:avLst/>
            </a:prstGeom>
            <a:noFill/>
          </p:spPr>
          <p:txBody>
            <a:bodyPr wrap="square" rtlCol="0">
              <a:spAutoFit/>
            </a:bodyPr>
            <a:lstStyle/>
            <a:p>
              <a:pPr algn="ctr"/>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GAME THEORY</a:t>
              </a:r>
            </a:p>
          </p:txBody>
        </p:sp>
      </p:grpSp>
      <p:grpSp>
        <p:nvGrpSpPr>
          <p:cNvPr id="83" name="Group 82" descr="Button text"/>
          <p:cNvGrpSpPr/>
          <p:nvPr/>
        </p:nvGrpSpPr>
        <p:grpSpPr>
          <a:xfrm>
            <a:off x="3877208" y="4660751"/>
            <a:ext cx="4310499" cy="702368"/>
            <a:chOff x="2670968" y="1912620"/>
            <a:chExt cx="1561785" cy="327660"/>
          </a:xfrm>
        </p:grpSpPr>
        <p:sp>
          <p:nvSpPr>
            <p:cNvPr id="87" name="Rectangle 86">
              <a:extLst>
                <a:ext uri="{C183D7F6-B498-43B3-948B-1728B52AA6E4}">
                  <adec:decorative xmlns:adec="http://schemas.microsoft.com/office/drawing/2017/decorative" val="1"/>
                </a:ext>
              </a:extLst>
            </p:cNvPr>
            <p:cNvSpPr/>
            <p:nvPr/>
          </p:nvSpPr>
          <p:spPr>
            <a:xfrm>
              <a:off x="2670968" y="1912620"/>
              <a:ext cx="1561785" cy="327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Black" panose="020F0502020204030203" pitchFamily="34" charset="0"/>
                <a:ea typeface="Lato Black" panose="020F0502020204030203" pitchFamily="34" charset="0"/>
                <a:cs typeface="Lato Black" panose="020F0502020204030203" pitchFamily="34" charset="0"/>
              </a:endParaRPr>
            </a:p>
          </p:txBody>
        </p:sp>
        <p:sp>
          <p:nvSpPr>
            <p:cNvPr id="85" name="TextBox 84"/>
            <p:cNvSpPr txBox="1"/>
            <p:nvPr/>
          </p:nvSpPr>
          <p:spPr>
            <a:xfrm>
              <a:off x="2903723" y="1925691"/>
              <a:ext cx="1096275" cy="301518"/>
            </a:xfrm>
            <a:prstGeom prst="rect">
              <a:avLst/>
            </a:prstGeom>
            <a:noFill/>
          </p:spPr>
          <p:txBody>
            <a:bodyPr wrap="none" rtlCol="0">
              <a:spAutoFit/>
            </a:bodyPr>
            <a:lstStyle/>
            <a:p>
              <a:pPr algn="ctr"/>
              <a:r>
                <a:rPr lang="en-US" sz="3600" dirty="0">
                  <a:solidFill>
                    <a:schemeClr val="bg1"/>
                  </a:solidFill>
                  <a:latin typeface="Lato Black" panose="020F0502020204030203" pitchFamily="34" charset="0"/>
                  <a:ea typeface="Lato Black" panose="020F0502020204030203" pitchFamily="34" charset="0"/>
                  <a:cs typeface="Lato Black" panose="020F0502020204030203" pitchFamily="34" charset="0"/>
                </a:rPr>
                <a:t>A Cat On A Bed</a:t>
              </a:r>
            </a:p>
          </p:txBody>
        </p:sp>
      </p:grpSp>
      <p:cxnSp>
        <p:nvCxnSpPr>
          <p:cNvPr id="14" name="Elbow Connector 13">
            <a:extLst>
              <a:ext uri="{C183D7F6-B498-43B3-948B-1728B52AA6E4}">
                <adec:decorative xmlns:adec="http://schemas.microsoft.com/office/drawing/2017/decorative" val="1"/>
              </a:ext>
            </a:extLst>
          </p:cNvPr>
          <p:cNvCxnSpPr>
            <a:cxnSpLocks/>
            <a:stCxn id="51" idx="2"/>
          </p:cNvCxnSpPr>
          <p:nvPr/>
        </p:nvCxnSpPr>
        <p:spPr>
          <a:xfrm rot="16200000" flipH="1">
            <a:off x="5891445" y="-681844"/>
            <a:ext cx="931372" cy="8490400"/>
          </a:xfrm>
          <a:prstGeom prst="bentConnector2">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C183D7F6-B498-43B3-948B-1728B52AA6E4}">
                <adec:decorative xmlns:adec="http://schemas.microsoft.com/office/drawing/2017/decorative" val="1"/>
              </a:ext>
            </a:extLst>
          </p:cNvPr>
          <p:cNvCxnSpPr>
            <a:cxnSpLocks/>
            <a:stCxn id="67" idx="2"/>
          </p:cNvCxnSpPr>
          <p:nvPr/>
        </p:nvCxnSpPr>
        <p:spPr>
          <a:xfrm>
            <a:off x="10602330" y="3097670"/>
            <a:ext cx="0" cy="931374"/>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a:cxnSpLocks/>
            <a:stCxn id="61" idx="2"/>
          </p:cNvCxnSpPr>
          <p:nvPr/>
        </p:nvCxnSpPr>
        <p:spPr>
          <a:xfrm>
            <a:off x="6095999" y="3097668"/>
            <a:ext cx="1" cy="931374"/>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C183D7F6-B498-43B3-948B-1728B52AA6E4}">
                <adec:decorative xmlns:adec="http://schemas.microsoft.com/office/drawing/2017/decorative" val="1"/>
              </a:ext>
            </a:extLst>
          </p:cNvPr>
          <p:cNvCxnSpPr/>
          <p:nvPr/>
        </p:nvCxnSpPr>
        <p:spPr>
          <a:xfrm>
            <a:off x="6095999" y="3983352"/>
            <a:ext cx="0" cy="606936"/>
          </a:xfrm>
          <a:prstGeom prst="straightConnector1">
            <a:avLst/>
          </a:prstGeom>
          <a:ln w="127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hidden="1">
            <a:extLst>
              <a:ext uri="{FF2B5EF4-FFF2-40B4-BE49-F238E27FC236}">
                <a16:creationId xmlns:a16="http://schemas.microsoft.com/office/drawing/2014/main" id="{6BE13EF6-C310-4B5C-82B9-B423DA069543}"/>
              </a:ext>
            </a:extLst>
          </p:cNvPr>
          <p:cNvSpPr>
            <a:spLocks noGrp="1"/>
          </p:cNvSpPr>
          <p:nvPr>
            <p:ph type="title"/>
          </p:nvPr>
        </p:nvSpPr>
        <p:spPr/>
        <p:txBody>
          <a:bodyPr/>
          <a:lstStyle/>
          <a:p>
            <a:r>
              <a:rPr lang="en-US" dirty="0"/>
              <a:t>Slide 3</a:t>
            </a:r>
          </a:p>
        </p:txBody>
      </p:sp>
      <p:pic>
        <p:nvPicPr>
          <p:cNvPr id="45" name="Graphic 44" descr="Cat">
            <a:extLst>
              <a:ext uri="{FF2B5EF4-FFF2-40B4-BE49-F238E27FC236}">
                <a16:creationId xmlns:a16="http://schemas.microsoft.com/office/drawing/2014/main" id="{E7DFAC4E-BAC8-1B4B-86B9-475530B855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54922" y="4795827"/>
            <a:ext cx="432216" cy="432216"/>
          </a:xfrm>
          <a:prstGeom prst="rect">
            <a:avLst/>
          </a:prstGeom>
        </p:spPr>
      </p:pic>
      <p:pic>
        <p:nvPicPr>
          <p:cNvPr id="46" name="Graphic 45" descr="Paw prints">
            <a:extLst>
              <a:ext uri="{FF2B5EF4-FFF2-40B4-BE49-F238E27FC236}">
                <a16:creationId xmlns:a16="http://schemas.microsoft.com/office/drawing/2014/main" id="{4D19FACE-2177-5341-9348-F46A1DC811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22753" y="2356849"/>
            <a:ext cx="914400" cy="914400"/>
          </a:xfrm>
          <a:prstGeom prst="rect">
            <a:avLst/>
          </a:prstGeom>
        </p:spPr>
      </p:pic>
      <p:grpSp>
        <p:nvGrpSpPr>
          <p:cNvPr id="47" name="Group 46">
            <a:extLst>
              <a:ext uri="{FF2B5EF4-FFF2-40B4-BE49-F238E27FC236}">
                <a16:creationId xmlns:a16="http://schemas.microsoft.com/office/drawing/2014/main" id="{C0066614-8653-FB4D-9158-34189C6E4802}"/>
              </a:ext>
            </a:extLst>
          </p:cNvPr>
          <p:cNvGrpSpPr/>
          <p:nvPr/>
        </p:nvGrpSpPr>
        <p:grpSpPr>
          <a:xfrm>
            <a:off x="-1593439" y="-914400"/>
            <a:ext cx="914400" cy="914400"/>
            <a:chOff x="8651823" y="2798423"/>
            <a:chExt cx="914400" cy="914400"/>
          </a:xfrm>
        </p:grpSpPr>
        <p:pic>
          <p:nvPicPr>
            <p:cNvPr id="48" name="Graphic 47" descr="Bed">
              <a:extLst>
                <a:ext uri="{FF2B5EF4-FFF2-40B4-BE49-F238E27FC236}">
                  <a16:creationId xmlns:a16="http://schemas.microsoft.com/office/drawing/2014/main" id="{666C6744-E806-FE48-8556-9A20A2628DD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51823" y="2798423"/>
              <a:ext cx="914400" cy="914400"/>
            </a:xfrm>
            <a:prstGeom prst="rect">
              <a:avLst/>
            </a:prstGeom>
          </p:spPr>
        </p:pic>
        <p:pic>
          <p:nvPicPr>
            <p:cNvPr id="50" name="Graphic 49" descr="Cat">
              <a:extLst>
                <a:ext uri="{FF2B5EF4-FFF2-40B4-BE49-F238E27FC236}">
                  <a16:creationId xmlns:a16="http://schemas.microsoft.com/office/drawing/2014/main" id="{F2BF89A5-34ED-1541-9BBD-007C147927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01589" y="2971800"/>
              <a:ext cx="327544" cy="327544"/>
            </a:xfrm>
            <a:prstGeom prst="rect">
              <a:avLst/>
            </a:prstGeom>
          </p:spPr>
        </p:pic>
      </p:grpSp>
      <p:pic>
        <p:nvPicPr>
          <p:cNvPr id="52" name="Graphic 51" descr="Volume">
            <a:extLst>
              <a:ext uri="{FF2B5EF4-FFF2-40B4-BE49-F238E27FC236}">
                <a16:creationId xmlns:a16="http://schemas.microsoft.com/office/drawing/2014/main" id="{C39C9BCE-F330-1541-BE36-2D63C8FB9E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354305" y="125863"/>
            <a:ext cx="432216" cy="432216"/>
          </a:xfrm>
          <a:prstGeom prst="rect">
            <a:avLst/>
          </a:prstGeom>
        </p:spPr>
      </p:pic>
      <p:pic>
        <p:nvPicPr>
          <p:cNvPr id="53" name="Graphic 52" descr="Cat">
            <a:extLst>
              <a:ext uri="{FF2B5EF4-FFF2-40B4-BE49-F238E27FC236}">
                <a16:creationId xmlns:a16="http://schemas.microsoft.com/office/drawing/2014/main" id="{50A4FE67-4CF5-8540-A7A3-658D23167B7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52347" y="1315886"/>
            <a:ext cx="432216" cy="432216"/>
          </a:xfrm>
          <a:prstGeom prst="rect">
            <a:avLst/>
          </a:prstGeom>
        </p:spPr>
      </p:pic>
      <p:sp>
        <p:nvSpPr>
          <p:cNvPr id="30" name="Rectangle 29">
            <a:extLst>
              <a:ext uri="{FF2B5EF4-FFF2-40B4-BE49-F238E27FC236}">
                <a16:creationId xmlns:a16="http://schemas.microsoft.com/office/drawing/2014/main" id="{A4E2F465-1836-564B-8327-44AAD1D64710}"/>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4528619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381000" y="235558"/>
            <a:ext cx="7243232" cy="698012"/>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A  Cat On A Bed </a:t>
            </a: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hidden="1">
            <a:extLst>
              <a:ext uri="{FF2B5EF4-FFF2-40B4-BE49-F238E27FC236}">
                <a16:creationId xmlns:a16="http://schemas.microsoft.com/office/drawing/2014/main" id="{D602B064-C2D4-46FC-86C8-40ABA1F36E7B}"/>
              </a:ext>
            </a:extLst>
          </p:cNvPr>
          <p:cNvSpPr>
            <a:spLocks noGrp="1"/>
          </p:cNvSpPr>
          <p:nvPr>
            <p:ph type="title"/>
          </p:nvPr>
        </p:nvSpPr>
        <p:spPr/>
        <p:txBody>
          <a:bodyPr/>
          <a:lstStyle/>
          <a:p>
            <a:r>
              <a:rPr lang="en-US" dirty="0"/>
              <a:t>Slide 7</a:t>
            </a:r>
          </a:p>
        </p:txBody>
      </p:sp>
      <p:sp>
        <p:nvSpPr>
          <p:cNvPr id="30" name="TextBox 29">
            <a:extLst>
              <a:ext uri="{FF2B5EF4-FFF2-40B4-BE49-F238E27FC236}">
                <a16:creationId xmlns:a16="http://schemas.microsoft.com/office/drawing/2014/main" id="{E96171C6-91DA-3042-AB0A-CA11D41A5461}"/>
              </a:ext>
            </a:extLst>
          </p:cNvPr>
          <p:cNvSpPr txBox="1"/>
          <p:nvPr/>
        </p:nvSpPr>
        <p:spPr>
          <a:xfrm>
            <a:off x="1245263" y="2532989"/>
            <a:ext cx="1935146" cy="461665"/>
          </a:xfrm>
          <a:prstGeom prst="rect">
            <a:avLst/>
          </a:prstGeom>
          <a:noFill/>
        </p:spPr>
        <p:txBody>
          <a:bodyPr wrap="none" rtlCol="0">
            <a:spAutoFit/>
          </a:bodyPr>
          <a:lstStyle/>
          <a:p>
            <a:pPr algn="ctr"/>
            <a:r>
              <a:rPr lang="en-US" sz="24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VARIABLE 1</a:t>
            </a:r>
          </a:p>
        </p:txBody>
      </p:sp>
      <p:cxnSp>
        <p:nvCxnSpPr>
          <p:cNvPr id="31" name="Straight Connector 30">
            <a:extLst>
              <a:ext uri="{FF2B5EF4-FFF2-40B4-BE49-F238E27FC236}">
                <a16:creationId xmlns:a16="http://schemas.microsoft.com/office/drawing/2014/main" id="{BEABE395-8A1D-744A-82B3-D5F6D2CAB50D}"/>
              </a:ext>
              <a:ext uri="{C183D7F6-B498-43B3-948B-1728B52AA6E4}">
                <adec:decorative xmlns:adec="http://schemas.microsoft.com/office/drawing/2017/decorative" val="1"/>
              </a:ext>
            </a:extLst>
          </p:cNvPr>
          <p:cNvCxnSpPr/>
          <p:nvPr/>
        </p:nvCxnSpPr>
        <p:spPr>
          <a:xfrm>
            <a:off x="1402879" y="3056208"/>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C5F2F44-6C89-DC4E-830D-951F05872D01}"/>
              </a:ext>
            </a:extLst>
          </p:cNvPr>
          <p:cNvSpPr txBox="1"/>
          <p:nvPr/>
        </p:nvSpPr>
        <p:spPr>
          <a:xfrm>
            <a:off x="1431244" y="3045767"/>
            <a:ext cx="1563185" cy="523220"/>
          </a:xfrm>
          <a:prstGeom prst="rect">
            <a:avLst/>
          </a:prstGeom>
          <a:noFill/>
        </p:spPr>
        <p:txBody>
          <a:bodyPr wrap="none" rtlCol="0">
            <a:spAutoFit/>
          </a:bodyPr>
          <a:lstStyle/>
          <a:p>
            <a:pPr algn="ctr"/>
            <a:r>
              <a:rPr lang="en-US" sz="2800" dirty="0">
                <a:solidFill>
                  <a:schemeClr val="tx2"/>
                </a:solidFill>
                <a:latin typeface="Lato" panose="020F0502020204030203" pitchFamily="34" charset="0"/>
                <a:ea typeface="Lato" panose="020F0502020204030203" pitchFamily="34" charset="0"/>
                <a:cs typeface="Lato" panose="020F0502020204030203" pitchFamily="34" charset="0"/>
              </a:rPr>
              <a:t>Heap size</a:t>
            </a:r>
          </a:p>
        </p:txBody>
      </p:sp>
      <p:sp>
        <p:nvSpPr>
          <p:cNvPr id="36" name="TextBox 35">
            <a:extLst>
              <a:ext uri="{FF2B5EF4-FFF2-40B4-BE49-F238E27FC236}">
                <a16:creationId xmlns:a16="http://schemas.microsoft.com/office/drawing/2014/main" id="{7C8FBC3B-6522-FD4C-8126-35BFC54190A3}"/>
              </a:ext>
            </a:extLst>
          </p:cNvPr>
          <p:cNvSpPr txBox="1"/>
          <p:nvPr/>
        </p:nvSpPr>
        <p:spPr>
          <a:xfrm>
            <a:off x="4984994" y="2532989"/>
            <a:ext cx="1954382" cy="461665"/>
          </a:xfrm>
          <a:prstGeom prst="rect">
            <a:avLst/>
          </a:prstGeom>
          <a:noFill/>
        </p:spPr>
        <p:txBody>
          <a:bodyPr wrap="none" rtlCol="0">
            <a:spAutoFit/>
          </a:bodyPr>
          <a:lstStyle/>
          <a:p>
            <a:pPr algn="ctr"/>
            <a:r>
              <a:rPr lang="en-US" sz="24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VARIABLE</a:t>
            </a:r>
            <a:r>
              <a:rPr lang="en-US" sz="20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2 </a:t>
            </a:r>
          </a:p>
        </p:txBody>
      </p:sp>
      <p:cxnSp>
        <p:nvCxnSpPr>
          <p:cNvPr id="37" name="Straight Connector 36">
            <a:extLst>
              <a:ext uri="{FF2B5EF4-FFF2-40B4-BE49-F238E27FC236}">
                <a16:creationId xmlns:a16="http://schemas.microsoft.com/office/drawing/2014/main" id="{533BA738-A6C6-4944-BAC7-75F3B6A066A7}"/>
              </a:ext>
              <a:ext uri="{C183D7F6-B498-43B3-948B-1728B52AA6E4}">
                <adec:decorative xmlns:adec="http://schemas.microsoft.com/office/drawing/2017/decorative" val="1"/>
              </a:ext>
            </a:extLst>
          </p:cNvPr>
          <p:cNvCxnSpPr/>
          <p:nvPr/>
        </p:nvCxnSpPr>
        <p:spPr>
          <a:xfrm>
            <a:off x="5152228" y="3056208"/>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947EB82-6A4C-D045-B56C-1D262FE5E463}"/>
              </a:ext>
            </a:extLst>
          </p:cNvPr>
          <p:cNvSpPr txBox="1"/>
          <p:nvPr/>
        </p:nvSpPr>
        <p:spPr>
          <a:xfrm>
            <a:off x="4234756" y="3030922"/>
            <a:ext cx="3454857" cy="954107"/>
          </a:xfrm>
          <a:prstGeom prst="rect">
            <a:avLst/>
          </a:prstGeom>
          <a:noFill/>
        </p:spPr>
        <p:txBody>
          <a:bodyPr wrap="square" rtlCol="0">
            <a:spAutoFit/>
          </a:bodyPr>
          <a:lstStyle/>
          <a:p>
            <a:pPr algn="ctr"/>
            <a:r>
              <a:rPr lang="en-US" sz="2800" dirty="0">
                <a:solidFill>
                  <a:schemeClr val="tx2"/>
                </a:solidFill>
                <a:latin typeface="Lato" panose="020F0502020204030203" pitchFamily="34" charset="0"/>
                <a:ea typeface="Lato" panose="020F0502020204030203" pitchFamily="34" charset="0"/>
                <a:cs typeface="Lato" panose="020F0502020204030203" pitchFamily="34" charset="0"/>
              </a:rPr>
              <a:t>Interval between local GC’s</a:t>
            </a:r>
          </a:p>
        </p:txBody>
      </p:sp>
      <p:sp>
        <p:nvSpPr>
          <p:cNvPr id="42" name="TextBox 41">
            <a:extLst>
              <a:ext uri="{FF2B5EF4-FFF2-40B4-BE49-F238E27FC236}">
                <a16:creationId xmlns:a16="http://schemas.microsoft.com/office/drawing/2014/main" id="{EBA6A594-921F-434B-9485-8AF93543ED2B}"/>
              </a:ext>
            </a:extLst>
          </p:cNvPr>
          <p:cNvSpPr txBox="1"/>
          <p:nvPr/>
        </p:nvSpPr>
        <p:spPr>
          <a:xfrm>
            <a:off x="8596875" y="2532989"/>
            <a:ext cx="1954382" cy="461665"/>
          </a:xfrm>
          <a:prstGeom prst="rect">
            <a:avLst/>
          </a:prstGeom>
          <a:noFill/>
        </p:spPr>
        <p:txBody>
          <a:bodyPr wrap="none" rtlCol="0">
            <a:spAutoFit/>
          </a:bodyPr>
          <a:lstStyle/>
          <a:p>
            <a:pPr algn="ctr"/>
            <a:r>
              <a:rPr lang="en-US" sz="24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VARIABLE</a:t>
            </a:r>
            <a:r>
              <a:rPr lang="en-US" sz="20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3 </a:t>
            </a:r>
          </a:p>
        </p:txBody>
      </p:sp>
      <p:cxnSp>
        <p:nvCxnSpPr>
          <p:cNvPr id="43" name="Straight Connector 42">
            <a:extLst>
              <a:ext uri="{FF2B5EF4-FFF2-40B4-BE49-F238E27FC236}">
                <a16:creationId xmlns:a16="http://schemas.microsoft.com/office/drawing/2014/main" id="{20320E7A-8253-1E4C-83E2-59770A17D215}"/>
              </a:ext>
              <a:ext uri="{C183D7F6-B498-43B3-948B-1728B52AA6E4}">
                <adec:decorative xmlns:adec="http://schemas.microsoft.com/office/drawing/2017/decorative" val="1"/>
              </a:ext>
            </a:extLst>
          </p:cNvPr>
          <p:cNvCxnSpPr/>
          <p:nvPr/>
        </p:nvCxnSpPr>
        <p:spPr>
          <a:xfrm>
            <a:off x="8764108" y="3056208"/>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41D1B79-7CE2-7D42-875B-8E1189A56822}"/>
              </a:ext>
            </a:extLst>
          </p:cNvPr>
          <p:cNvSpPr txBox="1"/>
          <p:nvPr/>
        </p:nvSpPr>
        <p:spPr>
          <a:xfrm>
            <a:off x="8496011" y="3030921"/>
            <a:ext cx="2156108" cy="954107"/>
          </a:xfrm>
          <a:prstGeom prst="rect">
            <a:avLst/>
          </a:prstGeom>
          <a:noFill/>
        </p:spPr>
        <p:txBody>
          <a:bodyPr wrap="square" rtlCol="0">
            <a:spAutoFit/>
          </a:bodyPr>
          <a:lstStyle/>
          <a:p>
            <a:pPr algn="ctr"/>
            <a:r>
              <a:rPr lang="en-US" sz="2800" dirty="0">
                <a:solidFill>
                  <a:schemeClr val="tx2"/>
                </a:solidFill>
                <a:latin typeface="Lato" panose="020F0502020204030203" pitchFamily="34" charset="0"/>
                <a:ea typeface="Lato" panose="020F0502020204030203" pitchFamily="34" charset="0"/>
                <a:cs typeface="Lato" panose="020F0502020204030203" pitchFamily="34" charset="0"/>
              </a:rPr>
              <a:t>Number of GC threads</a:t>
            </a:r>
          </a:p>
        </p:txBody>
      </p:sp>
      <p:sp>
        <p:nvSpPr>
          <p:cNvPr id="17" name="Rectangle 16">
            <a:extLst>
              <a:ext uri="{FF2B5EF4-FFF2-40B4-BE49-F238E27FC236}">
                <a16:creationId xmlns:a16="http://schemas.microsoft.com/office/drawing/2014/main" id="{FEF089EF-89E5-EA4F-8735-7829C86DCEE7}"/>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15612BB9-F35A-F940-83BA-D27AA3A4DC45}"/>
              </a:ext>
            </a:extLst>
          </p:cNvPr>
          <p:cNvPicPr>
            <a:picLocks noChangeAspect="1"/>
          </p:cNvPicPr>
          <p:nvPr/>
        </p:nvPicPr>
        <p:blipFill>
          <a:blip r:embed="rId3"/>
          <a:stretch>
            <a:fillRect/>
          </a:stretch>
        </p:blipFill>
        <p:spPr>
          <a:xfrm>
            <a:off x="380999" y="148425"/>
            <a:ext cx="652039" cy="652039"/>
          </a:xfrm>
          <a:prstGeom prst="rect">
            <a:avLst/>
          </a:prstGeom>
        </p:spPr>
      </p:pic>
    </p:spTree>
    <p:extLst>
      <p:ext uri="{BB962C8B-B14F-4D97-AF65-F5344CB8AC3E}">
        <p14:creationId xmlns:p14="http://schemas.microsoft.com/office/powerpoint/2010/main" val="387072864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0722C576-9060-6B46-B286-24A11970F028}"/>
              </a:ext>
            </a:extLst>
          </p:cNvPr>
          <p:cNvSpPr/>
          <p:nvPr/>
        </p:nvSpPr>
        <p:spPr>
          <a:xfrm>
            <a:off x="5103291" y="1570546"/>
            <a:ext cx="2156108" cy="2156108"/>
          </a:xfrm>
          <a:prstGeom prst="ellipse">
            <a:avLst/>
          </a:prstGeom>
          <a:solidFill>
            <a:schemeClr val="bg1"/>
          </a:solid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4" name="TextBox 1133"/>
          <p:cNvSpPr txBox="1"/>
          <p:nvPr/>
        </p:nvSpPr>
        <p:spPr>
          <a:xfrm>
            <a:off x="380999" y="235558"/>
            <a:ext cx="10709031" cy="698012"/>
          </a:xfrm>
          <a:prstGeom prst="rect">
            <a:avLst/>
          </a:prstGeom>
          <a:noFill/>
        </p:spPr>
        <p:txBody>
          <a:bodyPr wrap="square" rtlCol="0">
            <a:spAutoFit/>
          </a:bodyPr>
          <a:lstStyle/>
          <a:p>
            <a:pPr>
              <a:lnSpc>
                <a:spcPct val="80000"/>
              </a:lnSpc>
            </a:pPr>
            <a:r>
              <a:rPr lang="en-US" sz="4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A  Cat On A Bed </a:t>
            </a:r>
            <a:r>
              <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 </a:t>
            </a:r>
            <a:r>
              <a:rPr lang="en-US" sz="32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Development phases</a:t>
            </a:r>
            <a:endParaRPr lang="en-US" sz="4800" i="1" dirty="0">
              <a:solidFill>
                <a:schemeClr val="accent1"/>
              </a:solidFill>
              <a:latin typeface="Lato Medium" panose="020F0502020204030203" pitchFamily="34" charset="0"/>
              <a:ea typeface="Lato Medium" panose="020F0502020204030203" pitchFamily="34" charset="0"/>
              <a:cs typeface="Lato Medium" panose="020F0502020204030203" pitchFamily="34" charset="0"/>
            </a:endParaRP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hidden="1">
            <a:extLst>
              <a:ext uri="{FF2B5EF4-FFF2-40B4-BE49-F238E27FC236}">
                <a16:creationId xmlns:a16="http://schemas.microsoft.com/office/drawing/2014/main" id="{D602B064-C2D4-46FC-86C8-40ABA1F36E7B}"/>
              </a:ext>
            </a:extLst>
          </p:cNvPr>
          <p:cNvSpPr>
            <a:spLocks noGrp="1"/>
          </p:cNvSpPr>
          <p:nvPr>
            <p:ph type="title"/>
          </p:nvPr>
        </p:nvSpPr>
        <p:spPr/>
        <p:txBody>
          <a:bodyPr/>
          <a:lstStyle/>
          <a:p>
            <a:r>
              <a:rPr lang="en-US" dirty="0"/>
              <a:t>Slide 7</a:t>
            </a:r>
          </a:p>
        </p:txBody>
      </p:sp>
      <p:sp>
        <p:nvSpPr>
          <p:cNvPr id="27" name="Oval 26">
            <a:extLst>
              <a:ext uri="{FF2B5EF4-FFF2-40B4-BE49-F238E27FC236}">
                <a16:creationId xmlns:a16="http://schemas.microsoft.com/office/drawing/2014/main" id="{537FF9B9-45A5-B541-BEB6-B6C059B325D5}"/>
              </a:ext>
            </a:extLst>
          </p:cNvPr>
          <p:cNvSpPr/>
          <p:nvPr/>
        </p:nvSpPr>
        <p:spPr>
          <a:xfrm>
            <a:off x="1504612" y="1542718"/>
            <a:ext cx="2156108" cy="2156108"/>
          </a:xfrm>
          <a:prstGeom prst="ellipse">
            <a:avLst/>
          </a:prstGeom>
          <a:solidFill>
            <a:schemeClr val="bg1"/>
          </a:solid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23074D20-20F7-E94F-9D9C-FC367FC919D9}"/>
              </a:ext>
            </a:extLst>
          </p:cNvPr>
          <p:cNvSpPr txBox="1"/>
          <p:nvPr/>
        </p:nvSpPr>
        <p:spPr>
          <a:xfrm>
            <a:off x="1875870" y="4342576"/>
            <a:ext cx="1413593" cy="584775"/>
          </a:xfrm>
          <a:prstGeom prst="rect">
            <a:avLst/>
          </a:prstGeom>
          <a:noFill/>
        </p:spPr>
        <p:txBody>
          <a:bodyPr wrap="none" rtlCol="0">
            <a:spAutoFit/>
          </a:bodyPr>
          <a:lstStyle/>
          <a:p>
            <a:pPr algn="ct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CatNap</a:t>
            </a:r>
          </a:p>
        </p:txBody>
      </p:sp>
      <p:cxnSp>
        <p:nvCxnSpPr>
          <p:cNvPr id="30" name="Straight Connector 29">
            <a:extLst>
              <a:ext uri="{FF2B5EF4-FFF2-40B4-BE49-F238E27FC236}">
                <a16:creationId xmlns:a16="http://schemas.microsoft.com/office/drawing/2014/main" id="{E8AFF935-D667-D049-B103-1F58A1CD1064}"/>
              </a:ext>
              <a:ext uri="{C183D7F6-B498-43B3-948B-1728B52AA6E4}">
                <adec:decorative xmlns:adec="http://schemas.microsoft.com/office/drawing/2017/decorative" val="1"/>
              </a:ext>
            </a:extLst>
          </p:cNvPr>
          <p:cNvCxnSpPr/>
          <p:nvPr/>
        </p:nvCxnSpPr>
        <p:spPr>
          <a:xfrm>
            <a:off x="1746306" y="4933801"/>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013CD41-636A-8249-8ED1-369CA9DFB8E4}"/>
              </a:ext>
            </a:extLst>
          </p:cNvPr>
          <p:cNvSpPr txBox="1"/>
          <p:nvPr/>
        </p:nvSpPr>
        <p:spPr>
          <a:xfrm>
            <a:off x="812800" y="5109860"/>
            <a:ext cx="3539733" cy="702081"/>
          </a:xfrm>
          <a:prstGeom prst="rect">
            <a:avLst/>
          </a:prstGeom>
          <a:noFill/>
        </p:spPr>
        <p:txBody>
          <a:bodyPr wrap="square" rtlCol="0">
            <a:spAutoFit/>
          </a:bodyPr>
          <a:lstStyle/>
          <a:p>
            <a:pPr algn="ctr"/>
            <a:r>
              <a:rPr lang="en-US" sz="2000" dirty="0">
                <a:solidFill>
                  <a:schemeClr val="tx2"/>
                </a:solidFill>
                <a:latin typeface="Lato" panose="020F0502020204030203" pitchFamily="34" charset="0"/>
                <a:ea typeface="Lato" panose="020F0502020204030203" pitchFamily="34" charset="0"/>
                <a:cs typeface="Lato" panose="020F0502020204030203" pitchFamily="34" charset="0"/>
              </a:rPr>
              <a:t>Naïve threshold based adjustments</a:t>
            </a:r>
          </a:p>
        </p:txBody>
      </p:sp>
      <p:sp>
        <p:nvSpPr>
          <p:cNvPr id="35" name="TextBox 34">
            <a:extLst>
              <a:ext uri="{FF2B5EF4-FFF2-40B4-BE49-F238E27FC236}">
                <a16:creationId xmlns:a16="http://schemas.microsoft.com/office/drawing/2014/main" id="{17AAA9EC-65A4-DE4E-B424-C64C7C0F0484}"/>
              </a:ext>
            </a:extLst>
          </p:cNvPr>
          <p:cNvSpPr txBox="1"/>
          <p:nvPr/>
        </p:nvSpPr>
        <p:spPr>
          <a:xfrm>
            <a:off x="5477274" y="4342576"/>
            <a:ext cx="1408142" cy="584775"/>
          </a:xfrm>
          <a:prstGeom prst="rect">
            <a:avLst/>
          </a:prstGeom>
          <a:noFill/>
        </p:spPr>
        <p:txBody>
          <a:bodyPr wrap="none" rtlCol="0">
            <a:spAutoFit/>
          </a:bodyPr>
          <a:lstStyle/>
          <a:p>
            <a:pPr algn="ct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Circling</a:t>
            </a:r>
          </a:p>
        </p:txBody>
      </p:sp>
      <p:cxnSp>
        <p:nvCxnSpPr>
          <p:cNvPr id="36" name="Straight Connector 35">
            <a:extLst>
              <a:ext uri="{FF2B5EF4-FFF2-40B4-BE49-F238E27FC236}">
                <a16:creationId xmlns:a16="http://schemas.microsoft.com/office/drawing/2014/main" id="{3854C04E-88A1-9442-BAE4-C1A3150ADDD6}"/>
              </a:ext>
              <a:ext uri="{C183D7F6-B498-43B3-948B-1728B52AA6E4}">
                <adec:decorative xmlns:adec="http://schemas.microsoft.com/office/drawing/2017/decorative" val="1"/>
              </a:ext>
            </a:extLst>
          </p:cNvPr>
          <p:cNvCxnSpPr/>
          <p:nvPr/>
        </p:nvCxnSpPr>
        <p:spPr>
          <a:xfrm>
            <a:off x="5371388" y="4933801"/>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CF6B1C1-322A-A048-AA1A-8DAB28A5AA1F}"/>
              </a:ext>
            </a:extLst>
          </p:cNvPr>
          <p:cNvSpPr txBox="1"/>
          <p:nvPr/>
        </p:nvSpPr>
        <p:spPr>
          <a:xfrm>
            <a:off x="5441397" y="5109860"/>
            <a:ext cx="1479896" cy="702081"/>
          </a:xfrm>
          <a:prstGeom prst="rect">
            <a:avLst/>
          </a:prstGeom>
          <a:noFill/>
        </p:spPr>
        <p:txBody>
          <a:bodyPr wrap="square" rtlCol="0">
            <a:spAutoFit/>
          </a:bodyPr>
          <a:lstStyle/>
          <a:p>
            <a:pPr algn="ctr"/>
            <a:r>
              <a:rPr lang="en-US" sz="2000" dirty="0">
                <a:solidFill>
                  <a:schemeClr val="tx2"/>
                </a:solidFill>
                <a:latin typeface="Lato" panose="020F0502020204030203" pitchFamily="34" charset="0"/>
                <a:ea typeface="Lato" panose="020F0502020204030203" pitchFamily="34" charset="0"/>
                <a:cs typeface="Lato" panose="020F0502020204030203" pitchFamily="34" charset="0"/>
              </a:rPr>
              <a:t>PID controller</a:t>
            </a:r>
          </a:p>
        </p:txBody>
      </p:sp>
      <p:sp>
        <p:nvSpPr>
          <p:cNvPr id="39" name="Oval 38">
            <a:extLst>
              <a:ext uri="{FF2B5EF4-FFF2-40B4-BE49-F238E27FC236}">
                <a16:creationId xmlns:a16="http://schemas.microsoft.com/office/drawing/2014/main" id="{0C09325F-8A2B-9748-9AE8-8BA0539CBFEF}"/>
              </a:ext>
            </a:extLst>
          </p:cNvPr>
          <p:cNvSpPr/>
          <p:nvPr/>
        </p:nvSpPr>
        <p:spPr>
          <a:xfrm>
            <a:off x="8676421" y="1542718"/>
            <a:ext cx="2156108" cy="2156108"/>
          </a:xfrm>
          <a:prstGeom prst="ellipse">
            <a:avLst/>
          </a:prstGeom>
          <a:solidFill>
            <a:schemeClr val="bg1"/>
          </a:solid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983C064-CD47-9E45-AB81-FB7F4729AF2D}"/>
              </a:ext>
            </a:extLst>
          </p:cNvPr>
          <p:cNvSpPr txBox="1"/>
          <p:nvPr/>
        </p:nvSpPr>
        <p:spPr>
          <a:xfrm>
            <a:off x="8682803" y="4327078"/>
            <a:ext cx="2143344" cy="584775"/>
          </a:xfrm>
          <a:prstGeom prst="rect">
            <a:avLst/>
          </a:prstGeom>
          <a:noFill/>
        </p:spPr>
        <p:txBody>
          <a:bodyPr wrap="none" rtlCol="0">
            <a:spAutoFit/>
          </a:bodyPr>
          <a:lstStyle/>
          <a:p>
            <a:pPr algn="ct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Cat’s Meow</a:t>
            </a:r>
          </a:p>
        </p:txBody>
      </p:sp>
      <p:cxnSp>
        <p:nvCxnSpPr>
          <p:cNvPr id="42" name="Straight Connector 41">
            <a:extLst>
              <a:ext uri="{FF2B5EF4-FFF2-40B4-BE49-F238E27FC236}">
                <a16:creationId xmlns:a16="http://schemas.microsoft.com/office/drawing/2014/main" id="{670B00DB-B092-D348-826B-B1B819E70937}"/>
              </a:ext>
              <a:ext uri="{C183D7F6-B498-43B3-948B-1728B52AA6E4}">
                <adec:decorative xmlns:adec="http://schemas.microsoft.com/office/drawing/2017/decorative" val="1"/>
              </a:ext>
            </a:extLst>
          </p:cNvPr>
          <p:cNvCxnSpPr/>
          <p:nvPr/>
        </p:nvCxnSpPr>
        <p:spPr>
          <a:xfrm>
            <a:off x="8944518" y="4933801"/>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13D928E-5157-A142-B95B-1E66C5745CB3}"/>
              </a:ext>
            </a:extLst>
          </p:cNvPr>
          <p:cNvSpPr txBox="1"/>
          <p:nvPr/>
        </p:nvSpPr>
        <p:spPr>
          <a:xfrm>
            <a:off x="8986982" y="5109860"/>
            <a:ext cx="1534986" cy="702081"/>
          </a:xfrm>
          <a:prstGeom prst="rect">
            <a:avLst/>
          </a:prstGeom>
          <a:noFill/>
        </p:spPr>
        <p:txBody>
          <a:bodyPr wrap="square" rtlCol="0">
            <a:spAutoFit/>
          </a:bodyPr>
          <a:lstStyle/>
          <a:p>
            <a:pPr algn="ctr"/>
            <a:r>
              <a:rPr lang="en-US" sz="2000" dirty="0">
                <a:solidFill>
                  <a:schemeClr val="tx2"/>
                </a:solidFill>
                <a:latin typeface="Lato" panose="020F0502020204030203" pitchFamily="34" charset="0"/>
                <a:ea typeface="Lato" panose="020F0502020204030203" pitchFamily="34" charset="0"/>
                <a:cs typeface="Lato" panose="020F0502020204030203" pitchFamily="34" charset="0"/>
              </a:rPr>
              <a:t>LQR controller</a:t>
            </a:r>
          </a:p>
        </p:txBody>
      </p:sp>
      <p:pic>
        <p:nvPicPr>
          <p:cNvPr id="44" name="Graphic 43" descr="Paw prints">
            <a:extLst>
              <a:ext uri="{FF2B5EF4-FFF2-40B4-BE49-F238E27FC236}">
                <a16:creationId xmlns:a16="http://schemas.microsoft.com/office/drawing/2014/main" id="{F3630B13-F7D2-3C41-B35B-DC760AF5CF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96345" y="2035772"/>
            <a:ext cx="1170000" cy="1170000"/>
          </a:xfrm>
          <a:prstGeom prst="rect">
            <a:avLst/>
          </a:prstGeom>
        </p:spPr>
      </p:pic>
      <p:grpSp>
        <p:nvGrpSpPr>
          <p:cNvPr id="45" name="Group 44">
            <a:extLst>
              <a:ext uri="{FF2B5EF4-FFF2-40B4-BE49-F238E27FC236}">
                <a16:creationId xmlns:a16="http://schemas.microsoft.com/office/drawing/2014/main" id="{6CA650F4-C5FE-3045-BA4A-9A6B8DBFADAE}"/>
              </a:ext>
            </a:extLst>
          </p:cNvPr>
          <p:cNvGrpSpPr/>
          <p:nvPr/>
        </p:nvGrpSpPr>
        <p:grpSpPr>
          <a:xfrm>
            <a:off x="1997666" y="2163572"/>
            <a:ext cx="1170000" cy="1170000"/>
            <a:chOff x="8651823" y="2798423"/>
            <a:chExt cx="914400" cy="914400"/>
          </a:xfrm>
          <a:solidFill>
            <a:schemeClr val="accent3"/>
          </a:solidFill>
        </p:grpSpPr>
        <p:pic>
          <p:nvPicPr>
            <p:cNvPr id="52" name="Graphic 51" descr="Bed">
              <a:extLst>
                <a:ext uri="{FF2B5EF4-FFF2-40B4-BE49-F238E27FC236}">
                  <a16:creationId xmlns:a16="http://schemas.microsoft.com/office/drawing/2014/main" id="{F3C27E46-2E03-1D4F-BF65-94DFD5EFE0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51823" y="2798423"/>
              <a:ext cx="914400" cy="914400"/>
            </a:xfrm>
            <a:prstGeom prst="rect">
              <a:avLst/>
            </a:prstGeom>
          </p:spPr>
        </p:pic>
        <p:pic>
          <p:nvPicPr>
            <p:cNvPr id="53" name="Graphic 52" descr="Cat">
              <a:extLst>
                <a:ext uri="{FF2B5EF4-FFF2-40B4-BE49-F238E27FC236}">
                  <a16:creationId xmlns:a16="http://schemas.microsoft.com/office/drawing/2014/main" id="{B3E2DEA1-C06F-784A-8112-D83CC408744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01589" y="2971800"/>
              <a:ext cx="327544" cy="327544"/>
            </a:xfrm>
            <a:prstGeom prst="rect">
              <a:avLst/>
            </a:prstGeom>
          </p:spPr>
        </p:pic>
      </p:grpSp>
      <p:grpSp>
        <p:nvGrpSpPr>
          <p:cNvPr id="14" name="Group 13">
            <a:extLst>
              <a:ext uri="{FF2B5EF4-FFF2-40B4-BE49-F238E27FC236}">
                <a16:creationId xmlns:a16="http://schemas.microsoft.com/office/drawing/2014/main" id="{D41F6C57-3657-E84D-89C5-68C88E00702D}"/>
              </a:ext>
            </a:extLst>
          </p:cNvPr>
          <p:cNvGrpSpPr/>
          <p:nvPr/>
        </p:nvGrpSpPr>
        <p:grpSpPr>
          <a:xfrm>
            <a:off x="9169475" y="2063600"/>
            <a:ext cx="1170000" cy="1170000"/>
            <a:chOff x="9436270" y="2331114"/>
            <a:chExt cx="1001833" cy="722195"/>
          </a:xfrm>
        </p:grpSpPr>
        <p:pic>
          <p:nvPicPr>
            <p:cNvPr id="56" name="Graphic 55" descr="Volume">
              <a:extLst>
                <a:ext uri="{FF2B5EF4-FFF2-40B4-BE49-F238E27FC236}">
                  <a16:creationId xmlns:a16="http://schemas.microsoft.com/office/drawing/2014/main" id="{1F7C2DCD-4215-7F49-9510-E0690CBBAEA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05887" y="2331114"/>
              <a:ext cx="432216" cy="432216"/>
            </a:xfrm>
            <a:prstGeom prst="rect">
              <a:avLst/>
            </a:prstGeom>
          </p:spPr>
        </p:pic>
        <p:pic>
          <p:nvPicPr>
            <p:cNvPr id="57" name="Graphic 56" descr="Cat">
              <a:extLst>
                <a:ext uri="{FF2B5EF4-FFF2-40B4-BE49-F238E27FC236}">
                  <a16:creationId xmlns:a16="http://schemas.microsoft.com/office/drawing/2014/main" id="{74222C6E-254E-D244-8E40-1F8A1F72BE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36270" y="2441893"/>
              <a:ext cx="611416" cy="611416"/>
            </a:xfrm>
            <a:prstGeom prst="rect">
              <a:avLst/>
            </a:prstGeom>
          </p:spPr>
        </p:pic>
      </p:grpSp>
      <p:sp>
        <p:nvSpPr>
          <p:cNvPr id="28" name="Rectangle 27">
            <a:extLst>
              <a:ext uri="{FF2B5EF4-FFF2-40B4-BE49-F238E27FC236}">
                <a16:creationId xmlns:a16="http://schemas.microsoft.com/office/drawing/2014/main" id="{E9325673-4D62-4A4C-9D79-7A48FE8039D4}"/>
              </a:ext>
            </a:extLst>
          </p:cNvPr>
          <p:cNvSpPr/>
          <p:nvPr/>
        </p:nvSpPr>
        <p:spPr>
          <a:xfrm>
            <a:off x="0" y="6478292"/>
            <a:ext cx="12192000" cy="379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2">
            <a:extLst>
              <a:ext uri="{FF2B5EF4-FFF2-40B4-BE49-F238E27FC236}">
                <a16:creationId xmlns:a16="http://schemas.microsoft.com/office/drawing/2014/main" id="{AF585555-A7A2-DC48-8D61-94F71C4C028C}"/>
              </a:ext>
            </a:extLst>
          </p:cNvPr>
          <p:cNvPicPr>
            <a:picLocks noChangeAspect="1"/>
          </p:cNvPicPr>
          <p:nvPr/>
        </p:nvPicPr>
        <p:blipFill>
          <a:blip r:embed="rId11"/>
          <a:stretch>
            <a:fillRect/>
          </a:stretch>
        </p:blipFill>
        <p:spPr>
          <a:xfrm>
            <a:off x="380999" y="148425"/>
            <a:ext cx="652039" cy="652039"/>
          </a:xfrm>
          <a:prstGeom prst="rect">
            <a:avLst/>
          </a:prstGeom>
        </p:spPr>
      </p:pic>
    </p:spTree>
    <p:extLst>
      <p:ext uri="{BB962C8B-B14F-4D97-AF65-F5344CB8AC3E}">
        <p14:creationId xmlns:p14="http://schemas.microsoft.com/office/powerpoint/2010/main" val="903621016"/>
      </p:ext>
    </p:extLst>
  </p:cSld>
  <p:clrMapOvr>
    <a:masterClrMapping/>
  </p:clrMapOvr>
  <p:transition spd="slow">
    <p:push dir="u"/>
  </p:transition>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884_Coffee Shop Business Pitch Deck_RVA_v3.potx" id="{C1322C9F-FF28-439C-83B3-ADD70030630F}" vid="{FE0D3DD2-3091-4F75-9007-330AA7DC69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C98A6E-22EC-4DD4-9EEB-7896057C12A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3510E7F-70F5-4475-850F-7F9C0A821B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BCEF3AB-10D4-49E3-B75C-776D60141D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943</Words>
  <Application>Microsoft Macintosh PowerPoint</Application>
  <PresentationFormat>Widescreen</PresentationFormat>
  <Paragraphs>216</Paragraphs>
  <Slides>32</Slides>
  <Notes>32</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Lato</vt:lpstr>
      <vt:lpstr>Lato Black</vt:lpstr>
      <vt:lpstr>Lato Medium</vt:lpstr>
      <vt:lpstr>Office Theme</vt:lpstr>
      <vt:lpstr>Slide 1</vt:lpstr>
      <vt:lpstr>Slide 12</vt:lpstr>
      <vt:lpstr>Slide 12</vt:lpstr>
      <vt:lpstr>Slide 12</vt:lpstr>
      <vt:lpstr>Slide 12</vt:lpstr>
      <vt:lpstr>Slide 13</vt:lpstr>
      <vt:lpstr>Slide 3</vt:lpstr>
      <vt:lpstr>Slide 7</vt:lpstr>
      <vt:lpstr>Slide 7</vt:lpstr>
      <vt:lpstr>Slide 7</vt:lpstr>
      <vt:lpstr>Slide 12</vt:lpstr>
      <vt:lpstr>Slide 12</vt:lpstr>
      <vt:lpstr>Slide 12</vt:lpstr>
      <vt:lpstr>Slide 12</vt:lpstr>
      <vt:lpstr>Slide 12</vt:lpstr>
      <vt:lpstr>Slide 12</vt:lpstr>
      <vt:lpstr>Slide 12</vt:lpstr>
      <vt:lpstr>Slide 12</vt:lpstr>
      <vt:lpstr>Slide 12</vt:lpstr>
      <vt:lpstr>Slide 12</vt:lpstr>
      <vt:lpstr>Slide 12</vt:lpstr>
      <vt:lpstr>Slide 12</vt:lpstr>
      <vt:lpstr>Slide 12</vt:lpstr>
      <vt:lpstr>Slide 12</vt:lpstr>
      <vt:lpstr>Slide 12</vt:lpstr>
      <vt:lpstr>Slide 12</vt:lpstr>
      <vt:lpstr>Slide 12</vt:lpstr>
      <vt:lpstr>Slide 12</vt:lpstr>
      <vt:lpstr>Slide 12</vt:lpstr>
      <vt:lpstr>Slide 12</vt:lpstr>
      <vt:lpstr>Slide 7</vt:lpstr>
      <vt:lpstr>Slide 15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Elinor Tsen</dc:creator>
  <cp:lastModifiedBy/>
  <cp:revision>1</cp:revision>
  <dcterms:created xsi:type="dcterms:W3CDTF">2019-07-21T02:35:25Z</dcterms:created>
  <dcterms:modified xsi:type="dcterms:W3CDTF">2020-04-15T03:03:40Z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