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106EBC-8780-4FD3-8BD3-5FA3CA758B4C}"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92C1732-1F4C-4917-89FD-3FD6E4142EF0}">
      <dgm:prSet/>
      <dgm:spPr/>
      <dgm:t>
        <a:bodyPr/>
        <a:lstStyle/>
        <a:p>
          <a:pPr>
            <a:defRPr cap="all"/>
          </a:pPr>
          <a:r>
            <a:rPr lang="en-US"/>
            <a:t>The data reflects the number of vehicles, containers, passengers or pedestrians entering the United States.</a:t>
          </a:r>
        </a:p>
      </dgm:t>
    </dgm:pt>
    <dgm:pt modelId="{1AEF1FB0-D163-4525-95E2-F8F00D59C3C3}" type="parTrans" cxnId="{0DFE5E37-3080-4ABE-A29E-7CEF8A9D828F}">
      <dgm:prSet/>
      <dgm:spPr/>
      <dgm:t>
        <a:bodyPr/>
        <a:lstStyle/>
        <a:p>
          <a:endParaRPr lang="en-US"/>
        </a:p>
      </dgm:t>
    </dgm:pt>
    <dgm:pt modelId="{7C827A8D-855D-4A62-883C-F392206149A9}" type="sibTrans" cxnId="{0DFE5E37-3080-4ABE-A29E-7CEF8A9D828F}">
      <dgm:prSet/>
      <dgm:spPr/>
      <dgm:t>
        <a:bodyPr/>
        <a:lstStyle/>
        <a:p>
          <a:endParaRPr lang="en-US"/>
        </a:p>
      </dgm:t>
    </dgm:pt>
    <dgm:pt modelId="{4AC5513B-51BF-440D-8729-D57585E19C02}">
      <dgm:prSet/>
      <dgm:spPr/>
      <dgm:t>
        <a:bodyPr/>
        <a:lstStyle/>
        <a:p>
          <a:pPr>
            <a:defRPr cap="all"/>
          </a:pPr>
          <a:r>
            <a:rPr lang="en-US"/>
            <a:t>Border: Identifies which border was crossed</a:t>
          </a:r>
        </a:p>
      </dgm:t>
    </dgm:pt>
    <dgm:pt modelId="{76A431E0-CCC9-4F86-B6B1-224FF75EFE03}" type="parTrans" cxnId="{7633E597-FBFF-4BEB-8EBE-050E6BC1B57D}">
      <dgm:prSet/>
      <dgm:spPr/>
      <dgm:t>
        <a:bodyPr/>
        <a:lstStyle/>
        <a:p>
          <a:endParaRPr lang="en-US"/>
        </a:p>
      </dgm:t>
    </dgm:pt>
    <dgm:pt modelId="{A5DA3D0D-79A6-4DD4-9744-8F8A00D55CC4}" type="sibTrans" cxnId="{7633E597-FBFF-4BEB-8EBE-050E6BC1B57D}">
      <dgm:prSet/>
      <dgm:spPr/>
      <dgm:t>
        <a:bodyPr/>
        <a:lstStyle/>
        <a:p>
          <a:endParaRPr lang="en-US"/>
        </a:p>
      </dgm:t>
    </dgm:pt>
    <dgm:pt modelId="{25118390-99C8-46B6-8675-140071940C43}">
      <dgm:prSet/>
      <dgm:spPr/>
      <dgm:t>
        <a:bodyPr/>
        <a:lstStyle/>
        <a:p>
          <a:pPr>
            <a:defRPr cap="all"/>
          </a:pPr>
          <a:r>
            <a:rPr lang="en-US"/>
            <a:t>Date: Timestamp indicating month and year of crossing</a:t>
          </a:r>
        </a:p>
      </dgm:t>
    </dgm:pt>
    <dgm:pt modelId="{15E91D01-733E-467A-B9C8-F85E6F29C1C4}" type="parTrans" cxnId="{D19A8364-FBF3-4667-876E-8A010FB57159}">
      <dgm:prSet/>
      <dgm:spPr/>
      <dgm:t>
        <a:bodyPr/>
        <a:lstStyle/>
        <a:p>
          <a:endParaRPr lang="en-US"/>
        </a:p>
      </dgm:t>
    </dgm:pt>
    <dgm:pt modelId="{943DFD12-2E50-4A18-93A1-016291FB07E0}" type="sibTrans" cxnId="{D19A8364-FBF3-4667-876E-8A010FB57159}">
      <dgm:prSet/>
      <dgm:spPr/>
      <dgm:t>
        <a:bodyPr/>
        <a:lstStyle/>
        <a:p>
          <a:endParaRPr lang="en-US"/>
        </a:p>
      </dgm:t>
    </dgm:pt>
    <dgm:pt modelId="{0B0E684F-186A-4FCB-8E47-9BA8916CA723}">
      <dgm:prSet/>
      <dgm:spPr/>
      <dgm:t>
        <a:bodyPr/>
        <a:lstStyle/>
        <a:p>
          <a:pPr>
            <a:defRPr cap="all"/>
          </a:pPr>
          <a:r>
            <a:rPr lang="en-US"/>
            <a:t>Measure: Indicates the mode of transportation in border crossing being measured </a:t>
          </a:r>
        </a:p>
      </dgm:t>
    </dgm:pt>
    <dgm:pt modelId="{2C8BB543-10DA-48E2-A61C-A215808B93F2}" type="parTrans" cxnId="{E8CB5480-1ACA-4B6E-A9D8-548304CFD033}">
      <dgm:prSet/>
      <dgm:spPr/>
      <dgm:t>
        <a:bodyPr/>
        <a:lstStyle/>
        <a:p>
          <a:endParaRPr lang="en-US"/>
        </a:p>
      </dgm:t>
    </dgm:pt>
    <dgm:pt modelId="{5DBCBBCD-312B-4274-BC12-BA7B4BCCC52B}" type="sibTrans" cxnId="{E8CB5480-1ACA-4B6E-A9D8-548304CFD033}">
      <dgm:prSet/>
      <dgm:spPr/>
      <dgm:t>
        <a:bodyPr/>
        <a:lstStyle/>
        <a:p>
          <a:endParaRPr lang="en-US"/>
        </a:p>
      </dgm:t>
    </dgm:pt>
    <dgm:pt modelId="{677A67CA-E11C-4426-837C-40473C6ADF70}">
      <dgm:prSet/>
      <dgm:spPr/>
      <dgm:t>
        <a:bodyPr/>
        <a:lstStyle/>
        <a:p>
          <a:pPr>
            <a:defRPr cap="all"/>
          </a:pPr>
          <a:r>
            <a:rPr lang="en-US"/>
            <a:t>Value: indicates the total number of crossings</a:t>
          </a:r>
        </a:p>
      </dgm:t>
    </dgm:pt>
    <dgm:pt modelId="{56FE3255-70EB-4E72-8881-128AA37DB53B}" type="parTrans" cxnId="{D78551B1-49AE-4DB9-B7D6-65096F9D54D6}">
      <dgm:prSet/>
      <dgm:spPr/>
      <dgm:t>
        <a:bodyPr/>
        <a:lstStyle/>
        <a:p>
          <a:endParaRPr lang="en-US"/>
        </a:p>
      </dgm:t>
    </dgm:pt>
    <dgm:pt modelId="{1269FC6C-B979-41FD-98D7-97C82411D05F}" type="sibTrans" cxnId="{D78551B1-49AE-4DB9-B7D6-65096F9D54D6}">
      <dgm:prSet/>
      <dgm:spPr/>
      <dgm:t>
        <a:bodyPr/>
        <a:lstStyle/>
        <a:p>
          <a:endParaRPr lang="en-US"/>
        </a:p>
      </dgm:t>
    </dgm:pt>
    <dgm:pt modelId="{CEF431E1-F6D7-44E5-B38D-A95F18E93910}" type="pres">
      <dgm:prSet presAssocID="{28106EBC-8780-4FD3-8BD3-5FA3CA758B4C}" presName="root" presStyleCnt="0">
        <dgm:presLayoutVars>
          <dgm:dir/>
          <dgm:resizeHandles val="exact"/>
        </dgm:presLayoutVars>
      </dgm:prSet>
      <dgm:spPr/>
    </dgm:pt>
    <dgm:pt modelId="{FCD4060D-3FCA-4CFC-841F-BD7486701492}" type="pres">
      <dgm:prSet presAssocID="{492C1732-1F4C-4917-89FD-3FD6E4142EF0}" presName="compNode" presStyleCnt="0"/>
      <dgm:spPr/>
    </dgm:pt>
    <dgm:pt modelId="{675CB921-41D8-44C2-A712-5A4B0D0F9843}" type="pres">
      <dgm:prSet presAssocID="{492C1732-1F4C-4917-89FD-3FD6E4142EF0}" presName="iconBgRect" presStyleLbl="bgShp" presStyleIdx="0" presStyleCnt="5"/>
      <dgm:spPr>
        <a:prstGeom prst="round2DiagRect">
          <a:avLst>
            <a:gd name="adj1" fmla="val 29727"/>
            <a:gd name="adj2" fmla="val 0"/>
          </a:avLst>
        </a:prstGeom>
      </dgm:spPr>
    </dgm:pt>
    <dgm:pt modelId="{8AB99241-903E-439C-B53B-CF34C36C50A8}" type="pres">
      <dgm:prSet presAssocID="{492C1732-1F4C-4917-89FD-3FD6E4142E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01DC696A-12E0-4419-A84F-A05C440D15A4}" type="pres">
      <dgm:prSet presAssocID="{492C1732-1F4C-4917-89FD-3FD6E4142EF0}" presName="spaceRect" presStyleCnt="0"/>
      <dgm:spPr/>
    </dgm:pt>
    <dgm:pt modelId="{EEFDA7FC-356D-41F9-BC02-FC8815A4ACB7}" type="pres">
      <dgm:prSet presAssocID="{492C1732-1F4C-4917-89FD-3FD6E4142EF0}" presName="textRect" presStyleLbl="revTx" presStyleIdx="0" presStyleCnt="5">
        <dgm:presLayoutVars>
          <dgm:chMax val="1"/>
          <dgm:chPref val="1"/>
        </dgm:presLayoutVars>
      </dgm:prSet>
      <dgm:spPr/>
    </dgm:pt>
    <dgm:pt modelId="{AE38A3A3-29D0-4197-B50C-772561841078}" type="pres">
      <dgm:prSet presAssocID="{7C827A8D-855D-4A62-883C-F392206149A9}" presName="sibTrans" presStyleCnt="0"/>
      <dgm:spPr/>
    </dgm:pt>
    <dgm:pt modelId="{786488B2-826F-4DD6-9608-94DBEF190E56}" type="pres">
      <dgm:prSet presAssocID="{4AC5513B-51BF-440D-8729-D57585E19C02}" presName="compNode" presStyleCnt="0"/>
      <dgm:spPr/>
    </dgm:pt>
    <dgm:pt modelId="{755093FE-40DE-4083-901A-00F3C33BC687}" type="pres">
      <dgm:prSet presAssocID="{4AC5513B-51BF-440D-8729-D57585E19C02}" presName="iconBgRect" presStyleLbl="bgShp" presStyleIdx="1" presStyleCnt="5"/>
      <dgm:spPr>
        <a:prstGeom prst="round2DiagRect">
          <a:avLst>
            <a:gd name="adj1" fmla="val 29727"/>
            <a:gd name="adj2" fmla="val 0"/>
          </a:avLst>
        </a:prstGeom>
      </dgm:spPr>
    </dgm:pt>
    <dgm:pt modelId="{345B4FE0-2309-4410-B276-1F0F5103B8B3}" type="pres">
      <dgm:prSet presAssocID="{4AC5513B-51BF-440D-8729-D57585E19C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BBFCB4D8-F493-44B1-AF05-CABA71DE3964}" type="pres">
      <dgm:prSet presAssocID="{4AC5513B-51BF-440D-8729-D57585E19C02}" presName="spaceRect" presStyleCnt="0"/>
      <dgm:spPr/>
    </dgm:pt>
    <dgm:pt modelId="{1F87FE10-364E-4AA5-8E38-33EBA305E606}" type="pres">
      <dgm:prSet presAssocID="{4AC5513B-51BF-440D-8729-D57585E19C02}" presName="textRect" presStyleLbl="revTx" presStyleIdx="1" presStyleCnt="5">
        <dgm:presLayoutVars>
          <dgm:chMax val="1"/>
          <dgm:chPref val="1"/>
        </dgm:presLayoutVars>
      </dgm:prSet>
      <dgm:spPr/>
    </dgm:pt>
    <dgm:pt modelId="{790967FF-F072-4ED3-B3AE-92DC8B0A4D9F}" type="pres">
      <dgm:prSet presAssocID="{A5DA3D0D-79A6-4DD4-9744-8F8A00D55CC4}" presName="sibTrans" presStyleCnt="0"/>
      <dgm:spPr/>
    </dgm:pt>
    <dgm:pt modelId="{1FA98357-46D1-4A8A-85F6-FC0E2EB6F7C2}" type="pres">
      <dgm:prSet presAssocID="{25118390-99C8-46B6-8675-140071940C43}" presName="compNode" presStyleCnt="0"/>
      <dgm:spPr/>
    </dgm:pt>
    <dgm:pt modelId="{C85DBAE4-F644-4999-9CFA-3F352B022BA3}" type="pres">
      <dgm:prSet presAssocID="{25118390-99C8-46B6-8675-140071940C43}" presName="iconBgRect" presStyleLbl="bgShp" presStyleIdx="2" presStyleCnt="5"/>
      <dgm:spPr>
        <a:prstGeom prst="round2DiagRect">
          <a:avLst>
            <a:gd name="adj1" fmla="val 29727"/>
            <a:gd name="adj2" fmla="val 0"/>
          </a:avLst>
        </a:prstGeom>
      </dgm:spPr>
    </dgm:pt>
    <dgm:pt modelId="{7FC99C2A-005D-4DF5-833C-90BCDA6DD89E}" type="pres">
      <dgm:prSet presAssocID="{25118390-99C8-46B6-8675-140071940C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ip Calendar"/>
        </a:ext>
      </dgm:extLst>
    </dgm:pt>
    <dgm:pt modelId="{D112D548-3B6F-4952-A84D-E84B779CF9DF}" type="pres">
      <dgm:prSet presAssocID="{25118390-99C8-46B6-8675-140071940C43}" presName="spaceRect" presStyleCnt="0"/>
      <dgm:spPr/>
    </dgm:pt>
    <dgm:pt modelId="{4CA1C991-2FE3-4D1E-8D08-45534B5C6B6A}" type="pres">
      <dgm:prSet presAssocID="{25118390-99C8-46B6-8675-140071940C43}" presName="textRect" presStyleLbl="revTx" presStyleIdx="2" presStyleCnt="5">
        <dgm:presLayoutVars>
          <dgm:chMax val="1"/>
          <dgm:chPref val="1"/>
        </dgm:presLayoutVars>
      </dgm:prSet>
      <dgm:spPr/>
    </dgm:pt>
    <dgm:pt modelId="{8B93DD19-E656-47A9-8B35-CD72671C9739}" type="pres">
      <dgm:prSet presAssocID="{943DFD12-2E50-4A18-93A1-016291FB07E0}" presName="sibTrans" presStyleCnt="0"/>
      <dgm:spPr/>
    </dgm:pt>
    <dgm:pt modelId="{7B7C8762-07D4-4DC1-8561-243DB4F0C5F0}" type="pres">
      <dgm:prSet presAssocID="{0B0E684F-186A-4FCB-8E47-9BA8916CA723}" presName="compNode" presStyleCnt="0"/>
      <dgm:spPr/>
    </dgm:pt>
    <dgm:pt modelId="{8F011B04-F391-403E-A446-C62FC25D2DBC}" type="pres">
      <dgm:prSet presAssocID="{0B0E684F-186A-4FCB-8E47-9BA8916CA723}" presName="iconBgRect" presStyleLbl="bgShp" presStyleIdx="3" presStyleCnt="5"/>
      <dgm:spPr>
        <a:prstGeom prst="round2DiagRect">
          <a:avLst>
            <a:gd name="adj1" fmla="val 29727"/>
            <a:gd name="adj2" fmla="val 0"/>
          </a:avLst>
        </a:prstGeom>
      </dgm:spPr>
    </dgm:pt>
    <dgm:pt modelId="{98513334-A439-4064-8A1F-50C240192070}" type="pres">
      <dgm:prSet presAssocID="{0B0E684F-186A-4FCB-8E47-9BA8916CA72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61C8A430-4E4E-4CED-947A-1D4B2E9C1A80}" type="pres">
      <dgm:prSet presAssocID="{0B0E684F-186A-4FCB-8E47-9BA8916CA723}" presName="spaceRect" presStyleCnt="0"/>
      <dgm:spPr/>
    </dgm:pt>
    <dgm:pt modelId="{7A9F9149-25E2-461A-A57B-B28BCC73AE5B}" type="pres">
      <dgm:prSet presAssocID="{0B0E684F-186A-4FCB-8E47-9BA8916CA723}" presName="textRect" presStyleLbl="revTx" presStyleIdx="3" presStyleCnt="5">
        <dgm:presLayoutVars>
          <dgm:chMax val="1"/>
          <dgm:chPref val="1"/>
        </dgm:presLayoutVars>
      </dgm:prSet>
      <dgm:spPr/>
    </dgm:pt>
    <dgm:pt modelId="{55C7BC10-D411-4D0F-B6F0-077CF31CA46C}" type="pres">
      <dgm:prSet presAssocID="{5DBCBBCD-312B-4274-BC12-BA7B4BCCC52B}" presName="sibTrans" presStyleCnt="0"/>
      <dgm:spPr/>
    </dgm:pt>
    <dgm:pt modelId="{B05AD79C-FE37-4919-B433-FA122114022E}" type="pres">
      <dgm:prSet presAssocID="{677A67CA-E11C-4426-837C-40473C6ADF70}" presName="compNode" presStyleCnt="0"/>
      <dgm:spPr/>
    </dgm:pt>
    <dgm:pt modelId="{16B407B0-6C99-4DA7-B3E6-42CF882E094D}" type="pres">
      <dgm:prSet presAssocID="{677A67CA-E11C-4426-837C-40473C6ADF70}" presName="iconBgRect" presStyleLbl="bgShp" presStyleIdx="4" presStyleCnt="5"/>
      <dgm:spPr>
        <a:prstGeom prst="round2DiagRect">
          <a:avLst>
            <a:gd name="adj1" fmla="val 29727"/>
            <a:gd name="adj2" fmla="val 0"/>
          </a:avLst>
        </a:prstGeom>
      </dgm:spPr>
    </dgm:pt>
    <dgm:pt modelId="{D7F5D2F1-FDC3-4249-9FBD-21A7B172891B}" type="pres">
      <dgm:prSet presAssocID="{677A67CA-E11C-4426-837C-40473C6ADF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2555AD19-7BA5-436B-89D1-8FA1C6B5D807}" type="pres">
      <dgm:prSet presAssocID="{677A67CA-E11C-4426-837C-40473C6ADF70}" presName="spaceRect" presStyleCnt="0"/>
      <dgm:spPr/>
    </dgm:pt>
    <dgm:pt modelId="{244E9560-306C-4016-B004-D6E59D65C023}" type="pres">
      <dgm:prSet presAssocID="{677A67CA-E11C-4426-837C-40473C6ADF70}" presName="textRect" presStyleLbl="revTx" presStyleIdx="4" presStyleCnt="5">
        <dgm:presLayoutVars>
          <dgm:chMax val="1"/>
          <dgm:chPref val="1"/>
        </dgm:presLayoutVars>
      </dgm:prSet>
      <dgm:spPr/>
    </dgm:pt>
  </dgm:ptLst>
  <dgm:cxnLst>
    <dgm:cxn modelId="{19AFFC26-F5EE-4FFC-B0C1-8F7342C2A71D}" type="presOf" srcId="{28106EBC-8780-4FD3-8BD3-5FA3CA758B4C}" destId="{CEF431E1-F6D7-44E5-B38D-A95F18E93910}" srcOrd="0" destOrd="0" presId="urn:microsoft.com/office/officeart/2018/5/layout/IconLeafLabelList"/>
    <dgm:cxn modelId="{0DFE5E37-3080-4ABE-A29E-7CEF8A9D828F}" srcId="{28106EBC-8780-4FD3-8BD3-5FA3CA758B4C}" destId="{492C1732-1F4C-4917-89FD-3FD6E4142EF0}" srcOrd="0" destOrd="0" parTransId="{1AEF1FB0-D163-4525-95E2-F8F00D59C3C3}" sibTransId="{7C827A8D-855D-4A62-883C-F392206149A9}"/>
    <dgm:cxn modelId="{5302435F-5430-403D-ABDB-ECBC4E356F10}" type="presOf" srcId="{0B0E684F-186A-4FCB-8E47-9BA8916CA723}" destId="{7A9F9149-25E2-461A-A57B-B28BCC73AE5B}" srcOrd="0" destOrd="0" presId="urn:microsoft.com/office/officeart/2018/5/layout/IconLeafLabelList"/>
    <dgm:cxn modelId="{D19A8364-FBF3-4667-876E-8A010FB57159}" srcId="{28106EBC-8780-4FD3-8BD3-5FA3CA758B4C}" destId="{25118390-99C8-46B6-8675-140071940C43}" srcOrd="2" destOrd="0" parTransId="{15E91D01-733E-467A-B9C8-F85E6F29C1C4}" sibTransId="{943DFD12-2E50-4A18-93A1-016291FB07E0}"/>
    <dgm:cxn modelId="{E8CB5480-1ACA-4B6E-A9D8-548304CFD033}" srcId="{28106EBC-8780-4FD3-8BD3-5FA3CA758B4C}" destId="{0B0E684F-186A-4FCB-8E47-9BA8916CA723}" srcOrd="3" destOrd="0" parTransId="{2C8BB543-10DA-48E2-A61C-A215808B93F2}" sibTransId="{5DBCBBCD-312B-4274-BC12-BA7B4BCCC52B}"/>
    <dgm:cxn modelId="{7633E597-FBFF-4BEB-8EBE-050E6BC1B57D}" srcId="{28106EBC-8780-4FD3-8BD3-5FA3CA758B4C}" destId="{4AC5513B-51BF-440D-8729-D57585E19C02}" srcOrd="1" destOrd="0" parTransId="{76A431E0-CCC9-4F86-B6B1-224FF75EFE03}" sibTransId="{A5DA3D0D-79A6-4DD4-9744-8F8A00D55CC4}"/>
    <dgm:cxn modelId="{D78551B1-49AE-4DB9-B7D6-65096F9D54D6}" srcId="{28106EBC-8780-4FD3-8BD3-5FA3CA758B4C}" destId="{677A67CA-E11C-4426-837C-40473C6ADF70}" srcOrd="4" destOrd="0" parTransId="{56FE3255-70EB-4E72-8881-128AA37DB53B}" sibTransId="{1269FC6C-B979-41FD-98D7-97C82411D05F}"/>
    <dgm:cxn modelId="{00A821B5-B30B-4C81-A0A6-CE2E75638647}" type="presOf" srcId="{4AC5513B-51BF-440D-8729-D57585E19C02}" destId="{1F87FE10-364E-4AA5-8E38-33EBA305E606}" srcOrd="0" destOrd="0" presId="urn:microsoft.com/office/officeart/2018/5/layout/IconLeafLabelList"/>
    <dgm:cxn modelId="{31C9AFB5-DE1E-497F-AEC0-2DCA73A2524B}" type="presOf" srcId="{492C1732-1F4C-4917-89FD-3FD6E4142EF0}" destId="{EEFDA7FC-356D-41F9-BC02-FC8815A4ACB7}" srcOrd="0" destOrd="0" presId="urn:microsoft.com/office/officeart/2018/5/layout/IconLeafLabelList"/>
    <dgm:cxn modelId="{3C669EC3-A202-4ED4-8DD0-ED919249F495}" type="presOf" srcId="{25118390-99C8-46B6-8675-140071940C43}" destId="{4CA1C991-2FE3-4D1E-8D08-45534B5C6B6A}" srcOrd="0" destOrd="0" presId="urn:microsoft.com/office/officeart/2018/5/layout/IconLeafLabelList"/>
    <dgm:cxn modelId="{4707A8D5-E6E3-445D-9794-17C1A7E6C990}" type="presOf" srcId="{677A67CA-E11C-4426-837C-40473C6ADF70}" destId="{244E9560-306C-4016-B004-D6E59D65C023}" srcOrd="0" destOrd="0" presId="urn:microsoft.com/office/officeart/2018/5/layout/IconLeafLabelList"/>
    <dgm:cxn modelId="{AE68E4C1-5841-47C9-84D0-399D360E7B4F}" type="presParOf" srcId="{CEF431E1-F6D7-44E5-B38D-A95F18E93910}" destId="{FCD4060D-3FCA-4CFC-841F-BD7486701492}" srcOrd="0" destOrd="0" presId="urn:microsoft.com/office/officeart/2018/5/layout/IconLeafLabelList"/>
    <dgm:cxn modelId="{5CD19EF6-CED2-415B-A81B-3269EBC46C53}" type="presParOf" srcId="{FCD4060D-3FCA-4CFC-841F-BD7486701492}" destId="{675CB921-41D8-44C2-A712-5A4B0D0F9843}" srcOrd="0" destOrd="0" presId="urn:microsoft.com/office/officeart/2018/5/layout/IconLeafLabelList"/>
    <dgm:cxn modelId="{A8363B0F-9085-4F7C-BF42-299077C1F5F7}" type="presParOf" srcId="{FCD4060D-3FCA-4CFC-841F-BD7486701492}" destId="{8AB99241-903E-439C-B53B-CF34C36C50A8}" srcOrd="1" destOrd="0" presId="urn:microsoft.com/office/officeart/2018/5/layout/IconLeafLabelList"/>
    <dgm:cxn modelId="{A60F6291-62B1-4684-A5BF-CDB87646F33C}" type="presParOf" srcId="{FCD4060D-3FCA-4CFC-841F-BD7486701492}" destId="{01DC696A-12E0-4419-A84F-A05C440D15A4}" srcOrd="2" destOrd="0" presId="urn:microsoft.com/office/officeart/2018/5/layout/IconLeafLabelList"/>
    <dgm:cxn modelId="{37397D15-6DD5-4483-A5CD-9EBD9DC6D906}" type="presParOf" srcId="{FCD4060D-3FCA-4CFC-841F-BD7486701492}" destId="{EEFDA7FC-356D-41F9-BC02-FC8815A4ACB7}" srcOrd="3" destOrd="0" presId="urn:microsoft.com/office/officeart/2018/5/layout/IconLeafLabelList"/>
    <dgm:cxn modelId="{22569A51-E144-42AB-93BA-6CFD9E67F39B}" type="presParOf" srcId="{CEF431E1-F6D7-44E5-B38D-A95F18E93910}" destId="{AE38A3A3-29D0-4197-B50C-772561841078}" srcOrd="1" destOrd="0" presId="urn:microsoft.com/office/officeart/2018/5/layout/IconLeafLabelList"/>
    <dgm:cxn modelId="{AE73F5EB-AE0A-47D8-9C4F-60140C1980AE}" type="presParOf" srcId="{CEF431E1-F6D7-44E5-B38D-A95F18E93910}" destId="{786488B2-826F-4DD6-9608-94DBEF190E56}" srcOrd="2" destOrd="0" presId="urn:microsoft.com/office/officeart/2018/5/layout/IconLeafLabelList"/>
    <dgm:cxn modelId="{1DDAFA47-6A27-40FA-A223-8C0D823CF924}" type="presParOf" srcId="{786488B2-826F-4DD6-9608-94DBEF190E56}" destId="{755093FE-40DE-4083-901A-00F3C33BC687}" srcOrd="0" destOrd="0" presId="urn:microsoft.com/office/officeart/2018/5/layout/IconLeafLabelList"/>
    <dgm:cxn modelId="{0D2D025C-00DB-463F-AF4F-930AC520A6CA}" type="presParOf" srcId="{786488B2-826F-4DD6-9608-94DBEF190E56}" destId="{345B4FE0-2309-4410-B276-1F0F5103B8B3}" srcOrd="1" destOrd="0" presId="urn:microsoft.com/office/officeart/2018/5/layout/IconLeafLabelList"/>
    <dgm:cxn modelId="{D3846659-6356-4EA6-ACFC-FC8E937003D8}" type="presParOf" srcId="{786488B2-826F-4DD6-9608-94DBEF190E56}" destId="{BBFCB4D8-F493-44B1-AF05-CABA71DE3964}" srcOrd="2" destOrd="0" presId="urn:microsoft.com/office/officeart/2018/5/layout/IconLeafLabelList"/>
    <dgm:cxn modelId="{551ADB4C-E50E-4C1F-BABC-007C444638BB}" type="presParOf" srcId="{786488B2-826F-4DD6-9608-94DBEF190E56}" destId="{1F87FE10-364E-4AA5-8E38-33EBA305E606}" srcOrd="3" destOrd="0" presId="urn:microsoft.com/office/officeart/2018/5/layout/IconLeafLabelList"/>
    <dgm:cxn modelId="{91DB4749-102C-4F52-BB3B-234D5367F80E}" type="presParOf" srcId="{CEF431E1-F6D7-44E5-B38D-A95F18E93910}" destId="{790967FF-F072-4ED3-B3AE-92DC8B0A4D9F}" srcOrd="3" destOrd="0" presId="urn:microsoft.com/office/officeart/2018/5/layout/IconLeafLabelList"/>
    <dgm:cxn modelId="{C3898595-A9BC-4076-9476-AE4742127F5F}" type="presParOf" srcId="{CEF431E1-F6D7-44E5-B38D-A95F18E93910}" destId="{1FA98357-46D1-4A8A-85F6-FC0E2EB6F7C2}" srcOrd="4" destOrd="0" presId="urn:microsoft.com/office/officeart/2018/5/layout/IconLeafLabelList"/>
    <dgm:cxn modelId="{9F6FC4DD-8414-4622-B78A-25C056A989B4}" type="presParOf" srcId="{1FA98357-46D1-4A8A-85F6-FC0E2EB6F7C2}" destId="{C85DBAE4-F644-4999-9CFA-3F352B022BA3}" srcOrd="0" destOrd="0" presId="urn:microsoft.com/office/officeart/2018/5/layout/IconLeafLabelList"/>
    <dgm:cxn modelId="{7514FC5B-3C28-4068-8286-D243996C359F}" type="presParOf" srcId="{1FA98357-46D1-4A8A-85F6-FC0E2EB6F7C2}" destId="{7FC99C2A-005D-4DF5-833C-90BCDA6DD89E}" srcOrd="1" destOrd="0" presId="urn:microsoft.com/office/officeart/2018/5/layout/IconLeafLabelList"/>
    <dgm:cxn modelId="{616B307F-812B-4A9A-B7C7-62294BB4D542}" type="presParOf" srcId="{1FA98357-46D1-4A8A-85F6-FC0E2EB6F7C2}" destId="{D112D548-3B6F-4952-A84D-E84B779CF9DF}" srcOrd="2" destOrd="0" presId="urn:microsoft.com/office/officeart/2018/5/layout/IconLeafLabelList"/>
    <dgm:cxn modelId="{EDBCE33E-3524-4013-8AAA-D7656C2E32FE}" type="presParOf" srcId="{1FA98357-46D1-4A8A-85F6-FC0E2EB6F7C2}" destId="{4CA1C991-2FE3-4D1E-8D08-45534B5C6B6A}" srcOrd="3" destOrd="0" presId="urn:microsoft.com/office/officeart/2018/5/layout/IconLeafLabelList"/>
    <dgm:cxn modelId="{53D76D85-8A3F-4F9F-B7B6-816412BD5ED3}" type="presParOf" srcId="{CEF431E1-F6D7-44E5-B38D-A95F18E93910}" destId="{8B93DD19-E656-47A9-8B35-CD72671C9739}" srcOrd="5" destOrd="0" presId="urn:microsoft.com/office/officeart/2018/5/layout/IconLeafLabelList"/>
    <dgm:cxn modelId="{D9854676-4419-4174-B8AF-718A073F48E8}" type="presParOf" srcId="{CEF431E1-F6D7-44E5-B38D-A95F18E93910}" destId="{7B7C8762-07D4-4DC1-8561-243DB4F0C5F0}" srcOrd="6" destOrd="0" presId="urn:microsoft.com/office/officeart/2018/5/layout/IconLeafLabelList"/>
    <dgm:cxn modelId="{A2F18E8F-46FE-4DF4-8019-32862E55ADCC}" type="presParOf" srcId="{7B7C8762-07D4-4DC1-8561-243DB4F0C5F0}" destId="{8F011B04-F391-403E-A446-C62FC25D2DBC}" srcOrd="0" destOrd="0" presId="urn:microsoft.com/office/officeart/2018/5/layout/IconLeafLabelList"/>
    <dgm:cxn modelId="{DF1D780F-75D6-4BA0-8292-EBB5B8574585}" type="presParOf" srcId="{7B7C8762-07D4-4DC1-8561-243DB4F0C5F0}" destId="{98513334-A439-4064-8A1F-50C240192070}" srcOrd="1" destOrd="0" presId="urn:microsoft.com/office/officeart/2018/5/layout/IconLeafLabelList"/>
    <dgm:cxn modelId="{D27D0204-4CCC-4323-83F3-DBBCFB37C108}" type="presParOf" srcId="{7B7C8762-07D4-4DC1-8561-243DB4F0C5F0}" destId="{61C8A430-4E4E-4CED-947A-1D4B2E9C1A80}" srcOrd="2" destOrd="0" presId="urn:microsoft.com/office/officeart/2018/5/layout/IconLeafLabelList"/>
    <dgm:cxn modelId="{D21985CB-42F9-4C7B-BB5D-3A0F707E3338}" type="presParOf" srcId="{7B7C8762-07D4-4DC1-8561-243DB4F0C5F0}" destId="{7A9F9149-25E2-461A-A57B-B28BCC73AE5B}" srcOrd="3" destOrd="0" presId="urn:microsoft.com/office/officeart/2018/5/layout/IconLeafLabelList"/>
    <dgm:cxn modelId="{FE47722C-09AF-4174-BE79-31DF96BF3067}" type="presParOf" srcId="{CEF431E1-F6D7-44E5-B38D-A95F18E93910}" destId="{55C7BC10-D411-4D0F-B6F0-077CF31CA46C}" srcOrd="7" destOrd="0" presId="urn:microsoft.com/office/officeart/2018/5/layout/IconLeafLabelList"/>
    <dgm:cxn modelId="{DC272CA7-0EC6-4463-9479-D9BBD08A0AC2}" type="presParOf" srcId="{CEF431E1-F6D7-44E5-B38D-A95F18E93910}" destId="{B05AD79C-FE37-4919-B433-FA122114022E}" srcOrd="8" destOrd="0" presId="urn:microsoft.com/office/officeart/2018/5/layout/IconLeafLabelList"/>
    <dgm:cxn modelId="{E3E049BC-212A-4657-8DAA-9E5A5EBE8CB2}" type="presParOf" srcId="{B05AD79C-FE37-4919-B433-FA122114022E}" destId="{16B407B0-6C99-4DA7-B3E6-42CF882E094D}" srcOrd="0" destOrd="0" presId="urn:microsoft.com/office/officeart/2018/5/layout/IconLeafLabelList"/>
    <dgm:cxn modelId="{6B3F6C22-C68F-49E2-92C2-56A61140984F}" type="presParOf" srcId="{B05AD79C-FE37-4919-B433-FA122114022E}" destId="{D7F5D2F1-FDC3-4249-9FBD-21A7B172891B}" srcOrd="1" destOrd="0" presId="urn:microsoft.com/office/officeart/2018/5/layout/IconLeafLabelList"/>
    <dgm:cxn modelId="{AEF283D0-0F10-4B9B-9D47-BB421A1E3C6A}" type="presParOf" srcId="{B05AD79C-FE37-4919-B433-FA122114022E}" destId="{2555AD19-7BA5-436B-89D1-8FA1C6B5D807}" srcOrd="2" destOrd="0" presId="urn:microsoft.com/office/officeart/2018/5/layout/IconLeafLabelList"/>
    <dgm:cxn modelId="{B81E83B8-1CD3-4AFE-8808-A9E1DC955A50}" type="presParOf" srcId="{B05AD79C-FE37-4919-B433-FA122114022E}" destId="{244E9560-306C-4016-B004-D6E59D65C02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CB921-41D8-44C2-A712-5A4B0D0F9843}">
      <dsp:nvSpPr>
        <dsp:cNvPr id="0" name=""/>
        <dsp:cNvSpPr/>
      </dsp:nvSpPr>
      <dsp:spPr>
        <a:xfrm>
          <a:off x="478800" y="106252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99241-903E-439C-B53B-CF34C36C50A8}">
      <dsp:nvSpPr>
        <dsp:cNvPr id="0" name=""/>
        <dsp:cNvSpPr/>
      </dsp:nvSpPr>
      <dsp:spPr>
        <a:xfrm>
          <a:off x="712800" y="129652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FDA7FC-356D-41F9-BC02-FC8815A4ACB7}">
      <dsp:nvSpPr>
        <dsp:cNvPr id="0" name=""/>
        <dsp:cNvSpPr/>
      </dsp:nvSpPr>
      <dsp:spPr>
        <a:xfrm>
          <a:off x="12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data reflects the number of vehicles, containers, passengers or pedestrians entering the United States.</a:t>
          </a:r>
        </a:p>
      </dsp:txBody>
      <dsp:txXfrm>
        <a:off x="127800" y="2502522"/>
        <a:ext cx="1800000" cy="787500"/>
      </dsp:txXfrm>
    </dsp:sp>
    <dsp:sp modelId="{755093FE-40DE-4083-901A-00F3C33BC687}">
      <dsp:nvSpPr>
        <dsp:cNvPr id="0" name=""/>
        <dsp:cNvSpPr/>
      </dsp:nvSpPr>
      <dsp:spPr>
        <a:xfrm>
          <a:off x="2593800" y="106252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5B4FE0-2309-4410-B276-1F0F5103B8B3}">
      <dsp:nvSpPr>
        <dsp:cNvPr id="0" name=""/>
        <dsp:cNvSpPr/>
      </dsp:nvSpPr>
      <dsp:spPr>
        <a:xfrm>
          <a:off x="2827800" y="129652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7FE10-364E-4AA5-8E38-33EBA305E606}">
      <dsp:nvSpPr>
        <dsp:cNvPr id="0" name=""/>
        <dsp:cNvSpPr/>
      </dsp:nvSpPr>
      <dsp:spPr>
        <a:xfrm>
          <a:off x="2242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Border: Identifies which border was crossed</a:t>
          </a:r>
        </a:p>
      </dsp:txBody>
      <dsp:txXfrm>
        <a:off x="2242800" y="2502522"/>
        <a:ext cx="1800000" cy="787500"/>
      </dsp:txXfrm>
    </dsp:sp>
    <dsp:sp modelId="{C85DBAE4-F644-4999-9CFA-3F352B022BA3}">
      <dsp:nvSpPr>
        <dsp:cNvPr id="0" name=""/>
        <dsp:cNvSpPr/>
      </dsp:nvSpPr>
      <dsp:spPr>
        <a:xfrm>
          <a:off x="4708800" y="106252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99C2A-005D-4DF5-833C-90BCDA6DD89E}">
      <dsp:nvSpPr>
        <dsp:cNvPr id="0" name=""/>
        <dsp:cNvSpPr/>
      </dsp:nvSpPr>
      <dsp:spPr>
        <a:xfrm>
          <a:off x="4942800" y="129652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A1C991-2FE3-4D1E-8D08-45534B5C6B6A}">
      <dsp:nvSpPr>
        <dsp:cNvPr id="0" name=""/>
        <dsp:cNvSpPr/>
      </dsp:nvSpPr>
      <dsp:spPr>
        <a:xfrm>
          <a:off x="435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Date: Timestamp indicating month and year of crossing</a:t>
          </a:r>
        </a:p>
      </dsp:txBody>
      <dsp:txXfrm>
        <a:off x="4357800" y="2502522"/>
        <a:ext cx="1800000" cy="787500"/>
      </dsp:txXfrm>
    </dsp:sp>
    <dsp:sp modelId="{8F011B04-F391-403E-A446-C62FC25D2DBC}">
      <dsp:nvSpPr>
        <dsp:cNvPr id="0" name=""/>
        <dsp:cNvSpPr/>
      </dsp:nvSpPr>
      <dsp:spPr>
        <a:xfrm>
          <a:off x="6823800" y="106252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13334-A439-4064-8A1F-50C240192070}">
      <dsp:nvSpPr>
        <dsp:cNvPr id="0" name=""/>
        <dsp:cNvSpPr/>
      </dsp:nvSpPr>
      <dsp:spPr>
        <a:xfrm>
          <a:off x="7057800" y="129652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9F9149-25E2-461A-A57B-B28BCC73AE5B}">
      <dsp:nvSpPr>
        <dsp:cNvPr id="0" name=""/>
        <dsp:cNvSpPr/>
      </dsp:nvSpPr>
      <dsp:spPr>
        <a:xfrm>
          <a:off x="6472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Measure: Indicates the mode of transportation in border crossing being measured </a:t>
          </a:r>
        </a:p>
      </dsp:txBody>
      <dsp:txXfrm>
        <a:off x="6472800" y="2502522"/>
        <a:ext cx="1800000" cy="787500"/>
      </dsp:txXfrm>
    </dsp:sp>
    <dsp:sp modelId="{16B407B0-6C99-4DA7-B3E6-42CF882E094D}">
      <dsp:nvSpPr>
        <dsp:cNvPr id="0" name=""/>
        <dsp:cNvSpPr/>
      </dsp:nvSpPr>
      <dsp:spPr>
        <a:xfrm>
          <a:off x="8938800" y="106252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5D2F1-FDC3-4249-9FBD-21A7B172891B}">
      <dsp:nvSpPr>
        <dsp:cNvPr id="0" name=""/>
        <dsp:cNvSpPr/>
      </dsp:nvSpPr>
      <dsp:spPr>
        <a:xfrm>
          <a:off x="9172800" y="129652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4E9560-306C-4016-B004-D6E59D65C023}">
      <dsp:nvSpPr>
        <dsp:cNvPr id="0" name=""/>
        <dsp:cNvSpPr/>
      </dsp:nvSpPr>
      <dsp:spPr>
        <a:xfrm>
          <a:off x="8587800" y="2502522"/>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Value: indicates the total number of crossings</a:t>
          </a:r>
        </a:p>
      </dsp:txBody>
      <dsp:txXfrm>
        <a:off x="8587800" y="2502522"/>
        <a:ext cx="1800000" cy="787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6C6C-8B2B-4655-9BDF-7A620A827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E02B3-EA99-4878-9934-3905D55DE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59F50-D7E2-402B-9CC4-953FF66C4762}"/>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5" name="Footer Placeholder 4">
            <a:extLst>
              <a:ext uri="{FF2B5EF4-FFF2-40B4-BE49-F238E27FC236}">
                <a16:creationId xmlns:a16="http://schemas.microsoft.com/office/drawing/2014/main" id="{E9B82F74-8D71-4391-A6DE-5245F2F30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9A23B-BEF6-4C4E-BEC6-6C0D638FEC68}"/>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330360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041E-71AD-40CD-BAC6-2BED66C370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2240D-DE96-4E4D-9B1D-0A8B9E3166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EA508-0F4A-4165-8FCF-0DBC7577137B}"/>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5" name="Footer Placeholder 4">
            <a:extLst>
              <a:ext uri="{FF2B5EF4-FFF2-40B4-BE49-F238E27FC236}">
                <a16:creationId xmlns:a16="http://schemas.microsoft.com/office/drawing/2014/main" id="{059A7B8B-BB8F-4EA1-952D-9A0F8CF9E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BB946-6D76-4BEA-A95A-7453E37BE391}"/>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32185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13D75-A994-44D7-B424-8C9547BAC5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4CCF2-93D3-4CC5-A430-262B493FB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AC21C-ABF5-4416-A53C-8133A1F3CFC6}"/>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5" name="Footer Placeholder 4">
            <a:extLst>
              <a:ext uri="{FF2B5EF4-FFF2-40B4-BE49-F238E27FC236}">
                <a16:creationId xmlns:a16="http://schemas.microsoft.com/office/drawing/2014/main" id="{4AF83A0E-3711-4D1F-A560-CEE3F8922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74DB1-F765-4CAC-B321-BE61D3BB0B72}"/>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57729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778B-B10C-4171-ACAC-23573097E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E9792-21DA-46B5-BB8E-9DB6BD7D7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C3765-90CF-4001-8D6F-342D70D181EC}"/>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5" name="Footer Placeholder 4">
            <a:extLst>
              <a:ext uri="{FF2B5EF4-FFF2-40B4-BE49-F238E27FC236}">
                <a16:creationId xmlns:a16="http://schemas.microsoft.com/office/drawing/2014/main" id="{98D8D1FA-8344-42F1-93E0-3B7A8AC97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E547F-25D8-4B52-86F0-F4F7CCD06BDF}"/>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271816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F076-FDCA-4655-966B-844D12B5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C208AB-F09B-45A1-AB6C-DEABB2F70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22AE5-AE08-497E-8257-26AACDE47F98}"/>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5" name="Footer Placeholder 4">
            <a:extLst>
              <a:ext uri="{FF2B5EF4-FFF2-40B4-BE49-F238E27FC236}">
                <a16:creationId xmlns:a16="http://schemas.microsoft.com/office/drawing/2014/main" id="{06926C36-B6E7-4F8B-ABAE-889B3E030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C9702-F504-49A2-A669-79523183146F}"/>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18422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F939-0F95-48D3-BDA0-46D3BE114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FEBFD-6588-41E2-9AA0-3E0E78F79F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6A514-A8C5-4882-AB13-E7D4422A2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E2248-E0F0-4BAC-B758-40F337779E4D}"/>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6" name="Footer Placeholder 5">
            <a:extLst>
              <a:ext uri="{FF2B5EF4-FFF2-40B4-BE49-F238E27FC236}">
                <a16:creationId xmlns:a16="http://schemas.microsoft.com/office/drawing/2014/main" id="{6A154BD7-EECA-4A07-95EA-EEBBF1F23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75B04-9677-47FA-9F95-967517777BCF}"/>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5264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D54D-4846-435F-9ADB-8BF48C796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0EBF60-EF44-43E6-A537-BE0991F7B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8C5158-F935-4D3C-83CD-D4F9BCCE9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B6CAC-686F-4982-BB37-B50B5B7DD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DD7E8-5814-4B4F-9FD6-44EADDC0C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F01BB1-16D3-4323-800E-F21EA909AA26}"/>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8" name="Footer Placeholder 7">
            <a:extLst>
              <a:ext uri="{FF2B5EF4-FFF2-40B4-BE49-F238E27FC236}">
                <a16:creationId xmlns:a16="http://schemas.microsoft.com/office/drawing/2014/main" id="{201C00FB-52B2-49AA-B1D2-E8762F1852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AD896F-A664-4E78-B828-0CF692A0C4EC}"/>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220339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3025-0B82-4C23-B77D-84D0016562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C91578-165C-4E07-9D0A-93E65AD0E944}"/>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4" name="Footer Placeholder 3">
            <a:extLst>
              <a:ext uri="{FF2B5EF4-FFF2-40B4-BE49-F238E27FC236}">
                <a16:creationId xmlns:a16="http://schemas.microsoft.com/office/drawing/2014/main" id="{8D468DAF-0260-4D8E-B9C1-DB9EE0FA89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4BC53C-A603-4940-BBDC-2EB7E1C4FF73}"/>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48461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E413E-34EF-4738-95E1-BB7E4093B1BF}"/>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3" name="Footer Placeholder 2">
            <a:extLst>
              <a:ext uri="{FF2B5EF4-FFF2-40B4-BE49-F238E27FC236}">
                <a16:creationId xmlns:a16="http://schemas.microsoft.com/office/drawing/2014/main" id="{C14A2A42-5A7E-4A65-BEBE-482FCF97D8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18F129-8188-445C-A3FE-6CAA96C942F0}"/>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21513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C098-4293-4E6A-A5AF-8D3C950C2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31C2E-B513-4C86-A3C0-2DA440758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B6BA4F-6D90-4AE2-B738-A5F1A40AB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24BC-EC8C-4069-9FB2-15A7A34A1612}"/>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6" name="Footer Placeholder 5">
            <a:extLst>
              <a:ext uri="{FF2B5EF4-FFF2-40B4-BE49-F238E27FC236}">
                <a16:creationId xmlns:a16="http://schemas.microsoft.com/office/drawing/2014/main" id="{2810E11C-82D2-4C4B-AFFE-0004A2D5A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6F125-64C1-43C8-83E4-593513A379E4}"/>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1102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E6E6-B9B5-4593-99FB-6642E2DD0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015A7-8692-4E3A-AE03-C26FD480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09368E-E244-4CB2-937C-4FA7E8814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266E8-F565-4878-8A1A-B1CBDC593666}"/>
              </a:ext>
            </a:extLst>
          </p:cNvPr>
          <p:cNvSpPr>
            <a:spLocks noGrp="1"/>
          </p:cNvSpPr>
          <p:nvPr>
            <p:ph type="dt" sz="half" idx="10"/>
          </p:nvPr>
        </p:nvSpPr>
        <p:spPr/>
        <p:txBody>
          <a:bodyPr/>
          <a:lstStyle/>
          <a:p>
            <a:fld id="{F9A0F9EF-5D24-45FF-B5B8-8790EC53E7D0}" type="datetimeFigureOut">
              <a:rPr lang="en-US" smtClean="0"/>
              <a:t>6/26/2020</a:t>
            </a:fld>
            <a:endParaRPr lang="en-US"/>
          </a:p>
        </p:txBody>
      </p:sp>
      <p:sp>
        <p:nvSpPr>
          <p:cNvPr id="6" name="Footer Placeholder 5">
            <a:extLst>
              <a:ext uri="{FF2B5EF4-FFF2-40B4-BE49-F238E27FC236}">
                <a16:creationId xmlns:a16="http://schemas.microsoft.com/office/drawing/2014/main" id="{E1A556DD-F5FD-4FF9-830E-DDE283FEB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16D8D-421E-4C79-ACC8-81440512EF5C}"/>
              </a:ext>
            </a:extLst>
          </p:cNvPr>
          <p:cNvSpPr>
            <a:spLocks noGrp="1"/>
          </p:cNvSpPr>
          <p:nvPr>
            <p:ph type="sldNum" sz="quarter" idx="12"/>
          </p:nvPr>
        </p:nvSpPr>
        <p:spPr/>
        <p:txBody>
          <a:bodyPr/>
          <a:lstStyle/>
          <a:p>
            <a:fld id="{A5C218A2-5FE9-4C0A-8D1E-54505EB4B177}" type="slidenum">
              <a:rPr lang="en-US" smtClean="0"/>
              <a:t>‹#›</a:t>
            </a:fld>
            <a:endParaRPr lang="en-US"/>
          </a:p>
        </p:txBody>
      </p:sp>
    </p:spTree>
    <p:extLst>
      <p:ext uri="{BB962C8B-B14F-4D97-AF65-F5344CB8AC3E}">
        <p14:creationId xmlns:p14="http://schemas.microsoft.com/office/powerpoint/2010/main" val="218634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DD3FA-E3EA-436D-87DD-4A2775393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A37482-4945-4A97-AC7C-BD337E1B3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1C5CB-8DED-4954-A79D-A84760F4A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0F9EF-5D24-45FF-B5B8-8790EC53E7D0}" type="datetimeFigureOut">
              <a:rPr lang="en-US" smtClean="0"/>
              <a:t>6/26/2020</a:t>
            </a:fld>
            <a:endParaRPr lang="en-US"/>
          </a:p>
        </p:txBody>
      </p:sp>
      <p:sp>
        <p:nvSpPr>
          <p:cNvPr id="5" name="Footer Placeholder 4">
            <a:extLst>
              <a:ext uri="{FF2B5EF4-FFF2-40B4-BE49-F238E27FC236}">
                <a16:creationId xmlns:a16="http://schemas.microsoft.com/office/drawing/2014/main" id="{0128FA15-3506-4EC3-B909-EA4C5CD9B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14B748-E217-4642-A863-14E7E7D08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218A2-5FE9-4C0A-8D1E-54505EB4B177}" type="slidenum">
              <a:rPr lang="en-US" smtClean="0"/>
              <a:t>‹#›</a:t>
            </a:fld>
            <a:endParaRPr lang="en-US"/>
          </a:p>
        </p:txBody>
      </p:sp>
    </p:spTree>
    <p:extLst>
      <p:ext uri="{BB962C8B-B14F-4D97-AF65-F5344CB8AC3E}">
        <p14:creationId xmlns:p14="http://schemas.microsoft.com/office/powerpoint/2010/main" val="3870970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lr.mlr-org.com/articles/tutorial/task.html" TargetMode="External"/><Relationship Id="rId2" Type="http://schemas.openxmlformats.org/officeDocument/2006/relationships/hyperlink" Target="https://www.kaggle.com/akhilv11/border-crossing-entry-data" TargetMode="External"/><Relationship Id="rId1" Type="http://schemas.openxmlformats.org/officeDocument/2006/relationships/slideLayout" Target="../slideLayouts/slideLayout2.xml"/><Relationship Id="rId5" Type="http://schemas.openxmlformats.org/officeDocument/2006/relationships/hyperlink" Target="https://rstudio-pubs-static.s3.amazonaws.com/539991_356f6cb96e2f4062af09765937e4eea7.html" TargetMode="External"/><Relationship Id="rId4" Type="http://schemas.openxmlformats.org/officeDocument/2006/relationships/hyperlink" Target="https://www.bts.gov/content/border-crossingentry-dat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2A37402-572A-45CB-AEAA-3972C097E737}"/>
              </a:ext>
            </a:extLst>
          </p:cNvPr>
          <p:cNvSpPr>
            <a:spLocks noGrp="1"/>
          </p:cNvSpPr>
          <p:nvPr>
            <p:ph type="ctrTitle"/>
          </p:nvPr>
        </p:nvSpPr>
        <p:spPr>
          <a:xfrm>
            <a:off x="1870997" y="1607809"/>
            <a:ext cx="9236026" cy="2876680"/>
          </a:xfrm>
        </p:spPr>
        <p:txBody>
          <a:bodyPr anchor="b">
            <a:normAutofit/>
          </a:bodyPr>
          <a:lstStyle/>
          <a:p>
            <a:pPr algn="l"/>
            <a:r>
              <a:rPr lang="en-US" sz="4100" b="1" i="1" dirty="0">
                <a:solidFill>
                  <a:srgbClr val="FFFFFF"/>
                </a:solidFill>
              </a:rPr>
              <a:t>Regis University</a:t>
            </a:r>
            <a:br>
              <a:rPr lang="en-US" sz="4100" b="1" i="1" dirty="0">
                <a:solidFill>
                  <a:srgbClr val="FFFFFF"/>
                </a:solidFill>
              </a:rPr>
            </a:br>
            <a:r>
              <a:rPr lang="en-US" sz="4100" b="1" i="1" dirty="0">
                <a:solidFill>
                  <a:srgbClr val="FFFFFF"/>
                </a:solidFill>
              </a:rPr>
              <a:t>Border Crossing Visualization and Analysis</a:t>
            </a:r>
          </a:p>
        </p:txBody>
      </p:sp>
      <p:sp>
        <p:nvSpPr>
          <p:cNvPr id="3" name="Subtitle 2">
            <a:extLst>
              <a:ext uri="{FF2B5EF4-FFF2-40B4-BE49-F238E27FC236}">
                <a16:creationId xmlns:a16="http://schemas.microsoft.com/office/drawing/2014/main" id="{88B0E824-DE6E-47CC-B101-12E2A7189D5E}"/>
              </a:ext>
            </a:extLst>
          </p:cNvPr>
          <p:cNvSpPr>
            <a:spLocks noGrp="1"/>
          </p:cNvSpPr>
          <p:nvPr>
            <p:ph type="subTitle" idx="1"/>
          </p:nvPr>
        </p:nvSpPr>
        <p:spPr>
          <a:xfrm>
            <a:off x="1987499" y="4810308"/>
            <a:ext cx="9003022" cy="1076551"/>
          </a:xfrm>
        </p:spPr>
        <p:txBody>
          <a:bodyPr>
            <a:normAutofit fontScale="92500" lnSpcReduction="10000"/>
          </a:bodyPr>
          <a:lstStyle/>
          <a:p>
            <a:pPr algn="l"/>
            <a:r>
              <a:rPr lang="en-US" dirty="0"/>
              <a:t>Olufemi Babalola</a:t>
            </a:r>
          </a:p>
          <a:p>
            <a:pPr algn="l"/>
            <a:r>
              <a:rPr lang="en-US" dirty="0"/>
              <a:t>MSDS692_40B_Data Science Practicum I</a:t>
            </a:r>
            <a:br>
              <a:rPr lang="en-US" dirty="0"/>
            </a:br>
            <a:r>
              <a:rPr lang="en-US" dirty="0"/>
              <a:t>6/24/2020</a:t>
            </a:r>
          </a:p>
        </p:txBody>
      </p:sp>
    </p:spTree>
    <p:extLst>
      <p:ext uri="{BB962C8B-B14F-4D97-AF65-F5344CB8AC3E}">
        <p14:creationId xmlns:p14="http://schemas.microsoft.com/office/powerpoint/2010/main" val="78312486"/>
      </p:ext>
    </p:extLst>
  </p:cSld>
  <p:clrMapOvr>
    <a:masterClrMapping/>
  </p:clrMapOvr>
  <mc:AlternateContent xmlns:mc="http://schemas.openxmlformats.org/markup-compatibility/2006">
    <mc:Choice xmlns:p14="http://schemas.microsoft.com/office/powerpoint/2010/main" Requires="p14">
      <p:transition spd="slow" p14:dur="2000" advTm="26082"/>
    </mc:Choice>
    <mc:Fallback>
      <p:transition spd="slow" advTm="260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DEDA-F15F-46E8-B243-44D35F4402AE}"/>
              </a:ext>
            </a:extLst>
          </p:cNvPr>
          <p:cNvSpPr>
            <a:spLocks noGrp="1"/>
          </p:cNvSpPr>
          <p:nvPr>
            <p:ph type="title"/>
          </p:nvPr>
        </p:nvSpPr>
        <p:spPr>
          <a:xfrm>
            <a:off x="5116878" y="629266"/>
            <a:ext cx="6422849" cy="1676603"/>
          </a:xfrm>
        </p:spPr>
        <p:txBody>
          <a:bodyPr vert="horz" lIns="91440" tIns="45720" rIns="91440" bIns="45720" rtlCol="0" anchor="ctr">
            <a:normAutofit/>
          </a:bodyPr>
          <a:lstStyle/>
          <a:p>
            <a:r>
              <a:rPr lang="en-US" sz="4400"/>
              <a:t>Top Ten Ports</a:t>
            </a:r>
          </a:p>
        </p:txBody>
      </p:sp>
      <p:sp>
        <p:nvSpPr>
          <p:cNvPr id="11" name="Rectangle 1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927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03773EEA-CBD3-4F8C-9891-FDABE9D7E431}"/>
              </a:ext>
            </a:extLst>
          </p:cNvPr>
          <p:cNvPicPr>
            <a:picLocks noGrp="1"/>
          </p:cNvPicPr>
          <p:nvPr>
            <p:ph type="pic" idx="1"/>
          </p:nvPr>
        </p:nvPicPr>
        <p:blipFill>
          <a:blip r:embed="rId2"/>
          <a:srcRect l="4786" r="4786"/>
          <a:stretch>
            <a:fillRect/>
          </a:stretch>
        </p:blipFill>
        <p:spPr>
          <a:xfrm>
            <a:off x="652272" y="2951207"/>
            <a:ext cx="3026664" cy="2393135"/>
          </a:xfrm>
          <a:prstGeom prst="rect">
            <a:avLst/>
          </a:prstGeom>
        </p:spPr>
      </p:pic>
      <p:pic>
        <p:nvPicPr>
          <p:cNvPr id="5" name="Picture 4">
            <a:extLst>
              <a:ext uri="{FF2B5EF4-FFF2-40B4-BE49-F238E27FC236}">
                <a16:creationId xmlns:a16="http://schemas.microsoft.com/office/drawing/2014/main" id="{323377F8-F159-4651-B8C7-C9167062FBA0}"/>
              </a:ext>
            </a:extLst>
          </p:cNvPr>
          <p:cNvPicPr/>
          <p:nvPr/>
        </p:nvPicPr>
        <p:blipFill rotWithShape="1">
          <a:blip r:embed="rId3"/>
          <a:srcRect t="6248" r="41152"/>
          <a:stretch/>
        </p:blipFill>
        <p:spPr bwMode="auto">
          <a:xfrm>
            <a:off x="804674" y="1156371"/>
            <a:ext cx="3346702" cy="1444423"/>
          </a:xfrm>
          <a:prstGeom prst="rect">
            <a:avLst/>
          </a:prstGeom>
          <a:effectLst/>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00B2D60D-790B-4E41-BFE1-729F1A944D73}"/>
              </a:ext>
            </a:extLst>
          </p:cNvPr>
          <p:cNvSpPr>
            <a:spLocks noGrp="1"/>
          </p:cNvSpPr>
          <p:nvPr>
            <p:ph type="body" sz="half" idx="2"/>
          </p:nvPr>
        </p:nvSpPr>
        <p:spPr>
          <a:xfrm>
            <a:off x="5116880" y="2438400"/>
            <a:ext cx="6422848" cy="3785419"/>
          </a:xfrm>
        </p:spPr>
        <p:txBody>
          <a:bodyPr vert="horz" lIns="91440" tIns="45720" rIns="91440" bIns="45720" rtlCol="0">
            <a:normAutofit/>
          </a:bodyPr>
          <a:lstStyle/>
          <a:p>
            <a:pPr marL="285750" indent="-228600">
              <a:buFont typeface="Arial" panose="020B0604020202020204" pitchFamily="34" charset="0"/>
              <a:buChar char="•"/>
            </a:pPr>
            <a:r>
              <a:rPr lang="en-US" sz="2000"/>
              <a:t>To rank the data in terms of the port with the most traffic, we sort 116 ports in descending order, and we check for the top ten ports.</a:t>
            </a:r>
          </a:p>
          <a:p>
            <a:pPr marL="285750" indent="-228600">
              <a:buFont typeface="Arial" panose="020B0604020202020204" pitchFamily="34" charset="0"/>
              <a:buChar char="•"/>
            </a:pPr>
            <a:r>
              <a:rPr lang="en-US" sz="2000"/>
              <a:t>We observe most of the crossing takes place at El Paso port followed by San Ysidro and Laredo. To my surprise, Detroit is number seven on the list.</a:t>
            </a:r>
          </a:p>
          <a:p>
            <a:pPr indent="-228600">
              <a:buFont typeface="Arial" panose="020B0604020202020204" pitchFamily="34" charset="0"/>
              <a:buChar char="•"/>
            </a:pPr>
            <a:endParaRPr lang="en-US" sz="2000"/>
          </a:p>
        </p:txBody>
      </p:sp>
    </p:spTree>
    <p:extLst>
      <p:ext uri="{BB962C8B-B14F-4D97-AF65-F5344CB8AC3E}">
        <p14:creationId xmlns:p14="http://schemas.microsoft.com/office/powerpoint/2010/main" val="3511454805"/>
      </p:ext>
    </p:extLst>
  </p:cSld>
  <p:clrMapOvr>
    <a:masterClrMapping/>
  </p:clrMapOvr>
  <mc:AlternateContent xmlns:mc="http://schemas.openxmlformats.org/markup-compatibility/2006">
    <mc:Choice xmlns:p14="http://schemas.microsoft.com/office/powerpoint/2010/main" Requires="p14">
      <p:transition spd="slow" p14:dur="2000" advTm="37811"/>
    </mc:Choice>
    <mc:Fallback>
      <p:transition spd="slow" advTm="3781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7177-124B-439B-9A07-1DB070942065}"/>
              </a:ext>
            </a:extLst>
          </p:cNvPr>
          <p:cNvSpPr>
            <a:spLocks noGrp="1"/>
          </p:cNvSpPr>
          <p:nvPr>
            <p:ph type="title"/>
          </p:nvPr>
        </p:nvSpPr>
        <p:spPr>
          <a:xfrm>
            <a:off x="648928" y="4675886"/>
            <a:ext cx="3685032" cy="1608328"/>
          </a:xfrm>
        </p:spPr>
        <p:txBody>
          <a:bodyPr vert="horz" lIns="91440" tIns="45720" rIns="91440" bIns="45720" rtlCol="0" anchor="ctr">
            <a:normAutofit/>
          </a:bodyPr>
          <a:lstStyle/>
          <a:p>
            <a:r>
              <a:rPr lang="en-US" sz="3600"/>
              <a:t>Inbound Traffic at US Border States</a:t>
            </a:r>
          </a:p>
        </p:txBody>
      </p:sp>
      <p:sp>
        <p:nvSpPr>
          <p:cNvPr id="11"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26">
            <a:extLst>
              <a:ext uri="{FF2B5EF4-FFF2-40B4-BE49-F238E27FC236}">
                <a16:creationId xmlns:a16="http://schemas.microsoft.com/office/drawing/2014/main" id="{1B9CAF73-92E0-421B-9CBB-6CAF38509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6">
            <a:extLst>
              <a:ext uri="{FF2B5EF4-FFF2-40B4-BE49-F238E27FC236}">
                <a16:creationId xmlns:a16="http://schemas.microsoft.com/office/drawing/2014/main" id="{A6705D2C-3D75-4306-94DF-E75EE9F2D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59F5EC-1DBD-4A3A-B693-22DE19111072}"/>
              </a:ext>
            </a:extLst>
          </p:cNvPr>
          <p:cNvPicPr>
            <a:picLocks noChangeAspect="1"/>
          </p:cNvPicPr>
          <p:nvPr/>
        </p:nvPicPr>
        <p:blipFill>
          <a:blip r:embed="rId2"/>
          <a:stretch>
            <a:fillRect/>
          </a:stretch>
        </p:blipFill>
        <p:spPr>
          <a:xfrm>
            <a:off x="641180" y="1160556"/>
            <a:ext cx="4974336" cy="2250888"/>
          </a:xfrm>
          <a:prstGeom prst="rect">
            <a:avLst/>
          </a:prstGeom>
        </p:spPr>
      </p:pic>
      <p:sp>
        <p:nvSpPr>
          <p:cNvPr id="4" name="Text Placeholder 3">
            <a:extLst>
              <a:ext uri="{FF2B5EF4-FFF2-40B4-BE49-F238E27FC236}">
                <a16:creationId xmlns:a16="http://schemas.microsoft.com/office/drawing/2014/main" id="{56ADAAA2-386C-4E70-B9B7-AEE62AEA4A03}"/>
              </a:ext>
            </a:extLst>
          </p:cNvPr>
          <p:cNvSpPr>
            <a:spLocks noGrp="1"/>
          </p:cNvSpPr>
          <p:nvPr>
            <p:ph type="body" sz="half" idx="2"/>
          </p:nvPr>
        </p:nvSpPr>
        <p:spPr>
          <a:xfrm>
            <a:off x="4864100" y="4675886"/>
            <a:ext cx="6675627" cy="1605083"/>
          </a:xfrm>
        </p:spPr>
        <p:txBody>
          <a:bodyPr vert="horz" lIns="91440" tIns="45720" rIns="91440" bIns="45720" rtlCol="0" anchor="ctr">
            <a:normAutofit/>
          </a:bodyPr>
          <a:lstStyle/>
          <a:p>
            <a:pPr indent="-228600">
              <a:buFont typeface="Arial" panose="020B0604020202020204" pitchFamily="34" charset="0"/>
              <a:buChar char="•"/>
            </a:pPr>
            <a:r>
              <a:rPr lang="en-US" sz="2000" dirty="0"/>
              <a:t>From the data drawn, we observe that Texas has the most inbound traffic followed by California.</a:t>
            </a:r>
          </a:p>
        </p:txBody>
      </p:sp>
      <p:pic>
        <p:nvPicPr>
          <p:cNvPr id="6" name="Picture Placeholder 5">
            <a:extLst>
              <a:ext uri="{FF2B5EF4-FFF2-40B4-BE49-F238E27FC236}">
                <a16:creationId xmlns:a16="http://schemas.microsoft.com/office/drawing/2014/main" id="{711DBA02-65ED-496F-8A9D-D649D23AD302}"/>
              </a:ext>
            </a:extLst>
          </p:cNvPr>
          <p:cNvPicPr>
            <a:picLocks noGrp="1" noChangeAspect="1"/>
          </p:cNvPicPr>
          <p:nvPr>
            <p:ph type="pic" idx="1"/>
          </p:nvPr>
        </p:nvPicPr>
        <p:blipFill>
          <a:blip r:embed="rId3"/>
          <a:srcRect l="4733" r="4733"/>
          <a:stretch>
            <a:fillRect/>
          </a:stretch>
        </p:blipFill>
        <p:spPr>
          <a:xfrm>
            <a:off x="6977453" y="640080"/>
            <a:ext cx="4168159" cy="3291840"/>
          </a:xfrm>
          <a:prstGeom prst="rect">
            <a:avLst/>
          </a:prstGeom>
        </p:spPr>
      </p:pic>
    </p:spTree>
    <p:extLst>
      <p:ext uri="{BB962C8B-B14F-4D97-AF65-F5344CB8AC3E}">
        <p14:creationId xmlns:p14="http://schemas.microsoft.com/office/powerpoint/2010/main" val="1341851080"/>
      </p:ext>
    </p:extLst>
  </p:cSld>
  <p:clrMapOvr>
    <a:masterClrMapping/>
  </p:clrMapOvr>
  <mc:AlternateContent xmlns:mc="http://schemas.openxmlformats.org/markup-compatibility/2006">
    <mc:Choice xmlns:p14="http://schemas.microsoft.com/office/powerpoint/2010/main" Requires="p14">
      <p:transition spd="slow" p14:dur="2000" advTm="24430"/>
    </mc:Choice>
    <mc:Fallback>
      <p:transition spd="slow" advTm="244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0E985-8196-42C0-AEAB-68991F4E1F90}"/>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3700"/>
              <a:t>Inbound Traffic by Means of Transportation</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3594F62-36B2-44F6-993D-88B8E46FF095}"/>
              </a:ext>
            </a:extLst>
          </p:cNvPr>
          <p:cNvSpPr>
            <a:spLocks noGrp="1"/>
          </p:cNvSpPr>
          <p:nvPr>
            <p:ph type="body" sz="half" idx="2"/>
          </p:nvPr>
        </p:nvSpPr>
        <p:spPr>
          <a:xfrm>
            <a:off x="590719" y="2330505"/>
            <a:ext cx="5278066" cy="3979585"/>
          </a:xfrm>
        </p:spPr>
        <p:txBody>
          <a:bodyPr vert="horz" lIns="91440" tIns="45720" rIns="91440" bIns="45720" rtlCol="0" anchor="ctr">
            <a:normAutofit/>
          </a:bodyPr>
          <a:lstStyle/>
          <a:p>
            <a:pPr indent="-228600">
              <a:buFont typeface="Arial" panose="020B0604020202020204" pitchFamily="34" charset="0"/>
              <a:buChar char="•"/>
            </a:pPr>
            <a:r>
              <a:rPr lang="en-US" sz="2000"/>
              <a:t>Here from the data retrieved, we see the most used mode of transportation were with personal vehicle passengers.</a:t>
            </a:r>
          </a:p>
          <a:p>
            <a:pPr indent="-228600">
              <a:buFont typeface="Arial" panose="020B0604020202020204" pitchFamily="34" charset="0"/>
              <a:buChar char="•"/>
            </a:pPr>
            <a:endParaRPr lang="en-US" sz="20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725C2C2-76AA-4AA1-B87F-92373CF7129F}"/>
              </a:ext>
            </a:extLst>
          </p:cNvPr>
          <p:cNvPicPr/>
          <p:nvPr/>
        </p:nvPicPr>
        <p:blipFill rotWithShape="1">
          <a:blip r:embed="rId2"/>
          <a:srcRect t="4520"/>
          <a:stretch/>
        </p:blipFill>
        <p:spPr bwMode="auto">
          <a:xfrm>
            <a:off x="7083423" y="985791"/>
            <a:ext cx="4397433" cy="1710958"/>
          </a:xfrm>
          <a:prstGeom prst="rect">
            <a:avLst/>
          </a:prstGeom>
          <a:extLst>
            <a:ext uri="{53640926-AAD7-44D8-BBD7-CCE9431645EC}">
              <a14:shadowObscured xmlns:a14="http://schemas.microsoft.com/office/drawing/2010/main"/>
            </a:ext>
          </a:extLst>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7DC0C70B-BD49-4841-8441-068CD50AB5AD}"/>
              </a:ext>
            </a:extLst>
          </p:cNvPr>
          <p:cNvPicPr>
            <a:picLocks noGrp="1"/>
          </p:cNvPicPr>
          <p:nvPr>
            <p:ph type="pic" idx="1"/>
          </p:nvPr>
        </p:nvPicPr>
        <p:blipFill>
          <a:blip r:embed="rId3"/>
          <a:srcRect l="4839" r="4839"/>
          <a:stretch>
            <a:fillRect/>
          </a:stretch>
        </p:blipFill>
        <p:spPr>
          <a:xfrm>
            <a:off x="7684723" y="3707894"/>
            <a:ext cx="3192969" cy="2518756"/>
          </a:xfrm>
          <a:prstGeom prst="rect">
            <a:avLst/>
          </a:prstGeom>
        </p:spPr>
      </p:pic>
    </p:spTree>
    <p:extLst>
      <p:ext uri="{BB962C8B-B14F-4D97-AF65-F5344CB8AC3E}">
        <p14:creationId xmlns:p14="http://schemas.microsoft.com/office/powerpoint/2010/main" val="1939296264"/>
      </p:ext>
    </p:extLst>
  </p:cSld>
  <p:clrMapOvr>
    <a:masterClrMapping/>
  </p:clrMapOvr>
  <mc:AlternateContent xmlns:mc="http://schemas.openxmlformats.org/markup-compatibility/2006">
    <mc:Choice xmlns:p14="http://schemas.microsoft.com/office/powerpoint/2010/main" Requires="p14">
      <p:transition spd="slow" p14:dur="2000" advTm="62117"/>
    </mc:Choice>
    <mc:Fallback>
      <p:transition spd="slow" advTm="6211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97730-F3BE-4F3A-ABD7-C83BF1F84DA8}"/>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3700"/>
              <a:t>Top Ten Measures of Transportation</a:t>
            </a: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BBB999-36DF-46A8-8CC8-BDC872E14F04}"/>
              </a:ext>
            </a:extLst>
          </p:cNvPr>
          <p:cNvSpPr>
            <a:spLocks noGrp="1"/>
          </p:cNvSpPr>
          <p:nvPr>
            <p:ph type="body" sz="half" idx="2"/>
          </p:nvPr>
        </p:nvSpPr>
        <p:spPr>
          <a:xfrm>
            <a:off x="590719" y="2330505"/>
            <a:ext cx="5278066" cy="3979585"/>
          </a:xfrm>
        </p:spPr>
        <p:txBody>
          <a:bodyPr vert="horz" lIns="91440" tIns="45720" rIns="91440" bIns="45720" rtlCol="0" anchor="ctr">
            <a:normAutofit/>
          </a:bodyPr>
          <a:lstStyle/>
          <a:p>
            <a:pPr marL="285750" indent="-228600">
              <a:buFont typeface="Arial" panose="020B0604020202020204" pitchFamily="34" charset="0"/>
              <a:buChar char="•"/>
            </a:pPr>
            <a:r>
              <a:rPr lang="en-US" sz="2000"/>
              <a:t>I sorted the measure of transportation.</a:t>
            </a:r>
          </a:p>
          <a:p>
            <a:pPr marL="285750" indent="-228600">
              <a:buFont typeface="Arial" panose="020B0604020202020204" pitchFamily="34" charset="0"/>
              <a:buChar char="•"/>
            </a:pPr>
            <a:r>
              <a:rPr lang="en-US" sz="2000"/>
              <a:t>I plotted the top ten inbound crossing measure of transportation and we can see that personal vehicle passengers are the highest.</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F56FA5-12CC-4AF4-9AB2-2777E94CCBC8}"/>
              </a:ext>
            </a:extLst>
          </p:cNvPr>
          <p:cNvPicPr/>
          <p:nvPr/>
        </p:nvPicPr>
        <p:blipFill>
          <a:blip r:embed="rId2"/>
          <a:stretch>
            <a:fillRect/>
          </a:stretch>
        </p:blipFill>
        <p:spPr>
          <a:xfrm>
            <a:off x="7083423" y="1038739"/>
            <a:ext cx="4397433" cy="1605062"/>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1966A37-8BC4-4AFA-AE96-9E1BD0C1AB95}"/>
              </a:ext>
            </a:extLst>
          </p:cNvPr>
          <p:cNvPicPr>
            <a:picLocks noChangeAspect="1"/>
          </p:cNvPicPr>
          <p:nvPr/>
        </p:nvPicPr>
        <p:blipFill>
          <a:blip r:embed="rId3"/>
          <a:stretch>
            <a:fillRect/>
          </a:stretch>
        </p:blipFill>
        <p:spPr>
          <a:xfrm>
            <a:off x="7532071" y="3707894"/>
            <a:ext cx="3498272" cy="2518756"/>
          </a:xfrm>
          <a:prstGeom prst="rect">
            <a:avLst/>
          </a:prstGeom>
        </p:spPr>
      </p:pic>
    </p:spTree>
    <p:extLst>
      <p:ext uri="{BB962C8B-B14F-4D97-AF65-F5344CB8AC3E}">
        <p14:creationId xmlns:p14="http://schemas.microsoft.com/office/powerpoint/2010/main" val="3987948859"/>
      </p:ext>
    </p:extLst>
  </p:cSld>
  <p:clrMapOvr>
    <a:masterClrMapping/>
  </p:clrMapOvr>
  <mc:AlternateContent xmlns:mc="http://schemas.openxmlformats.org/markup-compatibility/2006">
    <mc:Choice xmlns:p14="http://schemas.microsoft.com/office/powerpoint/2010/main" Requires="p14">
      <p:transition spd="slow" p14:dur="2000" advTm="12253"/>
    </mc:Choice>
    <mc:Fallback>
      <p:transition spd="slow" advTm="122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AAA925-2FEE-4E9B-B60C-B03A886BD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6607D-0253-4465-BA8C-AB6DA73DC862}"/>
              </a:ext>
            </a:extLst>
          </p:cNvPr>
          <p:cNvSpPr>
            <a:spLocks noGrp="1"/>
          </p:cNvSpPr>
          <p:nvPr>
            <p:ph type="title"/>
          </p:nvPr>
        </p:nvSpPr>
        <p:spPr>
          <a:xfrm>
            <a:off x="5867475" y="847827"/>
            <a:ext cx="5408813" cy="1169585"/>
          </a:xfrm>
        </p:spPr>
        <p:txBody>
          <a:bodyPr vert="horz" lIns="91440" tIns="45720" rIns="91440" bIns="45720" rtlCol="0" anchor="b">
            <a:normAutofit/>
          </a:bodyPr>
          <a:lstStyle/>
          <a:p>
            <a:r>
              <a:rPr lang="en-US" sz="3700" kern="1200" dirty="0">
                <a:solidFill>
                  <a:schemeClr val="tx1"/>
                </a:solidFill>
                <a:latin typeface="+mj-lt"/>
                <a:ea typeface="+mj-ea"/>
                <a:cs typeface="+mj-cs"/>
              </a:rPr>
              <a:t>Annual Inbound Traffic</a:t>
            </a:r>
          </a:p>
        </p:txBody>
      </p:sp>
      <p:pic>
        <p:nvPicPr>
          <p:cNvPr id="5" name="Picture 4">
            <a:extLst>
              <a:ext uri="{FF2B5EF4-FFF2-40B4-BE49-F238E27FC236}">
                <a16:creationId xmlns:a16="http://schemas.microsoft.com/office/drawing/2014/main" id="{AD10E5E2-0584-480F-BE4E-A02DDE38E391}"/>
              </a:ext>
            </a:extLst>
          </p:cNvPr>
          <p:cNvPicPr>
            <a:picLocks noChangeAspect="1"/>
          </p:cNvPicPr>
          <p:nvPr/>
        </p:nvPicPr>
        <p:blipFill rotWithShape="1">
          <a:blip r:embed="rId2"/>
          <a:srcRect r="950"/>
          <a:stretch/>
        </p:blipFill>
        <p:spPr>
          <a:xfrm>
            <a:off x="853120" y="639373"/>
            <a:ext cx="3365291" cy="1979075"/>
          </a:xfrm>
          <a:prstGeom prst="rect">
            <a:avLst/>
          </a:prstGeom>
        </p:spPr>
      </p:pic>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F8BD1AF-4CAF-496F-B89B-44BAA062B13F}"/>
              </a:ext>
            </a:extLst>
          </p:cNvPr>
          <p:cNvPicPr>
            <a:picLocks noChangeAspect="1"/>
          </p:cNvPicPr>
          <p:nvPr/>
        </p:nvPicPr>
        <p:blipFill rotWithShape="1">
          <a:blip r:embed="rId3"/>
          <a:srcRect l="2" t="-1664" b="-698"/>
          <a:stretch/>
        </p:blipFill>
        <p:spPr>
          <a:xfrm>
            <a:off x="853120" y="2739924"/>
            <a:ext cx="4389120" cy="3223624"/>
          </a:xfrm>
          <a:prstGeom prst="rect">
            <a:avLst/>
          </a:prstGeom>
        </p:spPr>
      </p:pic>
      <p:sp>
        <p:nvSpPr>
          <p:cNvPr id="4" name="Text Placeholder 3">
            <a:extLst>
              <a:ext uri="{FF2B5EF4-FFF2-40B4-BE49-F238E27FC236}">
                <a16:creationId xmlns:a16="http://schemas.microsoft.com/office/drawing/2014/main" id="{00B03959-8644-4596-B80A-5732EB85B1CC}"/>
              </a:ext>
            </a:extLst>
          </p:cNvPr>
          <p:cNvSpPr>
            <a:spLocks noGrp="1"/>
          </p:cNvSpPr>
          <p:nvPr>
            <p:ph type="body" sz="half" idx="2"/>
          </p:nvPr>
        </p:nvSpPr>
        <p:spPr>
          <a:xfrm>
            <a:off x="5868786" y="2508105"/>
            <a:ext cx="5408813" cy="3632493"/>
          </a:xfrm>
        </p:spPr>
        <p:txBody>
          <a:bodyPr vert="horz" lIns="91440" tIns="45720" rIns="91440" bIns="45720" rtlCol="0" anchor="ctr">
            <a:normAutofit/>
          </a:bodyPr>
          <a:lstStyle/>
          <a:p>
            <a:pPr indent="-228600">
              <a:buFont typeface="Arial" panose="020B0604020202020204" pitchFamily="34" charset="0"/>
              <a:buChar char="•"/>
            </a:pPr>
            <a:r>
              <a:rPr lang="en-US" sz="2000" dirty="0"/>
              <a:t>The numbers over the years at US-Canada Border portray to be steady whereas from the Mexico Border, we see a huge peak from 2016. When President Trump came into office and proposed the border wall, Hispanics started flooding into the country.</a:t>
            </a:r>
          </a:p>
        </p:txBody>
      </p:sp>
    </p:spTree>
    <p:extLst>
      <p:ext uri="{BB962C8B-B14F-4D97-AF65-F5344CB8AC3E}">
        <p14:creationId xmlns:p14="http://schemas.microsoft.com/office/powerpoint/2010/main" val="3545148000"/>
      </p:ext>
    </p:extLst>
  </p:cSld>
  <p:clrMapOvr>
    <a:masterClrMapping/>
  </p:clrMapOvr>
  <mc:AlternateContent xmlns:mc="http://schemas.openxmlformats.org/markup-compatibility/2006">
    <mc:Choice xmlns:p14="http://schemas.microsoft.com/office/powerpoint/2010/main" Requires="p14">
      <p:transition spd="slow" p14:dur="2000" advTm="109968"/>
    </mc:Choice>
    <mc:Fallback>
      <p:transition spd="slow" advTm="10996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C18A8D2-FE7F-4550-A51B-7C7BB0CA41E8}"/>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4900">
                <a:solidFill>
                  <a:schemeClr val="accent1"/>
                </a:solidFill>
              </a:rPr>
              <a:t>Inbound Traffic At US Borders by Year and Measure Of Transportation</a:t>
            </a:r>
          </a:p>
        </p:txBody>
      </p:sp>
      <p:pic>
        <p:nvPicPr>
          <p:cNvPr id="5" name="Picture 4">
            <a:extLst>
              <a:ext uri="{FF2B5EF4-FFF2-40B4-BE49-F238E27FC236}">
                <a16:creationId xmlns:a16="http://schemas.microsoft.com/office/drawing/2014/main" id="{926CE922-286E-4D0A-91E5-FA2448624E7A}"/>
              </a:ext>
            </a:extLst>
          </p:cNvPr>
          <p:cNvPicPr>
            <a:picLocks noChangeAspect="1"/>
          </p:cNvPicPr>
          <p:nvPr/>
        </p:nvPicPr>
        <p:blipFill rotWithShape="1">
          <a:blip r:embed="rId2"/>
          <a:srcRect r="2833" b="-1"/>
          <a:stretch/>
        </p:blipFill>
        <p:spPr>
          <a:xfrm>
            <a:off x="243840" y="256540"/>
            <a:ext cx="11704320" cy="3764276"/>
          </a:xfrm>
          <a:prstGeom prst="rect">
            <a:avLst/>
          </a:prstGeom>
        </p:spPr>
      </p:pic>
    </p:spTree>
    <p:extLst>
      <p:ext uri="{BB962C8B-B14F-4D97-AF65-F5344CB8AC3E}">
        <p14:creationId xmlns:p14="http://schemas.microsoft.com/office/powerpoint/2010/main" val="2102932568"/>
      </p:ext>
    </p:extLst>
  </p:cSld>
  <p:clrMapOvr>
    <a:masterClrMapping/>
  </p:clrMapOvr>
  <mc:AlternateContent xmlns:mc="http://schemas.openxmlformats.org/markup-compatibility/2006">
    <mc:Choice xmlns:p14="http://schemas.microsoft.com/office/powerpoint/2010/main" Requires="p14">
      <p:transition spd="slow" p14:dur="2000" advTm="12167"/>
    </mc:Choice>
    <mc:Fallback>
      <p:transition spd="slow" advTm="1216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FD69AD-18B5-465E-851D-4BD618BD66A8}"/>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4900">
                <a:solidFill>
                  <a:schemeClr val="accent1"/>
                </a:solidFill>
              </a:rPr>
              <a:t>The Inbound Traffic At US Borders by States, Borders and Ports</a:t>
            </a:r>
          </a:p>
        </p:txBody>
      </p:sp>
      <p:pic>
        <p:nvPicPr>
          <p:cNvPr id="4" name="Content Placeholder 3" descr="A screenshot of a cell phone&#10;&#10;Description automatically generated">
            <a:extLst>
              <a:ext uri="{FF2B5EF4-FFF2-40B4-BE49-F238E27FC236}">
                <a16:creationId xmlns:a16="http://schemas.microsoft.com/office/drawing/2014/main" id="{50C77461-3987-4091-B887-A8072BDA4C47}"/>
              </a:ext>
            </a:extLst>
          </p:cNvPr>
          <p:cNvPicPr>
            <a:picLocks noGrp="1" noChangeAspect="1"/>
          </p:cNvPicPr>
          <p:nvPr>
            <p:ph idx="1"/>
          </p:nvPr>
        </p:nvPicPr>
        <p:blipFill rotWithShape="1">
          <a:blip r:embed="rId2"/>
          <a:srcRect r="14495" b="1"/>
          <a:stretch/>
        </p:blipFill>
        <p:spPr>
          <a:xfrm>
            <a:off x="243840" y="256540"/>
            <a:ext cx="11704320" cy="3764276"/>
          </a:xfrm>
          <a:prstGeom prst="rect">
            <a:avLst/>
          </a:prstGeom>
        </p:spPr>
      </p:pic>
    </p:spTree>
    <p:extLst>
      <p:ext uri="{BB962C8B-B14F-4D97-AF65-F5344CB8AC3E}">
        <p14:creationId xmlns:p14="http://schemas.microsoft.com/office/powerpoint/2010/main" val="1218672168"/>
      </p:ext>
    </p:extLst>
  </p:cSld>
  <p:clrMapOvr>
    <a:masterClrMapping/>
  </p:clrMapOvr>
  <mc:AlternateContent xmlns:mc="http://schemas.openxmlformats.org/markup-compatibility/2006">
    <mc:Choice xmlns:p14="http://schemas.microsoft.com/office/powerpoint/2010/main" Requires="p14">
      <p:transition spd="slow" p14:dur="2000" advTm="9720"/>
    </mc:Choice>
    <mc:Fallback>
      <p:transition spd="slow" advTm="972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6D131-BB10-42CA-B873-BA1D41067942}"/>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4B417BD-62DF-42E5-975C-A47E84BD18CD}"/>
              </a:ext>
            </a:extLst>
          </p:cNvPr>
          <p:cNvSpPr>
            <a:spLocks noGrp="1"/>
          </p:cNvSpPr>
          <p:nvPr>
            <p:ph idx="1"/>
          </p:nvPr>
        </p:nvSpPr>
        <p:spPr>
          <a:xfrm>
            <a:off x="4447308" y="591344"/>
            <a:ext cx="6906491" cy="5585619"/>
          </a:xfrm>
        </p:spPr>
        <p:txBody>
          <a:bodyPr anchor="ctr">
            <a:normAutofit/>
          </a:bodyPr>
          <a:lstStyle/>
          <a:p>
            <a:r>
              <a:rPr lang="en-US" sz="1800" dirty="0"/>
              <a:t>Though the US and Canada Border are associated with 12 out of the 16 border States, we observed that most of the inbound crossings takes place at the southern US and Mexico Border.  </a:t>
            </a:r>
          </a:p>
          <a:p>
            <a:r>
              <a:rPr lang="en-US" sz="1800" dirty="0"/>
              <a:t>Also, noted is the fact that passenger vehicles are used for most of the incoming crossings into the US. This is followed by personal vehicles and thirdly by pedestrians who most likely crossed in by foot. </a:t>
            </a:r>
          </a:p>
          <a:p>
            <a:r>
              <a:rPr lang="en-US" sz="1800" dirty="0"/>
              <a:t>There was no record of crossing into the US through underground tunnels. We observed from the visualizations that most crossing occurred at Texas and specifically at El Paso, San Ysidro and Laredo ports. </a:t>
            </a:r>
          </a:p>
          <a:p>
            <a:r>
              <a:rPr lang="en-US" sz="1800" dirty="0"/>
              <a:t>The trend over the years from 1996 to February 2020 shows a sharp drop of inbound crossing between 2010 and 2015, thereafter, in 2016, there was a huge peak in the numbers flooding the country especially through the US and Mexico Border. </a:t>
            </a:r>
          </a:p>
          <a:p>
            <a:r>
              <a:rPr lang="en-US" sz="1800" dirty="0"/>
              <a:t>These trends obviously reflect changes in the US Mexico immigration policy decisions which led to the building of wall across the southern border states with Mexico to control the flow of inbound traffic. </a:t>
            </a:r>
          </a:p>
        </p:txBody>
      </p:sp>
    </p:spTree>
    <p:extLst>
      <p:ext uri="{BB962C8B-B14F-4D97-AF65-F5344CB8AC3E}">
        <p14:creationId xmlns:p14="http://schemas.microsoft.com/office/powerpoint/2010/main" val="2009936928"/>
      </p:ext>
    </p:extLst>
  </p:cSld>
  <p:clrMapOvr>
    <a:masterClrMapping/>
  </p:clrMapOvr>
  <mc:AlternateContent xmlns:mc="http://schemas.openxmlformats.org/markup-compatibility/2006">
    <mc:Choice xmlns:p14="http://schemas.microsoft.com/office/powerpoint/2010/main" Requires="p14">
      <p:transition spd="slow" p14:dur="2000" advTm="138200"/>
    </mc:Choice>
    <mc:Fallback>
      <p:transition spd="slow" advTm="1382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E8F6-604A-4F62-A2B4-ACF2A9BD916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A27EE5-2F55-4066-B1C7-061AD56FE39B}"/>
              </a:ext>
            </a:extLst>
          </p:cNvPr>
          <p:cNvSpPr>
            <a:spLocks noGrp="1"/>
          </p:cNvSpPr>
          <p:nvPr>
            <p:ph idx="1"/>
          </p:nvPr>
        </p:nvSpPr>
        <p:spPr/>
        <p:txBody>
          <a:bodyPr>
            <a:normAutofit lnSpcReduction="10000"/>
          </a:bodyPr>
          <a:lstStyle/>
          <a:p>
            <a:r>
              <a:rPr lang="en-US" dirty="0"/>
              <a:t>Akhil. (2019, August 21). Border Crossing Entry Data. Retrieved May 20, 2020, from </a:t>
            </a:r>
            <a:r>
              <a:rPr lang="en-US" dirty="0">
                <a:hlinkClick r:id="rId2"/>
              </a:rPr>
              <a:t>https://www.kaggle.com/akhilv11/border-crossing-entry-data</a:t>
            </a:r>
            <a:endParaRPr lang="en-US" dirty="0"/>
          </a:p>
          <a:p>
            <a:r>
              <a:rPr lang="en-US" dirty="0" err="1">
                <a:effectLst/>
              </a:rPr>
              <a:t>Bischl</a:t>
            </a:r>
            <a:r>
              <a:rPr lang="en-US" dirty="0">
                <a:effectLst/>
              </a:rPr>
              <a:t>, B., Lang, M., &amp; </a:t>
            </a:r>
            <a:r>
              <a:rPr lang="en-US" dirty="0" err="1">
                <a:effectLst/>
              </a:rPr>
              <a:t>Kotthoff</a:t>
            </a:r>
            <a:r>
              <a:rPr lang="en-US" dirty="0">
                <a:effectLst/>
              </a:rPr>
              <a:t>, L. (n.d.). Learning Tasks. Retrieved June 3, 2020, from </a:t>
            </a:r>
            <a:r>
              <a:rPr lang="en-US" dirty="0">
                <a:effectLst/>
                <a:hlinkClick r:id="rId3"/>
              </a:rPr>
              <a:t>https://mlr.mlr-org.com/articles/tutorial/task.html</a:t>
            </a:r>
            <a:endParaRPr lang="en-US" dirty="0">
              <a:effectLst/>
            </a:endParaRPr>
          </a:p>
          <a:p>
            <a:r>
              <a:rPr lang="en-US" dirty="0">
                <a:effectLst/>
              </a:rPr>
              <a:t>Border Crossing/Entry Data. (n.d.). Retrieved May 24, 2020, from </a:t>
            </a:r>
            <a:r>
              <a:rPr lang="en-US" dirty="0">
                <a:effectLst/>
                <a:hlinkClick r:id="rId4"/>
              </a:rPr>
              <a:t>https://www.bts.gov/content/border-crossingentry-data</a:t>
            </a:r>
            <a:endParaRPr lang="en-US" dirty="0"/>
          </a:p>
          <a:p>
            <a:r>
              <a:rPr lang="en-US" dirty="0"/>
              <a:t>Murray. (n.d.). Border Crossings Project. Retrieved June 15, 2020, from </a:t>
            </a:r>
            <a:r>
              <a:rPr lang="en-US" dirty="0">
                <a:hlinkClick r:id="rId5"/>
              </a:rPr>
              <a:t>https://rstudio-pubs-static.s3.amazonaws.com/539991_356f6cb96e2f4062af09765937e4eea7.html</a:t>
            </a:r>
            <a:endParaRPr lang="en-US" dirty="0"/>
          </a:p>
          <a:p>
            <a:endParaRPr lang="en-US" dirty="0"/>
          </a:p>
        </p:txBody>
      </p:sp>
    </p:spTree>
    <p:extLst>
      <p:ext uri="{BB962C8B-B14F-4D97-AF65-F5344CB8AC3E}">
        <p14:creationId xmlns:p14="http://schemas.microsoft.com/office/powerpoint/2010/main" val="2990045308"/>
      </p:ext>
    </p:extLst>
  </p:cSld>
  <p:clrMapOvr>
    <a:masterClrMapping/>
  </p:clrMapOvr>
  <mc:AlternateContent xmlns:mc="http://schemas.openxmlformats.org/markup-compatibility/2006">
    <mc:Choice xmlns:p14="http://schemas.microsoft.com/office/powerpoint/2010/main" Requires="p14">
      <p:transition spd="slow" p14:dur="2000" advTm="35489"/>
    </mc:Choice>
    <mc:Fallback>
      <p:transition spd="slow" advTm="354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3AB4EDA-3165-47F3-B1B6-5A4E225D8B3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THE DATASET</a:t>
            </a:r>
          </a:p>
        </p:txBody>
      </p:sp>
      <p:sp>
        <p:nvSpPr>
          <p:cNvPr id="3" name="Content Placeholder 2">
            <a:extLst>
              <a:ext uri="{FF2B5EF4-FFF2-40B4-BE49-F238E27FC236}">
                <a16:creationId xmlns:a16="http://schemas.microsoft.com/office/drawing/2014/main" id="{2E9E4745-AADA-4652-853E-BD6928CAE4BD}"/>
              </a:ext>
            </a:extLst>
          </p:cNvPr>
          <p:cNvSpPr>
            <a:spLocks noGrp="1"/>
          </p:cNvSpPr>
          <p:nvPr>
            <p:ph idx="1"/>
          </p:nvPr>
        </p:nvSpPr>
        <p:spPr>
          <a:xfrm>
            <a:off x="1424904" y="2494450"/>
            <a:ext cx="4053545" cy="3563159"/>
          </a:xfrm>
        </p:spPr>
        <p:txBody>
          <a:bodyPr>
            <a:normAutofit/>
          </a:bodyPr>
          <a:lstStyle/>
          <a:p>
            <a:r>
              <a:rPr lang="en-US" sz="2400"/>
              <a:t>The dataset is provided by the Bureau of Transportation Statistics (BTS) and covers the incoming vehicle, container, passenger, and pedestrian counts at U.S.-Mexico and U.S.-Canada land border ports.</a:t>
            </a:r>
          </a:p>
        </p:txBody>
      </p:sp>
      <p:pic>
        <p:nvPicPr>
          <p:cNvPr id="4" name="Picture 3">
            <a:extLst>
              <a:ext uri="{FF2B5EF4-FFF2-40B4-BE49-F238E27FC236}">
                <a16:creationId xmlns:a16="http://schemas.microsoft.com/office/drawing/2014/main" id="{18E8B7AE-20B8-4B8B-8DEB-CDDEA50D3F63}"/>
              </a:ext>
            </a:extLst>
          </p:cNvPr>
          <p:cNvPicPr>
            <a:picLocks noChangeAspect="1"/>
          </p:cNvPicPr>
          <p:nvPr/>
        </p:nvPicPr>
        <p:blipFill rotWithShape="1">
          <a:blip r:embed="rId2"/>
          <a:srcRect l="57" t="-275" r="37948" b="274"/>
          <a:stretch/>
        </p:blipFill>
        <p:spPr>
          <a:xfrm>
            <a:off x="6098892" y="2492376"/>
            <a:ext cx="4802404" cy="3563372"/>
          </a:xfrm>
          <a:prstGeom prst="rect">
            <a:avLst/>
          </a:prstGeom>
        </p:spPr>
      </p:pic>
    </p:spTree>
    <p:extLst>
      <p:ext uri="{BB962C8B-B14F-4D97-AF65-F5344CB8AC3E}">
        <p14:creationId xmlns:p14="http://schemas.microsoft.com/office/powerpoint/2010/main" val="4074398122"/>
      </p:ext>
    </p:extLst>
  </p:cSld>
  <p:clrMapOvr>
    <a:masterClrMapping/>
  </p:clrMapOvr>
  <mc:AlternateContent xmlns:mc="http://schemas.openxmlformats.org/markup-compatibility/2006">
    <mc:Choice xmlns:p14="http://schemas.microsoft.com/office/powerpoint/2010/main" Requires="p14">
      <p:transition spd="slow" p14:dur="2000" advTm="19978"/>
    </mc:Choice>
    <mc:Fallback>
      <p:transition spd="slow" advTm="1997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8454C-6454-4B8D-AC25-CF2F14833451}"/>
              </a:ext>
            </a:extLst>
          </p:cNvPr>
          <p:cNvSpPr>
            <a:spLocks noGrp="1"/>
          </p:cNvSpPr>
          <p:nvPr>
            <p:ph type="title"/>
          </p:nvPr>
        </p:nvSpPr>
        <p:spPr>
          <a:xfrm>
            <a:off x="838200" y="557188"/>
            <a:ext cx="10515600" cy="1133499"/>
          </a:xfrm>
        </p:spPr>
        <p:txBody>
          <a:bodyPr>
            <a:normAutofit/>
          </a:bodyPr>
          <a:lstStyle/>
          <a:p>
            <a:pPr algn="ctr"/>
            <a:r>
              <a:rPr lang="en-US" sz="5200"/>
              <a:t>Dataset description</a:t>
            </a:r>
          </a:p>
        </p:txBody>
      </p:sp>
      <p:graphicFrame>
        <p:nvGraphicFramePr>
          <p:cNvPr id="15" name="Content Placeholder 2">
            <a:extLst>
              <a:ext uri="{FF2B5EF4-FFF2-40B4-BE49-F238E27FC236}">
                <a16:creationId xmlns:a16="http://schemas.microsoft.com/office/drawing/2014/main" id="{D0F96482-0101-4097-ABB3-1657351BA771}"/>
              </a:ext>
            </a:extLst>
          </p:cNvPr>
          <p:cNvGraphicFramePr>
            <a:graphicFrameLocks noGrp="1"/>
          </p:cNvGraphicFramePr>
          <p:nvPr>
            <p:ph idx="1"/>
            <p:extLst>
              <p:ext uri="{D42A27DB-BD31-4B8C-83A1-F6EECF244321}">
                <p14:modId xmlns:p14="http://schemas.microsoft.com/office/powerpoint/2010/main" val="73972520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509588"/>
      </p:ext>
    </p:extLst>
  </p:cSld>
  <p:clrMapOvr>
    <a:masterClrMapping/>
  </p:clrMapOvr>
  <mc:AlternateContent xmlns:mc="http://schemas.openxmlformats.org/markup-compatibility/2006">
    <mc:Choice xmlns:p14="http://schemas.microsoft.com/office/powerpoint/2010/main" Requires="p14">
      <p:transition spd="slow" p14:dur="2000" advTm="68559"/>
    </mc:Choice>
    <mc:Fallback>
      <p:transition spd="slow" advTm="6855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B6497-99BE-4B77-BF0F-915C1D24F5D8}"/>
              </a:ext>
            </a:extLst>
          </p:cNvPr>
          <p:cNvSpPr>
            <a:spLocks noGrp="1"/>
          </p:cNvSpPr>
          <p:nvPr>
            <p:ph type="title"/>
          </p:nvPr>
        </p:nvSpPr>
        <p:spPr>
          <a:xfrm>
            <a:off x="686834" y="1153572"/>
            <a:ext cx="3200400" cy="4461163"/>
          </a:xfrm>
        </p:spPr>
        <p:txBody>
          <a:bodyPr>
            <a:normAutofit/>
          </a:bodyPr>
          <a:lstStyle/>
          <a:p>
            <a:r>
              <a:rPr lang="en-US">
                <a:solidFill>
                  <a:srgbClr val="FFFFFF"/>
                </a:solidFill>
              </a:rPr>
              <a:t>OBJECTIVE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758A2F-D76E-4F10-B965-608C5653648D}"/>
              </a:ext>
            </a:extLst>
          </p:cNvPr>
          <p:cNvSpPr>
            <a:spLocks noGrp="1"/>
          </p:cNvSpPr>
          <p:nvPr>
            <p:ph idx="1"/>
          </p:nvPr>
        </p:nvSpPr>
        <p:spPr>
          <a:xfrm>
            <a:off x="4447308" y="591344"/>
            <a:ext cx="6906491" cy="5585619"/>
          </a:xfrm>
        </p:spPr>
        <p:txBody>
          <a:bodyPr anchor="ctr">
            <a:normAutofit/>
          </a:bodyPr>
          <a:lstStyle/>
          <a:p>
            <a:r>
              <a:rPr lang="en-US" dirty="0"/>
              <a:t>This study is focused on analyzing US Border Crossings viz a viz to identify which country is most associate US Border Crossings. Which US States is mostly use by illegal immigrants? Which are the busiest Ports?  What mode of transport are employed? How many vehicles, boats and pedestrians cross into the US, weekly, monthly, and yearly? Which season of the year has a greater number of crossings?</a:t>
            </a:r>
          </a:p>
        </p:txBody>
      </p:sp>
    </p:spTree>
    <p:extLst>
      <p:ext uri="{BB962C8B-B14F-4D97-AF65-F5344CB8AC3E}">
        <p14:creationId xmlns:p14="http://schemas.microsoft.com/office/powerpoint/2010/main" val="2443161176"/>
      </p:ext>
    </p:extLst>
  </p:cSld>
  <p:clrMapOvr>
    <a:masterClrMapping/>
  </p:clrMapOvr>
  <mc:AlternateContent xmlns:mc="http://schemas.openxmlformats.org/markup-compatibility/2006">
    <mc:Choice xmlns:p14="http://schemas.microsoft.com/office/powerpoint/2010/main" Requires="p14">
      <p:transition spd="slow" p14:dur="2000" advTm="47041"/>
    </mc:Choice>
    <mc:Fallback>
      <p:transition spd="slow" advTm="470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85497C-2587-4240-8639-3CBB0D02B9ED}"/>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IMPORTING THE DATASET</a:t>
            </a:r>
          </a:p>
        </p:txBody>
      </p:sp>
      <p:pic>
        <p:nvPicPr>
          <p:cNvPr id="6" name="Picture 5">
            <a:extLst>
              <a:ext uri="{FF2B5EF4-FFF2-40B4-BE49-F238E27FC236}">
                <a16:creationId xmlns:a16="http://schemas.microsoft.com/office/drawing/2014/main" id="{838AC29B-0E14-4E28-8154-B4F6D421C553}"/>
              </a:ext>
            </a:extLst>
          </p:cNvPr>
          <p:cNvPicPr/>
          <p:nvPr/>
        </p:nvPicPr>
        <p:blipFill>
          <a:blip r:embed="rId2"/>
          <a:stretch>
            <a:fillRect/>
          </a:stretch>
        </p:blipFill>
        <p:spPr>
          <a:xfrm>
            <a:off x="4297363" y="3186113"/>
            <a:ext cx="6799263" cy="2463800"/>
          </a:xfrm>
          <a:prstGeom prst="rect">
            <a:avLst/>
          </a:prstGeom>
        </p:spPr>
      </p:pic>
      <p:pic>
        <p:nvPicPr>
          <p:cNvPr id="4" name="Content Placeholder 3">
            <a:extLst>
              <a:ext uri="{FF2B5EF4-FFF2-40B4-BE49-F238E27FC236}">
                <a16:creationId xmlns:a16="http://schemas.microsoft.com/office/drawing/2014/main" id="{E69A6CCA-6D71-4ED3-AEBB-B7AFBD882D25}"/>
              </a:ext>
            </a:extLst>
          </p:cNvPr>
          <p:cNvPicPr>
            <a:picLocks noGrp="1"/>
          </p:cNvPicPr>
          <p:nvPr>
            <p:ph idx="1"/>
          </p:nvPr>
        </p:nvPicPr>
        <p:blipFill>
          <a:blip r:embed="rId3"/>
          <a:stretch>
            <a:fillRect/>
          </a:stretch>
        </p:blipFill>
        <p:spPr>
          <a:xfrm>
            <a:off x="4297363" y="1208088"/>
            <a:ext cx="6799263" cy="1535113"/>
          </a:xfrm>
          <a:prstGeom prst="rect">
            <a:avLst/>
          </a:prstGeom>
        </p:spPr>
      </p:pic>
      <p:pic>
        <p:nvPicPr>
          <p:cNvPr id="5" name="Picture 4">
            <a:extLst>
              <a:ext uri="{FF2B5EF4-FFF2-40B4-BE49-F238E27FC236}">
                <a16:creationId xmlns:a16="http://schemas.microsoft.com/office/drawing/2014/main" id="{5A3DA903-2186-4537-A085-F5B74775AF32}"/>
              </a:ext>
            </a:extLst>
          </p:cNvPr>
          <p:cNvPicPr/>
          <p:nvPr/>
        </p:nvPicPr>
        <p:blipFill>
          <a:blip r:embed="rId4"/>
          <a:stretch>
            <a:fillRect/>
          </a:stretch>
        </p:blipFill>
        <p:spPr>
          <a:xfrm>
            <a:off x="4297363" y="2824163"/>
            <a:ext cx="6799263" cy="279400"/>
          </a:xfrm>
          <a:prstGeom prst="rect">
            <a:avLst/>
          </a:prstGeom>
        </p:spPr>
      </p:pic>
    </p:spTree>
    <p:extLst>
      <p:ext uri="{BB962C8B-B14F-4D97-AF65-F5344CB8AC3E}">
        <p14:creationId xmlns:p14="http://schemas.microsoft.com/office/powerpoint/2010/main" val="3975705505"/>
      </p:ext>
    </p:extLst>
  </p:cSld>
  <p:clrMapOvr>
    <a:masterClrMapping/>
  </p:clrMapOvr>
  <mc:AlternateContent xmlns:mc="http://schemas.openxmlformats.org/markup-compatibility/2006">
    <mc:Choice xmlns:p14="http://schemas.microsoft.com/office/powerpoint/2010/main" Requires="p14">
      <p:transition spd="slow" p14:dur="2000" advTm="33611"/>
    </mc:Choice>
    <mc:Fallback>
      <p:transition spd="slow" advTm="336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EE20-2357-46E9-A9A6-7F58CA708BDE}"/>
              </a:ext>
            </a:extLst>
          </p:cNvPr>
          <p:cNvSpPr>
            <a:spLocks noGrp="1"/>
          </p:cNvSpPr>
          <p:nvPr>
            <p:ph type="title"/>
          </p:nvPr>
        </p:nvSpPr>
        <p:spPr>
          <a:xfrm>
            <a:off x="8017254" y="525439"/>
            <a:ext cx="3336545" cy="1657614"/>
          </a:xfrm>
        </p:spPr>
        <p:txBody>
          <a:bodyPr vert="horz" lIns="91440" tIns="45720" rIns="91440" bIns="45720" rtlCol="0">
            <a:normAutofit/>
          </a:bodyPr>
          <a:lstStyle/>
          <a:p>
            <a:r>
              <a:rPr lang="en-US" sz="3600"/>
              <a:t>EXPLORATORY ANALYSIS</a:t>
            </a:r>
          </a:p>
        </p:txBody>
      </p:sp>
      <p:pic>
        <p:nvPicPr>
          <p:cNvPr id="21" name="Picture 20">
            <a:extLst>
              <a:ext uri="{FF2B5EF4-FFF2-40B4-BE49-F238E27FC236}">
                <a16:creationId xmlns:a16="http://schemas.microsoft.com/office/drawing/2014/main" id="{3CA42B52-BB4F-449D-A22C-6DE4CC5A2724}"/>
              </a:ext>
            </a:extLst>
          </p:cNvPr>
          <p:cNvPicPr/>
          <p:nvPr/>
        </p:nvPicPr>
        <p:blipFill>
          <a:blip r:embed="rId2"/>
          <a:stretch>
            <a:fillRect/>
          </a:stretch>
        </p:blipFill>
        <p:spPr>
          <a:xfrm>
            <a:off x="286039" y="799653"/>
            <a:ext cx="4439213" cy="2808060"/>
          </a:xfrm>
          <a:prstGeom prst="rect">
            <a:avLst/>
          </a:prstGeom>
        </p:spPr>
      </p:pic>
      <p:cxnSp>
        <p:nvCxnSpPr>
          <p:cNvPr id="51" name="Straight Connector 50">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30AD87-A915-4F25-868D-D76AC391B03C}"/>
              </a:ext>
            </a:extLst>
          </p:cNvPr>
          <p:cNvPicPr/>
          <p:nvPr/>
        </p:nvPicPr>
        <p:blipFill>
          <a:blip r:embed="rId3"/>
          <a:stretch>
            <a:fillRect/>
          </a:stretch>
        </p:blipFill>
        <p:spPr>
          <a:xfrm>
            <a:off x="4906370" y="872305"/>
            <a:ext cx="2933484" cy="888346"/>
          </a:xfrm>
          <a:prstGeom prst="rect">
            <a:avLst/>
          </a:prstGeom>
        </p:spPr>
      </p:pic>
      <p:cxnSp>
        <p:nvCxnSpPr>
          <p:cNvPr id="53" name="Straight Connector 52">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77FE814-6651-42E8-B89C-4E7DDFF98048}"/>
              </a:ext>
            </a:extLst>
          </p:cNvPr>
          <p:cNvPicPr/>
          <p:nvPr/>
        </p:nvPicPr>
        <p:blipFill rotWithShape="1">
          <a:blip r:embed="rId4"/>
          <a:srcRect t="5664"/>
          <a:stretch/>
        </p:blipFill>
        <p:spPr bwMode="auto">
          <a:xfrm>
            <a:off x="4902652" y="2850102"/>
            <a:ext cx="3394404" cy="1249691"/>
          </a:xfrm>
          <a:prstGeom prst="rect">
            <a:avLst/>
          </a:prstGeom>
          <a:extLst>
            <a:ext uri="{53640926-AAD7-44D8-BBD7-CCE9431645EC}">
              <a14:shadowObscured xmlns:a14="http://schemas.microsoft.com/office/drawing/2010/main"/>
            </a:ext>
          </a:extLst>
        </p:spPr>
      </p:pic>
      <p:cxnSp>
        <p:nvCxnSpPr>
          <p:cNvPr id="55" name="Straight Connector 54">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E0A0386-0DCF-4577-8FAC-2D100EAEC8BD}"/>
              </a:ext>
            </a:extLst>
          </p:cNvPr>
          <p:cNvPicPr>
            <a:picLocks/>
          </p:cNvPicPr>
          <p:nvPr/>
        </p:nvPicPr>
        <p:blipFill>
          <a:blip r:embed="rId5"/>
          <a:stretch>
            <a:fillRect/>
          </a:stretch>
        </p:blipFill>
        <p:spPr>
          <a:xfrm>
            <a:off x="286039" y="5235617"/>
            <a:ext cx="2595419" cy="989563"/>
          </a:xfrm>
          <a:prstGeom prst="rect">
            <a:avLst/>
          </a:prstGeom>
        </p:spPr>
      </p:pic>
      <p:pic>
        <p:nvPicPr>
          <p:cNvPr id="6" name="Picture 5">
            <a:extLst>
              <a:ext uri="{FF2B5EF4-FFF2-40B4-BE49-F238E27FC236}">
                <a16:creationId xmlns:a16="http://schemas.microsoft.com/office/drawing/2014/main" id="{CB1BDBBE-9143-4EC9-B255-C6946696A9A3}"/>
              </a:ext>
            </a:extLst>
          </p:cNvPr>
          <p:cNvPicPr/>
          <p:nvPr/>
        </p:nvPicPr>
        <p:blipFill>
          <a:blip r:embed="rId6"/>
          <a:stretch>
            <a:fillRect/>
          </a:stretch>
        </p:blipFill>
        <p:spPr>
          <a:xfrm>
            <a:off x="3162822" y="5532191"/>
            <a:ext cx="4364400" cy="207308"/>
          </a:xfrm>
          <a:prstGeom prst="rect">
            <a:avLst/>
          </a:prstGeom>
        </p:spPr>
      </p:pic>
      <p:sp>
        <p:nvSpPr>
          <p:cNvPr id="30" name="Content Placeholder 29">
            <a:extLst>
              <a:ext uri="{FF2B5EF4-FFF2-40B4-BE49-F238E27FC236}">
                <a16:creationId xmlns:a16="http://schemas.microsoft.com/office/drawing/2014/main" id="{AE1B781A-078B-499C-BB7F-97223B8122F0}"/>
              </a:ext>
            </a:extLst>
          </p:cNvPr>
          <p:cNvSpPr>
            <a:spLocks noGrp="1"/>
          </p:cNvSpPr>
          <p:nvPr>
            <p:ph idx="1"/>
          </p:nvPr>
        </p:nvSpPr>
        <p:spPr>
          <a:xfrm>
            <a:off x="8017254" y="2274491"/>
            <a:ext cx="3336546" cy="3902472"/>
          </a:xfrm>
        </p:spPr>
        <p:txBody>
          <a:bodyPr>
            <a:normAutofit/>
          </a:bodyPr>
          <a:lstStyle/>
          <a:p>
            <a:r>
              <a:rPr lang="en-US" sz="2000"/>
              <a:t>We see the dataset consist of 7 variables including Port.Name, State, Port.Code, Border, Date, Measure and Value.</a:t>
            </a:r>
          </a:p>
          <a:p>
            <a:r>
              <a:rPr lang="en-US" sz="2000"/>
              <a:t>Looking at the structure, we observe that this is a data frame with 355511 observations and 7 variables.</a:t>
            </a:r>
          </a:p>
          <a:p>
            <a:r>
              <a:rPr lang="en-US" sz="2000"/>
              <a:t>There are no missing values.</a:t>
            </a:r>
          </a:p>
          <a:p>
            <a:endParaRPr lang="en-US" sz="2000"/>
          </a:p>
        </p:txBody>
      </p:sp>
      <p:cxnSp>
        <p:nvCxnSpPr>
          <p:cNvPr id="57" name="Straight Connector 56">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518450"/>
      </p:ext>
    </p:extLst>
  </p:cSld>
  <p:clrMapOvr>
    <a:masterClrMapping/>
  </p:clrMapOvr>
  <mc:AlternateContent xmlns:mc="http://schemas.openxmlformats.org/markup-compatibility/2006">
    <mc:Choice xmlns:p14="http://schemas.microsoft.com/office/powerpoint/2010/main" Requires="p14">
      <p:transition spd="slow" p14:dur="2000" advTm="72134"/>
    </mc:Choice>
    <mc:Fallback>
      <p:transition spd="slow" advTm="721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9613E-80BE-4863-AECE-C7817037DAC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a:solidFill>
                  <a:srgbClr val="FFFFFF"/>
                </a:solidFill>
                <a:latin typeface="+mj-lt"/>
                <a:ea typeface="+mj-ea"/>
                <a:cs typeface="+mj-cs"/>
              </a:rPr>
              <a:t>REFORMATING THE DATE</a:t>
            </a:r>
          </a:p>
        </p:txBody>
      </p:sp>
      <p:pic>
        <p:nvPicPr>
          <p:cNvPr id="4" name="Content Placeholder 3">
            <a:extLst>
              <a:ext uri="{FF2B5EF4-FFF2-40B4-BE49-F238E27FC236}">
                <a16:creationId xmlns:a16="http://schemas.microsoft.com/office/drawing/2014/main" id="{C81CF12A-BD3B-4308-BC90-7C6DF200C299}"/>
              </a:ext>
            </a:extLst>
          </p:cNvPr>
          <p:cNvPicPr>
            <a:picLocks noGrp="1"/>
          </p:cNvPicPr>
          <p:nvPr>
            <p:ph idx="1"/>
          </p:nvPr>
        </p:nvPicPr>
        <p:blipFill rotWithShape="1">
          <a:blip r:embed="rId2"/>
          <a:srcRect t="58907"/>
          <a:stretch/>
        </p:blipFill>
        <p:spPr bwMode="auto">
          <a:xfrm>
            <a:off x="5268912" y="742951"/>
            <a:ext cx="6321425" cy="265113"/>
          </a:xfrm>
          <a:prstGeom prst="rect">
            <a:avLst/>
          </a:prstGeom>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791ECEC-8FBE-400C-93BB-54831C6CB70D}"/>
              </a:ext>
            </a:extLst>
          </p:cNvPr>
          <p:cNvPicPr/>
          <p:nvPr/>
        </p:nvPicPr>
        <p:blipFill>
          <a:blip r:embed="rId3"/>
          <a:stretch>
            <a:fillRect/>
          </a:stretch>
        </p:blipFill>
        <p:spPr>
          <a:xfrm>
            <a:off x="5268912" y="1256130"/>
            <a:ext cx="6321425" cy="2570163"/>
          </a:xfrm>
          <a:prstGeom prst="rect">
            <a:avLst/>
          </a:prstGeom>
        </p:spPr>
      </p:pic>
      <p:pic>
        <p:nvPicPr>
          <p:cNvPr id="6" name="Picture 5">
            <a:extLst>
              <a:ext uri="{FF2B5EF4-FFF2-40B4-BE49-F238E27FC236}">
                <a16:creationId xmlns:a16="http://schemas.microsoft.com/office/drawing/2014/main" id="{A2610F24-E1E1-49B0-B50E-C1721D2D4792}"/>
              </a:ext>
            </a:extLst>
          </p:cNvPr>
          <p:cNvPicPr/>
          <p:nvPr/>
        </p:nvPicPr>
        <p:blipFill>
          <a:blip r:embed="rId4"/>
          <a:stretch>
            <a:fillRect/>
          </a:stretch>
        </p:blipFill>
        <p:spPr>
          <a:xfrm>
            <a:off x="5268911" y="3826293"/>
            <a:ext cx="6321425" cy="2798763"/>
          </a:xfrm>
          <a:prstGeom prst="rect">
            <a:avLst/>
          </a:prstGeom>
        </p:spPr>
      </p:pic>
    </p:spTree>
    <p:extLst>
      <p:ext uri="{BB962C8B-B14F-4D97-AF65-F5344CB8AC3E}">
        <p14:creationId xmlns:p14="http://schemas.microsoft.com/office/powerpoint/2010/main" val="1693324273"/>
      </p:ext>
    </p:extLst>
  </p:cSld>
  <p:clrMapOvr>
    <a:masterClrMapping/>
  </p:clrMapOvr>
  <mc:AlternateContent xmlns:mc="http://schemas.openxmlformats.org/markup-compatibility/2006">
    <mc:Choice xmlns:p14="http://schemas.microsoft.com/office/powerpoint/2010/main" Requires="p14">
      <p:transition spd="slow" p14:dur="2000" advTm="22086"/>
    </mc:Choice>
    <mc:Fallback>
      <p:transition spd="slow" advTm="220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7E5499B-AC4D-4A4A-8703-C49F282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94B48-2D08-41B3-8154-19A49DC3FB93}"/>
              </a:ext>
            </a:extLst>
          </p:cNvPr>
          <p:cNvSpPr>
            <a:spLocks noGrp="1"/>
          </p:cNvSpPr>
          <p:nvPr>
            <p:ph type="title"/>
          </p:nvPr>
        </p:nvSpPr>
        <p:spPr>
          <a:xfrm>
            <a:off x="6723665" y="679730"/>
            <a:ext cx="4779713" cy="3932729"/>
          </a:xfrm>
        </p:spPr>
        <p:txBody>
          <a:bodyPr vert="horz" lIns="91440" tIns="45720" rIns="91440" bIns="45720" rtlCol="0" anchor="b">
            <a:normAutofit/>
          </a:bodyPr>
          <a:lstStyle/>
          <a:p>
            <a:r>
              <a:rPr lang="en-US" sz="6000" dirty="0"/>
              <a:t>Inbound Crossings at US Border</a:t>
            </a:r>
          </a:p>
        </p:txBody>
      </p:sp>
      <p:grpSp>
        <p:nvGrpSpPr>
          <p:cNvPr id="30" name="Group 2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31" name="Straight Connector 3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50EEEDCC-8B1E-4058-9D9A-03B69E1669A5}"/>
              </a:ext>
            </a:extLst>
          </p:cNvPr>
          <p:cNvSpPr>
            <a:spLocks noGrp="1"/>
          </p:cNvSpPr>
          <p:nvPr>
            <p:ph type="body" sz="half" idx="2"/>
          </p:nvPr>
        </p:nvSpPr>
        <p:spPr>
          <a:xfrm>
            <a:off x="6723665" y="5227455"/>
            <a:ext cx="4483804" cy="857461"/>
          </a:xfrm>
        </p:spPr>
        <p:txBody>
          <a:bodyPr vert="horz" lIns="91440" tIns="45720" rIns="91440" bIns="45720" rtlCol="0">
            <a:normAutofit/>
          </a:bodyPr>
          <a:lstStyle/>
          <a:p>
            <a:r>
              <a:rPr lang="en-US" sz="1700"/>
              <a:t>From here, we noticed that 73.3 percent of total inbound crossing occurs at US-Mexico Border.</a:t>
            </a:r>
          </a:p>
        </p:txBody>
      </p:sp>
      <p:sp>
        <p:nvSpPr>
          <p:cNvPr id="34" name="Rectangle 3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5" y="269325"/>
            <a:ext cx="5346416"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7358C4-A0CE-49EE-B5B5-AB21DC057AD2}"/>
              </a:ext>
            </a:extLst>
          </p:cNvPr>
          <p:cNvPicPr/>
          <p:nvPr/>
        </p:nvPicPr>
        <p:blipFill>
          <a:blip r:embed="rId2"/>
          <a:stretch>
            <a:fillRect/>
          </a:stretch>
        </p:blipFill>
        <p:spPr>
          <a:xfrm>
            <a:off x="1406033" y="2350522"/>
            <a:ext cx="3911600" cy="2816352"/>
          </a:xfrm>
          <a:prstGeom prst="rect">
            <a:avLst/>
          </a:prstGeom>
        </p:spPr>
      </p:pic>
      <p:pic>
        <p:nvPicPr>
          <p:cNvPr id="6" name="Picture 5">
            <a:extLst>
              <a:ext uri="{FF2B5EF4-FFF2-40B4-BE49-F238E27FC236}">
                <a16:creationId xmlns:a16="http://schemas.microsoft.com/office/drawing/2014/main" id="{A2DC3D92-9341-4012-B5FA-6A48516003B7}"/>
              </a:ext>
            </a:extLst>
          </p:cNvPr>
          <p:cNvPicPr/>
          <p:nvPr/>
        </p:nvPicPr>
        <p:blipFill rotWithShape="1">
          <a:blip r:embed="rId3"/>
          <a:srcRect t="17606"/>
          <a:stretch/>
        </p:blipFill>
        <p:spPr bwMode="auto">
          <a:xfrm>
            <a:off x="910613" y="978937"/>
            <a:ext cx="4902440" cy="918945"/>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998508524"/>
      </p:ext>
    </p:extLst>
  </p:cSld>
  <p:clrMapOvr>
    <a:masterClrMapping/>
  </p:clrMapOvr>
  <mc:AlternateContent xmlns:mc="http://schemas.openxmlformats.org/markup-compatibility/2006">
    <mc:Choice xmlns:p14="http://schemas.microsoft.com/office/powerpoint/2010/main" Requires="p14">
      <p:transition spd="slow" p14:dur="2000" advTm="39758"/>
    </mc:Choice>
    <mc:Fallback>
      <p:transition spd="slow" advTm="397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87575-EACD-434C-8868-086514C4422C}"/>
              </a:ext>
            </a:extLst>
          </p:cNvPr>
          <p:cNvSpPr>
            <a:spLocks noGrp="1"/>
          </p:cNvSpPr>
          <p:nvPr>
            <p:ph type="title"/>
          </p:nvPr>
        </p:nvSpPr>
        <p:spPr>
          <a:xfrm>
            <a:off x="589560" y="856180"/>
            <a:ext cx="5279408" cy="1128068"/>
          </a:xfrm>
        </p:spPr>
        <p:txBody>
          <a:bodyPr vert="horz" lIns="91440" tIns="45720" rIns="91440" bIns="45720" rtlCol="0" anchor="ctr">
            <a:normAutofit fontScale="90000"/>
          </a:bodyPr>
          <a:lstStyle/>
          <a:p>
            <a:r>
              <a:rPr lang="en-US" sz="4000" dirty="0"/>
              <a:t>Inbound Crossing at US Ports</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D2096B6-5598-45EF-BA58-E686537EE1A7}"/>
              </a:ext>
            </a:extLst>
          </p:cNvPr>
          <p:cNvSpPr>
            <a:spLocks noGrp="1"/>
          </p:cNvSpPr>
          <p:nvPr>
            <p:ph type="body" sz="half" idx="2"/>
          </p:nvPr>
        </p:nvSpPr>
        <p:spPr>
          <a:xfrm>
            <a:off x="590719" y="2330505"/>
            <a:ext cx="5278066" cy="3979585"/>
          </a:xfrm>
        </p:spPr>
        <p:txBody>
          <a:bodyPr vert="horz" lIns="91440" tIns="45720" rIns="91440" bIns="45720" rtlCol="0" anchor="ctr">
            <a:normAutofit/>
          </a:bodyPr>
          <a:lstStyle/>
          <a:p>
            <a:pPr indent="-228600">
              <a:buFont typeface="Arial" panose="020B0604020202020204" pitchFamily="34" charset="0"/>
              <a:buChar char="•"/>
            </a:pPr>
            <a:r>
              <a:rPr lang="en-US" sz="2000" dirty="0"/>
              <a:t>Next, I would like to see the number of inbound crossing at the various ports at US Border.</a:t>
            </a:r>
          </a:p>
          <a:p>
            <a:pPr indent="-228600">
              <a:buFont typeface="Arial" panose="020B0604020202020204" pitchFamily="34" charset="0"/>
              <a:buChar char="•"/>
            </a:pPr>
            <a:r>
              <a:rPr lang="en-US" sz="2000" dirty="0"/>
              <a:t>This list runs through 116 ports.</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C59BDA-DA58-4152-BDA2-5880EA666B43}"/>
              </a:ext>
            </a:extLst>
          </p:cNvPr>
          <p:cNvPicPr/>
          <p:nvPr/>
        </p:nvPicPr>
        <p:blipFill rotWithShape="1">
          <a:blip r:embed="rId2"/>
          <a:srcRect t="3327"/>
          <a:stretch/>
        </p:blipFill>
        <p:spPr bwMode="auto">
          <a:xfrm>
            <a:off x="7083423" y="613756"/>
            <a:ext cx="4397433" cy="2455027"/>
          </a:xfrm>
          <a:prstGeom prst="rect">
            <a:avLst/>
          </a:prstGeom>
          <a:extLst>
            <a:ext uri="{53640926-AAD7-44D8-BBD7-CCE9431645EC}">
              <a14:shadowObscured xmlns:a14="http://schemas.microsoft.com/office/drawing/2010/main"/>
            </a:ext>
          </a:extLst>
        </p:spPr>
      </p:pic>
      <p:sp>
        <p:nvSpPr>
          <p:cNvPr id="23"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E06768-F9FE-4B8E-8D31-956DBA34AD0B}"/>
              </a:ext>
            </a:extLst>
          </p:cNvPr>
          <p:cNvPicPr/>
          <p:nvPr/>
        </p:nvPicPr>
        <p:blipFill>
          <a:blip r:embed="rId3"/>
          <a:stretch>
            <a:fillRect/>
          </a:stretch>
        </p:blipFill>
        <p:spPr>
          <a:xfrm>
            <a:off x="7519839" y="3707894"/>
            <a:ext cx="3522736" cy="2518756"/>
          </a:xfrm>
          <a:prstGeom prst="rect">
            <a:avLst/>
          </a:prstGeom>
        </p:spPr>
      </p:pic>
    </p:spTree>
    <p:extLst>
      <p:ext uri="{BB962C8B-B14F-4D97-AF65-F5344CB8AC3E}">
        <p14:creationId xmlns:p14="http://schemas.microsoft.com/office/powerpoint/2010/main" val="3751642342"/>
      </p:ext>
    </p:extLst>
  </p:cSld>
  <p:clrMapOvr>
    <a:masterClrMapping/>
  </p:clrMapOvr>
  <mc:AlternateContent xmlns:mc="http://schemas.openxmlformats.org/markup-compatibility/2006">
    <mc:Choice xmlns:p14="http://schemas.microsoft.com/office/powerpoint/2010/main" Requires="p14">
      <p:transition spd="slow" p14:dur="2000" advTm="30614"/>
    </mc:Choice>
    <mc:Fallback>
      <p:transition spd="slow" advTm="3061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2959</TotalTime>
  <Words>793</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Regis University Border Crossing Visualization and Analysis</vt:lpstr>
      <vt:lpstr>THE DATASET</vt:lpstr>
      <vt:lpstr>Dataset description</vt:lpstr>
      <vt:lpstr>OBJECTIVE</vt:lpstr>
      <vt:lpstr>IMPORTING THE DATASET</vt:lpstr>
      <vt:lpstr>EXPLORATORY ANALYSIS</vt:lpstr>
      <vt:lpstr>REFORMATING THE DATE</vt:lpstr>
      <vt:lpstr>Inbound Crossings at US Border</vt:lpstr>
      <vt:lpstr>Inbound Crossing at US Ports</vt:lpstr>
      <vt:lpstr>Top Ten Ports</vt:lpstr>
      <vt:lpstr>Inbound Traffic at US Border States</vt:lpstr>
      <vt:lpstr>Inbound Traffic by Means of Transportation</vt:lpstr>
      <vt:lpstr>Top Ten Measures of Transportation</vt:lpstr>
      <vt:lpstr>Annual Inbound Traffic</vt:lpstr>
      <vt:lpstr>Inbound Traffic At US Borders by Year and Measure Of Transportation</vt:lpstr>
      <vt:lpstr>The Inbound Traffic At US Borders by States, Borders and Ports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 University Border Crossing Visualization and Analysis</dc:title>
  <dc:creator>Babalola, Olufemi</dc:creator>
  <cp:lastModifiedBy>Babalola, Olufemi</cp:lastModifiedBy>
  <cp:revision>3</cp:revision>
  <dcterms:created xsi:type="dcterms:W3CDTF">2020-06-27T00:14:04Z</dcterms:created>
  <dcterms:modified xsi:type="dcterms:W3CDTF">2020-06-29T01:33:20Z</dcterms:modified>
</cp:coreProperties>
</file>