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9"/>
  </p:notesMasterIdLst>
  <p:handoutMasterIdLst>
    <p:handoutMasterId r:id="rId20"/>
  </p:handoutMasterIdLst>
  <p:sldIdLst>
    <p:sldId id="261" r:id="rId5"/>
    <p:sldId id="322" r:id="rId6"/>
    <p:sldId id="273" r:id="rId7"/>
    <p:sldId id="300" r:id="rId8"/>
    <p:sldId id="316" r:id="rId9"/>
    <p:sldId id="280" r:id="rId10"/>
    <p:sldId id="314" r:id="rId11"/>
    <p:sldId id="317" r:id="rId12"/>
    <p:sldId id="318" r:id="rId13"/>
    <p:sldId id="319" r:id="rId14"/>
    <p:sldId id="320" r:id="rId15"/>
    <p:sldId id="321" r:id="rId16"/>
    <p:sldId id="323" r:id="rId17"/>
    <p:sldId id="32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1D9BA1"/>
    <a:srgbClr val="43467B"/>
    <a:srgbClr val="F69E1D"/>
    <a:srgbClr val="E19E6B"/>
    <a:srgbClr val="65757D"/>
    <a:srgbClr val="E58C09"/>
    <a:srgbClr val="EEC621"/>
    <a:srgbClr val="AEA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5034" autoAdjust="0"/>
  </p:normalViewPr>
  <p:slideViewPr>
    <p:cSldViewPr>
      <p:cViewPr varScale="1">
        <p:scale>
          <a:sx n="86" d="100"/>
          <a:sy n="86" d="100"/>
        </p:scale>
        <p:origin x="66" y="141"/>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3/7/2020</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3/7/2020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fabric surface&#10;&#10;Description automatically generated">
            <a:extLst>
              <a:ext uri="{FF2B5EF4-FFF2-40B4-BE49-F238E27FC236}">
                <a16:creationId xmlns:a16="http://schemas.microsoft.com/office/drawing/2014/main" id="{2F6F3B5A-7F0F-4C01-AC22-40E247DE8F01}"/>
              </a:ext>
            </a:extLst>
          </p:cNvPr>
          <p:cNvPicPr>
            <a:picLocks noChangeAspect="1"/>
          </p:cNvPicPr>
          <p:nvPr/>
        </p:nvPicPr>
        <p:blipFill rotWithShape="1">
          <a:blip r:embed="rId3"/>
          <a:srcRect t="1937" b="14108"/>
          <a:stretch/>
        </p:blipFill>
        <p:spPr>
          <a:xfrm>
            <a:off x="20" y="10"/>
            <a:ext cx="12191980" cy="685799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noFill/>
          <a:effectLst>
            <a:outerShdw blurRad="165100" dist="38100" dir="2700000" algn="tl" rotWithShape="0">
              <a:prstClr val="black">
                <a:alpha val="40000"/>
              </a:prstClr>
            </a:outerShdw>
          </a:effectLst>
        </p:spPr>
      </p:pic>
      <p:sp>
        <p:nvSpPr>
          <p:cNvPr id="99" name="Text Placeholder 2">
            <a:extLst>
              <a:ext uri="{FF2B5EF4-FFF2-40B4-BE49-F238E27FC236}">
                <a16:creationId xmlns:a16="http://schemas.microsoft.com/office/drawing/2014/main" id="{088B3F28-F450-4946-B98E-5079816C86EB}"/>
              </a:ext>
            </a:extLst>
          </p:cNvPr>
          <p:cNvSpPr>
            <a:spLocks noGrp="1"/>
          </p:cNvSpPr>
          <p:nvPr>
            <p:ph type="body" sz="quarter" idx="13"/>
          </p:nvPr>
        </p:nvSpPr>
        <p:spPr>
          <a:xfrm>
            <a:off x="8276472" y="685800"/>
            <a:ext cx="3915508" cy="6172200"/>
          </a:xfrm>
        </p:spPr>
        <p:txBody>
          <a:bodyPr/>
          <a:lstStyle/>
          <a:p>
            <a:endParaRPr lang="en-US" dirty="0"/>
          </a:p>
        </p:txBody>
      </p:sp>
      <p:sp>
        <p:nvSpPr>
          <p:cNvPr id="101" name="Text Placeholder 3">
            <a:extLst>
              <a:ext uri="{FF2B5EF4-FFF2-40B4-BE49-F238E27FC236}">
                <a16:creationId xmlns:a16="http://schemas.microsoft.com/office/drawing/2014/main" id="{7941E968-4CD7-40DD-9485-012C05800389}"/>
              </a:ext>
            </a:extLst>
          </p:cNvPr>
          <p:cNvSpPr>
            <a:spLocks noGrp="1"/>
          </p:cNvSpPr>
          <p:nvPr>
            <p:ph type="body" sz="quarter" idx="15"/>
          </p:nvPr>
        </p:nvSpPr>
        <p:spPr>
          <a:xfrm>
            <a:off x="2190750" y="609600"/>
            <a:ext cx="7810500" cy="5638800"/>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048000" y="2164079"/>
            <a:ext cx="6513591" cy="1524000"/>
          </a:xfrm>
          <a:prstGeom prst="rect">
            <a:avLst/>
          </a:prstGeom>
        </p:spPr>
        <p:txBody>
          <a:bodyPr anchor="t">
            <a:noAutofit/>
          </a:bodyPr>
          <a:lstStyle/>
          <a:p>
            <a:r>
              <a:rPr lang="en-US" sz="3200" dirty="0"/>
              <a:t>MALARIAL PARASITES DETECTION AND CLEARANCE RATES – BAYESIAN HIERARCHICAL REGRESSION MODELLING</a:t>
            </a:r>
            <a:br>
              <a:rPr lang="en-US" sz="3200" dirty="0"/>
            </a:br>
            <a:br>
              <a:rPr lang="en-US" sz="3200" dirty="0"/>
            </a:br>
            <a:endParaRPr lang="en-US" sz="3200"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419600" y="3642349"/>
            <a:ext cx="4072586" cy="731520"/>
          </a:xfrm>
          <a:prstGeom prst="rect">
            <a:avLst/>
          </a:prstGeom>
        </p:spPr>
        <p:txBody>
          <a:bodyPr anchor="t">
            <a:normAutofit/>
          </a:bodyPr>
          <a:lstStyle/>
          <a:p>
            <a:r>
              <a:rPr lang="en-US" cap="all" dirty="0">
                <a:solidFill>
                  <a:srgbClr val="E58C09"/>
                </a:solidFill>
              </a:rPr>
              <a:t>MSDS DATA SCIENCE PRACTICUM 1 - OLUFEMI BABALOLA </a:t>
            </a:r>
            <a:r>
              <a:rPr lang="en-US" dirty="0">
                <a:solidFill>
                  <a:srgbClr val="E58C09"/>
                </a:solidFill>
              </a:rPr>
              <a:t>​</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67B"/>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7D80E-F1F1-440F-B9E1-18C7882D7436}"/>
              </a:ext>
            </a:extLst>
          </p:cNvPr>
          <p:cNvSpPr>
            <a:spLocks noGrp="1"/>
          </p:cNvSpPr>
          <p:nvPr>
            <p:ph type="ctrTitle"/>
          </p:nvPr>
        </p:nvSpPr>
        <p:spPr>
          <a:xfrm>
            <a:off x="3657600" y="81675"/>
            <a:ext cx="4114800" cy="1981200"/>
          </a:xfrm>
        </p:spPr>
        <p:txBody>
          <a:bodyPr/>
          <a:lstStyle/>
          <a:p>
            <a:r>
              <a:rPr lang="en-US" dirty="0">
                <a:solidFill>
                  <a:srgbClr val="EEEEEE"/>
                </a:solidFill>
              </a:rPr>
              <a:t>Diagnostic of the male gender pre and post thinning</a:t>
            </a:r>
          </a:p>
        </p:txBody>
      </p:sp>
      <p:sp>
        <p:nvSpPr>
          <p:cNvPr id="6" name="Text Placeholder 5">
            <a:extLst>
              <a:ext uri="{FF2B5EF4-FFF2-40B4-BE49-F238E27FC236}">
                <a16:creationId xmlns:a16="http://schemas.microsoft.com/office/drawing/2014/main" id="{640F3D38-64AF-499D-BE69-F178236658A4}"/>
              </a:ext>
            </a:extLst>
          </p:cNvPr>
          <p:cNvSpPr>
            <a:spLocks noGrp="1"/>
          </p:cNvSpPr>
          <p:nvPr>
            <p:ph type="body" sz="quarter" idx="13"/>
          </p:nvPr>
        </p:nvSpPr>
        <p:spPr>
          <a:xfrm rot="16200000">
            <a:off x="2398909" y="835994"/>
            <a:ext cx="1219200" cy="225818"/>
          </a:xfrm>
          <a:solidFill>
            <a:srgbClr val="87175F"/>
          </a:solidFill>
        </p:spPr>
        <p:txBody>
          <a:bodyPr>
            <a:normAutofit fontScale="55000" lnSpcReduction="20000"/>
          </a:bodyPr>
          <a:lstStyle/>
          <a:p>
            <a:endParaRPr lang="en-US" dirty="0"/>
          </a:p>
        </p:txBody>
      </p:sp>
      <p:sp>
        <p:nvSpPr>
          <p:cNvPr id="7" name="Text Placeholder 6">
            <a:extLst>
              <a:ext uri="{FF2B5EF4-FFF2-40B4-BE49-F238E27FC236}">
                <a16:creationId xmlns:a16="http://schemas.microsoft.com/office/drawing/2014/main" id="{50C23CB3-45E9-4E19-916F-DCA0F4EAC3E2}"/>
              </a:ext>
            </a:extLst>
          </p:cNvPr>
          <p:cNvSpPr>
            <a:spLocks noGrp="1"/>
          </p:cNvSpPr>
          <p:nvPr>
            <p:ph type="body" sz="quarter" idx="14"/>
          </p:nvPr>
        </p:nvSpPr>
        <p:spPr>
          <a:xfrm rot="16200000">
            <a:off x="7580509" y="835994"/>
            <a:ext cx="1219200" cy="225818"/>
          </a:xfrm>
          <a:solidFill>
            <a:srgbClr val="87175F"/>
          </a:solidFill>
        </p:spPr>
        <p:txBody>
          <a:bodyPr>
            <a:normAutofit fontScale="55000" lnSpcReduction="20000"/>
          </a:bodyPr>
          <a:lstStyle/>
          <a:p>
            <a:endParaRPr lang="en-US" dirty="0"/>
          </a:p>
        </p:txBody>
      </p:sp>
      <p:pic>
        <p:nvPicPr>
          <p:cNvPr id="2" name="Picture 1">
            <a:extLst>
              <a:ext uri="{FF2B5EF4-FFF2-40B4-BE49-F238E27FC236}">
                <a16:creationId xmlns:a16="http://schemas.microsoft.com/office/drawing/2014/main" id="{BD269403-572B-4FA0-BDDD-0FA06E28FBD7}"/>
              </a:ext>
            </a:extLst>
          </p:cNvPr>
          <p:cNvPicPr>
            <a:picLocks noChangeAspect="1"/>
          </p:cNvPicPr>
          <p:nvPr/>
        </p:nvPicPr>
        <p:blipFill>
          <a:blip r:embed="rId2"/>
          <a:stretch>
            <a:fillRect/>
          </a:stretch>
        </p:blipFill>
        <p:spPr>
          <a:xfrm>
            <a:off x="1776243" y="2050126"/>
            <a:ext cx="4145945" cy="4136566"/>
          </a:xfrm>
          <a:prstGeom prst="rect">
            <a:avLst/>
          </a:prstGeom>
        </p:spPr>
      </p:pic>
      <p:pic>
        <p:nvPicPr>
          <p:cNvPr id="3" name="Picture 2">
            <a:extLst>
              <a:ext uri="{FF2B5EF4-FFF2-40B4-BE49-F238E27FC236}">
                <a16:creationId xmlns:a16="http://schemas.microsoft.com/office/drawing/2014/main" id="{DDD092FD-0861-4F63-BC1A-1F998A4B4B6F}"/>
              </a:ext>
            </a:extLst>
          </p:cNvPr>
          <p:cNvPicPr>
            <a:picLocks noChangeAspect="1"/>
          </p:cNvPicPr>
          <p:nvPr/>
        </p:nvPicPr>
        <p:blipFill>
          <a:blip r:embed="rId3"/>
          <a:stretch>
            <a:fillRect/>
          </a:stretch>
        </p:blipFill>
        <p:spPr>
          <a:xfrm>
            <a:off x="6414711" y="2058612"/>
            <a:ext cx="4115561" cy="4128080"/>
          </a:xfrm>
          <a:prstGeom prst="rect">
            <a:avLst/>
          </a:prstGeom>
        </p:spPr>
      </p:pic>
    </p:spTree>
    <p:extLst>
      <p:ext uri="{BB962C8B-B14F-4D97-AF65-F5344CB8AC3E}">
        <p14:creationId xmlns:p14="http://schemas.microsoft.com/office/powerpoint/2010/main" val="203254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B6642DF-1FDE-4B34-B398-B534CAFFAE13}"/>
              </a:ext>
            </a:extLst>
          </p:cNvPr>
          <p:cNvPicPr>
            <a:picLocks noGrp="1" noChangeAspect="1"/>
          </p:cNvPicPr>
          <p:nvPr>
            <p:ph sz="quarter" idx="13"/>
          </p:nvPr>
        </p:nvPicPr>
        <p:blipFill>
          <a:blip r:embed="rId2"/>
          <a:stretch>
            <a:fillRect/>
          </a:stretch>
        </p:blipFill>
        <p:spPr>
          <a:xfrm>
            <a:off x="2133600" y="395191"/>
            <a:ext cx="7532822" cy="3660775"/>
          </a:xfrm>
          <a:prstGeom prst="rect">
            <a:avLst/>
          </a:prstGeom>
        </p:spPr>
      </p:pic>
      <p:sp>
        <p:nvSpPr>
          <p:cNvPr id="5" name="Slide Number Placeholder 4">
            <a:extLst>
              <a:ext uri="{FF2B5EF4-FFF2-40B4-BE49-F238E27FC236}">
                <a16:creationId xmlns:a16="http://schemas.microsoft.com/office/drawing/2014/main" id="{EE14A552-369E-4872-9C80-1CA6D12D3E3B}"/>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sp>
        <p:nvSpPr>
          <p:cNvPr id="8" name="TextBox 7">
            <a:extLst>
              <a:ext uri="{FF2B5EF4-FFF2-40B4-BE49-F238E27FC236}">
                <a16:creationId xmlns:a16="http://schemas.microsoft.com/office/drawing/2014/main" id="{25CE8C6E-C69C-4925-AAF5-04714B353E5F}"/>
              </a:ext>
            </a:extLst>
          </p:cNvPr>
          <p:cNvSpPr txBox="1"/>
          <p:nvPr/>
        </p:nvSpPr>
        <p:spPr>
          <a:xfrm>
            <a:off x="1752600" y="4072591"/>
            <a:ext cx="9191314" cy="2268634"/>
          </a:xfrm>
          <a:prstGeom prst="rect">
            <a:avLst/>
          </a:prstGeom>
          <a:noFill/>
        </p:spPr>
        <p:txBody>
          <a:bodyPr wrap="square" rtlCol="0">
            <a:spAutoFit/>
          </a:bodyPr>
          <a:lstStyle/>
          <a:p>
            <a:pPr>
              <a:lnSpc>
                <a:spcPct val="150000"/>
              </a:lnSpc>
            </a:pPr>
            <a:r>
              <a:rPr lang="en-US" sz="1600" dirty="0"/>
              <a:t>The profile of patient 1 is identified as only having a decay phase. The profile of patient 81 is identified as having a significant lag phase before the decay occurs. The brown lines characterize the point-wise 95% credible intervals of the posterior samples. The solid black and blue lines represent, respectively, the posterior mean and median clearance rates from the Bayesian procedure. The solid red line is the posterior median curve and the purple line is the fit given by the WWARN PCE method. The triangles are censored observations due to the detection limit.</a:t>
            </a:r>
          </a:p>
        </p:txBody>
      </p:sp>
    </p:spTree>
    <p:extLst>
      <p:ext uri="{BB962C8B-B14F-4D97-AF65-F5344CB8AC3E}">
        <p14:creationId xmlns:p14="http://schemas.microsoft.com/office/powerpoint/2010/main" val="285138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FAF5-40AE-4A36-849A-6A579E47B313}"/>
              </a:ext>
            </a:extLst>
          </p:cNvPr>
          <p:cNvSpPr>
            <a:spLocks noGrp="1"/>
          </p:cNvSpPr>
          <p:nvPr>
            <p:ph type="title"/>
          </p:nvPr>
        </p:nvSpPr>
        <p:spPr/>
        <p:txBody>
          <a:bodyPr/>
          <a:lstStyle/>
          <a:p>
            <a:r>
              <a:rPr lang="en-US" dirty="0"/>
              <a:t>SOM Model allows us to scale the data to analyze the variables</a:t>
            </a:r>
          </a:p>
        </p:txBody>
      </p:sp>
      <p:sp>
        <p:nvSpPr>
          <p:cNvPr id="5" name="Slide Number Placeholder 4">
            <a:extLst>
              <a:ext uri="{FF2B5EF4-FFF2-40B4-BE49-F238E27FC236}">
                <a16:creationId xmlns:a16="http://schemas.microsoft.com/office/drawing/2014/main" id="{F4044993-5C74-46E2-B132-DC445003F18E}"/>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6" name="Content Placeholder 5">
            <a:extLst>
              <a:ext uri="{FF2B5EF4-FFF2-40B4-BE49-F238E27FC236}">
                <a16:creationId xmlns:a16="http://schemas.microsoft.com/office/drawing/2014/main" id="{60F4207E-65CA-477A-9B6C-975A94964292}"/>
              </a:ext>
            </a:extLst>
          </p:cNvPr>
          <p:cNvPicPr>
            <a:picLocks noGrp="1"/>
          </p:cNvPicPr>
          <p:nvPr>
            <p:ph sz="quarter" idx="13"/>
          </p:nvPr>
        </p:nvPicPr>
        <p:blipFill rotWithShape="1">
          <a:blip r:embed="rId2"/>
          <a:srcRect l="9875" t="11321" r="3777" b="9434"/>
          <a:stretch/>
        </p:blipFill>
        <p:spPr>
          <a:xfrm>
            <a:off x="83820" y="2438400"/>
            <a:ext cx="3555750" cy="3200400"/>
          </a:xfrm>
          <a:prstGeom prst="rect">
            <a:avLst/>
          </a:prstGeom>
        </p:spPr>
      </p:pic>
      <p:pic>
        <p:nvPicPr>
          <p:cNvPr id="7" name="Picture 6">
            <a:extLst>
              <a:ext uri="{FF2B5EF4-FFF2-40B4-BE49-F238E27FC236}">
                <a16:creationId xmlns:a16="http://schemas.microsoft.com/office/drawing/2014/main" id="{CC237613-508D-479C-BE2A-685D3671E37E}"/>
              </a:ext>
            </a:extLst>
          </p:cNvPr>
          <p:cNvPicPr/>
          <p:nvPr/>
        </p:nvPicPr>
        <p:blipFill rotWithShape="1">
          <a:blip r:embed="rId3"/>
          <a:srcRect l="9979" t="11915" r="1277" b="9788"/>
          <a:stretch/>
        </p:blipFill>
        <p:spPr>
          <a:xfrm>
            <a:off x="3886200" y="2291862"/>
            <a:ext cx="3972810" cy="3505200"/>
          </a:xfrm>
          <a:prstGeom prst="rect">
            <a:avLst/>
          </a:prstGeom>
        </p:spPr>
      </p:pic>
      <p:pic>
        <p:nvPicPr>
          <p:cNvPr id="8" name="Picture 7">
            <a:extLst>
              <a:ext uri="{FF2B5EF4-FFF2-40B4-BE49-F238E27FC236}">
                <a16:creationId xmlns:a16="http://schemas.microsoft.com/office/drawing/2014/main" id="{02A6AF48-A2B4-4AEF-8738-A74959DCC2F3}"/>
              </a:ext>
            </a:extLst>
          </p:cNvPr>
          <p:cNvPicPr/>
          <p:nvPr/>
        </p:nvPicPr>
        <p:blipFill rotWithShape="1">
          <a:blip r:embed="rId4"/>
          <a:srcRect l="3537" t="5475" r="2574" b="5694"/>
          <a:stretch/>
        </p:blipFill>
        <p:spPr>
          <a:xfrm>
            <a:off x="8382000" y="2291862"/>
            <a:ext cx="3657600" cy="3804138"/>
          </a:xfrm>
          <a:prstGeom prst="rect">
            <a:avLst/>
          </a:prstGeom>
        </p:spPr>
      </p:pic>
      <p:sp>
        <p:nvSpPr>
          <p:cNvPr id="9" name="TextBox 8">
            <a:extLst>
              <a:ext uri="{FF2B5EF4-FFF2-40B4-BE49-F238E27FC236}">
                <a16:creationId xmlns:a16="http://schemas.microsoft.com/office/drawing/2014/main" id="{A9626510-2CDF-4143-BB96-F69753D0C5A5}"/>
              </a:ext>
            </a:extLst>
          </p:cNvPr>
          <p:cNvSpPr txBox="1"/>
          <p:nvPr/>
        </p:nvSpPr>
        <p:spPr>
          <a:xfrm>
            <a:off x="2710305" y="5676219"/>
            <a:ext cx="6324600" cy="923330"/>
          </a:xfrm>
          <a:prstGeom prst="rect">
            <a:avLst/>
          </a:prstGeom>
          <a:noFill/>
        </p:spPr>
        <p:txBody>
          <a:bodyPr wrap="square" rtlCol="0">
            <a:spAutoFit/>
          </a:bodyPr>
          <a:lstStyle/>
          <a:p>
            <a:r>
              <a:rPr lang="en-US" dirty="0"/>
              <a:t>The </a:t>
            </a:r>
            <a:r>
              <a:rPr lang="en-US" dirty="0" err="1"/>
              <a:t>kohonen</a:t>
            </a:r>
            <a:r>
              <a:rPr lang="en-US" dirty="0"/>
              <a:t> package function is to train self-organizing maps (SOMs). Also, it allows for interrogation of the maps and supports prediction using trained maps. </a:t>
            </a:r>
          </a:p>
        </p:txBody>
      </p:sp>
    </p:spTree>
    <p:extLst>
      <p:ext uri="{BB962C8B-B14F-4D97-AF65-F5344CB8AC3E}">
        <p14:creationId xmlns:p14="http://schemas.microsoft.com/office/powerpoint/2010/main" val="3726084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044CA8-F34C-4743-B2EB-AEB46A4B7C87}"/>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sp>
        <p:nvSpPr>
          <p:cNvPr id="4" name="Title 3">
            <a:extLst>
              <a:ext uri="{FF2B5EF4-FFF2-40B4-BE49-F238E27FC236}">
                <a16:creationId xmlns:a16="http://schemas.microsoft.com/office/drawing/2014/main" id="{078E8A0E-0004-44D7-81B2-FC60B515EDE0}"/>
              </a:ext>
            </a:extLst>
          </p:cNvPr>
          <p:cNvSpPr>
            <a:spLocks noGrp="1"/>
          </p:cNvSpPr>
          <p:nvPr>
            <p:ph type="title"/>
          </p:nvPr>
        </p:nvSpPr>
        <p:spPr/>
        <p:txBody>
          <a:bodyPr>
            <a:normAutofit fontScale="90000"/>
          </a:bodyPr>
          <a:lstStyle/>
          <a:p>
            <a:pPr algn="ctr"/>
            <a:r>
              <a:rPr lang="en-US" dirty="0"/>
              <a:t>Dendrogram of the best clustering method</a:t>
            </a:r>
          </a:p>
        </p:txBody>
      </p:sp>
      <p:pic>
        <p:nvPicPr>
          <p:cNvPr id="6" name="Picture 5">
            <a:extLst>
              <a:ext uri="{FF2B5EF4-FFF2-40B4-BE49-F238E27FC236}">
                <a16:creationId xmlns:a16="http://schemas.microsoft.com/office/drawing/2014/main" id="{B7B95001-8252-4734-A66A-67F5F54E51F5}"/>
              </a:ext>
            </a:extLst>
          </p:cNvPr>
          <p:cNvPicPr/>
          <p:nvPr/>
        </p:nvPicPr>
        <p:blipFill>
          <a:blip r:embed="rId2"/>
          <a:stretch>
            <a:fillRect/>
          </a:stretch>
        </p:blipFill>
        <p:spPr>
          <a:xfrm>
            <a:off x="76200" y="1524000"/>
            <a:ext cx="4343400" cy="4164037"/>
          </a:xfrm>
          <a:prstGeom prst="rect">
            <a:avLst/>
          </a:prstGeom>
        </p:spPr>
      </p:pic>
      <p:pic>
        <p:nvPicPr>
          <p:cNvPr id="7" name="Picture 6">
            <a:extLst>
              <a:ext uri="{FF2B5EF4-FFF2-40B4-BE49-F238E27FC236}">
                <a16:creationId xmlns:a16="http://schemas.microsoft.com/office/drawing/2014/main" id="{5990C1C6-3B79-4C69-8774-AD106B83EAC3}"/>
              </a:ext>
            </a:extLst>
          </p:cNvPr>
          <p:cNvPicPr/>
          <p:nvPr/>
        </p:nvPicPr>
        <p:blipFill>
          <a:blip r:embed="rId3"/>
          <a:stretch>
            <a:fillRect/>
          </a:stretch>
        </p:blipFill>
        <p:spPr>
          <a:xfrm>
            <a:off x="4038600" y="1524000"/>
            <a:ext cx="4462145" cy="4462145"/>
          </a:xfrm>
          <a:prstGeom prst="rect">
            <a:avLst/>
          </a:prstGeom>
        </p:spPr>
      </p:pic>
      <p:pic>
        <p:nvPicPr>
          <p:cNvPr id="8" name="Picture 7">
            <a:extLst>
              <a:ext uri="{FF2B5EF4-FFF2-40B4-BE49-F238E27FC236}">
                <a16:creationId xmlns:a16="http://schemas.microsoft.com/office/drawing/2014/main" id="{CA64981A-5AEB-48B9-9930-C3DF621B5A78}"/>
              </a:ext>
            </a:extLst>
          </p:cNvPr>
          <p:cNvPicPr/>
          <p:nvPr/>
        </p:nvPicPr>
        <p:blipFill>
          <a:blip r:embed="rId4"/>
          <a:stretch>
            <a:fillRect/>
          </a:stretch>
        </p:blipFill>
        <p:spPr>
          <a:xfrm>
            <a:off x="8257735" y="1600200"/>
            <a:ext cx="3962400" cy="3831272"/>
          </a:xfrm>
          <a:prstGeom prst="rect">
            <a:avLst/>
          </a:prstGeom>
        </p:spPr>
      </p:pic>
    </p:spTree>
    <p:extLst>
      <p:ext uri="{BB962C8B-B14F-4D97-AF65-F5344CB8AC3E}">
        <p14:creationId xmlns:p14="http://schemas.microsoft.com/office/powerpoint/2010/main" val="267331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0BCFC21-5CA8-40BA-A591-FE26A8ACFA6F}"/>
              </a:ext>
            </a:extLst>
          </p:cNvPr>
          <p:cNvSpPr>
            <a:spLocks noGrp="1"/>
          </p:cNvSpPr>
          <p:nvPr>
            <p:ph type="pic" sz="quarter" idx="15"/>
          </p:nvPr>
        </p:nvSpPr>
        <p:spPr>
          <a:solidFill>
            <a:srgbClr val="EEEEEE"/>
          </a:solidFill>
        </p:spPr>
      </p:sp>
      <p:sp>
        <p:nvSpPr>
          <p:cNvPr id="6" name="Text Placeholder 5">
            <a:extLst>
              <a:ext uri="{FF2B5EF4-FFF2-40B4-BE49-F238E27FC236}">
                <a16:creationId xmlns:a16="http://schemas.microsoft.com/office/drawing/2014/main" id="{47C26519-ED48-4AAC-B51B-BAE340451D4A}"/>
              </a:ext>
            </a:extLst>
          </p:cNvPr>
          <p:cNvSpPr>
            <a:spLocks noGrp="1"/>
          </p:cNvSpPr>
          <p:nvPr>
            <p:ph type="body" sz="quarter" idx="13"/>
          </p:nvPr>
        </p:nvSpPr>
        <p:spPr/>
        <p:txBody>
          <a:bodyPr>
            <a:normAutofit fontScale="55000" lnSpcReduction="20000"/>
          </a:bodyPr>
          <a:lstStyle/>
          <a:p>
            <a:endParaRPr lang="en-US"/>
          </a:p>
        </p:txBody>
      </p:sp>
      <p:sp>
        <p:nvSpPr>
          <p:cNvPr id="7" name="Text Placeholder 6">
            <a:extLst>
              <a:ext uri="{FF2B5EF4-FFF2-40B4-BE49-F238E27FC236}">
                <a16:creationId xmlns:a16="http://schemas.microsoft.com/office/drawing/2014/main" id="{59F001F5-1FA2-4996-908A-CBDE100660C2}"/>
              </a:ext>
            </a:extLst>
          </p:cNvPr>
          <p:cNvSpPr>
            <a:spLocks noGrp="1"/>
          </p:cNvSpPr>
          <p:nvPr>
            <p:ph type="body" sz="quarter" idx="14"/>
          </p:nvPr>
        </p:nvSpPr>
        <p:spPr/>
        <p:txBody>
          <a:bodyPr>
            <a:normAutofit fontScale="55000" lnSpcReduction="20000"/>
          </a:bodyPr>
          <a:lstStyle/>
          <a:p>
            <a:endParaRPr lang="en-US"/>
          </a:p>
        </p:txBody>
      </p:sp>
      <p:pic>
        <p:nvPicPr>
          <p:cNvPr id="8" name="Picture 7">
            <a:extLst>
              <a:ext uri="{FF2B5EF4-FFF2-40B4-BE49-F238E27FC236}">
                <a16:creationId xmlns:a16="http://schemas.microsoft.com/office/drawing/2014/main" id="{7EEC7A3C-DFDB-48EC-9DB2-F5B31E081352}"/>
              </a:ext>
            </a:extLst>
          </p:cNvPr>
          <p:cNvPicPr/>
          <p:nvPr/>
        </p:nvPicPr>
        <p:blipFill>
          <a:blip r:embed="rId2"/>
          <a:stretch>
            <a:fillRect/>
          </a:stretch>
        </p:blipFill>
        <p:spPr>
          <a:xfrm>
            <a:off x="1181157" y="1212273"/>
            <a:ext cx="4267085" cy="4343400"/>
          </a:xfrm>
          <a:prstGeom prst="rect">
            <a:avLst/>
          </a:prstGeom>
        </p:spPr>
      </p:pic>
      <p:pic>
        <p:nvPicPr>
          <p:cNvPr id="9" name="Picture 8">
            <a:extLst>
              <a:ext uri="{FF2B5EF4-FFF2-40B4-BE49-F238E27FC236}">
                <a16:creationId xmlns:a16="http://schemas.microsoft.com/office/drawing/2014/main" id="{06E75091-0BFE-4FEA-9609-49505C2E9816}"/>
              </a:ext>
            </a:extLst>
          </p:cNvPr>
          <p:cNvPicPr>
            <a:picLocks noChangeAspect="1"/>
          </p:cNvPicPr>
          <p:nvPr/>
        </p:nvPicPr>
        <p:blipFill>
          <a:blip r:embed="rId3"/>
          <a:stretch>
            <a:fillRect/>
          </a:stretch>
        </p:blipFill>
        <p:spPr>
          <a:xfrm>
            <a:off x="6172200" y="4299614"/>
            <a:ext cx="4195763" cy="1001973"/>
          </a:xfrm>
          <a:prstGeom prst="rect">
            <a:avLst/>
          </a:prstGeom>
        </p:spPr>
      </p:pic>
      <p:sp>
        <p:nvSpPr>
          <p:cNvPr id="10" name="TextBox 9">
            <a:extLst>
              <a:ext uri="{FF2B5EF4-FFF2-40B4-BE49-F238E27FC236}">
                <a16:creationId xmlns:a16="http://schemas.microsoft.com/office/drawing/2014/main" id="{834BF161-FEBA-4F0C-A5F8-9826297EE409}"/>
              </a:ext>
            </a:extLst>
          </p:cNvPr>
          <p:cNvSpPr txBox="1"/>
          <p:nvPr/>
        </p:nvSpPr>
        <p:spPr>
          <a:xfrm>
            <a:off x="6248399" y="3124200"/>
            <a:ext cx="4119563" cy="584775"/>
          </a:xfrm>
          <a:prstGeom prst="rect">
            <a:avLst/>
          </a:prstGeom>
          <a:noFill/>
        </p:spPr>
        <p:txBody>
          <a:bodyPr wrap="square" rtlCol="0">
            <a:spAutoFit/>
          </a:bodyPr>
          <a:lstStyle/>
          <a:p>
            <a:pPr algn="ctr"/>
            <a:r>
              <a:rPr lang="en-US" sz="3200" dirty="0">
                <a:latin typeface="+mj-lt"/>
              </a:rPr>
              <a:t>CONCLUSION</a:t>
            </a:r>
          </a:p>
        </p:txBody>
      </p:sp>
    </p:spTree>
    <p:extLst>
      <p:ext uri="{BB962C8B-B14F-4D97-AF65-F5344CB8AC3E}">
        <p14:creationId xmlns:p14="http://schemas.microsoft.com/office/powerpoint/2010/main" val="416915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79A3-AA06-4290-A08D-1B0F5605D2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E0700BA-3CE8-48E0-955E-883AB88C1957}"/>
              </a:ext>
            </a:extLst>
          </p:cNvPr>
          <p:cNvSpPr>
            <a:spLocks noGrp="1"/>
          </p:cNvSpPr>
          <p:nvPr>
            <p:ph sz="quarter" idx="13"/>
          </p:nvPr>
        </p:nvSpPr>
        <p:spPr>
          <a:xfrm>
            <a:off x="685800" y="1828800"/>
            <a:ext cx="10288693" cy="3660648"/>
          </a:xfrm>
        </p:spPr>
        <p:txBody>
          <a:bodyPr/>
          <a:lstStyle/>
          <a:p>
            <a:pPr algn="just"/>
            <a:r>
              <a:rPr lang="en-US" dirty="0"/>
              <a:t>Malaria is a life-threatening mosquito-borne blood disease. It is rampant in under developed countries and originates from the infected Anopheles mosquito that transmits a parasite. This enters the victim’s blood system and into their liver where the parasite reproduces. The ending result is the victim getting a high fever that entails shaking chills and pain or in worst case scenarios, coma and death. With the rising epidemic of malaria, it has been a concern within the health care industry on the parasite resistance to antimalaria drugs and the clearance rates. </a:t>
            </a:r>
          </a:p>
          <a:p>
            <a:pPr algn="just"/>
            <a:r>
              <a:rPr lang="en-US" dirty="0"/>
              <a:t>According to the World Health Organization (WHO), an estimated 3.2 billion people are at risk of malaria which has made this mosquito-borne infection a critical public health problem. There was an estimated 438,000 people that died from malaria in 2015 and 620,000 in 2017. </a:t>
            </a:r>
          </a:p>
          <a:p>
            <a:endParaRPr lang="en-US" dirty="0"/>
          </a:p>
        </p:txBody>
      </p:sp>
      <p:sp>
        <p:nvSpPr>
          <p:cNvPr id="5" name="Slide Number Placeholder 4">
            <a:extLst>
              <a:ext uri="{FF2B5EF4-FFF2-40B4-BE49-F238E27FC236}">
                <a16:creationId xmlns:a16="http://schemas.microsoft.com/office/drawing/2014/main" id="{819F1B3C-68A5-4A9B-8F16-59A8FBCB122E}"/>
              </a:ext>
            </a:extLst>
          </p:cNvPr>
          <p:cNvSpPr>
            <a:spLocks noGrp="1"/>
          </p:cNvSpPr>
          <p:nvPr>
            <p:ph type="sldNum" sz="quarter" idx="4"/>
          </p:nvPr>
        </p:nvSpPr>
        <p:spPr/>
        <p:txBody>
          <a:bodyPr/>
          <a:lstStyle/>
          <a:p>
            <a:fld id="{4FAB73BC-B049-4115-A692-8D63A059BFB8}" type="slidenum">
              <a:rPr lang="en-US" noProof="0" smtClean="0"/>
              <a:pPr/>
              <a:t>2</a:t>
            </a:fld>
            <a:endParaRPr lang="en-US" noProof="0" dirty="0"/>
          </a:p>
        </p:txBody>
      </p:sp>
    </p:spTree>
    <p:extLst>
      <p:ext uri="{BB962C8B-B14F-4D97-AF65-F5344CB8AC3E}">
        <p14:creationId xmlns:p14="http://schemas.microsoft.com/office/powerpoint/2010/main" val="306951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PURPOSE OF THE PROJECT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58337" y="2514600"/>
            <a:ext cx="10288693" cy="3660648"/>
          </a:xfrm>
        </p:spPr>
        <p:txBody>
          <a:bodyPr>
            <a:normAutofit lnSpcReduction="10000"/>
          </a:bodyPr>
          <a:lstStyle/>
          <a:p>
            <a:pPr>
              <a:lnSpc>
                <a:spcPct val="150000"/>
              </a:lnSpc>
            </a:pPr>
            <a:r>
              <a:rPr lang="en-US" dirty="0"/>
              <a:t>Resistance to anti-malarial drugs has led malaria researchers to investigate what covariates (parasite and host factors) are associated with resistance. In this regard, investigation of how covariates impact malaria parasites clearance is often performed using a two-stage approach in which the WWARN Parasite Clearance Estimator or PCE is used to estimate parasite clearance rates and then the estimated parasite clearance is regressed on the covariates. However, the recently developed Bayesian Clearance Estimator instead leads to more accurate results for hierarchical regression modelling which motivated the authors to implement the method as an R package, called “bhrcr”.</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DETECTION OF MALARIA PARASITES AND CLEARANCE RATES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THE BHRCR PACKAGE</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Provides tools for calculating, analyzing, and visualizing parasite clearance rates in the presence of "lag" and "tail" phases.</a:t>
            </a:r>
          </a:p>
          <a:p>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t>LIBRARY</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3654265" y="5017901"/>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Performs Bayesian hierarchical regression on the clearance rates. </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t>DATA MODELING AND REGRESSION</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Takes serial measurements of a response on the patient (e.g., parasite densities after artemisinin administration) over time.</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F69E1D"/>
                </a:solidFill>
              </a:rPr>
              <a:t>PROGRAM</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5868624" y="1768396"/>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09FF-3316-47C3-926F-4333455171B9}"/>
              </a:ext>
            </a:extLst>
          </p:cNvPr>
          <p:cNvSpPr>
            <a:spLocks noGrp="1"/>
          </p:cNvSpPr>
          <p:nvPr>
            <p:ph type="title"/>
          </p:nvPr>
        </p:nvSpPr>
        <p:spPr/>
        <p:txBody>
          <a:bodyPr/>
          <a:lstStyle/>
          <a:p>
            <a:pPr algn="ctr"/>
            <a:r>
              <a:rPr lang="en-US" dirty="0"/>
              <a:t>Bayesian hierarchical regression AND DATA ANALYSIS</a:t>
            </a:r>
          </a:p>
        </p:txBody>
      </p:sp>
      <p:sp>
        <p:nvSpPr>
          <p:cNvPr id="3" name="Content Placeholder 2">
            <a:extLst>
              <a:ext uri="{FF2B5EF4-FFF2-40B4-BE49-F238E27FC236}">
                <a16:creationId xmlns:a16="http://schemas.microsoft.com/office/drawing/2014/main" id="{DEB672E5-DEE5-48E6-B5E7-1287155CF769}"/>
              </a:ext>
            </a:extLst>
          </p:cNvPr>
          <p:cNvSpPr>
            <a:spLocks noGrp="1"/>
          </p:cNvSpPr>
          <p:nvPr>
            <p:ph sz="quarter" idx="13"/>
          </p:nvPr>
        </p:nvSpPr>
        <p:spPr>
          <a:xfrm>
            <a:off x="5562600" y="2550457"/>
            <a:ext cx="5901458" cy="1005939"/>
          </a:xfrm>
        </p:spPr>
        <p:txBody>
          <a:bodyPr/>
          <a:lstStyle/>
          <a:p>
            <a:r>
              <a:rPr lang="en-US" dirty="0"/>
              <a:t>Principal function in the bhrcr package that analyzes the input data set in the Bayesian framework.</a:t>
            </a:r>
          </a:p>
        </p:txBody>
      </p:sp>
      <p:sp>
        <p:nvSpPr>
          <p:cNvPr id="4" name="Text Placeholder 3">
            <a:extLst>
              <a:ext uri="{FF2B5EF4-FFF2-40B4-BE49-F238E27FC236}">
                <a16:creationId xmlns:a16="http://schemas.microsoft.com/office/drawing/2014/main" id="{BC5FE7D2-1184-499D-9F33-1D3882C98B2A}"/>
              </a:ext>
            </a:extLst>
          </p:cNvPr>
          <p:cNvSpPr>
            <a:spLocks noGrp="1"/>
          </p:cNvSpPr>
          <p:nvPr>
            <p:ph type="body" sz="quarter" idx="16"/>
          </p:nvPr>
        </p:nvSpPr>
        <p:spPr/>
        <p:txBody>
          <a:bodyPr/>
          <a:lstStyle/>
          <a:p>
            <a:r>
              <a:rPr lang="en-US" dirty="0" err="1"/>
              <a:t>clearanceEstimatorBayes</a:t>
            </a:r>
            <a:endParaRPr lang="en-US" dirty="0"/>
          </a:p>
        </p:txBody>
      </p:sp>
      <p:pic>
        <p:nvPicPr>
          <p:cNvPr id="15" name="Picture Placeholder 14" descr="Upward trend">
            <a:extLst>
              <a:ext uri="{FF2B5EF4-FFF2-40B4-BE49-F238E27FC236}">
                <a16:creationId xmlns:a16="http://schemas.microsoft.com/office/drawing/2014/main" id="{2C740E99-2E85-4F35-B3CC-CEA9C61B6871}"/>
              </a:ext>
            </a:extLst>
          </p:cNvPr>
          <p:cNvPicPr>
            <a:picLocks noGrp="1" noChangeAspect="1"/>
          </p:cNvPicPr>
          <p:nvPr>
            <p:ph type="pic" sz="quarter" idx="21"/>
          </p:nvPr>
        </p:nvPicPr>
        <p:blipFill>
          <a:blip r:embed="rId2">
            <a:extLst>
              <a:ext uri="{96DAC541-7B7A-43D3-8B79-37D633B846F1}">
                <asvg:svgBlip xmlns:asvg="http://schemas.microsoft.com/office/drawing/2016/SVG/main" r:embed="rId3"/>
              </a:ext>
            </a:extLst>
          </a:blip>
          <a:srcRect l="877" r="877"/>
          <a:stretch>
            <a:fillRect/>
          </a:stretch>
        </p:blipFill>
        <p:spPr/>
      </p:pic>
      <p:sp>
        <p:nvSpPr>
          <p:cNvPr id="6" name="Content Placeholder 5">
            <a:extLst>
              <a:ext uri="{FF2B5EF4-FFF2-40B4-BE49-F238E27FC236}">
                <a16:creationId xmlns:a16="http://schemas.microsoft.com/office/drawing/2014/main" id="{4BFBBC9C-C94B-4AC4-AC6A-CFA343D03B6E}"/>
              </a:ext>
            </a:extLst>
          </p:cNvPr>
          <p:cNvSpPr>
            <a:spLocks noGrp="1"/>
          </p:cNvSpPr>
          <p:nvPr>
            <p:ph sz="quarter" idx="22"/>
          </p:nvPr>
        </p:nvSpPr>
        <p:spPr/>
        <p:txBody>
          <a:bodyPr/>
          <a:lstStyle/>
          <a:p>
            <a:r>
              <a:rPr lang="en-US" dirty="0"/>
              <a:t>Estimate both clearance rates and the impact of patient level covariates on them, while accounting for lag phase, tail phase, and censored observations</a:t>
            </a:r>
          </a:p>
        </p:txBody>
      </p:sp>
      <p:sp>
        <p:nvSpPr>
          <p:cNvPr id="7" name="Text Placeholder 6">
            <a:extLst>
              <a:ext uri="{FF2B5EF4-FFF2-40B4-BE49-F238E27FC236}">
                <a16:creationId xmlns:a16="http://schemas.microsoft.com/office/drawing/2014/main" id="{9A63C40D-8F9B-478E-B92E-21A8374D3A44}"/>
              </a:ext>
            </a:extLst>
          </p:cNvPr>
          <p:cNvSpPr>
            <a:spLocks noGrp="1"/>
          </p:cNvSpPr>
          <p:nvPr>
            <p:ph type="body" sz="quarter" idx="23"/>
          </p:nvPr>
        </p:nvSpPr>
        <p:spPr>
          <a:xfrm>
            <a:off x="1524000" y="3680800"/>
            <a:ext cx="3810000" cy="757130"/>
          </a:xfrm>
        </p:spPr>
        <p:txBody>
          <a:bodyPr/>
          <a:lstStyle/>
          <a:p>
            <a:r>
              <a:rPr lang="en-US" dirty="0"/>
              <a:t> Bayesian hierarchical model</a:t>
            </a:r>
          </a:p>
        </p:txBody>
      </p:sp>
      <p:pic>
        <p:nvPicPr>
          <p:cNvPr id="17" name="Picture Placeholder 16" descr="Business Growth">
            <a:extLst>
              <a:ext uri="{FF2B5EF4-FFF2-40B4-BE49-F238E27FC236}">
                <a16:creationId xmlns:a16="http://schemas.microsoft.com/office/drawing/2014/main" id="{075255C1-F98E-4BA5-8209-8AD2C08A470F}"/>
              </a:ext>
            </a:extLst>
          </p:cNvPr>
          <p:cNvPicPr>
            <a:picLocks noGrp="1" noChangeAspect="1"/>
          </p:cNvPicPr>
          <p:nvPr>
            <p:ph type="pic" sz="quarter" idx="24"/>
          </p:nvPr>
        </p:nvPicPr>
        <p:blipFill>
          <a:blip r:embed="rId4">
            <a:extLst>
              <a:ext uri="{96DAC541-7B7A-43D3-8B79-37D633B846F1}">
                <asvg:svgBlip xmlns:asvg="http://schemas.microsoft.com/office/drawing/2016/SVG/main" r:embed="rId5"/>
              </a:ext>
            </a:extLst>
          </a:blip>
          <a:srcRect l="877" r="877"/>
          <a:stretch>
            <a:fillRect/>
          </a:stretch>
        </p:blipFill>
        <p:spPr/>
      </p:pic>
      <p:sp>
        <p:nvSpPr>
          <p:cNvPr id="9" name="Slide Number Placeholder 8">
            <a:extLst>
              <a:ext uri="{FF2B5EF4-FFF2-40B4-BE49-F238E27FC236}">
                <a16:creationId xmlns:a16="http://schemas.microsoft.com/office/drawing/2014/main" id="{3819A7CB-B552-4FB4-944D-B43294515AFF}"/>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sp>
        <p:nvSpPr>
          <p:cNvPr id="10" name="Content Placeholder 9">
            <a:extLst>
              <a:ext uri="{FF2B5EF4-FFF2-40B4-BE49-F238E27FC236}">
                <a16:creationId xmlns:a16="http://schemas.microsoft.com/office/drawing/2014/main" id="{DE588BAD-EB74-4043-849C-5F478F478EEB}"/>
              </a:ext>
            </a:extLst>
          </p:cNvPr>
          <p:cNvSpPr>
            <a:spLocks noGrp="1"/>
          </p:cNvSpPr>
          <p:nvPr>
            <p:ph sz="quarter" idx="25"/>
          </p:nvPr>
        </p:nvSpPr>
        <p:spPr>
          <a:xfrm>
            <a:off x="5562600" y="4724400"/>
            <a:ext cx="5901458" cy="1615440"/>
          </a:xfrm>
        </p:spPr>
        <p:txBody>
          <a:bodyPr>
            <a:normAutofit/>
          </a:bodyPr>
          <a:lstStyle/>
          <a:p>
            <a:r>
              <a:rPr lang="en-US" dirty="0"/>
              <a:t>Generates a MC sample which is correlated with nearby samples. Thus, if uncorrelated samples are required for interference, one can thin the resulting chain (after the burn-in period) by only taking every n-</a:t>
            </a:r>
            <a:r>
              <a:rPr lang="en-US" dirty="0" err="1"/>
              <a:t>th</a:t>
            </a:r>
            <a:r>
              <a:rPr lang="en-US" dirty="0"/>
              <a:t> value which is called thinning.</a:t>
            </a:r>
          </a:p>
        </p:txBody>
      </p:sp>
      <p:sp>
        <p:nvSpPr>
          <p:cNvPr id="11" name="Text Placeholder 10">
            <a:extLst>
              <a:ext uri="{FF2B5EF4-FFF2-40B4-BE49-F238E27FC236}">
                <a16:creationId xmlns:a16="http://schemas.microsoft.com/office/drawing/2014/main" id="{E4828A7F-0B72-4476-B059-65BED1FB61C4}"/>
              </a:ext>
            </a:extLst>
          </p:cNvPr>
          <p:cNvSpPr>
            <a:spLocks noGrp="1"/>
          </p:cNvSpPr>
          <p:nvPr>
            <p:ph type="body" sz="quarter" idx="26"/>
          </p:nvPr>
        </p:nvSpPr>
        <p:spPr>
          <a:xfrm>
            <a:off x="1524000" y="4814136"/>
            <a:ext cx="3810000" cy="757130"/>
          </a:xfrm>
        </p:spPr>
        <p:txBody>
          <a:bodyPr/>
          <a:lstStyle/>
          <a:p>
            <a:r>
              <a:rPr lang="it-IT" dirty="0"/>
              <a:t>Markov chain Monte Carlo (MCMC) </a:t>
            </a:r>
            <a:endParaRPr lang="en-US" dirty="0"/>
          </a:p>
        </p:txBody>
      </p:sp>
      <p:pic>
        <p:nvPicPr>
          <p:cNvPr id="19" name="Picture Placeholder 18" descr="Head with gears">
            <a:extLst>
              <a:ext uri="{FF2B5EF4-FFF2-40B4-BE49-F238E27FC236}">
                <a16:creationId xmlns:a16="http://schemas.microsoft.com/office/drawing/2014/main" id="{04E091D4-2985-4C51-8CEB-46D87F4B67D4}"/>
              </a:ext>
            </a:extLst>
          </p:cNvPr>
          <p:cNvPicPr>
            <a:picLocks noGrp="1" noChangeAspect="1"/>
          </p:cNvPicPr>
          <p:nvPr>
            <p:ph type="pic" sz="quarter" idx="27"/>
          </p:nvPr>
        </p:nvPicPr>
        <p:blipFill>
          <a:blip r:embed="rId6">
            <a:extLst>
              <a:ext uri="{96DAC541-7B7A-43D3-8B79-37D633B846F1}">
                <asvg:svgBlip xmlns:asvg="http://schemas.microsoft.com/office/drawing/2016/SVG/main" r:embed="rId7"/>
              </a:ext>
            </a:extLst>
          </a:blip>
          <a:srcRect l="877" r="877"/>
          <a:stretch>
            <a:fillRect/>
          </a:stretch>
        </p:blipFill>
        <p:spPr/>
      </p:pic>
    </p:spTree>
    <p:extLst>
      <p:ext uri="{BB962C8B-B14F-4D97-AF65-F5344CB8AC3E}">
        <p14:creationId xmlns:p14="http://schemas.microsoft.com/office/powerpoint/2010/main" val="418977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 group of people riding on the back of a bicycle&#10;&#10;Description automatically generated">
            <a:extLst>
              <a:ext uri="{FF2B5EF4-FFF2-40B4-BE49-F238E27FC236}">
                <a16:creationId xmlns:a16="http://schemas.microsoft.com/office/drawing/2014/main" id="{EB674DBD-C4DE-48B8-AA65-0EB596D67808}"/>
              </a:ext>
            </a:extLst>
          </p:cNvPr>
          <p:cNvPicPr>
            <a:picLocks noGrp="1" noChangeAspect="1"/>
          </p:cNvPicPr>
          <p:nvPr>
            <p:ph type="pic" sz="quarter" idx="17"/>
          </p:nvPr>
        </p:nvPicPr>
        <p:blipFill rotWithShape="1">
          <a:blip r:embed="rId3"/>
          <a:srcRect l="23" t="58730" r="-23" b="5420"/>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The data is recorded from the </a:t>
            </a:r>
            <a:r>
              <a:rPr lang="en-US" dirty="0" err="1"/>
              <a:t>pursat</a:t>
            </a:r>
            <a:r>
              <a:rPr lang="en-US" dirty="0"/>
              <a:t> province of </a:t>
            </a:r>
            <a:r>
              <a:rPr lang="en-US" dirty="0" err="1"/>
              <a:t>cambodia</a:t>
            </a:r>
            <a:endParaRPr lang="en-US" dirty="0"/>
          </a:p>
        </p:txBody>
      </p:sp>
      <p:pic>
        <p:nvPicPr>
          <p:cNvPr id="39" name="Picture Placeholder 38" descr="Marker">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a:stretch/>
        </p:blipFill>
        <p:spPr>
          <a:xfrm>
            <a:off x="548944" y="3725862"/>
            <a:ext cx="914400" cy="914400"/>
          </a:xfrm>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7162800" y="2006138"/>
            <a:ext cx="4389542" cy="4163339"/>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7513531" y="2392362"/>
            <a:ext cx="3688080" cy="3581400"/>
          </a:xfrm>
        </p:spPr>
        <p:txBody>
          <a:bodyPr/>
          <a:lstStyle/>
          <a:p>
            <a:r>
              <a:rPr lang="en-US" dirty="0">
                <a:solidFill>
                  <a:srgbClr val="43467B"/>
                </a:solidFill>
              </a:rPr>
              <a:t>Profiles of 110 patients, along with individual level covariates, measured in 2009 and 2010.</a:t>
            </a:r>
          </a:p>
        </p:txBody>
      </p:sp>
    </p:spTree>
    <p:extLst>
      <p:ext uri="{BB962C8B-B14F-4D97-AF65-F5344CB8AC3E}">
        <p14:creationId xmlns:p14="http://schemas.microsoft.com/office/powerpoint/2010/main" val="295620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E78B8ED-874A-4A52-8D3E-C3E9022461ED}"/>
              </a:ext>
            </a:extLst>
          </p:cNvPr>
          <p:cNvSpPr>
            <a:spLocks noGrp="1"/>
          </p:cNvSpPr>
          <p:nvPr>
            <p:ph type="title"/>
          </p:nvPr>
        </p:nvSpPr>
        <p:spPr>
          <a:xfrm>
            <a:off x="548640" y="990600"/>
            <a:ext cx="10805160" cy="707886"/>
          </a:xfrm>
          <a:noFill/>
        </p:spPr>
        <p:txBody>
          <a:bodyPr/>
          <a:lstStyle/>
          <a:p>
            <a:r>
              <a:rPr lang="en-US" dirty="0"/>
              <a:t>COVARIATES DATA DESCRIPTION</a:t>
            </a:r>
          </a:p>
        </p:txBody>
      </p:sp>
      <p:sp>
        <p:nvSpPr>
          <p:cNvPr id="5" name="Slide Number Placeholder 4">
            <a:extLst>
              <a:ext uri="{FF2B5EF4-FFF2-40B4-BE49-F238E27FC236}">
                <a16:creationId xmlns:a16="http://schemas.microsoft.com/office/drawing/2014/main" id="{1EAF7238-0497-4049-8C54-35A8883494E2}"/>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anchor="ctr">
            <a:normAutofit/>
          </a:bodyPr>
          <a:lstStyle/>
          <a:p>
            <a:pPr>
              <a:spcAft>
                <a:spcPts val="600"/>
              </a:spcAft>
            </a:pPr>
            <a:fld id="{4FAB73BC-B049-4115-A692-8D63A059BFB8}" type="slidenum">
              <a:rPr lang="en-US" noProof="0" smtClean="0"/>
              <a:pPr>
                <a:spcAft>
                  <a:spcPts val="600"/>
                </a:spcAft>
              </a:pPr>
              <a:t>7</a:t>
            </a:fld>
            <a:endParaRPr lang="en-US" noProof="0"/>
          </a:p>
        </p:txBody>
      </p:sp>
      <p:sp>
        <p:nvSpPr>
          <p:cNvPr id="10" name="TextBox 9">
            <a:extLst>
              <a:ext uri="{FF2B5EF4-FFF2-40B4-BE49-F238E27FC236}">
                <a16:creationId xmlns:a16="http://schemas.microsoft.com/office/drawing/2014/main" id="{74EF418F-268A-40C7-A34D-7EBAD54005A1}"/>
              </a:ext>
            </a:extLst>
          </p:cNvPr>
          <p:cNvSpPr txBox="1"/>
          <p:nvPr/>
        </p:nvSpPr>
        <p:spPr>
          <a:xfrm>
            <a:off x="628788" y="1981200"/>
            <a:ext cx="10191612" cy="4431983"/>
          </a:xfrm>
          <a:prstGeom prst="rect">
            <a:avLst/>
          </a:prstGeom>
          <a:noFill/>
        </p:spPr>
        <p:txBody>
          <a:bodyPr wrap="square" rtlCol="0">
            <a:spAutoFit/>
          </a:bodyPr>
          <a:lstStyle/>
          <a:p>
            <a:pPr marL="342900" indent="-342900" fontAlgn="base">
              <a:buClr>
                <a:srgbClr val="E58C09"/>
              </a:buClr>
              <a:buFont typeface="Wingdings" panose="05000000000000000000" pitchFamily="2" charset="2"/>
              <a:buChar char="§"/>
            </a:pPr>
            <a:r>
              <a:rPr lang="en-US" sz="2400" dirty="0"/>
              <a:t>Sex: A factor variable with two levels F and M​</a:t>
            </a:r>
          </a:p>
          <a:p>
            <a:pPr marL="342900" indent="-342900" fontAlgn="base">
              <a:buClr>
                <a:srgbClr val="E58C09"/>
              </a:buClr>
              <a:buFont typeface="Wingdings" panose="05000000000000000000" pitchFamily="2" charset="2"/>
              <a:buChar char="§"/>
            </a:pPr>
            <a:r>
              <a:rPr lang="en-US" sz="2400" dirty="0" err="1"/>
              <a:t>agegroup</a:t>
            </a:r>
            <a:r>
              <a:rPr lang="en-US" sz="2400" dirty="0"/>
              <a:t>: 21+ (21 years of age or older), or 21− (younger than 21 years)​</a:t>
            </a:r>
          </a:p>
          <a:p>
            <a:pPr marL="342900" indent="-342900" fontAlgn="base">
              <a:buClr>
                <a:srgbClr val="E58C09"/>
              </a:buClr>
              <a:buFont typeface="Wingdings" panose="05000000000000000000" pitchFamily="2" charset="2"/>
              <a:buChar char="§"/>
            </a:pPr>
            <a:r>
              <a:rPr lang="en-US" sz="2400" dirty="0" err="1"/>
              <a:t>vvkv</a:t>
            </a:r>
            <a:r>
              <a:rPr lang="en-US" sz="2400" dirty="0"/>
              <a:t>: whether or not the patient was from the Veal </a:t>
            </a:r>
            <a:r>
              <a:rPr lang="en-US" sz="2400" dirty="0" err="1"/>
              <a:t>Veng</a:t>
            </a:r>
            <a:r>
              <a:rPr lang="en-US" sz="2400" dirty="0"/>
              <a:t> district or </a:t>
            </a:r>
            <a:r>
              <a:rPr lang="en-US" sz="2400" dirty="0" err="1"/>
              <a:t>Kranvanh</a:t>
            </a:r>
            <a:r>
              <a:rPr lang="en-US" sz="2400" dirty="0"/>
              <a:t> district in </a:t>
            </a:r>
            <a:r>
              <a:rPr lang="en-US" sz="2400" dirty="0" err="1"/>
              <a:t>Pursat</a:t>
            </a:r>
            <a:r>
              <a:rPr lang="en-US" sz="2400" dirty="0"/>
              <a:t>, Cambodia​</a:t>
            </a:r>
          </a:p>
          <a:p>
            <a:pPr marL="342900" indent="-342900" fontAlgn="base">
              <a:buClr>
                <a:srgbClr val="E58C09"/>
              </a:buClr>
              <a:buFont typeface="Wingdings" panose="05000000000000000000" pitchFamily="2" charset="2"/>
              <a:buChar char="§"/>
            </a:pPr>
            <a:r>
              <a:rPr lang="en-US" sz="2400" dirty="0"/>
              <a:t>HbE: the number of alleles of </a:t>
            </a:r>
            <a:r>
              <a:rPr lang="en-US" sz="2400" dirty="0" err="1"/>
              <a:t>Haemoglobin</a:t>
            </a:r>
            <a:r>
              <a:rPr lang="en-US" sz="2400" dirty="0"/>
              <a:t> E variant​</a:t>
            </a:r>
          </a:p>
          <a:p>
            <a:pPr marL="342900" indent="-342900" fontAlgn="base">
              <a:buClr>
                <a:srgbClr val="E58C09"/>
              </a:buClr>
              <a:buFont typeface="Wingdings" panose="05000000000000000000" pitchFamily="2" charset="2"/>
              <a:buChar char="§"/>
            </a:pPr>
            <a:r>
              <a:rPr lang="en-US" sz="2400" dirty="0"/>
              <a:t>athal: the number of alleles of </a:t>
            </a:r>
            <a:r>
              <a:rPr lang="en-US" sz="2400" dirty="0" err="1"/>
              <a:t>thalassaemia</a:t>
            </a:r>
            <a:r>
              <a:rPr lang="en-US" sz="2400" dirty="0"/>
              <a:t> variant​</a:t>
            </a:r>
          </a:p>
          <a:p>
            <a:pPr marL="342900" indent="-342900" fontAlgn="base">
              <a:buClr>
                <a:srgbClr val="E58C09"/>
              </a:buClr>
              <a:buFont typeface="Wingdings" panose="05000000000000000000" pitchFamily="2" charset="2"/>
              <a:buChar char="§"/>
            </a:pPr>
            <a:r>
              <a:rPr lang="en-US" sz="2400" dirty="0"/>
              <a:t>g6pd: the number of alleles of glucose-6-phosphate dehydrogenase deficient variant​</a:t>
            </a:r>
          </a:p>
          <a:p>
            <a:pPr marL="342900" indent="-342900" fontAlgn="base">
              <a:buClr>
                <a:srgbClr val="E58C09"/>
              </a:buClr>
              <a:buFont typeface="Wingdings" panose="05000000000000000000" pitchFamily="2" charset="2"/>
              <a:buChar char="§"/>
            </a:pPr>
            <a:r>
              <a:rPr lang="en-US" sz="2400" dirty="0"/>
              <a:t>lnPf0: Log initial parasite density​</a:t>
            </a:r>
          </a:p>
          <a:p>
            <a:pPr marL="342900" indent="-342900" fontAlgn="base">
              <a:buClr>
                <a:srgbClr val="E58C09"/>
              </a:buClr>
              <a:buFont typeface="Wingdings" panose="05000000000000000000" pitchFamily="2" charset="2"/>
              <a:buChar char="§"/>
            </a:pPr>
            <a:r>
              <a:rPr lang="en-US" sz="2400" dirty="0"/>
              <a:t>year2010: TRUE if 2010, FALSE if 2009​</a:t>
            </a:r>
          </a:p>
          <a:p>
            <a:pPr marL="342900" indent="-342900" fontAlgn="base">
              <a:buClr>
                <a:srgbClr val="E58C09"/>
              </a:buClr>
              <a:buFont typeface="Wingdings" panose="05000000000000000000" pitchFamily="2" charset="2"/>
              <a:buChar char="§"/>
            </a:pPr>
            <a:r>
              <a:rPr lang="en-US" sz="2400" dirty="0"/>
              <a:t>group: 1 if parasite </a:t>
            </a:r>
            <a:r>
              <a:rPr lang="en-US" sz="2400" i="1" dirty="0"/>
              <a:t>group 1</a:t>
            </a:r>
            <a:r>
              <a:rPr lang="en-US" sz="2400" dirty="0"/>
              <a:t>, 0 if parasite </a:t>
            </a:r>
            <a:r>
              <a:rPr lang="en-US" sz="2400" i="1" dirty="0"/>
              <a:t>group 2</a:t>
            </a:r>
            <a:endParaRPr lang="en-US" sz="2400" dirty="0"/>
          </a:p>
          <a:p>
            <a:endParaRPr lang="en-US" dirty="0"/>
          </a:p>
        </p:txBody>
      </p:sp>
    </p:spTree>
    <p:extLst>
      <p:ext uri="{BB962C8B-B14F-4D97-AF65-F5344CB8AC3E}">
        <p14:creationId xmlns:p14="http://schemas.microsoft.com/office/powerpoint/2010/main" val="73696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EC6DA82-B263-42B0-A1CB-94F72B384F4F}"/>
              </a:ext>
            </a:extLst>
          </p:cNvPr>
          <p:cNvSpPr>
            <a:spLocks noGrp="1"/>
          </p:cNvSpPr>
          <p:nvPr>
            <p:ph type="pic" sz="quarter" idx="15"/>
          </p:nvPr>
        </p:nvSpPr>
        <p:spPr>
          <a:solidFill>
            <a:schemeClr val="bg2">
              <a:lumMod val="90000"/>
            </a:schemeClr>
          </a:solidFill>
        </p:spPr>
      </p:sp>
      <p:sp>
        <p:nvSpPr>
          <p:cNvPr id="4" name="Title 3">
            <a:extLst>
              <a:ext uri="{FF2B5EF4-FFF2-40B4-BE49-F238E27FC236}">
                <a16:creationId xmlns:a16="http://schemas.microsoft.com/office/drawing/2014/main" id="{9857A812-2A2C-42FC-A211-8D15F27EFDD2}"/>
              </a:ext>
            </a:extLst>
          </p:cNvPr>
          <p:cNvSpPr>
            <a:spLocks noGrp="1"/>
          </p:cNvSpPr>
          <p:nvPr>
            <p:ph type="ctrTitle"/>
          </p:nvPr>
        </p:nvSpPr>
        <p:spPr/>
        <p:txBody>
          <a:bodyPr/>
          <a:lstStyle/>
          <a:p>
            <a:r>
              <a:rPr lang="en-US" dirty="0"/>
              <a:t>THE PURSAT COVARIATES</a:t>
            </a:r>
          </a:p>
        </p:txBody>
      </p:sp>
      <p:sp>
        <p:nvSpPr>
          <p:cNvPr id="5" name="Subtitle 4">
            <a:extLst>
              <a:ext uri="{FF2B5EF4-FFF2-40B4-BE49-F238E27FC236}">
                <a16:creationId xmlns:a16="http://schemas.microsoft.com/office/drawing/2014/main" id="{F72B7018-3BE8-465F-8125-CB0D24B8CF2F}"/>
              </a:ext>
            </a:extLst>
          </p:cNvPr>
          <p:cNvSpPr>
            <a:spLocks noGrp="1"/>
          </p:cNvSpPr>
          <p:nvPr>
            <p:ph type="subTitle" idx="1"/>
          </p:nvPr>
        </p:nvSpPr>
        <p:spPr>
          <a:xfrm>
            <a:off x="6053744" y="4190998"/>
            <a:ext cx="4876800" cy="1371602"/>
          </a:xfrm>
        </p:spPr>
        <p:txBody>
          <a:bodyPr/>
          <a:lstStyle/>
          <a:p>
            <a:r>
              <a:rPr lang="en-US" dirty="0">
                <a:solidFill>
                  <a:srgbClr val="EEEEEE"/>
                </a:solidFill>
              </a:rPr>
              <a:t>covariates: a data frame (with no missing values), ordered according to patients’ order in data and contains individual level covariates. Additionally, it concludes that the covariates in the analysis can increase statistical power and improve precision of the treatment effect.</a:t>
            </a:r>
          </a:p>
        </p:txBody>
      </p:sp>
      <p:sp>
        <p:nvSpPr>
          <p:cNvPr id="6" name="Text Placeholder 5">
            <a:extLst>
              <a:ext uri="{FF2B5EF4-FFF2-40B4-BE49-F238E27FC236}">
                <a16:creationId xmlns:a16="http://schemas.microsoft.com/office/drawing/2014/main" id="{BF17B4A7-14E3-41B3-B17A-098570DD2743}"/>
              </a:ext>
            </a:extLst>
          </p:cNvPr>
          <p:cNvSpPr>
            <a:spLocks noGrp="1"/>
          </p:cNvSpPr>
          <p:nvPr>
            <p:ph type="body" sz="quarter" idx="13"/>
          </p:nvPr>
        </p:nvSpPr>
        <p:spPr/>
        <p:txBody>
          <a:bodyPr>
            <a:normAutofit fontScale="55000" lnSpcReduction="20000"/>
          </a:bodyPr>
          <a:lstStyle/>
          <a:p>
            <a:endParaRPr lang="en-US"/>
          </a:p>
        </p:txBody>
      </p:sp>
      <p:sp>
        <p:nvSpPr>
          <p:cNvPr id="7" name="Text Placeholder 6">
            <a:extLst>
              <a:ext uri="{FF2B5EF4-FFF2-40B4-BE49-F238E27FC236}">
                <a16:creationId xmlns:a16="http://schemas.microsoft.com/office/drawing/2014/main" id="{36ECF18C-FF2A-4235-AB7F-C345F2C7CF0D}"/>
              </a:ext>
            </a:extLst>
          </p:cNvPr>
          <p:cNvSpPr>
            <a:spLocks noGrp="1"/>
          </p:cNvSpPr>
          <p:nvPr>
            <p:ph type="body" sz="quarter" idx="14"/>
          </p:nvPr>
        </p:nvSpPr>
        <p:spPr/>
        <p:txBody>
          <a:bodyPr>
            <a:normAutofit fontScale="55000" lnSpcReduction="20000"/>
          </a:bodyPr>
          <a:lstStyle/>
          <a:p>
            <a:endParaRPr lang="en-US" dirty="0"/>
          </a:p>
        </p:txBody>
      </p:sp>
      <p:pic>
        <p:nvPicPr>
          <p:cNvPr id="8" name="Picture 7">
            <a:extLst>
              <a:ext uri="{FF2B5EF4-FFF2-40B4-BE49-F238E27FC236}">
                <a16:creationId xmlns:a16="http://schemas.microsoft.com/office/drawing/2014/main" id="{A1A97D49-EA90-4D37-87E2-98CDF4DFA2C5}"/>
              </a:ext>
            </a:extLst>
          </p:cNvPr>
          <p:cNvPicPr>
            <a:picLocks noChangeAspect="1"/>
          </p:cNvPicPr>
          <p:nvPr/>
        </p:nvPicPr>
        <p:blipFill>
          <a:blip r:embed="rId2"/>
          <a:stretch>
            <a:fillRect/>
          </a:stretch>
        </p:blipFill>
        <p:spPr>
          <a:xfrm>
            <a:off x="457200" y="403727"/>
            <a:ext cx="6576467" cy="3406273"/>
          </a:xfrm>
          <a:prstGeom prst="rect">
            <a:avLst/>
          </a:prstGeom>
        </p:spPr>
      </p:pic>
    </p:spTree>
    <p:extLst>
      <p:ext uri="{BB962C8B-B14F-4D97-AF65-F5344CB8AC3E}">
        <p14:creationId xmlns:p14="http://schemas.microsoft.com/office/powerpoint/2010/main" val="407358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7D80E-F1F1-440F-B9E1-18C7882D7436}"/>
              </a:ext>
            </a:extLst>
          </p:cNvPr>
          <p:cNvSpPr>
            <a:spLocks noGrp="1"/>
          </p:cNvSpPr>
          <p:nvPr>
            <p:ph type="ctrTitle"/>
          </p:nvPr>
        </p:nvSpPr>
        <p:spPr/>
        <p:txBody>
          <a:bodyPr/>
          <a:lstStyle/>
          <a:p>
            <a:r>
              <a:rPr lang="en-US" dirty="0"/>
              <a:t>Diagnostic of the </a:t>
            </a:r>
            <a:r>
              <a:rPr lang="en-US" dirty="0" err="1"/>
              <a:t>gamma_athal</a:t>
            </a:r>
            <a:r>
              <a:rPr lang="en-US" dirty="0"/>
              <a:t> </a:t>
            </a:r>
          </a:p>
        </p:txBody>
      </p:sp>
      <p:sp>
        <p:nvSpPr>
          <p:cNvPr id="5" name="Subtitle 4">
            <a:extLst>
              <a:ext uri="{FF2B5EF4-FFF2-40B4-BE49-F238E27FC236}">
                <a16:creationId xmlns:a16="http://schemas.microsoft.com/office/drawing/2014/main" id="{3794CAE1-35BA-43CC-9C4C-FB403E8A1891}"/>
              </a:ext>
            </a:extLst>
          </p:cNvPr>
          <p:cNvSpPr>
            <a:spLocks noGrp="1"/>
          </p:cNvSpPr>
          <p:nvPr>
            <p:ph type="subTitle" idx="1"/>
          </p:nvPr>
        </p:nvSpPr>
        <p:spPr>
          <a:xfrm>
            <a:off x="6057900" y="4114800"/>
            <a:ext cx="4876800" cy="2209800"/>
          </a:xfrm>
        </p:spPr>
        <p:txBody>
          <a:bodyPr>
            <a:normAutofit/>
          </a:bodyPr>
          <a:lstStyle/>
          <a:p>
            <a:pPr marL="285750" indent="-285750">
              <a:buFont typeface="Wingdings" panose="05000000000000000000" pitchFamily="2" charset="2"/>
              <a:buChar char="§"/>
            </a:pPr>
            <a:r>
              <a:rPr lang="en-US" dirty="0">
                <a:solidFill>
                  <a:schemeClr val="tx1"/>
                </a:solidFill>
              </a:rPr>
              <a:t>Provides diagnostic analysis such as trace plots, ACF (auto-correlation function) and PACF (partial auto-correlation function) plots for some important parameters in the MCMC process of the Gibbs sampling.</a:t>
            </a:r>
          </a:p>
          <a:p>
            <a:pPr marL="285750" indent="-285750">
              <a:buFont typeface="Wingdings" panose="05000000000000000000" pitchFamily="2" charset="2"/>
              <a:buChar char="§"/>
            </a:pPr>
            <a:r>
              <a:rPr lang="en-US" dirty="0">
                <a:solidFill>
                  <a:schemeClr val="tx1"/>
                </a:solidFill>
              </a:rPr>
              <a:t>These diagnostic plots help to assess whether it is plausible that the MCMC process has reached stationarity and has been thinned sufficiently.</a:t>
            </a:r>
          </a:p>
        </p:txBody>
      </p:sp>
      <p:sp>
        <p:nvSpPr>
          <p:cNvPr id="6" name="Text Placeholder 5">
            <a:extLst>
              <a:ext uri="{FF2B5EF4-FFF2-40B4-BE49-F238E27FC236}">
                <a16:creationId xmlns:a16="http://schemas.microsoft.com/office/drawing/2014/main" id="{640F3D38-64AF-499D-BE69-F178236658A4}"/>
              </a:ext>
            </a:extLst>
          </p:cNvPr>
          <p:cNvSpPr>
            <a:spLocks noGrp="1"/>
          </p:cNvSpPr>
          <p:nvPr>
            <p:ph type="body" sz="quarter" idx="13"/>
          </p:nvPr>
        </p:nvSpPr>
        <p:spPr/>
        <p:txBody>
          <a:bodyPr>
            <a:normAutofit fontScale="55000" lnSpcReduction="20000"/>
          </a:bodyPr>
          <a:lstStyle/>
          <a:p>
            <a:endParaRPr lang="en-US"/>
          </a:p>
        </p:txBody>
      </p:sp>
      <p:sp>
        <p:nvSpPr>
          <p:cNvPr id="7" name="Text Placeholder 6">
            <a:extLst>
              <a:ext uri="{FF2B5EF4-FFF2-40B4-BE49-F238E27FC236}">
                <a16:creationId xmlns:a16="http://schemas.microsoft.com/office/drawing/2014/main" id="{50C23CB3-45E9-4E19-916F-DCA0F4EAC3E2}"/>
              </a:ext>
            </a:extLst>
          </p:cNvPr>
          <p:cNvSpPr>
            <a:spLocks noGrp="1"/>
          </p:cNvSpPr>
          <p:nvPr>
            <p:ph type="body" sz="quarter" idx="14"/>
          </p:nvPr>
        </p:nvSpPr>
        <p:spPr/>
        <p:txBody>
          <a:bodyPr>
            <a:normAutofit fontScale="55000" lnSpcReduction="20000"/>
          </a:bodyPr>
          <a:lstStyle/>
          <a:p>
            <a:endParaRPr lang="en-US"/>
          </a:p>
        </p:txBody>
      </p:sp>
      <p:pic>
        <p:nvPicPr>
          <p:cNvPr id="9" name="Picture 8">
            <a:extLst>
              <a:ext uri="{FF2B5EF4-FFF2-40B4-BE49-F238E27FC236}">
                <a16:creationId xmlns:a16="http://schemas.microsoft.com/office/drawing/2014/main" id="{ABE83600-E5EA-4701-8104-497551641402}"/>
              </a:ext>
            </a:extLst>
          </p:cNvPr>
          <p:cNvPicPr>
            <a:picLocks noChangeAspect="1"/>
          </p:cNvPicPr>
          <p:nvPr/>
        </p:nvPicPr>
        <p:blipFill>
          <a:blip r:embed="rId2"/>
          <a:stretch>
            <a:fillRect/>
          </a:stretch>
        </p:blipFill>
        <p:spPr>
          <a:xfrm>
            <a:off x="214746" y="146657"/>
            <a:ext cx="3749308" cy="3757791"/>
          </a:xfrm>
          <a:prstGeom prst="rect">
            <a:avLst/>
          </a:prstGeom>
          <a:ln w="19050">
            <a:solidFill>
              <a:schemeClr val="tx1"/>
            </a:solidFill>
          </a:ln>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5B44A702-77AC-4F1B-BE92-4F6115F48307}"/>
              </a:ext>
            </a:extLst>
          </p:cNvPr>
          <p:cNvPicPr>
            <a:picLocks noChangeAspect="1"/>
          </p:cNvPicPr>
          <p:nvPr/>
        </p:nvPicPr>
        <p:blipFill>
          <a:blip r:embed="rId3"/>
          <a:stretch>
            <a:fillRect/>
          </a:stretch>
        </p:blipFill>
        <p:spPr>
          <a:xfrm>
            <a:off x="4107872" y="119657"/>
            <a:ext cx="3798957" cy="3784792"/>
          </a:xfrm>
          <a:prstGeom prst="rect">
            <a:avLst/>
          </a:prstGeom>
          <a:ln w="19050">
            <a:solidFill>
              <a:schemeClr val="tx1"/>
            </a:solidFill>
          </a:ln>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06E620FA-1B09-4B90-8469-2400E5285EEC}"/>
              </a:ext>
            </a:extLst>
          </p:cNvPr>
          <p:cNvPicPr>
            <a:picLocks noChangeAspect="1"/>
          </p:cNvPicPr>
          <p:nvPr/>
        </p:nvPicPr>
        <p:blipFill>
          <a:blip r:embed="rId4"/>
          <a:stretch>
            <a:fillRect/>
          </a:stretch>
        </p:blipFill>
        <p:spPr>
          <a:xfrm>
            <a:off x="8052032" y="103935"/>
            <a:ext cx="3749308" cy="3800513"/>
          </a:xfrm>
          <a:prstGeom prst="rect">
            <a:avLst/>
          </a:prstGeom>
          <a:ln w="19050">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87263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purl.org/dc/terms/"/>
    <ds:schemaRef ds:uri="http://purl.org/dc/elements/1.1/"/>
    <ds:schemaRef ds:uri="16c05727-aa75-4e4a-9b5f-8a80a116589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dcmitype/"/>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Widescreen</PresentationFormat>
  <Paragraphs>58</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Tw Cen MT</vt:lpstr>
      <vt:lpstr>Tw Cen MT Condensed</vt:lpstr>
      <vt:lpstr>Wingdings</vt:lpstr>
      <vt:lpstr>Wingdings 3</vt:lpstr>
      <vt:lpstr>ModernClassicBlock-3</vt:lpstr>
      <vt:lpstr>MALARIAL PARASITES DETECTION AND CLEARANCE RATES – BAYESIAN HIERARCHICAL REGRESSION MODELLING  </vt:lpstr>
      <vt:lpstr>INTRODUCTION</vt:lpstr>
      <vt:lpstr>PURPOSE OF THE PROJECT</vt:lpstr>
      <vt:lpstr>THE BHRCR PACKAGE</vt:lpstr>
      <vt:lpstr>Bayesian hierarchical regression AND DATA ANALYSIS</vt:lpstr>
      <vt:lpstr>The data is recorded from the pursat province of cambodia</vt:lpstr>
      <vt:lpstr>COVARIATES DATA DESCRIPTION</vt:lpstr>
      <vt:lpstr>THE PURSAT COVARIATES</vt:lpstr>
      <vt:lpstr>Diagnostic of the gamma_athal </vt:lpstr>
      <vt:lpstr>Diagnostic of the male gender pre and post thinning</vt:lpstr>
      <vt:lpstr>PowerPoint Presentation</vt:lpstr>
      <vt:lpstr>SOM Model allows us to scale the data to analyze the variables</vt:lpstr>
      <vt:lpstr>Dendrogram of the best clustering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2020-03-08T01:00:07Z</dcterms:created>
  <dcterms:modified xsi:type="dcterms:W3CDTF">2020-03-09T04:46:56Z</dcterms:modified>
</cp:coreProperties>
</file>