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914146"/>
            <a:ext cx="20777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859" y="3288487"/>
            <a:ext cx="7730490" cy="1828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629158"/>
            <a:ext cx="7371080" cy="327215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>
              <a:lnSpc>
                <a:spcPts val="6120"/>
              </a:lnSpc>
              <a:spcBef>
                <a:spcPts val="1205"/>
              </a:spcBef>
            </a:pPr>
            <a:r>
              <a:rPr sz="6000" spc="-50" dirty="0">
                <a:solidFill>
                  <a:srgbClr val="252525"/>
                </a:solidFill>
                <a:latin typeface="Calibri Light"/>
                <a:cs typeface="Calibri Light"/>
              </a:rPr>
              <a:t>STRING</a:t>
            </a:r>
            <a:r>
              <a:rPr sz="6000" spc="-15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90" dirty="0">
                <a:solidFill>
                  <a:srgbClr val="252525"/>
                </a:solidFill>
                <a:latin typeface="Calibri Light"/>
                <a:cs typeface="Calibri Light"/>
              </a:rPr>
              <a:t>MANIPULATION, </a:t>
            </a:r>
            <a:r>
              <a:rPr sz="6000" spc="-134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252525"/>
                </a:solidFill>
                <a:latin typeface="Calibri Light"/>
                <a:cs typeface="Calibri Light"/>
              </a:rPr>
              <a:t>GUESS-and-CHECK, </a:t>
            </a:r>
            <a:r>
              <a:rPr sz="6000" spc="-5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100" dirty="0">
                <a:solidFill>
                  <a:srgbClr val="252525"/>
                </a:solidFill>
                <a:latin typeface="Calibri Light"/>
                <a:cs typeface="Calibri Light"/>
              </a:rPr>
              <a:t>APPROXIMATIONS, </a:t>
            </a:r>
            <a:r>
              <a:rPr sz="6000" spc="-9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252525"/>
                </a:solidFill>
                <a:latin typeface="Calibri Light"/>
                <a:cs typeface="Calibri Light"/>
              </a:rPr>
              <a:t>BISECTION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01700" y="3628930"/>
            <a:ext cx="6346825" cy="119507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700" spc="-50" dirty="0">
                <a:solidFill>
                  <a:srgbClr val="252525"/>
                </a:solidFill>
                <a:latin typeface="Calibri Light"/>
                <a:cs typeface="Calibri Light"/>
              </a:rPr>
              <a:t>(download</a:t>
            </a:r>
            <a:r>
              <a:rPr sz="2700" spc="-10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700" spc="-45" dirty="0">
                <a:solidFill>
                  <a:srgbClr val="252525"/>
                </a:solidFill>
                <a:latin typeface="Calibri Light"/>
                <a:cs typeface="Calibri Light"/>
              </a:rPr>
              <a:t>slides</a:t>
            </a:r>
            <a:r>
              <a:rPr sz="2700" spc="-8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700" spc="-35" dirty="0">
                <a:solidFill>
                  <a:srgbClr val="252525"/>
                </a:solidFill>
                <a:latin typeface="Calibri Light"/>
                <a:cs typeface="Calibri Light"/>
              </a:rPr>
              <a:t>and</a:t>
            </a:r>
            <a:r>
              <a:rPr sz="2700" spc="-1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700" spc="-35" dirty="0">
                <a:solidFill>
                  <a:srgbClr val="252525"/>
                </a:solidFill>
                <a:latin typeface="Calibri Light"/>
                <a:cs typeface="Calibri Light"/>
              </a:rPr>
              <a:t>.py</a:t>
            </a:r>
            <a:r>
              <a:rPr sz="2700" spc="-1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700" spc="-45" dirty="0">
                <a:solidFill>
                  <a:srgbClr val="252525"/>
                </a:solidFill>
                <a:latin typeface="Calibri Light"/>
                <a:cs typeface="Calibri Light"/>
              </a:rPr>
              <a:t>files</a:t>
            </a:r>
            <a:r>
              <a:rPr sz="2700" spc="-5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US" sz="2700" spc="-10" dirty="0">
                <a:solidFill>
                  <a:srgbClr val="252525"/>
                </a:solidFill>
                <a:latin typeface="Calibri Light"/>
                <a:cs typeface="Calibri Light"/>
              </a:rPr>
              <a:t>and</a:t>
            </a:r>
            <a:r>
              <a:rPr sz="2700" spc="-60" dirty="0">
                <a:solidFill>
                  <a:srgbClr val="252525"/>
                </a:solidFill>
                <a:latin typeface="Calibri Light"/>
                <a:cs typeface="Calibri Light"/>
              </a:rPr>
              <a:t> follow</a:t>
            </a:r>
            <a:r>
              <a:rPr sz="2700" spc="-8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700" spc="-45" dirty="0">
                <a:solidFill>
                  <a:srgbClr val="252525"/>
                </a:solidFill>
                <a:latin typeface="Calibri Light"/>
                <a:cs typeface="Calibri Light"/>
              </a:rPr>
              <a:t>along!)</a:t>
            </a:r>
            <a:endParaRPr sz="2700" dirty="0">
              <a:latin typeface="Calibri Light"/>
              <a:cs typeface="Calibri Light"/>
            </a:endParaRPr>
          </a:p>
          <a:p>
            <a:pPr marL="14604">
              <a:lnSpc>
                <a:spcPct val="100000"/>
              </a:lnSpc>
              <a:spcBef>
                <a:spcPts val="1455"/>
              </a:spcBef>
            </a:pPr>
            <a:r>
              <a:rPr lang="en-US" sz="2400" spc="160" dirty="0">
                <a:solidFill>
                  <a:srgbClr val="585858"/>
                </a:solidFill>
                <a:latin typeface="Calibri Light"/>
                <a:cs typeface="Calibri Light"/>
              </a:rPr>
              <a:t>COP1000 - LEC3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395478"/>
            <a:ext cx="3963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CODE</a:t>
            </a:r>
            <a:r>
              <a:rPr spc="-160" dirty="0"/>
              <a:t> </a:t>
            </a:r>
            <a:r>
              <a:rPr spc="-45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041399"/>
            <a:ext cx="4605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latin typeface="Calibri Light"/>
                <a:cs typeface="Calibri Light"/>
              </a:rPr>
              <a:t>R</a:t>
            </a:r>
            <a:r>
              <a:rPr sz="4000" spc="-50" dirty="0">
                <a:latin typeface="Calibri Light"/>
                <a:cs typeface="Calibri Light"/>
              </a:rPr>
              <a:t>OB</a:t>
            </a:r>
            <a:r>
              <a:rPr sz="4000" spc="-170" dirty="0">
                <a:latin typeface="Calibri Light"/>
                <a:cs typeface="Calibri Light"/>
              </a:rPr>
              <a:t>O</a:t>
            </a:r>
            <a:r>
              <a:rPr sz="4000" dirty="0">
                <a:latin typeface="Calibri Light"/>
                <a:cs typeface="Calibri Light"/>
              </a:rPr>
              <a:t>T</a:t>
            </a:r>
            <a:r>
              <a:rPr sz="4000" spc="-125" dirty="0">
                <a:latin typeface="Calibri Light"/>
                <a:cs typeface="Calibri Light"/>
              </a:rPr>
              <a:t> </a:t>
            </a:r>
            <a:r>
              <a:rPr sz="4000" spc="-50" dirty="0">
                <a:latin typeface="Calibri Light"/>
                <a:cs typeface="Calibri Light"/>
              </a:rPr>
              <a:t>CHE</a:t>
            </a:r>
            <a:r>
              <a:rPr sz="4000" spc="-60" dirty="0">
                <a:latin typeface="Calibri Light"/>
                <a:cs typeface="Calibri Light"/>
              </a:rPr>
              <a:t>E</a:t>
            </a:r>
            <a:r>
              <a:rPr sz="4000" spc="-65" dirty="0">
                <a:latin typeface="Calibri Light"/>
                <a:cs typeface="Calibri Light"/>
              </a:rPr>
              <a:t>R</a:t>
            </a:r>
            <a:r>
              <a:rPr sz="4000" spc="-55" dirty="0">
                <a:latin typeface="Calibri Light"/>
                <a:cs typeface="Calibri Light"/>
              </a:rPr>
              <a:t>L</a:t>
            </a:r>
            <a:r>
              <a:rPr sz="4000" spc="-100" dirty="0">
                <a:latin typeface="Calibri Light"/>
                <a:cs typeface="Calibri Light"/>
              </a:rPr>
              <a:t>E</a:t>
            </a:r>
            <a:r>
              <a:rPr sz="4000" spc="-55" dirty="0">
                <a:latin typeface="Calibri Light"/>
                <a:cs typeface="Calibri Light"/>
              </a:rPr>
              <a:t>AD</a:t>
            </a:r>
            <a:r>
              <a:rPr sz="4000" spc="-60" dirty="0">
                <a:latin typeface="Calibri Light"/>
                <a:cs typeface="Calibri Light"/>
              </a:rPr>
              <a:t>E</a:t>
            </a:r>
            <a:r>
              <a:rPr sz="4000" spc="-114" dirty="0">
                <a:latin typeface="Calibri Light"/>
                <a:cs typeface="Calibri Light"/>
              </a:rPr>
              <a:t>R</a:t>
            </a:r>
            <a:r>
              <a:rPr sz="4000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851913"/>
            <a:ext cx="71297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an_letters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"aefhilmnorsxAEFHILMNORSX"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word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input("I will cheer for you! Enter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word: </a:t>
            </a:r>
            <a:r>
              <a:rPr sz="1800" spc="-5" dirty="0">
                <a:latin typeface="Courier New"/>
                <a:cs typeface="Courier New"/>
              </a:rPr>
              <a:t>")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int(input("Enthusiasm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level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(1-10):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80" y="3214497"/>
            <a:ext cx="4074795" cy="871219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682625" marR="1196975" indent="-5467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len(word):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word[i]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4046982"/>
            <a:ext cx="67183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an_letters:</a:t>
            </a:r>
            <a:endParaRPr sz="1800">
              <a:latin typeface="Courier New"/>
              <a:cs typeface="Courier New"/>
            </a:endParaRPr>
          </a:p>
          <a:p>
            <a:pPr marL="558800" marR="5080" indent="546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print("Give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"!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558800" marR="5080" indent="546100">
              <a:lnSpc>
                <a:spcPct val="100000"/>
              </a:lnSpc>
              <a:tabLst>
                <a:tab pos="3562985" algn="l"/>
              </a:tabLst>
            </a:pPr>
            <a:r>
              <a:rPr sz="1800" spc="-10" dirty="0">
                <a:latin typeface="Courier New"/>
                <a:cs typeface="Courier New"/>
              </a:rPr>
              <a:t>print("Give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me </a:t>
            </a:r>
            <a:r>
              <a:rPr sz="1800" dirty="0">
                <a:latin typeface="Courier New"/>
                <a:cs typeface="Courier New"/>
              </a:rPr>
              <a:t>a	"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"!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 marR="260159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print("What does that spell?")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range(times):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print(word,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"!!!")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9748" y="3214497"/>
            <a:ext cx="4075429" cy="871219"/>
          </a:xfrm>
          <a:prstGeom prst="rect">
            <a:avLst/>
          </a:prstGeom>
          <a:ln w="16001">
            <a:solidFill>
              <a:srgbClr val="00AF5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80"/>
              </a:spcBef>
            </a:pP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for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char</a:t>
            </a:r>
            <a:r>
              <a:rPr sz="2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in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word: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5690" y="3100387"/>
            <a:ext cx="963294" cy="963294"/>
            <a:chOff x="3365690" y="3100387"/>
            <a:chExt cx="963294" cy="963294"/>
          </a:xfrm>
        </p:grpSpPr>
        <p:sp>
          <p:nvSpPr>
            <p:cNvPr id="9" name="object 9"/>
            <p:cNvSpPr/>
            <p:nvPr/>
          </p:nvSpPr>
          <p:spPr>
            <a:xfrm>
              <a:off x="3373628" y="3108325"/>
              <a:ext cx="947419" cy="947419"/>
            </a:xfrm>
            <a:custGeom>
              <a:avLst/>
              <a:gdLst/>
              <a:ahLst/>
              <a:cxnLst/>
              <a:rect l="l" t="t" r="r" b="b"/>
              <a:pathLst>
                <a:path w="947420" h="947420">
                  <a:moveTo>
                    <a:pt x="81661" y="0"/>
                  </a:moveTo>
                  <a:lnTo>
                    <a:pt x="9144" y="70866"/>
                  </a:lnTo>
                  <a:lnTo>
                    <a:pt x="401701" y="472694"/>
                  </a:lnTo>
                  <a:lnTo>
                    <a:pt x="0" y="865251"/>
                  </a:lnTo>
                  <a:lnTo>
                    <a:pt x="70866" y="937768"/>
                  </a:lnTo>
                  <a:lnTo>
                    <a:pt x="472694" y="545211"/>
                  </a:lnTo>
                  <a:lnTo>
                    <a:pt x="865251" y="946912"/>
                  </a:lnTo>
                  <a:lnTo>
                    <a:pt x="937768" y="876046"/>
                  </a:lnTo>
                  <a:lnTo>
                    <a:pt x="545211" y="474345"/>
                  </a:lnTo>
                  <a:lnTo>
                    <a:pt x="946912" y="81788"/>
                  </a:lnTo>
                  <a:lnTo>
                    <a:pt x="876046" y="9144"/>
                  </a:lnTo>
                  <a:lnTo>
                    <a:pt x="474345" y="401828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3628" y="3108325"/>
              <a:ext cx="947419" cy="947419"/>
            </a:xfrm>
            <a:custGeom>
              <a:avLst/>
              <a:gdLst/>
              <a:ahLst/>
              <a:cxnLst/>
              <a:rect l="l" t="t" r="r" b="b"/>
              <a:pathLst>
                <a:path w="947420" h="947420">
                  <a:moveTo>
                    <a:pt x="81661" y="0"/>
                  </a:moveTo>
                  <a:lnTo>
                    <a:pt x="474345" y="401828"/>
                  </a:lnTo>
                  <a:lnTo>
                    <a:pt x="876046" y="9144"/>
                  </a:lnTo>
                  <a:lnTo>
                    <a:pt x="946912" y="81788"/>
                  </a:lnTo>
                  <a:lnTo>
                    <a:pt x="545211" y="474345"/>
                  </a:lnTo>
                  <a:lnTo>
                    <a:pt x="937768" y="876046"/>
                  </a:lnTo>
                  <a:lnTo>
                    <a:pt x="865251" y="946912"/>
                  </a:lnTo>
                  <a:lnTo>
                    <a:pt x="472694" y="545211"/>
                  </a:lnTo>
                  <a:lnTo>
                    <a:pt x="70866" y="937768"/>
                  </a:lnTo>
                  <a:lnTo>
                    <a:pt x="0" y="865251"/>
                  </a:lnTo>
                  <a:lnTo>
                    <a:pt x="401701" y="472694"/>
                  </a:lnTo>
                  <a:lnTo>
                    <a:pt x="9144" y="70866"/>
                  </a:lnTo>
                  <a:lnTo>
                    <a:pt x="81661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8180" y="5116385"/>
            <a:ext cx="4090670" cy="410845"/>
            <a:chOff x="678180" y="5116385"/>
            <a:chExt cx="4090670" cy="410845"/>
          </a:xfrm>
        </p:grpSpPr>
        <p:sp>
          <p:nvSpPr>
            <p:cNvPr id="12" name="object 12"/>
            <p:cNvSpPr/>
            <p:nvPr/>
          </p:nvSpPr>
          <p:spPr>
            <a:xfrm>
              <a:off x="686181" y="5191125"/>
              <a:ext cx="4074795" cy="262255"/>
            </a:xfrm>
            <a:custGeom>
              <a:avLst/>
              <a:gdLst/>
              <a:ahLst/>
              <a:cxnLst/>
              <a:rect l="l" t="t" r="r" b="b"/>
              <a:pathLst>
                <a:path w="4074795" h="262254">
                  <a:moveTo>
                    <a:pt x="0" y="262128"/>
                  </a:moveTo>
                  <a:lnTo>
                    <a:pt x="4074414" y="262128"/>
                  </a:lnTo>
                  <a:lnTo>
                    <a:pt x="4074414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9515" y="5124323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69" h="394970">
                  <a:moveTo>
                    <a:pt x="34074" y="0"/>
                  </a:moveTo>
                  <a:lnTo>
                    <a:pt x="3822" y="29591"/>
                  </a:lnTo>
                  <a:lnTo>
                    <a:pt x="167538" y="197104"/>
                  </a:lnTo>
                  <a:lnTo>
                    <a:pt x="0" y="360807"/>
                  </a:lnTo>
                  <a:lnTo>
                    <a:pt x="29578" y="391033"/>
                  </a:lnTo>
                  <a:lnTo>
                    <a:pt x="197116" y="227329"/>
                  </a:lnTo>
                  <a:lnTo>
                    <a:pt x="360832" y="394843"/>
                  </a:lnTo>
                  <a:lnTo>
                    <a:pt x="391083" y="365252"/>
                  </a:lnTo>
                  <a:lnTo>
                    <a:pt x="227368" y="197739"/>
                  </a:lnTo>
                  <a:lnTo>
                    <a:pt x="394906" y="34036"/>
                  </a:lnTo>
                  <a:lnTo>
                    <a:pt x="365340" y="3810"/>
                  </a:lnTo>
                  <a:lnTo>
                    <a:pt x="197802" y="167513"/>
                  </a:lnTo>
                  <a:lnTo>
                    <a:pt x="340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9515" y="5124323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69" h="394970">
                  <a:moveTo>
                    <a:pt x="34074" y="0"/>
                  </a:moveTo>
                  <a:lnTo>
                    <a:pt x="197802" y="167513"/>
                  </a:lnTo>
                  <a:lnTo>
                    <a:pt x="365340" y="3810"/>
                  </a:lnTo>
                  <a:lnTo>
                    <a:pt x="394906" y="34036"/>
                  </a:lnTo>
                  <a:lnTo>
                    <a:pt x="227368" y="197739"/>
                  </a:lnTo>
                  <a:lnTo>
                    <a:pt x="391083" y="365252"/>
                  </a:lnTo>
                  <a:lnTo>
                    <a:pt x="360832" y="394843"/>
                  </a:lnTo>
                  <a:lnTo>
                    <a:pt x="197116" y="227329"/>
                  </a:lnTo>
                  <a:lnTo>
                    <a:pt x="29578" y="391033"/>
                  </a:lnTo>
                  <a:lnTo>
                    <a:pt x="0" y="360807"/>
                  </a:lnTo>
                  <a:lnTo>
                    <a:pt x="167538" y="197104"/>
                  </a:lnTo>
                  <a:lnTo>
                    <a:pt x="3822" y="29591"/>
                  </a:lnTo>
                  <a:lnTo>
                    <a:pt x="34074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883080" y="3264344"/>
            <a:ext cx="702945" cy="635000"/>
            <a:chOff x="7883080" y="3264344"/>
            <a:chExt cx="702945" cy="635000"/>
          </a:xfrm>
        </p:grpSpPr>
        <p:sp>
          <p:nvSpPr>
            <p:cNvPr id="16" name="object 16"/>
            <p:cNvSpPr/>
            <p:nvPr/>
          </p:nvSpPr>
          <p:spPr>
            <a:xfrm>
              <a:off x="7891018" y="3561714"/>
              <a:ext cx="344805" cy="321945"/>
            </a:xfrm>
            <a:custGeom>
              <a:avLst/>
              <a:gdLst/>
              <a:ahLst/>
              <a:cxnLst/>
              <a:rect l="l" t="t" r="r" b="b"/>
              <a:pathLst>
                <a:path w="344804" h="321945">
                  <a:moveTo>
                    <a:pt x="73659" y="0"/>
                  </a:moveTo>
                  <a:lnTo>
                    <a:pt x="0" y="84074"/>
                  </a:lnTo>
                  <a:lnTo>
                    <a:pt x="271144" y="321437"/>
                  </a:lnTo>
                  <a:lnTo>
                    <a:pt x="344804" y="237363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1018" y="3561714"/>
              <a:ext cx="344805" cy="321945"/>
            </a:xfrm>
            <a:custGeom>
              <a:avLst/>
              <a:gdLst/>
              <a:ahLst/>
              <a:cxnLst/>
              <a:rect l="l" t="t" r="r" b="b"/>
              <a:pathLst>
                <a:path w="344804" h="321945">
                  <a:moveTo>
                    <a:pt x="73659" y="0"/>
                  </a:moveTo>
                  <a:lnTo>
                    <a:pt x="344804" y="237363"/>
                  </a:lnTo>
                  <a:lnTo>
                    <a:pt x="271144" y="321437"/>
                  </a:lnTo>
                  <a:lnTo>
                    <a:pt x="0" y="84074"/>
                  </a:lnTo>
                  <a:lnTo>
                    <a:pt x="73659" y="0"/>
                  </a:lnTo>
                  <a:close/>
                </a:path>
              </a:pathLst>
            </a:custGeom>
            <a:ln w="158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4726" y="3272282"/>
              <a:ext cx="483234" cy="619125"/>
            </a:xfrm>
            <a:custGeom>
              <a:avLst/>
              <a:gdLst/>
              <a:ahLst/>
              <a:cxnLst/>
              <a:rect l="l" t="t" r="r" b="b"/>
              <a:pathLst>
                <a:path w="483234" h="619125">
                  <a:moveTo>
                    <a:pt x="394462" y="0"/>
                  </a:moveTo>
                  <a:lnTo>
                    <a:pt x="0" y="556260"/>
                  </a:lnTo>
                  <a:lnTo>
                    <a:pt x="88773" y="619125"/>
                  </a:lnTo>
                  <a:lnTo>
                    <a:pt x="483234" y="62865"/>
                  </a:lnTo>
                  <a:lnTo>
                    <a:pt x="3944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4726" y="3272282"/>
              <a:ext cx="483234" cy="619125"/>
            </a:xfrm>
            <a:custGeom>
              <a:avLst/>
              <a:gdLst/>
              <a:ahLst/>
              <a:cxnLst/>
              <a:rect l="l" t="t" r="r" b="b"/>
              <a:pathLst>
                <a:path w="483234" h="619125">
                  <a:moveTo>
                    <a:pt x="0" y="556260"/>
                  </a:moveTo>
                  <a:lnTo>
                    <a:pt x="394462" y="0"/>
                  </a:lnTo>
                  <a:lnTo>
                    <a:pt x="483234" y="62865"/>
                  </a:lnTo>
                  <a:lnTo>
                    <a:pt x="88773" y="619125"/>
                  </a:lnTo>
                  <a:lnTo>
                    <a:pt x="0" y="556260"/>
                  </a:lnTo>
                  <a:close/>
                </a:path>
              </a:pathLst>
            </a:custGeom>
            <a:ln w="158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55" dirty="0">
                <a:uFill>
                  <a:solidFill>
                    <a:srgbClr val="7E7E7E"/>
                  </a:solidFill>
                </a:uFill>
              </a:rPr>
              <a:t>EXERCISE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10259" y="1689786"/>
            <a:ext cx="7561580" cy="398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8775">
              <a:lnSpc>
                <a:spcPct val="12490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s1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"mit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u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rock"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s2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"i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rule mit"</a:t>
            </a:r>
            <a:endParaRPr sz="2600">
              <a:latin typeface="Courier New"/>
              <a:cs typeface="Courier New"/>
            </a:endParaRPr>
          </a:p>
          <a:p>
            <a:pPr marL="805815" marR="3177540" indent="-793750">
              <a:lnSpc>
                <a:spcPts val="3900"/>
              </a:lnSpc>
              <a:spcBef>
                <a:spcPts val="254"/>
              </a:spcBef>
            </a:pPr>
            <a:r>
              <a:rPr sz="2600" spc="-5" dirty="0">
                <a:latin typeface="Courier New"/>
                <a:cs typeface="Courier New"/>
              </a:rPr>
              <a:t>if len(s1) </a:t>
            </a:r>
            <a:r>
              <a:rPr sz="2600" dirty="0">
                <a:latin typeface="Courier New"/>
                <a:cs typeface="Courier New"/>
              </a:rPr>
              <a:t>== </a:t>
            </a:r>
            <a:r>
              <a:rPr sz="2600" spc="-5" dirty="0">
                <a:latin typeface="Courier New"/>
                <a:cs typeface="Courier New"/>
              </a:rPr>
              <a:t>len(s2):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for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char1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in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s1:</a:t>
            </a:r>
            <a:endParaRPr sz="2600">
              <a:latin typeface="Courier New"/>
              <a:cs typeface="Courier New"/>
            </a:endParaRPr>
          </a:p>
          <a:p>
            <a:pPr marL="1598930">
              <a:lnSpc>
                <a:spcPct val="100000"/>
              </a:lnSpc>
              <a:spcBef>
                <a:spcPts val="515"/>
              </a:spcBef>
            </a:pPr>
            <a:r>
              <a:rPr sz="2600" spc="-5" dirty="0">
                <a:latin typeface="Courier New"/>
                <a:cs typeface="Courier New"/>
              </a:rPr>
              <a:t>for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char2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s2:</a:t>
            </a:r>
            <a:endParaRPr sz="2600">
              <a:latin typeface="Courier New"/>
              <a:cs typeface="Courier New"/>
            </a:endParaRPr>
          </a:p>
          <a:p>
            <a:pPr marL="2393315">
              <a:lnSpc>
                <a:spcPct val="100000"/>
              </a:lnSpc>
              <a:spcBef>
                <a:spcPts val="770"/>
              </a:spcBef>
            </a:pPr>
            <a:r>
              <a:rPr sz="2600" spc="-5" dirty="0">
                <a:latin typeface="Courier New"/>
                <a:cs typeface="Courier New"/>
              </a:rPr>
              <a:t>if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char1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char2:</a:t>
            </a:r>
            <a:endParaRPr sz="2600">
              <a:latin typeface="Courier New"/>
              <a:cs typeface="Courier New"/>
            </a:endParaRPr>
          </a:p>
          <a:p>
            <a:pPr marL="3186430" marR="5080">
              <a:lnSpc>
                <a:spcPct val="124800"/>
              </a:lnSpc>
              <a:spcBef>
                <a:spcPts val="10"/>
              </a:spcBef>
            </a:pPr>
            <a:r>
              <a:rPr sz="2600" spc="-5" dirty="0">
                <a:latin typeface="Courier New"/>
                <a:cs typeface="Courier New"/>
              </a:rPr>
              <a:t>print("common letter")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break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660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GUESS-AND-CHECK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559675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below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also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exhaustive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enumeration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Wingdings"/>
              <a:buChar char=""/>
            </a:pPr>
            <a:endParaRPr sz="43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given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problem…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able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check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if the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correct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5" dirty="0">
                <a:latin typeface="Calibri"/>
                <a:cs typeface="Calibri"/>
              </a:rPr>
              <a:t> guessing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until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solution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guessed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4660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GUESS-AND-CHECK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914146"/>
            <a:ext cx="2903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4520" algn="l"/>
              </a:tabLst>
            </a:pPr>
            <a:r>
              <a:rPr sz="4800" dirty="0">
                <a:latin typeface="Calibri Light"/>
                <a:cs typeface="Calibri Light"/>
              </a:rPr>
              <a:t>–</a:t>
            </a:r>
            <a:r>
              <a:rPr sz="4800" spc="-100" dirty="0">
                <a:latin typeface="Calibri Light"/>
                <a:cs typeface="Calibri Light"/>
              </a:rPr>
              <a:t> </a:t>
            </a:r>
            <a:r>
              <a:rPr sz="4800" spc="-50" dirty="0">
                <a:latin typeface="Calibri Light"/>
                <a:cs typeface="Calibri Light"/>
              </a:rPr>
              <a:t>cub</a:t>
            </a:r>
            <a:r>
              <a:rPr sz="4800" dirty="0">
                <a:latin typeface="Calibri Light"/>
                <a:cs typeface="Calibri Light"/>
              </a:rPr>
              <a:t>e	</a:t>
            </a:r>
            <a:r>
              <a:rPr sz="4800" spc="-145" dirty="0">
                <a:latin typeface="Calibri Light"/>
                <a:cs typeface="Calibri Light"/>
              </a:rPr>
              <a:t>r</a:t>
            </a:r>
            <a:r>
              <a:rPr sz="4800" spc="-55" dirty="0">
                <a:latin typeface="Calibri Light"/>
                <a:cs typeface="Calibri Light"/>
              </a:rPr>
              <a:t>oo</a:t>
            </a:r>
            <a:r>
              <a:rPr sz="4800" dirty="0">
                <a:latin typeface="Calibri Light"/>
                <a:cs typeface="Calibri Light"/>
              </a:rPr>
              <a:t>t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678284"/>
            <a:ext cx="7340600" cy="183451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latin typeface="Courier New"/>
                <a:cs typeface="Courier New"/>
              </a:rPr>
              <a:t>cube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622300" marR="3204845" indent="-609600">
              <a:lnSpc>
                <a:spcPts val="3560"/>
              </a:lnSpc>
              <a:spcBef>
                <a:spcPts val="315"/>
              </a:spcBef>
            </a:pPr>
            <a:r>
              <a:rPr sz="2000" spc="-5" dirty="0">
                <a:latin typeface="Courier New"/>
                <a:cs typeface="Courier New"/>
              </a:rPr>
              <a:t>for guess in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range(cube+1):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guess**3 == cube: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/>
                <a:cs typeface="Courier New"/>
              </a:rPr>
              <a:t>print("Cube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root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of",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"is",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guess)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4660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GUESS-AND-CHECK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914146"/>
            <a:ext cx="2903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155" algn="l"/>
              </a:tabLst>
            </a:pPr>
            <a:r>
              <a:rPr sz="4800" dirty="0">
                <a:latin typeface="Calibri Light"/>
                <a:cs typeface="Calibri Light"/>
              </a:rPr>
              <a:t>–</a:t>
            </a:r>
            <a:r>
              <a:rPr sz="4800" spc="-100" dirty="0">
                <a:latin typeface="Calibri Light"/>
                <a:cs typeface="Calibri Light"/>
              </a:rPr>
              <a:t> </a:t>
            </a:r>
            <a:r>
              <a:rPr sz="4800" spc="-50" dirty="0">
                <a:latin typeface="Calibri Light"/>
                <a:cs typeface="Calibri Light"/>
              </a:rPr>
              <a:t>cub</a:t>
            </a:r>
            <a:r>
              <a:rPr sz="4800" dirty="0">
                <a:latin typeface="Calibri Light"/>
                <a:cs typeface="Calibri Light"/>
              </a:rPr>
              <a:t>e	</a:t>
            </a:r>
            <a:r>
              <a:rPr sz="4800" spc="-145" dirty="0">
                <a:latin typeface="Calibri Light"/>
                <a:cs typeface="Calibri Light"/>
              </a:rPr>
              <a:t>r</a:t>
            </a:r>
            <a:r>
              <a:rPr sz="4800" spc="-55" dirty="0">
                <a:latin typeface="Calibri Light"/>
                <a:cs typeface="Calibri Light"/>
              </a:rPr>
              <a:t>oo</a:t>
            </a:r>
            <a:r>
              <a:rPr sz="4800" dirty="0">
                <a:latin typeface="Calibri Light"/>
                <a:cs typeface="Calibri Light"/>
              </a:rPr>
              <a:t>t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678284"/>
            <a:ext cx="6122035" cy="36429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latin typeface="Courier New"/>
                <a:cs typeface="Courier New"/>
              </a:rPr>
              <a:t>cube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622300" marR="1224280" indent="-609600">
              <a:lnSpc>
                <a:spcPts val="3560"/>
              </a:lnSpc>
              <a:spcBef>
                <a:spcPts val="315"/>
              </a:spcBef>
            </a:pP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guess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range(abs(cube)+1):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guess**3 &gt;=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abs(cube):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latin typeface="Courier New"/>
                <a:cs typeface="Courier New"/>
              </a:rPr>
              <a:t>if guess**3 != abs(cube):</a:t>
            </a:r>
            <a:endParaRPr sz="2000">
              <a:latin typeface="Courier New"/>
              <a:cs typeface="Courier New"/>
            </a:endParaRPr>
          </a:p>
          <a:p>
            <a:pPr marL="12700" marR="5080" indent="609600">
              <a:lnSpc>
                <a:spcPct val="1482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print(cube,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'is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perfect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cube')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0: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0810" y="5499179"/>
          <a:ext cx="7683500" cy="739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56"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guess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-guess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56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print('Cube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root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'+str(cube)+'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'+str(guess))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372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APP</a:t>
            </a:r>
            <a:r>
              <a:rPr spc="-100" dirty="0"/>
              <a:t>R</a:t>
            </a:r>
            <a:r>
              <a:rPr spc="-190" dirty="0"/>
              <a:t>O</a:t>
            </a:r>
            <a:r>
              <a:rPr spc="-55" dirty="0"/>
              <a:t>X</a:t>
            </a:r>
            <a:r>
              <a:rPr spc="-50" dirty="0"/>
              <a:t>I</a:t>
            </a:r>
            <a:r>
              <a:rPr spc="-55" dirty="0"/>
              <a:t>M</a:t>
            </a:r>
            <a:r>
              <a:rPr spc="-425" dirty="0"/>
              <a:t>A</a:t>
            </a:r>
            <a:r>
              <a:rPr spc="-50" dirty="0"/>
              <a:t>T</a:t>
            </a:r>
            <a:r>
              <a:rPr dirty="0"/>
              <a:t>E</a:t>
            </a:r>
            <a:r>
              <a:rPr spc="-114" dirty="0"/>
              <a:t> </a:t>
            </a:r>
            <a:r>
              <a:rPr spc="-55" dirty="0"/>
              <a:t>S</a:t>
            </a:r>
            <a:r>
              <a:rPr spc="-50" dirty="0"/>
              <a:t>O</a:t>
            </a:r>
            <a:r>
              <a:rPr spc="-145" dirty="0"/>
              <a:t>L</a:t>
            </a:r>
            <a:r>
              <a:rPr spc="-50" dirty="0"/>
              <a:t>UTIO</a:t>
            </a:r>
            <a:r>
              <a:rPr spc="-45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2159" y="1679849"/>
            <a:ext cx="7514590" cy="36195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762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768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good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enough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2762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76860" algn="l"/>
              </a:tabLst>
            </a:pPr>
            <a:r>
              <a:rPr sz="2600" spc="-15" dirty="0">
                <a:latin typeface="Calibri"/>
                <a:cs typeface="Calibri"/>
              </a:rPr>
              <a:t>start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guess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increment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small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350520" indent="-300355">
              <a:lnSpc>
                <a:spcPts val="3245"/>
              </a:lnSpc>
              <a:spcBef>
                <a:spcPts val="985"/>
              </a:spcBef>
              <a:buClr>
                <a:srgbClr val="585858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guessing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|guess</a:t>
            </a:r>
            <a:r>
              <a:rPr sz="2550" spc="-7" baseline="26143" dirty="0">
                <a:latin typeface="Courier New"/>
                <a:cs typeface="Courier New"/>
              </a:rPr>
              <a:t>3</a:t>
            </a:r>
            <a:r>
              <a:rPr sz="2600" spc="-5" dirty="0">
                <a:latin typeface="Courier New"/>
                <a:cs typeface="Courier New"/>
              </a:rPr>
              <a:t>-</a:t>
            </a:r>
            <a:r>
              <a:rPr sz="2800" spc="-5" dirty="0">
                <a:latin typeface="Courier New"/>
                <a:cs typeface="Courier New"/>
              </a:rPr>
              <a:t>cube</a:t>
            </a:r>
            <a:r>
              <a:rPr sz="2600" spc="-5" dirty="0">
                <a:latin typeface="Courier New"/>
                <a:cs typeface="Courier New"/>
              </a:rPr>
              <a:t>|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&gt;=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epsilon</a:t>
            </a:r>
            <a:endParaRPr sz="2600">
              <a:latin typeface="Courier New"/>
              <a:cs typeface="Courier New"/>
            </a:endParaRPr>
          </a:p>
          <a:p>
            <a:pPr marL="291465">
              <a:lnSpc>
                <a:spcPts val="3005"/>
              </a:lnSpc>
            </a:pP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epsilon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276225" indent="-226060">
              <a:lnSpc>
                <a:spcPct val="100000"/>
              </a:lnSpc>
              <a:spcBef>
                <a:spcPts val="2140"/>
              </a:spcBef>
              <a:buClr>
                <a:srgbClr val="585858"/>
              </a:buClr>
              <a:buFont typeface="Wingdings"/>
              <a:buChar char=""/>
              <a:tabLst>
                <a:tab pos="276860" algn="l"/>
              </a:tabLst>
            </a:pPr>
            <a:r>
              <a:rPr sz="2600" spc="-10" dirty="0">
                <a:latin typeface="Calibri"/>
                <a:cs typeface="Calibri"/>
              </a:rPr>
              <a:t>decreasing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increment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size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slower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  <a:p>
            <a:pPr marL="2762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76860" algn="l"/>
                <a:tab pos="3782695" algn="l"/>
              </a:tabLst>
            </a:pPr>
            <a:r>
              <a:rPr sz="2600" spc="-10" dirty="0">
                <a:latin typeface="Calibri"/>
                <a:cs typeface="Calibri"/>
              </a:rPr>
              <a:t>increasing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epsilon	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less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accurate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answer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101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APPROXIMATE</a:t>
            </a:r>
            <a:r>
              <a:rPr spc="-160" dirty="0"/>
              <a:t> </a:t>
            </a:r>
            <a:r>
              <a:rPr spc="-6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14146"/>
            <a:ext cx="2771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/>
                <a:cs typeface="Calibri Light"/>
              </a:rPr>
              <a:t>–</a:t>
            </a:r>
            <a:r>
              <a:rPr sz="4800" spc="-140" dirty="0">
                <a:latin typeface="Calibri Light"/>
                <a:cs typeface="Calibri Light"/>
              </a:rPr>
              <a:t> </a:t>
            </a:r>
            <a:r>
              <a:rPr sz="4800" spc="-40" dirty="0">
                <a:latin typeface="Calibri Light"/>
                <a:cs typeface="Calibri Light"/>
              </a:rPr>
              <a:t>cube</a:t>
            </a:r>
            <a:r>
              <a:rPr sz="4800" spc="-140" dirty="0">
                <a:latin typeface="Calibri Light"/>
                <a:cs typeface="Calibri Light"/>
              </a:rPr>
              <a:t> </a:t>
            </a:r>
            <a:r>
              <a:rPr sz="4800" spc="-65" dirty="0">
                <a:latin typeface="Calibri Light"/>
                <a:cs typeface="Calibri Light"/>
              </a:rPr>
              <a:t>root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837933"/>
            <a:ext cx="3576954" cy="26600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Courier New"/>
                <a:cs typeface="Courier New"/>
              </a:rPr>
              <a:t>cube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27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urier New"/>
                <a:cs typeface="Courier New"/>
              </a:rPr>
              <a:t>epsilon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0.01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guess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urier New"/>
                <a:cs typeface="Courier New"/>
              </a:rPr>
              <a:t>increment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0.0001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num_guesses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558800" marR="5080" indent="-546735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while abs(guess**3 </a:t>
            </a: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cube)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guess </a:t>
            </a:r>
            <a:r>
              <a:rPr sz="1800" spc="-5" dirty="0">
                <a:latin typeface="Courier New"/>
                <a:cs typeface="Courier New"/>
              </a:rPr>
              <a:t>+= </a:t>
            </a:r>
            <a:r>
              <a:rPr sz="1800" spc="-10" dirty="0">
                <a:latin typeface="Courier New"/>
                <a:cs typeface="Courier New"/>
              </a:rPr>
              <a:t>increment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num_guesses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8136" y="3539490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&gt;=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epsilon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6416" y="3590476"/>
            <a:ext cx="1371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spc="-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471924"/>
            <a:ext cx="74009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9055">
              <a:lnSpc>
                <a:spcPct val="1201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print('num_guesses =', num_guesses)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abs(guess**3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cube)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&gt;=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epsilon:</a:t>
            </a:r>
            <a:endParaRPr sz="1800">
              <a:latin typeface="Courier New"/>
              <a:cs typeface="Courier New"/>
            </a:endParaRPr>
          </a:p>
          <a:p>
            <a:pPr marL="12700" marR="1780539" indent="546100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print('Failed </a:t>
            </a:r>
            <a:r>
              <a:rPr sz="1800" spc="-5" dirty="0">
                <a:latin typeface="Courier New"/>
                <a:cs typeface="Courier New"/>
              </a:rPr>
              <a:t>on </a:t>
            </a:r>
            <a:r>
              <a:rPr sz="1800" spc="-10" dirty="0">
                <a:latin typeface="Courier New"/>
                <a:cs typeface="Courier New"/>
              </a:rPr>
              <a:t>cube root of', cube)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print(guess, 'is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close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cube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root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of',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cube)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3684" y="3536441"/>
            <a:ext cx="3134995" cy="368935"/>
          </a:xfrm>
          <a:custGeom>
            <a:avLst/>
            <a:gdLst/>
            <a:ahLst/>
            <a:cxnLst/>
            <a:rect l="l" t="t" r="r" b="b"/>
            <a:pathLst>
              <a:path w="3134995" h="368935">
                <a:moveTo>
                  <a:pt x="3134867" y="0"/>
                </a:moveTo>
                <a:lnTo>
                  <a:pt x="0" y="0"/>
                </a:lnTo>
                <a:lnTo>
                  <a:pt x="0" y="368808"/>
                </a:lnTo>
                <a:lnTo>
                  <a:pt x="3134867" y="368808"/>
                </a:lnTo>
                <a:lnTo>
                  <a:pt x="3134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69329" y="3545585"/>
            <a:ext cx="2621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and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guess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cube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604319"/>
            <a:ext cx="9144000" cy="972185"/>
            <a:chOff x="0" y="5604319"/>
            <a:chExt cx="9144000" cy="972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8310" y="5610987"/>
              <a:ext cx="2179319" cy="3329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88310" y="5610987"/>
              <a:ext cx="2179320" cy="333375"/>
            </a:xfrm>
            <a:custGeom>
              <a:avLst/>
              <a:gdLst/>
              <a:ahLst/>
              <a:cxnLst/>
              <a:rect l="l" t="t" r="r" b="b"/>
              <a:pathLst>
                <a:path w="2179320" h="333375">
                  <a:moveTo>
                    <a:pt x="0" y="332994"/>
                  </a:moveTo>
                  <a:lnTo>
                    <a:pt x="2179319" y="332994"/>
                  </a:lnTo>
                  <a:lnTo>
                    <a:pt x="2179319" y="0"/>
                  </a:lnTo>
                  <a:lnTo>
                    <a:pt x="0" y="0"/>
                  </a:lnTo>
                  <a:lnTo>
                    <a:pt x="0" y="33299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6526" y="5943600"/>
              <a:ext cx="228600" cy="548640"/>
            </a:xfrm>
            <a:custGeom>
              <a:avLst/>
              <a:gdLst/>
              <a:ahLst/>
              <a:cxnLst/>
              <a:rect l="l" t="t" r="r" b="b"/>
              <a:pathLst>
                <a:path w="228600" h="548639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548640"/>
                  </a:lnTo>
                  <a:lnTo>
                    <a:pt x="152400" y="548640"/>
                  </a:lnTo>
                  <a:lnTo>
                    <a:pt x="152400" y="190500"/>
                  </a:lnTo>
                  <a:close/>
                </a:path>
                <a:path w="228600" h="548639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548639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6378" y="6092952"/>
              <a:ext cx="992505" cy="369570"/>
            </a:xfrm>
            <a:custGeom>
              <a:avLst/>
              <a:gdLst/>
              <a:ahLst/>
              <a:cxnLst/>
              <a:rect l="l" t="t" r="r" b="b"/>
              <a:pathLst>
                <a:path w="992504" h="369570">
                  <a:moveTo>
                    <a:pt x="0" y="369570"/>
                  </a:moveTo>
                  <a:lnTo>
                    <a:pt x="992124" y="369570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36957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610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BISECTION</a:t>
            </a:r>
            <a:r>
              <a:rPr spc="-140" dirty="0"/>
              <a:t> </a:t>
            </a:r>
            <a:r>
              <a:rPr spc="-60" dirty="0"/>
              <a:t>SEARCH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0259" y="1679849"/>
            <a:ext cx="4624705" cy="16287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half</a:t>
            </a:r>
            <a:r>
              <a:rPr sz="2600" spc="-15" dirty="0">
                <a:latin typeface="Calibri"/>
                <a:cs typeface="Calibri"/>
              </a:rPr>
              <a:t> interval</a:t>
            </a:r>
            <a:r>
              <a:rPr sz="2600" spc="-5" dirty="0">
                <a:latin typeface="Calibri"/>
                <a:cs typeface="Calibri"/>
              </a:rPr>
              <a:t> each </a:t>
            </a:r>
            <a:r>
              <a:rPr sz="2600" spc="-15" dirty="0">
                <a:latin typeface="Calibri"/>
                <a:cs typeface="Calibri"/>
              </a:rPr>
              <a:t>iteration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new </a:t>
            </a:r>
            <a:r>
              <a:rPr sz="2600" spc="-5" dirty="0">
                <a:latin typeface="Calibri"/>
                <a:cs typeface="Calibri"/>
              </a:rPr>
              <a:t>guess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halfway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between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illustrate,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let’s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play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game!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1091" y="3542347"/>
            <a:ext cx="8571865" cy="902969"/>
            <a:chOff x="351091" y="3542347"/>
            <a:chExt cx="8571865" cy="90296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759" y="3549014"/>
              <a:ext cx="8558022" cy="3329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7759" y="3549014"/>
              <a:ext cx="8558530" cy="333375"/>
            </a:xfrm>
            <a:custGeom>
              <a:avLst/>
              <a:gdLst/>
              <a:ahLst/>
              <a:cxnLst/>
              <a:rect l="l" t="t" r="r" b="b"/>
              <a:pathLst>
                <a:path w="8558530" h="333375">
                  <a:moveTo>
                    <a:pt x="0" y="332994"/>
                  </a:moveTo>
                  <a:lnTo>
                    <a:pt x="8558022" y="332994"/>
                  </a:lnTo>
                  <a:lnTo>
                    <a:pt x="8558022" y="0"/>
                  </a:lnTo>
                  <a:lnTo>
                    <a:pt x="0" y="0"/>
                  </a:lnTo>
                  <a:lnTo>
                    <a:pt x="0" y="33299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4756" y="3854957"/>
              <a:ext cx="228600" cy="548640"/>
            </a:xfrm>
            <a:custGeom>
              <a:avLst/>
              <a:gdLst/>
              <a:ahLst/>
              <a:cxnLst/>
              <a:rect l="l" t="t" r="r" b="b"/>
              <a:pathLst>
                <a:path w="228600" h="548639">
                  <a:moveTo>
                    <a:pt x="152400" y="190499"/>
                  </a:moveTo>
                  <a:lnTo>
                    <a:pt x="76200" y="190499"/>
                  </a:lnTo>
                  <a:lnTo>
                    <a:pt x="76200" y="548639"/>
                  </a:lnTo>
                  <a:lnTo>
                    <a:pt x="152400" y="548639"/>
                  </a:lnTo>
                  <a:lnTo>
                    <a:pt x="152400" y="190499"/>
                  </a:lnTo>
                  <a:close/>
                </a:path>
                <a:path w="228600" h="548639">
                  <a:moveTo>
                    <a:pt x="114300" y="0"/>
                  </a:moveTo>
                  <a:lnTo>
                    <a:pt x="0" y="228599"/>
                  </a:lnTo>
                  <a:lnTo>
                    <a:pt x="76200" y="228599"/>
                  </a:lnTo>
                  <a:lnTo>
                    <a:pt x="76200" y="190499"/>
                  </a:lnTo>
                  <a:lnTo>
                    <a:pt x="209550" y="190499"/>
                  </a:lnTo>
                  <a:lnTo>
                    <a:pt x="114300" y="0"/>
                  </a:lnTo>
                  <a:close/>
                </a:path>
                <a:path w="228600" h="548639">
                  <a:moveTo>
                    <a:pt x="209550" y="190499"/>
                  </a:moveTo>
                  <a:lnTo>
                    <a:pt x="152400" y="190499"/>
                  </a:lnTo>
                  <a:lnTo>
                    <a:pt x="152400" y="228599"/>
                  </a:lnTo>
                  <a:lnTo>
                    <a:pt x="228600" y="228599"/>
                  </a:lnTo>
                  <a:lnTo>
                    <a:pt x="209550" y="190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4607" y="4037837"/>
              <a:ext cx="993140" cy="368935"/>
            </a:xfrm>
            <a:custGeom>
              <a:avLst/>
              <a:gdLst/>
              <a:ahLst/>
              <a:cxnLst/>
              <a:rect l="l" t="t" r="r" b="b"/>
              <a:pathLst>
                <a:path w="993139" h="368935">
                  <a:moveTo>
                    <a:pt x="0" y="368807"/>
                  </a:moveTo>
                  <a:lnTo>
                    <a:pt x="992886" y="368807"/>
                  </a:lnTo>
                  <a:lnTo>
                    <a:pt x="99288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64608" y="4037838"/>
            <a:ext cx="993140" cy="368935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Arial"/>
                <a:cs typeface="Arial"/>
              </a:rPr>
              <a:t>GUESS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99432" y="3479673"/>
            <a:ext cx="4342130" cy="965200"/>
            <a:chOff x="4599432" y="3479673"/>
            <a:chExt cx="4342130" cy="965200"/>
          </a:xfrm>
        </p:grpSpPr>
        <p:sp>
          <p:nvSpPr>
            <p:cNvPr id="16" name="object 16"/>
            <p:cNvSpPr/>
            <p:nvPr/>
          </p:nvSpPr>
          <p:spPr>
            <a:xfrm>
              <a:off x="4599432" y="4406646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605789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6389" y="3479673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95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86222" y="357225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0542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4861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0226" y="357225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4545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28866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01661" y="357225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5982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0301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81188" y="357225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55508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29828" y="357073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5245" y="3571494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78323" y="355701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24450" y="3558540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98770" y="355701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51091" y="4559617"/>
            <a:ext cx="4335145" cy="942975"/>
            <a:chOff x="351091" y="4559617"/>
            <a:chExt cx="4335145" cy="942975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759" y="4566284"/>
              <a:ext cx="4321302" cy="33299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7759" y="4566284"/>
              <a:ext cx="4321810" cy="333375"/>
            </a:xfrm>
            <a:custGeom>
              <a:avLst/>
              <a:gdLst/>
              <a:ahLst/>
              <a:cxnLst/>
              <a:rect l="l" t="t" r="r" b="b"/>
              <a:pathLst>
                <a:path w="4321810" h="333375">
                  <a:moveTo>
                    <a:pt x="0" y="332994"/>
                  </a:moveTo>
                  <a:lnTo>
                    <a:pt x="4321302" y="332994"/>
                  </a:lnTo>
                  <a:lnTo>
                    <a:pt x="4321302" y="0"/>
                  </a:lnTo>
                  <a:lnTo>
                    <a:pt x="0" y="0"/>
                  </a:lnTo>
                  <a:lnTo>
                    <a:pt x="0" y="33299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4683" y="4912613"/>
              <a:ext cx="228600" cy="548640"/>
            </a:xfrm>
            <a:custGeom>
              <a:avLst/>
              <a:gdLst/>
              <a:ahLst/>
              <a:cxnLst/>
              <a:rect l="l" t="t" r="r" b="b"/>
              <a:pathLst>
                <a:path w="228600" h="548639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548640"/>
                  </a:lnTo>
                  <a:lnTo>
                    <a:pt x="152400" y="548640"/>
                  </a:lnTo>
                  <a:lnTo>
                    <a:pt x="152400" y="190500"/>
                  </a:lnTo>
                  <a:close/>
                </a:path>
                <a:path w="228600" h="548639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548639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64536" y="5094731"/>
              <a:ext cx="993140" cy="369570"/>
            </a:xfrm>
            <a:custGeom>
              <a:avLst/>
              <a:gdLst/>
              <a:ahLst/>
              <a:cxnLst/>
              <a:rect l="l" t="t" r="r" b="b"/>
              <a:pathLst>
                <a:path w="993139" h="369570">
                  <a:moveTo>
                    <a:pt x="0" y="369570"/>
                  </a:moveTo>
                  <a:lnTo>
                    <a:pt x="992886" y="369570"/>
                  </a:lnTo>
                  <a:lnTo>
                    <a:pt x="992886" y="0"/>
                  </a:lnTo>
                  <a:lnTo>
                    <a:pt x="0" y="0"/>
                  </a:lnTo>
                  <a:lnTo>
                    <a:pt x="0" y="36957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764535" y="5094732"/>
            <a:ext cx="993140" cy="369570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Arial"/>
                <a:cs typeface="Arial"/>
              </a:rPr>
              <a:t>GUESS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9758" y="4577334"/>
            <a:ext cx="2755900" cy="925194"/>
            <a:chOff x="349758" y="4577334"/>
            <a:chExt cx="2755900" cy="925194"/>
          </a:xfrm>
        </p:grpSpPr>
        <p:sp>
          <p:nvSpPr>
            <p:cNvPr id="41" name="object 41"/>
            <p:cNvSpPr/>
            <p:nvPr/>
          </p:nvSpPr>
          <p:spPr>
            <a:xfrm>
              <a:off x="2499360" y="5464302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605789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0889" y="4604385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4319"/>
                  </a:lnTo>
                </a:path>
              </a:pathLst>
            </a:custGeom>
            <a:ln w="1295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19783" y="461086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3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94104" y="4610100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3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68423" y="4610100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14549" y="461086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3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8808" y="461086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53" y="0"/>
                  </a:moveTo>
                  <a:lnTo>
                    <a:pt x="0" y="274320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2648" y="4596384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53" y="0"/>
                  </a:moveTo>
                  <a:lnTo>
                    <a:pt x="0" y="274320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8011" y="459714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53" y="0"/>
                  </a:moveTo>
                  <a:lnTo>
                    <a:pt x="0" y="274319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2332" y="4596384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3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865371" y="6116828"/>
            <a:ext cx="82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10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40686" y="5609463"/>
            <a:ext cx="1691005" cy="883919"/>
            <a:chOff x="2440686" y="5609463"/>
            <a:chExt cx="1691005" cy="883919"/>
          </a:xfrm>
        </p:grpSpPr>
        <p:sp>
          <p:nvSpPr>
            <p:cNvPr id="53" name="object 53"/>
            <p:cNvSpPr/>
            <p:nvPr/>
          </p:nvSpPr>
          <p:spPr>
            <a:xfrm>
              <a:off x="3525774" y="6454901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605789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43680" y="5609463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4319"/>
                  </a:lnTo>
                </a:path>
              </a:pathLst>
            </a:custGeom>
            <a:ln w="1295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9736" y="5650992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2" y="0"/>
                  </a:moveTo>
                  <a:lnTo>
                    <a:pt x="0" y="274319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95194" y="5636514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30" h="274320">
                  <a:moveTo>
                    <a:pt x="392303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41320" y="5637276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19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69920" y="5636514"/>
              <a:ext cx="392430" cy="274320"/>
            </a:xfrm>
            <a:custGeom>
              <a:avLst/>
              <a:gdLst/>
              <a:ahLst/>
              <a:cxnLst/>
              <a:rect l="l" t="t" r="r" b="b"/>
              <a:pathLst>
                <a:path w="392429" h="274320">
                  <a:moveTo>
                    <a:pt x="392302" y="0"/>
                  </a:moveTo>
                  <a:lnTo>
                    <a:pt x="0" y="27432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4611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BISECTION</a:t>
            </a:r>
            <a:r>
              <a:rPr spc="-135" dirty="0"/>
              <a:t> </a:t>
            </a:r>
            <a:r>
              <a:rPr spc="-60" dirty="0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914146"/>
            <a:ext cx="2771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/>
                <a:cs typeface="Calibri Light"/>
              </a:rPr>
              <a:t>–</a:t>
            </a:r>
            <a:r>
              <a:rPr sz="4800" spc="-140" dirty="0">
                <a:latin typeface="Calibri Light"/>
                <a:cs typeface="Calibri Light"/>
              </a:rPr>
              <a:t> </a:t>
            </a:r>
            <a:r>
              <a:rPr sz="4800" spc="-40" dirty="0">
                <a:latin typeface="Calibri Light"/>
                <a:cs typeface="Calibri Light"/>
              </a:rPr>
              <a:t>cube</a:t>
            </a:r>
            <a:r>
              <a:rPr sz="4800" spc="-140" dirty="0">
                <a:latin typeface="Calibri Light"/>
                <a:cs typeface="Calibri Light"/>
              </a:rPr>
              <a:t> </a:t>
            </a:r>
            <a:r>
              <a:rPr sz="4800" spc="-65" dirty="0">
                <a:latin typeface="Calibri Light"/>
                <a:cs typeface="Calibri Light"/>
              </a:rPr>
              <a:t>root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848865"/>
            <a:ext cx="7493000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cube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epsilon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0.01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num_guesses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700" marR="579564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low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high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guess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 (high + low)/2.0</a:t>
            </a:r>
            <a:endParaRPr sz="2000">
              <a:latin typeface="Courier New"/>
              <a:cs typeface="Courier New"/>
            </a:endParaRPr>
          </a:p>
          <a:p>
            <a:pPr marL="622300" marR="1680845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while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abs(guess**3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cube)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&gt;=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epsilon: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guess**3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 cube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622300" marR="4576445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low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guess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high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guess</a:t>
            </a:r>
            <a:endParaRPr sz="2000">
              <a:latin typeface="Courier New"/>
              <a:cs typeface="Courier New"/>
            </a:endParaRPr>
          </a:p>
          <a:p>
            <a:pPr marL="622300" marR="320484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guess = (high + low)/2.0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num_guesses += 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'num_guesses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=',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num_guesses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guess,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'is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close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root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of',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461137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50" dirty="0"/>
              <a:t>BISECTION</a:t>
            </a:r>
            <a:r>
              <a:rPr spc="-140" dirty="0"/>
              <a:t> </a:t>
            </a:r>
            <a:r>
              <a:rPr spc="-60" dirty="0"/>
              <a:t>SEARCH </a:t>
            </a:r>
            <a:r>
              <a:rPr spc="-1070" dirty="0"/>
              <a:t> </a:t>
            </a:r>
            <a:r>
              <a:rPr spc="-55" dirty="0"/>
              <a:t>CONVERGENCE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786382"/>
            <a:ext cx="219900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304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search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ts val="2800"/>
              </a:lnSpc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guess: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guess: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kth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guess: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8314" y="2161794"/>
            <a:ext cx="63817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 algn="just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N/2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N/4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N/2</a:t>
            </a:r>
            <a:r>
              <a:rPr sz="2400" baseline="24305" dirty="0">
                <a:latin typeface="Calibri"/>
                <a:cs typeface="Calibri"/>
              </a:rPr>
              <a:t>k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63525" indent="-226060">
              <a:lnSpc>
                <a:spcPct val="100000"/>
              </a:lnSpc>
              <a:spcBef>
                <a:spcPts val="880"/>
              </a:spcBef>
              <a:buClr>
                <a:srgbClr val="585858"/>
              </a:buClr>
              <a:buFont typeface="Wingdings"/>
              <a:buChar char=""/>
              <a:tabLst>
                <a:tab pos="264160" algn="l"/>
              </a:tabLst>
            </a:pPr>
            <a:r>
              <a:rPr spc="-5" dirty="0"/>
              <a:t>guess</a:t>
            </a:r>
            <a:r>
              <a:rPr spc="-20" dirty="0"/>
              <a:t> converges</a:t>
            </a:r>
            <a:r>
              <a:rPr spc="-5" dirty="0"/>
              <a:t> on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5" dirty="0"/>
              <a:t>order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log</a:t>
            </a:r>
            <a:r>
              <a:rPr sz="2550" baseline="-21241" dirty="0"/>
              <a:t>2</a:t>
            </a:r>
            <a:r>
              <a:rPr sz="2600" dirty="0"/>
              <a:t>N </a:t>
            </a:r>
            <a:r>
              <a:rPr sz="2600" spc="-20" dirty="0"/>
              <a:t>steps</a:t>
            </a:r>
            <a:endParaRPr sz="2600"/>
          </a:p>
          <a:p>
            <a:pPr marL="129539" marR="405130" indent="-91440">
              <a:lnSpc>
                <a:spcPct val="80000"/>
              </a:lnSpc>
              <a:spcBef>
                <a:spcPts val="1405"/>
              </a:spcBef>
              <a:buClr>
                <a:srgbClr val="585858"/>
              </a:buClr>
              <a:buFont typeface="Wingdings"/>
              <a:buChar char=""/>
              <a:tabLst>
                <a:tab pos="264160" algn="l"/>
              </a:tabLst>
            </a:pPr>
            <a:r>
              <a:rPr spc="-10" dirty="0"/>
              <a:t>bisection</a:t>
            </a:r>
            <a:r>
              <a:rPr spc="15" dirty="0"/>
              <a:t> </a:t>
            </a:r>
            <a:r>
              <a:rPr spc="-15" dirty="0"/>
              <a:t>search</a:t>
            </a:r>
            <a:r>
              <a:rPr spc="5" dirty="0"/>
              <a:t> </a:t>
            </a:r>
            <a:r>
              <a:rPr spc="-15" dirty="0"/>
              <a:t>works</a:t>
            </a:r>
            <a:r>
              <a:rPr spc="20" dirty="0"/>
              <a:t> </a:t>
            </a:r>
            <a:r>
              <a:rPr spc="-5" dirty="0"/>
              <a:t>when</a:t>
            </a:r>
            <a:r>
              <a:rPr spc="5" dirty="0"/>
              <a:t> </a:t>
            </a:r>
            <a:r>
              <a:rPr spc="-10" dirty="0"/>
              <a:t>value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function</a:t>
            </a:r>
            <a:r>
              <a:rPr spc="5" dirty="0"/>
              <a:t> </a:t>
            </a:r>
            <a:r>
              <a:rPr spc="-15" dirty="0"/>
              <a:t>varies </a:t>
            </a:r>
            <a:r>
              <a:rPr spc="-570" dirty="0"/>
              <a:t> </a:t>
            </a:r>
            <a:r>
              <a:rPr spc="-10" dirty="0"/>
              <a:t>monotonically</a:t>
            </a:r>
            <a:r>
              <a:rPr spc="2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dirty="0"/>
              <a:t>input</a:t>
            </a:r>
          </a:p>
          <a:p>
            <a:pPr marL="263525" indent="-226060">
              <a:lnSpc>
                <a:spcPct val="100000"/>
              </a:lnSpc>
              <a:spcBef>
                <a:spcPts val="775"/>
              </a:spcBef>
              <a:buClr>
                <a:srgbClr val="585858"/>
              </a:buClr>
              <a:buFont typeface="Wingdings"/>
              <a:buChar char=""/>
              <a:tabLst>
                <a:tab pos="264160" algn="l"/>
              </a:tabLst>
            </a:pPr>
            <a:r>
              <a:rPr spc="-15" dirty="0"/>
              <a:t>code</a:t>
            </a:r>
            <a:r>
              <a:rPr spc="-5" dirty="0"/>
              <a:t> as</a:t>
            </a:r>
            <a:r>
              <a:rPr dirty="0"/>
              <a:t> </a:t>
            </a:r>
            <a:r>
              <a:rPr spc="-10" dirty="0"/>
              <a:t>shown</a:t>
            </a:r>
            <a:r>
              <a:rPr spc="5" dirty="0"/>
              <a:t> </a:t>
            </a:r>
            <a:r>
              <a:rPr spc="-5" dirty="0"/>
              <a:t>only</a:t>
            </a:r>
            <a:r>
              <a:rPr dirty="0"/>
              <a:t> </a:t>
            </a:r>
            <a:r>
              <a:rPr spc="-15" dirty="0"/>
              <a:t>works</a:t>
            </a:r>
            <a:r>
              <a:rPr spc="15" dirty="0"/>
              <a:t> </a:t>
            </a:r>
            <a:r>
              <a:rPr spc="-25" dirty="0"/>
              <a:t>for</a:t>
            </a:r>
            <a:r>
              <a:rPr spc="10" dirty="0"/>
              <a:t> </a:t>
            </a:r>
            <a:r>
              <a:rPr spc="-10" dirty="0"/>
              <a:t>positive</a:t>
            </a:r>
            <a:r>
              <a:rPr spc="5" dirty="0"/>
              <a:t> </a:t>
            </a:r>
            <a:r>
              <a:rPr spc="-5" dirty="0"/>
              <a:t>cubes</a:t>
            </a:r>
            <a:r>
              <a:rPr spc="10" dirty="0"/>
              <a:t> </a:t>
            </a:r>
            <a:r>
              <a:rPr spc="-5" dirty="0"/>
              <a:t>&gt;</a:t>
            </a:r>
            <a:r>
              <a:rPr spc="5" dirty="0"/>
              <a:t> </a:t>
            </a:r>
            <a:r>
              <a:rPr spc="-5" dirty="0"/>
              <a:t>1</a:t>
            </a:r>
            <a:r>
              <a:rPr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15" dirty="0"/>
              <a:t>why?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5189473"/>
            <a:ext cx="16560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chall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314" y="5189473"/>
            <a:ext cx="5314950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9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modify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negative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cubes!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modify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&lt;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LAST</a:t>
            </a:r>
            <a:r>
              <a:rPr spc="-180" dirty="0"/>
              <a:t> </a:t>
            </a:r>
            <a:r>
              <a:rPr spc="-40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3263265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strings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branching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if/elif/else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while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14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</a:t>
            </a:r>
            <a:r>
              <a:rPr spc="-145" dirty="0"/>
              <a:t> </a:t>
            </a:r>
            <a:r>
              <a:rPr dirty="0"/>
              <a:t>&lt;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317740" cy="166941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if x &lt; 1, </a:t>
            </a:r>
            <a:r>
              <a:rPr sz="2600" spc="-10" dirty="0">
                <a:latin typeface="Calibri"/>
                <a:cs typeface="Calibri"/>
              </a:rPr>
              <a:t>search </a:t>
            </a:r>
            <a:r>
              <a:rPr sz="2600" spc="-5" dirty="0">
                <a:latin typeface="Calibri"/>
                <a:cs typeface="Calibri"/>
              </a:rPr>
              <a:t>space </a:t>
            </a:r>
            <a:r>
              <a:rPr sz="2600" dirty="0">
                <a:latin typeface="Calibri"/>
                <a:cs typeface="Calibri"/>
              </a:rPr>
              <a:t>is 0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x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dirty="0">
                <a:latin typeface="Calibri"/>
                <a:cs typeface="Calibri"/>
              </a:rPr>
              <a:t>cube </a:t>
            </a:r>
            <a:r>
              <a:rPr sz="2600" spc="-15" dirty="0">
                <a:latin typeface="Calibri"/>
                <a:cs typeface="Calibri"/>
              </a:rPr>
              <a:t>root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greater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less than 1</a:t>
            </a:r>
            <a:endParaRPr sz="2600">
              <a:latin typeface="Calibri"/>
              <a:cs typeface="Calibri"/>
            </a:endParaRPr>
          </a:p>
          <a:p>
            <a:pPr marL="104139" marR="119253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modify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choose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search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space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of x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</a:t>
            </a:r>
            <a:r>
              <a:rPr spc="-50" dirty="0"/>
              <a:t>O</a:t>
            </a:r>
            <a:r>
              <a:rPr spc="-95" dirty="0"/>
              <a:t>D</a:t>
            </a:r>
            <a:r>
              <a:rPr spc="-380" dirty="0"/>
              <a:t>A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392430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manipulation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guess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check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approximate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solutions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bisection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07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STRINGS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485380" cy="198564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think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case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sensitive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characters</a:t>
            </a:r>
            <a:endParaRPr sz="26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312420" algn="l"/>
                <a:tab pos="313055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==,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&gt;, &lt;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3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len()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nctio</a:t>
            </a:r>
            <a:r>
              <a:rPr sz="2600" spc="-5" dirty="0">
                <a:latin typeface="Calibri"/>
                <a:cs typeface="Calibri"/>
              </a:rPr>
              <a:t>n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tri</a:t>
            </a:r>
            <a:r>
              <a:rPr sz="2600" spc="-30" dirty="0">
                <a:latin typeface="Calibri"/>
                <a:cs typeface="Calibri"/>
              </a:rPr>
              <a:t>ev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 the 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parentheses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4159199"/>
            <a:ext cx="181102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s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"abc"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len(s)</a:t>
            </a:r>
            <a:r>
              <a:rPr sz="2600" spc="28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1283" y="4845811"/>
            <a:ext cx="18935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5" dirty="0">
                <a:latin typeface="Calibri"/>
                <a:cs typeface="Calibri"/>
              </a:rPr>
              <a:t>evaluates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07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STRINGS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508240" cy="11817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04139" marR="5080" indent="-91440">
              <a:lnSpc>
                <a:spcPts val="2780"/>
              </a:lnSpc>
              <a:spcBef>
                <a:spcPts val="4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square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brackets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perform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indexing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certain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index/position</a:t>
            </a:r>
            <a:endParaRPr sz="260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45"/>
              </a:spcBef>
            </a:pPr>
            <a:r>
              <a:rPr sz="2600" spc="-5" dirty="0">
                <a:latin typeface="Courier New"/>
                <a:cs typeface="Courier New"/>
              </a:rPr>
              <a:t>s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"abc"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7450" y="3820997"/>
          <a:ext cx="6770370" cy="2773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58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s[0]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855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55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"a"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s[1]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86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"b"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19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s[2]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286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"c"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8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s[3]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86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trying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bounds,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error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s[-1]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86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"c"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198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s[-2]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s[-3]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86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6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"b"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"a"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16405" y="2979165"/>
            <a:ext cx="5892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ind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x:  ind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7823" y="2979165"/>
            <a:ext cx="4023360" cy="6350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35"/>
              </a:spcBef>
              <a:tabLst>
                <a:tab pos="883919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spc="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spc="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indexing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starts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883919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-3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-2 -1	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last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always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at index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50" dirty="0">
                <a:uFill>
                  <a:solidFill>
                    <a:srgbClr val="7E7E7E"/>
                  </a:solidFill>
                </a:uFill>
              </a:rPr>
              <a:t>STRINGS	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5756" y="2947797"/>
            <a:ext cx="1923288" cy="14105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9908" y="1674514"/>
            <a:ext cx="8535670" cy="309816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768350" indent="-226060">
              <a:lnSpc>
                <a:spcPct val="100000"/>
              </a:lnSpc>
              <a:spcBef>
                <a:spcPts val="1200"/>
              </a:spcBef>
              <a:buClr>
                <a:srgbClr val="585858"/>
              </a:buClr>
              <a:buFont typeface="Wingdings"/>
              <a:buChar char=""/>
              <a:tabLst>
                <a:tab pos="768985" algn="l"/>
              </a:tabLst>
            </a:pP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slice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[start:stop:step]</a:t>
            </a:r>
            <a:endParaRPr sz="2600">
              <a:latin typeface="Courier New"/>
              <a:cs typeface="Courier New"/>
            </a:endParaRPr>
          </a:p>
          <a:p>
            <a:pPr marL="768350" indent="-226060">
              <a:lnSpc>
                <a:spcPct val="100000"/>
              </a:lnSpc>
              <a:spcBef>
                <a:spcPts val="1100"/>
              </a:spcBef>
              <a:buClr>
                <a:srgbClr val="585858"/>
              </a:buClr>
              <a:buFont typeface="Wingdings"/>
              <a:buChar char=""/>
              <a:tabLst>
                <a:tab pos="768985" algn="l"/>
              </a:tabLst>
            </a:pP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two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[</a:t>
            </a:r>
            <a:r>
              <a:rPr sz="2600" spc="-5" dirty="0">
                <a:latin typeface="Courier New"/>
                <a:cs typeface="Courier New"/>
              </a:rPr>
              <a:t>start:stop</a:t>
            </a:r>
            <a:r>
              <a:rPr sz="2600" spc="-5" dirty="0">
                <a:latin typeface="Calibri"/>
                <a:cs typeface="Calibri"/>
              </a:rPr>
              <a:t>],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step=1</a:t>
            </a:r>
            <a:r>
              <a:rPr sz="2600" spc="-95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15" dirty="0">
                <a:latin typeface="Calibri"/>
                <a:cs typeface="Calibri"/>
              </a:rPr>
              <a:t>default</a:t>
            </a:r>
            <a:endParaRPr sz="2600">
              <a:latin typeface="Calibri"/>
              <a:cs typeface="Calibri"/>
            </a:endParaRPr>
          </a:p>
          <a:p>
            <a:pPr marL="768350" indent="-226060">
              <a:lnSpc>
                <a:spcPct val="100000"/>
              </a:lnSpc>
              <a:spcBef>
                <a:spcPts val="1125"/>
              </a:spcBef>
              <a:buClr>
                <a:srgbClr val="585858"/>
              </a:buClr>
              <a:buFont typeface="Wingdings"/>
              <a:buChar char=""/>
              <a:tabLst>
                <a:tab pos="768985" algn="l"/>
              </a:tabLst>
            </a:pP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-5" dirty="0">
                <a:latin typeface="Calibri"/>
                <a:cs typeface="Calibri"/>
              </a:rPr>
              <a:t> also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omit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leave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"abcdefgh"</a:t>
            </a:r>
            <a:endParaRPr sz="2200">
              <a:latin typeface="Courier New"/>
              <a:cs typeface="Courier New"/>
            </a:endParaRPr>
          </a:p>
          <a:p>
            <a:pPr marL="12700" marR="1886585">
              <a:lnSpc>
                <a:spcPct val="150100"/>
              </a:lnSpc>
              <a:spcBef>
                <a:spcPts val="40"/>
              </a:spcBef>
              <a:tabLst>
                <a:tab pos="1466215" algn="l"/>
                <a:tab pos="5297805" algn="l"/>
              </a:tabLst>
            </a:pPr>
            <a:r>
              <a:rPr sz="2200" spc="-5" dirty="0">
                <a:latin typeface="Courier New"/>
                <a:cs typeface="Courier New"/>
              </a:rPr>
              <a:t>s[3:6</a:t>
            </a:r>
            <a:r>
              <a:rPr sz="2200" dirty="0">
                <a:latin typeface="Courier New"/>
                <a:cs typeface="Courier New"/>
              </a:rPr>
              <a:t>]	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"def"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	</a:t>
            </a:r>
            <a:r>
              <a:rPr sz="2200" spc="-5" dirty="0">
                <a:latin typeface="Courier New"/>
                <a:cs typeface="Courier New"/>
              </a:rPr>
              <a:t>s[3:6:1]  s[3:6:2]</a:t>
            </a:r>
            <a:r>
              <a:rPr sz="2200" spc="-3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evaluates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"df"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79908" y="4747056"/>
            <a:ext cx="120078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Courier New"/>
                <a:cs typeface="Courier New"/>
              </a:rPr>
              <a:t>s[::]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s[::-1]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6917" y="4747056"/>
            <a:ext cx="734568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evaluates</a:t>
            </a:r>
            <a:r>
              <a:rPr sz="2200" spc="-15" dirty="0">
                <a:latin typeface="Calibri"/>
                <a:cs typeface="Calibri"/>
              </a:rPr>
              <a:t> 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"abcdefgh"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s[0:len(s):1]</a:t>
            </a:r>
            <a:endParaRPr sz="220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evaluates</a:t>
            </a:r>
            <a:r>
              <a:rPr sz="2200" spc="-15" dirty="0">
                <a:latin typeface="Calibri"/>
                <a:cs typeface="Calibri"/>
              </a:rPr>
              <a:t> 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"hgfedbca"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s[-1:-(len(s)+1):-1]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908" y="5920232"/>
            <a:ext cx="398652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s[4:1:-2]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"ec"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46461"/>
            <a:ext cx="9144000" cy="2329815"/>
            <a:chOff x="0" y="4246461"/>
            <a:chExt cx="9144000" cy="2329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5261" y="4246461"/>
              <a:ext cx="2061288" cy="20081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9957" y="5819775"/>
              <a:ext cx="560070" cy="323215"/>
            </a:xfrm>
            <a:custGeom>
              <a:avLst/>
              <a:gdLst/>
              <a:ahLst/>
              <a:cxnLst/>
              <a:rect l="l" t="t" r="r" b="b"/>
              <a:pathLst>
                <a:path w="560069" h="323214">
                  <a:moveTo>
                    <a:pt x="50622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06222" y="323088"/>
                  </a:lnTo>
                  <a:lnTo>
                    <a:pt x="527173" y="318856"/>
                  </a:lnTo>
                  <a:lnTo>
                    <a:pt x="544290" y="307317"/>
                  </a:lnTo>
                  <a:lnTo>
                    <a:pt x="555835" y="290201"/>
                  </a:lnTo>
                  <a:lnTo>
                    <a:pt x="560070" y="269240"/>
                  </a:lnTo>
                  <a:lnTo>
                    <a:pt x="560070" y="53848"/>
                  </a:lnTo>
                  <a:lnTo>
                    <a:pt x="555835" y="32886"/>
                  </a:lnTo>
                  <a:lnTo>
                    <a:pt x="544290" y="15770"/>
                  </a:lnTo>
                  <a:lnTo>
                    <a:pt x="527173" y="4231"/>
                  </a:lnTo>
                  <a:lnTo>
                    <a:pt x="50622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9957" y="5819775"/>
              <a:ext cx="560070" cy="323215"/>
            </a:xfrm>
            <a:custGeom>
              <a:avLst/>
              <a:gdLst/>
              <a:ahLst/>
              <a:cxnLst/>
              <a:rect l="l" t="t" r="r" b="b"/>
              <a:pathLst>
                <a:path w="560069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06222" y="0"/>
                  </a:lnTo>
                  <a:lnTo>
                    <a:pt x="527173" y="4231"/>
                  </a:lnTo>
                  <a:lnTo>
                    <a:pt x="544290" y="15770"/>
                  </a:lnTo>
                  <a:lnTo>
                    <a:pt x="555835" y="32886"/>
                  </a:lnTo>
                  <a:lnTo>
                    <a:pt x="560070" y="53848"/>
                  </a:lnTo>
                  <a:lnTo>
                    <a:pt x="560070" y="269240"/>
                  </a:lnTo>
                  <a:lnTo>
                    <a:pt x="555835" y="290201"/>
                  </a:lnTo>
                  <a:lnTo>
                    <a:pt x="544290" y="307317"/>
                  </a:lnTo>
                  <a:lnTo>
                    <a:pt x="527173" y="318856"/>
                  </a:lnTo>
                  <a:lnTo>
                    <a:pt x="50622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STRINGS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1658513"/>
            <a:ext cx="6419215" cy="109537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3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strings</a:t>
            </a:r>
            <a:r>
              <a:rPr sz="2600" spc="-15" dirty="0">
                <a:latin typeface="Calibri"/>
                <a:cs typeface="Calibri"/>
              </a:rPr>
              <a:t> 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r>
              <a:rPr sz="2600" spc="-5" dirty="0">
                <a:latin typeface="Calibri"/>
                <a:cs typeface="Calibri"/>
              </a:rPr>
              <a:t>”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 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modified</a:t>
            </a:r>
            <a:endParaRPr sz="26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"hello"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2868929"/>
            <a:ext cx="3493770" cy="851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latin typeface="Courier New"/>
                <a:cs typeface="Courier New"/>
              </a:rPr>
              <a:t>s[0]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'y'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'y'+s[1:len(s)]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2767" y="2868929"/>
            <a:ext cx="3123565" cy="1227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allowed,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8458" y="580491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39645" y="4781296"/>
            <a:ext cx="2929890" cy="1214755"/>
            <a:chOff x="1739645" y="4781296"/>
            <a:chExt cx="2929890" cy="1214755"/>
          </a:xfrm>
        </p:grpSpPr>
        <p:sp>
          <p:nvSpPr>
            <p:cNvPr id="12" name="object 12"/>
            <p:cNvSpPr/>
            <p:nvPr/>
          </p:nvSpPr>
          <p:spPr>
            <a:xfrm>
              <a:off x="3516248" y="47895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6248" y="47895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9645" y="4874514"/>
              <a:ext cx="1776730" cy="1121410"/>
            </a:xfrm>
            <a:custGeom>
              <a:avLst/>
              <a:gdLst/>
              <a:ahLst/>
              <a:cxnLst/>
              <a:rect l="l" t="t" r="r" b="b"/>
              <a:pathLst>
                <a:path w="1776729" h="1121410">
                  <a:moveTo>
                    <a:pt x="873760" y="1092276"/>
                  </a:moveTo>
                  <a:lnTo>
                    <a:pt x="0" y="1092276"/>
                  </a:lnTo>
                  <a:lnTo>
                    <a:pt x="0" y="1121232"/>
                  </a:lnTo>
                  <a:lnTo>
                    <a:pt x="896238" y="1121232"/>
                  </a:lnTo>
                  <a:lnTo>
                    <a:pt x="902716" y="1114755"/>
                  </a:lnTo>
                  <a:lnTo>
                    <a:pt x="902716" y="1106754"/>
                  </a:lnTo>
                  <a:lnTo>
                    <a:pt x="873760" y="1106754"/>
                  </a:lnTo>
                  <a:lnTo>
                    <a:pt x="873760" y="1092276"/>
                  </a:lnTo>
                  <a:close/>
                </a:path>
                <a:path w="1776729" h="1121410">
                  <a:moveTo>
                    <a:pt x="1689735" y="28956"/>
                  </a:moveTo>
                  <a:lnTo>
                    <a:pt x="880363" y="28956"/>
                  </a:lnTo>
                  <a:lnTo>
                    <a:pt x="873760" y="35433"/>
                  </a:lnTo>
                  <a:lnTo>
                    <a:pt x="873760" y="1106754"/>
                  </a:lnTo>
                  <a:lnTo>
                    <a:pt x="888238" y="1092276"/>
                  </a:lnTo>
                  <a:lnTo>
                    <a:pt x="902716" y="1092276"/>
                  </a:lnTo>
                  <a:lnTo>
                    <a:pt x="902716" y="57912"/>
                  </a:lnTo>
                  <a:lnTo>
                    <a:pt x="888238" y="57912"/>
                  </a:lnTo>
                  <a:lnTo>
                    <a:pt x="902716" y="43434"/>
                  </a:lnTo>
                  <a:lnTo>
                    <a:pt x="1689735" y="43434"/>
                  </a:lnTo>
                  <a:lnTo>
                    <a:pt x="1689735" y="28956"/>
                  </a:lnTo>
                  <a:close/>
                </a:path>
                <a:path w="1776729" h="1121410">
                  <a:moveTo>
                    <a:pt x="902716" y="1092276"/>
                  </a:moveTo>
                  <a:lnTo>
                    <a:pt x="888238" y="1092276"/>
                  </a:lnTo>
                  <a:lnTo>
                    <a:pt x="873760" y="1106754"/>
                  </a:lnTo>
                  <a:lnTo>
                    <a:pt x="902716" y="1106754"/>
                  </a:lnTo>
                  <a:lnTo>
                    <a:pt x="902716" y="1092276"/>
                  </a:lnTo>
                  <a:close/>
                </a:path>
                <a:path w="1776729" h="1121410">
                  <a:moveTo>
                    <a:pt x="1689735" y="0"/>
                  </a:moveTo>
                  <a:lnTo>
                    <a:pt x="1689735" y="86868"/>
                  </a:lnTo>
                  <a:lnTo>
                    <a:pt x="1747646" y="57912"/>
                  </a:lnTo>
                  <a:lnTo>
                    <a:pt x="1704213" y="57912"/>
                  </a:lnTo>
                  <a:lnTo>
                    <a:pt x="1704213" y="28956"/>
                  </a:lnTo>
                  <a:lnTo>
                    <a:pt x="1747646" y="28956"/>
                  </a:lnTo>
                  <a:lnTo>
                    <a:pt x="1689735" y="0"/>
                  </a:lnTo>
                  <a:close/>
                </a:path>
                <a:path w="1776729" h="1121410">
                  <a:moveTo>
                    <a:pt x="902716" y="43434"/>
                  </a:moveTo>
                  <a:lnTo>
                    <a:pt x="888238" y="57912"/>
                  </a:lnTo>
                  <a:lnTo>
                    <a:pt x="902716" y="57912"/>
                  </a:lnTo>
                  <a:lnTo>
                    <a:pt x="902716" y="43434"/>
                  </a:lnTo>
                  <a:close/>
                </a:path>
                <a:path w="1776729" h="1121410">
                  <a:moveTo>
                    <a:pt x="1689735" y="43434"/>
                  </a:moveTo>
                  <a:lnTo>
                    <a:pt x="902716" y="43434"/>
                  </a:lnTo>
                  <a:lnTo>
                    <a:pt x="902716" y="57912"/>
                  </a:lnTo>
                  <a:lnTo>
                    <a:pt x="1689735" y="57912"/>
                  </a:lnTo>
                  <a:lnTo>
                    <a:pt x="1689735" y="43434"/>
                  </a:lnTo>
                  <a:close/>
                </a:path>
                <a:path w="1776729" h="1121410">
                  <a:moveTo>
                    <a:pt x="1747646" y="28956"/>
                  </a:moveTo>
                  <a:lnTo>
                    <a:pt x="1704213" y="28956"/>
                  </a:lnTo>
                  <a:lnTo>
                    <a:pt x="1704213" y="57912"/>
                  </a:lnTo>
                  <a:lnTo>
                    <a:pt x="1747646" y="57912"/>
                  </a:lnTo>
                  <a:lnTo>
                    <a:pt x="1776602" y="43434"/>
                  </a:lnTo>
                  <a:lnTo>
                    <a:pt x="1747646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2825" y="539838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2825" y="539838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85285" y="4778247"/>
            <a:ext cx="80708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"hello"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30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"yello"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9645" y="4755959"/>
            <a:ext cx="1813560" cy="1240155"/>
            <a:chOff x="1739645" y="4755959"/>
            <a:chExt cx="1813560" cy="1240155"/>
          </a:xfrm>
        </p:grpSpPr>
        <p:sp>
          <p:nvSpPr>
            <p:cNvPr id="19" name="object 19"/>
            <p:cNvSpPr/>
            <p:nvPr/>
          </p:nvSpPr>
          <p:spPr>
            <a:xfrm>
              <a:off x="1739645" y="5483351"/>
              <a:ext cx="1813560" cy="512445"/>
            </a:xfrm>
            <a:custGeom>
              <a:avLst/>
              <a:gdLst/>
              <a:ahLst/>
              <a:cxnLst/>
              <a:rect l="l" t="t" r="r" b="b"/>
              <a:pathLst>
                <a:path w="1813560" h="512445">
                  <a:moveTo>
                    <a:pt x="878459" y="483349"/>
                  </a:moveTo>
                  <a:lnTo>
                    <a:pt x="0" y="483349"/>
                  </a:lnTo>
                  <a:lnTo>
                    <a:pt x="0" y="512305"/>
                  </a:lnTo>
                  <a:lnTo>
                    <a:pt x="900938" y="512305"/>
                  </a:lnTo>
                  <a:lnTo>
                    <a:pt x="907415" y="505828"/>
                  </a:lnTo>
                  <a:lnTo>
                    <a:pt x="907415" y="497827"/>
                  </a:lnTo>
                  <a:lnTo>
                    <a:pt x="878459" y="497827"/>
                  </a:lnTo>
                  <a:lnTo>
                    <a:pt x="878459" y="483349"/>
                  </a:lnTo>
                  <a:close/>
                </a:path>
                <a:path w="1813560" h="512445">
                  <a:moveTo>
                    <a:pt x="1726311" y="28956"/>
                  </a:moveTo>
                  <a:lnTo>
                    <a:pt x="884936" y="28956"/>
                  </a:lnTo>
                  <a:lnTo>
                    <a:pt x="878459" y="35433"/>
                  </a:lnTo>
                  <a:lnTo>
                    <a:pt x="878459" y="497827"/>
                  </a:lnTo>
                  <a:lnTo>
                    <a:pt x="892937" y="483349"/>
                  </a:lnTo>
                  <a:lnTo>
                    <a:pt x="907415" y="483349"/>
                  </a:lnTo>
                  <a:lnTo>
                    <a:pt x="907415" y="57912"/>
                  </a:lnTo>
                  <a:lnTo>
                    <a:pt x="892937" y="57912"/>
                  </a:lnTo>
                  <a:lnTo>
                    <a:pt x="907415" y="43434"/>
                  </a:lnTo>
                  <a:lnTo>
                    <a:pt x="1726311" y="43434"/>
                  </a:lnTo>
                  <a:lnTo>
                    <a:pt x="1726311" y="28956"/>
                  </a:lnTo>
                  <a:close/>
                </a:path>
                <a:path w="1813560" h="512445">
                  <a:moveTo>
                    <a:pt x="907415" y="483349"/>
                  </a:moveTo>
                  <a:lnTo>
                    <a:pt x="892937" y="483349"/>
                  </a:lnTo>
                  <a:lnTo>
                    <a:pt x="878459" y="497827"/>
                  </a:lnTo>
                  <a:lnTo>
                    <a:pt x="907415" y="497827"/>
                  </a:lnTo>
                  <a:lnTo>
                    <a:pt x="907415" y="483349"/>
                  </a:lnTo>
                  <a:close/>
                </a:path>
                <a:path w="1813560" h="512445">
                  <a:moveTo>
                    <a:pt x="1726311" y="0"/>
                  </a:moveTo>
                  <a:lnTo>
                    <a:pt x="1726311" y="86868"/>
                  </a:lnTo>
                  <a:lnTo>
                    <a:pt x="1784223" y="57912"/>
                  </a:lnTo>
                  <a:lnTo>
                    <a:pt x="1740789" y="57912"/>
                  </a:lnTo>
                  <a:lnTo>
                    <a:pt x="1740789" y="28956"/>
                  </a:lnTo>
                  <a:lnTo>
                    <a:pt x="1784223" y="28956"/>
                  </a:lnTo>
                  <a:lnTo>
                    <a:pt x="1726311" y="0"/>
                  </a:lnTo>
                  <a:close/>
                </a:path>
                <a:path w="1813560" h="512445">
                  <a:moveTo>
                    <a:pt x="907415" y="43434"/>
                  </a:moveTo>
                  <a:lnTo>
                    <a:pt x="892937" y="57912"/>
                  </a:lnTo>
                  <a:lnTo>
                    <a:pt x="907415" y="57912"/>
                  </a:lnTo>
                  <a:lnTo>
                    <a:pt x="907415" y="43434"/>
                  </a:lnTo>
                  <a:close/>
                </a:path>
                <a:path w="1813560" h="512445">
                  <a:moveTo>
                    <a:pt x="1726311" y="43434"/>
                  </a:moveTo>
                  <a:lnTo>
                    <a:pt x="907415" y="43434"/>
                  </a:lnTo>
                  <a:lnTo>
                    <a:pt x="907415" y="57912"/>
                  </a:lnTo>
                  <a:lnTo>
                    <a:pt x="1726311" y="57912"/>
                  </a:lnTo>
                  <a:lnTo>
                    <a:pt x="1726311" y="43434"/>
                  </a:lnTo>
                  <a:close/>
                </a:path>
                <a:path w="1813560" h="512445">
                  <a:moveTo>
                    <a:pt x="1784223" y="28956"/>
                  </a:moveTo>
                  <a:lnTo>
                    <a:pt x="1740789" y="28956"/>
                  </a:lnTo>
                  <a:lnTo>
                    <a:pt x="1740789" y="57912"/>
                  </a:lnTo>
                  <a:lnTo>
                    <a:pt x="1784223" y="57912"/>
                  </a:lnTo>
                  <a:lnTo>
                    <a:pt x="1813179" y="43434"/>
                  </a:lnTo>
                  <a:lnTo>
                    <a:pt x="1784223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0951" y="4763896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39" h="307975">
                  <a:moveTo>
                    <a:pt x="284226" y="0"/>
                  </a:moveTo>
                  <a:lnTo>
                    <a:pt x="154305" y="138430"/>
                  </a:lnTo>
                  <a:lnTo>
                    <a:pt x="15875" y="8509"/>
                  </a:lnTo>
                  <a:lnTo>
                    <a:pt x="0" y="25400"/>
                  </a:lnTo>
                  <a:lnTo>
                    <a:pt x="138430" y="155321"/>
                  </a:lnTo>
                  <a:lnTo>
                    <a:pt x="8509" y="293878"/>
                  </a:lnTo>
                  <a:lnTo>
                    <a:pt x="23113" y="307467"/>
                  </a:lnTo>
                  <a:lnTo>
                    <a:pt x="153035" y="169037"/>
                  </a:lnTo>
                  <a:lnTo>
                    <a:pt x="291592" y="298958"/>
                  </a:lnTo>
                  <a:lnTo>
                    <a:pt x="307340" y="282067"/>
                  </a:lnTo>
                  <a:lnTo>
                    <a:pt x="168910" y="152146"/>
                  </a:lnTo>
                  <a:lnTo>
                    <a:pt x="298831" y="13589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0951" y="4763896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39" h="307975">
                  <a:moveTo>
                    <a:pt x="15875" y="8509"/>
                  </a:moveTo>
                  <a:lnTo>
                    <a:pt x="154305" y="138430"/>
                  </a:lnTo>
                  <a:lnTo>
                    <a:pt x="284226" y="0"/>
                  </a:lnTo>
                  <a:lnTo>
                    <a:pt x="298831" y="13589"/>
                  </a:lnTo>
                  <a:lnTo>
                    <a:pt x="168910" y="152146"/>
                  </a:lnTo>
                  <a:lnTo>
                    <a:pt x="307340" y="282067"/>
                  </a:lnTo>
                  <a:lnTo>
                    <a:pt x="291592" y="298958"/>
                  </a:lnTo>
                  <a:lnTo>
                    <a:pt x="153035" y="169037"/>
                  </a:lnTo>
                  <a:lnTo>
                    <a:pt x="23113" y="307467"/>
                  </a:lnTo>
                  <a:lnTo>
                    <a:pt x="8509" y="293878"/>
                  </a:lnTo>
                  <a:lnTo>
                    <a:pt x="138430" y="155321"/>
                  </a:lnTo>
                  <a:lnTo>
                    <a:pt x="0" y="25400"/>
                  </a:lnTo>
                  <a:lnTo>
                    <a:pt x="15875" y="8509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128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for</a:t>
            </a:r>
            <a:r>
              <a:rPr spc="-145" dirty="0"/>
              <a:t> </a:t>
            </a:r>
            <a:r>
              <a:rPr spc="-65" dirty="0"/>
              <a:t>LOOPS</a:t>
            </a:r>
            <a:r>
              <a:rPr spc="-145" dirty="0"/>
              <a:t> </a:t>
            </a:r>
            <a:r>
              <a:rPr spc="-50" dirty="0"/>
              <a:t>RECAP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4576"/>
            <a:ext cx="7900034" cy="782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1440">
              <a:lnSpc>
                <a:spcPts val="2840"/>
              </a:lnSpc>
              <a:spcBef>
                <a:spcPts val="4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fo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lo</a:t>
            </a:r>
            <a:r>
              <a:rPr sz="2600" spc="-10" dirty="0">
                <a:latin typeface="Calibri"/>
                <a:cs typeface="Calibri"/>
              </a:rPr>
              <a:t>op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loop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ariab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er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707385"/>
            <a:ext cx="367919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range(4):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ts val="2835"/>
              </a:lnSpc>
            </a:pPr>
            <a:r>
              <a:rPr sz="2400" spc="-10" dirty="0">
                <a:latin typeface="Courier New"/>
                <a:cs typeface="Courier New"/>
              </a:rPr>
              <a:t>&lt;expressions&gt;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0084" y="2713786"/>
            <a:ext cx="4096385" cy="10490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250"/>
              </a:spcBef>
              <a:tabLst>
                <a:tab pos="473709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va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-81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0,1,2,3</a:t>
            </a:r>
            <a:endParaRPr sz="2200">
              <a:latin typeface="Calibri"/>
              <a:cs typeface="Calibri"/>
            </a:endParaRPr>
          </a:p>
          <a:p>
            <a:pPr marL="405130" marR="22225" indent="-393065">
              <a:lnSpc>
                <a:spcPts val="2480"/>
              </a:lnSpc>
              <a:spcBef>
                <a:spcPts val="36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expressions </a:t>
            </a: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executed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996690"/>
            <a:ext cx="8298815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  <a:tabLst>
                <a:tab pos="4653280" algn="l"/>
              </a:tabLst>
            </a:pPr>
            <a:r>
              <a:rPr sz="2400" spc="-5" dirty="0">
                <a:latin typeface="Courier New"/>
                <a:cs typeface="Courier New"/>
              </a:rPr>
              <a:t>fo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 i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range(4,6)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va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-81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4,5</a:t>
            </a:r>
            <a:endParaRPr sz="2200">
              <a:latin typeface="Calibri"/>
              <a:cs typeface="Calibri"/>
            </a:endParaRPr>
          </a:p>
          <a:p>
            <a:pPr marL="742315">
              <a:lnSpc>
                <a:spcPts val="2750"/>
              </a:lnSpc>
            </a:pPr>
            <a:r>
              <a:rPr sz="2400" spc="-10" dirty="0">
                <a:latin typeface="Courier New"/>
                <a:cs typeface="Courier New"/>
              </a:rPr>
              <a:t>&lt;expressions&gt;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Courier New"/>
              <a:cs typeface="Courier New"/>
            </a:endParaRPr>
          </a:p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range </a:t>
            </a:r>
            <a:r>
              <a:rPr sz="2600" spc="-5" dirty="0">
                <a:latin typeface="Calibri"/>
                <a:cs typeface="Calibri"/>
              </a:rPr>
              <a:t>is a </a:t>
            </a:r>
            <a:r>
              <a:rPr sz="2600" spc="-30" dirty="0">
                <a:latin typeface="Calibri"/>
                <a:cs typeface="Calibri"/>
              </a:rPr>
              <a:t>way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5" dirty="0">
                <a:latin typeface="Calibri"/>
                <a:cs typeface="Calibri"/>
              </a:rPr>
              <a:t>iterate </a:t>
            </a:r>
            <a:r>
              <a:rPr sz="2600" spc="-15" dirty="0">
                <a:latin typeface="Calibri"/>
                <a:cs typeface="Calibri"/>
              </a:rPr>
              <a:t>over </a:t>
            </a:r>
            <a:r>
              <a:rPr sz="2600" spc="-10" dirty="0">
                <a:latin typeface="Calibri"/>
                <a:cs typeface="Calibri"/>
              </a:rPr>
              <a:t>numbers, </a:t>
            </a:r>
            <a:r>
              <a:rPr sz="2600" spc="-5" dirty="0">
                <a:latin typeface="Calibri"/>
                <a:cs typeface="Calibri"/>
              </a:rPr>
              <a:t>but a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loop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iterate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over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just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015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STRINGS</a:t>
            </a:r>
            <a:r>
              <a:rPr spc="-135" dirty="0"/>
              <a:t> </a:t>
            </a:r>
            <a:r>
              <a:rPr spc="-35" dirty="0"/>
              <a:t>AND</a:t>
            </a:r>
            <a:r>
              <a:rPr spc="-150" dirty="0"/>
              <a:t> </a:t>
            </a:r>
            <a:r>
              <a:rPr spc="-65" dirty="0"/>
              <a:t>LOOPS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89025"/>
            <a:ext cx="6426200" cy="27025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snippets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bottom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more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“pythonic”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spc="-5" dirty="0">
                <a:latin typeface="Courier New"/>
                <a:cs typeface="Courier New"/>
              </a:rPr>
              <a:t>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"abcdefgh"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for index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range(len(s)):</a:t>
            </a:r>
            <a:endParaRPr sz="2000">
              <a:latin typeface="Courier New"/>
              <a:cs typeface="Courier New"/>
            </a:endParaRPr>
          </a:p>
          <a:p>
            <a:pPr marL="1231900" marR="5080" indent="-610235">
              <a:lnSpc>
                <a:spcPts val="3350"/>
              </a:lnSpc>
              <a:spcBef>
                <a:spcPts val="65"/>
              </a:spcBef>
            </a:pP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s[index]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dirty="0">
                <a:latin typeface="Courier New"/>
                <a:cs typeface="Courier New"/>
              </a:rPr>
              <a:t> 'i' </a:t>
            </a:r>
            <a:r>
              <a:rPr sz="2000" spc="-5" dirty="0">
                <a:latin typeface="Courier New"/>
                <a:cs typeface="Courier New"/>
              </a:rPr>
              <a:t>or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s[index]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'u':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print("There is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 or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u")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1209" y="4956635"/>
          <a:ext cx="5397500" cy="113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79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char ==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'i' or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print("There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'u':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u")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1327</Words>
  <Application>Microsoft Office PowerPoint</Application>
  <PresentationFormat>On-screen Show (4:3)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LAST TIME</vt:lpstr>
      <vt:lpstr>TODAY</vt:lpstr>
      <vt:lpstr>STRINGS</vt:lpstr>
      <vt:lpstr>STRINGS</vt:lpstr>
      <vt:lpstr>STRINGS </vt:lpstr>
      <vt:lpstr>STRINGS</vt:lpstr>
      <vt:lpstr>for LOOPS RECAP</vt:lpstr>
      <vt:lpstr>STRINGS AND LOOPS</vt:lpstr>
      <vt:lpstr>CODE EXAMPLE:</vt:lpstr>
      <vt:lpstr>EXERCISE </vt:lpstr>
      <vt:lpstr>GUESS-AND-CHECK</vt:lpstr>
      <vt:lpstr>GUESS-AND-CHECK</vt:lpstr>
      <vt:lpstr>GUESS-AND-CHECK</vt:lpstr>
      <vt:lpstr>APPROXIMATE SOLUTIONS</vt:lpstr>
      <vt:lpstr>APPROXIMATE SOLUTION</vt:lpstr>
      <vt:lpstr>BISECTION SEARCH</vt:lpstr>
      <vt:lpstr>BISECTION SEARCH</vt:lpstr>
      <vt:lpstr>BISECTION SEARCH  CONVERGENCE</vt:lpstr>
      <vt:lpstr>x &lt;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MIT6_0001F16_String Manipulation, Guess-and-Check, Approximations, Bisection</dc:title>
  <dc:creator>Bell, Ana</dc:creator>
  <cp:lastModifiedBy>Ernesto Lee</cp:lastModifiedBy>
  <cp:revision>1</cp:revision>
  <dcterms:created xsi:type="dcterms:W3CDTF">2021-06-18T11:31:20Z</dcterms:created>
  <dcterms:modified xsi:type="dcterms:W3CDTF">2021-06-18T11:33:09Z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2021-06-18T00:00:00Z</vt:filetime>
  </property>
</Properties>
</file>