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9144000" y="0"/>
                </a:moveTo>
                <a:lnTo>
                  <a:pt x="0" y="0"/>
                </a:lnTo>
                <a:lnTo>
                  <a:pt x="0" y="66001"/>
                </a:lnTo>
                <a:lnTo>
                  <a:pt x="9144000" y="66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67458" y="2305474"/>
            <a:ext cx="3149600" cy="406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67274" y="2275782"/>
            <a:ext cx="427863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9144000" y="0"/>
                </a:moveTo>
                <a:lnTo>
                  <a:pt x="0" y="0"/>
                </a:lnTo>
                <a:lnTo>
                  <a:pt x="0" y="66001"/>
                </a:lnTo>
                <a:lnTo>
                  <a:pt x="9144000" y="66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9144000" y="0"/>
                </a:moveTo>
                <a:lnTo>
                  <a:pt x="0" y="0"/>
                </a:lnTo>
                <a:lnTo>
                  <a:pt x="0" y="66001"/>
                </a:lnTo>
                <a:lnTo>
                  <a:pt x="9144000" y="66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8580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79151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40">
                <a:moveTo>
                  <a:pt x="9144000" y="0"/>
                </a:moveTo>
                <a:lnTo>
                  <a:pt x="0" y="0"/>
                </a:lnTo>
                <a:lnTo>
                  <a:pt x="0" y="66001"/>
                </a:lnTo>
                <a:lnTo>
                  <a:pt x="9144000" y="66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8898" y="782829"/>
            <a:ext cx="747775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96" y="2168389"/>
            <a:ext cx="8716007" cy="4810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7158" y="7013219"/>
            <a:ext cx="243204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licenses/fdl-1.3.en.html" TargetMode="Externa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hyperlink" Target="https://creativecommons.org/licenses/by/3.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11" y="6791515"/>
            <a:ext cx="9144000" cy="523875"/>
            <a:chOff x="457211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9581" y="6858000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6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612" y="457200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11" y="679151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4">
                  <a:moveTo>
                    <a:pt x="914161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612" y="64008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62943" y="4800600"/>
            <a:ext cx="7403465" cy="0"/>
          </a:xfrm>
          <a:custGeom>
            <a:avLst/>
            <a:gdLst/>
            <a:ahLst/>
            <a:cxnLst/>
            <a:rect l="l" t="t" r="r" b="b"/>
            <a:pathLst>
              <a:path w="7403465">
                <a:moveTo>
                  <a:pt x="0" y="0"/>
                </a:moveTo>
                <a:lnTo>
                  <a:pt x="7402862" y="0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900" y="2178813"/>
            <a:ext cx="5727065" cy="22733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620"/>
              </a:spcBef>
            </a:pPr>
            <a:r>
              <a:rPr sz="8000" u="none" spc="-75" dirty="0">
                <a:solidFill>
                  <a:srgbClr val="262626"/>
                </a:solidFill>
              </a:rPr>
              <a:t>RECURSION, </a:t>
            </a:r>
            <a:r>
              <a:rPr sz="8000" u="none" spc="-70" dirty="0">
                <a:solidFill>
                  <a:srgbClr val="262626"/>
                </a:solidFill>
              </a:rPr>
              <a:t> </a:t>
            </a:r>
            <a:r>
              <a:rPr sz="8000" u="none" spc="-50" dirty="0">
                <a:solidFill>
                  <a:srgbClr val="262626"/>
                </a:solidFill>
              </a:rPr>
              <a:t>DI</a:t>
            </a:r>
            <a:r>
              <a:rPr sz="8000" u="none" spc="-10" dirty="0">
                <a:solidFill>
                  <a:srgbClr val="262626"/>
                </a:solidFill>
              </a:rPr>
              <a:t>C</a:t>
            </a:r>
            <a:r>
              <a:rPr sz="8000" u="none" spc="-55" dirty="0">
                <a:solidFill>
                  <a:srgbClr val="262626"/>
                </a:solidFill>
              </a:rPr>
              <a:t>TION</a:t>
            </a:r>
            <a:r>
              <a:rPr sz="8000" u="none" spc="-50" dirty="0">
                <a:solidFill>
                  <a:srgbClr val="262626"/>
                </a:solidFill>
              </a:rPr>
              <a:t>A</a:t>
            </a:r>
            <a:r>
              <a:rPr sz="8000" u="none" spc="-55" dirty="0">
                <a:solidFill>
                  <a:srgbClr val="262626"/>
                </a:solidFill>
              </a:rPr>
              <a:t>RI</a:t>
            </a:r>
            <a:r>
              <a:rPr sz="8000" u="none" spc="-135" dirty="0">
                <a:solidFill>
                  <a:srgbClr val="262626"/>
                </a:solidFill>
              </a:rPr>
              <a:t>E</a:t>
            </a:r>
            <a:r>
              <a:rPr sz="8000" u="none" dirty="0">
                <a:solidFill>
                  <a:srgbClr val="262626"/>
                </a:solidFill>
              </a:rPr>
              <a:t>S</a:t>
            </a:r>
            <a:endParaRPr sz="8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58900" y="4161434"/>
            <a:ext cx="5587365" cy="1082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53100"/>
              </a:lnSpc>
              <a:spcBef>
                <a:spcPts val="100"/>
              </a:spcBef>
            </a:pP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(downloa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d</a:t>
            </a:r>
            <a:r>
              <a:rPr sz="2400" spc="-105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slide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s</a:t>
            </a:r>
            <a:r>
              <a:rPr sz="2400" spc="-1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an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d</a:t>
            </a:r>
            <a:r>
              <a:rPr sz="2400" spc="-1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.</a:t>
            </a:r>
            <a:r>
              <a:rPr sz="2400" spc="-65" dirty="0">
                <a:solidFill>
                  <a:srgbClr val="262626"/>
                </a:solidFill>
                <a:latin typeface="Calibri Light"/>
                <a:cs typeface="Calibri Light"/>
              </a:rPr>
              <a:t>p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y</a:t>
            </a:r>
            <a:r>
              <a:rPr sz="2400" spc="-114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262626"/>
                </a:solidFill>
                <a:latin typeface="Calibri Light"/>
                <a:cs typeface="Calibri Light"/>
              </a:rPr>
              <a:t>fi</a:t>
            </a:r>
            <a:r>
              <a:rPr sz="2400" spc="-55" dirty="0">
                <a:solidFill>
                  <a:srgbClr val="262626"/>
                </a:solidFill>
                <a:latin typeface="Calibri Light"/>
                <a:cs typeface="Calibri Light"/>
              </a:rPr>
              <a:t>le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s</a:t>
            </a:r>
            <a:r>
              <a:rPr sz="2400" spc="-105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an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d</a:t>
            </a:r>
            <a:r>
              <a:rPr sz="2400" spc="-100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f</a:t>
            </a:r>
            <a:r>
              <a:rPr sz="2400" spc="-55" dirty="0">
                <a:solidFill>
                  <a:srgbClr val="262626"/>
                </a:solidFill>
                <a:latin typeface="Calibri Light"/>
                <a:cs typeface="Calibri Light"/>
              </a:rPr>
              <a:t>ollo</a:t>
            </a:r>
            <a:r>
              <a:rPr sz="2400" dirty="0">
                <a:solidFill>
                  <a:srgbClr val="262626"/>
                </a:solidFill>
                <a:latin typeface="Calibri Light"/>
                <a:cs typeface="Calibri Light"/>
              </a:rPr>
              <a:t>w</a:t>
            </a:r>
            <a:r>
              <a:rPr sz="2400" spc="-105" dirty="0">
                <a:solidFill>
                  <a:srgbClr val="262626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262626"/>
                </a:solidFill>
                <a:latin typeface="Calibri Light"/>
                <a:cs typeface="Calibri Light"/>
              </a:rPr>
              <a:t>along!)  </a:t>
            </a:r>
            <a:r>
              <a:rPr lang="en-US" sz="2400" spc="165" dirty="0">
                <a:solidFill>
                  <a:srgbClr val="595959"/>
                </a:solidFill>
                <a:latin typeface="Calibri Light"/>
                <a:cs typeface="Calibri Light"/>
              </a:rPr>
              <a:t>COP1000 - LEC6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95" dirty="0"/>
              <a:t>FACTORIAL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10554"/>
            <a:ext cx="523113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n!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n*(n-1)*(n-2)*(n-3)*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…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what </a:t>
            </a:r>
            <a:r>
              <a:rPr sz="2600" spc="-5" dirty="0">
                <a:latin typeface="Courier New"/>
                <a:cs typeface="Courier New"/>
              </a:rPr>
              <a:t>n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 know the </a:t>
            </a:r>
            <a:r>
              <a:rPr sz="2600" spc="-5" dirty="0">
                <a:latin typeface="Calibri"/>
                <a:cs typeface="Calibri"/>
              </a:rPr>
              <a:t>factorial?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958" y="3613574"/>
            <a:ext cx="1951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9570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	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966" y="3608493"/>
            <a:ext cx="1854835" cy="7467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58" y="4487334"/>
            <a:ext cx="6216015" cy="7778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how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reduce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problem?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Rewrite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terms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something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reach</a:t>
            </a:r>
            <a:r>
              <a:rPr sz="2600" spc="-5" dirty="0">
                <a:latin typeface="Calibri"/>
                <a:cs typeface="Calibri"/>
              </a:rPr>
              <a:t> base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958" y="5251874"/>
            <a:ext cx="195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9570" algn="l"/>
              </a:tabLst>
            </a:pPr>
            <a:r>
              <a:rPr sz="2400" spc="-5" dirty="0">
                <a:latin typeface="Calibri"/>
                <a:cs typeface="Calibri"/>
              </a:rPr>
              <a:t>n*(n-1)</a:t>
            </a:r>
            <a:r>
              <a:rPr sz="2400" dirty="0">
                <a:latin typeface="Calibri"/>
                <a:cs typeface="Calibri"/>
              </a:rPr>
              <a:t>!	</a:t>
            </a:r>
            <a:r>
              <a:rPr sz="2400" dirty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9990" y="5246794"/>
            <a:ext cx="4141470" cy="7467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39"/>
              </a:spcBef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n*factorial(n-1)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3233" y="3700507"/>
            <a:ext cx="830643" cy="4789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3145" y="5936019"/>
            <a:ext cx="1162926" cy="66558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91515"/>
            <a:ext cx="9144000" cy="523875"/>
            <a:chOff x="457200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0371" y="219504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317" y="0"/>
                </a:lnTo>
              </a:path>
            </a:pathLst>
          </a:custGeom>
          <a:ln w="6347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57200" y="5150778"/>
            <a:ext cx="9144000" cy="1882775"/>
            <a:chOff x="457200" y="5150778"/>
            <a:chExt cx="9144000" cy="1882775"/>
          </a:xfrm>
        </p:grpSpPr>
        <p:sp>
          <p:nvSpPr>
            <p:cNvPr id="7" name="object 7"/>
            <p:cNvSpPr/>
            <p:nvPr/>
          </p:nvSpPr>
          <p:spPr>
            <a:xfrm>
              <a:off x="457200" y="6707688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678"/>
                  </a:lnTo>
                  <a:lnTo>
                    <a:pt x="9144000" y="32567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586" y="5150778"/>
              <a:ext cx="7683381" cy="179197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58900" y="664444"/>
            <a:ext cx="2222500" cy="21844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ct val="84700"/>
              </a:lnSpc>
              <a:spcBef>
                <a:spcPts val="835"/>
              </a:spcBef>
            </a:pPr>
            <a:r>
              <a:rPr sz="4000" spc="-55" dirty="0">
                <a:latin typeface="Calibri Light"/>
                <a:cs typeface="Calibri Light"/>
              </a:rPr>
              <a:t>R</a:t>
            </a:r>
            <a:r>
              <a:rPr sz="4000" spc="-95" dirty="0">
                <a:latin typeface="Calibri Light"/>
                <a:cs typeface="Calibri Light"/>
              </a:rPr>
              <a:t>E</a:t>
            </a:r>
            <a:r>
              <a:rPr sz="4000" spc="-50" dirty="0">
                <a:latin typeface="Calibri Light"/>
                <a:cs typeface="Calibri Light"/>
              </a:rPr>
              <a:t>C</a:t>
            </a:r>
            <a:r>
              <a:rPr sz="4000" spc="-55" dirty="0">
                <a:latin typeface="Calibri Light"/>
                <a:cs typeface="Calibri Light"/>
              </a:rPr>
              <a:t>U</a:t>
            </a:r>
            <a:r>
              <a:rPr sz="4000" spc="-114" dirty="0">
                <a:latin typeface="Calibri Light"/>
                <a:cs typeface="Calibri Light"/>
              </a:rPr>
              <a:t>R</a:t>
            </a:r>
            <a:r>
              <a:rPr sz="4000" spc="-55" dirty="0">
                <a:latin typeface="Calibri Light"/>
                <a:cs typeface="Calibri Light"/>
              </a:rPr>
              <a:t>SIVE  </a:t>
            </a:r>
            <a:r>
              <a:rPr sz="4000" spc="-50" dirty="0">
                <a:latin typeface="Calibri Light"/>
                <a:cs typeface="Calibri Light"/>
              </a:rPr>
              <a:t>FUNCTION </a:t>
            </a:r>
            <a:r>
              <a:rPr sz="4000" spc="-890" dirty="0">
                <a:latin typeface="Calibri Light"/>
                <a:cs typeface="Calibri Light"/>
              </a:rPr>
              <a:t> </a:t>
            </a:r>
            <a:r>
              <a:rPr sz="4000" spc="-65" dirty="0">
                <a:latin typeface="Calibri Light"/>
                <a:cs typeface="Calibri Light"/>
              </a:rPr>
              <a:t>SCOPE </a:t>
            </a:r>
            <a:r>
              <a:rPr sz="4000" spc="-60" dirty="0">
                <a:latin typeface="Calibri Light"/>
                <a:cs typeface="Calibri Light"/>
              </a:rPr>
              <a:t> </a:t>
            </a:r>
            <a:r>
              <a:rPr sz="4000" spc="-50" dirty="0">
                <a:latin typeface="Calibri Light"/>
                <a:cs typeface="Calibri Light"/>
              </a:rPr>
              <a:t>EXAMPLE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713" y="3394766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0533" y="4178227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144780" marR="96520" indent="-35560">
              <a:lnSpc>
                <a:spcPts val="2100"/>
              </a:lnSpc>
              <a:spcBef>
                <a:spcPts val="8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 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1676" y="3402682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167005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fact scope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(call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w/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n=4)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7495" y="4186143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8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8638" y="3402682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167005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fact scope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(call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w/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n=3)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4459" y="4186143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8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8148" y="3394766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167005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fact scope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(call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w/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n=2)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3967" y="4178227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8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7657" y="3394766"/>
            <a:ext cx="1419860" cy="1647189"/>
          </a:xfrm>
          <a:prstGeom prst="rect">
            <a:avLst/>
          </a:prstGeom>
          <a:solidFill>
            <a:srgbClr val="002F73"/>
          </a:solidFill>
          <a:ln w="15866">
            <a:solidFill>
              <a:srgbClr val="001E56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 marR="167005">
              <a:lnSpc>
                <a:spcPts val="2100"/>
              </a:lnSpc>
              <a:spcBef>
                <a:spcPts val="4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fact scope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(call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w/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n=1)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33477" y="4178227"/>
            <a:ext cx="736600" cy="739140"/>
          </a:xfrm>
          <a:prstGeom prst="rect">
            <a:avLst/>
          </a:prstGeom>
          <a:solidFill>
            <a:srgbClr val="6C6C6C"/>
          </a:solidFill>
          <a:ln w="15866">
            <a:solidFill>
              <a:srgbClr val="505050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8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6435" y="5244973"/>
            <a:ext cx="982729" cy="120511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124428" y="673196"/>
            <a:ext cx="185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u="none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u="none" spc="-5" dirty="0">
                <a:latin typeface="Courier New"/>
                <a:cs typeface="Courier New"/>
              </a:rPr>
              <a:t>fact(n):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734130" y="977996"/>
            <a:ext cx="33788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sz="2000" spc="-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12700" marR="1529080" indent="609600">
              <a:lnSpc>
                <a:spcPct val="100000"/>
              </a:lnSpc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n*fact(n-1)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4428" y="2501996"/>
            <a:ext cx="215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(fact(4))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0" dirty="0"/>
              <a:t>SOME</a:t>
            </a:r>
            <a:r>
              <a:rPr spc="-120" dirty="0"/>
              <a:t> </a:t>
            </a:r>
            <a:r>
              <a:rPr spc="-105" dirty="0"/>
              <a:t>OBSERVATIONS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3369734"/>
            <a:ext cx="594614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6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recursive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creates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its</a:t>
            </a:r>
            <a:endParaRPr sz="260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own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scope/environment</a:t>
            </a:r>
            <a:endParaRPr sz="2600">
              <a:latin typeface="Calibri"/>
              <a:cs typeface="Calibri"/>
            </a:endParaRPr>
          </a:p>
          <a:p>
            <a:pPr marL="101600" marR="416559" indent="-89535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bindings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variables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scope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changed</a:t>
            </a:r>
            <a:r>
              <a:rPr sz="2600" spc="-5" dirty="0">
                <a:latin typeface="Calibri"/>
                <a:cs typeface="Calibri"/>
              </a:rPr>
              <a:t> by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recursive call</a:t>
            </a:r>
            <a:endParaRPr sz="2600">
              <a:latin typeface="Calibri"/>
              <a:cs typeface="Calibri"/>
            </a:endParaRPr>
          </a:p>
          <a:p>
            <a:pPr marL="102235" marR="455930" indent="-89535">
              <a:lnSpc>
                <a:spcPts val="2800"/>
              </a:lnSpc>
              <a:spcBef>
                <a:spcPts val="139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ﬂow of </a:t>
            </a:r>
            <a:r>
              <a:rPr sz="2600" dirty="0">
                <a:latin typeface="Calibri"/>
                <a:cs typeface="Calibri"/>
              </a:rPr>
              <a:t>control </a:t>
            </a:r>
            <a:r>
              <a:rPr sz="2600" spc="-5" dirty="0">
                <a:latin typeface="Calibri"/>
                <a:cs typeface="Calibri"/>
              </a:rPr>
              <a:t>passes back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previous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scope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once</a:t>
            </a:r>
            <a:r>
              <a:rPr sz="2600" spc="-10" dirty="0">
                <a:latin typeface="Calibri"/>
                <a:cs typeface="Calibri"/>
              </a:rPr>
              <a:t> function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returns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723" y="2294657"/>
            <a:ext cx="2349101" cy="2683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91515"/>
            <a:ext cx="9144000" cy="523875"/>
            <a:chOff x="457200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3412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1615" algn="l"/>
              </a:tabLst>
            </a:pPr>
            <a:r>
              <a:rPr u="none" spc="-55" dirty="0"/>
              <a:t>ITER</a:t>
            </a:r>
            <a:r>
              <a:rPr u="none" spc="-425" dirty="0"/>
              <a:t>A</a:t>
            </a:r>
            <a:r>
              <a:rPr u="none" spc="-55" dirty="0"/>
              <a:t>TIO</a:t>
            </a:r>
            <a:r>
              <a:rPr u="none" dirty="0"/>
              <a:t>N	</a:t>
            </a:r>
            <a:r>
              <a:rPr u="none" spc="-75" dirty="0"/>
              <a:t>v</a:t>
            </a:r>
            <a:r>
              <a:rPr u="none" spc="-50" dirty="0"/>
              <a:t>s</a:t>
            </a:r>
            <a:r>
              <a:rPr u="none" dirty="0"/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154086" y="1404621"/>
            <a:ext cx="282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latin typeface="Calibri Light"/>
                <a:cs typeface="Calibri Light"/>
              </a:rPr>
              <a:t>RECURSION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458" y="2170854"/>
            <a:ext cx="398843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614680" indent="-610235">
              <a:lnSpc>
                <a:spcPct val="1458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factorial_iter(n):  prod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 1</a:t>
            </a:r>
            <a:endParaRPr sz="2000">
              <a:latin typeface="Courier New"/>
              <a:cs typeface="Courier New"/>
            </a:endParaRPr>
          </a:p>
          <a:p>
            <a:pPr marL="1231900" marR="5080" indent="-610235">
              <a:lnSpc>
                <a:spcPct val="145800"/>
              </a:lnSpc>
              <a:spcBef>
                <a:spcPts val="100"/>
              </a:spcBef>
              <a:tabLst>
                <a:tab pos="1231900" algn="l"/>
                <a:tab pos="1993900" algn="l"/>
              </a:tabLst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for	</a:t>
            </a:r>
            <a:r>
              <a:rPr sz="2000" spc="-5" dirty="0"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(1,n+1):  prod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*= i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1218" y="2170854"/>
            <a:ext cx="475107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138680" indent="-610235">
              <a:lnSpc>
                <a:spcPct val="1458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factorial(n): 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sz="2000" spc="-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622300" marR="2291080" indent="609600">
              <a:lnSpc>
                <a:spcPct val="145800"/>
              </a:lnSpc>
              <a:spcBef>
                <a:spcPts val="1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1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n*factorial(n-1)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8900" y="5254619"/>
            <a:ext cx="7351395" cy="120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indent="-532130">
              <a:lnSpc>
                <a:spcPts val="3110"/>
              </a:lnSpc>
              <a:spcBef>
                <a:spcPts val="100"/>
              </a:spcBef>
              <a:buFont typeface="Wingdings"/>
              <a:buChar char=""/>
              <a:tabLst>
                <a:tab pos="544195" algn="l"/>
                <a:tab pos="54483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simpler,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10" dirty="0">
                <a:latin typeface="Calibri"/>
                <a:cs typeface="Calibri"/>
              </a:rPr>
              <a:t> intuitive</a:t>
            </a:r>
            <a:endParaRPr sz="2600">
              <a:latin typeface="Calibri"/>
              <a:cs typeface="Calibri"/>
            </a:endParaRPr>
          </a:p>
          <a:p>
            <a:pPr marL="544195" indent="-532130">
              <a:lnSpc>
                <a:spcPts val="3100"/>
              </a:lnSpc>
              <a:buFont typeface="Wingdings"/>
              <a:buChar char=""/>
              <a:tabLst>
                <a:tab pos="544195" algn="l"/>
                <a:tab pos="54483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efficient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programmer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POV</a:t>
            </a:r>
            <a:endParaRPr sz="2600">
              <a:latin typeface="Calibri"/>
              <a:cs typeface="Calibri"/>
            </a:endParaRPr>
          </a:p>
          <a:p>
            <a:pPr marL="544195" indent="-532130">
              <a:lnSpc>
                <a:spcPts val="3110"/>
              </a:lnSpc>
              <a:buFont typeface="Wingdings"/>
              <a:buChar char=""/>
              <a:tabLst>
                <a:tab pos="544195" algn="l"/>
                <a:tab pos="54483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efficient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POV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5686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INDUCTIVE</a:t>
            </a:r>
            <a:r>
              <a:rPr u="none" spc="-130" dirty="0"/>
              <a:t> </a:t>
            </a:r>
            <a:r>
              <a:rPr u="none" spc="-65" dirty="0"/>
              <a:t>REASONING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21076" y="2244512"/>
            <a:ext cx="345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1513840" indent="-549275">
              <a:lnSpc>
                <a:spcPct val="115700"/>
              </a:lnSpc>
              <a:spcBef>
                <a:spcPts val="100"/>
              </a:spcBef>
              <a:tabLst>
                <a:tab pos="561340" algn="l"/>
              </a:tabLst>
            </a:pPr>
            <a:r>
              <a:rPr spc="-5" dirty="0">
                <a:solidFill>
                  <a:srgbClr val="3366FF"/>
                </a:solidFill>
              </a:rPr>
              <a:t>def	</a:t>
            </a:r>
            <a:r>
              <a:rPr spc="-5" dirty="0"/>
              <a:t>mult_iter(a,</a:t>
            </a:r>
            <a:r>
              <a:rPr spc="-30" dirty="0"/>
              <a:t> </a:t>
            </a:r>
            <a:r>
              <a:rPr spc="-5" dirty="0"/>
              <a:t>b): </a:t>
            </a:r>
            <a:r>
              <a:rPr spc="-1065" dirty="0"/>
              <a:t> </a:t>
            </a:r>
            <a:r>
              <a:rPr spc="-5" dirty="0"/>
              <a:t>result</a:t>
            </a:r>
            <a:r>
              <a:rPr spc="-10" dirty="0"/>
              <a:t> </a:t>
            </a:r>
            <a:r>
              <a:rPr spc="-5" dirty="0"/>
              <a:t>=</a:t>
            </a:r>
            <a:r>
              <a:rPr spc="-10" dirty="0"/>
              <a:t> </a:t>
            </a:r>
            <a:r>
              <a:rPr spc="-5" dirty="0"/>
              <a:t>0</a:t>
            </a:r>
          </a:p>
          <a:p>
            <a:pPr marL="561340">
              <a:lnSpc>
                <a:spcPct val="100000"/>
              </a:lnSpc>
              <a:spcBef>
                <a:spcPts val="440"/>
              </a:spcBef>
            </a:pPr>
            <a:r>
              <a:rPr spc="-5" dirty="0">
                <a:solidFill>
                  <a:srgbClr val="3366FF"/>
                </a:solidFill>
              </a:rPr>
              <a:t>while</a:t>
            </a:r>
            <a:r>
              <a:rPr spc="-20" dirty="0">
                <a:solidFill>
                  <a:srgbClr val="3366FF"/>
                </a:solidFill>
              </a:rPr>
              <a:t> </a:t>
            </a:r>
            <a:r>
              <a:rPr spc="-5" dirty="0"/>
              <a:t>b</a:t>
            </a:r>
            <a:r>
              <a:rPr spc="-15" dirty="0"/>
              <a:t> </a:t>
            </a:r>
            <a:r>
              <a:rPr spc="-5" dirty="0"/>
              <a:t>&gt;</a:t>
            </a:r>
            <a:r>
              <a:rPr spc="-15" dirty="0"/>
              <a:t> </a:t>
            </a:r>
            <a:r>
              <a:rPr spc="-5" dirty="0"/>
              <a:t>0:</a:t>
            </a:r>
          </a:p>
          <a:p>
            <a:pPr marL="1109980" marR="1651000">
              <a:lnSpc>
                <a:spcPct val="120300"/>
              </a:lnSpc>
            </a:pPr>
            <a:r>
              <a:rPr spc="-5" dirty="0"/>
              <a:t>result</a:t>
            </a:r>
            <a:r>
              <a:rPr spc="-30" dirty="0"/>
              <a:t> </a:t>
            </a:r>
            <a:r>
              <a:rPr spc="-5" dirty="0"/>
              <a:t>+=</a:t>
            </a:r>
            <a:r>
              <a:rPr spc="-30" dirty="0"/>
              <a:t> </a:t>
            </a:r>
            <a:r>
              <a:rPr spc="-5" dirty="0"/>
              <a:t>a </a:t>
            </a:r>
            <a:r>
              <a:rPr spc="-1065" dirty="0"/>
              <a:t> </a:t>
            </a:r>
            <a:r>
              <a:rPr dirty="0"/>
              <a:t> </a:t>
            </a:r>
            <a:r>
              <a:rPr spc="-5" dirty="0"/>
              <a:t>b</a:t>
            </a:r>
            <a:r>
              <a:rPr spc="-15" dirty="0"/>
              <a:t> </a:t>
            </a:r>
            <a:r>
              <a:rPr spc="-5" dirty="0"/>
              <a:t>-=</a:t>
            </a:r>
            <a:r>
              <a:rPr spc="-10" dirty="0"/>
              <a:t> </a:t>
            </a:r>
            <a:r>
              <a:rPr spc="-5" dirty="0"/>
              <a:t>1</a:t>
            </a:r>
          </a:p>
          <a:p>
            <a:pPr marL="561340">
              <a:lnSpc>
                <a:spcPct val="100000"/>
              </a:lnSpc>
              <a:spcBef>
                <a:spcPts val="440"/>
              </a:spcBef>
            </a:pPr>
            <a:r>
              <a:rPr spc="-5" dirty="0">
                <a:solidFill>
                  <a:srgbClr val="3366FF"/>
                </a:solidFill>
              </a:rPr>
              <a:t>return</a:t>
            </a:r>
            <a:r>
              <a:rPr spc="-30" dirty="0">
                <a:solidFill>
                  <a:srgbClr val="3366FF"/>
                </a:solidFill>
              </a:rPr>
              <a:t> </a:t>
            </a:r>
            <a:r>
              <a:rPr spc="-5" dirty="0"/>
              <a:t>result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/>
          </a:p>
          <a:p>
            <a:pPr marL="561340" marR="2199640" indent="-549275">
              <a:lnSpc>
                <a:spcPct val="148200"/>
              </a:lnSpc>
              <a:tabLst>
                <a:tab pos="561340" algn="l"/>
              </a:tabLst>
            </a:pPr>
            <a:r>
              <a:rPr spc="-5" dirty="0">
                <a:solidFill>
                  <a:srgbClr val="3366FF"/>
                </a:solidFill>
              </a:rPr>
              <a:t>def	</a:t>
            </a:r>
            <a:r>
              <a:rPr spc="-5" dirty="0"/>
              <a:t>mult(a,</a:t>
            </a:r>
            <a:r>
              <a:rPr spc="-55" dirty="0"/>
              <a:t> </a:t>
            </a:r>
            <a:r>
              <a:rPr spc="-5" dirty="0"/>
              <a:t>b): </a:t>
            </a:r>
            <a:r>
              <a:rPr spc="-1065" dirty="0"/>
              <a:t> </a:t>
            </a:r>
            <a:r>
              <a:rPr spc="-5" dirty="0">
                <a:solidFill>
                  <a:srgbClr val="3366FF"/>
                </a:solidFill>
              </a:rPr>
              <a:t>if</a:t>
            </a:r>
            <a:r>
              <a:rPr spc="-20" dirty="0">
                <a:solidFill>
                  <a:srgbClr val="3366FF"/>
                </a:solidFill>
              </a:rPr>
              <a:t> </a:t>
            </a:r>
            <a:r>
              <a:rPr spc="-5" dirty="0"/>
              <a:t>b</a:t>
            </a:r>
            <a:r>
              <a:rPr spc="-15" dirty="0"/>
              <a:t> </a:t>
            </a:r>
            <a:r>
              <a:rPr spc="-5" dirty="0"/>
              <a:t>==</a:t>
            </a:r>
            <a:r>
              <a:rPr spc="-15" dirty="0"/>
              <a:t> </a:t>
            </a:r>
            <a:r>
              <a:rPr spc="-5" dirty="0"/>
              <a:t>1:</a:t>
            </a:r>
          </a:p>
          <a:p>
            <a:pPr marL="561340" marR="2062480" indent="548640">
              <a:lnSpc>
                <a:spcPct val="148200"/>
              </a:lnSpc>
              <a:spcBef>
                <a:spcPts val="100"/>
              </a:spcBef>
            </a:pPr>
            <a:r>
              <a:rPr spc="-5" dirty="0">
                <a:solidFill>
                  <a:srgbClr val="3366FF"/>
                </a:solidFill>
              </a:rPr>
              <a:t>return</a:t>
            </a:r>
            <a:r>
              <a:rPr spc="-65" dirty="0">
                <a:solidFill>
                  <a:srgbClr val="3366FF"/>
                </a:solidFill>
              </a:rPr>
              <a:t> </a:t>
            </a:r>
            <a:r>
              <a:rPr spc="-5" dirty="0"/>
              <a:t>a </a:t>
            </a:r>
            <a:r>
              <a:rPr spc="-1070" dirty="0"/>
              <a:t> </a:t>
            </a:r>
            <a:r>
              <a:rPr spc="-5" dirty="0">
                <a:solidFill>
                  <a:srgbClr val="3366FF"/>
                </a:solidFill>
              </a:rPr>
              <a:t>else</a:t>
            </a:r>
            <a:r>
              <a:rPr spc="-5" dirty="0"/>
              <a:t>:</a:t>
            </a:r>
          </a:p>
          <a:p>
            <a:pPr marL="1109980">
              <a:lnSpc>
                <a:spcPct val="100000"/>
              </a:lnSpc>
              <a:spcBef>
                <a:spcPts val="1140"/>
              </a:spcBef>
            </a:pPr>
            <a:r>
              <a:rPr spc="-5" dirty="0">
                <a:solidFill>
                  <a:srgbClr val="3366FF"/>
                </a:solidFill>
              </a:rPr>
              <a:t>return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+ mult(a,</a:t>
            </a:r>
            <a:r>
              <a:rPr dirty="0"/>
              <a:t> </a:t>
            </a:r>
            <a:r>
              <a:rPr spc="-5" dirty="0"/>
              <a:t>b-1)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0077" y="2498411"/>
            <a:ext cx="315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recursive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076" y="2930312"/>
            <a:ext cx="330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ourier New"/>
                <a:cs typeface="Courier New"/>
              </a:rPr>
              <a:t>mult_iter</a:t>
            </a:r>
            <a:r>
              <a:rPr sz="2400" spc="-90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terminates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077" y="3184211"/>
            <a:ext cx="360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initially positive,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077" y="3438109"/>
            <a:ext cx="367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decreases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077" y="3692007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077" y="3945906"/>
            <a:ext cx="376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eventually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076" y="4390304"/>
            <a:ext cx="393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ourier New"/>
                <a:cs typeface="Courier New"/>
              </a:rPr>
              <a:t>mult</a:t>
            </a:r>
            <a:r>
              <a:rPr sz="2400" spc="-90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called with 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077" y="4644203"/>
            <a:ext cx="2908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recursive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stops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1076" y="5076104"/>
            <a:ext cx="399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ourier New"/>
                <a:cs typeface="Courier New"/>
              </a:rPr>
              <a:t>mult</a:t>
            </a:r>
            <a:r>
              <a:rPr sz="2400" spc="-3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called with 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makes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0077" y="5330003"/>
            <a:ext cx="366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recursive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077" y="5583901"/>
            <a:ext cx="3618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eventually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0077" y="5837800"/>
            <a:ext cx="249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110" dirty="0"/>
              <a:t>MATHEMATICAL</a:t>
            </a:r>
            <a:r>
              <a:rPr spc="-145" dirty="0"/>
              <a:t> </a:t>
            </a:r>
            <a:r>
              <a:rPr spc="-45" dirty="0"/>
              <a:t>INDUCTION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7667" y="2302934"/>
            <a:ext cx="7655559" cy="1892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45085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To prove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statement indexed on integers is </a:t>
            </a:r>
            <a:r>
              <a:rPr sz="2600" dirty="0">
                <a:latin typeface="Calibri"/>
                <a:cs typeface="Calibri"/>
              </a:rPr>
              <a:t>true </a:t>
            </a: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of n:</a:t>
            </a:r>
            <a:endParaRPr sz="2600">
              <a:latin typeface="Calibri"/>
              <a:cs typeface="Calibri"/>
            </a:endParaRPr>
          </a:p>
          <a:p>
            <a:pPr marL="386080" lvl="1" indent="-183515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Prove</a:t>
            </a:r>
            <a:r>
              <a:rPr sz="2400" spc="-5" dirty="0">
                <a:latin typeface="Calibri"/>
                <a:cs typeface="Calibri"/>
              </a:rPr>
              <a:t> 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(e.g.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393065" marR="102235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Then prove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if it is </a:t>
            </a:r>
            <a:r>
              <a:rPr sz="240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an arbitrary value </a:t>
            </a:r>
            <a:r>
              <a:rPr sz="2400" spc="-5" dirty="0">
                <a:latin typeface="Calibri"/>
                <a:cs typeface="Calibri"/>
              </a:rPr>
              <a:t>of n, </a:t>
            </a:r>
            <a:r>
              <a:rPr sz="2400" dirty="0">
                <a:latin typeface="Calibri"/>
                <a:cs typeface="Calibri"/>
              </a:rPr>
              <a:t>one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show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it </a:t>
            </a:r>
            <a:r>
              <a:rPr sz="240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for n+1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EXAMPLE</a:t>
            </a:r>
            <a:r>
              <a:rPr spc="-125" dirty="0"/>
              <a:t> </a:t>
            </a:r>
            <a:r>
              <a:rPr spc="-25" dirty="0"/>
              <a:t>OF</a:t>
            </a:r>
            <a:r>
              <a:rPr spc="-125" dirty="0"/>
              <a:t> </a:t>
            </a:r>
            <a:r>
              <a:rPr spc="-45" dirty="0"/>
              <a:t>INDUCTION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6853555" cy="36550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0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(n(n+1))/2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Proof: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 LHS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RHS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0*1/2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 marL="386080" marR="470534" lvl="1" indent="-386080">
              <a:lnSpc>
                <a:spcPct val="111100"/>
              </a:lnSpc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(k+1)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((k+1)(k+2))/2</a:t>
            </a:r>
            <a:endParaRPr sz="2400">
              <a:latin typeface="Calibri"/>
              <a:cs typeface="Calibri"/>
            </a:endParaRPr>
          </a:p>
          <a:p>
            <a:pPr marL="571500" marR="5080" lvl="2" indent="-177800">
              <a:lnSpc>
                <a:spcPts val="2200"/>
              </a:lnSpc>
              <a:spcBef>
                <a:spcPts val="505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LHS is </a:t>
            </a:r>
            <a:r>
              <a:rPr sz="2000" dirty="0">
                <a:latin typeface="Calibri"/>
                <a:cs typeface="Calibri"/>
              </a:rPr>
              <a:t>k(k+1)/2 + </a:t>
            </a:r>
            <a:r>
              <a:rPr sz="2000" spc="-5" dirty="0">
                <a:latin typeface="Calibri"/>
                <a:cs typeface="Calibri"/>
              </a:rPr>
              <a:t>(k+1) by assumption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property holds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size </a:t>
            </a:r>
            <a:r>
              <a:rPr sz="2000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algebra,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((k+1)(k+2))/2</a:t>
            </a:r>
            <a:endParaRPr sz="20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2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&gt;=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91515"/>
            <a:ext cx="9144000" cy="523875"/>
            <a:chOff x="457200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5372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RELEVANCE</a:t>
            </a:r>
            <a:r>
              <a:rPr u="none" spc="-150" dirty="0"/>
              <a:t> </a:t>
            </a:r>
            <a:r>
              <a:rPr u="none" spc="-100" dirty="0"/>
              <a:t>TO</a:t>
            </a:r>
            <a:r>
              <a:rPr u="none" spc="-145" dirty="0"/>
              <a:t> </a:t>
            </a:r>
            <a:r>
              <a:rPr u="none" spc="-65" dirty="0"/>
              <a:t>CODE?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01700" y="2043140"/>
            <a:ext cx="8221345" cy="49276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16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logic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applies</a:t>
            </a:r>
            <a:endParaRPr sz="2200">
              <a:latin typeface="Calibri"/>
              <a:cs typeface="Calibri"/>
            </a:endParaRPr>
          </a:p>
          <a:p>
            <a:pPr marL="683260" marR="5685155" indent="-671195">
              <a:lnSpc>
                <a:spcPts val="3800"/>
              </a:lnSpc>
              <a:spcBef>
                <a:spcPts val="220"/>
              </a:spcBef>
              <a:tabLst>
                <a:tab pos="683260" algn="l"/>
                <a:tab pos="1186180" algn="l"/>
                <a:tab pos="1521460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200" b="1" spc="-5" dirty="0">
                <a:latin typeface="Courier New"/>
                <a:cs typeface="Courier New"/>
              </a:rPr>
              <a:t>mult</a:t>
            </a:r>
            <a:r>
              <a:rPr sz="2200" spc="-5" dirty="0">
                <a:latin typeface="Courier New"/>
                <a:cs typeface="Courier New"/>
              </a:rPr>
              <a:t>(a,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b):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2200" spc="-5" dirty="0">
                <a:latin typeface="Courier New"/>
                <a:cs typeface="Courier New"/>
              </a:rPr>
              <a:t>b	==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1:</a:t>
            </a:r>
            <a:endParaRPr sz="22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840"/>
              </a:spcBef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1155"/>
              </a:spcBef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200" spc="-5" dirty="0"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1065"/>
              </a:spcBef>
              <a:tabLst>
                <a:tab pos="2359660" algn="l"/>
              </a:tabLst>
            </a:pP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+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mult(a,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b-1)</a:t>
            </a:r>
            <a:endParaRPr sz="2200">
              <a:latin typeface="Courier New"/>
              <a:cs typeface="Courier New"/>
            </a:endParaRPr>
          </a:p>
          <a:p>
            <a:pPr marL="203200" indent="-191135">
              <a:lnSpc>
                <a:spcPct val="100000"/>
              </a:lnSpc>
              <a:spcBef>
                <a:spcPts val="1155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  <a:tab pos="4333875" algn="l"/>
              </a:tabLst>
            </a:pPr>
            <a:r>
              <a:rPr sz="2200" dirty="0">
                <a:latin typeface="Calibri"/>
                <a:cs typeface="Calibri"/>
              </a:rPr>
              <a:t>Base case, 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show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mult	</a:t>
            </a:r>
            <a:r>
              <a:rPr sz="2200" dirty="0">
                <a:latin typeface="Calibri"/>
                <a:cs typeface="Calibri"/>
              </a:rPr>
              <a:t>must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return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answer</a:t>
            </a:r>
            <a:endParaRPr sz="2200">
              <a:latin typeface="Calibri"/>
              <a:cs typeface="Calibri"/>
            </a:endParaRPr>
          </a:p>
          <a:p>
            <a:pPr marL="101600" marR="5080" indent="-89535">
              <a:lnSpc>
                <a:spcPct val="89000"/>
              </a:lnSpc>
              <a:spcBef>
                <a:spcPts val="145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  <a:tab pos="5532755" algn="l"/>
              </a:tabLst>
            </a:pP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recursive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case,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mult	</a:t>
            </a:r>
            <a:r>
              <a:rPr sz="2200" dirty="0">
                <a:latin typeface="Calibri"/>
                <a:cs typeface="Calibri"/>
              </a:rPr>
              <a:t>correctly returns an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answer </a:t>
            </a:r>
            <a:r>
              <a:rPr sz="2200" spc="-5" dirty="0">
                <a:latin typeface="Calibri"/>
                <a:cs typeface="Calibri"/>
              </a:rPr>
              <a:t>for problems of size smaller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5" dirty="0">
                <a:latin typeface="Calibri"/>
                <a:cs typeface="Calibri"/>
              </a:rPr>
              <a:t>b,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addition step, it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also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return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answer</a:t>
            </a:r>
            <a:r>
              <a:rPr sz="2200" spc="-5" dirty="0">
                <a:latin typeface="Calibri"/>
                <a:cs typeface="Calibri"/>
              </a:rPr>
              <a:t> for problem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size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  <a:p>
            <a:pPr marL="203835" indent="-191770">
              <a:lnSpc>
                <a:spcPct val="100000"/>
              </a:lnSpc>
              <a:spcBef>
                <a:spcPts val="1160"/>
              </a:spcBef>
              <a:buClr>
                <a:srgbClr val="595959"/>
              </a:buClr>
              <a:buFont typeface="Wingdings"/>
              <a:buChar char=""/>
              <a:tabLst>
                <a:tab pos="204470" algn="l"/>
              </a:tabLst>
            </a:pPr>
            <a:r>
              <a:rPr sz="2200" spc="-5" dirty="0">
                <a:latin typeface="Calibri"/>
                <a:cs typeface="Calibri"/>
              </a:rPr>
              <a:t>Thus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induction,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answer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90" dirty="0"/>
              <a:t>TOWERS</a:t>
            </a:r>
            <a:r>
              <a:rPr spc="-120" dirty="0"/>
              <a:t> </a:t>
            </a:r>
            <a:r>
              <a:rPr spc="-30" dirty="0"/>
              <a:t>OF</a:t>
            </a:r>
            <a:r>
              <a:rPr spc="-120" dirty="0"/>
              <a:t> </a:t>
            </a:r>
            <a:r>
              <a:rPr spc="-45" dirty="0"/>
              <a:t>HANOI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14629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story: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spikes</a:t>
            </a:r>
            <a:endParaRPr sz="2400">
              <a:latin typeface="Calibri"/>
              <a:cs typeface="Calibri"/>
            </a:endParaRPr>
          </a:p>
          <a:p>
            <a:pPr marL="386080" lvl="1" indent="-18351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Stack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64</a:t>
            </a:r>
            <a:r>
              <a:rPr sz="2400" spc="-5" dirty="0">
                <a:latin typeface="Calibri"/>
                <a:cs typeface="Calibri"/>
              </a:rPr>
              <a:t> diﬀerent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sized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spike</a:t>
            </a:r>
            <a:endParaRPr sz="2400">
              <a:latin typeface="Calibri"/>
              <a:cs typeface="Calibri"/>
            </a:endParaRPr>
          </a:p>
          <a:p>
            <a:pPr marL="393065" marR="367030" lvl="1" indent="-190500">
              <a:lnSpc>
                <a:spcPts val="2600"/>
              </a:lnSpc>
              <a:spcBef>
                <a:spcPts val="5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Need to move </a:t>
            </a:r>
            <a:r>
              <a:rPr sz="2400" spc="-5" dirty="0">
                <a:latin typeface="Calibri"/>
                <a:cs typeface="Calibri"/>
              </a:rPr>
              <a:t>stack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second spike (at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point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universe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ends)</a:t>
            </a:r>
            <a:endParaRPr sz="2400">
              <a:latin typeface="Calibri"/>
              <a:cs typeface="Calibri"/>
            </a:endParaRPr>
          </a:p>
          <a:p>
            <a:pPr marL="393065" marR="5080" lvl="1" indent="-190500">
              <a:lnSpc>
                <a:spcPts val="2600"/>
              </a:lnSpc>
              <a:spcBef>
                <a:spcPts val="59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Can only </a:t>
            </a:r>
            <a:r>
              <a:rPr sz="2400" dirty="0">
                <a:latin typeface="Calibri"/>
                <a:cs typeface="Calibri"/>
              </a:rPr>
              <a:t>move </a:t>
            </a:r>
            <a:r>
              <a:rPr sz="2400" spc="-5" dirty="0">
                <a:latin typeface="Calibri"/>
                <a:cs typeface="Calibri"/>
              </a:rPr>
              <a:t>one disc </a:t>
            </a:r>
            <a:r>
              <a:rPr sz="2400" dirty="0">
                <a:latin typeface="Calibri"/>
                <a:cs typeface="Calibri"/>
              </a:rPr>
              <a:t>at a </a:t>
            </a:r>
            <a:r>
              <a:rPr sz="2400" spc="-10" dirty="0">
                <a:latin typeface="Calibri"/>
                <a:cs typeface="Calibri"/>
              </a:rPr>
              <a:t>time,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5" dirty="0">
                <a:latin typeface="Calibri"/>
                <a:cs typeface="Calibri"/>
              </a:rPr>
              <a:t>larger disc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cover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 disc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90" dirty="0"/>
              <a:t>TOWERS</a:t>
            </a:r>
            <a:r>
              <a:rPr spc="-120" dirty="0"/>
              <a:t> </a:t>
            </a:r>
            <a:r>
              <a:rPr spc="-30" dirty="0"/>
              <a:t>OF</a:t>
            </a:r>
            <a:r>
              <a:rPr spc="-120" dirty="0"/>
              <a:t> </a:t>
            </a:r>
            <a:r>
              <a:rPr spc="-45" dirty="0"/>
              <a:t>HANOI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526020" cy="2857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Having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examples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diﬀerent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sized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stacks, how </a:t>
            </a:r>
            <a:r>
              <a:rPr sz="2600" dirty="0">
                <a:latin typeface="Calibri"/>
                <a:cs typeface="Calibri"/>
              </a:rPr>
              <a:t>would you write a </a:t>
            </a:r>
            <a:r>
              <a:rPr sz="2600" spc="-5" dirty="0">
                <a:latin typeface="Calibri"/>
                <a:cs typeface="Calibri"/>
              </a:rPr>
              <a:t>program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print out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</a:t>
            </a:r>
            <a:r>
              <a:rPr sz="2600" spc="-5" dirty="0">
                <a:latin typeface="Calibri"/>
                <a:cs typeface="Calibri"/>
              </a:rPr>
              <a:t> set of </a:t>
            </a:r>
            <a:r>
              <a:rPr sz="2600" dirty="0">
                <a:latin typeface="Calibri"/>
                <a:cs typeface="Calibri"/>
              </a:rPr>
              <a:t>moves?</a:t>
            </a:r>
            <a:endParaRPr sz="26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Think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recursively!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Solve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386080" lvl="1" indent="-18351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Solve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386080" lvl="1" indent="-183515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Solve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QUIZ</a:t>
            </a:r>
            <a:r>
              <a:rPr spc="-135" dirty="0"/>
              <a:t> </a:t>
            </a:r>
            <a:r>
              <a:rPr spc="-40" dirty="0"/>
              <a:t>PREP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6975475" cy="21590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online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component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open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book/notes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Internet,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start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printing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whatever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bring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11" y="6791515"/>
            <a:ext cx="9144000" cy="523875"/>
            <a:chOff x="457211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9581" y="6858000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6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612" y="457200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11" y="679151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4">
                  <a:moveTo>
                    <a:pt x="914161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612" y="64008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0685" y="1925320"/>
            <a:ext cx="7952105" cy="45339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printMove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(fr,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'move</a:t>
            </a:r>
            <a:r>
              <a:rPr sz="20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200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sz="20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str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(fr)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sz="200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200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sz="20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urier New"/>
                <a:cs typeface="Courier New"/>
              </a:rPr>
              <a:t>str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(to))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ourier New"/>
              <a:cs typeface="Courier New"/>
            </a:endParaRPr>
          </a:p>
          <a:p>
            <a:pPr marL="622300" marR="3510279" indent="-610235">
              <a:lnSpc>
                <a:spcPct val="150000"/>
              </a:lnSpc>
              <a:spcBef>
                <a:spcPts val="5"/>
              </a:spcBef>
              <a:tabLst>
                <a:tab pos="622300" algn="l"/>
                <a:tab pos="1079500" algn="l"/>
                <a:tab pos="13843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000" b="1" spc="-5" dirty="0">
                <a:latin typeface="Courier New"/>
                <a:cs typeface="Courier New"/>
              </a:rPr>
              <a:t>Towers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(n,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fr,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spare):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	== 1:</a:t>
            </a:r>
            <a:endParaRPr sz="2000">
              <a:latin typeface="Courier New"/>
              <a:cs typeface="Courier New"/>
            </a:endParaRPr>
          </a:p>
          <a:p>
            <a:pPr marL="622300" marR="4119879" indent="609600">
              <a:lnSpc>
                <a:spcPct val="1458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printMove(fr,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to)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31900" marR="2748280">
              <a:lnSpc>
                <a:spcPct val="147900"/>
              </a:lnSpc>
              <a:spcBef>
                <a:spcPts val="5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Towers(n-1,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fr,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spare,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to)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Towers(1,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fr,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spare)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Towers(n-1,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spare,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fr)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spc="-65" dirty="0"/>
              <a:t>RECURSION </a:t>
            </a:r>
            <a:r>
              <a:rPr u="none" spc="-40" dirty="0"/>
              <a:t>WITH </a:t>
            </a:r>
            <a:r>
              <a:rPr u="none" spc="-100" dirty="0"/>
              <a:t>MULTIPLE </a:t>
            </a:r>
            <a:r>
              <a:rPr u="none" spc="-95" dirty="0"/>
              <a:t> </a:t>
            </a:r>
            <a:r>
              <a:rPr spc="-55" dirty="0"/>
              <a:t>BASE</a:t>
            </a:r>
            <a:r>
              <a:rPr spc="-165" dirty="0"/>
              <a:t> </a:t>
            </a:r>
            <a:r>
              <a:rPr spc="-55" dirty="0"/>
              <a:t>CASES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3"/>
            <a:ext cx="7233920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Fibonacci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numbers</a:t>
            </a:r>
            <a:endParaRPr sz="2600">
              <a:latin typeface="Calibri"/>
              <a:cs typeface="Calibri"/>
            </a:endParaRPr>
          </a:p>
          <a:p>
            <a:pPr marL="393065" marR="5080" lvl="1" indent="-190500">
              <a:lnSpc>
                <a:spcPts val="2600"/>
              </a:lnSpc>
              <a:spcBef>
                <a:spcPts val="4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Leonardo of </a:t>
            </a:r>
            <a:r>
              <a:rPr sz="2400" dirty="0">
                <a:latin typeface="Calibri"/>
                <a:cs typeface="Calibri"/>
              </a:rPr>
              <a:t>Pisa </a:t>
            </a:r>
            <a:r>
              <a:rPr sz="2400" spc="-5" dirty="0">
                <a:latin typeface="Calibri"/>
                <a:cs typeface="Calibri"/>
              </a:rPr>
              <a:t>(aka Fibonacci) </a:t>
            </a:r>
            <a:r>
              <a:rPr sz="2400" dirty="0">
                <a:latin typeface="Calibri"/>
                <a:cs typeface="Calibri"/>
              </a:rPr>
              <a:t>modeled the </a:t>
            </a:r>
            <a:r>
              <a:rPr sz="2400" spc="-5" dirty="0">
                <a:latin typeface="Calibri"/>
                <a:cs typeface="Calibri"/>
              </a:rPr>
              <a:t>following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</a:t>
            </a:r>
            <a:endParaRPr sz="240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219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Newborn</a:t>
            </a:r>
            <a:r>
              <a:rPr sz="2000" spc="-5" dirty="0">
                <a:latin typeface="Calibri"/>
                <a:cs typeface="Calibri"/>
              </a:rPr>
              <a:t> pair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5" dirty="0">
                <a:latin typeface="Calibri"/>
                <a:cs typeface="Calibri"/>
              </a:rPr>
              <a:t> (one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female,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male)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</a:t>
            </a:r>
            <a:endParaRPr sz="200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4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576580" lvl="2" indent="-182880">
              <a:lnSpc>
                <a:spcPct val="100000"/>
              </a:lnSpc>
              <a:spcBef>
                <a:spcPts val="4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month</a:t>
            </a:r>
            <a:r>
              <a:rPr sz="2000" spc="-5" dirty="0">
                <a:latin typeface="Calibri"/>
                <a:cs typeface="Calibri"/>
              </a:rPr>
              <a:t> gestation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  <a:p>
            <a:pPr marL="571500" marR="8255" lvl="2" indent="-177800" algn="just">
              <a:lnSpc>
                <a:spcPct val="89600"/>
              </a:lnSpc>
              <a:spcBef>
                <a:spcPts val="55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Assume rabbits </a:t>
            </a:r>
            <a:r>
              <a:rPr sz="2000" spc="-5" dirty="0">
                <a:latin typeface="Calibri"/>
                <a:cs typeface="Calibri"/>
              </a:rPr>
              <a:t>never die,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female </a:t>
            </a:r>
            <a:r>
              <a:rPr sz="2000" dirty="0">
                <a:latin typeface="Calibri"/>
                <a:cs typeface="Calibri"/>
              </a:rPr>
              <a:t>always </a:t>
            </a:r>
            <a:r>
              <a:rPr sz="2000" spc="-5" dirty="0">
                <a:latin typeface="Calibri"/>
                <a:cs typeface="Calibri"/>
              </a:rPr>
              <a:t>produces one new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pair (one </a:t>
            </a:r>
            <a:r>
              <a:rPr sz="2000" dirty="0">
                <a:latin typeface="Calibri"/>
                <a:cs typeface="Calibri"/>
              </a:rPr>
              <a:t>male, </a:t>
            </a:r>
            <a:r>
              <a:rPr sz="2000" spc="-5" dirty="0">
                <a:latin typeface="Calibri"/>
                <a:cs typeface="Calibri"/>
              </a:rPr>
              <a:t>one female) </a:t>
            </a:r>
            <a:r>
              <a:rPr sz="2000" dirty="0">
                <a:latin typeface="Calibri"/>
                <a:cs typeface="Calibri"/>
              </a:rPr>
              <a:t>every month </a:t>
            </a:r>
            <a:r>
              <a:rPr sz="2000" spc="-5" dirty="0">
                <a:latin typeface="Calibri"/>
                <a:cs typeface="Calibri"/>
              </a:rPr>
              <a:t>from its second </a:t>
            </a:r>
            <a:r>
              <a:rPr sz="2000" dirty="0">
                <a:latin typeface="Calibri"/>
                <a:cs typeface="Calibri"/>
              </a:rPr>
              <a:t>month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576580" lvl="2" indent="-182880" algn="just">
              <a:lnSpc>
                <a:spcPct val="100000"/>
              </a:lnSpc>
              <a:spcBef>
                <a:spcPts val="40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5" dirty="0">
                <a:latin typeface="Calibri"/>
                <a:cs typeface="Calibri"/>
              </a:rPr>
              <a:t> female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rabbits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year?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731" y="5016028"/>
              <a:ext cx="586983" cy="26360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5933" y="4889457"/>
              <a:ext cx="515620" cy="518159"/>
            </a:xfrm>
            <a:custGeom>
              <a:avLst/>
              <a:gdLst/>
              <a:ahLst/>
              <a:cxnLst/>
              <a:rect l="l" t="t" r="r" b="b"/>
              <a:pathLst>
                <a:path w="515620" h="518160">
                  <a:moveTo>
                    <a:pt x="422369" y="0"/>
                  </a:moveTo>
                  <a:lnTo>
                    <a:pt x="392629" y="36356"/>
                  </a:lnTo>
                  <a:lnTo>
                    <a:pt x="380224" y="75001"/>
                  </a:lnTo>
                  <a:lnTo>
                    <a:pt x="375878" y="142249"/>
                  </a:lnTo>
                  <a:lnTo>
                    <a:pt x="356300" y="120588"/>
                  </a:lnTo>
                  <a:lnTo>
                    <a:pt x="329727" y="88922"/>
                  </a:lnTo>
                  <a:lnTo>
                    <a:pt x="298538" y="57446"/>
                  </a:lnTo>
                  <a:lnTo>
                    <a:pt x="265108" y="36356"/>
                  </a:lnTo>
                  <a:lnTo>
                    <a:pt x="239779" y="36716"/>
                  </a:lnTo>
                  <a:lnTo>
                    <a:pt x="233136" y="56348"/>
                  </a:lnTo>
                  <a:lnTo>
                    <a:pt x="237751" y="81878"/>
                  </a:lnTo>
                  <a:lnTo>
                    <a:pt x="273542" y="131420"/>
                  </a:lnTo>
                  <a:lnTo>
                    <a:pt x="318305" y="164187"/>
                  </a:lnTo>
                  <a:lnTo>
                    <a:pt x="350071" y="182330"/>
                  </a:lnTo>
                  <a:lnTo>
                    <a:pt x="349487" y="183346"/>
                  </a:lnTo>
                  <a:lnTo>
                    <a:pt x="320678" y="211325"/>
                  </a:lnTo>
                  <a:lnTo>
                    <a:pt x="272475" y="239071"/>
                  </a:lnTo>
                  <a:lnTo>
                    <a:pt x="230987" y="255236"/>
                  </a:lnTo>
                  <a:lnTo>
                    <a:pt x="186679" y="269989"/>
                  </a:lnTo>
                  <a:lnTo>
                    <a:pt x="140945" y="285776"/>
                  </a:lnTo>
                  <a:lnTo>
                    <a:pt x="95178" y="305047"/>
                  </a:lnTo>
                  <a:lnTo>
                    <a:pt x="50770" y="330247"/>
                  </a:lnTo>
                  <a:lnTo>
                    <a:pt x="17112" y="387680"/>
                  </a:lnTo>
                  <a:lnTo>
                    <a:pt x="14552" y="422784"/>
                  </a:lnTo>
                  <a:lnTo>
                    <a:pt x="19325" y="454542"/>
                  </a:lnTo>
                  <a:lnTo>
                    <a:pt x="10780" y="462309"/>
                  </a:lnTo>
                  <a:lnTo>
                    <a:pt x="3388" y="473740"/>
                  </a:lnTo>
                  <a:lnTo>
                    <a:pt x="0" y="487030"/>
                  </a:lnTo>
                  <a:lnTo>
                    <a:pt x="3463" y="500376"/>
                  </a:lnTo>
                  <a:lnTo>
                    <a:pt x="12308" y="509308"/>
                  </a:lnTo>
                  <a:lnTo>
                    <a:pt x="25750" y="514346"/>
                  </a:lnTo>
                  <a:lnTo>
                    <a:pt x="43323" y="514375"/>
                  </a:lnTo>
                  <a:lnTo>
                    <a:pt x="64563" y="508276"/>
                  </a:lnTo>
                  <a:lnTo>
                    <a:pt x="63737" y="507272"/>
                  </a:lnTo>
                  <a:lnTo>
                    <a:pt x="73093" y="510470"/>
                  </a:lnTo>
                  <a:lnTo>
                    <a:pt x="83970" y="512803"/>
                  </a:lnTo>
                  <a:lnTo>
                    <a:pt x="96611" y="514184"/>
                  </a:lnTo>
                  <a:lnTo>
                    <a:pt x="111260" y="514524"/>
                  </a:lnTo>
                  <a:lnTo>
                    <a:pt x="158503" y="514867"/>
                  </a:lnTo>
                  <a:lnTo>
                    <a:pt x="298289" y="517108"/>
                  </a:lnTo>
                  <a:lnTo>
                    <a:pt x="354499" y="516937"/>
                  </a:lnTo>
                  <a:lnTo>
                    <a:pt x="377364" y="514524"/>
                  </a:lnTo>
                  <a:lnTo>
                    <a:pt x="375167" y="505371"/>
                  </a:lnTo>
                  <a:lnTo>
                    <a:pt x="367640" y="497612"/>
                  </a:lnTo>
                  <a:lnTo>
                    <a:pt x="354205" y="491537"/>
                  </a:lnTo>
                  <a:lnTo>
                    <a:pt x="334285" y="487435"/>
                  </a:lnTo>
                  <a:lnTo>
                    <a:pt x="335250" y="486787"/>
                  </a:lnTo>
                  <a:lnTo>
                    <a:pt x="345399" y="482982"/>
                  </a:lnTo>
                  <a:lnTo>
                    <a:pt x="356239" y="477507"/>
                  </a:lnTo>
                  <a:lnTo>
                    <a:pt x="366538" y="470389"/>
                  </a:lnTo>
                  <a:lnTo>
                    <a:pt x="375065" y="461654"/>
                  </a:lnTo>
                  <a:lnTo>
                    <a:pt x="375065" y="460206"/>
                  </a:lnTo>
                  <a:lnTo>
                    <a:pt x="391707" y="491810"/>
                  </a:lnTo>
                  <a:lnTo>
                    <a:pt x="404046" y="516251"/>
                  </a:lnTo>
                  <a:lnTo>
                    <a:pt x="415984" y="517318"/>
                  </a:lnTo>
                  <a:lnTo>
                    <a:pt x="429218" y="517746"/>
                  </a:lnTo>
                  <a:lnTo>
                    <a:pt x="452017" y="517801"/>
                  </a:lnTo>
                  <a:lnTo>
                    <a:pt x="475374" y="517436"/>
                  </a:lnTo>
                  <a:lnTo>
                    <a:pt x="490279" y="516607"/>
                  </a:lnTo>
                  <a:lnTo>
                    <a:pt x="493463" y="511527"/>
                  </a:lnTo>
                  <a:lnTo>
                    <a:pt x="489325" y="501548"/>
                  </a:lnTo>
                  <a:lnTo>
                    <a:pt x="471021" y="492793"/>
                  </a:lnTo>
                  <a:lnTo>
                    <a:pt x="431707" y="491385"/>
                  </a:lnTo>
                  <a:lnTo>
                    <a:pt x="431655" y="479184"/>
                  </a:lnTo>
                  <a:lnTo>
                    <a:pt x="430846" y="460902"/>
                  </a:lnTo>
                  <a:lnTo>
                    <a:pt x="429299" y="439128"/>
                  </a:lnTo>
                  <a:lnTo>
                    <a:pt x="427033" y="416455"/>
                  </a:lnTo>
                  <a:lnTo>
                    <a:pt x="427262" y="417610"/>
                  </a:lnTo>
                  <a:lnTo>
                    <a:pt x="439378" y="400967"/>
                  </a:lnTo>
                  <a:lnTo>
                    <a:pt x="447306" y="372605"/>
                  </a:lnTo>
                  <a:lnTo>
                    <a:pt x="442932" y="332875"/>
                  </a:lnTo>
                  <a:lnTo>
                    <a:pt x="418143" y="282127"/>
                  </a:lnTo>
                  <a:lnTo>
                    <a:pt x="416657" y="281479"/>
                  </a:lnTo>
                  <a:lnTo>
                    <a:pt x="431021" y="281503"/>
                  </a:lnTo>
                  <a:lnTo>
                    <a:pt x="485571" y="276809"/>
                  </a:lnTo>
                  <a:lnTo>
                    <a:pt x="515246" y="238009"/>
                  </a:lnTo>
                  <a:lnTo>
                    <a:pt x="513475" y="224872"/>
                  </a:lnTo>
                  <a:lnTo>
                    <a:pt x="487109" y="192924"/>
                  </a:lnTo>
                  <a:lnTo>
                    <a:pt x="438392" y="165851"/>
                  </a:lnTo>
                  <a:lnTo>
                    <a:pt x="418804" y="159775"/>
                  </a:lnTo>
                  <a:lnTo>
                    <a:pt x="419477" y="159064"/>
                  </a:lnTo>
                  <a:lnTo>
                    <a:pt x="427482" y="133467"/>
                  </a:lnTo>
                  <a:lnTo>
                    <a:pt x="439603" y="99144"/>
                  </a:lnTo>
                  <a:lnTo>
                    <a:pt x="449166" y="61103"/>
                  </a:lnTo>
                  <a:lnTo>
                    <a:pt x="449500" y="24355"/>
                  </a:lnTo>
                  <a:lnTo>
                    <a:pt x="438370" y="645"/>
                  </a:lnTo>
                  <a:lnTo>
                    <a:pt x="422369" y="0"/>
                  </a:lnTo>
                  <a:close/>
                </a:path>
              </a:pathLst>
            </a:custGeom>
            <a:solidFill>
              <a:srgbClr val="F7A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927" y="4889458"/>
              <a:ext cx="515620" cy="518159"/>
            </a:xfrm>
            <a:custGeom>
              <a:avLst/>
              <a:gdLst/>
              <a:ahLst/>
              <a:cxnLst/>
              <a:rect l="l" t="t" r="r" b="b"/>
              <a:pathLst>
                <a:path w="515620" h="518160">
                  <a:moveTo>
                    <a:pt x="375883" y="142248"/>
                  </a:moveTo>
                  <a:lnTo>
                    <a:pt x="356306" y="120589"/>
                  </a:lnTo>
                  <a:lnTo>
                    <a:pt x="329732" y="88925"/>
                  </a:lnTo>
                  <a:lnTo>
                    <a:pt x="298540" y="57452"/>
                  </a:lnTo>
                  <a:lnTo>
                    <a:pt x="265110" y="36362"/>
                  </a:lnTo>
                  <a:lnTo>
                    <a:pt x="239789" y="36715"/>
                  </a:lnTo>
                  <a:lnTo>
                    <a:pt x="233146" y="56342"/>
                  </a:lnTo>
                  <a:lnTo>
                    <a:pt x="246201" y="99925"/>
                  </a:lnTo>
                  <a:lnTo>
                    <a:pt x="273554" y="131414"/>
                  </a:lnTo>
                  <a:lnTo>
                    <a:pt x="318313" y="164183"/>
                  </a:lnTo>
                  <a:lnTo>
                    <a:pt x="350070" y="182340"/>
                  </a:lnTo>
                  <a:lnTo>
                    <a:pt x="349501" y="183328"/>
                  </a:lnTo>
                  <a:lnTo>
                    <a:pt x="320678" y="211321"/>
                  </a:lnTo>
                  <a:lnTo>
                    <a:pt x="272476" y="239076"/>
                  </a:lnTo>
                  <a:lnTo>
                    <a:pt x="230995" y="255238"/>
                  </a:lnTo>
                  <a:lnTo>
                    <a:pt x="186689" y="269987"/>
                  </a:lnTo>
                  <a:lnTo>
                    <a:pt x="140954" y="285772"/>
                  </a:lnTo>
                  <a:lnTo>
                    <a:pt x="95185" y="305043"/>
                  </a:lnTo>
                  <a:lnTo>
                    <a:pt x="50776" y="330249"/>
                  </a:lnTo>
                  <a:lnTo>
                    <a:pt x="17122" y="387680"/>
                  </a:lnTo>
                  <a:lnTo>
                    <a:pt x="14563" y="422777"/>
                  </a:lnTo>
                  <a:lnTo>
                    <a:pt x="19340" y="454525"/>
                  </a:lnTo>
                  <a:lnTo>
                    <a:pt x="10785" y="462302"/>
                  </a:lnTo>
                  <a:lnTo>
                    <a:pt x="3388" y="473738"/>
                  </a:lnTo>
                  <a:lnTo>
                    <a:pt x="0" y="487028"/>
                  </a:lnTo>
                  <a:lnTo>
                    <a:pt x="3468" y="500365"/>
                  </a:lnTo>
                  <a:lnTo>
                    <a:pt x="12313" y="509304"/>
                  </a:lnTo>
                  <a:lnTo>
                    <a:pt x="25758" y="514345"/>
                  </a:lnTo>
                  <a:lnTo>
                    <a:pt x="43331" y="514372"/>
                  </a:lnTo>
                  <a:lnTo>
                    <a:pt x="64561" y="508273"/>
                  </a:lnTo>
                  <a:lnTo>
                    <a:pt x="63754" y="507261"/>
                  </a:lnTo>
                  <a:lnTo>
                    <a:pt x="73101" y="510472"/>
                  </a:lnTo>
                  <a:lnTo>
                    <a:pt x="83974" y="512807"/>
                  </a:lnTo>
                  <a:lnTo>
                    <a:pt x="96617" y="514186"/>
                  </a:lnTo>
                  <a:lnTo>
                    <a:pt x="111276" y="514526"/>
                  </a:lnTo>
                  <a:lnTo>
                    <a:pt x="158515" y="514872"/>
                  </a:lnTo>
                  <a:lnTo>
                    <a:pt x="226910" y="516078"/>
                  </a:lnTo>
                  <a:lnTo>
                    <a:pt x="298293" y="517111"/>
                  </a:lnTo>
                  <a:lnTo>
                    <a:pt x="354497" y="516938"/>
                  </a:lnTo>
                  <a:lnTo>
                    <a:pt x="377354" y="514526"/>
                  </a:lnTo>
                  <a:lnTo>
                    <a:pt x="375163" y="505371"/>
                  </a:lnTo>
                  <a:lnTo>
                    <a:pt x="367639" y="497615"/>
                  </a:lnTo>
                  <a:lnTo>
                    <a:pt x="354207" y="491544"/>
                  </a:lnTo>
                  <a:lnTo>
                    <a:pt x="334293" y="487445"/>
                  </a:lnTo>
                  <a:lnTo>
                    <a:pt x="335266" y="486801"/>
                  </a:lnTo>
                  <a:lnTo>
                    <a:pt x="345413" y="482991"/>
                  </a:lnTo>
                  <a:lnTo>
                    <a:pt x="356248" y="477511"/>
                  </a:lnTo>
                  <a:lnTo>
                    <a:pt x="366544" y="470389"/>
                  </a:lnTo>
                  <a:lnTo>
                    <a:pt x="375077" y="461652"/>
                  </a:lnTo>
                  <a:lnTo>
                    <a:pt x="375077" y="460204"/>
                  </a:lnTo>
                  <a:lnTo>
                    <a:pt x="383720" y="476368"/>
                  </a:lnTo>
                  <a:lnTo>
                    <a:pt x="391714" y="491810"/>
                  </a:lnTo>
                  <a:lnTo>
                    <a:pt x="398151" y="504489"/>
                  </a:lnTo>
                  <a:lnTo>
                    <a:pt x="402123" y="512365"/>
                  </a:lnTo>
                  <a:lnTo>
                    <a:pt x="404069" y="516250"/>
                  </a:lnTo>
                  <a:lnTo>
                    <a:pt x="407533" y="516457"/>
                  </a:lnTo>
                  <a:lnTo>
                    <a:pt x="416003" y="517330"/>
                  </a:lnTo>
                  <a:lnTo>
                    <a:pt x="429234" y="517749"/>
                  </a:lnTo>
                  <a:lnTo>
                    <a:pt x="452032" y="517799"/>
                  </a:lnTo>
                  <a:lnTo>
                    <a:pt x="475387" y="517431"/>
                  </a:lnTo>
                  <a:lnTo>
                    <a:pt x="490286" y="516595"/>
                  </a:lnTo>
                  <a:lnTo>
                    <a:pt x="493465" y="511520"/>
                  </a:lnTo>
                  <a:lnTo>
                    <a:pt x="489326" y="501549"/>
                  </a:lnTo>
                  <a:lnTo>
                    <a:pt x="471022" y="492801"/>
                  </a:lnTo>
                  <a:lnTo>
                    <a:pt x="431709" y="491399"/>
                  </a:lnTo>
                  <a:lnTo>
                    <a:pt x="431659" y="479188"/>
                  </a:lnTo>
                  <a:lnTo>
                    <a:pt x="430849" y="460902"/>
                  </a:lnTo>
                  <a:lnTo>
                    <a:pt x="429300" y="439128"/>
                  </a:lnTo>
                  <a:lnTo>
                    <a:pt x="427035" y="416456"/>
                  </a:lnTo>
                  <a:lnTo>
                    <a:pt x="427272" y="417606"/>
                  </a:lnTo>
                  <a:lnTo>
                    <a:pt x="439391" y="400960"/>
                  </a:lnTo>
                  <a:lnTo>
                    <a:pt x="447314" y="372600"/>
                  </a:lnTo>
                  <a:lnTo>
                    <a:pt x="442933" y="332868"/>
                  </a:lnTo>
                  <a:lnTo>
                    <a:pt x="418138" y="282110"/>
                  </a:lnTo>
                  <a:lnTo>
                    <a:pt x="416667" y="281467"/>
                  </a:lnTo>
                  <a:lnTo>
                    <a:pt x="423697" y="281602"/>
                  </a:lnTo>
                  <a:lnTo>
                    <a:pt x="468514" y="279385"/>
                  </a:lnTo>
                  <a:lnTo>
                    <a:pt x="507416" y="263076"/>
                  </a:lnTo>
                  <a:lnTo>
                    <a:pt x="515254" y="238007"/>
                  </a:lnTo>
                  <a:lnTo>
                    <a:pt x="513485" y="224871"/>
                  </a:lnTo>
                  <a:lnTo>
                    <a:pt x="487114" y="192920"/>
                  </a:lnTo>
                  <a:lnTo>
                    <a:pt x="438397" y="165843"/>
                  </a:lnTo>
                  <a:lnTo>
                    <a:pt x="418802" y="159765"/>
                  </a:lnTo>
                  <a:lnTo>
                    <a:pt x="419490" y="159052"/>
                  </a:lnTo>
                  <a:lnTo>
                    <a:pt x="427493" y="133465"/>
                  </a:lnTo>
                  <a:lnTo>
                    <a:pt x="439612" y="99147"/>
                  </a:lnTo>
                  <a:lnTo>
                    <a:pt x="449174" y="61109"/>
                  </a:lnTo>
                  <a:lnTo>
                    <a:pt x="449503" y="24362"/>
                  </a:lnTo>
                  <a:lnTo>
                    <a:pt x="438378" y="646"/>
                  </a:lnTo>
                  <a:lnTo>
                    <a:pt x="422376" y="0"/>
                  </a:lnTo>
                  <a:lnTo>
                    <a:pt x="405720" y="14534"/>
                  </a:lnTo>
                  <a:lnTo>
                    <a:pt x="392633" y="36362"/>
                  </a:lnTo>
                  <a:lnTo>
                    <a:pt x="385238" y="55092"/>
                  </a:lnTo>
                  <a:lnTo>
                    <a:pt x="380237" y="74994"/>
                  </a:lnTo>
                  <a:lnTo>
                    <a:pt x="377246" y="102052"/>
                  </a:lnTo>
                  <a:lnTo>
                    <a:pt x="375883" y="142248"/>
                  </a:lnTo>
                </a:path>
              </a:pathLst>
            </a:custGeom>
            <a:ln w="9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4396" y="4884738"/>
              <a:ext cx="291441" cy="2909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10939" y="5072799"/>
              <a:ext cx="362585" cy="334010"/>
            </a:xfrm>
            <a:custGeom>
              <a:avLst/>
              <a:gdLst/>
              <a:ahLst/>
              <a:cxnLst/>
              <a:rect l="l" t="t" r="r" b="b"/>
              <a:pathLst>
                <a:path w="362585" h="334010">
                  <a:moveTo>
                    <a:pt x="334478" y="0"/>
                  </a:moveTo>
                  <a:lnTo>
                    <a:pt x="303350" y="29752"/>
                  </a:lnTo>
                  <a:lnTo>
                    <a:pt x="265741" y="51954"/>
                  </a:lnTo>
                  <a:lnTo>
                    <a:pt x="223232" y="69383"/>
                  </a:lnTo>
                  <a:lnTo>
                    <a:pt x="177399" y="84816"/>
                  </a:lnTo>
                  <a:lnTo>
                    <a:pt x="129823" y="101032"/>
                  </a:lnTo>
                  <a:lnTo>
                    <a:pt x="82081" y="120807"/>
                  </a:lnTo>
                  <a:lnTo>
                    <a:pt x="35753" y="146920"/>
                  </a:lnTo>
                  <a:lnTo>
                    <a:pt x="10292" y="178245"/>
                  </a:lnTo>
                  <a:lnTo>
                    <a:pt x="0" y="219670"/>
                  </a:lnTo>
                  <a:lnTo>
                    <a:pt x="1949" y="260911"/>
                  </a:lnTo>
                  <a:lnTo>
                    <a:pt x="25712" y="307827"/>
                  </a:lnTo>
                  <a:lnTo>
                    <a:pt x="63991" y="328604"/>
                  </a:lnTo>
                  <a:lnTo>
                    <a:pt x="143494" y="331523"/>
                  </a:lnTo>
                  <a:lnTo>
                    <a:pt x="211895" y="332733"/>
                  </a:lnTo>
                  <a:lnTo>
                    <a:pt x="283285" y="333769"/>
                  </a:lnTo>
                  <a:lnTo>
                    <a:pt x="339495" y="333595"/>
                  </a:lnTo>
                  <a:lnTo>
                    <a:pt x="362355" y="331174"/>
                  </a:lnTo>
                  <a:lnTo>
                    <a:pt x="355700" y="316622"/>
                  </a:lnTo>
                  <a:lnTo>
                    <a:pt x="332921" y="306519"/>
                  </a:lnTo>
                  <a:lnTo>
                    <a:pt x="291294" y="302208"/>
                  </a:lnTo>
                  <a:lnTo>
                    <a:pt x="228094" y="305036"/>
                  </a:lnTo>
                  <a:lnTo>
                    <a:pt x="244827" y="275246"/>
                  </a:lnTo>
                  <a:lnTo>
                    <a:pt x="250268" y="240806"/>
                  </a:lnTo>
                  <a:lnTo>
                    <a:pt x="242991" y="206365"/>
                  </a:lnTo>
                  <a:lnTo>
                    <a:pt x="221570" y="176575"/>
                  </a:lnTo>
                  <a:lnTo>
                    <a:pt x="184186" y="167598"/>
                  </a:lnTo>
                  <a:lnTo>
                    <a:pt x="137935" y="183932"/>
                  </a:lnTo>
                  <a:lnTo>
                    <a:pt x="94704" y="212576"/>
                  </a:lnTo>
                  <a:lnTo>
                    <a:pt x="66383" y="240530"/>
                  </a:lnTo>
                </a:path>
              </a:pathLst>
            </a:custGeom>
            <a:ln w="9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9941" y="5257862"/>
              <a:ext cx="139700" cy="149860"/>
            </a:xfrm>
            <a:custGeom>
              <a:avLst/>
              <a:gdLst/>
              <a:ahLst/>
              <a:cxnLst/>
              <a:rect l="l" t="t" r="r" b="b"/>
              <a:pathLst>
                <a:path w="139700" h="149860">
                  <a:moveTo>
                    <a:pt x="0" y="59264"/>
                  </a:moveTo>
                  <a:lnTo>
                    <a:pt x="25196" y="99489"/>
                  </a:lnTo>
                  <a:lnTo>
                    <a:pt x="48114" y="143954"/>
                  </a:lnTo>
                  <a:lnTo>
                    <a:pt x="50036" y="147840"/>
                  </a:lnTo>
                  <a:lnTo>
                    <a:pt x="53524" y="148046"/>
                  </a:lnTo>
                  <a:lnTo>
                    <a:pt x="61970" y="148920"/>
                  </a:lnTo>
                  <a:lnTo>
                    <a:pt x="75212" y="149339"/>
                  </a:lnTo>
                  <a:lnTo>
                    <a:pt x="98011" y="149391"/>
                  </a:lnTo>
                  <a:lnTo>
                    <a:pt x="121367" y="149030"/>
                  </a:lnTo>
                  <a:lnTo>
                    <a:pt x="136277" y="148207"/>
                  </a:lnTo>
                  <a:lnTo>
                    <a:pt x="139456" y="143119"/>
                  </a:lnTo>
                  <a:lnTo>
                    <a:pt x="135316" y="133141"/>
                  </a:lnTo>
                  <a:lnTo>
                    <a:pt x="117013" y="124391"/>
                  </a:lnTo>
                  <a:lnTo>
                    <a:pt x="77700" y="122989"/>
                  </a:lnTo>
                  <a:lnTo>
                    <a:pt x="77075" y="96824"/>
                  </a:lnTo>
                  <a:lnTo>
                    <a:pt x="74111" y="57779"/>
                  </a:lnTo>
                  <a:lnTo>
                    <a:pt x="68825" y="20591"/>
                  </a:lnTo>
                  <a:lnTo>
                    <a:pt x="61234" y="0"/>
                  </a:lnTo>
                </a:path>
              </a:pathLst>
            </a:custGeom>
            <a:ln w="9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4080" y="5171574"/>
              <a:ext cx="29209" cy="135890"/>
            </a:xfrm>
            <a:custGeom>
              <a:avLst/>
              <a:gdLst/>
              <a:ahLst/>
              <a:cxnLst/>
              <a:rect l="l" t="t" r="r" b="b"/>
              <a:pathLst>
                <a:path w="29210" h="135889">
                  <a:moveTo>
                    <a:pt x="9110" y="135495"/>
                  </a:moveTo>
                  <a:lnTo>
                    <a:pt x="21229" y="118849"/>
                  </a:lnTo>
                  <a:lnTo>
                    <a:pt x="29155" y="90489"/>
                  </a:lnTo>
                  <a:lnTo>
                    <a:pt x="24781" y="50757"/>
                  </a:lnTo>
                  <a:lnTo>
                    <a:pt x="0" y="0"/>
                  </a:lnTo>
                </a:path>
              </a:pathLst>
            </a:custGeom>
            <a:ln w="9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1242" y="5339254"/>
              <a:ext cx="73984" cy="692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1184" y="5351106"/>
              <a:ext cx="40005" cy="25400"/>
            </a:xfrm>
            <a:custGeom>
              <a:avLst/>
              <a:gdLst/>
              <a:ahLst/>
              <a:cxnLst/>
              <a:rect l="l" t="t" r="r" b="b"/>
              <a:pathLst>
                <a:path w="40004" h="25400">
                  <a:moveTo>
                    <a:pt x="39810" y="0"/>
                  </a:moveTo>
                  <a:lnTo>
                    <a:pt x="31288" y="8736"/>
                  </a:lnTo>
                  <a:lnTo>
                    <a:pt x="20990" y="15859"/>
                  </a:lnTo>
                  <a:lnTo>
                    <a:pt x="10150" y="21339"/>
                  </a:lnTo>
                  <a:lnTo>
                    <a:pt x="0" y="2514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5190" y="4889457"/>
              <a:ext cx="515620" cy="518159"/>
            </a:xfrm>
            <a:custGeom>
              <a:avLst/>
              <a:gdLst/>
              <a:ahLst/>
              <a:cxnLst/>
              <a:rect l="l" t="t" r="r" b="b"/>
              <a:pathLst>
                <a:path w="515620" h="518160">
                  <a:moveTo>
                    <a:pt x="92881" y="0"/>
                  </a:moveTo>
                  <a:lnTo>
                    <a:pt x="76905" y="645"/>
                  </a:lnTo>
                  <a:lnTo>
                    <a:pt x="65822" y="24355"/>
                  </a:lnTo>
                  <a:lnTo>
                    <a:pt x="66122" y="61103"/>
                  </a:lnTo>
                  <a:lnTo>
                    <a:pt x="75680" y="99144"/>
                  </a:lnTo>
                  <a:lnTo>
                    <a:pt x="87796" y="133467"/>
                  </a:lnTo>
                  <a:lnTo>
                    <a:pt x="95769" y="159064"/>
                  </a:lnTo>
                  <a:lnTo>
                    <a:pt x="96442" y="159775"/>
                  </a:lnTo>
                  <a:lnTo>
                    <a:pt x="76853" y="165851"/>
                  </a:lnTo>
                  <a:lnTo>
                    <a:pt x="52614" y="177064"/>
                  </a:lnTo>
                  <a:lnTo>
                    <a:pt x="28137" y="192924"/>
                  </a:lnTo>
                  <a:lnTo>
                    <a:pt x="7834" y="212937"/>
                  </a:lnTo>
                  <a:lnTo>
                    <a:pt x="1771" y="224872"/>
                  </a:lnTo>
                  <a:lnTo>
                    <a:pt x="0" y="238009"/>
                  </a:lnTo>
                  <a:lnTo>
                    <a:pt x="2146" y="251147"/>
                  </a:lnTo>
                  <a:lnTo>
                    <a:pt x="46732" y="279392"/>
                  </a:lnTo>
                  <a:lnTo>
                    <a:pt x="84224" y="281503"/>
                  </a:lnTo>
                  <a:lnTo>
                    <a:pt x="98588" y="281479"/>
                  </a:lnTo>
                  <a:lnTo>
                    <a:pt x="97102" y="282127"/>
                  </a:lnTo>
                  <a:lnTo>
                    <a:pt x="72315" y="332875"/>
                  </a:lnTo>
                  <a:lnTo>
                    <a:pt x="67949" y="372605"/>
                  </a:lnTo>
                  <a:lnTo>
                    <a:pt x="75899" y="400967"/>
                  </a:lnTo>
                  <a:lnTo>
                    <a:pt x="88060" y="417610"/>
                  </a:lnTo>
                  <a:lnTo>
                    <a:pt x="88212" y="416455"/>
                  </a:lnTo>
                  <a:lnTo>
                    <a:pt x="85957" y="439128"/>
                  </a:lnTo>
                  <a:lnTo>
                    <a:pt x="84428" y="460902"/>
                  </a:lnTo>
                  <a:lnTo>
                    <a:pt x="83622" y="479184"/>
                  </a:lnTo>
                  <a:lnTo>
                    <a:pt x="83539" y="491385"/>
                  </a:lnTo>
                  <a:lnTo>
                    <a:pt x="44257" y="492793"/>
                  </a:lnTo>
                  <a:lnTo>
                    <a:pt x="25958" y="501548"/>
                  </a:lnTo>
                  <a:lnTo>
                    <a:pt x="21825" y="511527"/>
                  </a:lnTo>
                  <a:lnTo>
                    <a:pt x="25042" y="516607"/>
                  </a:lnTo>
                  <a:lnTo>
                    <a:pt x="39914" y="517436"/>
                  </a:lnTo>
                  <a:lnTo>
                    <a:pt x="63269" y="517801"/>
                  </a:lnTo>
                  <a:lnTo>
                    <a:pt x="86082" y="517746"/>
                  </a:lnTo>
                  <a:lnTo>
                    <a:pt x="99325" y="517318"/>
                  </a:lnTo>
                  <a:lnTo>
                    <a:pt x="111186" y="516251"/>
                  </a:lnTo>
                  <a:lnTo>
                    <a:pt x="123544" y="491810"/>
                  </a:lnTo>
                  <a:lnTo>
                    <a:pt x="140181" y="460206"/>
                  </a:lnTo>
                  <a:lnTo>
                    <a:pt x="140181" y="461654"/>
                  </a:lnTo>
                  <a:lnTo>
                    <a:pt x="148716" y="470389"/>
                  </a:lnTo>
                  <a:lnTo>
                    <a:pt x="159030" y="477507"/>
                  </a:lnTo>
                  <a:lnTo>
                    <a:pt x="169874" y="482982"/>
                  </a:lnTo>
                  <a:lnTo>
                    <a:pt x="179995" y="486787"/>
                  </a:lnTo>
                  <a:lnTo>
                    <a:pt x="180960" y="487435"/>
                  </a:lnTo>
                  <a:lnTo>
                    <a:pt x="161041" y="491537"/>
                  </a:lnTo>
                  <a:lnTo>
                    <a:pt x="147615" y="497612"/>
                  </a:lnTo>
                  <a:lnTo>
                    <a:pt x="140110" y="505371"/>
                  </a:lnTo>
                  <a:lnTo>
                    <a:pt x="137958" y="514524"/>
                  </a:lnTo>
                  <a:lnTo>
                    <a:pt x="160822" y="516937"/>
                  </a:lnTo>
                  <a:lnTo>
                    <a:pt x="217028" y="517108"/>
                  </a:lnTo>
                  <a:lnTo>
                    <a:pt x="356779" y="514867"/>
                  </a:lnTo>
                  <a:lnTo>
                    <a:pt x="403985" y="514524"/>
                  </a:lnTo>
                  <a:lnTo>
                    <a:pt x="418635" y="514184"/>
                  </a:lnTo>
                  <a:lnTo>
                    <a:pt x="431276" y="512803"/>
                  </a:lnTo>
                  <a:lnTo>
                    <a:pt x="442152" y="510470"/>
                  </a:lnTo>
                  <a:lnTo>
                    <a:pt x="451508" y="507272"/>
                  </a:lnTo>
                  <a:lnTo>
                    <a:pt x="450683" y="508276"/>
                  </a:lnTo>
                  <a:lnTo>
                    <a:pt x="471923" y="514375"/>
                  </a:lnTo>
                  <a:lnTo>
                    <a:pt x="489505" y="514346"/>
                  </a:lnTo>
                  <a:lnTo>
                    <a:pt x="502970" y="509308"/>
                  </a:lnTo>
                  <a:lnTo>
                    <a:pt x="511859" y="500376"/>
                  </a:lnTo>
                  <a:lnTo>
                    <a:pt x="515342" y="487030"/>
                  </a:lnTo>
                  <a:lnTo>
                    <a:pt x="511922" y="473740"/>
                  </a:lnTo>
                  <a:lnTo>
                    <a:pt x="504483" y="462309"/>
                  </a:lnTo>
                  <a:lnTo>
                    <a:pt x="495908" y="454542"/>
                  </a:lnTo>
                  <a:lnTo>
                    <a:pt x="500683" y="422784"/>
                  </a:lnTo>
                  <a:lnTo>
                    <a:pt x="486603" y="354933"/>
                  </a:lnTo>
                  <a:lnTo>
                    <a:pt x="420099" y="305047"/>
                  </a:lnTo>
                  <a:lnTo>
                    <a:pt x="374351" y="285776"/>
                  </a:lnTo>
                  <a:lnTo>
                    <a:pt x="328628" y="269989"/>
                  </a:lnTo>
                  <a:lnTo>
                    <a:pt x="284326" y="255236"/>
                  </a:lnTo>
                  <a:lnTo>
                    <a:pt x="242842" y="239071"/>
                  </a:lnTo>
                  <a:lnTo>
                    <a:pt x="205573" y="219046"/>
                  </a:lnTo>
                  <a:lnTo>
                    <a:pt x="174648" y="193568"/>
                  </a:lnTo>
                  <a:lnTo>
                    <a:pt x="165174" y="182330"/>
                  </a:lnTo>
                  <a:lnTo>
                    <a:pt x="196967" y="164187"/>
                  </a:lnTo>
                  <a:lnTo>
                    <a:pt x="220081" y="150028"/>
                  </a:lnTo>
                  <a:lnTo>
                    <a:pt x="241707" y="131420"/>
                  </a:lnTo>
                  <a:lnTo>
                    <a:pt x="269035" y="99933"/>
                  </a:lnTo>
                  <a:lnTo>
                    <a:pt x="277489" y="81878"/>
                  </a:lnTo>
                  <a:lnTo>
                    <a:pt x="282108" y="56348"/>
                  </a:lnTo>
                  <a:lnTo>
                    <a:pt x="275466" y="36716"/>
                  </a:lnTo>
                  <a:lnTo>
                    <a:pt x="250137" y="36356"/>
                  </a:lnTo>
                  <a:lnTo>
                    <a:pt x="216708" y="57446"/>
                  </a:lnTo>
                  <a:lnTo>
                    <a:pt x="185518" y="88922"/>
                  </a:lnTo>
                  <a:lnTo>
                    <a:pt x="158945" y="120588"/>
                  </a:lnTo>
                  <a:lnTo>
                    <a:pt x="139368" y="142249"/>
                  </a:lnTo>
                  <a:lnTo>
                    <a:pt x="138054" y="102056"/>
                  </a:lnTo>
                  <a:lnTo>
                    <a:pt x="130059" y="55097"/>
                  </a:lnTo>
                  <a:lnTo>
                    <a:pt x="109526" y="14532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rgbClr val="B0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5195" y="4889458"/>
              <a:ext cx="515620" cy="518159"/>
            </a:xfrm>
            <a:custGeom>
              <a:avLst/>
              <a:gdLst/>
              <a:ahLst/>
              <a:cxnLst/>
              <a:rect l="l" t="t" r="r" b="b"/>
              <a:pathLst>
                <a:path w="515620" h="518160">
                  <a:moveTo>
                    <a:pt x="139362" y="142248"/>
                  </a:moveTo>
                  <a:lnTo>
                    <a:pt x="158939" y="120589"/>
                  </a:lnTo>
                  <a:lnTo>
                    <a:pt x="185513" y="88925"/>
                  </a:lnTo>
                  <a:lnTo>
                    <a:pt x="216705" y="57452"/>
                  </a:lnTo>
                  <a:lnTo>
                    <a:pt x="250135" y="36362"/>
                  </a:lnTo>
                  <a:lnTo>
                    <a:pt x="275456" y="36715"/>
                  </a:lnTo>
                  <a:lnTo>
                    <a:pt x="282099" y="56342"/>
                  </a:lnTo>
                  <a:lnTo>
                    <a:pt x="269044" y="99925"/>
                  </a:lnTo>
                  <a:lnTo>
                    <a:pt x="241701" y="131414"/>
                  </a:lnTo>
                  <a:lnTo>
                    <a:pt x="196962" y="164183"/>
                  </a:lnTo>
                  <a:lnTo>
                    <a:pt x="165175" y="182340"/>
                  </a:lnTo>
                  <a:lnTo>
                    <a:pt x="165768" y="183328"/>
                  </a:lnTo>
                  <a:lnTo>
                    <a:pt x="194597" y="211321"/>
                  </a:lnTo>
                  <a:lnTo>
                    <a:pt x="242850" y="239076"/>
                  </a:lnTo>
                  <a:lnTo>
                    <a:pt x="284334" y="255238"/>
                  </a:lnTo>
                  <a:lnTo>
                    <a:pt x="328636" y="269987"/>
                  </a:lnTo>
                  <a:lnTo>
                    <a:pt x="374357" y="285772"/>
                  </a:lnTo>
                  <a:lnTo>
                    <a:pt x="420100" y="305043"/>
                  </a:lnTo>
                  <a:lnTo>
                    <a:pt x="464468" y="330249"/>
                  </a:lnTo>
                  <a:lnTo>
                    <a:pt x="498123" y="387680"/>
                  </a:lnTo>
                  <a:lnTo>
                    <a:pt x="500681" y="422777"/>
                  </a:lnTo>
                  <a:lnTo>
                    <a:pt x="495904" y="454525"/>
                  </a:lnTo>
                  <a:lnTo>
                    <a:pt x="504481" y="462302"/>
                  </a:lnTo>
                  <a:lnTo>
                    <a:pt x="511919" y="473738"/>
                  </a:lnTo>
                  <a:lnTo>
                    <a:pt x="515335" y="487028"/>
                  </a:lnTo>
                  <a:lnTo>
                    <a:pt x="511848" y="500365"/>
                  </a:lnTo>
                  <a:lnTo>
                    <a:pt x="502965" y="509304"/>
                  </a:lnTo>
                  <a:lnTo>
                    <a:pt x="489505" y="514345"/>
                  </a:lnTo>
                  <a:lnTo>
                    <a:pt x="471925" y="514372"/>
                  </a:lnTo>
                  <a:lnTo>
                    <a:pt x="450684" y="508273"/>
                  </a:lnTo>
                  <a:lnTo>
                    <a:pt x="451491" y="507261"/>
                  </a:lnTo>
                  <a:lnTo>
                    <a:pt x="442144" y="510472"/>
                  </a:lnTo>
                  <a:lnTo>
                    <a:pt x="431271" y="512807"/>
                  </a:lnTo>
                  <a:lnTo>
                    <a:pt x="418628" y="514186"/>
                  </a:lnTo>
                  <a:lnTo>
                    <a:pt x="403969" y="514526"/>
                  </a:lnTo>
                  <a:lnTo>
                    <a:pt x="356765" y="514872"/>
                  </a:lnTo>
                  <a:lnTo>
                    <a:pt x="288391" y="516078"/>
                  </a:lnTo>
                  <a:lnTo>
                    <a:pt x="217018" y="517111"/>
                  </a:lnTo>
                  <a:lnTo>
                    <a:pt x="160818" y="516938"/>
                  </a:lnTo>
                  <a:lnTo>
                    <a:pt x="137962" y="514526"/>
                  </a:lnTo>
                  <a:lnTo>
                    <a:pt x="140111" y="505371"/>
                  </a:lnTo>
                  <a:lnTo>
                    <a:pt x="147615" y="497615"/>
                  </a:lnTo>
                  <a:lnTo>
                    <a:pt x="161039" y="491544"/>
                  </a:lnTo>
                  <a:lnTo>
                    <a:pt x="180952" y="487445"/>
                  </a:lnTo>
                  <a:lnTo>
                    <a:pt x="180003" y="486801"/>
                  </a:lnTo>
                  <a:lnTo>
                    <a:pt x="169882" y="482991"/>
                  </a:lnTo>
                  <a:lnTo>
                    <a:pt x="159039" y="477511"/>
                  </a:lnTo>
                  <a:lnTo>
                    <a:pt x="148724" y="470389"/>
                  </a:lnTo>
                  <a:lnTo>
                    <a:pt x="140192" y="461652"/>
                  </a:lnTo>
                  <a:lnTo>
                    <a:pt x="140192" y="460204"/>
                  </a:lnTo>
                  <a:lnTo>
                    <a:pt x="131536" y="476368"/>
                  </a:lnTo>
                  <a:lnTo>
                    <a:pt x="123543" y="491810"/>
                  </a:lnTo>
                  <a:lnTo>
                    <a:pt x="117124" y="504489"/>
                  </a:lnTo>
                  <a:lnTo>
                    <a:pt x="113193" y="512365"/>
                  </a:lnTo>
                  <a:lnTo>
                    <a:pt x="111200" y="516250"/>
                  </a:lnTo>
                  <a:lnTo>
                    <a:pt x="107712" y="516457"/>
                  </a:lnTo>
                  <a:lnTo>
                    <a:pt x="99337" y="517330"/>
                  </a:lnTo>
                  <a:lnTo>
                    <a:pt x="86082" y="517749"/>
                  </a:lnTo>
                  <a:lnTo>
                    <a:pt x="63260" y="517799"/>
                  </a:lnTo>
                  <a:lnTo>
                    <a:pt x="39900" y="517431"/>
                  </a:lnTo>
                  <a:lnTo>
                    <a:pt x="25030" y="516595"/>
                  </a:lnTo>
                  <a:lnTo>
                    <a:pt x="21820" y="511520"/>
                  </a:lnTo>
                  <a:lnTo>
                    <a:pt x="25955" y="501549"/>
                  </a:lnTo>
                  <a:lnTo>
                    <a:pt x="44254" y="492801"/>
                  </a:lnTo>
                  <a:lnTo>
                    <a:pt x="83536" y="491399"/>
                  </a:lnTo>
                  <a:lnTo>
                    <a:pt x="83616" y="479188"/>
                  </a:lnTo>
                  <a:lnTo>
                    <a:pt x="84423" y="460902"/>
                  </a:lnTo>
                  <a:lnTo>
                    <a:pt x="85955" y="439128"/>
                  </a:lnTo>
                  <a:lnTo>
                    <a:pt x="88210" y="416456"/>
                  </a:lnTo>
                  <a:lnTo>
                    <a:pt x="88068" y="417606"/>
                  </a:lnTo>
                  <a:lnTo>
                    <a:pt x="75894" y="400960"/>
                  </a:lnTo>
                  <a:lnTo>
                    <a:pt x="67943" y="372600"/>
                  </a:lnTo>
                  <a:lnTo>
                    <a:pt x="72313" y="332868"/>
                  </a:lnTo>
                  <a:lnTo>
                    <a:pt x="97107" y="282110"/>
                  </a:lnTo>
                  <a:lnTo>
                    <a:pt x="98578" y="281467"/>
                  </a:lnTo>
                  <a:lnTo>
                    <a:pt x="91547" y="281602"/>
                  </a:lnTo>
                  <a:lnTo>
                    <a:pt x="46731" y="279385"/>
                  </a:lnTo>
                  <a:lnTo>
                    <a:pt x="7829" y="263076"/>
                  </a:lnTo>
                  <a:lnTo>
                    <a:pt x="0" y="238007"/>
                  </a:lnTo>
                  <a:lnTo>
                    <a:pt x="1770" y="224871"/>
                  </a:lnTo>
                  <a:lnTo>
                    <a:pt x="28131" y="192920"/>
                  </a:lnTo>
                  <a:lnTo>
                    <a:pt x="76848" y="165843"/>
                  </a:lnTo>
                  <a:lnTo>
                    <a:pt x="96443" y="159765"/>
                  </a:lnTo>
                  <a:lnTo>
                    <a:pt x="95755" y="159052"/>
                  </a:lnTo>
                  <a:lnTo>
                    <a:pt x="87783" y="133465"/>
                  </a:lnTo>
                  <a:lnTo>
                    <a:pt x="75668" y="99147"/>
                  </a:lnTo>
                  <a:lnTo>
                    <a:pt x="66111" y="61109"/>
                  </a:lnTo>
                  <a:lnTo>
                    <a:pt x="65813" y="24362"/>
                  </a:lnTo>
                  <a:lnTo>
                    <a:pt x="76897" y="646"/>
                  </a:lnTo>
                  <a:lnTo>
                    <a:pt x="92878" y="0"/>
                  </a:lnTo>
                  <a:lnTo>
                    <a:pt x="109526" y="14534"/>
                  </a:lnTo>
                  <a:lnTo>
                    <a:pt x="122612" y="36362"/>
                  </a:lnTo>
                  <a:lnTo>
                    <a:pt x="130060" y="55092"/>
                  </a:lnTo>
                  <a:lnTo>
                    <a:pt x="135079" y="74994"/>
                  </a:lnTo>
                  <a:lnTo>
                    <a:pt x="138052" y="102052"/>
                  </a:lnTo>
                  <a:lnTo>
                    <a:pt x="139362" y="142248"/>
                  </a:lnTo>
                </a:path>
              </a:pathLst>
            </a:custGeom>
            <a:ln w="9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0534" y="4884738"/>
              <a:ext cx="291441" cy="29096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83145" y="5072799"/>
              <a:ext cx="362585" cy="334010"/>
            </a:xfrm>
            <a:custGeom>
              <a:avLst/>
              <a:gdLst/>
              <a:ahLst/>
              <a:cxnLst/>
              <a:rect l="l" t="t" r="r" b="b"/>
              <a:pathLst>
                <a:path w="362585" h="334010">
                  <a:moveTo>
                    <a:pt x="27805" y="0"/>
                  </a:moveTo>
                  <a:lnTo>
                    <a:pt x="58937" y="29752"/>
                  </a:lnTo>
                  <a:lnTo>
                    <a:pt x="96555" y="51954"/>
                  </a:lnTo>
                  <a:lnTo>
                    <a:pt x="139074" y="69383"/>
                  </a:lnTo>
                  <a:lnTo>
                    <a:pt x="184914" y="84816"/>
                  </a:lnTo>
                  <a:lnTo>
                    <a:pt x="232492" y="101032"/>
                  </a:lnTo>
                  <a:lnTo>
                    <a:pt x="280224" y="120807"/>
                  </a:lnTo>
                  <a:lnTo>
                    <a:pt x="326530" y="146920"/>
                  </a:lnTo>
                  <a:lnTo>
                    <a:pt x="351993" y="178245"/>
                  </a:lnTo>
                  <a:lnTo>
                    <a:pt x="362293" y="219670"/>
                  </a:lnTo>
                  <a:lnTo>
                    <a:pt x="360364" y="260911"/>
                  </a:lnTo>
                  <a:lnTo>
                    <a:pt x="336632" y="307827"/>
                  </a:lnTo>
                  <a:lnTo>
                    <a:pt x="298334" y="328604"/>
                  </a:lnTo>
                  <a:lnTo>
                    <a:pt x="218862" y="331523"/>
                  </a:lnTo>
                  <a:lnTo>
                    <a:pt x="150466" y="332733"/>
                  </a:lnTo>
                  <a:lnTo>
                    <a:pt x="79079" y="333769"/>
                  </a:lnTo>
                  <a:lnTo>
                    <a:pt x="22868" y="333595"/>
                  </a:lnTo>
                  <a:lnTo>
                    <a:pt x="0" y="331174"/>
                  </a:lnTo>
                  <a:lnTo>
                    <a:pt x="6624" y="316622"/>
                  </a:lnTo>
                  <a:lnTo>
                    <a:pt x="29398" y="306519"/>
                  </a:lnTo>
                  <a:lnTo>
                    <a:pt x="71021" y="302208"/>
                  </a:lnTo>
                  <a:lnTo>
                    <a:pt x="134189" y="305036"/>
                  </a:lnTo>
                  <a:lnTo>
                    <a:pt x="117496" y="275246"/>
                  </a:lnTo>
                  <a:lnTo>
                    <a:pt x="112069" y="240806"/>
                  </a:lnTo>
                  <a:lnTo>
                    <a:pt x="119333" y="206365"/>
                  </a:lnTo>
                  <a:lnTo>
                    <a:pt x="140714" y="176575"/>
                  </a:lnTo>
                  <a:lnTo>
                    <a:pt x="178097" y="167598"/>
                  </a:lnTo>
                  <a:lnTo>
                    <a:pt x="224348" y="183932"/>
                  </a:lnTo>
                  <a:lnTo>
                    <a:pt x="267579" y="212576"/>
                  </a:lnTo>
                  <a:lnTo>
                    <a:pt x="295901" y="240530"/>
                  </a:lnTo>
                </a:path>
              </a:pathLst>
            </a:custGeom>
            <a:ln w="93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7013" y="5257862"/>
              <a:ext cx="139700" cy="149860"/>
            </a:xfrm>
            <a:custGeom>
              <a:avLst/>
              <a:gdLst/>
              <a:ahLst/>
              <a:cxnLst/>
              <a:rect l="l" t="t" r="r" b="b"/>
              <a:pathLst>
                <a:path w="139700" h="149860">
                  <a:moveTo>
                    <a:pt x="139416" y="59264"/>
                  </a:moveTo>
                  <a:lnTo>
                    <a:pt x="129010" y="73299"/>
                  </a:lnTo>
                  <a:lnTo>
                    <a:pt x="114228" y="99489"/>
                  </a:lnTo>
                  <a:lnTo>
                    <a:pt x="100030" y="126739"/>
                  </a:lnTo>
                  <a:lnTo>
                    <a:pt x="91372" y="143954"/>
                  </a:lnTo>
                  <a:lnTo>
                    <a:pt x="89379" y="147840"/>
                  </a:lnTo>
                  <a:lnTo>
                    <a:pt x="85892" y="148046"/>
                  </a:lnTo>
                  <a:lnTo>
                    <a:pt x="77517" y="148920"/>
                  </a:lnTo>
                  <a:lnTo>
                    <a:pt x="64264" y="149339"/>
                  </a:lnTo>
                  <a:lnTo>
                    <a:pt x="41448" y="149391"/>
                  </a:lnTo>
                  <a:lnTo>
                    <a:pt x="18089" y="149030"/>
                  </a:lnTo>
                  <a:lnTo>
                    <a:pt x="3209" y="148207"/>
                  </a:lnTo>
                  <a:lnTo>
                    <a:pt x="0" y="143119"/>
                  </a:lnTo>
                  <a:lnTo>
                    <a:pt x="4134" y="133141"/>
                  </a:lnTo>
                  <a:lnTo>
                    <a:pt x="22433" y="124391"/>
                  </a:lnTo>
                  <a:lnTo>
                    <a:pt x="61716" y="122989"/>
                  </a:lnTo>
                  <a:lnTo>
                    <a:pt x="62341" y="96824"/>
                  </a:lnTo>
                  <a:lnTo>
                    <a:pt x="65313" y="57779"/>
                  </a:lnTo>
                  <a:lnTo>
                    <a:pt x="70620" y="20591"/>
                  </a:lnTo>
                  <a:lnTo>
                    <a:pt x="78252" y="0"/>
                  </a:lnTo>
                </a:path>
              </a:pathLst>
            </a:custGeom>
            <a:ln w="9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3135" y="5171574"/>
              <a:ext cx="29209" cy="135890"/>
            </a:xfrm>
            <a:custGeom>
              <a:avLst/>
              <a:gdLst/>
              <a:ahLst/>
              <a:cxnLst/>
              <a:rect l="l" t="t" r="r" b="b"/>
              <a:pathLst>
                <a:path w="29210" h="135889">
                  <a:moveTo>
                    <a:pt x="20116" y="135495"/>
                  </a:moveTo>
                  <a:lnTo>
                    <a:pt x="7952" y="118849"/>
                  </a:lnTo>
                  <a:lnTo>
                    <a:pt x="0" y="90489"/>
                  </a:lnTo>
                  <a:lnTo>
                    <a:pt x="4365" y="50757"/>
                  </a:lnTo>
                  <a:lnTo>
                    <a:pt x="29155" y="0"/>
                  </a:lnTo>
                </a:path>
              </a:pathLst>
            </a:custGeom>
            <a:ln w="9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1214" y="5339254"/>
              <a:ext cx="73973" cy="692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85376" y="5351106"/>
              <a:ext cx="40005" cy="25400"/>
            </a:xfrm>
            <a:custGeom>
              <a:avLst/>
              <a:gdLst/>
              <a:ahLst/>
              <a:cxnLst/>
              <a:rect l="l" t="t" r="r" b="b"/>
              <a:pathLst>
                <a:path w="40004" h="25400">
                  <a:moveTo>
                    <a:pt x="0" y="0"/>
                  </a:moveTo>
                  <a:lnTo>
                    <a:pt x="8532" y="8736"/>
                  </a:lnTo>
                  <a:lnTo>
                    <a:pt x="18846" y="15859"/>
                  </a:lnTo>
                  <a:lnTo>
                    <a:pt x="29690" y="21339"/>
                  </a:lnTo>
                  <a:lnTo>
                    <a:pt x="39810" y="2514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1242" y="4181914"/>
              <a:ext cx="2629048" cy="12300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155" y="4181914"/>
              <a:ext cx="2629050" cy="12300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143" y="4007275"/>
              <a:ext cx="1259313" cy="61190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155" y="4884738"/>
              <a:ext cx="2629050" cy="1229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9818" y="3347808"/>
              <a:ext cx="2629046" cy="12300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993" y="4007275"/>
              <a:ext cx="1259313" cy="6119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9993" y="3173162"/>
              <a:ext cx="6505036" cy="311424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1242" y="4181914"/>
              <a:ext cx="1173963" cy="12300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9818" y="3347808"/>
              <a:ext cx="1173963" cy="12300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668" y="3347808"/>
              <a:ext cx="1173963" cy="12300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668" y="5016028"/>
              <a:ext cx="1173963" cy="12300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391" y="2513694"/>
              <a:ext cx="1173965" cy="12300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7143" y="5675481"/>
              <a:ext cx="1259313" cy="61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5717" y="4841391"/>
              <a:ext cx="1259313" cy="6119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8567" y="3173162"/>
              <a:ext cx="1259313" cy="61190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0845" y="2302934"/>
            <a:ext cx="6322695" cy="4023360"/>
            <a:chOff x="1890845" y="2302934"/>
            <a:chExt cx="6322695" cy="4023360"/>
          </a:xfrm>
        </p:grpSpPr>
        <p:sp>
          <p:nvSpPr>
            <p:cNvPr id="3" name="object 3"/>
            <p:cNvSpPr/>
            <p:nvPr/>
          </p:nvSpPr>
          <p:spPr>
            <a:xfrm>
              <a:off x="1895444" y="2307533"/>
              <a:ext cx="6313805" cy="4014470"/>
            </a:xfrm>
            <a:custGeom>
              <a:avLst/>
              <a:gdLst/>
              <a:ahLst/>
              <a:cxnLst/>
              <a:rect l="l" t="t" r="r" b="b"/>
              <a:pathLst>
                <a:path w="6313805" h="4014470">
                  <a:moveTo>
                    <a:pt x="0" y="4014163"/>
                  </a:moveTo>
                  <a:lnTo>
                    <a:pt x="6313233" y="4014163"/>
                  </a:lnTo>
                  <a:lnTo>
                    <a:pt x="6313233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6745" y="3216631"/>
              <a:ext cx="1138603" cy="12288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8219" y="4841419"/>
              <a:ext cx="2875727" cy="14045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9622" y="2513754"/>
              <a:ext cx="1221456" cy="20639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1045" y="5016088"/>
              <a:ext cx="1138604" cy="12298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6745" y="4884858"/>
              <a:ext cx="1138603" cy="12288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8219" y="2513754"/>
              <a:ext cx="1221456" cy="20639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342" y="2513754"/>
              <a:ext cx="1138604" cy="12298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5322" y="2339054"/>
              <a:ext cx="1221456" cy="6118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3919" y="4007304"/>
              <a:ext cx="1221456" cy="61184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LAST</a:t>
            </a:r>
            <a:r>
              <a:rPr spc="-140" dirty="0"/>
              <a:t> </a:t>
            </a:r>
            <a:r>
              <a:rPr spc="-40" dirty="0"/>
              <a:t>TIME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3213735" cy="21590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immutable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lists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mutable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aliasing,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cloning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mutability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eﬀects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376" y="2302893"/>
            <a:ext cx="6519367" cy="40234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2376" y="2302893"/>
            <a:ext cx="6519545" cy="4023995"/>
            <a:chOff x="1792376" y="2302893"/>
            <a:chExt cx="6519545" cy="4023995"/>
          </a:xfrm>
        </p:grpSpPr>
        <p:sp>
          <p:nvSpPr>
            <p:cNvPr id="3" name="object 3"/>
            <p:cNvSpPr/>
            <p:nvPr/>
          </p:nvSpPr>
          <p:spPr>
            <a:xfrm>
              <a:off x="1797016" y="2307533"/>
              <a:ext cx="6510655" cy="4014470"/>
            </a:xfrm>
            <a:custGeom>
              <a:avLst/>
              <a:gdLst/>
              <a:ahLst/>
              <a:cxnLst/>
              <a:rect l="l" t="t" r="r" b="b"/>
              <a:pathLst>
                <a:path w="6510655" h="4014470">
                  <a:moveTo>
                    <a:pt x="0" y="4014163"/>
                  </a:moveTo>
                  <a:lnTo>
                    <a:pt x="6510086" y="4014163"/>
                  </a:lnTo>
                  <a:lnTo>
                    <a:pt x="6510086" y="0"/>
                  </a:lnTo>
                  <a:lnTo>
                    <a:pt x="0" y="0"/>
                  </a:lnTo>
                  <a:lnTo>
                    <a:pt x="0" y="4014163"/>
                  </a:lnTo>
                  <a:close/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668" y="2339026"/>
              <a:ext cx="6419689" cy="390702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012648" y="6455092"/>
            <a:ext cx="4086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Demo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courtesy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Denny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Freeman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Hartz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91515"/>
            <a:ext cx="9144000" cy="523875"/>
            <a:chOff x="457200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2653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>
                <a:solidFill>
                  <a:srgbClr val="404040"/>
                </a:solidFill>
              </a:rPr>
              <a:t>FIBONACCI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700" y="2051991"/>
            <a:ext cx="5918835" cy="43535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2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month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(call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0)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female</a:t>
            </a:r>
            <a:endParaRPr sz="2400">
              <a:latin typeface="Calibri"/>
              <a:cs typeface="Calibri"/>
            </a:endParaRPr>
          </a:p>
          <a:p>
            <a:pPr marL="12700" marR="862330" indent="1905">
              <a:lnSpc>
                <a:spcPts val="2600"/>
              </a:lnSpc>
              <a:spcBef>
                <a:spcPts val="134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second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month –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still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female (now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pregnant)</a:t>
            </a:r>
            <a:endParaRPr sz="2400">
              <a:latin typeface="Calibri"/>
              <a:cs typeface="Calibri"/>
            </a:endParaRPr>
          </a:p>
          <a:p>
            <a:pPr marL="12700" marR="5080" indent="1905">
              <a:lnSpc>
                <a:spcPts val="2600"/>
              </a:lnSpc>
              <a:spcBef>
                <a:spcPts val="140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third month – two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females, one pregnant,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12700" marR="1119505" indent="1905">
              <a:lnSpc>
                <a:spcPts val="2600"/>
              </a:lnSpc>
              <a:spcBef>
                <a:spcPts val="14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general,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females(n)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females(n-1)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females(n-2)</a:t>
            </a:r>
            <a:endParaRPr sz="2400">
              <a:latin typeface="Calibri"/>
              <a:cs typeface="Calibri"/>
            </a:endParaRPr>
          </a:p>
          <a:p>
            <a:pPr marL="304165" marR="47625" indent="-191135">
              <a:lnSpc>
                <a:spcPts val="2400"/>
              </a:lnSpc>
              <a:spcBef>
                <a:spcPts val="380"/>
              </a:spcBef>
              <a:buClr>
                <a:srgbClr val="595959"/>
              </a:buClr>
              <a:buChar char="◦"/>
              <a:tabLst>
                <a:tab pos="2978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Every female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alive at month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n-2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produce one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female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month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n;</a:t>
            </a:r>
            <a:endParaRPr sz="2200">
              <a:latin typeface="Calibri"/>
              <a:cs typeface="Calibri"/>
            </a:endParaRPr>
          </a:p>
          <a:p>
            <a:pPr marL="304165" marR="231775" indent="-191135">
              <a:lnSpc>
                <a:spcPts val="2400"/>
              </a:lnSpc>
              <a:spcBef>
                <a:spcPts val="500"/>
              </a:spcBef>
              <a:buClr>
                <a:srgbClr val="595959"/>
              </a:buClr>
              <a:buChar char="◦"/>
              <a:tabLst>
                <a:tab pos="2978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alive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month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n-1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total alive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month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38210" y="2240193"/>
          <a:ext cx="2157730" cy="2965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Month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Females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135997" y="3044778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5484" y="3044778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5997" y="3415567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5484" y="3415567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5997" y="3786356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5484" y="3786356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5997" y="415714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15484" y="415714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5997" y="452793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5484" y="4527935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5997" y="4898724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15484" y="4898724"/>
            <a:ext cx="2324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7966" y="4891925"/>
            <a:ext cx="541655" cy="280670"/>
          </a:xfrm>
          <a:custGeom>
            <a:avLst/>
            <a:gdLst/>
            <a:ahLst/>
            <a:cxnLst/>
            <a:rect l="l" t="t" r="r" b="b"/>
            <a:pathLst>
              <a:path w="541654" h="280670">
                <a:moveTo>
                  <a:pt x="541185" y="0"/>
                </a:moveTo>
                <a:lnTo>
                  <a:pt x="5524" y="0"/>
                </a:lnTo>
                <a:lnTo>
                  <a:pt x="5524" y="3124"/>
                </a:lnTo>
                <a:lnTo>
                  <a:pt x="0" y="3124"/>
                </a:lnTo>
                <a:lnTo>
                  <a:pt x="0" y="280123"/>
                </a:lnTo>
                <a:lnTo>
                  <a:pt x="535660" y="280123"/>
                </a:lnTo>
                <a:lnTo>
                  <a:pt x="535660" y="276999"/>
                </a:lnTo>
                <a:lnTo>
                  <a:pt x="541185" y="276999"/>
                </a:lnTo>
                <a:lnTo>
                  <a:pt x="54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0377" y="4888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535660" y="0"/>
                </a:moveTo>
                <a:lnTo>
                  <a:pt x="0" y="0"/>
                </a:lnTo>
                <a:lnTo>
                  <a:pt x="0" y="276999"/>
                </a:lnTo>
                <a:lnTo>
                  <a:pt x="535660" y="276999"/>
                </a:lnTo>
                <a:lnTo>
                  <a:pt x="535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3491" y="4525924"/>
            <a:ext cx="541655" cy="280670"/>
          </a:xfrm>
          <a:custGeom>
            <a:avLst/>
            <a:gdLst/>
            <a:ahLst/>
            <a:cxnLst/>
            <a:rect l="l" t="t" r="r" b="b"/>
            <a:pathLst>
              <a:path w="541654" h="280670">
                <a:moveTo>
                  <a:pt x="541185" y="0"/>
                </a:moveTo>
                <a:lnTo>
                  <a:pt x="5524" y="0"/>
                </a:lnTo>
                <a:lnTo>
                  <a:pt x="5524" y="3124"/>
                </a:lnTo>
                <a:lnTo>
                  <a:pt x="0" y="3124"/>
                </a:lnTo>
                <a:lnTo>
                  <a:pt x="0" y="280123"/>
                </a:lnTo>
                <a:lnTo>
                  <a:pt x="535660" y="280123"/>
                </a:lnTo>
                <a:lnTo>
                  <a:pt x="535660" y="276999"/>
                </a:lnTo>
                <a:lnTo>
                  <a:pt x="541185" y="276999"/>
                </a:lnTo>
                <a:lnTo>
                  <a:pt x="54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5896" y="4522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535660" y="0"/>
                </a:moveTo>
                <a:lnTo>
                  <a:pt x="0" y="0"/>
                </a:lnTo>
                <a:lnTo>
                  <a:pt x="0" y="276999"/>
                </a:lnTo>
                <a:lnTo>
                  <a:pt x="535660" y="276999"/>
                </a:lnTo>
                <a:lnTo>
                  <a:pt x="535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9015" y="4159922"/>
            <a:ext cx="541655" cy="280670"/>
          </a:xfrm>
          <a:custGeom>
            <a:avLst/>
            <a:gdLst/>
            <a:ahLst/>
            <a:cxnLst/>
            <a:rect l="l" t="t" r="r" b="b"/>
            <a:pathLst>
              <a:path w="541654" h="280670">
                <a:moveTo>
                  <a:pt x="541172" y="0"/>
                </a:moveTo>
                <a:lnTo>
                  <a:pt x="5511" y="0"/>
                </a:lnTo>
                <a:lnTo>
                  <a:pt x="5511" y="3124"/>
                </a:lnTo>
                <a:lnTo>
                  <a:pt x="0" y="3124"/>
                </a:lnTo>
                <a:lnTo>
                  <a:pt x="0" y="280123"/>
                </a:lnTo>
                <a:lnTo>
                  <a:pt x="535660" y="280123"/>
                </a:lnTo>
                <a:lnTo>
                  <a:pt x="535660" y="276999"/>
                </a:lnTo>
                <a:lnTo>
                  <a:pt x="541172" y="276999"/>
                </a:lnTo>
                <a:lnTo>
                  <a:pt x="541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1417" y="4156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535660" y="0"/>
                </a:moveTo>
                <a:lnTo>
                  <a:pt x="0" y="0"/>
                </a:lnTo>
                <a:lnTo>
                  <a:pt x="0" y="276999"/>
                </a:lnTo>
                <a:lnTo>
                  <a:pt x="535660" y="276999"/>
                </a:lnTo>
                <a:lnTo>
                  <a:pt x="535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14527" y="3793921"/>
            <a:ext cx="541655" cy="280670"/>
          </a:xfrm>
          <a:custGeom>
            <a:avLst/>
            <a:gdLst/>
            <a:ahLst/>
            <a:cxnLst/>
            <a:rect l="l" t="t" r="r" b="b"/>
            <a:pathLst>
              <a:path w="541654" h="280670">
                <a:moveTo>
                  <a:pt x="541185" y="0"/>
                </a:moveTo>
                <a:lnTo>
                  <a:pt x="5524" y="0"/>
                </a:lnTo>
                <a:lnTo>
                  <a:pt x="5524" y="3124"/>
                </a:lnTo>
                <a:lnTo>
                  <a:pt x="0" y="3124"/>
                </a:lnTo>
                <a:lnTo>
                  <a:pt x="0" y="280123"/>
                </a:lnTo>
                <a:lnTo>
                  <a:pt x="535660" y="280123"/>
                </a:lnTo>
                <a:lnTo>
                  <a:pt x="535660" y="276999"/>
                </a:lnTo>
                <a:lnTo>
                  <a:pt x="541185" y="276999"/>
                </a:lnTo>
                <a:lnTo>
                  <a:pt x="54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96936" y="379080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535660" y="0"/>
                </a:moveTo>
                <a:lnTo>
                  <a:pt x="0" y="0"/>
                </a:lnTo>
                <a:lnTo>
                  <a:pt x="0" y="276999"/>
                </a:lnTo>
                <a:lnTo>
                  <a:pt x="535660" y="276999"/>
                </a:lnTo>
                <a:lnTo>
                  <a:pt x="535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0052" y="3410648"/>
            <a:ext cx="541655" cy="280670"/>
          </a:xfrm>
          <a:custGeom>
            <a:avLst/>
            <a:gdLst/>
            <a:ahLst/>
            <a:cxnLst/>
            <a:rect l="l" t="t" r="r" b="b"/>
            <a:pathLst>
              <a:path w="541654" h="280670">
                <a:moveTo>
                  <a:pt x="541185" y="0"/>
                </a:moveTo>
                <a:lnTo>
                  <a:pt x="5524" y="0"/>
                </a:lnTo>
                <a:lnTo>
                  <a:pt x="5524" y="3111"/>
                </a:lnTo>
                <a:lnTo>
                  <a:pt x="0" y="3111"/>
                </a:lnTo>
                <a:lnTo>
                  <a:pt x="0" y="280111"/>
                </a:lnTo>
                <a:lnTo>
                  <a:pt x="535660" y="280111"/>
                </a:lnTo>
                <a:lnTo>
                  <a:pt x="535660" y="276999"/>
                </a:lnTo>
                <a:lnTo>
                  <a:pt x="541185" y="276999"/>
                </a:lnTo>
                <a:lnTo>
                  <a:pt x="54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02455" y="340752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535660" y="0"/>
                </a:moveTo>
                <a:lnTo>
                  <a:pt x="0" y="0"/>
                </a:lnTo>
                <a:lnTo>
                  <a:pt x="0" y="276999"/>
                </a:lnTo>
                <a:lnTo>
                  <a:pt x="535660" y="276999"/>
                </a:lnTo>
                <a:lnTo>
                  <a:pt x="535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5576" y="3027362"/>
            <a:ext cx="541655" cy="280670"/>
          </a:xfrm>
          <a:custGeom>
            <a:avLst/>
            <a:gdLst/>
            <a:ahLst/>
            <a:cxnLst/>
            <a:rect l="l" t="t" r="r" b="b"/>
            <a:pathLst>
              <a:path w="541654" h="280670">
                <a:moveTo>
                  <a:pt x="541172" y="0"/>
                </a:moveTo>
                <a:lnTo>
                  <a:pt x="5511" y="0"/>
                </a:lnTo>
                <a:lnTo>
                  <a:pt x="5511" y="3124"/>
                </a:lnTo>
                <a:lnTo>
                  <a:pt x="0" y="3124"/>
                </a:lnTo>
                <a:lnTo>
                  <a:pt x="0" y="280123"/>
                </a:lnTo>
                <a:lnTo>
                  <a:pt x="535660" y="280123"/>
                </a:lnTo>
                <a:lnTo>
                  <a:pt x="535660" y="276999"/>
                </a:lnTo>
                <a:lnTo>
                  <a:pt x="541172" y="276999"/>
                </a:lnTo>
                <a:lnTo>
                  <a:pt x="541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07977" y="3024240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5">
                <a:moveTo>
                  <a:pt x="535660" y="0"/>
                </a:moveTo>
                <a:lnTo>
                  <a:pt x="0" y="0"/>
                </a:lnTo>
                <a:lnTo>
                  <a:pt x="0" y="276999"/>
                </a:lnTo>
                <a:lnTo>
                  <a:pt x="535660" y="276999"/>
                </a:lnTo>
                <a:lnTo>
                  <a:pt x="535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7249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6459" algn="l"/>
              </a:tabLst>
            </a:pPr>
            <a:r>
              <a:rPr spc="-55" dirty="0"/>
              <a:t>FIBONACCI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556514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Base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cases:</a:t>
            </a:r>
            <a:endParaRPr sz="2600">
              <a:latin typeface="Calibri"/>
              <a:cs typeface="Calibri"/>
            </a:endParaRPr>
          </a:p>
          <a:p>
            <a:pPr marL="182880" marR="3368040" lvl="1" indent="-182880" algn="r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182880" algn="l"/>
              </a:tabLst>
            </a:pPr>
            <a:r>
              <a:rPr sz="2400" spc="-5" dirty="0">
                <a:latin typeface="Calibri"/>
                <a:cs typeface="Calibri"/>
              </a:rPr>
              <a:t>Females(0)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82880" marR="3368040" lvl="1" indent="-182880" algn="r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182880" algn="l"/>
              </a:tabLst>
            </a:pPr>
            <a:r>
              <a:rPr sz="2400" spc="-5" dirty="0">
                <a:latin typeface="Calibri"/>
                <a:cs typeface="Calibri"/>
              </a:rPr>
              <a:t>Females(1)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38125" marR="3361690" indent="-238760" algn="r">
              <a:lnSpc>
                <a:spcPct val="100000"/>
              </a:lnSpc>
              <a:spcBef>
                <a:spcPts val="12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Recursive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2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Females(n)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Females(n-1)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Females(n-2)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11" y="6791515"/>
            <a:ext cx="9144000" cy="523875"/>
            <a:chOff x="457211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9581" y="6858000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6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612" y="457200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11" y="679151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4">
                  <a:moveTo>
                    <a:pt x="914161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612" y="64008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2687" y="1658865"/>
            <a:ext cx="736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0759" algn="l"/>
              </a:tabLst>
            </a:pPr>
            <a:r>
              <a:rPr u="none" spc="-55" dirty="0"/>
              <a:t>F</a:t>
            </a:r>
            <a:r>
              <a:rPr spc="-55" dirty="0"/>
              <a:t>IBONACCI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1700" y="2534920"/>
            <a:ext cx="5208270" cy="31750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fib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(x):</a:t>
            </a:r>
            <a:endParaRPr sz="2000">
              <a:latin typeface="Courier New"/>
              <a:cs typeface="Courier New"/>
            </a:endParaRPr>
          </a:p>
          <a:p>
            <a:pPr marL="1079500" marR="309245" indent="-457834">
              <a:lnSpc>
                <a:spcPts val="3600"/>
              </a:lnSpc>
              <a:spcBef>
                <a:spcPts val="219"/>
              </a:spcBef>
              <a:tabLst>
                <a:tab pos="2603500" algn="l"/>
              </a:tabLst>
            </a:pP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"""assumes</a:t>
            </a:r>
            <a:r>
              <a:rPr sz="2000" spc="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x	an int &gt;= 0 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returns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Fibonacci</a:t>
            </a: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sz="200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x""”</a:t>
            </a:r>
            <a:endParaRPr sz="20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780"/>
              </a:spcBef>
              <a:tabLst>
                <a:tab pos="1018540" algn="l"/>
                <a:tab pos="254254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if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0</a:t>
            </a:r>
            <a:r>
              <a:rPr sz="2000" spc="5" dirty="0">
                <a:solidFill>
                  <a:srgbClr val="98480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or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622300" marR="2748280" indent="609600">
              <a:lnSpc>
                <a:spcPct val="15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1 </a:t>
            </a:r>
            <a:r>
              <a:rPr sz="2000" spc="-1185" dirty="0">
                <a:solidFill>
                  <a:srgbClr val="98480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100"/>
              </a:spcBef>
              <a:tabLst>
                <a:tab pos="2298700" algn="l"/>
              </a:tabLst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fib(x-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fib(x-</a:t>
            </a:r>
            <a:r>
              <a:rPr sz="2000" spc="-5" dirty="0">
                <a:solidFill>
                  <a:srgbClr val="984807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spc="-65" dirty="0"/>
              <a:t>RECURSION </a:t>
            </a:r>
            <a:r>
              <a:rPr u="none" spc="-30" dirty="0"/>
              <a:t>ON </a:t>
            </a:r>
            <a:r>
              <a:rPr u="none" spc="-50" dirty="0"/>
              <a:t>NON- </a:t>
            </a:r>
            <a:r>
              <a:rPr u="none" spc="-45" dirty="0"/>
              <a:t> </a:t>
            </a:r>
            <a:r>
              <a:rPr spc="-45" dirty="0"/>
              <a:t>NUMERICS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05474"/>
            <a:ext cx="7348220" cy="16687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1600" marR="5080" indent="-89535">
              <a:lnSpc>
                <a:spcPts val="2500"/>
              </a:lnSpc>
              <a:spcBef>
                <a:spcPts val="5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to check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string of </a:t>
            </a:r>
            <a:r>
              <a:rPr sz="2400" dirty="0">
                <a:latin typeface="Calibri"/>
                <a:cs typeface="Calibri"/>
              </a:rPr>
              <a:t>characters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palindrome, i.e.,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forwards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backwards</a:t>
            </a:r>
            <a:endParaRPr sz="24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spc="-5" dirty="0">
                <a:latin typeface="Calibri"/>
                <a:cs typeface="Calibri"/>
              </a:rPr>
              <a:t>“Able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 saw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Elba”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0" dirty="0">
                <a:latin typeface="Calibri"/>
                <a:cs typeface="Calibri"/>
              </a:rPr>
              <a:t> attributed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Napoleon</a:t>
            </a:r>
            <a:endParaRPr sz="2000">
              <a:latin typeface="Calibri"/>
              <a:cs typeface="Calibri"/>
            </a:endParaRPr>
          </a:p>
          <a:p>
            <a:pPr marL="393065" marR="71120" lvl="1" indent="-190500">
              <a:lnSpc>
                <a:spcPts val="22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000" spc="-5" dirty="0">
                <a:latin typeface="Calibri"/>
                <a:cs typeface="Calibri"/>
              </a:rPr>
              <a:t>“Are </a:t>
            </a:r>
            <a:r>
              <a:rPr sz="200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not drawn onward, </a:t>
            </a:r>
            <a:r>
              <a:rPr sz="200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few, drawn onward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era?” –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attributed </a:t>
            </a:r>
            <a:r>
              <a:rPr sz="2000" dirty="0">
                <a:latin typeface="Calibri"/>
                <a:cs typeface="Calibri"/>
              </a:rPr>
              <a:t>to Anne Michaels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8834" y="4088998"/>
            <a:ext cx="2886566" cy="21187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8201" y="6254457"/>
            <a:ext cx="2941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Image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courtesy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</a:rPr>
              <a:t>wikipedia</a:t>
            </a:r>
            <a:r>
              <a:rPr sz="900" spc="-5" dirty="0">
                <a:latin typeface="Verdana"/>
                <a:cs typeface="Verdana"/>
              </a:rPr>
              <a:t>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in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the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public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domain.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0254" y="6283833"/>
            <a:ext cx="501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5080" indent="-311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By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Larth_Rasnal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(Own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work)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[GFDL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(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3"/>
              </a:rPr>
              <a:t>https://www.gnu.org/licenses/fdl-1.3.en.html</a:t>
            </a:r>
            <a:r>
              <a:rPr sz="900" spc="-5" dirty="0">
                <a:latin typeface="Verdana"/>
                <a:cs typeface="Verdana"/>
              </a:rPr>
              <a:t>)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or </a:t>
            </a:r>
            <a:r>
              <a:rPr sz="900" spc="-3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CC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BY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3.0</a:t>
            </a:r>
            <a:r>
              <a:rPr sz="900" spc="-5" dirty="0">
                <a:latin typeface="Verdana"/>
                <a:cs typeface="Verdana"/>
              </a:rPr>
              <a:t> (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https://creativecommons.org/licenses/by/3.0</a:t>
            </a:r>
            <a:r>
              <a:rPr sz="900" spc="-5" dirty="0">
                <a:latin typeface="Verdana"/>
                <a:cs typeface="Verdana"/>
              </a:rPr>
              <a:t>)],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via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Wikimedia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Commons.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1681" y="4056955"/>
            <a:ext cx="1284664" cy="214216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95" dirty="0"/>
              <a:t>SOLVING</a:t>
            </a:r>
            <a:r>
              <a:rPr spc="-125" dirty="0"/>
              <a:t> </a:t>
            </a:r>
            <a:r>
              <a:rPr spc="-90" dirty="0"/>
              <a:t>RECURSIVELY?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513320" cy="306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First, </a:t>
            </a:r>
            <a:r>
              <a:rPr sz="2600" dirty="0">
                <a:latin typeface="Calibri"/>
                <a:cs typeface="Calibri"/>
              </a:rPr>
              <a:t>convert the </a:t>
            </a:r>
            <a:r>
              <a:rPr sz="2600" spc="-5" dirty="0">
                <a:latin typeface="Calibri"/>
                <a:cs typeface="Calibri"/>
              </a:rPr>
              <a:t>string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just </a:t>
            </a:r>
            <a:r>
              <a:rPr sz="2600" dirty="0">
                <a:latin typeface="Calibri"/>
                <a:cs typeface="Calibri"/>
              </a:rPr>
              <a:t>characters, </a:t>
            </a:r>
            <a:r>
              <a:rPr sz="2600" spc="-5" dirty="0">
                <a:latin typeface="Calibri"/>
                <a:cs typeface="Calibri"/>
              </a:rPr>
              <a:t>by stripping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 </a:t>
            </a:r>
            <a:r>
              <a:rPr sz="2600" spc="-10" dirty="0">
                <a:latin typeface="Calibri"/>
                <a:cs typeface="Calibri"/>
              </a:rPr>
              <a:t>punctuation,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converting upper </a:t>
            </a:r>
            <a:r>
              <a:rPr sz="2600" dirty="0">
                <a:latin typeface="Calibri"/>
                <a:cs typeface="Calibri"/>
              </a:rPr>
              <a:t>case to </a:t>
            </a:r>
            <a:r>
              <a:rPr sz="2600" spc="-5" dirty="0">
                <a:latin typeface="Calibri"/>
                <a:cs typeface="Calibri"/>
              </a:rPr>
              <a:t>lower </a:t>
            </a:r>
            <a:r>
              <a:rPr sz="2600" dirty="0">
                <a:latin typeface="Calibri"/>
                <a:cs typeface="Calibri"/>
              </a:rPr>
              <a:t> case</a:t>
            </a:r>
            <a:endParaRPr sz="26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Base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palindrome</a:t>
            </a:r>
            <a:endParaRPr sz="2400">
              <a:latin typeface="Calibri"/>
              <a:cs typeface="Calibri"/>
            </a:endParaRPr>
          </a:p>
          <a:p>
            <a:pPr marL="386080" lvl="1" indent="-18351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Recursive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case:</a:t>
            </a:r>
            <a:endParaRPr sz="2400">
              <a:latin typeface="Calibri"/>
              <a:cs typeface="Calibri"/>
            </a:endParaRPr>
          </a:p>
          <a:p>
            <a:pPr marL="571500" marR="460375" lvl="2" indent="-177800">
              <a:lnSpc>
                <a:spcPts val="2100"/>
              </a:lnSpc>
              <a:spcBef>
                <a:spcPts val="680"/>
              </a:spcBef>
              <a:buClr>
                <a:srgbClr val="595959"/>
              </a:buClr>
              <a:buChar char="◦"/>
              <a:tabLst>
                <a:tab pos="57658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first </a:t>
            </a:r>
            <a:r>
              <a:rPr sz="2000" dirty="0">
                <a:latin typeface="Calibri"/>
                <a:cs typeface="Calibri"/>
              </a:rPr>
              <a:t>character matches </a:t>
            </a:r>
            <a:r>
              <a:rPr sz="2000" spc="-5" dirty="0">
                <a:latin typeface="Calibri"/>
                <a:cs typeface="Calibri"/>
              </a:rPr>
              <a:t>last </a:t>
            </a:r>
            <a:r>
              <a:rPr sz="2000" dirty="0">
                <a:latin typeface="Calibri"/>
                <a:cs typeface="Calibri"/>
              </a:rPr>
              <a:t>character, then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palindrome if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section</a:t>
            </a:r>
            <a:r>
              <a:rPr sz="2000" spc="-5" dirty="0">
                <a:latin typeface="Calibri"/>
                <a:cs typeface="Calibri"/>
              </a:rPr>
              <a:t> is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palindrome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EXAMPLE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177930"/>
            <a:ext cx="7543800" cy="216979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85"/>
              </a:spcBef>
              <a:buClr>
                <a:srgbClr val="595959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dirty="0">
                <a:latin typeface="Calibri"/>
                <a:cs typeface="Calibri"/>
              </a:rPr>
              <a:t>‘Able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Elba’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‘ablewasiereisawleba’</a:t>
            </a:r>
            <a:endParaRPr sz="2600">
              <a:latin typeface="Calibri"/>
              <a:cs typeface="Calibri"/>
            </a:endParaRPr>
          </a:p>
          <a:p>
            <a:pPr marL="101600" marR="5080" indent="-89535">
              <a:lnSpc>
                <a:spcPts val="2820"/>
              </a:lnSpc>
              <a:spcBef>
                <a:spcPts val="1600"/>
              </a:spcBef>
              <a:buClr>
                <a:srgbClr val="595959"/>
              </a:buClr>
              <a:buSzPct val="96428"/>
              <a:buFont typeface="Wingdings"/>
              <a:buChar char=""/>
              <a:tabLst>
                <a:tab pos="176530" algn="l"/>
              </a:tabLst>
            </a:pPr>
            <a:r>
              <a:rPr sz="2800" spc="-5" dirty="0">
                <a:latin typeface="Courier New"/>
                <a:cs typeface="Courier New"/>
              </a:rPr>
              <a:t>isPalindrome(‘ablewasiereisawleba’</a:t>
            </a:r>
            <a:r>
              <a:rPr sz="2600" spc="-5" dirty="0">
                <a:latin typeface="Calibri"/>
                <a:cs typeface="Calibri"/>
              </a:rPr>
              <a:t>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ts val="2740"/>
              </a:lnSpc>
              <a:spcBef>
                <a:spcPts val="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‘</a:t>
            </a:r>
            <a:r>
              <a:rPr sz="2400" spc="-5" dirty="0">
                <a:latin typeface="Courier New"/>
                <a:cs typeface="Courier New"/>
              </a:rPr>
              <a:t>a’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‘a’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93065">
              <a:lnSpc>
                <a:spcPts val="2740"/>
              </a:lnSpc>
            </a:pPr>
            <a:r>
              <a:rPr sz="2400" spc="-5" dirty="0">
                <a:latin typeface="Courier New"/>
                <a:cs typeface="Courier New"/>
              </a:rPr>
              <a:t>isPalindrome(‘blewasiereisawleb’)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5920" y="3682538"/>
            <a:ext cx="403225" cy="445134"/>
            <a:chOff x="1645920" y="3682538"/>
            <a:chExt cx="403225" cy="4451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0" y="3682538"/>
              <a:ext cx="403167" cy="4447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86483" y="3724071"/>
              <a:ext cx="288290" cy="327660"/>
            </a:xfrm>
            <a:custGeom>
              <a:avLst/>
              <a:gdLst/>
              <a:ahLst/>
              <a:cxnLst/>
              <a:rect l="l" t="t" r="r" b="b"/>
              <a:pathLst>
                <a:path w="288289" h="327660">
                  <a:moveTo>
                    <a:pt x="0" y="163592"/>
                  </a:moveTo>
                  <a:lnTo>
                    <a:pt x="7338" y="111884"/>
                  </a:lnTo>
                  <a:lnTo>
                    <a:pt x="27774" y="66976"/>
                  </a:lnTo>
                  <a:lnTo>
                    <a:pt x="58936" y="31563"/>
                  </a:lnTo>
                  <a:lnTo>
                    <a:pt x="98452" y="8340"/>
                  </a:lnTo>
                  <a:lnTo>
                    <a:pt x="143952" y="0"/>
                  </a:lnTo>
                  <a:lnTo>
                    <a:pt x="189452" y="8340"/>
                  </a:lnTo>
                  <a:lnTo>
                    <a:pt x="228969" y="31563"/>
                  </a:lnTo>
                  <a:lnTo>
                    <a:pt x="260130" y="66976"/>
                  </a:lnTo>
                  <a:lnTo>
                    <a:pt x="280566" y="111884"/>
                  </a:lnTo>
                  <a:lnTo>
                    <a:pt x="287905" y="163592"/>
                  </a:lnTo>
                  <a:lnTo>
                    <a:pt x="280566" y="215300"/>
                  </a:lnTo>
                  <a:lnTo>
                    <a:pt x="260130" y="260208"/>
                  </a:lnTo>
                  <a:lnTo>
                    <a:pt x="228969" y="295621"/>
                  </a:lnTo>
                  <a:lnTo>
                    <a:pt x="189452" y="318845"/>
                  </a:lnTo>
                  <a:lnTo>
                    <a:pt x="143952" y="327185"/>
                  </a:lnTo>
                  <a:lnTo>
                    <a:pt x="98452" y="318845"/>
                  </a:lnTo>
                  <a:lnTo>
                    <a:pt x="58936" y="295621"/>
                  </a:lnTo>
                  <a:lnTo>
                    <a:pt x="27774" y="260208"/>
                  </a:lnTo>
                  <a:lnTo>
                    <a:pt x="7338" y="215300"/>
                  </a:lnTo>
                  <a:lnTo>
                    <a:pt x="0" y="163592"/>
                  </a:lnTo>
                  <a:close/>
                </a:path>
              </a:pathLst>
            </a:custGeom>
            <a:ln w="2538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09454" y="3690851"/>
            <a:ext cx="407670" cy="445134"/>
            <a:chOff x="2909454" y="3690851"/>
            <a:chExt cx="407670" cy="44513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454" y="3690851"/>
              <a:ext cx="407323" cy="4447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50526" y="3732711"/>
              <a:ext cx="288290" cy="327660"/>
            </a:xfrm>
            <a:custGeom>
              <a:avLst/>
              <a:gdLst/>
              <a:ahLst/>
              <a:cxnLst/>
              <a:rect l="l" t="t" r="r" b="b"/>
              <a:pathLst>
                <a:path w="288289" h="327660">
                  <a:moveTo>
                    <a:pt x="0" y="163592"/>
                  </a:moveTo>
                  <a:lnTo>
                    <a:pt x="7338" y="111884"/>
                  </a:lnTo>
                  <a:lnTo>
                    <a:pt x="27774" y="66977"/>
                  </a:lnTo>
                  <a:lnTo>
                    <a:pt x="58936" y="31563"/>
                  </a:lnTo>
                  <a:lnTo>
                    <a:pt x="98452" y="8340"/>
                  </a:lnTo>
                  <a:lnTo>
                    <a:pt x="143952" y="0"/>
                  </a:lnTo>
                  <a:lnTo>
                    <a:pt x="189452" y="8340"/>
                  </a:lnTo>
                  <a:lnTo>
                    <a:pt x="228969" y="31563"/>
                  </a:lnTo>
                  <a:lnTo>
                    <a:pt x="260130" y="66977"/>
                  </a:lnTo>
                  <a:lnTo>
                    <a:pt x="280566" y="111884"/>
                  </a:lnTo>
                  <a:lnTo>
                    <a:pt x="287905" y="163592"/>
                  </a:lnTo>
                  <a:lnTo>
                    <a:pt x="280566" y="215300"/>
                  </a:lnTo>
                  <a:lnTo>
                    <a:pt x="260130" y="260208"/>
                  </a:lnTo>
                  <a:lnTo>
                    <a:pt x="228969" y="295621"/>
                  </a:lnTo>
                  <a:lnTo>
                    <a:pt x="189452" y="318845"/>
                  </a:lnTo>
                  <a:lnTo>
                    <a:pt x="143952" y="327185"/>
                  </a:lnTo>
                  <a:lnTo>
                    <a:pt x="98452" y="318845"/>
                  </a:lnTo>
                  <a:lnTo>
                    <a:pt x="58936" y="295621"/>
                  </a:lnTo>
                  <a:lnTo>
                    <a:pt x="27774" y="260208"/>
                  </a:lnTo>
                  <a:lnTo>
                    <a:pt x="7338" y="215300"/>
                  </a:lnTo>
                  <a:lnTo>
                    <a:pt x="0" y="163592"/>
                  </a:lnTo>
                  <a:close/>
                </a:path>
              </a:pathLst>
            </a:custGeom>
            <a:ln w="2538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145" y="4243647"/>
            <a:ext cx="3204551" cy="34912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330930" y="2913610"/>
            <a:ext cx="4277360" cy="810895"/>
            <a:chOff x="4330930" y="2913610"/>
            <a:chExt cx="4277360" cy="81089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0930" y="2917767"/>
              <a:ext cx="407323" cy="4447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72081" y="2958160"/>
              <a:ext cx="288290" cy="327660"/>
            </a:xfrm>
            <a:custGeom>
              <a:avLst/>
              <a:gdLst/>
              <a:ahLst/>
              <a:cxnLst/>
              <a:rect l="l" t="t" r="r" b="b"/>
              <a:pathLst>
                <a:path w="288289" h="327660">
                  <a:moveTo>
                    <a:pt x="0" y="163592"/>
                  </a:moveTo>
                  <a:lnTo>
                    <a:pt x="7338" y="111884"/>
                  </a:lnTo>
                  <a:lnTo>
                    <a:pt x="27774" y="66977"/>
                  </a:lnTo>
                  <a:lnTo>
                    <a:pt x="58936" y="31563"/>
                  </a:lnTo>
                  <a:lnTo>
                    <a:pt x="98452" y="8340"/>
                  </a:lnTo>
                  <a:lnTo>
                    <a:pt x="143952" y="0"/>
                  </a:lnTo>
                  <a:lnTo>
                    <a:pt x="189452" y="8340"/>
                  </a:lnTo>
                  <a:lnTo>
                    <a:pt x="228969" y="31563"/>
                  </a:lnTo>
                  <a:lnTo>
                    <a:pt x="260130" y="66977"/>
                  </a:lnTo>
                  <a:lnTo>
                    <a:pt x="280566" y="111884"/>
                  </a:lnTo>
                  <a:lnTo>
                    <a:pt x="287904" y="163592"/>
                  </a:lnTo>
                  <a:lnTo>
                    <a:pt x="280566" y="215300"/>
                  </a:lnTo>
                  <a:lnTo>
                    <a:pt x="260130" y="260208"/>
                  </a:lnTo>
                  <a:lnTo>
                    <a:pt x="228969" y="295621"/>
                  </a:lnTo>
                  <a:lnTo>
                    <a:pt x="189452" y="318845"/>
                  </a:lnTo>
                  <a:lnTo>
                    <a:pt x="143952" y="327185"/>
                  </a:lnTo>
                  <a:lnTo>
                    <a:pt x="98452" y="318845"/>
                  </a:lnTo>
                  <a:lnTo>
                    <a:pt x="58936" y="295621"/>
                  </a:lnTo>
                  <a:lnTo>
                    <a:pt x="27774" y="260208"/>
                  </a:lnTo>
                  <a:lnTo>
                    <a:pt x="7338" y="215300"/>
                  </a:lnTo>
                  <a:lnTo>
                    <a:pt x="0" y="163592"/>
                  </a:lnTo>
                  <a:close/>
                </a:path>
              </a:pathLst>
            </a:custGeom>
            <a:ln w="2538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0504" y="2913610"/>
              <a:ext cx="407323" cy="44473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42965" y="2953430"/>
              <a:ext cx="288290" cy="327660"/>
            </a:xfrm>
            <a:custGeom>
              <a:avLst/>
              <a:gdLst/>
              <a:ahLst/>
              <a:cxnLst/>
              <a:rect l="l" t="t" r="r" b="b"/>
              <a:pathLst>
                <a:path w="288290" h="327660">
                  <a:moveTo>
                    <a:pt x="0" y="163592"/>
                  </a:moveTo>
                  <a:lnTo>
                    <a:pt x="7338" y="111884"/>
                  </a:lnTo>
                  <a:lnTo>
                    <a:pt x="27774" y="66977"/>
                  </a:lnTo>
                  <a:lnTo>
                    <a:pt x="58936" y="31563"/>
                  </a:lnTo>
                  <a:lnTo>
                    <a:pt x="98452" y="8340"/>
                  </a:lnTo>
                  <a:lnTo>
                    <a:pt x="143952" y="0"/>
                  </a:lnTo>
                  <a:lnTo>
                    <a:pt x="189452" y="8340"/>
                  </a:lnTo>
                  <a:lnTo>
                    <a:pt x="228969" y="31563"/>
                  </a:lnTo>
                  <a:lnTo>
                    <a:pt x="260130" y="66977"/>
                  </a:lnTo>
                  <a:lnTo>
                    <a:pt x="280566" y="111884"/>
                  </a:lnTo>
                  <a:lnTo>
                    <a:pt x="287905" y="163592"/>
                  </a:lnTo>
                  <a:lnTo>
                    <a:pt x="280566" y="215300"/>
                  </a:lnTo>
                  <a:lnTo>
                    <a:pt x="260130" y="260208"/>
                  </a:lnTo>
                  <a:lnTo>
                    <a:pt x="228969" y="295621"/>
                  </a:lnTo>
                  <a:lnTo>
                    <a:pt x="189452" y="318845"/>
                  </a:lnTo>
                  <a:lnTo>
                    <a:pt x="143952" y="327185"/>
                  </a:lnTo>
                  <a:lnTo>
                    <a:pt x="98452" y="318845"/>
                  </a:lnTo>
                  <a:lnTo>
                    <a:pt x="58936" y="295621"/>
                  </a:lnTo>
                  <a:lnTo>
                    <a:pt x="27774" y="260208"/>
                  </a:lnTo>
                  <a:lnTo>
                    <a:pt x="7338" y="215300"/>
                  </a:lnTo>
                  <a:lnTo>
                    <a:pt x="0" y="163592"/>
                  </a:lnTo>
                  <a:close/>
                </a:path>
              </a:pathLst>
            </a:custGeom>
            <a:ln w="2538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3440" y="3262745"/>
              <a:ext cx="3578628" cy="46135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11" y="6791515"/>
            <a:ext cx="9144000" cy="523875"/>
            <a:chOff x="457211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9581" y="6858000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6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612" y="457200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11" y="679151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4">
                  <a:moveTo>
                    <a:pt x="914161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612" y="64008"/>
                  </a:lnTo>
                  <a:lnTo>
                    <a:pt x="9141612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8189" y="1783443"/>
            <a:ext cx="7410450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1900" b="1" spc="-5" dirty="0">
                <a:solidFill>
                  <a:srgbClr val="404040"/>
                </a:solidFill>
                <a:latin typeface="Courier New"/>
                <a:cs typeface="Courier New"/>
              </a:rPr>
              <a:t>isPalindrome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(s):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090"/>
              </a:lnSpc>
              <a:spcBef>
                <a:spcPts val="1420"/>
              </a:spcBef>
              <a:tabLst>
                <a:tab pos="1170940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1900" b="1" spc="-5" dirty="0">
                <a:latin typeface="Courier New"/>
                <a:cs typeface="Courier New"/>
              </a:rPr>
              <a:t>toChars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(s):</a:t>
            </a:r>
            <a:endParaRPr sz="1900">
              <a:latin typeface="Courier New"/>
              <a:cs typeface="Courier New"/>
            </a:endParaRPr>
          </a:p>
          <a:p>
            <a:pPr marL="1170940" marR="4348480">
              <a:lnSpc>
                <a:spcPct val="78900"/>
              </a:lnSpc>
              <a:spcBef>
                <a:spcPts val="290"/>
              </a:spcBef>
              <a:tabLst>
                <a:tab pos="1460500" algn="l"/>
              </a:tabLst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s	=</a:t>
            </a:r>
            <a:r>
              <a:rPr sz="19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s.lower() </a:t>
            </a:r>
            <a:r>
              <a:rPr sz="1900" spc="-1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ans</a:t>
            </a:r>
            <a:r>
              <a:rPr sz="19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9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Courier New"/>
                <a:cs typeface="Courier New"/>
              </a:rPr>
              <a:t>''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1660"/>
              </a:lnSpc>
              <a:tabLst>
                <a:tab pos="2473960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9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19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in	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s:</a:t>
            </a:r>
            <a:endParaRPr sz="1900">
              <a:latin typeface="Courier New"/>
              <a:cs typeface="Courier New"/>
            </a:endParaRPr>
          </a:p>
          <a:p>
            <a:pPr marL="2329180" marR="294005" indent="-579120">
              <a:lnSpc>
                <a:spcPts val="1900"/>
              </a:lnSpc>
              <a:spcBef>
                <a:spcPts val="140"/>
              </a:spcBef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9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9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000"/>
                </a:solidFill>
                <a:latin typeface="Courier New"/>
                <a:cs typeface="Courier New"/>
              </a:rPr>
              <a:t>'abcdefghijklmnopqrstuvwxyz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': </a:t>
            </a:r>
            <a:r>
              <a:rPr sz="1900" spc="-1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ans =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ans +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1900"/>
              </a:lnSpc>
              <a:tabLst>
                <a:tab pos="2184400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ans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ts val="2039"/>
              </a:lnSpc>
              <a:spcBef>
                <a:spcPts val="1420"/>
              </a:spcBef>
              <a:tabLst>
                <a:tab pos="1170940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def	</a:t>
            </a:r>
            <a:r>
              <a:rPr sz="1900" b="1" spc="-5" dirty="0">
                <a:latin typeface="Courier New"/>
                <a:cs typeface="Courier New"/>
              </a:rPr>
              <a:t>isPal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(s):</a:t>
            </a:r>
            <a:endParaRPr sz="1900">
              <a:latin typeface="Courier New"/>
              <a:cs typeface="Courier New"/>
            </a:endParaRPr>
          </a:p>
          <a:p>
            <a:pPr marL="1750060" marR="4058920" indent="-579120">
              <a:lnSpc>
                <a:spcPts val="1900"/>
              </a:lnSpc>
              <a:spcBef>
                <a:spcPts val="135"/>
              </a:spcBef>
              <a:tabLst>
                <a:tab pos="2763520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9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660066"/>
                </a:solidFill>
                <a:latin typeface="Courier New"/>
                <a:cs typeface="Courier New"/>
              </a:rPr>
              <a:t>len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(s)</a:t>
            </a:r>
            <a:r>
              <a:rPr sz="19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&lt;=</a:t>
            </a:r>
            <a:r>
              <a:rPr sz="19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1: </a:t>
            </a:r>
            <a:r>
              <a:rPr sz="1900" spc="-1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9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900" spc="-5" dirty="0">
                <a:solidFill>
                  <a:srgbClr val="660066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1170940">
              <a:lnSpc>
                <a:spcPts val="1610"/>
              </a:lnSpc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  <a:p>
            <a:pPr marL="1750060">
              <a:lnSpc>
                <a:spcPts val="2090"/>
              </a:lnSpc>
              <a:tabLst>
                <a:tab pos="2763520" algn="l"/>
                <a:tab pos="5370195" algn="l"/>
              </a:tabLst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return	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s[</a:t>
            </a:r>
            <a:r>
              <a:rPr sz="1900" spc="-5" dirty="0">
                <a:solidFill>
                  <a:srgbClr val="4A1B1A"/>
                </a:solidFill>
                <a:latin typeface="Courier New"/>
                <a:cs typeface="Courier New"/>
              </a:rPr>
              <a:t>0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9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s[</a:t>
            </a:r>
            <a:r>
              <a:rPr sz="1900" spc="-5" dirty="0">
                <a:solidFill>
                  <a:srgbClr val="984807"/>
                </a:solidFill>
                <a:latin typeface="Courier New"/>
                <a:cs typeface="Courier New"/>
              </a:rPr>
              <a:t>-1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r>
              <a:rPr sz="19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and	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isPal(s[</a:t>
            </a:r>
            <a:r>
              <a:rPr sz="1900" spc="-5" dirty="0">
                <a:solidFill>
                  <a:srgbClr val="984807"/>
                </a:solidFill>
                <a:latin typeface="Courier New"/>
                <a:cs typeface="Courier New"/>
              </a:rPr>
              <a:t>1:-1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])</a:t>
            </a:r>
            <a:endParaRPr sz="1900">
              <a:latin typeface="Courier New"/>
              <a:cs typeface="Courier New"/>
            </a:endParaRPr>
          </a:p>
          <a:p>
            <a:pPr marL="591820">
              <a:lnSpc>
                <a:spcPct val="100000"/>
              </a:lnSpc>
              <a:spcBef>
                <a:spcPts val="1420"/>
              </a:spcBef>
            </a:pPr>
            <a:r>
              <a:rPr sz="1900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9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isPal(toChars(s))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DIVIDE</a:t>
            </a:r>
            <a:r>
              <a:rPr spc="-125" dirty="0"/>
              <a:t> </a:t>
            </a:r>
            <a:r>
              <a:rPr spc="-35" dirty="0"/>
              <a:t>AND</a:t>
            </a:r>
            <a:r>
              <a:rPr spc="-125" dirty="0"/>
              <a:t> </a:t>
            </a:r>
            <a:r>
              <a:rPr spc="-55" dirty="0"/>
              <a:t>CONQUER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7324725" cy="25628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example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“divide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conquer”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marL="101600" marR="31115" indent="-89535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solve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hard problem by breaking it into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set of sub-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problems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dirty="0">
                <a:latin typeface="Calibri"/>
                <a:cs typeface="Calibri"/>
              </a:rPr>
              <a:t>that:</a:t>
            </a:r>
            <a:endParaRPr sz="2600">
              <a:latin typeface="Calibri"/>
              <a:cs typeface="Calibri"/>
            </a:endParaRPr>
          </a:p>
          <a:p>
            <a:pPr marL="386080" lvl="1" indent="-182880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5" dirty="0">
                <a:latin typeface="Calibri"/>
                <a:cs typeface="Calibri"/>
              </a:rPr>
              <a:t>sub-problems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original</a:t>
            </a:r>
            <a:endParaRPr sz="2400">
              <a:latin typeface="Calibri"/>
              <a:cs typeface="Calibri"/>
            </a:endParaRPr>
          </a:p>
          <a:p>
            <a:pPr marL="393065" marR="5080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spc="-10" dirty="0">
                <a:latin typeface="Calibri"/>
                <a:cs typeface="Calibri"/>
              </a:rPr>
              <a:t>solutions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sub-problems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combined to </a:t>
            </a:r>
            <a:r>
              <a:rPr sz="2400" spc="-5" dirty="0">
                <a:latin typeface="Calibri"/>
                <a:cs typeface="Calibri"/>
              </a:rPr>
              <a:t>solve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original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150" dirty="0"/>
              <a:t>TODAY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5976620" cy="10922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recursion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divide/decrease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dictionaries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mutable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612141"/>
            <a:ext cx="717295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55" dirty="0"/>
              <a:t>DICTIONARIES</a:t>
            </a:r>
            <a:endParaRPr sz="10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80"/>
              </a:lnSpc>
              <a:spcBef>
                <a:spcPts val="100"/>
              </a:spcBef>
            </a:pPr>
            <a:r>
              <a:rPr u="none" spc="-55" dirty="0"/>
              <a:t>HOW</a:t>
            </a:r>
            <a:r>
              <a:rPr u="none" spc="-120" dirty="0"/>
              <a:t> </a:t>
            </a:r>
            <a:r>
              <a:rPr u="none" spc="-100" dirty="0"/>
              <a:t>TO</a:t>
            </a:r>
            <a:r>
              <a:rPr u="none" spc="-125" dirty="0"/>
              <a:t> </a:t>
            </a:r>
            <a:r>
              <a:rPr u="none" spc="-90" dirty="0"/>
              <a:t>STORE</a:t>
            </a:r>
          </a:p>
          <a:p>
            <a:pPr marL="12700">
              <a:lnSpc>
                <a:spcPts val="5280"/>
              </a:lnSpc>
              <a:tabLst>
                <a:tab pos="7464425" algn="l"/>
              </a:tabLst>
            </a:pPr>
            <a:r>
              <a:rPr spc="-50" dirty="0"/>
              <a:t>STUDENT</a:t>
            </a:r>
            <a:r>
              <a:rPr spc="-135" dirty="0"/>
              <a:t> </a:t>
            </a:r>
            <a:r>
              <a:rPr spc="-55" dirty="0"/>
              <a:t>INFO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127406"/>
            <a:ext cx="7414259" cy="39300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26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far,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store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separate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900" spc="-5" dirty="0">
                <a:latin typeface="Courier New"/>
                <a:cs typeface="Courier New"/>
              </a:rPr>
              <a:t>names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['Ana',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'John',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'Denise',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'Katy']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900" spc="-5" dirty="0">
                <a:latin typeface="Courier New"/>
                <a:cs typeface="Courier New"/>
              </a:rPr>
              <a:t>grade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['B',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'A+',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'A',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'A']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900" spc="-5" dirty="0">
                <a:latin typeface="Courier New"/>
                <a:cs typeface="Courier New"/>
              </a:rPr>
              <a:t>course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[2.00,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6.0001,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20.002,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9.01]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ourier New"/>
              <a:cs typeface="Courier New"/>
            </a:endParaRPr>
          </a:p>
          <a:p>
            <a:pPr marL="220979" indent="-208915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separate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</a:t>
            </a:r>
            <a:endParaRPr sz="240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819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  <a:p>
            <a:pPr marL="101600" marR="5080" indent="-89535">
              <a:lnSpc>
                <a:spcPct val="79800"/>
              </a:lnSpc>
              <a:spcBef>
                <a:spcPts val="140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info stored </a:t>
            </a:r>
            <a:r>
              <a:rPr sz="2400" dirty="0">
                <a:latin typeface="Calibri"/>
                <a:cs typeface="Calibri"/>
              </a:rPr>
              <a:t>across </a:t>
            </a:r>
            <a:r>
              <a:rPr sz="2400" spc="-5" dirty="0">
                <a:latin typeface="Calibri"/>
                <a:cs typeface="Calibri"/>
              </a:rPr>
              <a:t>lists </a:t>
            </a:r>
            <a:r>
              <a:rPr sz="2400" dirty="0">
                <a:latin typeface="Calibri"/>
                <a:cs typeface="Calibri"/>
              </a:rPr>
              <a:t>at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r>
              <a:rPr sz="2400" dirty="0">
                <a:latin typeface="Calibri"/>
                <a:cs typeface="Calibri"/>
              </a:rPr>
              <a:t>, each </a:t>
            </a:r>
            <a:r>
              <a:rPr sz="2400" spc="-5" dirty="0">
                <a:latin typeface="Calibri"/>
                <a:cs typeface="Calibri"/>
              </a:rPr>
              <a:t>index </a:t>
            </a:r>
            <a:r>
              <a:rPr sz="2400" dirty="0">
                <a:latin typeface="Calibri"/>
                <a:cs typeface="Calibri"/>
              </a:rPr>
              <a:t>refers 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info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diﬀerent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person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7439" y="2456410"/>
            <a:ext cx="1330325" cy="1978660"/>
            <a:chOff x="2377439" y="2456410"/>
            <a:chExt cx="1330325" cy="19786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7439" y="2456410"/>
              <a:ext cx="1330036" cy="1978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16383" y="2497206"/>
              <a:ext cx="1216025" cy="1863725"/>
            </a:xfrm>
            <a:custGeom>
              <a:avLst/>
              <a:gdLst/>
              <a:ahLst/>
              <a:cxnLst/>
              <a:rect l="l" t="t" r="r" b="b"/>
              <a:pathLst>
                <a:path w="1216025" h="1863725">
                  <a:moveTo>
                    <a:pt x="0" y="931712"/>
                  </a:moveTo>
                  <a:lnTo>
                    <a:pt x="1109" y="874955"/>
                  </a:lnTo>
                  <a:lnTo>
                    <a:pt x="4393" y="819097"/>
                  </a:lnTo>
                  <a:lnTo>
                    <a:pt x="9791" y="764235"/>
                  </a:lnTo>
                  <a:lnTo>
                    <a:pt x="17236" y="710469"/>
                  </a:lnTo>
                  <a:lnTo>
                    <a:pt x="26667" y="657893"/>
                  </a:lnTo>
                  <a:lnTo>
                    <a:pt x="38020" y="606607"/>
                  </a:lnTo>
                  <a:lnTo>
                    <a:pt x="51230" y="556708"/>
                  </a:lnTo>
                  <a:lnTo>
                    <a:pt x="66235" y="508293"/>
                  </a:lnTo>
                  <a:lnTo>
                    <a:pt x="82970" y="461459"/>
                  </a:lnTo>
                  <a:lnTo>
                    <a:pt x="101373" y="416304"/>
                  </a:lnTo>
                  <a:lnTo>
                    <a:pt x="121380" y="372926"/>
                  </a:lnTo>
                  <a:lnTo>
                    <a:pt x="142926" y="331422"/>
                  </a:lnTo>
                  <a:lnTo>
                    <a:pt x="165949" y="291889"/>
                  </a:lnTo>
                  <a:lnTo>
                    <a:pt x="190386" y="254424"/>
                  </a:lnTo>
                  <a:lnTo>
                    <a:pt x="216171" y="219127"/>
                  </a:lnTo>
                  <a:lnTo>
                    <a:pt x="243242" y="186093"/>
                  </a:lnTo>
                  <a:lnTo>
                    <a:pt x="271536" y="155420"/>
                  </a:lnTo>
                  <a:lnTo>
                    <a:pt x="300989" y="127206"/>
                  </a:lnTo>
                  <a:lnTo>
                    <a:pt x="331536" y="101548"/>
                  </a:lnTo>
                  <a:lnTo>
                    <a:pt x="363115" y="78543"/>
                  </a:lnTo>
                  <a:lnTo>
                    <a:pt x="395662" y="58290"/>
                  </a:lnTo>
                  <a:lnTo>
                    <a:pt x="463406" y="26426"/>
                  </a:lnTo>
                  <a:lnTo>
                    <a:pt x="534260" y="6736"/>
                  </a:lnTo>
                  <a:lnTo>
                    <a:pt x="607713" y="0"/>
                  </a:lnTo>
                  <a:lnTo>
                    <a:pt x="644734" y="1700"/>
                  </a:lnTo>
                  <a:lnTo>
                    <a:pt x="716951" y="15011"/>
                  </a:lnTo>
                  <a:lnTo>
                    <a:pt x="786313" y="40885"/>
                  </a:lnTo>
                  <a:lnTo>
                    <a:pt x="852312" y="78543"/>
                  </a:lnTo>
                  <a:lnTo>
                    <a:pt x="883891" y="101548"/>
                  </a:lnTo>
                  <a:lnTo>
                    <a:pt x="914438" y="127206"/>
                  </a:lnTo>
                  <a:lnTo>
                    <a:pt x="943891" y="155420"/>
                  </a:lnTo>
                  <a:lnTo>
                    <a:pt x="972184" y="186093"/>
                  </a:lnTo>
                  <a:lnTo>
                    <a:pt x="999256" y="219127"/>
                  </a:lnTo>
                  <a:lnTo>
                    <a:pt x="1025041" y="254424"/>
                  </a:lnTo>
                  <a:lnTo>
                    <a:pt x="1049477" y="291889"/>
                  </a:lnTo>
                  <a:lnTo>
                    <a:pt x="1072501" y="331422"/>
                  </a:lnTo>
                  <a:lnTo>
                    <a:pt x="1094047" y="372926"/>
                  </a:lnTo>
                  <a:lnTo>
                    <a:pt x="1114054" y="416304"/>
                  </a:lnTo>
                  <a:lnTo>
                    <a:pt x="1132457" y="461459"/>
                  </a:lnTo>
                  <a:lnTo>
                    <a:pt x="1149192" y="508293"/>
                  </a:lnTo>
                  <a:lnTo>
                    <a:pt x="1164197" y="556708"/>
                  </a:lnTo>
                  <a:lnTo>
                    <a:pt x="1177407" y="606607"/>
                  </a:lnTo>
                  <a:lnTo>
                    <a:pt x="1188760" y="657893"/>
                  </a:lnTo>
                  <a:lnTo>
                    <a:pt x="1198190" y="710469"/>
                  </a:lnTo>
                  <a:lnTo>
                    <a:pt x="1205636" y="764235"/>
                  </a:lnTo>
                  <a:lnTo>
                    <a:pt x="1211033" y="819097"/>
                  </a:lnTo>
                  <a:lnTo>
                    <a:pt x="1214318" y="874955"/>
                  </a:lnTo>
                  <a:lnTo>
                    <a:pt x="1215427" y="931712"/>
                  </a:lnTo>
                  <a:lnTo>
                    <a:pt x="1214318" y="988469"/>
                  </a:lnTo>
                  <a:lnTo>
                    <a:pt x="1211033" y="1044327"/>
                  </a:lnTo>
                  <a:lnTo>
                    <a:pt x="1205636" y="1099188"/>
                  </a:lnTo>
                  <a:lnTo>
                    <a:pt x="1198190" y="1152955"/>
                  </a:lnTo>
                  <a:lnTo>
                    <a:pt x="1188760" y="1205531"/>
                  </a:lnTo>
                  <a:lnTo>
                    <a:pt x="1177407" y="1256817"/>
                  </a:lnTo>
                  <a:lnTo>
                    <a:pt x="1164197" y="1306716"/>
                  </a:lnTo>
                  <a:lnTo>
                    <a:pt x="1149192" y="1355131"/>
                  </a:lnTo>
                  <a:lnTo>
                    <a:pt x="1132457" y="1401965"/>
                  </a:lnTo>
                  <a:lnTo>
                    <a:pt x="1114054" y="1447120"/>
                  </a:lnTo>
                  <a:lnTo>
                    <a:pt x="1094047" y="1490498"/>
                  </a:lnTo>
                  <a:lnTo>
                    <a:pt x="1072501" y="1532002"/>
                  </a:lnTo>
                  <a:lnTo>
                    <a:pt x="1049477" y="1571535"/>
                  </a:lnTo>
                  <a:lnTo>
                    <a:pt x="1025041" y="1609000"/>
                  </a:lnTo>
                  <a:lnTo>
                    <a:pt x="999256" y="1644297"/>
                  </a:lnTo>
                  <a:lnTo>
                    <a:pt x="972184" y="1677331"/>
                  </a:lnTo>
                  <a:lnTo>
                    <a:pt x="943891" y="1708004"/>
                  </a:lnTo>
                  <a:lnTo>
                    <a:pt x="914438" y="1736218"/>
                  </a:lnTo>
                  <a:lnTo>
                    <a:pt x="883891" y="1761876"/>
                  </a:lnTo>
                  <a:lnTo>
                    <a:pt x="852312" y="1784881"/>
                  </a:lnTo>
                  <a:lnTo>
                    <a:pt x="819765" y="1805134"/>
                  </a:lnTo>
                  <a:lnTo>
                    <a:pt x="752021" y="1836998"/>
                  </a:lnTo>
                  <a:lnTo>
                    <a:pt x="681167" y="1856688"/>
                  </a:lnTo>
                  <a:lnTo>
                    <a:pt x="607713" y="1863425"/>
                  </a:lnTo>
                  <a:lnTo>
                    <a:pt x="570693" y="1861724"/>
                  </a:lnTo>
                  <a:lnTo>
                    <a:pt x="498476" y="1848413"/>
                  </a:lnTo>
                  <a:lnTo>
                    <a:pt x="429114" y="1822539"/>
                  </a:lnTo>
                  <a:lnTo>
                    <a:pt x="363115" y="1784881"/>
                  </a:lnTo>
                  <a:lnTo>
                    <a:pt x="331536" y="1761876"/>
                  </a:lnTo>
                  <a:lnTo>
                    <a:pt x="300989" y="1736218"/>
                  </a:lnTo>
                  <a:lnTo>
                    <a:pt x="271536" y="1708004"/>
                  </a:lnTo>
                  <a:lnTo>
                    <a:pt x="243242" y="1677331"/>
                  </a:lnTo>
                  <a:lnTo>
                    <a:pt x="216171" y="1644297"/>
                  </a:lnTo>
                  <a:lnTo>
                    <a:pt x="190386" y="1609000"/>
                  </a:lnTo>
                  <a:lnTo>
                    <a:pt x="165949" y="1571535"/>
                  </a:lnTo>
                  <a:lnTo>
                    <a:pt x="142926" y="1532002"/>
                  </a:lnTo>
                  <a:lnTo>
                    <a:pt x="121380" y="1490498"/>
                  </a:lnTo>
                  <a:lnTo>
                    <a:pt x="101373" y="1447120"/>
                  </a:lnTo>
                  <a:lnTo>
                    <a:pt x="82970" y="1401965"/>
                  </a:lnTo>
                  <a:lnTo>
                    <a:pt x="66235" y="1355131"/>
                  </a:lnTo>
                  <a:lnTo>
                    <a:pt x="51230" y="1306716"/>
                  </a:lnTo>
                  <a:lnTo>
                    <a:pt x="38020" y="1256817"/>
                  </a:lnTo>
                  <a:lnTo>
                    <a:pt x="26667" y="1205531"/>
                  </a:lnTo>
                  <a:lnTo>
                    <a:pt x="17236" y="1152955"/>
                  </a:lnTo>
                  <a:lnTo>
                    <a:pt x="9791" y="1099188"/>
                  </a:lnTo>
                  <a:lnTo>
                    <a:pt x="4393" y="1044327"/>
                  </a:lnTo>
                  <a:lnTo>
                    <a:pt x="1109" y="988469"/>
                  </a:lnTo>
                  <a:lnTo>
                    <a:pt x="0" y="931712"/>
                  </a:lnTo>
                  <a:close/>
                </a:path>
              </a:pathLst>
            </a:custGeom>
            <a:ln w="222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spc="-55" dirty="0"/>
              <a:t>HOW </a:t>
            </a:r>
            <a:r>
              <a:rPr u="none" spc="-100" dirty="0"/>
              <a:t>TO </a:t>
            </a:r>
            <a:r>
              <a:rPr u="none" spc="-85" dirty="0"/>
              <a:t>UPDATE/RETRIEVE </a:t>
            </a:r>
            <a:r>
              <a:rPr u="none" spc="-80" dirty="0"/>
              <a:t> </a:t>
            </a:r>
            <a:r>
              <a:rPr spc="-50" dirty="0"/>
              <a:t>STUDENT</a:t>
            </a:r>
            <a:r>
              <a:rPr spc="-175" dirty="0"/>
              <a:t> </a:t>
            </a:r>
            <a:r>
              <a:rPr spc="-55" dirty="0"/>
              <a:t>INFO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6970" marR="5080" indent="-549275">
              <a:lnSpc>
                <a:spcPct val="152700"/>
              </a:lnSpc>
              <a:spcBef>
                <a:spcPts val="100"/>
              </a:spcBef>
              <a:tabLst>
                <a:tab pos="1157605" algn="l"/>
                <a:tab pos="1431925" algn="l"/>
              </a:tabLst>
            </a:pPr>
            <a:r>
              <a:rPr spc="-5" dirty="0">
                <a:solidFill>
                  <a:srgbClr val="3366FF"/>
                </a:solidFill>
              </a:rPr>
              <a:t>def	</a:t>
            </a:r>
            <a:r>
              <a:rPr spc="-5" dirty="0"/>
              <a:t>get_grade(student,</a:t>
            </a:r>
            <a:r>
              <a:rPr spc="50" dirty="0"/>
              <a:t> </a:t>
            </a:r>
            <a:r>
              <a:rPr spc="-5" dirty="0"/>
              <a:t>name_list,</a:t>
            </a:r>
            <a:r>
              <a:rPr spc="45" dirty="0"/>
              <a:t> </a:t>
            </a:r>
            <a:r>
              <a:rPr spc="-5" dirty="0"/>
              <a:t>grade_list,</a:t>
            </a:r>
            <a:r>
              <a:rPr spc="50" dirty="0"/>
              <a:t> </a:t>
            </a:r>
            <a:r>
              <a:rPr spc="-5" dirty="0"/>
              <a:t>course_list): </a:t>
            </a:r>
            <a:r>
              <a:rPr spc="-1065" dirty="0"/>
              <a:t> </a:t>
            </a:r>
            <a:r>
              <a:rPr dirty="0"/>
              <a:t> </a:t>
            </a:r>
            <a:r>
              <a:rPr spc="-5" dirty="0"/>
              <a:t>i	=</a:t>
            </a:r>
            <a:r>
              <a:rPr dirty="0"/>
              <a:t> </a:t>
            </a:r>
            <a:r>
              <a:rPr spc="-5" dirty="0"/>
              <a:t>name_list.index(student)</a:t>
            </a:r>
          </a:p>
          <a:p>
            <a:pPr marL="1156970">
              <a:lnSpc>
                <a:spcPct val="100000"/>
              </a:lnSpc>
              <a:spcBef>
                <a:spcPts val="1140"/>
              </a:spcBef>
            </a:pPr>
            <a:r>
              <a:rPr spc="-5" dirty="0"/>
              <a:t>grade = grade_list[i]</a:t>
            </a:r>
          </a:p>
          <a:p>
            <a:pPr marL="1156970" marR="4394835">
              <a:lnSpc>
                <a:spcPct val="1528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dirty="0"/>
              <a:t> </a:t>
            </a:r>
            <a:r>
              <a:rPr spc="-5" dirty="0"/>
              <a:t>=</a:t>
            </a:r>
            <a:r>
              <a:rPr dirty="0"/>
              <a:t> </a:t>
            </a:r>
            <a:r>
              <a:rPr spc="-5" dirty="0"/>
              <a:t>course_list[i] </a:t>
            </a:r>
            <a:r>
              <a:rPr spc="-1065" dirty="0"/>
              <a:t> </a:t>
            </a:r>
            <a:r>
              <a:rPr spc="-5" dirty="0"/>
              <a:t>return (course,</a:t>
            </a:r>
            <a:r>
              <a:rPr dirty="0"/>
              <a:t> </a:t>
            </a:r>
            <a:r>
              <a:rPr spc="-5" dirty="0"/>
              <a:t>grade)</a:t>
            </a:r>
          </a:p>
          <a:p>
            <a:pPr marL="595630">
              <a:lnSpc>
                <a:spcPct val="100000"/>
              </a:lnSpc>
            </a:pPr>
            <a:endParaRPr sz="2000"/>
          </a:p>
          <a:p>
            <a:pPr marL="595630">
              <a:lnSpc>
                <a:spcPct val="100000"/>
              </a:lnSpc>
              <a:spcBef>
                <a:spcPts val="35"/>
              </a:spcBef>
            </a:pPr>
            <a:endParaRPr sz="2700"/>
          </a:p>
          <a:p>
            <a:pPr marL="833755" indent="-226060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83502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messy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diﬀerent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info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keep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track</a:t>
            </a:r>
            <a:r>
              <a:rPr sz="2600" spc="-5" dirty="0">
                <a:latin typeface="Calibri"/>
                <a:cs typeface="Calibri"/>
              </a:rPr>
              <a:t> of</a:t>
            </a:r>
            <a:endParaRPr sz="2600">
              <a:latin typeface="Calibri"/>
              <a:cs typeface="Calibri"/>
            </a:endParaRPr>
          </a:p>
          <a:p>
            <a:pPr marL="83375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835025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maintain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lists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</a:t>
            </a:r>
            <a:endParaRPr sz="2600">
              <a:latin typeface="Calibri"/>
              <a:cs typeface="Calibri"/>
            </a:endParaRPr>
          </a:p>
          <a:p>
            <a:pPr marL="83375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835025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always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index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integers</a:t>
            </a:r>
            <a:endParaRPr sz="2600">
              <a:latin typeface="Calibri"/>
              <a:cs typeface="Calibri"/>
            </a:endParaRPr>
          </a:p>
          <a:p>
            <a:pPr marL="83375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835025" algn="l"/>
              </a:tabLst>
            </a:pPr>
            <a:r>
              <a:rPr sz="2600" dirty="0">
                <a:latin typeface="Calibri"/>
                <a:cs typeface="Calibri"/>
              </a:rPr>
              <a:t>must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remember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6118" y="5694248"/>
            <a:ext cx="2566670" cy="487680"/>
          </a:xfrm>
          <a:custGeom>
            <a:avLst/>
            <a:gdLst/>
            <a:ahLst/>
            <a:cxnLst/>
            <a:rect l="l" t="t" r="r" b="b"/>
            <a:pathLst>
              <a:path w="2566670" h="487679">
                <a:moveTo>
                  <a:pt x="2566416" y="0"/>
                </a:moveTo>
                <a:lnTo>
                  <a:pt x="816864" y="0"/>
                </a:lnTo>
                <a:lnTo>
                  <a:pt x="0" y="0"/>
                </a:lnTo>
                <a:lnTo>
                  <a:pt x="0" y="487680"/>
                </a:lnTo>
                <a:lnTo>
                  <a:pt x="816864" y="487680"/>
                </a:lnTo>
                <a:lnTo>
                  <a:pt x="2566416" y="487680"/>
                </a:lnTo>
                <a:lnTo>
                  <a:pt x="2566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dirty="0"/>
              <a:t>A</a:t>
            </a:r>
            <a:r>
              <a:rPr u="none" spc="-100" dirty="0"/>
              <a:t> </a:t>
            </a:r>
            <a:r>
              <a:rPr u="none" spc="-50" dirty="0"/>
              <a:t>B</a:t>
            </a:r>
            <a:r>
              <a:rPr u="none" spc="-55" dirty="0"/>
              <a:t>E</a:t>
            </a:r>
            <a:r>
              <a:rPr u="none" spc="20" dirty="0"/>
              <a:t>T</a:t>
            </a:r>
            <a:r>
              <a:rPr u="none" spc="-50" dirty="0"/>
              <a:t>T</a:t>
            </a:r>
            <a:r>
              <a:rPr u="none" spc="-55" dirty="0"/>
              <a:t>E</a:t>
            </a:r>
            <a:r>
              <a:rPr u="none" dirty="0"/>
              <a:t>R</a:t>
            </a:r>
            <a:r>
              <a:rPr u="none" spc="-100" dirty="0"/>
              <a:t> </a:t>
            </a:r>
            <a:r>
              <a:rPr u="none" spc="-50" dirty="0"/>
              <a:t>AN</a:t>
            </a:r>
            <a:r>
              <a:rPr u="none" dirty="0"/>
              <a:t>D</a:t>
            </a:r>
            <a:r>
              <a:rPr u="none" spc="-105" dirty="0"/>
              <a:t> </a:t>
            </a:r>
            <a:r>
              <a:rPr u="none" spc="-50" dirty="0"/>
              <a:t>C</a:t>
            </a:r>
            <a:r>
              <a:rPr u="none" spc="-55" dirty="0"/>
              <a:t>L</a:t>
            </a:r>
            <a:r>
              <a:rPr u="none" spc="-100" dirty="0"/>
              <a:t>E</a:t>
            </a:r>
            <a:r>
              <a:rPr u="none" spc="-50" dirty="0"/>
              <a:t>AN</a:t>
            </a:r>
            <a:r>
              <a:rPr u="none" spc="-55" dirty="0"/>
              <a:t>E</a:t>
            </a:r>
            <a:r>
              <a:rPr u="none" dirty="0"/>
              <a:t>R</a:t>
            </a:r>
            <a:r>
              <a:rPr u="none" spc="-100" dirty="0"/>
              <a:t> </a:t>
            </a:r>
            <a:r>
              <a:rPr u="none" spc="-270" dirty="0"/>
              <a:t>W</a:t>
            </a:r>
            <a:r>
              <a:rPr u="none" spc="-380" dirty="0"/>
              <a:t>A</a:t>
            </a:r>
            <a:r>
              <a:rPr u="none" dirty="0"/>
              <a:t>Y</a:t>
            </a:r>
            <a:r>
              <a:rPr u="none" spc="-100" dirty="0"/>
              <a:t> </a:t>
            </a:r>
            <a:r>
              <a:rPr u="none" dirty="0"/>
              <a:t>–  </a:t>
            </a:r>
            <a:r>
              <a:rPr dirty="0"/>
              <a:t>A</a:t>
            </a:r>
            <a:r>
              <a:rPr spc="-200" dirty="0"/>
              <a:t> </a:t>
            </a:r>
            <a:r>
              <a:rPr spc="-50" dirty="0"/>
              <a:t>DICTIONARY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2165901"/>
            <a:ext cx="7452359" cy="16256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nice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index item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interest directly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always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int)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nice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use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structure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separate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lists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  <a:tabLst>
                <a:tab pos="4584700" algn="l"/>
              </a:tabLst>
            </a:pPr>
            <a:r>
              <a:rPr sz="2600" b="1" dirty="0">
                <a:latin typeface="Calibri"/>
                <a:cs typeface="Calibri"/>
              </a:rPr>
              <a:t>A list	A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dictionary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8193" y="3743791"/>
          <a:ext cx="2565399" cy="242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489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62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62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4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24913" y="3739301"/>
          <a:ext cx="1633220" cy="2438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55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3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316127" y="3751724"/>
            <a:ext cx="2566670" cy="488315"/>
            <a:chOff x="5316127" y="3751724"/>
            <a:chExt cx="2566670" cy="488315"/>
          </a:xfrm>
        </p:grpSpPr>
        <p:sp>
          <p:nvSpPr>
            <p:cNvPr id="8" name="object 8"/>
            <p:cNvSpPr/>
            <p:nvPr/>
          </p:nvSpPr>
          <p:spPr>
            <a:xfrm>
              <a:off x="5316127" y="3751977"/>
              <a:ext cx="817244" cy="487680"/>
            </a:xfrm>
            <a:custGeom>
              <a:avLst/>
              <a:gdLst/>
              <a:ahLst/>
              <a:cxnLst/>
              <a:rect l="l" t="t" r="r" b="b"/>
              <a:pathLst>
                <a:path w="817245" h="487679">
                  <a:moveTo>
                    <a:pt x="816863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816863" y="487680"/>
                  </a:lnTo>
                  <a:lnTo>
                    <a:pt x="816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2991" y="3751724"/>
              <a:ext cx="1750060" cy="487680"/>
            </a:xfrm>
            <a:custGeom>
              <a:avLst/>
              <a:gdLst/>
              <a:ahLst/>
              <a:cxnLst/>
              <a:rect l="l" t="t" r="r" b="b"/>
              <a:pathLst>
                <a:path w="1750059" h="487679">
                  <a:moveTo>
                    <a:pt x="1749552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1749552" y="487680"/>
                  </a:lnTo>
                  <a:lnTo>
                    <a:pt x="1749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132991" y="4724966"/>
            <a:ext cx="1750060" cy="48768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1749552" y="0"/>
                </a:moveTo>
                <a:lnTo>
                  <a:pt x="0" y="0"/>
                </a:lnTo>
                <a:lnTo>
                  <a:pt x="0" y="487679"/>
                </a:lnTo>
                <a:lnTo>
                  <a:pt x="1749552" y="487679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32847" y="3747235"/>
            <a:ext cx="1633855" cy="487680"/>
            <a:chOff x="1932847" y="3747235"/>
            <a:chExt cx="1633855" cy="487680"/>
          </a:xfrm>
        </p:grpSpPr>
        <p:sp>
          <p:nvSpPr>
            <p:cNvPr id="12" name="object 12"/>
            <p:cNvSpPr/>
            <p:nvPr/>
          </p:nvSpPr>
          <p:spPr>
            <a:xfrm>
              <a:off x="2749711" y="3747235"/>
              <a:ext cx="817244" cy="487680"/>
            </a:xfrm>
            <a:custGeom>
              <a:avLst/>
              <a:gdLst/>
              <a:ahLst/>
              <a:cxnLst/>
              <a:rect l="l" t="t" r="r" b="b"/>
              <a:pathLst>
                <a:path w="817245" h="487679">
                  <a:moveTo>
                    <a:pt x="816863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816863" y="487680"/>
                  </a:lnTo>
                  <a:lnTo>
                    <a:pt x="816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2847" y="3747235"/>
              <a:ext cx="817244" cy="487680"/>
            </a:xfrm>
            <a:custGeom>
              <a:avLst/>
              <a:gdLst/>
              <a:ahLst/>
              <a:cxnLst/>
              <a:rect l="l" t="t" r="r" b="b"/>
              <a:pathLst>
                <a:path w="817244" h="487679">
                  <a:moveTo>
                    <a:pt x="816863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816863" y="487680"/>
                  </a:lnTo>
                  <a:lnTo>
                    <a:pt x="816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159835" y="6315020"/>
            <a:ext cx="496570" cy="313690"/>
          </a:xfrm>
          <a:custGeom>
            <a:avLst/>
            <a:gdLst/>
            <a:ahLst/>
            <a:cxnLst/>
            <a:rect l="l" t="t" r="r" b="b"/>
            <a:pathLst>
              <a:path w="496569" h="313690">
                <a:moveTo>
                  <a:pt x="35026" y="213360"/>
                </a:moveTo>
                <a:lnTo>
                  <a:pt x="32016" y="213360"/>
                </a:lnTo>
                <a:lnTo>
                  <a:pt x="29756" y="214630"/>
                </a:lnTo>
                <a:lnTo>
                  <a:pt x="28359" y="215900"/>
                </a:lnTo>
                <a:lnTo>
                  <a:pt x="25107" y="217170"/>
                </a:lnTo>
                <a:lnTo>
                  <a:pt x="23812" y="218440"/>
                </a:lnTo>
                <a:lnTo>
                  <a:pt x="21818" y="219710"/>
                </a:lnTo>
                <a:lnTo>
                  <a:pt x="21081" y="219710"/>
                </a:lnTo>
                <a:lnTo>
                  <a:pt x="20091" y="220980"/>
                </a:lnTo>
                <a:lnTo>
                  <a:pt x="19824" y="220980"/>
                </a:lnTo>
                <a:lnTo>
                  <a:pt x="19875" y="223520"/>
                </a:lnTo>
                <a:lnTo>
                  <a:pt x="66611" y="313690"/>
                </a:lnTo>
                <a:lnTo>
                  <a:pt x="73151" y="313690"/>
                </a:lnTo>
                <a:lnTo>
                  <a:pt x="74510" y="312420"/>
                </a:lnTo>
                <a:lnTo>
                  <a:pt x="77762" y="311150"/>
                </a:lnTo>
                <a:lnTo>
                  <a:pt x="79095" y="309880"/>
                </a:lnTo>
                <a:lnTo>
                  <a:pt x="81089" y="308610"/>
                </a:lnTo>
                <a:lnTo>
                  <a:pt x="81813" y="308610"/>
                </a:lnTo>
                <a:lnTo>
                  <a:pt x="82740" y="307340"/>
                </a:lnTo>
                <a:lnTo>
                  <a:pt x="83007" y="306070"/>
                </a:lnTo>
                <a:lnTo>
                  <a:pt x="83057" y="304800"/>
                </a:lnTo>
                <a:lnTo>
                  <a:pt x="36563" y="214630"/>
                </a:lnTo>
                <a:lnTo>
                  <a:pt x="35966" y="214630"/>
                </a:lnTo>
                <a:lnTo>
                  <a:pt x="35026" y="213360"/>
                </a:lnTo>
                <a:close/>
              </a:path>
              <a:path w="496569" h="313690">
                <a:moveTo>
                  <a:pt x="116522" y="289560"/>
                </a:moveTo>
                <a:lnTo>
                  <a:pt x="114388" y="289560"/>
                </a:lnTo>
                <a:lnTo>
                  <a:pt x="114985" y="290830"/>
                </a:lnTo>
                <a:lnTo>
                  <a:pt x="116522" y="289560"/>
                </a:lnTo>
                <a:close/>
              </a:path>
              <a:path w="496569" h="313690">
                <a:moveTo>
                  <a:pt x="80937" y="190500"/>
                </a:moveTo>
                <a:lnTo>
                  <a:pt x="77317" y="190500"/>
                </a:lnTo>
                <a:lnTo>
                  <a:pt x="75285" y="191770"/>
                </a:lnTo>
                <a:lnTo>
                  <a:pt x="74053" y="191770"/>
                </a:lnTo>
                <a:lnTo>
                  <a:pt x="71056" y="193040"/>
                </a:lnTo>
                <a:lnTo>
                  <a:pt x="69862" y="194310"/>
                </a:lnTo>
                <a:lnTo>
                  <a:pt x="68097" y="195580"/>
                </a:lnTo>
                <a:lnTo>
                  <a:pt x="67436" y="195580"/>
                </a:lnTo>
                <a:lnTo>
                  <a:pt x="66547" y="196850"/>
                </a:lnTo>
                <a:lnTo>
                  <a:pt x="66433" y="199390"/>
                </a:lnTo>
                <a:lnTo>
                  <a:pt x="113207" y="289560"/>
                </a:lnTo>
                <a:lnTo>
                  <a:pt x="119735" y="289560"/>
                </a:lnTo>
                <a:lnTo>
                  <a:pt x="121094" y="288290"/>
                </a:lnTo>
                <a:lnTo>
                  <a:pt x="124358" y="287020"/>
                </a:lnTo>
                <a:lnTo>
                  <a:pt x="125679" y="285750"/>
                </a:lnTo>
                <a:lnTo>
                  <a:pt x="127673" y="284480"/>
                </a:lnTo>
                <a:lnTo>
                  <a:pt x="128396" y="284480"/>
                </a:lnTo>
                <a:lnTo>
                  <a:pt x="129324" y="283210"/>
                </a:lnTo>
                <a:lnTo>
                  <a:pt x="129590" y="281940"/>
                </a:lnTo>
                <a:lnTo>
                  <a:pt x="129641" y="280670"/>
                </a:lnTo>
                <a:lnTo>
                  <a:pt x="97066" y="218440"/>
                </a:lnTo>
                <a:lnTo>
                  <a:pt x="98628" y="209550"/>
                </a:lnTo>
                <a:lnTo>
                  <a:pt x="100685" y="203200"/>
                </a:lnTo>
                <a:lnTo>
                  <a:pt x="87668" y="203200"/>
                </a:lnTo>
                <a:lnTo>
                  <a:pt x="81279" y="191770"/>
                </a:lnTo>
                <a:lnTo>
                  <a:pt x="80937" y="190500"/>
                </a:lnTo>
                <a:close/>
              </a:path>
              <a:path w="496569" h="313690">
                <a:moveTo>
                  <a:pt x="156489" y="185420"/>
                </a:moveTo>
                <a:lnTo>
                  <a:pt x="128320" y="185420"/>
                </a:lnTo>
                <a:lnTo>
                  <a:pt x="133667" y="189230"/>
                </a:lnTo>
                <a:lnTo>
                  <a:pt x="136207" y="190500"/>
                </a:lnTo>
                <a:lnTo>
                  <a:pt x="140995" y="196850"/>
                </a:lnTo>
                <a:lnTo>
                  <a:pt x="143509" y="200660"/>
                </a:lnTo>
                <a:lnTo>
                  <a:pt x="173494" y="257810"/>
                </a:lnTo>
                <a:lnTo>
                  <a:pt x="173862" y="257810"/>
                </a:lnTo>
                <a:lnTo>
                  <a:pt x="174764" y="259080"/>
                </a:lnTo>
                <a:lnTo>
                  <a:pt x="177761" y="259080"/>
                </a:lnTo>
                <a:lnTo>
                  <a:pt x="180022" y="257810"/>
                </a:lnTo>
                <a:lnTo>
                  <a:pt x="181419" y="256540"/>
                </a:lnTo>
                <a:lnTo>
                  <a:pt x="184683" y="255270"/>
                </a:lnTo>
                <a:lnTo>
                  <a:pt x="185978" y="255270"/>
                </a:lnTo>
                <a:lnTo>
                  <a:pt x="187959" y="252730"/>
                </a:lnTo>
                <a:lnTo>
                  <a:pt x="188683" y="252730"/>
                </a:lnTo>
                <a:lnTo>
                  <a:pt x="189610" y="251460"/>
                </a:lnTo>
                <a:lnTo>
                  <a:pt x="189877" y="251460"/>
                </a:lnTo>
                <a:lnTo>
                  <a:pt x="189941" y="248920"/>
                </a:lnTo>
                <a:lnTo>
                  <a:pt x="161455" y="194310"/>
                </a:lnTo>
                <a:lnTo>
                  <a:pt x="158165" y="187960"/>
                </a:lnTo>
                <a:lnTo>
                  <a:pt x="156489" y="185420"/>
                </a:lnTo>
                <a:close/>
              </a:path>
              <a:path w="496569" h="313690">
                <a:moveTo>
                  <a:pt x="214350" y="118110"/>
                </a:moveTo>
                <a:lnTo>
                  <a:pt x="208991" y="120650"/>
                </a:lnTo>
                <a:lnTo>
                  <a:pt x="197510" y="125730"/>
                </a:lnTo>
                <a:lnTo>
                  <a:pt x="192582" y="129540"/>
                </a:lnTo>
                <a:lnTo>
                  <a:pt x="185445" y="139700"/>
                </a:lnTo>
                <a:lnTo>
                  <a:pt x="183159" y="144780"/>
                </a:lnTo>
                <a:lnTo>
                  <a:pt x="181216" y="157480"/>
                </a:lnTo>
                <a:lnTo>
                  <a:pt x="181495" y="163830"/>
                </a:lnTo>
                <a:lnTo>
                  <a:pt x="198526" y="205740"/>
                </a:lnTo>
                <a:lnTo>
                  <a:pt x="239598" y="227330"/>
                </a:lnTo>
                <a:lnTo>
                  <a:pt x="245833" y="224790"/>
                </a:lnTo>
                <a:lnTo>
                  <a:pt x="258381" y="218440"/>
                </a:lnTo>
                <a:lnTo>
                  <a:pt x="263182" y="214630"/>
                </a:lnTo>
                <a:lnTo>
                  <a:pt x="266359" y="209550"/>
                </a:lnTo>
                <a:lnTo>
                  <a:pt x="239687" y="209550"/>
                </a:lnTo>
                <a:lnTo>
                  <a:pt x="231940" y="208280"/>
                </a:lnTo>
                <a:lnTo>
                  <a:pt x="228282" y="207010"/>
                </a:lnTo>
                <a:lnTo>
                  <a:pt x="221399" y="201930"/>
                </a:lnTo>
                <a:lnTo>
                  <a:pt x="218211" y="199390"/>
                </a:lnTo>
                <a:lnTo>
                  <a:pt x="212382" y="190500"/>
                </a:lnTo>
                <a:lnTo>
                  <a:pt x="209753" y="186690"/>
                </a:lnTo>
                <a:lnTo>
                  <a:pt x="205231" y="177800"/>
                </a:lnTo>
                <a:lnTo>
                  <a:pt x="203492" y="173990"/>
                </a:lnTo>
                <a:lnTo>
                  <a:pt x="200888" y="165100"/>
                </a:lnTo>
                <a:lnTo>
                  <a:pt x="200304" y="160020"/>
                </a:lnTo>
                <a:lnTo>
                  <a:pt x="200571" y="152400"/>
                </a:lnTo>
                <a:lnTo>
                  <a:pt x="201574" y="148590"/>
                </a:lnTo>
                <a:lnTo>
                  <a:pt x="205320" y="140970"/>
                </a:lnTo>
                <a:lnTo>
                  <a:pt x="208330" y="138430"/>
                </a:lnTo>
                <a:lnTo>
                  <a:pt x="216954" y="133350"/>
                </a:lnTo>
                <a:lnTo>
                  <a:pt x="264513" y="133350"/>
                </a:lnTo>
                <a:lnTo>
                  <a:pt x="258574" y="121920"/>
                </a:lnTo>
                <a:lnTo>
                  <a:pt x="237896" y="121920"/>
                </a:lnTo>
                <a:lnTo>
                  <a:pt x="231381" y="119380"/>
                </a:lnTo>
                <a:lnTo>
                  <a:pt x="225361" y="119380"/>
                </a:lnTo>
                <a:lnTo>
                  <a:pt x="214350" y="118110"/>
                </a:lnTo>
                <a:close/>
              </a:path>
              <a:path w="496569" h="313690">
                <a:moveTo>
                  <a:pt x="264513" y="133350"/>
                </a:moveTo>
                <a:lnTo>
                  <a:pt x="222008" y="133350"/>
                </a:lnTo>
                <a:lnTo>
                  <a:pt x="233235" y="134620"/>
                </a:lnTo>
                <a:lnTo>
                  <a:pt x="239674" y="135890"/>
                </a:lnTo>
                <a:lnTo>
                  <a:pt x="246926" y="139700"/>
                </a:lnTo>
                <a:lnTo>
                  <a:pt x="265417" y="175260"/>
                </a:lnTo>
                <a:lnTo>
                  <a:pt x="264515" y="180340"/>
                </a:lnTo>
                <a:lnTo>
                  <a:pt x="239687" y="209550"/>
                </a:lnTo>
                <a:lnTo>
                  <a:pt x="266359" y="209550"/>
                </a:lnTo>
                <a:lnTo>
                  <a:pt x="270332" y="203200"/>
                </a:lnTo>
                <a:lnTo>
                  <a:pt x="273151" y="196850"/>
                </a:lnTo>
                <a:lnTo>
                  <a:pt x="275208" y="189230"/>
                </a:lnTo>
                <a:lnTo>
                  <a:pt x="293549" y="189230"/>
                </a:lnTo>
                <a:lnTo>
                  <a:pt x="264513" y="133350"/>
                </a:lnTo>
                <a:close/>
              </a:path>
              <a:path w="496569" h="313690">
                <a:moveTo>
                  <a:pt x="130924" y="166370"/>
                </a:moveTo>
                <a:lnTo>
                  <a:pt x="92621" y="189230"/>
                </a:lnTo>
                <a:lnTo>
                  <a:pt x="87668" y="203200"/>
                </a:lnTo>
                <a:lnTo>
                  <a:pt x="100685" y="203200"/>
                </a:lnTo>
                <a:lnTo>
                  <a:pt x="105816" y="193040"/>
                </a:lnTo>
                <a:lnTo>
                  <a:pt x="109143" y="189230"/>
                </a:lnTo>
                <a:lnTo>
                  <a:pt x="116357" y="185420"/>
                </a:lnTo>
                <a:lnTo>
                  <a:pt x="156489" y="185420"/>
                </a:lnTo>
                <a:lnTo>
                  <a:pt x="154812" y="182880"/>
                </a:lnTo>
                <a:lnTo>
                  <a:pt x="147942" y="175260"/>
                </a:lnTo>
                <a:lnTo>
                  <a:pt x="144094" y="171450"/>
                </a:lnTo>
                <a:lnTo>
                  <a:pt x="135597" y="167640"/>
                </a:lnTo>
                <a:lnTo>
                  <a:pt x="130924" y="166370"/>
                </a:lnTo>
                <a:close/>
              </a:path>
              <a:path w="496569" h="313690">
                <a:moveTo>
                  <a:pt x="287794" y="201930"/>
                </a:moveTo>
                <a:lnTo>
                  <a:pt x="281990" y="201930"/>
                </a:lnTo>
                <a:lnTo>
                  <a:pt x="282930" y="203200"/>
                </a:lnTo>
                <a:lnTo>
                  <a:pt x="285813" y="203200"/>
                </a:lnTo>
                <a:lnTo>
                  <a:pt x="287794" y="201930"/>
                </a:lnTo>
                <a:close/>
              </a:path>
              <a:path w="496569" h="313690">
                <a:moveTo>
                  <a:pt x="14554" y="176530"/>
                </a:moveTo>
                <a:lnTo>
                  <a:pt x="11569" y="177800"/>
                </a:lnTo>
                <a:lnTo>
                  <a:pt x="3809" y="181610"/>
                </a:lnTo>
                <a:lnTo>
                  <a:pt x="1485" y="184150"/>
                </a:lnTo>
                <a:lnTo>
                  <a:pt x="0" y="187960"/>
                </a:lnTo>
                <a:lnTo>
                  <a:pt x="634" y="190500"/>
                </a:lnTo>
                <a:lnTo>
                  <a:pt x="4584" y="198120"/>
                </a:lnTo>
                <a:lnTo>
                  <a:pt x="6629" y="200660"/>
                </a:lnTo>
                <a:lnTo>
                  <a:pt x="10883" y="201930"/>
                </a:lnTo>
                <a:lnTo>
                  <a:pt x="13868" y="200660"/>
                </a:lnTo>
                <a:lnTo>
                  <a:pt x="21640" y="196850"/>
                </a:lnTo>
                <a:lnTo>
                  <a:pt x="23964" y="195580"/>
                </a:lnTo>
                <a:lnTo>
                  <a:pt x="25438" y="190500"/>
                </a:lnTo>
                <a:lnTo>
                  <a:pt x="24815" y="187960"/>
                </a:lnTo>
                <a:lnTo>
                  <a:pt x="22821" y="184150"/>
                </a:lnTo>
                <a:lnTo>
                  <a:pt x="20866" y="180340"/>
                </a:lnTo>
                <a:lnTo>
                  <a:pt x="18821" y="177800"/>
                </a:lnTo>
                <a:lnTo>
                  <a:pt x="14554" y="176530"/>
                </a:lnTo>
                <a:close/>
              </a:path>
              <a:path w="496569" h="313690">
                <a:moveTo>
                  <a:pt x="293549" y="189230"/>
                </a:moveTo>
                <a:lnTo>
                  <a:pt x="275208" y="189230"/>
                </a:lnTo>
                <a:lnTo>
                  <a:pt x="281622" y="201930"/>
                </a:lnTo>
                <a:lnTo>
                  <a:pt x="288988" y="201930"/>
                </a:lnTo>
                <a:lnTo>
                  <a:pt x="291693" y="200660"/>
                </a:lnTo>
                <a:lnTo>
                  <a:pt x="292773" y="199390"/>
                </a:lnTo>
                <a:lnTo>
                  <a:pt x="294487" y="198120"/>
                </a:lnTo>
                <a:lnTo>
                  <a:pt x="295135" y="198120"/>
                </a:lnTo>
                <a:lnTo>
                  <a:pt x="296024" y="196850"/>
                </a:lnTo>
                <a:lnTo>
                  <a:pt x="296252" y="195580"/>
                </a:lnTo>
                <a:lnTo>
                  <a:pt x="296189" y="194310"/>
                </a:lnTo>
                <a:lnTo>
                  <a:pt x="293549" y="189230"/>
                </a:lnTo>
                <a:close/>
              </a:path>
              <a:path w="496569" h="313690">
                <a:moveTo>
                  <a:pt x="345706" y="59690"/>
                </a:moveTo>
                <a:lnTo>
                  <a:pt x="327926" y="59690"/>
                </a:lnTo>
                <a:lnTo>
                  <a:pt x="321386" y="62230"/>
                </a:lnTo>
                <a:lnTo>
                  <a:pt x="291515" y="88900"/>
                </a:lnTo>
                <a:lnTo>
                  <a:pt x="288302" y="107950"/>
                </a:lnTo>
                <a:lnTo>
                  <a:pt x="290664" y="121920"/>
                </a:lnTo>
                <a:lnTo>
                  <a:pt x="316128" y="162560"/>
                </a:lnTo>
                <a:lnTo>
                  <a:pt x="333273" y="170180"/>
                </a:lnTo>
                <a:lnTo>
                  <a:pt x="339483" y="170180"/>
                </a:lnTo>
                <a:lnTo>
                  <a:pt x="380022" y="153670"/>
                </a:lnTo>
                <a:lnTo>
                  <a:pt x="338251" y="153670"/>
                </a:lnTo>
                <a:lnTo>
                  <a:pt x="330669" y="149860"/>
                </a:lnTo>
                <a:lnTo>
                  <a:pt x="327253" y="147320"/>
                </a:lnTo>
                <a:lnTo>
                  <a:pt x="321157" y="140970"/>
                </a:lnTo>
                <a:lnTo>
                  <a:pt x="318338" y="135890"/>
                </a:lnTo>
                <a:lnTo>
                  <a:pt x="315772" y="130810"/>
                </a:lnTo>
                <a:lnTo>
                  <a:pt x="338366" y="119380"/>
                </a:lnTo>
                <a:lnTo>
                  <a:pt x="309562" y="119380"/>
                </a:lnTo>
                <a:lnTo>
                  <a:pt x="307809" y="115570"/>
                </a:lnTo>
                <a:lnTo>
                  <a:pt x="306641" y="111760"/>
                </a:lnTo>
                <a:lnTo>
                  <a:pt x="305422" y="104140"/>
                </a:lnTo>
                <a:lnTo>
                  <a:pt x="305498" y="100330"/>
                </a:lnTo>
                <a:lnTo>
                  <a:pt x="335330" y="73660"/>
                </a:lnTo>
                <a:lnTo>
                  <a:pt x="366531" y="73660"/>
                </a:lnTo>
                <a:lnTo>
                  <a:pt x="360616" y="67310"/>
                </a:lnTo>
                <a:lnTo>
                  <a:pt x="355980" y="64770"/>
                </a:lnTo>
                <a:lnTo>
                  <a:pt x="345706" y="59690"/>
                </a:lnTo>
                <a:close/>
              </a:path>
              <a:path w="496569" h="313690">
                <a:moveTo>
                  <a:pt x="390778" y="127000"/>
                </a:moveTo>
                <a:lnTo>
                  <a:pt x="386753" y="127000"/>
                </a:lnTo>
                <a:lnTo>
                  <a:pt x="385749" y="128270"/>
                </a:lnTo>
                <a:lnTo>
                  <a:pt x="383362" y="130810"/>
                </a:lnTo>
                <a:lnTo>
                  <a:pt x="381774" y="133350"/>
                </a:lnTo>
                <a:lnTo>
                  <a:pt x="377837" y="137160"/>
                </a:lnTo>
                <a:lnTo>
                  <a:pt x="375373" y="139700"/>
                </a:lnTo>
                <a:lnTo>
                  <a:pt x="369468" y="143510"/>
                </a:lnTo>
                <a:lnTo>
                  <a:pt x="365886" y="146050"/>
                </a:lnTo>
                <a:lnTo>
                  <a:pt x="356298" y="151130"/>
                </a:lnTo>
                <a:lnTo>
                  <a:pt x="351370" y="152400"/>
                </a:lnTo>
                <a:lnTo>
                  <a:pt x="342391" y="153670"/>
                </a:lnTo>
                <a:lnTo>
                  <a:pt x="380022" y="153670"/>
                </a:lnTo>
                <a:lnTo>
                  <a:pt x="381723" y="152400"/>
                </a:lnTo>
                <a:lnTo>
                  <a:pt x="384644" y="151130"/>
                </a:lnTo>
                <a:lnTo>
                  <a:pt x="389496" y="146050"/>
                </a:lnTo>
                <a:lnTo>
                  <a:pt x="391388" y="143510"/>
                </a:lnTo>
                <a:lnTo>
                  <a:pt x="394106" y="140970"/>
                </a:lnTo>
                <a:lnTo>
                  <a:pt x="394868" y="139700"/>
                </a:lnTo>
                <a:lnTo>
                  <a:pt x="395223" y="138430"/>
                </a:lnTo>
                <a:lnTo>
                  <a:pt x="395312" y="135890"/>
                </a:lnTo>
                <a:lnTo>
                  <a:pt x="394995" y="134620"/>
                </a:lnTo>
                <a:lnTo>
                  <a:pt x="394792" y="134620"/>
                </a:lnTo>
                <a:lnTo>
                  <a:pt x="394271" y="133350"/>
                </a:lnTo>
                <a:lnTo>
                  <a:pt x="393928" y="132080"/>
                </a:lnTo>
                <a:lnTo>
                  <a:pt x="392874" y="130810"/>
                </a:lnTo>
                <a:lnTo>
                  <a:pt x="392302" y="129540"/>
                </a:lnTo>
                <a:lnTo>
                  <a:pt x="391261" y="128270"/>
                </a:lnTo>
                <a:lnTo>
                  <a:pt x="390778" y="127000"/>
                </a:lnTo>
                <a:close/>
              </a:path>
              <a:path w="496569" h="313690">
                <a:moveTo>
                  <a:pt x="389737" y="31750"/>
                </a:moveTo>
                <a:lnTo>
                  <a:pt x="382168" y="31750"/>
                </a:lnTo>
                <a:lnTo>
                  <a:pt x="380606" y="33020"/>
                </a:lnTo>
                <a:lnTo>
                  <a:pt x="376580" y="35560"/>
                </a:lnTo>
                <a:lnTo>
                  <a:pt x="374916" y="35560"/>
                </a:lnTo>
                <a:lnTo>
                  <a:pt x="372478" y="38100"/>
                </a:lnTo>
                <a:lnTo>
                  <a:pt x="371665" y="38100"/>
                </a:lnTo>
                <a:lnTo>
                  <a:pt x="370852" y="39370"/>
                </a:lnTo>
                <a:lnTo>
                  <a:pt x="370827" y="40640"/>
                </a:lnTo>
                <a:lnTo>
                  <a:pt x="371551" y="41910"/>
                </a:lnTo>
                <a:lnTo>
                  <a:pt x="372224" y="41910"/>
                </a:lnTo>
                <a:lnTo>
                  <a:pt x="373240" y="43180"/>
                </a:lnTo>
                <a:lnTo>
                  <a:pt x="421220" y="71120"/>
                </a:lnTo>
                <a:lnTo>
                  <a:pt x="416012" y="129540"/>
                </a:lnTo>
                <a:lnTo>
                  <a:pt x="415988" y="132080"/>
                </a:lnTo>
                <a:lnTo>
                  <a:pt x="416572" y="133350"/>
                </a:lnTo>
                <a:lnTo>
                  <a:pt x="419684" y="133350"/>
                </a:lnTo>
                <a:lnTo>
                  <a:pt x="422287" y="132080"/>
                </a:lnTo>
                <a:lnTo>
                  <a:pt x="423900" y="132080"/>
                </a:lnTo>
                <a:lnTo>
                  <a:pt x="427672" y="129540"/>
                </a:lnTo>
                <a:lnTo>
                  <a:pt x="429132" y="128270"/>
                </a:lnTo>
                <a:lnTo>
                  <a:pt x="431279" y="127000"/>
                </a:lnTo>
                <a:lnTo>
                  <a:pt x="432104" y="127000"/>
                </a:lnTo>
                <a:lnTo>
                  <a:pt x="433247" y="125730"/>
                </a:lnTo>
                <a:lnTo>
                  <a:pt x="433616" y="124460"/>
                </a:lnTo>
                <a:lnTo>
                  <a:pt x="433971" y="124460"/>
                </a:lnTo>
                <a:lnTo>
                  <a:pt x="434397" y="118110"/>
                </a:lnTo>
                <a:lnTo>
                  <a:pt x="437070" y="76200"/>
                </a:lnTo>
                <a:lnTo>
                  <a:pt x="471831" y="76200"/>
                </a:lnTo>
                <a:lnTo>
                  <a:pt x="443369" y="59690"/>
                </a:lnTo>
                <a:lnTo>
                  <a:pt x="443787" y="54610"/>
                </a:lnTo>
                <a:lnTo>
                  <a:pt x="427266" y="54610"/>
                </a:lnTo>
                <a:lnTo>
                  <a:pt x="389737" y="31750"/>
                </a:lnTo>
                <a:close/>
              </a:path>
              <a:path w="496569" h="313690">
                <a:moveTo>
                  <a:pt x="227317" y="60960"/>
                </a:moveTo>
                <a:lnTo>
                  <a:pt x="222923" y="60960"/>
                </a:lnTo>
                <a:lnTo>
                  <a:pt x="220637" y="62230"/>
                </a:lnTo>
                <a:lnTo>
                  <a:pt x="219240" y="62230"/>
                </a:lnTo>
                <a:lnTo>
                  <a:pt x="216014" y="63500"/>
                </a:lnTo>
                <a:lnTo>
                  <a:pt x="214744" y="64770"/>
                </a:lnTo>
                <a:lnTo>
                  <a:pt x="212877" y="66040"/>
                </a:lnTo>
                <a:lnTo>
                  <a:pt x="212128" y="67310"/>
                </a:lnTo>
                <a:lnTo>
                  <a:pt x="211048" y="67310"/>
                </a:lnTo>
                <a:lnTo>
                  <a:pt x="210781" y="68580"/>
                </a:lnTo>
                <a:lnTo>
                  <a:pt x="210756" y="69850"/>
                </a:lnTo>
                <a:lnTo>
                  <a:pt x="237896" y="121920"/>
                </a:lnTo>
                <a:lnTo>
                  <a:pt x="258574" y="121920"/>
                </a:lnTo>
                <a:lnTo>
                  <a:pt x="227558" y="62230"/>
                </a:lnTo>
                <a:lnTo>
                  <a:pt x="227317" y="60960"/>
                </a:lnTo>
                <a:close/>
              </a:path>
              <a:path w="496569" h="313690">
                <a:moveTo>
                  <a:pt x="366531" y="73660"/>
                </a:moveTo>
                <a:lnTo>
                  <a:pt x="335330" y="73660"/>
                </a:lnTo>
                <a:lnTo>
                  <a:pt x="348424" y="80010"/>
                </a:lnTo>
                <a:lnTo>
                  <a:pt x="353821" y="85090"/>
                </a:lnTo>
                <a:lnTo>
                  <a:pt x="358089" y="93980"/>
                </a:lnTo>
                <a:lnTo>
                  <a:pt x="309562" y="119380"/>
                </a:lnTo>
                <a:lnTo>
                  <a:pt x="338366" y="119380"/>
                </a:lnTo>
                <a:lnTo>
                  <a:pt x="376021" y="100330"/>
                </a:lnTo>
                <a:lnTo>
                  <a:pt x="377215" y="99060"/>
                </a:lnTo>
                <a:lnTo>
                  <a:pt x="378663" y="95250"/>
                </a:lnTo>
                <a:lnTo>
                  <a:pt x="378371" y="92710"/>
                </a:lnTo>
                <a:lnTo>
                  <a:pt x="375488" y="87630"/>
                </a:lnTo>
                <a:lnTo>
                  <a:pt x="372478" y="81280"/>
                </a:lnTo>
                <a:lnTo>
                  <a:pt x="368896" y="76200"/>
                </a:lnTo>
                <a:lnTo>
                  <a:pt x="366531" y="73660"/>
                </a:lnTo>
                <a:close/>
              </a:path>
              <a:path w="496569" h="313690">
                <a:moveTo>
                  <a:pt x="471831" y="76200"/>
                </a:moveTo>
                <a:lnTo>
                  <a:pt x="437070" y="76200"/>
                </a:lnTo>
                <a:lnTo>
                  <a:pt x="477316" y="101600"/>
                </a:lnTo>
                <a:lnTo>
                  <a:pt x="482269" y="101600"/>
                </a:lnTo>
                <a:lnTo>
                  <a:pt x="484682" y="100330"/>
                </a:lnTo>
                <a:lnTo>
                  <a:pt x="486282" y="99060"/>
                </a:lnTo>
                <a:lnTo>
                  <a:pt x="490308" y="97790"/>
                </a:lnTo>
                <a:lnTo>
                  <a:pt x="491934" y="96520"/>
                </a:lnTo>
                <a:lnTo>
                  <a:pt x="494347" y="93980"/>
                </a:lnTo>
                <a:lnTo>
                  <a:pt x="495160" y="93980"/>
                </a:lnTo>
                <a:lnTo>
                  <a:pt x="495998" y="92710"/>
                </a:lnTo>
                <a:lnTo>
                  <a:pt x="496049" y="91440"/>
                </a:lnTo>
                <a:lnTo>
                  <a:pt x="495401" y="90170"/>
                </a:lnTo>
                <a:lnTo>
                  <a:pt x="494741" y="90170"/>
                </a:lnTo>
                <a:lnTo>
                  <a:pt x="493725" y="88900"/>
                </a:lnTo>
                <a:lnTo>
                  <a:pt x="471831" y="76200"/>
                </a:lnTo>
                <a:close/>
              </a:path>
              <a:path w="496569" h="313690">
                <a:moveTo>
                  <a:pt x="446874" y="0"/>
                </a:moveTo>
                <a:lnTo>
                  <a:pt x="444271" y="0"/>
                </a:lnTo>
                <a:lnTo>
                  <a:pt x="441693" y="1270"/>
                </a:lnTo>
                <a:lnTo>
                  <a:pt x="440080" y="2540"/>
                </a:lnTo>
                <a:lnTo>
                  <a:pt x="436384" y="3810"/>
                </a:lnTo>
                <a:lnTo>
                  <a:pt x="435000" y="5080"/>
                </a:lnTo>
                <a:lnTo>
                  <a:pt x="433057" y="6350"/>
                </a:lnTo>
                <a:lnTo>
                  <a:pt x="432346" y="6350"/>
                </a:lnTo>
                <a:lnTo>
                  <a:pt x="431469" y="7620"/>
                </a:lnTo>
                <a:lnTo>
                  <a:pt x="431164" y="8890"/>
                </a:lnTo>
                <a:lnTo>
                  <a:pt x="430847" y="8890"/>
                </a:lnTo>
                <a:lnTo>
                  <a:pt x="430745" y="10160"/>
                </a:lnTo>
                <a:lnTo>
                  <a:pt x="427266" y="54610"/>
                </a:lnTo>
                <a:lnTo>
                  <a:pt x="443787" y="54610"/>
                </a:lnTo>
                <a:lnTo>
                  <a:pt x="447967" y="3810"/>
                </a:lnTo>
                <a:lnTo>
                  <a:pt x="447954" y="2540"/>
                </a:lnTo>
                <a:lnTo>
                  <a:pt x="446874" y="0"/>
                </a:lnTo>
                <a:close/>
              </a:path>
              <a:path w="496569" h="313690">
                <a:moveTo>
                  <a:pt x="388734" y="30480"/>
                </a:moveTo>
                <a:lnTo>
                  <a:pt x="385571" y="30480"/>
                </a:lnTo>
                <a:lnTo>
                  <a:pt x="384594" y="31750"/>
                </a:lnTo>
                <a:lnTo>
                  <a:pt x="389242" y="31750"/>
                </a:lnTo>
                <a:lnTo>
                  <a:pt x="388734" y="3048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910279" y="6176085"/>
            <a:ext cx="4603115" cy="868044"/>
            <a:chOff x="2910279" y="6176085"/>
            <a:chExt cx="4603115" cy="868044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279" y="6256128"/>
              <a:ext cx="701509" cy="4368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50154" y="6176086"/>
              <a:ext cx="2263140" cy="868044"/>
            </a:xfrm>
            <a:custGeom>
              <a:avLst/>
              <a:gdLst/>
              <a:ahLst/>
              <a:cxnLst/>
              <a:rect l="l" t="t" r="r" b="b"/>
              <a:pathLst>
                <a:path w="2263140" h="868045">
                  <a:moveTo>
                    <a:pt x="97790" y="342900"/>
                  </a:moveTo>
                  <a:lnTo>
                    <a:pt x="97751" y="341630"/>
                  </a:lnTo>
                  <a:lnTo>
                    <a:pt x="97256" y="339090"/>
                  </a:lnTo>
                  <a:lnTo>
                    <a:pt x="96532" y="337820"/>
                  </a:lnTo>
                  <a:lnTo>
                    <a:pt x="96062" y="336550"/>
                  </a:lnTo>
                  <a:lnTo>
                    <a:pt x="95478" y="335280"/>
                  </a:lnTo>
                  <a:lnTo>
                    <a:pt x="94792" y="334010"/>
                  </a:lnTo>
                  <a:lnTo>
                    <a:pt x="94157" y="332740"/>
                  </a:lnTo>
                  <a:lnTo>
                    <a:pt x="92964" y="331470"/>
                  </a:lnTo>
                  <a:lnTo>
                    <a:pt x="92379" y="330200"/>
                  </a:lnTo>
                  <a:lnTo>
                    <a:pt x="91262" y="328930"/>
                  </a:lnTo>
                  <a:lnTo>
                    <a:pt x="88099" y="328930"/>
                  </a:lnTo>
                  <a:lnTo>
                    <a:pt x="87287" y="330200"/>
                  </a:lnTo>
                  <a:lnTo>
                    <a:pt x="84569" y="336550"/>
                  </a:lnTo>
                  <a:lnTo>
                    <a:pt x="81876" y="341630"/>
                  </a:lnTo>
                  <a:lnTo>
                    <a:pt x="61023" y="356870"/>
                  </a:lnTo>
                  <a:lnTo>
                    <a:pt x="49682" y="356870"/>
                  </a:lnTo>
                  <a:lnTo>
                    <a:pt x="22402" y="323850"/>
                  </a:lnTo>
                  <a:lnTo>
                    <a:pt x="18745" y="308610"/>
                  </a:lnTo>
                  <a:lnTo>
                    <a:pt x="18897" y="302260"/>
                  </a:lnTo>
                  <a:lnTo>
                    <a:pt x="19977" y="294640"/>
                  </a:lnTo>
                  <a:lnTo>
                    <a:pt x="24447" y="288290"/>
                  </a:lnTo>
                  <a:lnTo>
                    <a:pt x="36156" y="281940"/>
                  </a:lnTo>
                  <a:lnTo>
                    <a:pt x="39763" y="280670"/>
                  </a:lnTo>
                  <a:lnTo>
                    <a:pt x="57162" y="280670"/>
                  </a:lnTo>
                  <a:lnTo>
                    <a:pt x="60871" y="281940"/>
                  </a:lnTo>
                  <a:lnTo>
                    <a:pt x="62293" y="281940"/>
                  </a:lnTo>
                  <a:lnTo>
                    <a:pt x="64147" y="280670"/>
                  </a:lnTo>
                  <a:lnTo>
                    <a:pt x="64617" y="280670"/>
                  </a:lnTo>
                  <a:lnTo>
                    <a:pt x="64744" y="278130"/>
                  </a:lnTo>
                  <a:lnTo>
                    <a:pt x="64109" y="275590"/>
                  </a:lnTo>
                  <a:lnTo>
                    <a:pt x="62153" y="271780"/>
                  </a:lnTo>
                  <a:lnTo>
                    <a:pt x="61607" y="270510"/>
                  </a:lnTo>
                  <a:lnTo>
                    <a:pt x="60655" y="269240"/>
                  </a:lnTo>
                  <a:lnTo>
                    <a:pt x="60159" y="269240"/>
                  </a:lnTo>
                  <a:lnTo>
                    <a:pt x="59105" y="267970"/>
                  </a:lnTo>
                  <a:lnTo>
                    <a:pt x="58572" y="266700"/>
                  </a:lnTo>
                  <a:lnTo>
                    <a:pt x="56629" y="266700"/>
                  </a:lnTo>
                  <a:lnTo>
                    <a:pt x="54216" y="265430"/>
                  </a:lnTo>
                  <a:lnTo>
                    <a:pt x="52438" y="265430"/>
                  </a:lnTo>
                  <a:lnTo>
                    <a:pt x="47764" y="264160"/>
                  </a:lnTo>
                  <a:lnTo>
                    <a:pt x="45250" y="265430"/>
                  </a:lnTo>
                  <a:lnTo>
                    <a:pt x="37033" y="265430"/>
                  </a:lnTo>
                  <a:lnTo>
                    <a:pt x="19494" y="273050"/>
                  </a:lnTo>
                  <a:lnTo>
                    <a:pt x="0" y="309880"/>
                  </a:lnTo>
                  <a:lnTo>
                    <a:pt x="1117" y="317500"/>
                  </a:lnTo>
                  <a:lnTo>
                    <a:pt x="18008" y="355600"/>
                  </a:lnTo>
                  <a:lnTo>
                    <a:pt x="43649" y="374650"/>
                  </a:lnTo>
                  <a:lnTo>
                    <a:pt x="61506" y="374650"/>
                  </a:lnTo>
                  <a:lnTo>
                    <a:pt x="67741" y="372110"/>
                  </a:lnTo>
                  <a:lnTo>
                    <a:pt x="77266" y="367030"/>
                  </a:lnTo>
                  <a:lnTo>
                    <a:pt x="80124" y="365760"/>
                  </a:lnTo>
                  <a:lnTo>
                    <a:pt x="85318" y="361950"/>
                  </a:lnTo>
                  <a:lnTo>
                    <a:pt x="87617" y="359410"/>
                  </a:lnTo>
                  <a:lnTo>
                    <a:pt x="89598" y="356870"/>
                  </a:lnTo>
                  <a:lnTo>
                    <a:pt x="91579" y="354330"/>
                  </a:lnTo>
                  <a:lnTo>
                    <a:pt x="93243" y="353060"/>
                  </a:lnTo>
                  <a:lnTo>
                    <a:pt x="95935" y="347980"/>
                  </a:lnTo>
                  <a:lnTo>
                    <a:pt x="96799" y="346710"/>
                  </a:lnTo>
                  <a:lnTo>
                    <a:pt x="97599" y="344170"/>
                  </a:lnTo>
                  <a:lnTo>
                    <a:pt x="97790" y="342900"/>
                  </a:lnTo>
                  <a:close/>
                </a:path>
                <a:path w="2263140" h="868045">
                  <a:moveTo>
                    <a:pt x="120180" y="496709"/>
                  </a:moveTo>
                  <a:lnTo>
                    <a:pt x="119557" y="494169"/>
                  </a:lnTo>
                  <a:lnTo>
                    <a:pt x="117563" y="490359"/>
                  </a:lnTo>
                  <a:lnTo>
                    <a:pt x="115608" y="486549"/>
                  </a:lnTo>
                  <a:lnTo>
                    <a:pt x="113563" y="484009"/>
                  </a:lnTo>
                  <a:lnTo>
                    <a:pt x="109296" y="482739"/>
                  </a:lnTo>
                  <a:lnTo>
                    <a:pt x="106311" y="484009"/>
                  </a:lnTo>
                  <a:lnTo>
                    <a:pt x="98552" y="487819"/>
                  </a:lnTo>
                  <a:lnTo>
                    <a:pt x="96227" y="490359"/>
                  </a:lnTo>
                  <a:lnTo>
                    <a:pt x="94742" y="494169"/>
                  </a:lnTo>
                  <a:lnTo>
                    <a:pt x="95377" y="496709"/>
                  </a:lnTo>
                  <a:lnTo>
                    <a:pt x="99326" y="504329"/>
                  </a:lnTo>
                  <a:lnTo>
                    <a:pt x="101371" y="506869"/>
                  </a:lnTo>
                  <a:lnTo>
                    <a:pt x="105625" y="508139"/>
                  </a:lnTo>
                  <a:lnTo>
                    <a:pt x="108610" y="506869"/>
                  </a:lnTo>
                  <a:lnTo>
                    <a:pt x="116382" y="503059"/>
                  </a:lnTo>
                  <a:lnTo>
                    <a:pt x="118706" y="501789"/>
                  </a:lnTo>
                  <a:lnTo>
                    <a:pt x="120180" y="496709"/>
                  </a:lnTo>
                  <a:close/>
                </a:path>
                <a:path w="2263140" h="868045">
                  <a:moveTo>
                    <a:pt x="177800" y="611009"/>
                  </a:moveTo>
                  <a:lnTo>
                    <a:pt x="131305" y="520839"/>
                  </a:lnTo>
                  <a:lnTo>
                    <a:pt x="130708" y="520839"/>
                  </a:lnTo>
                  <a:lnTo>
                    <a:pt x="129768" y="519569"/>
                  </a:lnTo>
                  <a:lnTo>
                    <a:pt x="126758" y="519569"/>
                  </a:lnTo>
                  <a:lnTo>
                    <a:pt x="124498" y="520839"/>
                  </a:lnTo>
                  <a:lnTo>
                    <a:pt x="123101" y="522109"/>
                  </a:lnTo>
                  <a:lnTo>
                    <a:pt x="119849" y="523379"/>
                  </a:lnTo>
                  <a:lnTo>
                    <a:pt x="118554" y="524649"/>
                  </a:lnTo>
                  <a:lnTo>
                    <a:pt x="116560" y="525919"/>
                  </a:lnTo>
                  <a:lnTo>
                    <a:pt x="115824" y="525919"/>
                  </a:lnTo>
                  <a:lnTo>
                    <a:pt x="114833" y="527189"/>
                  </a:lnTo>
                  <a:lnTo>
                    <a:pt x="114566" y="527189"/>
                  </a:lnTo>
                  <a:lnTo>
                    <a:pt x="114617" y="529729"/>
                  </a:lnTo>
                  <a:lnTo>
                    <a:pt x="161353" y="619899"/>
                  </a:lnTo>
                  <a:lnTo>
                    <a:pt x="167894" y="619899"/>
                  </a:lnTo>
                  <a:lnTo>
                    <a:pt x="169252" y="618629"/>
                  </a:lnTo>
                  <a:lnTo>
                    <a:pt x="172504" y="617359"/>
                  </a:lnTo>
                  <a:lnTo>
                    <a:pt x="173837" y="616089"/>
                  </a:lnTo>
                  <a:lnTo>
                    <a:pt x="175831" y="614819"/>
                  </a:lnTo>
                  <a:lnTo>
                    <a:pt x="176555" y="614819"/>
                  </a:lnTo>
                  <a:lnTo>
                    <a:pt x="177469" y="613549"/>
                  </a:lnTo>
                  <a:lnTo>
                    <a:pt x="177749" y="612279"/>
                  </a:lnTo>
                  <a:lnTo>
                    <a:pt x="177800" y="611009"/>
                  </a:lnTo>
                  <a:close/>
                </a:path>
                <a:path w="2263140" h="868045">
                  <a:moveTo>
                    <a:pt x="201002" y="299720"/>
                  </a:moveTo>
                  <a:lnTo>
                    <a:pt x="200888" y="298450"/>
                  </a:lnTo>
                  <a:lnTo>
                    <a:pt x="198894" y="294640"/>
                  </a:lnTo>
                  <a:lnTo>
                    <a:pt x="154393" y="209550"/>
                  </a:lnTo>
                  <a:lnTo>
                    <a:pt x="154114" y="208280"/>
                  </a:lnTo>
                  <a:lnTo>
                    <a:pt x="152768" y="208280"/>
                  </a:lnTo>
                  <a:lnTo>
                    <a:pt x="152146" y="207010"/>
                  </a:lnTo>
                  <a:lnTo>
                    <a:pt x="150647" y="207010"/>
                  </a:lnTo>
                  <a:lnTo>
                    <a:pt x="149720" y="208280"/>
                  </a:lnTo>
                  <a:lnTo>
                    <a:pt x="147510" y="208280"/>
                  </a:lnTo>
                  <a:lnTo>
                    <a:pt x="146164" y="209550"/>
                  </a:lnTo>
                  <a:lnTo>
                    <a:pt x="142925" y="210820"/>
                  </a:lnTo>
                  <a:lnTo>
                    <a:pt x="141617" y="212090"/>
                  </a:lnTo>
                  <a:lnTo>
                    <a:pt x="139674" y="213360"/>
                  </a:lnTo>
                  <a:lnTo>
                    <a:pt x="138925" y="213360"/>
                  </a:lnTo>
                  <a:lnTo>
                    <a:pt x="137922" y="214630"/>
                  </a:lnTo>
                  <a:lnTo>
                    <a:pt x="137642" y="215900"/>
                  </a:lnTo>
                  <a:lnTo>
                    <a:pt x="137668" y="217170"/>
                  </a:lnTo>
                  <a:lnTo>
                    <a:pt x="170256" y="279400"/>
                  </a:lnTo>
                  <a:lnTo>
                    <a:pt x="168605" y="288290"/>
                  </a:lnTo>
                  <a:lnTo>
                    <a:pt x="147675" y="312420"/>
                  </a:lnTo>
                  <a:lnTo>
                    <a:pt x="138785" y="312420"/>
                  </a:lnTo>
                  <a:lnTo>
                    <a:pt x="133375" y="308610"/>
                  </a:lnTo>
                  <a:lnTo>
                    <a:pt x="130835" y="307340"/>
                  </a:lnTo>
                  <a:lnTo>
                    <a:pt x="126060" y="300990"/>
                  </a:lnTo>
                  <a:lnTo>
                    <a:pt x="123520" y="297180"/>
                  </a:lnTo>
                  <a:lnTo>
                    <a:pt x="93624" y="240030"/>
                  </a:lnTo>
                  <a:lnTo>
                    <a:pt x="93256" y="238760"/>
                  </a:lnTo>
                  <a:lnTo>
                    <a:pt x="89230" y="238760"/>
                  </a:lnTo>
                  <a:lnTo>
                    <a:pt x="87007" y="240030"/>
                  </a:lnTo>
                  <a:lnTo>
                    <a:pt x="85661" y="240030"/>
                  </a:lnTo>
                  <a:lnTo>
                    <a:pt x="82499" y="242570"/>
                  </a:lnTo>
                  <a:lnTo>
                    <a:pt x="81203" y="242570"/>
                  </a:lnTo>
                  <a:lnTo>
                    <a:pt x="79197" y="243840"/>
                  </a:lnTo>
                  <a:lnTo>
                    <a:pt x="78435" y="245110"/>
                  </a:lnTo>
                  <a:lnTo>
                    <a:pt x="77431" y="246380"/>
                  </a:lnTo>
                  <a:lnTo>
                    <a:pt x="77152" y="246380"/>
                  </a:lnTo>
                  <a:lnTo>
                    <a:pt x="77063" y="247650"/>
                  </a:lnTo>
                  <a:lnTo>
                    <a:pt x="108826" y="309880"/>
                  </a:lnTo>
                  <a:lnTo>
                    <a:pt x="112217" y="314960"/>
                  </a:lnTo>
                  <a:lnTo>
                    <a:pt x="119087" y="322580"/>
                  </a:lnTo>
                  <a:lnTo>
                    <a:pt x="122948" y="325120"/>
                  </a:lnTo>
                  <a:lnTo>
                    <a:pt x="131495" y="330200"/>
                  </a:lnTo>
                  <a:lnTo>
                    <a:pt x="146367" y="330200"/>
                  </a:lnTo>
                  <a:lnTo>
                    <a:pt x="177444" y="302260"/>
                  </a:lnTo>
                  <a:lnTo>
                    <a:pt x="179641" y="294640"/>
                  </a:lnTo>
                  <a:lnTo>
                    <a:pt x="186029" y="306070"/>
                  </a:lnTo>
                  <a:lnTo>
                    <a:pt x="186359" y="307340"/>
                  </a:lnTo>
                  <a:lnTo>
                    <a:pt x="189928" y="307340"/>
                  </a:lnTo>
                  <a:lnTo>
                    <a:pt x="191985" y="306070"/>
                  </a:lnTo>
                  <a:lnTo>
                    <a:pt x="193255" y="306070"/>
                  </a:lnTo>
                  <a:lnTo>
                    <a:pt x="196164" y="304800"/>
                  </a:lnTo>
                  <a:lnTo>
                    <a:pt x="197294" y="303530"/>
                  </a:lnTo>
                  <a:lnTo>
                    <a:pt x="199072" y="302260"/>
                  </a:lnTo>
                  <a:lnTo>
                    <a:pt x="199745" y="302260"/>
                  </a:lnTo>
                  <a:lnTo>
                    <a:pt x="200660" y="300990"/>
                  </a:lnTo>
                  <a:lnTo>
                    <a:pt x="200914" y="299720"/>
                  </a:lnTo>
                  <a:close/>
                </a:path>
                <a:path w="2263140" h="868045">
                  <a:moveTo>
                    <a:pt x="278295" y="247650"/>
                  </a:moveTo>
                  <a:lnTo>
                    <a:pt x="277977" y="238760"/>
                  </a:lnTo>
                  <a:lnTo>
                    <a:pt x="276707" y="233680"/>
                  </a:lnTo>
                  <a:lnTo>
                    <a:pt x="275526" y="231140"/>
                  </a:lnTo>
                  <a:lnTo>
                    <a:pt x="274345" y="228600"/>
                  </a:lnTo>
                  <a:lnTo>
                    <a:pt x="258483" y="215900"/>
                  </a:lnTo>
                  <a:lnTo>
                    <a:pt x="255346" y="214630"/>
                  </a:lnTo>
                  <a:lnTo>
                    <a:pt x="241706" y="214630"/>
                  </a:lnTo>
                  <a:lnTo>
                    <a:pt x="231609" y="215900"/>
                  </a:lnTo>
                  <a:lnTo>
                    <a:pt x="213969" y="215900"/>
                  </a:lnTo>
                  <a:lnTo>
                    <a:pt x="204660" y="200660"/>
                  </a:lnTo>
                  <a:lnTo>
                    <a:pt x="204990" y="199390"/>
                  </a:lnTo>
                  <a:lnTo>
                    <a:pt x="206514" y="195580"/>
                  </a:lnTo>
                  <a:lnTo>
                    <a:pt x="207797" y="194310"/>
                  </a:lnTo>
                  <a:lnTo>
                    <a:pt x="211378" y="190500"/>
                  </a:lnTo>
                  <a:lnTo>
                    <a:pt x="213664" y="189230"/>
                  </a:lnTo>
                  <a:lnTo>
                    <a:pt x="219557" y="185420"/>
                  </a:lnTo>
                  <a:lnTo>
                    <a:pt x="222516" y="184150"/>
                  </a:lnTo>
                  <a:lnTo>
                    <a:pt x="228104" y="184150"/>
                  </a:lnTo>
                  <a:lnTo>
                    <a:pt x="230606" y="182880"/>
                  </a:lnTo>
                  <a:lnTo>
                    <a:pt x="242265" y="182880"/>
                  </a:lnTo>
                  <a:lnTo>
                    <a:pt x="242697" y="181610"/>
                  </a:lnTo>
                  <a:lnTo>
                    <a:pt x="242697" y="180340"/>
                  </a:lnTo>
                  <a:lnTo>
                    <a:pt x="242519" y="179070"/>
                  </a:lnTo>
                  <a:lnTo>
                    <a:pt x="241858" y="177800"/>
                  </a:lnTo>
                  <a:lnTo>
                    <a:pt x="241414" y="176530"/>
                  </a:lnTo>
                  <a:lnTo>
                    <a:pt x="240296" y="173990"/>
                  </a:lnTo>
                  <a:lnTo>
                    <a:pt x="239788" y="173990"/>
                  </a:lnTo>
                  <a:lnTo>
                    <a:pt x="238429" y="171450"/>
                  </a:lnTo>
                  <a:lnTo>
                    <a:pt x="237718" y="170180"/>
                  </a:lnTo>
                  <a:lnTo>
                    <a:pt x="235750" y="170180"/>
                  </a:lnTo>
                  <a:lnTo>
                    <a:pt x="233781" y="168910"/>
                  </a:lnTo>
                  <a:lnTo>
                    <a:pt x="226987" y="168910"/>
                  </a:lnTo>
                  <a:lnTo>
                    <a:pt x="222516" y="170180"/>
                  </a:lnTo>
                  <a:lnTo>
                    <a:pt x="220103" y="170180"/>
                  </a:lnTo>
                  <a:lnTo>
                    <a:pt x="214909" y="172720"/>
                  </a:lnTo>
                  <a:lnTo>
                    <a:pt x="212432" y="172720"/>
                  </a:lnTo>
                  <a:lnTo>
                    <a:pt x="204622" y="177800"/>
                  </a:lnTo>
                  <a:lnTo>
                    <a:pt x="187744" y="203200"/>
                  </a:lnTo>
                  <a:lnTo>
                    <a:pt x="188353" y="210820"/>
                  </a:lnTo>
                  <a:lnTo>
                    <a:pt x="189407" y="214630"/>
                  </a:lnTo>
                  <a:lnTo>
                    <a:pt x="193281" y="222250"/>
                  </a:lnTo>
                  <a:lnTo>
                    <a:pt x="195681" y="224790"/>
                  </a:lnTo>
                  <a:lnTo>
                    <a:pt x="201193" y="228600"/>
                  </a:lnTo>
                  <a:lnTo>
                    <a:pt x="204152" y="231140"/>
                  </a:lnTo>
                  <a:lnTo>
                    <a:pt x="210489" y="232410"/>
                  </a:lnTo>
                  <a:lnTo>
                    <a:pt x="213779" y="233680"/>
                  </a:lnTo>
                  <a:lnTo>
                    <a:pt x="223977" y="233680"/>
                  </a:lnTo>
                  <a:lnTo>
                    <a:pt x="230746" y="232410"/>
                  </a:lnTo>
                  <a:lnTo>
                    <a:pt x="240347" y="231140"/>
                  </a:lnTo>
                  <a:lnTo>
                    <a:pt x="243332" y="231140"/>
                  </a:lnTo>
                  <a:lnTo>
                    <a:pt x="248907" y="232410"/>
                  </a:lnTo>
                  <a:lnTo>
                    <a:pt x="251396" y="232410"/>
                  </a:lnTo>
                  <a:lnTo>
                    <a:pt x="260794" y="247650"/>
                  </a:lnTo>
                  <a:lnTo>
                    <a:pt x="260286" y="250190"/>
                  </a:lnTo>
                  <a:lnTo>
                    <a:pt x="233934" y="266700"/>
                  </a:lnTo>
                  <a:lnTo>
                    <a:pt x="230974" y="267970"/>
                  </a:lnTo>
                  <a:lnTo>
                    <a:pt x="223469" y="267970"/>
                  </a:lnTo>
                  <a:lnTo>
                    <a:pt x="219710" y="266700"/>
                  </a:lnTo>
                  <a:lnTo>
                    <a:pt x="218401" y="266700"/>
                  </a:lnTo>
                  <a:lnTo>
                    <a:pt x="217220" y="267970"/>
                  </a:lnTo>
                  <a:lnTo>
                    <a:pt x="216865" y="267970"/>
                  </a:lnTo>
                  <a:lnTo>
                    <a:pt x="216382" y="269240"/>
                  </a:lnTo>
                  <a:lnTo>
                    <a:pt x="216458" y="270510"/>
                  </a:lnTo>
                  <a:lnTo>
                    <a:pt x="216649" y="271780"/>
                  </a:lnTo>
                  <a:lnTo>
                    <a:pt x="217271" y="273050"/>
                  </a:lnTo>
                  <a:lnTo>
                    <a:pt x="217754" y="274320"/>
                  </a:lnTo>
                  <a:lnTo>
                    <a:pt x="219468" y="278130"/>
                  </a:lnTo>
                  <a:lnTo>
                    <a:pt x="220472" y="279400"/>
                  </a:lnTo>
                  <a:lnTo>
                    <a:pt x="222364" y="281940"/>
                  </a:lnTo>
                  <a:lnTo>
                    <a:pt x="225501" y="281940"/>
                  </a:lnTo>
                  <a:lnTo>
                    <a:pt x="227037" y="283210"/>
                  </a:lnTo>
                  <a:lnTo>
                    <a:pt x="231051" y="283210"/>
                  </a:lnTo>
                  <a:lnTo>
                    <a:pt x="233387" y="281940"/>
                  </a:lnTo>
                  <a:lnTo>
                    <a:pt x="238734" y="281940"/>
                  </a:lnTo>
                  <a:lnTo>
                    <a:pt x="241630" y="280670"/>
                  </a:lnTo>
                  <a:lnTo>
                    <a:pt x="247878" y="279400"/>
                  </a:lnTo>
                  <a:lnTo>
                    <a:pt x="251028" y="278130"/>
                  </a:lnTo>
                  <a:lnTo>
                    <a:pt x="259359" y="273050"/>
                  </a:lnTo>
                  <a:lnTo>
                    <a:pt x="263753" y="270510"/>
                  </a:lnTo>
                  <a:lnTo>
                    <a:pt x="271043" y="262890"/>
                  </a:lnTo>
                  <a:lnTo>
                    <a:pt x="273786" y="259080"/>
                  </a:lnTo>
                  <a:lnTo>
                    <a:pt x="277456" y="251460"/>
                  </a:lnTo>
                  <a:lnTo>
                    <a:pt x="278295" y="247650"/>
                  </a:lnTo>
                  <a:close/>
                </a:path>
                <a:path w="2263140" h="868045">
                  <a:moveTo>
                    <a:pt x="284683" y="555129"/>
                  </a:moveTo>
                  <a:lnTo>
                    <a:pt x="256197" y="500519"/>
                  </a:lnTo>
                  <a:lnTo>
                    <a:pt x="252907" y="494169"/>
                  </a:lnTo>
                  <a:lnTo>
                    <a:pt x="251231" y="491629"/>
                  </a:lnTo>
                  <a:lnTo>
                    <a:pt x="225666" y="472579"/>
                  </a:lnTo>
                  <a:lnTo>
                    <a:pt x="215468" y="473849"/>
                  </a:lnTo>
                  <a:lnTo>
                    <a:pt x="184505" y="501789"/>
                  </a:lnTo>
                  <a:lnTo>
                    <a:pt x="182410" y="509409"/>
                  </a:lnTo>
                  <a:lnTo>
                    <a:pt x="176022" y="497979"/>
                  </a:lnTo>
                  <a:lnTo>
                    <a:pt x="175679" y="496709"/>
                  </a:lnTo>
                  <a:lnTo>
                    <a:pt x="172059" y="496709"/>
                  </a:lnTo>
                  <a:lnTo>
                    <a:pt x="170027" y="497979"/>
                  </a:lnTo>
                  <a:lnTo>
                    <a:pt x="168795" y="497979"/>
                  </a:lnTo>
                  <a:lnTo>
                    <a:pt x="165798" y="499249"/>
                  </a:lnTo>
                  <a:lnTo>
                    <a:pt x="164604" y="500519"/>
                  </a:lnTo>
                  <a:lnTo>
                    <a:pt x="162839" y="501789"/>
                  </a:lnTo>
                  <a:lnTo>
                    <a:pt x="162179" y="501789"/>
                  </a:lnTo>
                  <a:lnTo>
                    <a:pt x="161290" y="503059"/>
                  </a:lnTo>
                  <a:lnTo>
                    <a:pt x="161175" y="505599"/>
                  </a:lnTo>
                  <a:lnTo>
                    <a:pt x="207949" y="595769"/>
                  </a:lnTo>
                  <a:lnTo>
                    <a:pt x="209130" y="595769"/>
                  </a:lnTo>
                  <a:lnTo>
                    <a:pt x="209727" y="597039"/>
                  </a:lnTo>
                  <a:lnTo>
                    <a:pt x="211264" y="595769"/>
                  </a:lnTo>
                  <a:lnTo>
                    <a:pt x="214477" y="595769"/>
                  </a:lnTo>
                  <a:lnTo>
                    <a:pt x="215836" y="594499"/>
                  </a:lnTo>
                  <a:lnTo>
                    <a:pt x="219100" y="593229"/>
                  </a:lnTo>
                  <a:lnTo>
                    <a:pt x="220421" y="591959"/>
                  </a:lnTo>
                  <a:lnTo>
                    <a:pt x="222415" y="590689"/>
                  </a:lnTo>
                  <a:lnTo>
                    <a:pt x="223139" y="590689"/>
                  </a:lnTo>
                  <a:lnTo>
                    <a:pt x="224066" y="589419"/>
                  </a:lnTo>
                  <a:lnTo>
                    <a:pt x="224332" y="588149"/>
                  </a:lnTo>
                  <a:lnTo>
                    <a:pt x="224383" y="586879"/>
                  </a:lnTo>
                  <a:lnTo>
                    <a:pt x="191808" y="524649"/>
                  </a:lnTo>
                  <a:lnTo>
                    <a:pt x="193370" y="515759"/>
                  </a:lnTo>
                  <a:lnTo>
                    <a:pt x="195427" y="509409"/>
                  </a:lnTo>
                  <a:lnTo>
                    <a:pt x="200558" y="499249"/>
                  </a:lnTo>
                  <a:lnTo>
                    <a:pt x="203873" y="495439"/>
                  </a:lnTo>
                  <a:lnTo>
                    <a:pt x="211099" y="491629"/>
                  </a:lnTo>
                  <a:lnTo>
                    <a:pt x="223062" y="491629"/>
                  </a:lnTo>
                  <a:lnTo>
                    <a:pt x="228409" y="495439"/>
                  </a:lnTo>
                  <a:lnTo>
                    <a:pt x="230949" y="496709"/>
                  </a:lnTo>
                  <a:lnTo>
                    <a:pt x="235737" y="503059"/>
                  </a:lnTo>
                  <a:lnTo>
                    <a:pt x="238252" y="506869"/>
                  </a:lnTo>
                  <a:lnTo>
                    <a:pt x="268236" y="564019"/>
                  </a:lnTo>
                  <a:lnTo>
                    <a:pt x="268605" y="564019"/>
                  </a:lnTo>
                  <a:lnTo>
                    <a:pt x="269506" y="565289"/>
                  </a:lnTo>
                  <a:lnTo>
                    <a:pt x="272503" y="565289"/>
                  </a:lnTo>
                  <a:lnTo>
                    <a:pt x="274764" y="564019"/>
                  </a:lnTo>
                  <a:lnTo>
                    <a:pt x="276161" y="562749"/>
                  </a:lnTo>
                  <a:lnTo>
                    <a:pt x="279425" y="561479"/>
                  </a:lnTo>
                  <a:lnTo>
                    <a:pt x="280720" y="561479"/>
                  </a:lnTo>
                  <a:lnTo>
                    <a:pt x="282702" y="558939"/>
                  </a:lnTo>
                  <a:lnTo>
                    <a:pt x="283425" y="558939"/>
                  </a:lnTo>
                  <a:lnTo>
                    <a:pt x="284353" y="557669"/>
                  </a:lnTo>
                  <a:lnTo>
                    <a:pt x="284619" y="557669"/>
                  </a:lnTo>
                  <a:lnTo>
                    <a:pt x="284683" y="555129"/>
                  </a:lnTo>
                  <a:close/>
                </a:path>
                <a:path w="2263140" h="868045">
                  <a:moveTo>
                    <a:pt x="306273" y="858545"/>
                  </a:moveTo>
                  <a:lnTo>
                    <a:pt x="237172" y="725081"/>
                  </a:lnTo>
                  <a:lnTo>
                    <a:pt x="236791" y="724687"/>
                  </a:lnTo>
                  <a:lnTo>
                    <a:pt x="235851" y="724179"/>
                  </a:lnTo>
                  <a:lnTo>
                    <a:pt x="235254" y="724065"/>
                  </a:lnTo>
                  <a:lnTo>
                    <a:pt x="233781" y="724154"/>
                  </a:lnTo>
                  <a:lnTo>
                    <a:pt x="220599" y="733082"/>
                  </a:lnTo>
                  <a:lnTo>
                    <a:pt x="220726" y="733602"/>
                  </a:lnTo>
                  <a:lnTo>
                    <a:pt x="289826" y="867054"/>
                  </a:lnTo>
                  <a:lnTo>
                    <a:pt x="290182" y="867448"/>
                  </a:lnTo>
                  <a:lnTo>
                    <a:pt x="291020" y="867930"/>
                  </a:lnTo>
                  <a:lnTo>
                    <a:pt x="291617" y="868019"/>
                  </a:lnTo>
                  <a:lnTo>
                    <a:pt x="293154" y="867892"/>
                  </a:lnTo>
                  <a:lnTo>
                    <a:pt x="306273" y="858545"/>
                  </a:lnTo>
                  <a:close/>
                </a:path>
                <a:path w="2263140" h="868045">
                  <a:moveTo>
                    <a:pt x="355498" y="218440"/>
                  </a:moveTo>
                  <a:lnTo>
                    <a:pt x="355473" y="217170"/>
                  </a:lnTo>
                  <a:lnTo>
                    <a:pt x="354825" y="214630"/>
                  </a:lnTo>
                  <a:lnTo>
                    <a:pt x="354177" y="213360"/>
                  </a:lnTo>
                  <a:lnTo>
                    <a:pt x="353174" y="210820"/>
                  </a:lnTo>
                  <a:lnTo>
                    <a:pt x="351980" y="208280"/>
                  </a:lnTo>
                  <a:lnTo>
                    <a:pt x="350901" y="207010"/>
                  </a:lnTo>
                  <a:lnTo>
                    <a:pt x="350418" y="207010"/>
                  </a:lnTo>
                  <a:lnTo>
                    <a:pt x="349618" y="205740"/>
                  </a:lnTo>
                  <a:lnTo>
                    <a:pt x="347256" y="205740"/>
                  </a:lnTo>
                  <a:lnTo>
                    <a:pt x="346735" y="207010"/>
                  </a:lnTo>
                  <a:lnTo>
                    <a:pt x="345732" y="208280"/>
                  </a:lnTo>
                  <a:lnTo>
                    <a:pt x="345109" y="208280"/>
                  </a:lnTo>
                  <a:lnTo>
                    <a:pt x="343623" y="210820"/>
                  </a:lnTo>
                  <a:lnTo>
                    <a:pt x="342734" y="210820"/>
                  </a:lnTo>
                  <a:lnTo>
                    <a:pt x="340677" y="213360"/>
                  </a:lnTo>
                  <a:lnTo>
                    <a:pt x="339407" y="213360"/>
                  </a:lnTo>
                  <a:lnTo>
                    <a:pt x="333235" y="217170"/>
                  </a:lnTo>
                  <a:lnTo>
                    <a:pt x="329196" y="217170"/>
                  </a:lnTo>
                  <a:lnTo>
                    <a:pt x="322351" y="212090"/>
                  </a:lnTo>
                  <a:lnTo>
                    <a:pt x="319049" y="208280"/>
                  </a:lnTo>
                  <a:lnTo>
                    <a:pt x="294779" y="161290"/>
                  </a:lnTo>
                  <a:lnTo>
                    <a:pt x="290182" y="152400"/>
                  </a:lnTo>
                  <a:lnTo>
                    <a:pt x="313893" y="140970"/>
                  </a:lnTo>
                  <a:lnTo>
                    <a:pt x="314413" y="139700"/>
                  </a:lnTo>
                  <a:lnTo>
                    <a:pt x="314490" y="137160"/>
                  </a:lnTo>
                  <a:lnTo>
                    <a:pt x="313893" y="134620"/>
                  </a:lnTo>
                  <a:lnTo>
                    <a:pt x="312013" y="130810"/>
                  </a:lnTo>
                  <a:lnTo>
                    <a:pt x="311404" y="130810"/>
                  </a:lnTo>
                  <a:lnTo>
                    <a:pt x="310248" y="128270"/>
                  </a:lnTo>
                  <a:lnTo>
                    <a:pt x="309664" y="128270"/>
                  </a:lnTo>
                  <a:lnTo>
                    <a:pt x="308495" y="127000"/>
                  </a:lnTo>
                  <a:lnTo>
                    <a:pt x="306400" y="127000"/>
                  </a:lnTo>
                  <a:lnTo>
                    <a:pt x="283133" y="139700"/>
                  </a:lnTo>
                  <a:lnTo>
                    <a:pt x="271919" y="118110"/>
                  </a:lnTo>
                  <a:lnTo>
                    <a:pt x="271564" y="116840"/>
                  </a:lnTo>
                  <a:lnTo>
                    <a:pt x="267563" y="116840"/>
                  </a:lnTo>
                  <a:lnTo>
                    <a:pt x="265303" y="118110"/>
                  </a:lnTo>
                  <a:lnTo>
                    <a:pt x="263906" y="118110"/>
                  </a:lnTo>
                  <a:lnTo>
                    <a:pt x="260654" y="119380"/>
                  </a:lnTo>
                  <a:lnTo>
                    <a:pt x="259359" y="120650"/>
                  </a:lnTo>
                  <a:lnTo>
                    <a:pt x="257365" y="121920"/>
                  </a:lnTo>
                  <a:lnTo>
                    <a:pt x="256641" y="123190"/>
                  </a:lnTo>
                  <a:lnTo>
                    <a:pt x="255676" y="124460"/>
                  </a:lnTo>
                  <a:lnTo>
                    <a:pt x="255422" y="124460"/>
                  </a:lnTo>
                  <a:lnTo>
                    <a:pt x="255371" y="125730"/>
                  </a:lnTo>
                  <a:lnTo>
                    <a:pt x="266687" y="147320"/>
                  </a:lnTo>
                  <a:lnTo>
                    <a:pt x="253707" y="154940"/>
                  </a:lnTo>
                  <a:lnTo>
                    <a:pt x="253288" y="154940"/>
                  </a:lnTo>
                  <a:lnTo>
                    <a:pt x="252666" y="156210"/>
                  </a:lnTo>
                  <a:lnTo>
                    <a:pt x="252577" y="157480"/>
                  </a:lnTo>
                  <a:lnTo>
                    <a:pt x="252730" y="158750"/>
                  </a:lnTo>
                  <a:lnTo>
                    <a:pt x="253288" y="160020"/>
                  </a:lnTo>
                  <a:lnTo>
                    <a:pt x="253758" y="161290"/>
                  </a:lnTo>
                  <a:lnTo>
                    <a:pt x="255638" y="165100"/>
                  </a:lnTo>
                  <a:lnTo>
                    <a:pt x="256832" y="166370"/>
                  </a:lnTo>
                  <a:lnTo>
                    <a:pt x="259118" y="167640"/>
                  </a:lnTo>
                  <a:lnTo>
                    <a:pt x="260184" y="168910"/>
                  </a:lnTo>
                  <a:lnTo>
                    <a:pt x="273735" y="161290"/>
                  </a:lnTo>
                  <a:lnTo>
                    <a:pt x="303352" y="218440"/>
                  </a:lnTo>
                  <a:lnTo>
                    <a:pt x="306133" y="222250"/>
                  </a:lnTo>
                  <a:lnTo>
                    <a:pt x="311975" y="229870"/>
                  </a:lnTo>
                  <a:lnTo>
                    <a:pt x="315137" y="231140"/>
                  </a:lnTo>
                  <a:lnTo>
                    <a:pt x="321919" y="234950"/>
                  </a:lnTo>
                  <a:lnTo>
                    <a:pt x="325577" y="234950"/>
                  </a:lnTo>
                  <a:lnTo>
                    <a:pt x="333425" y="233680"/>
                  </a:lnTo>
                  <a:lnTo>
                    <a:pt x="349427" y="224790"/>
                  </a:lnTo>
                  <a:lnTo>
                    <a:pt x="351828" y="223520"/>
                  </a:lnTo>
                  <a:lnTo>
                    <a:pt x="352831" y="222250"/>
                  </a:lnTo>
                  <a:lnTo>
                    <a:pt x="354457" y="220980"/>
                  </a:lnTo>
                  <a:lnTo>
                    <a:pt x="355003" y="219710"/>
                  </a:lnTo>
                  <a:lnTo>
                    <a:pt x="355498" y="218440"/>
                  </a:lnTo>
                  <a:close/>
                </a:path>
                <a:path w="2263140" h="868045">
                  <a:moveTo>
                    <a:pt x="391045" y="501789"/>
                  </a:moveTo>
                  <a:lnTo>
                    <a:pt x="390931" y="500519"/>
                  </a:lnTo>
                  <a:lnTo>
                    <a:pt x="388289" y="495439"/>
                  </a:lnTo>
                  <a:lnTo>
                    <a:pt x="360159" y="441299"/>
                  </a:lnTo>
                  <a:lnTo>
                    <a:pt x="360159" y="481469"/>
                  </a:lnTo>
                  <a:lnTo>
                    <a:pt x="359257" y="486549"/>
                  </a:lnTo>
                  <a:lnTo>
                    <a:pt x="334429" y="515759"/>
                  </a:lnTo>
                  <a:lnTo>
                    <a:pt x="326682" y="514489"/>
                  </a:lnTo>
                  <a:lnTo>
                    <a:pt x="323024" y="513219"/>
                  </a:lnTo>
                  <a:lnTo>
                    <a:pt x="316128" y="508139"/>
                  </a:lnTo>
                  <a:lnTo>
                    <a:pt x="312953" y="505599"/>
                  </a:lnTo>
                  <a:lnTo>
                    <a:pt x="307124" y="496709"/>
                  </a:lnTo>
                  <a:lnTo>
                    <a:pt x="304495" y="492899"/>
                  </a:lnTo>
                  <a:lnTo>
                    <a:pt x="299974" y="484009"/>
                  </a:lnTo>
                  <a:lnTo>
                    <a:pt x="298234" y="480199"/>
                  </a:lnTo>
                  <a:lnTo>
                    <a:pt x="295630" y="471309"/>
                  </a:lnTo>
                  <a:lnTo>
                    <a:pt x="295046" y="466229"/>
                  </a:lnTo>
                  <a:lnTo>
                    <a:pt x="295313" y="458609"/>
                  </a:lnTo>
                  <a:lnTo>
                    <a:pt x="296316" y="454799"/>
                  </a:lnTo>
                  <a:lnTo>
                    <a:pt x="300062" y="447179"/>
                  </a:lnTo>
                  <a:lnTo>
                    <a:pt x="303072" y="444639"/>
                  </a:lnTo>
                  <a:lnTo>
                    <a:pt x="311696" y="439559"/>
                  </a:lnTo>
                  <a:lnTo>
                    <a:pt x="316750" y="439559"/>
                  </a:lnTo>
                  <a:lnTo>
                    <a:pt x="327964" y="440829"/>
                  </a:lnTo>
                  <a:lnTo>
                    <a:pt x="334403" y="442099"/>
                  </a:lnTo>
                  <a:lnTo>
                    <a:pt x="341680" y="445909"/>
                  </a:lnTo>
                  <a:lnTo>
                    <a:pt x="360159" y="481469"/>
                  </a:lnTo>
                  <a:lnTo>
                    <a:pt x="360159" y="441299"/>
                  </a:lnTo>
                  <a:lnTo>
                    <a:pt x="359257" y="439559"/>
                  </a:lnTo>
                  <a:lnTo>
                    <a:pt x="353314" y="428129"/>
                  </a:lnTo>
                  <a:lnTo>
                    <a:pt x="322300" y="368439"/>
                  </a:lnTo>
                  <a:lnTo>
                    <a:pt x="322059" y="367169"/>
                  </a:lnTo>
                  <a:lnTo>
                    <a:pt x="317665" y="367169"/>
                  </a:lnTo>
                  <a:lnTo>
                    <a:pt x="315379" y="368439"/>
                  </a:lnTo>
                  <a:lnTo>
                    <a:pt x="313982" y="368439"/>
                  </a:lnTo>
                  <a:lnTo>
                    <a:pt x="310756" y="369709"/>
                  </a:lnTo>
                  <a:lnTo>
                    <a:pt x="309486" y="370979"/>
                  </a:lnTo>
                  <a:lnTo>
                    <a:pt x="307619" y="372249"/>
                  </a:lnTo>
                  <a:lnTo>
                    <a:pt x="306870" y="373519"/>
                  </a:lnTo>
                  <a:lnTo>
                    <a:pt x="305790" y="373519"/>
                  </a:lnTo>
                  <a:lnTo>
                    <a:pt x="305523" y="374789"/>
                  </a:lnTo>
                  <a:lnTo>
                    <a:pt x="305498" y="376059"/>
                  </a:lnTo>
                  <a:lnTo>
                    <a:pt x="332638" y="428129"/>
                  </a:lnTo>
                  <a:lnTo>
                    <a:pt x="326123" y="425589"/>
                  </a:lnTo>
                  <a:lnTo>
                    <a:pt x="320103" y="425589"/>
                  </a:lnTo>
                  <a:lnTo>
                    <a:pt x="309092" y="424319"/>
                  </a:lnTo>
                  <a:lnTo>
                    <a:pt x="303733" y="426859"/>
                  </a:lnTo>
                  <a:lnTo>
                    <a:pt x="292252" y="431939"/>
                  </a:lnTo>
                  <a:lnTo>
                    <a:pt x="287324" y="435749"/>
                  </a:lnTo>
                  <a:lnTo>
                    <a:pt x="280187" y="445909"/>
                  </a:lnTo>
                  <a:lnTo>
                    <a:pt x="277901" y="450989"/>
                  </a:lnTo>
                  <a:lnTo>
                    <a:pt x="275958" y="463689"/>
                  </a:lnTo>
                  <a:lnTo>
                    <a:pt x="276237" y="470039"/>
                  </a:lnTo>
                  <a:lnTo>
                    <a:pt x="293268" y="511949"/>
                  </a:lnTo>
                  <a:lnTo>
                    <a:pt x="334340" y="533539"/>
                  </a:lnTo>
                  <a:lnTo>
                    <a:pt x="340575" y="530999"/>
                  </a:lnTo>
                  <a:lnTo>
                    <a:pt x="353123" y="524649"/>
                  </a:lnTo>
                  <a:lnTo>
                    <a:pt x="357924" y="520839"/>
                  </a:lnTo>
                  <a:lnTo>
                    <a:pt x="361099" y="515759"/>
                  </a:lnTo>
                  <a:lnTo>
                    <a:pt x="365074" y="509409"/>
                  </a:lnTo>
                  <a:lnTo>
                    <a:pt x="367893" y="503059"/>
                  </a:lnTo>
                  <a:lnTo>
                    <a:pt x="369951" y="495439"/>
                  </a:lnTo>
                  <a:lnTo>
                    <a:pt x="376364" y="508139"/>
                  </a:lnTo>
                  <a:lnTo>
                    <a:pt x="376732" y="508139"/>
                  </a:lnTo>
                  <a:lnTo>
                    <a:pt x="377672" y="509409"/>
                  </a:lnTo>
                  <a:lnTo>
                    <a:pt x="380555" y="509409"/>
                  </a:lnTo>
                  <a:lnTo>
                    <a:pt x="382536" y="508139"/>
                  </a:lnTo>
                  <a:lnTo>
                    <a:pt x="383730" y="508139"/>
                  </a:lnTo>
                  <a:lnTo>
                    <a:pt x="386435" y="506869"/>
                  </a:lnTo>
                  <a:lnTo>
                    <a:pt x="387515" y="505599"/>
                  </a:lnTo>
                  <a:lnTo>
                    <a:pt x="389229" y="504329"/>
                  </a:lnTo>
                  <a:lnTo>
                    <a:pt x="389877" y="504329"/>
                  </a:lnTo>
                  <a:lnTo>
                    <a:pt x="390766" y="503059"/>
                  </a:lnTo>
                  <a:lnTo>
                    <a:pt x="390994" y="501789"/>
                  </a:lnTo>
                  <a:close/>
                </a:path>
                <a:path w="2263140" h="868045">
                  <a:moveTo>
                    <a:pt x="403847" y="809231"/>
                  </a:moveTo>
                  <a:lnTo>
                    <a:pt x="403796" y="808507"/>
                  </a:lnTo>
                  <a:lnTo>
                    <a:pt x="402539" y="806069"/>
                  </a:lnTo>
                  <a:lnTo>
                    <a:pt x="386575" y="775246"/>
                  </a:lnTo>
                  <a:lnTo>
                    <a:pt x="375805" y="754443"/>
                  </a:lnTo>
                  <a:lnTo>
                    <a:pt x="375805" y="794219"/>
                  </a:lnTo>
                  <a:lnTo>
                    <a:pt x="374116" y="800798"/>
                  </a:lnTo>
                  <a:lnTo>
                    <a:pt x="349135" y="823163"/>
                  </a:lnTo>
                  <a:lnTo>
                    <a:pt x="340410" y="820712"/>
                  </a:lnTo>
                  <a:lnTo>
                    <a:pt x="337032" y="817778"/>
                  </a:lnTo>
                  <a:lnTo>
                    <a:pt x="333235" y="810425"/>
                  </a:lnTo>
                  <a:lnTo>
                    <a:pt x="332498" y="807770"/>
                  </a:lnTo>
                  <a:lnTo>
                    <a:pt x="332384" y="802538"/>
                  </a:lnTo>
                  <a:lnTo>
                    <a:pt x="333057" y="799922"/>
                  </a:lnTo>
                  <a:lnTo>
                    <a:pt x="365988" y="775246"/>
                  </a:lnTo>
                  <a:lnTo>
                    <a:pt x="375805" y="794219"/>
                  </a:lnTo>
                  <a:lnTo>
                    <a:pt x="375805" y="754443"/>
                  </a:lnTo>
                  <a:lnTo>
                    <a:pt x="347052" y="725182"/>
                  </a:lnTo>
                  <a:lnTo>
                    <a:pt x="342303" y="724928"/>
                  </a:lnTo>
                  <a:lnTo>
                    <a:pt x="331787" y="726681"/>
                  </a:lnTo>
                  <a:lnTo>
                    <a:pt x="299275" y="748157"/>
                  </a:lnTo>
                  <a:lnTo>
                    <a:pt x="292227" y="760666"/>
                  </a:lnTo>
                  <a:lnTo>
                    <a:pt x="292760" y="762812"/>
                  </a:lnTo>
                  <a:lnTo>
                    <a:pt x="299656" y="770813"/>
                  </a:lnTo>
                  <a:lnTo>
                    <a:pt x="300215" y="770699"/>
                  </a:lnTo>
                  <a:lnTo>
                    <a:pt x="301510" y="770013"/>
                  </a:lnTo>
                  <a:lnTo>
                    <a:pt x="302463" y="768908"/>
                  </a:lnTo>
                  <a:lnTo>
                    <a:pt x="304711" y="765289"/>
                  </a:lnTo>
                  <a:lnTo>
                    <a:pt x="306184" y="763168"/>
                  </a:lnTo>
                  <a:lnTo>
                    <a:pt x="338188" y="742022"/>
                  </a:lnTo>
                  <a:lnTo>
                    <a:pt x="340982" y="742251"/>
                  </a:lnTo>
                  <a:lnTo>
                    <a:pt x="359892" y="763473"/>
                  </a:lnTo>
                  <a:lnTo>
                    <a:pt x="340639" y="773442"/>
                  </a:lnTo>
                  <a:lnTo>
                    <a:pt x="334708" y="777290"/>
                  </a:lnTo>
                  <a:lnTo>
                    <a:pt x="314363" y="812749"/>
                  </a:lnTo>
                  <a:lnTo>
                    <a:pt x="315544" y="817448"/>
                  </a:lnTo>
                  <a:lnTo>
                    <a:pt x="345097" y="839343"/>
                  </a:lnTo>
                  <a:lnTo>
                    <a:pt x="353961" y="837844"/>
                  </a:lnTo>
                  <a:lnTo>
                    <a:pt x="382968" y="812253"/>
                  </a:lnTo>
                  <a:lnTo>
                    <a:pt x="384708" y="806069"/>
                  </a:lnTo>
                  <a:lnTo>
                    <a:pt x="389737" y="815784"/>
                  </a:lnTo>
                  <a:lnTo>
                    <a:pt x="390283" y="816267"/>
                  </a:lnTo>
                  <a:lnTo>
                    <a:pt x="391617" y="816571"/>
                  </a:lnTo>
                  <a:lnTo>
                    <a:pt x="392506" y="816495"/>
                  </a:lnTo>
                  <a:lnTo>
                    <a:pt x="403199" y="810577"/>
                  </a:lnTo>
                  <a:lnTo>
                    <a:pt x="403847" y="809231"/>
                  </a:lnTo>
                  <a:close/>
                </a:path>
                <a:path w="2263140" h="868045">
                  <a:moveTo>
                    <a:pt x="446278" y="146050"/>
                  </a:moveTo>
                  <a:lnTo>
                    <a:pt x="443776" y="132080"/>
                  </a:lnTo>
                  <a:lnTo>
                    <a:pt x="441261" y="124460"/>
                  </a:lnTo>
                  <a:lnTo>
                    <a:pt x="437502" y="118110"/>
                  </a:lnTo>
                  <a:lnTo>
                    <a:pt x="433628" y="110490"/>
                  </a:lnTo>
                  <a:lnTo>
                    <a:pt x="429247" y="104140"/>
                  </a:lnTo>
                  <a:lnTo>
                    <a:pt x="428167" y="103022"/>
                  </a:lnTo>
                  <a:lnTo>
                    <a:pt x="428167" y="152400"/>
                  </a:lnTo>
                  <a:lnTo>
                    <a:pt x="426872" y="160020"/>
                  </a:lnTo>
                  <a:lnTo>
                    <a:pt x="425246" y="163830"/>
                  </a:lnTo>
                  <a:lnTo>
                    <a:pt x="419989" y="171450"/>
                  </a:lnTo>
                  <a:lnTo>
                    <a:pt x="416293" y="173990"/>
                  </a:lnTo>
                  <a:lnTo>
                    <a:pt x="406285" y="179070"/>
                  </a:lnTo>
                  <a:lnTo>
                    <a:pt x="401421" y="181610"/>
                  </a:lnTo>
                  <a:lnTo>
                    <a:pt x="392430" y="180340"/>
                  </a:lnTo>
                  <a:lnTo>
                    <a:pt x="388315" y="180340"/>
                  </a:lnTo>
                  <a:lnTo>
                    <a:pt x="380809" y="175260"/>
                  </a:lnTo>
                  <a:lnTo>
                    <a:pt x="377380" y="172720"/>
                  </a:lnTo>
                  <a:lnTo>
                    <a:pt x="371132" y="165100"/>
                  </a:lnTo>
                  <a:lnTo>
                    <a:pt x="368300" y="160020"/>
                  </a:lnTo>
                  <a:lnTo>
                    <a:pt x="363131" y="151130"/>
                  </a:lnTo>
                  <a:lnTo>
                    <a:pt x="361251" y="146050"/>
                  </a:lnTo>
                  <a:lnTo>
                    <a:pt x="358978" y="135890"/>
                  </a:lnTo>
                  <a:lnTo>
                    <a:pt x="358736" y="130810"/>
                  </a:lnTo>
                  <a:lnTo>
                    <a:pt x="359994" y="123190"/>
                  </a:lnTo>
                  <a:lnTo>
                    <a:pt x="385445" y="101600"/>
                  </a:lnTo>
                  <a:lnTo>
                    <a:pt x="394423" y="101600"/>
                  </a:lnTo>
                  <a:lnTo>
                    <a:pt x="418490" y="123190"/>
                  </a:lnTo>
                  <a:lnTo>
                    <a:pt x="420992" y="127000"/>
                  </a:lnTo>
                  <a:lnTo>
                    <a:pt x="423659" y="132080"/>
                  </a:lnTo>
                  <a:lnTo>
                    <a:pt x="425577" y="137160"/>
                  </a:lnTo>
                  <a:lnTo>
                    <a:pt x="427901" y="147320"/>
                  </a:lnTo>
                  <a:lnTo>
                    <a:pt x="428167" y="152400"/>
                  </a:lnTo>
                  <a:lnTo>
                    <a:pt x="428167" y="103022"/>
                  </a:lnTo>
                  <a:lnTo>
                    <a:pt x="426796" y="101600"/>
                  </a:lnTo>
                  <a:lnTo>
                    <a:pt x="419455" y="93980"/>
                  </a:lnTo>
                  <a:lnTo>
                    <a:pt x="414121" y="90170"/>
                  </a:lnTo>
                  <a:lnTo>
                    <a:pt x="402551" y="85090"/>
                  </a:lnTo>
                  <a:lnTo>
                    <a:pt x="396367" y="85090"/>
                  </a:lnTo>
                  <a:lnTo>
                    <a:pt x="355346" y="100330"/>
                  </a:lnTo>
                  <a:lnTo>
                    <a:pt x="340448" y="137160"/>
                  </a:lnTo>
                  <a:lnTo>
                    <a:pt x="343014" y="151130"/>
                  </a:lnTo>
                  <a:lnTo>
                    <a:pt x="367322" y="189230"/>
                  </a:lnTo>
                  <a:lnTo>
                    <a:pt x="384213" y="198120"/>
                  </a:lnTo>
                  <a:lnTo>
                    <a:pt x="390398" y="198120"/>
                  </a:lnTo>
                  <a:lnTo>
                    <a:pt x="431330" y="182880"/>
                  </a:lnTo>
                  <a:lnTo>
                    <a:pt x="432308" y="181610"/>
                  </a:lnTo>
                  <a:lnTo>
                    <a:pt x="440182" y="171450"/>
                  </a:lnTo>
                  <a:lnTo>
                    <a:pt x="443141" y="166370"/>
                  </a:lnTo>
                  <a:lnTo>
                    <a:pt x="446151" y="153670"/>
                  </a:lnTo>
                  <a:lnTo>
                    <a:pt x="446278" y="146050"/>
                  </a:lnTo>
                  <a:close/>
                </a:path>
                <a:path w="2263140" h="868045">
                  <a:moveTo>
                    <a:pt x="490067" y="444639"/>
                  </a:moveTo>
                  <a:lnTo>
                    <a:pt x="490042" y="442099"/>
                  </a:lnTo>
                  <a:lnTo>
                    <a:pt x="489737" y="440829"/>
                  </a:lnTo>
                  <a:lnTo>
                    <a:pt x="489534" y="440829"/>
                  </a:lnTo>
                  <a:lnTo>
                    <a:pt x="489013" y="439559"/>
                  </a:lnTo>
                  <a:lnTo>
                    <a:pt x="488670" y="438289"/>
                  </a:lnTo>
                  <a:lnTo>
                    <a:pt x="487616" y="437019"/>
                  </a:lnTo>
                  <a:lnTo>
                    <a:pt x="487045" y="435749"/>
                  </a:lnTo>
                  <a:lnTo>
                    <a:pt x="485990" y="434479"/>
                  </a:lnTo>
                  <a:lnTo>
                    <a:pt x="485521" y="433209"/>
                  </a:lnTo>
                  <a:lnTo>
                    <a:pt x="481495" y="433209"/>
                  </a:lnTo>
                  <a:lnTo>
                    <a:pt x="480491" y="434479"/>
                  </a:lnTo>
                  <a:lnTo>
                    <a:pt x="478104" y="437019"/>
                  </a:lnTo>
                  <a:lnTo>
                    <a:pt x="476516" y="439559"/>
                  </a:lnTo>
                  <a:lnTo>
                    <a:pt x="472579" y="443369"/>
                  </a:lnTo>
                  <a:lnTo>
                    <a:pt x="470115" y="445909"/>
                  </a:lnTo>
                  <a:lnTo>
                    <a:pt x="464210" y="449719"/>
                  </a:lnTo>
                  <a:lnTo>
                    <a:pt x="460629" y="452259"/>
                  </a:lnTo>
                  <a:lnTo>
                    <a:pt x="451040" y="457339"/>
                  </a:lnTo>
                  <a:lnTo>
                    <a:pt x="446112" y="458609"/>
                  </a:lnTo>
                  <a:lnTo>
                    <a:pt x="437134" y="459879"/>
                  </a:lnTo>
                  <a:lnTo>
                    <a:pt x="432981" y="459879"/>
                  </a:lnTo>
                  <a:lnTo>
                    <a:pt x="410514" y="437019"/>
                  </a:lnTo>
                  <a:lnTo>
                    <a:pt x="433108" y="425589"/>
                  </a:lnTo>
                  <a:lnTo>
                    <a:pt x="470763" y="406539"/>
                  </a:lnTo>
                  <a:lnTo>
                    <a:pt x="471957" y="405269"/>
                  </a:lnTo>
                  <a:lnTo>
                    <a:pt x="473405" y="401459"/>
                  </a:lnTo>
                  <a:lnTo>
                    <a:pt x="473100" y="398919"/>
                  </a:lnTo>
                  <a:lnTo>
                    <a:pt x="470230" y="393839"/>
                  </a:lnTo>
                  <a:lnTo>
                    <a:pt x="467220" y="387489"/>
                  </a:lnTo>
                  <a:lnTo>
                    <a:pt x="463638" y="382409"/>
                  </a:lnTo>
                  <a:lnTo>
                    <a:pt x="461276" y="379869"/>
                  </a:lnTo>
                  <a:lnTo>
                    <a:pt x="455358" y="373519"/>
                  </a:lnTo>
                  <a:lnTo>
                    <a:pt x="452818" y="372135"/>
                  </a:lnTo>
                  <a:lnTo>
                    <a:pt x="452818" y="400189"/>
                  </a:lnTo>
                  <a:lnTo>
                    <a:pt x="404304" y="425589"/>
                  </a:lnTo>
                  <a:lnTo>
                    <a:pt x="402551" y="421779"/>
                  </a:lnTo>
                  <a:lnTo>
                    <a:pt x="401370" y="417969"/>
                  </a:lnTo>
                  <a:lnTo>
                    <a:pt x="400164" y="410349"/>
                  </a:lnTo>
                  <a:lnTo>
                    <a:pt x="400240" y="406539"/>
                  </a:lnTo>
                  <a:lnTo>
                    <a:pt x="430072" y="379869"/>
                  </a:lnTo>
                  <a:lnTo>
                    <a:pt x="443166" y="386219"/>
                  </a:lnTo>
                  <a:lnTo>
                    <a:pt x="448564" y="391299"/>
                  </a:lnTo>
                  <a:lnTo>
                    <a:pt x="452818" y="400189"/>
                  </a:lnTo>
                  <a:lnTo>
                    <a:pt x="452818" y="372135"/>
                  </a:lnTo>
                  <a:lnTo>
                    <a:pt x="450723" y="370979"/>
                  </a:lnTo>
                  <a:lnTo>
                    <a:pt x="440448" y="365899"/>
                  </a:lnTo>
                  <a:lnTo>
                    <a:pt x="422668" y="365899"/>
                  </a:lnTo>
                  <a:lnTo>
                    <a:pt x="389064" y="388759"/>
                  </a:lnTo>
                  <a:lnTo>
                    <a:pt x="383044" y="414159"/>
                  </a:lnTo>
                  <a:lnTo>
                    <a:pt x="385406" y="428129"/>
                  </a:lnTo>
                  <a:lnTo>
                    <a:pt x="410870" y="468769"/>
                  </a:lnTo>
                  <a:lnTo>
                    <a:pt x="428015" y="476389"/>
                  </a:lnTo>
                  <a:lnTo>
                    <a:pt x="434225" y="476389"/>
                  </a:lnTo>
                  <a:lnTo>
                    <a:pt x="474764" y="459879"/>
                  </a:lnTo>
                  <a:lnTo>
                    <a:pt x="476465" y="458609"/>
                  </a:lnTo>
                  <a:lnTo>
                    <a:pt x="479386" y="457339"/>
                  </a:lnTo>
                  <a:lnTo>
                    <a:pt x="484238" y="452259"/>
                  </a:lnTo>
                  <a:lnTo>
                    <a:pt x="486130" y="449719"/>
                  </a:lnTo>
                  <a:lnTo>
                    <a:pt x="488848" y="447179"/>
                  </a:lnTo>
                  <a:lnTo>
                    <a:pt x="489610" y="445909"/>
                  </a:lnTo>
                  <a:lnTo>
                    <a:pt x="489966" y="444639"/>
                  </a:lnTo>
                  <a:close/>
                </a:path>
                <a:path w="2263140" h="868045">
                  <a:moveTo>
                    <a:pt x="501700" y="739495"/>
                  </a:moveTo>
                  <a:lnTo>
                    <a:pt x="488289" y="697242"/>
                  </a:lnTo>
                  <a:lnTo>
                    <a:pt x="482561" y="689203"/>
                  </a:lnTo>
                  <a:lnTo>
                    <a:pt x="482561" y="737400"/>
                  </a:lnTo>
                  <a:lnTo>
                    <a:pt x="482346" y="744740"/>
                  </a:lnTo>
                  <a:lnTo>
                    <a:pt x="461048" y="763574"/>
                  </a:lnTo>
                  <a:lnTo>
                    <a:pt x="449859" y="762050"/>
                  </a:lnTo>
                  <a:lnTo>
                    <a:pt x="443382" y="760082"/>
                  </a:lnTo>
                  <a:lnTo>
                    <a:pt x="436029" y="756894"/>
                  </a:lnTo>
                  <a:lnTo>
                    <a:pt x="417601" y="721309"/>
                  </a:lnTo>
                  <a:lnTo>
                    <a:pt x="418465" y="716661"/>
                  </a:lnTo>
                  <a:lnTo>
                    <a:pt x="419468" y="712647"/>
                  </a:lnTo>
                  <a:lnTo>
                    <a:pt x="421767" y="705904"/>
                  </a:lnTo>
                  <a:lnTo>
                    <a:pt x="422402" y="704456"/>
                  </a:lnTo>
                  <a:lnTo>
                    <a:pt x="423037" y="702970"/>
                  </a:lnTo>
                  <a:lnTo>
                    <a:pt x="443217" y="687108"/>
                  </a:lnTo>
                  <a:lnTo>
                    <a:pt x="450989" y="688200"/>
                  </a:lnTo>
                  <a:lnTo>
                    <a:pt x="477723" y="718604"/>
                  </a:lnTo>
                  <a:lnTo>
                    <a:pt x="482561" y="737400"/>
                  </a:lnTo>
                  <a:lnTo>
                    <a:pt x="482561" y="689203"/>
                  </a:lnTo>
                  <a:lnTo>
                    <a:pt x="443496" y="669556"/>
                  </a:lnTo>
                  <a:lnTo>
                    <a:pt x="437311" y="671131"/>
                  </a:lnTo>
                  <a:lnTo>
                    <a:pt x="410108" y="700379"/>
                  </a:lnTo>
                  <a:lnTo>
                    <a:pt x="408876" y="704456"/>
                  </a:lnTo>
                  <a:lnTo>
                    <a:pt x="380987" y="650608"/>
                  </a:lnTo>
                  <a:lnTo>
                    <a:pt x="380619" y="650214"/>
                  </a:lnTo>
                  <a:lnTo>
                    <a:pt x="379679" y="649693"/>
                  </a:lnTo>
                  <a:lnTo>
                    <a:pt x="379069" y="649592"/>
                  </a:lnTo>
                  <a:lnTo>
                    <a:pt x="377545" y="649693"/>
                  </a:lnTo>
                  <a:lnTo>
                    <a:pt x="365239" y="656424"/>
                  </a:lnTo>
                  <a:lnTo>
                    <a:pt x="364731" y="657009"/>
                  </a:lnTo>
                  <a:lnTo>
                    <a:pt x="364477" y="657567"/>
                  </a:lnTo>
                  <a:lnTo>
                    <a:pt x="364540" y="659130"/>
                  </a:lnTo>
                  <a:lnTo>
                    <a:pt x="433692" y="792619"/>
                  </a:lnTo>
                  <a:lnTo>
                    <a:pt x="433997" y="793000"/>
                  </a:lnTo>
                  <a:lnTo>
                    <a:pt x="434809" y="793584"/>
                  </a:lnTo>
                  <a:lnTo>
                    <a:pt x="435368" y="793686"/>
                  </a:lnTo>
                  <a:lnTo>
                    <a:pt x="436803" y="793534"/>
                  </a:lnTo>
                  <a:lnTo>
                    <a:pt x="448183" y="786638"/>
                  </a:lnTo>
                  <a:lnTo>
                    <a:pt x="448068" y="784796"/>
                  </a:lnTo>
                  <a:lnTo>
                    <a:pt x="442252" y="773544"/>
                  </a:lnTo>
                  <a:lnTo>
                    <a:pt x="446227" y="774928"/>
                  </a:lnTo>
                  <a:lnTo>
                    <a:pt x="449859" y="775970"/>
                  </a:lnTo>
                  <a:lnTo>
                    <a:pt x="456463" y="777417"/>
                  </a:lnTo>
                  <a:lnTo>
                    <a:pt x="459587" y="777811"/>
                  </a:lnTo>
                  <a:lnTo>
                    <a:pt x="465505" y="777925"/>
                  </a:lnTo>
                  <a:lnTo>
                    <a:pt x="468337" y="777621"/>
                  </a:lnTo>
                  <a:lnTo>
                    <a:pt x="492518" y="763574"/>
                  </a:lnTo>
                  <a:lnTo>
                    <a:pt x="497408" y="757008"/>
                  </a:lnTo>
                  <a:lnTo>
                    <a:pt x="499681" y="751598"/>
                  </a:lnTo>
                  <a:lnTo>
                    <a:pt x="501700" y="739495"/>
                  </a:lnTo>
                  <a:close/>
                </a:path>
                <a:path w="2263140" h="868045">
                  <a:moveTo>
                    <a:pt x="590791" y="397649"/>
                  </a:moveTo>
                  <a:lnTo>
                    <a:pt x="590143" y="396379"/>
                  </a:lnTo>
                  <a:lnTo>
                    <a:pt x="589483" y="396379"/>
                  </a:lnTo>
                  <a:lnTo>
                    <a:pt x="588467" y="395109"/>
                  </a:lnTo>
                  <a:lnTo>
                    <a:pt x="566572" y="382409"/>
                  </a:lnTo>
                  <a:lnTo>
                    <a:pt x="538111" y="365899"/>
                  </a:lnTo>
                  <a:lnTo>
                    <a:pt x="538530" y="360819"/>
                  </a:lnTo>
                  <a:lnTo>
                    <a:pt x="542709" y="310019"/>
                  </a:lnTo>
                  <a:lnTo>
                    <a:pt x="542696" y="308749"/>
                  </a:lnTo>
                  <a:lnTo>
                    <a:pt x="542137" y="307479"/>
                  </a:lnTo>
                  <a:lnTo>
                    <a:pt x="541616" y="306209"/>
                  </a:lnTo>
                  <a:lnTo>
                    <a:pt x="539013" y="306209"/>
                  </a:lnTo>
                  <a:lnTo>
                    <a:pt x="536422" y="307479"/>
                  </a:lnTo>
                  <a:lnTo>
                    <a:pt x="534822" y="308749"/>
                  </a:lnTo>
                  <a:lnTo>
                    <a:pt x="531126" y="310019"/>
                  </a:lnTo>
                  <a:lnTo>
                    <a:pt x="529742" y="311289"/>
                  </a:lnTo>
                  <a:lnTo>
                    <a:pt x="527799" y="312559"/>
                  </a:lnTo>
                  <a:lnTo>
                    <a:pt x="527088" y="312559"/>
                  </a:lnTo>
                  <a:lnTo>
                    <a:pt x="526211" y="313829"/>
                  </a:lnTo>
                  <a:lnTo>
                    <a:pt x="525907" y="315099"/>
                  </a:lnTo>
                  <a:lnTo>
                    <a:pt x="525589" y="315099"/>
                  </a:lnTo>
                  <a:lnTo>
                    <a:pt x="525487" y="316369"/>
                  </a:lnTo>
                  <a:lnTo>
                    <a:pt x="522008" y="360819"/>
                  </a:lnTo>
                  <a:lnTo>
                    <a:pt x="484479" y="337959"/>
                  </a:lnTo>
                  <a:lnTo>
                    <a:pt x="483984" y="337959"/>
                  </a:lnTo>
                  <a:lnTo>
                    <a:pt x="483476" y="336689"/>
                  </a:lnTo>
                  <a:lnTo>
                    <a:pt x="480314" y="336689"/>
                  </a:lnTo>
                  <a:lnTo>
                    <a:pt x="479336" y="337959"/>
                  </a:lnTo>
                  <a:lnTo>
                    <a:pt x="476910" y="337959"/>
                  </a:lnTo>
                  <a:lnTo>
                    <a:pt x="475348" y="339229"/>
                  </a:lnTo>
                  <a:lnTo>
                    <a:pt x="471322" y="341769"/>
                  </a:lnTo>
                  <a:lnTo>
                    <a:pt x="469658" y="341769"/>
                  </a:lnTo>
                  <a:lnTo>
                    <a:pt x="467220" y="344309"/>
                  </a:lnTo>
                  <a:lnTo>
                    <a:pt x="466394" y="344309"/>
                  </a:lnTo>
                  <a:lnTo>
                    <a:pt x="465594" y="345579"/>
                  </a:lnTo>
                  <a:lnTo>
                    <a:pt x="465569" y="346849"/>
                  </a:lnTo>
                  <a:lnTo>
                    <a:pt x="466280" y="348119"/>
                  </a:lnTo>
                  <a:lnTo>
                    <a:pt x="466966" y="348119"/>
                  </a:lnTo>
                  <a:lnTo>
                    <a:pt x="467982" y="349389"/>
                  </a:lnTo>
                  <a:lnTo>
                    <a:pt x="515962" y="377329"/>
                  </a:lnTo>
                  <a:lnTo>
                    <a:pt x="510755" y="435749"/>
                  </a:lnTo>
                  <a:lnTo>
                    <a:pt x="510730" y="438289"/>
                  </a:lnTo>
                  <a:lnTo>
                    <a:pt x="511314" y="439559"/>
                  </a:lnTo>
                  <a:lnTo>
                    <a:pt x="514413" y="439559"/>
                  </a:lnTo>
                  <a:lnTo>
                    <a:pt x="517029" y="438289"/>
                  </a:lnTo>
                  <a:lnTo>
                    <a:pt x="518642" y="438289"/>
                  </a:lnTo>
                  <a:lnTo>
                    <a:pt x="522414" y="435749"/>
                  </a:lnTo>
                  <a:lnTo>
                    <a:pt x="523875" y="434479"/>
                  </a:lnTo>
                  <a:lnTo>
                    <a:pt x="526021" y="433209"/>
                  </a:lnTo>
                  <a:lnTo>
                    <a:pt x="526846" y="433209"/>
                  </a:lnTo>
                  <a:lnTo>
                    <a:pt x="527989" y="431939"/>
                  </a:lnTo>
                  <a:lnTo>
                    <a:pt x="528358" y="430669"/>
                  </a:lnTo>
                  <a:lnTo>
                    <a:pt x="528713" y="430669"/>
                  </a:lnTo>
                  <a:lnTo>
                    <a:pt x="529145" y="424319"/>
                  </a:lnTo>
                  <a:lnTo>
                    <a:pt x="531812" y="382409"/>
                  </a:lnTo>
                  <a:lnTo>
                    <a:pt x="572058" y="407809"/>
                  </a:lnTo>
                  <a:lnTo>
                    <a:pt x="577011" y="407809"/>
                  </a:lnTo>
                  <a:lnTo>
                    <a:pt x="579424" y="406539"/>
                  </a:lnTo>
                  <a:lnTo>
                    <a:pt x="581025" y="405269"/>
                  </a:lnTo>
                  <a:lnTo>
                    <a:pt x="585050" y="403999"/>
                  </a:lnTo>
                  <a:lnTo>
                    <a:pt x="586676" y="402729"/>
                  </a:lnTo>
                  <a:lnTo>
                    <a:pt x="589089" y="400189"/>
                  </a:lnTo>
                  <a:lnTo>
                    <a:pt x="589902" y="400189"/>
                  </a:lnTo>
                  <a:lnTo>
                    <a:pt x="590740" y="398919"/>
                  </a:lnTo>
                  <a:lnTo>
                    <a:pt x="590791" y="397649"/>
                  </a:lnTo>
                  <a:close/>
                </a:path>
                <a:path w="2263140" h="868045">
                  <a:moveTo>
                    <a:pt x="609117" y="696379"/>
                  </a:moveTo>
                  <a:lnTo>
                    <a:pt x="602284" y="684949"/>
                  </a:lnTo>
                  <a:lnTo>
                    <a:pt x="601802" y="685050"/>
                  </a:lnTo>
                  <a:lnTo>
                    <a:pt x="600544" y="685711"/>
                  </a:lnTo>
                  <a:lnTo>
                    <a:pt x="599554" y="686663"/>
                  </a:lnTo>
                  <a:lnTo>
                    <a:pt x="597052" y="689762"/>
                  </a:lnTo>
                  <a:lnTo>
                    <a:pt x="595579" y="691438"/>
                  </a:lnTo>
                  <a:lnTo>
                    <a:pt x="556183" y="712343"/>
                  </a:lnTo>
                  <a:lnTo>
                    <a:pt x="552043" y="711720"/>
                  </a:lnTo>
                  <a:lnTo>
                    <a:pt x="529564" y="689762"/>
                  </a:lnTo>
                  <a:lnTo>
                    <a:pt x="552691" y="677786"/>
                  </a:lnTo>
                  <a:lnTo>
                    <a:pt x="589826" y="658558"/>
                  </a:lnTo>
                  <a:lnTo>
                    <a:pt x="591019" y="657250"/>
                  </a:lnTo>
                  <a:lnTo>
                    <a:pt x="592467" y="653732"/>
                  </a:lnTo>
                  <a:lnTo>
                    <a:pt x="592162" y="651560"/>
                  </a:lnTo>
                  <a:lnTo>
                    <a:pt x="586270" y="640194"/>
                  </a:lnTo>
                  <a:lnTo>
                    <a:pt x="582701" y="635101"/>
                  </a:lnTo>
                  <a:lnTo>
                    <a:pt x="580275" y="632548"/>
                  </a:lnTo>
                  <a:lnTo>
                    <a:pt x="574421" y="626389"/>
                  </a:lnTo>
                  <a:lnTo>
                    <a:pt x="571881" y="624611"/>
                  </a:lnTo>
                  <a:lnTo>
                    <a:pt x="571881" y="652665"/>
                  </a:lnTo>
                  <a:lnTo>
                    <a:pt x="523367" y="677786"/>
                  </a:lnTo>
                  <a:lnTo>
                    <a:pt x="521614" y="674077"/>
                  </a:lnTo>
                  <a:lnTo>
                    <a:pt x="520433" y="670267"/>
                  </a:lnTo>
                  <a:lnTo>
                    <a:pt x="519226" y="662406"/>
                  </a:lnTo>
                  <a:lnTo>
                    <a:pt x="519328" y="658558"/>
                  </a:lnTo>
                  <a:lnTo>
                    <a:pt x="549122" y="632548"/>
                  </a:lnTo>
                  <a:lnTo>
                    <a:pt x="562216" y="638187"/>
                  </a:lnTo>
                  <a:lnTo>
                    <a:pt x="567626" y="643953"/>
                  </a:lnTo>
                  <a:lnTo>
                    <a:pt x="571881" y="652665"/>
                  </a:lnTo>
                  <a:lnTo>
                    <a:pt x="571881" y="624611"/>
                  </a:lnTo>
                  <a:lnTo>
                    <a:pt x="569785" y="623138"/>
                  </a:lnTo>
                  <a:lnTo>
                    <a:pt x="559498" y="618820"/>
                  </a:lnTo>
                  <a:lnTo>
                    <a:pt x="553897" y="617880"/>
                  </a:lnTo>
                  <a:lnTo>
                    <a:pt x="541718" y="618477"/>
                  </a:lnTo>
                  <a:lnTo>
                    <a:pt x="508127" y="641680"/>
                  </a:lnTo>
                  <a:lnTo>
                    <a:pt x="502094" y="666343"/>
                  </a:lnTo>
                  <a:lnTo>
                    <a:pt x="504469" y="680618"/>
                  </a:lnTo>
                  <a:lnTo>
                    <a:pt x="529932" y="720509"/>
                  </a:lnTo>
                  <a:lnTo>
                    <a:pt x="553288" y="728916"/>
                  </a:lnTo>
                  <a:lnTo>
                    <a:pt x="566420" y="727303"/>
                  </a:lnTo>
                  <a:lnTo>
                    <a:pt x="603300" y="704634"/>
                  </a:lnTo>
                  <a:lnTo>
                    <a:pt x="609015" y="696912"/>
                  </a:lnTo>
                  <a:lnTo>
                    <a:pt x="609117" y="696379"/>
                  </a:lnTo>
                  <a:close/>
                </a:path>
                <a:path w="2263140" h="868045">
                  <a:moveTo>
                    <a:pt x="618109" y="83820"/>
                  </a:moveTo>
                  <a:lnTo>
                    <a:pt x="618007" y="82550"/>
                  </a:lnTo>
                  <a:lnTo>
                    <a:pt x="588505" y="25400"/>
                  </a:lnTo>
                  <a:lnTo>
                    <a:pt x="585901" y="20320"/>
                  </a:lnTo>
                  <a:lnTo>
                    <a:pt x="583907" y="17780"/>
                  </a:lnTo>
                  <a:lnTo>
                    <a:pt x="582917" y="16510"/>
                  </a:lnTo>
                  <a:lnTo>
                    <a:pt x="576173" y="7620"/>
                  </a:lnTo>
                  <a:lnTo>
                    <a:pt x="572414" y="5080"/>
                  </a:lnTo>
                  <a:lnTo>
                    <a:pt x="564108" y="1270"/>
                  </a:lnTo>
                  <a:lnTo>
                    <a:pt x="559562" y="0"/>
                  </a:lnTo>
                  <a:lnTo>
                    <a:pt x="549681" y="0"/>
                  </a:lnTo>
                  <a:lnTo>
                    <a:pt x="544347" y="1270"/>
                  </a:lnTo>
                  <a:lnTo>
                    <a:pt x="536232" y="5080"/>
                  </a:lnTo>
                  <a:lnTo>
                    <a:pt x="534047" y="7620"/>
                  </a:lnTo>
                  <a:lnTo>
                    <a:pt x="530009" y="10160"/>
                  </a:lnTo>
                  <a:lnTo>
                    <a:pt x="517296" y="38100"/>
                  </a:lnTo>
                  <a:lnTo>
                    <a:pt x="514858" y="35560"/>
                  </a:lnTo>
                  <a:lnTo>
                    <a:pt x="512292" y="34290"/>
                  </a:lnTo>
                  <a:lnTo>
                    <a:pt x="506895" y="31750"/>
                  </a:lnTo>
                  <a:lnTo>
                    <a:pt x="504012" y="30480"/>
                  </a:lnTo>
                  <a:lnTo>
                    <a:pt x="497903" y="29210"/>
                  </a:lnTo>
                  <a:lnTo>
                    <a:pt x="494677" y="29210"/>
                  </a:lnTo>
                  <a:lnTo>
                    <a:pt x="487908" y="31750"/>
                  </a:lnTo>
                  <a:lnTo>
                    <a:pt x="484352" y="33020"/>
                  </a:lnTo>
                  <a:lnTo>
                    <a:pt x="460121" y="66040"/>
                  </a:lnTo>
                  <a:lnTo>
                    <a:pt x="453732" y="53340"/>
                  </a:lnTo>
                  <a:lnTo>
                    <a:pt x="453377" y="53340"/>
                  </a:lnTo>
                  <a:lnTo>
                    <a:pt x="452539" y="52070"/>
                  </a:lnTo>
                  <a:lnTo>
                    <a:pt x="449770" y="52070"/>
                  </a:lnTo>
                  <a:lnTo>
                    <a:pt x="447738" y="53340"/>
                  </a:lnTo>
                  <a:lnTo>
                    <a:pt x="446493" y="53340"/>
                  </a:lnTo>
                  <a:lnTo>
                    <a:pt x="443509" y="55880"/>
                  </a:lnTo>
                  <a:lnTo>
                    <a:pt x="442302" y="55880"/>
                  </a:lnTo>
                  <a:lnTo>
                    <a:pt x="440550" y="57150"/>
                  </a:lnTo>
                  <a:lnTo>
                    <a:pt x="439889" y="58420"/>
                  </a:lnTo>
                  <a:lnTo>
                    <a:pt x="439000" y="58420"/>
                  </a:lnTo>
                  <a:lnTo>
                    <a:pt x="438772" y="59690"/>
                  </a:lnTo>
                  <a:lnTo>
                    <a:pt x="438746" y="60960"/>
                  </a:lnTo>
                  <a:lnTo>
                    <a:pt x="438886" y="60960"/>
                  </a:lnTo>
                  <a:lnTo>
                    <a:pt x="485648" y="151130"/>
                  </a:lnTo>
                  <a:lnTo>
                    <a:pt x="486003" y="151130"/>
                  </a:lnTo>
                  <a:lnTo>
                    <a:pt x="486841" y="152400"/>
                  </a:lnTo>
                  <a:lnTo>
                    <a:pt x="489927" y="152400"/>
                  </a:lnTo>
                  <a:lnTo>
                    <a:pt x="492188" y="151130"/>
                  </a:lnTo>
                  <a:lnTo>
                    <a:pt x="493547" y="149860"/>
                  </a:lnTo>
                  <a:lnTo>
                    <a:pt x="496798" y="148590"/>
                  </a:lnTo>
                  <a:lnTo>
                    <a:pt x="498132" y="148590"/>
                  </a:lnTo>
                  <a:lnTo>
                    <a:pt x="500126" y="146050"/>
                  </a:lnTo>
                  <a:lnTo>
                    <a:pt x="500849" y="146050"/>
                  </a:lnTo>
                  <a:lnTo>
                    <a:pt x="501777" y="144780"/>
                  </a:lnTo>
                  <a:lnTo>
                    <a:pt x="502043" y="144780"/>
                  </a:lnTo>
                  <a:lnTo>
                    <a:pt x="502094" y="142240"/>
                  </a:lnTo>
                  <a:lnTo>
                    <a:pt x="469519" y="80010"/>
                  </a:lnTo>
                  <a:lnTo>
                    <a:pt x="471093" y="72390"/>
                  </a:lnTo>
                  <a:lnTo>
                    <a:pt x="473049" y="66040"/>
                  </a:lnTo>
                  <a:lnTo>
                    <a:pt x="477697" y="55880"/>
                  </a:lnTo>
                  <a:lnTo>
                    <a:pt x="480745" y="52070"/>
                  </a:lnTo>
                  <a:lnTo>
                    <a:pt x="487553" y="48260"/>
                  </a:lnTo>
                  <a:lnTo>
                    <a:pt x="498868" y="48260"/>
                  </a:lnTo>
                  <a:lnTo>
                    <a:pt x="504101" y="52070"/>
                  </a:lnTo>
                  <a:lnTo>
                    <a:pt x="506577" y="53340"/>
                  </a:lnTo>
                  <a:lnTo>
                    <a:pt x="511251" y="59690"/>
                  </a:lnTo>
                  <a:lnTo>
                    <a:pt x="513384" y="62230"/>
                  </a:lnTo>
                  <a:lnTo>
                    <a:pt x="543712" y="120650"/>
                  </a:lnTo>
                  <a:lnTo>
                    <a:pt x="544055" y="121920"/>
                  </a:lnTo>
                  <a:lnTo>
                    <a:pt x="547992" y="121920"/>
                  </a:lnTo>
                  <a:lnTo>
                    <a:pt x="550329" y="120650"/>
                  </a:lnTo>
                  <a:lnTo>
                    <a:pt x="551675" y="120650"/>
                  </a:lnTo>
                  <a:lnTo>
                    <a:pt x="554799" y="118110"/>
                  </a:lnTo>
                  <a:lnTo>
                    <a:pt x="556082" y="118110"/>
                  </a:lnTo>
                  <a:lnTo>
                    <a:pt x="558076" y="116840"/>
                  </a:lnTo>
                  <a:lnTo>
                    <a:pt x="558825" y="115570"/>
                  </a:lnTo>
                  <a:lnTo>
                    <a:pt x="559816" y="114300"/>
                  </a:lnTo>
                  <a:lnTo>
                    <a:pt x="560095" y="114300"/>
                  </a:lnTo>
                  <a:lnTo>
                    <a:pt x="560158" y="113030"/>
                  </a:lnTo>
                  <a:lnTo>
                    <a:pt x="527570" y="49530"/>
                  </a:lnTo>
                  <a:lnTo>
                    <a:pt x="527837" y="48260"/>
                  </a:lnTo>
                  <a:lnTo>
                    <a:pt x="529209" y="41910"/>
                  </a:lnTo>
                  <a:lnTo>
                    <a:pt x="548487" y="17780"/>
                  </a:lnTo>
                  <a:lnTo>
                    <a:pt x="554189" y="17780"/>
                  </a:lnTo>
                  <a:lnTo>
                    <a:pt x="601560" y="91440"/>
                  </a:lnTo>
                  <a:lnTo>
                    <a:pt x="601929" y="91440"/>
                  </a:lnTo>
                  <a:lnTo>
                    <a:pt x="602830" y="92710"/>
                  </a:lnTo>
                  <a:lnTo>
                    <a:pt x="603440" y="92710"/>
                  </a:lnTo>
                  <a:lnTo>
                    <a:pt x="604964" y="91440"/>
                  </a:lnTo>
                  <a:lnTo>
                    <a:pt x="608164" y="91440"/>
                  </a:lnTo>
                  <a:lnTo>
                    <a:pt x="609549" y="90170"/>
                  </a:lnTo>
                  <a:lnTo>
                    <a:pt x="612787" y="88900"/>
                  </a:lnTo>
                  <a:lnTo>
                    <a:pt x="614070" y="87630"/>
                  </a:lnTo>
                  <a:lnTo>
                    <a:pt x="616051" y="86360"/>
                  </a:lnTo>
                  <a:lnTo>
                    <a:pt x="616775" y="86360"/>
                  </a:lnTo>
                  <a:lnTo>
                    <a:pt x="617689" y="85090"/>
                  </a:lnTo>
                  <a:lnTo>
                    <a:pt x="617956" y="83820"/>
                  </a:lnTo>
                  <a:lnTo>
                    <a:pt x="618109" y="83820"/>
                  </a:lnTo>
                  <a:close/>
                </a:path>
                <a:path w="2263140" h="868045">
                  <a:moveTo>
                    <a:pt x="657758" y="676541"/>
                  </a:moveTo>
                  <a:lnTo>
                    <a:pt x="588645" y="543077"/>
                  </a:lnTo>
                  <a:lnTo>
                    <a:pt x="588276" y="542683"/>
                  </a:lnTo>
                  <a:lnTo>
                    <a:pt x="587336" y="542163"/>
                  </a:lnTo>
                  <a:lnTo>
                    <a:pt x="586727" y="542061"/>
                  </a:lnTo>
                  <a:lnTo>
                    <a:pt x="585203" y="542163"/>
                  </a:lnTo>
                  <a:lnTo>
                    <a:pt x="572135" y="550037"/>
                  </a:lnTo>
                  <a:lnTo>
                    <a:pt x="572198" y="551599"/>
                  </a:lnTo>
                  <a:lnTo>
                    <a:pt x="641311" y="685050"/>
                  </a:lnTo>
                  <a:lnTo>
                    <a:pt x="641654" y="685444"/>
                  </a:lnTo>
                  <a:lnTo>
                    <a:pt x="642505" y="685927"/>
                  </a:lnTo>
                  <a:lnTo>
                    <a:pt x="643089" y="686015"/>
                  </a:lnTo>
                  <a:lnTo>
                    <a:pt x="644626" y="685888"/>
                  </a:lnTo>
                  <a:lnTo>
                    <a:pt x="657758" y="676541"/>
                  </a:lnTo>
                  <a:close/>
                </a:path>
                <a:path w="2263140" h="868045">
                  <a:moveTo>
                    <a:pt x="724103" y="310019"/>
                  </a:moveTo>
                  <a:lnTo>
                    <a:pt x="710692" y="268109"/>
                  </a:lnTo>
                  <a:lnTo>
                    <a:pt x="704875" y="259448"/>
                  </a:lnTo>
                  <a:lnTo>
                    <a:pt x="704875" y="311289"/>
                  </a:lnTo>
                  <a:lnTo>
                    <a:pt x="704761" y="315099"/>
                  </a:lnTo>
                  <a:lnTo>
                    <a:pt x="703757" y="318909"/>
                  </a:lnTo>
                  <a:lnTo>
                    <a:pt x="699998" y="326529"/>
                  </a:lnTo>
                  <a:lnTo>
                    <a:pt x="697001" y="329069"/>
                  </a:lnTo>
                  <a:lnTo>
                    <a:pt x="688467" y="334149"/>
                  </a:lnTo>
                  <a:lnTo>
                    <a:pt x="683463" y="334149"/>
                  </a:lnTo>
                  <a:lnTo>
                    <a:pt x="672261" y="332879"/>
                  </a:lnTo>
                  <a:lnTo>
                    <a:pt x="665784" y="330339"/>
                  </a:lnTo>
                  <a:lnTo>
                    <a:pt x="658444" y="327799"/>
                  </a:lnTo>
                  <a:lnTo>
                    <a:pt x="640016" y="292239"/>
                  </a:lnTo>
                  <a:lnTo>
                    <a:pt x="640867" y="287159"/>
                  </a:lnTo>
                  <a:lnTo>
                    <a:pt x="641870" y="283349"/>
                  </a:lnTo>
                  <a:lnTo>
                    <a:pt x="644169" y="276999"/>
                  </a:lnTo>
                  <a:lnTo>
                    <a:pt x="644588" y="275729"/>
                  </a:lnTo>
                  <a:lnTo>
                    <a:pt x="645439" y="273189"/>
                  </a:lnTo>
                  <a:lnTo>
                    <a:pt x="648233" y="269379"/>
                  </a:lnTo>
                  <a:lnTo>
                    <a:pt x="649808" y="266839"/>
                  </a:lnTo>
                  <a:lnTo>
                    <a:pt x="653288" y="263029"/>
                  </a:lnTo>
                  <a:lnTo>
                    <a:pt x="655218" y="261759"/>
                  </a:lnTo>
                  <a:lnTo>
                    <a:pt x="661568" y="259219"/>
                  </a:lnTo>
                  <a:lnTo>
                    <a:pt x="665619" y="257949"/>
                  </a:lnTo>
                  <a:lnTo>
                    <a:pt x="673404" y="259219"/>
                  </a:lnTo>
                  <a:lnTo>
                    <a:pt x="677062" y="260489"/>
                  </a:lnTo>
                  <a:lnTo>
                    <a:pt x="683933" y="265569"/>
                  </a:lnTo>
                  <a:lnTo>
                    <a:pt x="687120" y="268109"/>
                  </a:lnTo>
                  <a:lnTo>
                    <a:pt x="692962" y="276999"/>
                  </a:lnTo>
                  <a:lnTo>
                    <a:pt x="695604" y="280809"/>
                  </a:lnTo>
                  <a:lnTo>
                    <a:pt x="697979" y="284619"/>
                  </a:lnTo>
                  <a:lnTo>
                    <a:pt x="700138" y="289699"/>
                  </a:lnTo>
                  <a:lnTo>
                    <a:pt x="701852" y="293509"/>
                  </a:lnTo>
                  <a:lnTo>
                    <a:pt x="704418" y="302399"/>
                  </a:lnTo>
                  <a:lnTo>
                    <a:pt x="704850" y="306209"/>
                  </a:lnTo>
                  <a:lnTo>
                    <a:pt x="704875" y="311289"/>
                  </a:lnTo>
                  <a:lnTo>
                    <a:pt x="704875" y="259448"/>
                  </a:lnTo>
                  <a:lnTo>
                    <a:pt x="677735" y="240169"/>
                  </a:lnTo>
                  <a:lnTo>
                    <a:pt x="665899" y="240169"/>
                  </a:lnTo>
                  <a:lnTo>
                    <a:pt x="659714" y="241439"/>
                  </a:lnTo>
                  <a:lnTo>
                    <a:pt x="650621" y="246519"/>
                  </a:lnTo>
                  <a:lnTo>
                    <a:pt x="648246" y="247789"/>
                  </a:lnTo>
                  <a:lnTo>
                    <a:pt x="644055" y="251599"/>
                  </a:lnTo>
                  <a:lnTo>
                    <a:pt x="642112" y="254139"/>
                  </a:lnTo>
                  <a:lnTo>
                    <a:pt x="638568" y="257949"/>
                  </a:lnTo>
                  <a:lnTo>
                    <a:pt x="636917" y="261759"/>
                  </a:lnTo>
                  <a:lnTo>
                    <a:pt x="633895" y="268109"/>
                  </a:lnTo>
                  <a:lnTo>
                    <a:pt x="632510" y="270649"/>
                  </a:lnTo>
                  <a:lnTo>
                    <a:pt x="631278" y="275729"/>
                  </a:lnTo>
                  <a:lnTo>
                    <a:pt x="603402" y="221119"/>
                  </a:lnTo>
                  <a:lnTo>
                    <a:pt x="602081" y="221119"/>
                  </a:lnTo>
                  <a:lnTo>
                    <a:pt x="601484" y="219849"/>
                  </a:lnTo>
                  <a:lnTo>
                    <a:pt x="600011" y="221119"/>
                  </a:lnTo>
                  <a:lnTo>
                    <a:pt x="596823" y="221119"/>
                  </a:lnTo>
                  <a:lnTo>
                    <a:pt x="595426" y="222389"/>
                  </a:lnTo>
                  <a:lnTo>
                    <a:pt x="592162" y="223659"/>
                  </a:lnTo>
                  <a:lnTo>
                    <a:pt x="590867" y="224929"/>
                  </a:lnTo>
                  <a:lnTo>
                    <a:pt x="588886" y="226199"/>
                  </a:lnTo>
                  <a:lnTo>
                    <a:pt x="588137" y="226199"/>
                  </a:lnTo>
                  <a:lnTo>
                    <a:pt x="587146" y="227469"/>
                  </a:lnTo>
                  <a:lnTo>
                    <a:pt x="586892" y="228739"/>
                  </a:lnTo>
                  <a:lnTo>
                    <a:pt x="586828" y="230009"/>
                  </a:lnTo>
                  <a:lnTo>
                    <a:pt x="586955" y="230009"/>
                  </a:lnTo>
                  <a:lnTo>
                    <a:pt x="656069" y="363359"/>
                  </a:lnTo>
                  <a:lnTo>
                    <a:pt x="656412" y="363359"/>
                  </a:lnTo>
                  <a:lnTo>
                    <a:pt x="657212" y="364629"/>
                  </a:lnTo>
                  <a:lnTo>
                    <a:pt x="660069" y="364629"/>
                  </a:lnTo>
                  <a:lnTo>
                    <a:pt x="662063" y="363359"/>
                  </a:lnTo>
                  <a:lnTo>
                    <a:pt x="663232" y="363359"/>
                  </a:lnTo>
                  <a:lnTo>
                    <a:pt x="665949" y="362089"/>
                  </a:lnTo>
                  <a:lnTo>
                    <a:pt x="667067" y="360819"/>
                  </a:lnTo>
                  <a:lnTo>
                    <a:pt x="668718" y="359549"/>
                  </a:lnTo>
                  <a:lnTo>
                    <a:pt x="669378" y="359549"/>
                  </a:lnTo>
                  <a:lnTo>
                    <a:pt x="670331" y="358279"/>
                  </a:lnTo>
                  <a:lnTo>
                    <a:pt x="670598" y="357009"/>
                  </a:lnTo>
                  <a:lnTo>
                    <a:pt x="670610" y="355739"/>
                  </a:lnTo>
                  <a:lnTo>
                    <a:pt x="664654" y="344309"/>
                  </a:lnTo>
                  <a:lnTo>
                    <a:pt x="668629" y="345579"/>
                  </a:lnTo>
                  <a:lnTo>
                    <a:pt x="672274" y="346849"/>
                  </a:lnTo>
                  <a:lnTo>
                    <a:pt x="678865" y="348119"/>
                  </a:lnTo>
                  <a:lnTo>
                    <a:pt x="690753" y="348119"/>
                  </a:lnTo>
                  <a:lnTo>
                    <a:pt x="696137" y="346849"/>
                  </a:lnTo>
                  <a:lnTo>
                    <a:pt x="698906" y="345579"/>
                  </a:lnTo>
                  <a:lnTo>
                    <a:pt x="701890" y="344309"/>
                  </a:lnTo>
                  <a:lnTo>
                    <a:pt x="722096" y="322719"/>
                  </a:lnTo>
                  <a:lnTo>
                    <a:pt x="724103" y="310019"/>
                  </a:lnTo>
                  <a:close/>
                </a:path>
                <a:path w="2263140" h="868045">
                  <a:moveTo>
                    <a:pt x="809574" y="329069"/>
                  </a:moveTo>
                  <a:lnTo>
                    <a:pt x="804303" y="289699"/>
                  </a:lnTo>
                  <a:lnTo>
                    <a:pt x="802284" y="274459"/>
                  </a:lnTo>
                  <a:lnTo>
                    <a:pt x="790359" y="184289"/>
                  </a:lnTo>
                  <a:lnTo>
                    <a:pt x="790143" y="181749"/>
                  </a:lnTo>
                  <a:lnTo>
                    <a:pt x="789825" y="181749"/>
                  </a:lnTo>
                  <a:lnTo>
                    <a:pt x="789000" y="179209"/>
                  </a:lnTo>
                  <a:lnTo>
                    <a:pt x="785761" y="179209"/>
                  </a:lnTo>
                  <a:lnTo>
                    <a:pt x="783209" y="180479"/>
                  </a:lnTo>
                  <a:lnTo>
                    <a:pt x="781646" y="180479"/>
                  </a:lnTo>
                  <a:lnTo>
                    <a:pt x="777684" y="183019"/>
                  </a:lnTo>
                  <a:lnTo>
                    <a:pt x="776097" y="183019"/>
                  </a:lnTo>
                  <a:lnTo>
                    <a:pt x="774026" y="185559"/>
                  </a:lnTo>
                  <a:lnTo>
                    <a:pt x="773315" y="185559"/>
                  </a:lnTo>
                  <a:lnTo>
                    <a:pt x="772579" y="186829"/>
                  </a:lnTo>
                  <a:lnTo>
                    <a:pt x="772515" y="188099"/>
                  </a:lnTo>
                  <a:lnTo>
                    <a:pt x="772769" y="189369"/>
                  </a:lnTo>
                  <a:lnTo>
                    <a:pt x="785469" y="274459"/>
                  </a:lnTo>
                  <a:lnTo>
                    <a:pt x="785164" y="274459"/>
                  </a:lnTo>
                  <a:lnTo>
                    <a:pt x="722617" y="216039"/>
                  </a:lnTo>
                  <a:lnTo>
                    <a:pt x="721842" y="214769"/>
                  </a:lnTo>
                  <a:lnTo>
                    <a:pt x="720077" y="214769"/>
                  </a:lnTo>
                  <a:lnTo>
                    <a:pt x="719391" y="213499"/>
                  </a:lnTo>
                  <a:lnTo>
                    <a:pt x="717804" y="214769"/>
                  </a:lnTo>
                  <a:lnTo>
                    <a:pt x="716813" y="214769"/>
                  </a:lnTo>
                  <a:lnTo>
                    <a:pt x="714463" y="216039"/>
                  </a:lnTo>
                  <a:lnTo>
                    <a:pt x="712889" y="216039"/>
                  </a:lnTo>
                  <a:lnTo>
                    <a:pt x="708926" y="218579"/>
                  </a:lnTo>
                  <a:lnTo>
                    <a:pt x="707377" y="218579"/>
                  </a:lnTo>
                  <a:lnTo>
                    <a:pt x="705167" y="221119"/>
                  </a:lnTo>
                  <a:lnTo>
                    <a:pt x="704481" y="221119"/>
                  </a:lnTo>
                  <a:lnTo>
                    <a:pt x="703897" y="222389"/>
                  </a:lnTo>
                  <a:lnTo>
                    <a:pt x="703961" y="223659"/>
                  </a:lnTo>
                  <a:lnTo>
                    <a:pt x="705612" y="226199"/>
                  </a:lnTo>
                  <a:lnTo>
                    <a:pt x="782840" y="296049"/>
                  </a:lnTo>
                  <a:lnTo>
                    <a:pt x="783374" y="297319"/>
                  </a:lnTo>
                  <a:lnTo>
                    <a:pt x="785736" y="297319"/>
                  </a:lnTo>
                  <a:lnTo>
                    <a:pt x="786523" y="298589"/>
                  </a:lnTo>
                  <a:lnTo>
                    <a:pt x="787260" y="297319"/>
                  </a:lnTo>
                  <a:lnTo>
                    <a:pt x="791057" y="335419"/>
                  </a:lnTo>
                  <a:lnTo>
                    <a:pt x="791133" y="336689"/>
                  </a:lnTo>
                  <a:lnTo>
                    <a:pt x="791375" y="337959"/>
                  </a:lnTo>
                  <a:lnTo>
                    <a:pt x="792200" y="339229"/>
                  </a:lnTo>
                  <a:lnTo>
                    <a:pt x="795274" y="339229"/>
                  </a:lnTo>
                  <a:lnTo>
                    <a:pt x="797560" y="337959"/>
                  </a:lnTo>
                  <a:lnTo>
                    <a:pt x="798995" y="337959"/>
                  </a:lnTo>
                  <a:lnTo>
                    <a:pt x="804011" y="335419"/>
                  </a:lnTo>
                  <a:lnTo>
                    <a:pt x="806335" y="332879"/>
                  </a:lnTo>
                  <a:lnTo>
                    <a:pt x="808990" y="330339"/>
                  </a:lnTo>
                  <a:lnTo>
                    <a:pt x="809574" y="329069"/>
                  </a:lnTo>
                  <a:close/>
                </a:path>
                <a:path w="2263140" h="868045">
                  <a:moveTo>
                    <a:pt x="1668653" y="522020"/>
                  </a:moveTo>
                  <a:lnTo>
                    <a:pt x="1668640" y="520750"/>
                  </a:lnTo>
                  <a:lnTo>
                    <a:pt x="1668322" y="519480"/>
                  </a:lnTo>
                  <a:lnTo>
                    <a:pt x="1668119" y="518210"/>
                  </a:lnTo>
                  <a:lnTo>
                    <a:pt x="1667598" y="516940"/>
                  </a:lnTo>
                  <a:lnTo>
                    <a:pt x="1667256" y="516940"/>
                  </a:lnTo>
                  <a:lnTo>
                    <a:pt x="1666201" y="514400"/>
                  </a:lnTo>
                  <a:lnTo>
                    <a:pt x="1665630" y="513130"/>
                  </a:lnTo>
                  <a:lnTo>
                    <a:pt x="1664589" y="511860"/>
                  </a:lnTo>
                  <a:lnTo>
                    <a:pt x="1664106" y="511860"/>
                  </a:lnTo>
                  <a:lnTo>
                    <a:pt x="1663230" y="510590"/>
                  </a:lnTo>
                  <a:lnTo>
                    <a:pt x="1660080" y="510590"/>
                  </a:lnTo>
                  <a:lnTo>
                    <a:pt x="1659077" y="511860"/>
                  </a:lnTo>
                  <a:lnTo>
                    <a:pt x="1656689" y="515670"/>
                  </a:lnTo>
                  <a:lnTo>
                    <a:pt x="1655102" y="516940"/>
                  </a:lnTo>
                  <a:lnTo>
                    <a:pt x="1651165" y="520750"/>
                  </a:lnTo>
                  <a:lnTo>
                    <a:pt x="1648701" y="523290"/>
                  </a:lnTo>
                  <a:lnTo>
                    <a:pt x="1642795" y="528370"/>
                  </a:lnTo>
                  <a:lnTo>
                    <a:pt x="1639214" y="530910"/>
                  </a:lnTo>
                  <a:lnTo>
                    <a:pt x="1629625" y="535990"/>
                  </a:lnTo>
                  <a:lnTo>
                    <a:pt x="1624698" y="537260"/>
                  </a:lnTo>
                  <a:lnTo>
                    <a:pt x="1611579" y="537260"/>
                  </a:lnTo>
                  <a:lnTo>
                    <a:pt x="1589100" y="515670"/>
                  </a:lnTo>
                  <a:lnTo>
                    <a:pt x="1613204" y="502970"/>
                  </a:lnTo>
                  <a:lnTo>
                    <a:pt x="1649349" y="483920"/>
                  </a:lnTo>
                  <a:lnTo>
                    <a:pt x="1650542" y="482650"/>
                  </a:lnTo>
                  <a:lnTo>
                    <a:pt x="1651990" y="478840"/>
                  </a:lnTo>
                  <a:lnTo>
                    <a:pt x="1651698" y="477570"/>
                  </a:lnTo>
                  <a:lnTo>
                    <a:pt x="1631416" y="450100"/>
                  </a:lnTo>
                  <a:lnTo>
                    <a:pt x="1631416" y="477570"/>
                  </a:lnTo>
                  <a:lnTo>
                    <a:pt x="1582889" y="502970"/>
                  </a:lnTo>
                  <a:lnTo>
                    <a:pt x="1581137" y="499160"/>
                  </a:lnTo>
                  <a:lnTo>
                    <a:pt x="1579956" y="495350"/>
                  </a:lnTo>
                  <a:lnTo>
                    <a:pt x="1578749" y="487730"/>
                  </a:lnTo>
                  <a:lnTo>
                    <a:pt x="1578825" y="483920"/>
                  </a:lnTo>
                  <a:lnTo>
                    <a:pt x="1601444" y="458520"/>
                  </a:lnTo>
                  <a:lnTo>
                    <a:pt x="1608658" y="458520"/>
                  </a:lnTo>
                  <a:lnTo>
                    <a:pt x="1621751" y="463600"/>
                  </a:lnTo>
                  <a:lnTo>
                    <a:pt x="1627149" y="469950"/>
                  </a:lnTo>
                  <a:lnTo>
                    <a:pt x="1631416" y="477570"/>
                  </a:lnTo>
                  <a:lnTo>
                    <a:pt x="1631416" y="450100"/>
                  </a:lnTo>
                  <a:lnTo>
                    <a:pt x="1629308" y="448360"/>
                  </a:lnTo>
                  <a:lnTo>
                    <a:pt x="1619034" y="444550"/>
                  </a:lnTo>
                  <a:lnTo>
                    <a:pt x="1613420" y="443280"/>
                  </a:lnTo>
                  <a:lnTo>
                    <a:pt x="1601254" y="444550"/>
                  </a:lnTo>
                  <a:lnTo>
                    <a:pt x="1567649" y="467410"/>
                  </a:lnTo>
                  <a:lnTo>
                    <a:pt x="1561630" y="491540"/>
                  </a:lnTo>
                  <a:lnTo>
                    <a:pt x="1563992" y="505510"/>
                  </a:lnTo>
                  <a:lnTo>
                    <a:pt x="1589455" y="546150"/>
                  </a:lnTo>
                  <a:lnTo>
                    <a:pt x="1606600" y="553770"/>
                  </a:lnTo>
                  <a:lnTo>
                    <a:pt x="1612811" y="553770"/>
                  </a:lnTo>
                  <a:lnTo>
                    <a:pt x="1655051" y="537260"/>
                  </a:lnTo>
                  <a:lnTo>
                    <a:pt x="1662823" y="529640"/>
                  </a:lnTo>
                  <a:lnTo>
                    <a:pt x="1664716" y="528370"/>
                  </a:lnTo>
                  <a:lnTo>
                    <a:pt x="1667433" y="524560"/>
                  </a:lnTo>
                  <a:lnTo>
                    <a:pt x="1668195" y="523290"/>
                  </a:lnTo>
                  <a:lnTo>
                    <a:pt x="1668551" y="522020"/>
                  </a:lnTo>
                  <a:close/>
                </a:path>
                <a:path w="2263140" h="868045">
                  <a:moveTo>
                    <a:pt x="1717382" y="502970"/>
                  </a:moveTo>
                  <a:lnTo>
                    <a:pt x="1717281" y="501700"/>
                  </a:lnTo>
                  <a:lnTo>
                    <a:pt x="1648447" y="369620"/>
                  </a:lnTo>
                  <a:lnTo>
                    <a:pt x="1648180" y="368350"/>
                  </a:lnTo>
                  <a:lnTo>
                    <a:pt x="1647799" y="368350"/>
                  </a:lnTo>
                  <a:lnTo>
                    <a:pt x="1646859" y="367080"/>
                  </a:lnTo>
                  <a:lnTo>
                    <a:pt x="1644789" y="367080"/>
                  </a:lnTo>
                  <a:lnTo>
                    <a:pt x="1643849" y="368350"/>
                  </a:lnTo>
                  <a:lnTo>
                    <a:pt x="1641589" y="368350"/>
                  </a:lnTo>
                  <a:lnTo>
                    <a:pt x="1640192" y="369620"/>
                  </a:lnTo>
                  <a:lnTo>
                    <a:pt x="1636941" y="370890"/>
                  </a:lnTo>
                  <a:lnTo>
                    <a:pt x="1635645" y="372160"/>
                  </a:lnTo>
                  <a:lnTo>
                    <a:pt x="1633651" y="373430"/>
                  </a:lnTo>
                  <a:lnTo>
                    <a:pt x="1632915" y="373430"/>
                  </a:lnTo>
                  <a:lnTo>
                    <a:pt x="1631924" y="374700"/>
                  </a:lnTo>
                  <a:lnTo>
                    <a:pt x="1631657" y="375970"/>
                  </a:lnTo>
                  <a:lnTo>
                    <a:pt x="1631734" y="377240"/>
                  </a:lnTo>
                  <a:lnTo>
                    <a:pt x="1700834" y="510590"/>
                  </a:lnTo>
                  <a:lnTo>
                    <a:pt x="1701190" y="510590"/>
                  </a:lnTo>
                  <a:lnTo>
                    <a:pt x="1702028" y="511860"/>
                  </a:lnTo>
                  <a:lnTo>
                    <a:pt x="1704162" y="511860"/>
                  </a:lnTo>
                  <a:lnTo>
                    <a:pt x="1705114" y="510590"/>
                  </a:lnTo>
                  <a:lnTo>
                    <a:pt x="1707375" y="510590"/>
                  </a:lnTo>
                  <a:lnTo>
                    <a:pt x="1708734" y="509320"/>
                  </a:lnTo>
                  <a:lnTo>
                    <a:pt x="1711985" y="508050"/>
                  </a:lnTo>
                  <a:lnTo>
                    <a:pt x="1713318" y="506780"/>
                  </a:lnTo>
                  <a:lnTo>
                    <a:pt x="1715312" y="505510"/>
                  </a:lnTo>
                  <a:lnTo>
                    <a:pt x="1716036" y="505510"/>
                  </a:lnTo>
                  <a:lnTo>
                    <a:pt x="1716963" y="504240"/>
                  </a:lnTo>
                  <a:lnTo>
                    <a:pt x="1717230" y="502970"/>
                  </a:lnTo>
                  <a:lnTo>
                    <a:pt x="1717382" y="502970"/>
                  </a:lnTo>
                  <a:close/>
                </a:path>
                <a:path w="2263140" h="868045">
                  <a:moveTo>
                    <a:pt x="1816239" y="445820"/>
                  </a:moveTo>
                  <a:lnTo>
                    <a:pt x="1816227" y="443280"/>
                  </a:lnTo>
                  <a:lnTo>
                    <a:pt x="1816074" y="443280"/>
                  </a:lnTo>
                  <a:lnTo>
                    <a:pt x="1815706" y="442010"/>
                  </a:lnTo>
                  <a:lnTo>
                    <a:pt x="1815198" y="440740"/>
                  </a:lnTo>
                  <a:lnTo>
                    <a:pt x="1814842" y="440740"/>
                  </a:lnTo>
                  <a:lnTo>
                    <a:pt x="1813788" y="438200"/>
                  </a:lnTo>
                  <a:lnTo>
                    <a:pt x="1813217" y="436930"/>
                  </a:lnTo>
                  <a:lnTo>
                    <a:pt x="1812175" y="435660"/>
                  </a:lnTo>
                  <a:lnTo>
                    <a:pt x="1811693" y="434390"/>
                  </a:lnTo>
                  <a:lnTo>
                    <a:pt x="1807667" y="434390"/>
                  </a:lnTo>
                  <a:lnTo>
                    <a:pt x="1806676" y="435660"/>
                  </a:lnTo>
                  <a:lnTo>
                    <a:pt x="1804276" y="438200"/>
                  </a:lnTo>
                  <a:lnTo>
                    <a:pt x="1802688" y="440740"/>
                  </a:lnTo>
                  <a:lnTo>
                    <a:pt x="1798751" y="444550"/>
                  </a:lnTo>
                  <a:lnTo>
                    <a:pt x="1796288" y="447090"/>
                  </a:lnTo>
                  <a:lnTo>
                    <a:pt x="1790395" y="452170"/>
                  </a:lnTo>
                  <a:lnTo>
                    <a:pt x="1786801" y="453440"/>
                  </a:lnTo>
                  <a:lnTo>
                    <a:pt x="1777212" y="458520"/>
                  </a:lnTo>
                  <a:lnTo>
                    <a:pt x="1772285" y="461060"/>
                  </a:lnTo>
                  <a:lnTo>
                    <a:pt x="1759165" y="461060"/>
                  </a:lnTo>
                  <a:lnTo>
                    <a:pt x="1736686" y="438200"/>
                  </a:lnTo>
                  <a:lnTo>
                    <a:pt x="1759292" y="426770"/>
                  </a:lnTo>
                  <a:lnTo>
                    <a:pt x="1796948" y="407720"/>
                  </a:lnTo>
                  <a:lnTo>
                    <a:pt x="1798129" y="406450"/>
                  </a:lnTo>
                  <a:lnTo>
                    <a:pt x="1799590" y="402640"/>
                  </a:lnTo>
                  <a:lnTo>
                    <a:pt x="1799285" y="400100"/>
                  </a:lnTo>
                  <a:lnTo>
                    <a:pt x="1796402" y="395020"/>
                  </a:lnTo>
                  <a:lnTo>
                    <a:pt x="1793392" y="388670"/>
                  </a:lnTo>
                  <a:lnTo>
                    <a:pt x="1789811" y="383590"/>
                  </a:lnTo>
                  <a:lnTo>
                    <a:pt x="1787055" y="381050"/>
                  </a:lnTo>
                  <a:lnTo>
                    <a:pt x="1781543" y="375970"/>
                  </a:lnTo>
                  <a:lnTo>
                    <a:pt x="1779003" y="373900"/>
                  </a:lnTo>
                  <a:lnTo>
                    <a:pt x="1779003" y="401370"/>
                  </a:lnTo>
                  <a:lnTo>
                    <a:pt x="1730476" y="426770"/>
                  </a:lnTo>
                  <a:lnTo>
                    <a:pt x="1728724" y="422960"/>
                  </a:lnTo>
                  <a:lnTo>
                    <a:pt x="1727555" y="419150"/>
                  </a:lnTo>
                  <a:lnTo>
                    <a:pt x="1726336" y="411530"/>
                  </a:lnTo>
                  <a:lnTo>
                    <a:pt x="1726412" y="407720"/>
                  </a:lnTo>
                  <a:lnTo>
                    <a:pt x="1756244" y="381050"/>
                  </a:lnTo>
                  <a:lnTo>
                    <a:pt x="1769338" y="387400"/>
                  </a:lnTo>
                  <a:lnTo>
                    <a:pt x="1774748" y="392480"/>
                  </a:lnTo>
                  <a:lnTo>
                    <a:pt x="1779003" y="401370"/>
                  </a:lnTo>
                  <a:lnTo>
                    <a:pt x="1779003" y="373900"/>
                  </a:lnTo>
                  <a:lnTo>
                    <a:pt x="1776895" y="372160"/>
                  </a:lnTo>
                  <a:lnTo>
                    <a:pt x="1766620" y="368350"/>
                  </a:lnTo>
                  <a:lnTo>
                    <a:pt x="1761007" y="367080"/>
                  </a:lnTo>
                  <a:lnTo>
                    <a:pt x="1748840" y="367080"/>
                  </a:lnTo>
                  <a:lnTo>
                    <a:pt x="1715236" y="391210"/>
                  </a:lnTo>
                  <a:lnTo>
                    <a:pt x="1709216" y="415340"/>
                  </a:lnTo>
                  <a:lnTo>
                    <a:pt x="1711579" y="429310"/>
                  </a:lnTo>
                  <a:lnTo>
                    <a:pt x="1737042" y="469950"/>
                  </a:lnTo>
                  <a:lnTo>
                    <a:pt x="1754200" y="477570"/>
                  </a:lnTo>
                  <a:lnTo>
                    <a:pt x="1760397" y="477570"/>
                  </a:lnTo>
                  <a:lnTo>
                    <a:pt x="1802638" y="461060"/>
                  </a:lnTo>
                  <a:lnTo>
                    <a:pt x="1810410" y="453440"/>
                  </a:lnTo>
                  <a:lnTo>
                    <a:pt x="1812302" y="452170"/>
                  </a:lnTo>
                  <a:lnTo>
                    <a:pt x="1815020" y="448360"/>
                  </a:lnTo>
                  <a:lnTo>
                    <a:pt x="1815782" y="447090"/>
                  </a:lnTo>
                  <a:lnTo>
                    <a:pt x="1816138" y="445820"/>
                  </a:lnTo>
                  <a:close/>
                </a:path>
                <a:path w="2263140" h="868045">
                  <a:moveTo>
                    <a:pt x="1980780" y="365810"/>
                  </a:moveTo>
                  <a:lnTo>
                    <a:pt x="1951278" y="308660"/>
                  </a:lnTo>
                  <a:lnTo>
                    <a:pt x="1948675" y="303580"/>
                  </a:lnTo>
                  <a:lnTo>
                    <a:pt x="1947189" y="301040"/>
                  </a:lnTo>
                  <a:lnTo>
                    <a:pt x="1945690" y="298500"/>
                  </a:lnTo>
                  <a:lnTo>
                    <a:pt x="1938947" y="290880"/>
                  </a:lnTo>
                  <a:lnTo>
                    <a:pt x="1935187" y="288340"/>
                  </a:lnTo>
                  <a:lnTo>
                    <a:pt x="1926882" y="283260"/>
                  </a:lnTo>
                  <a:lnTo>
                    <a:pt x="1912467" y="283260"/>
                  </a:lnTo>
                  <a:lnTo>
                    <a:pt x="1885772" y="304850"/>
                  </a:lnTo>
                  <a:lnTo>
                    <a:pt x="1882762" y="311200"/>
                  </a:lnTo>
                  <a:lnTo>
                    <a:pt x="1881365" y="316280"/>
                  </a:lnTo>
                  <a:lnTo>
                    <a:pt x="1880069" y="320090"/>
                  </a:lnTo>
                  <a:lnTo>
                    <a:pt x="1877644" y="318820"/>
                  </a:lnTo>
                  <a:lnTo>
                    <a:pt x="1875078" y="316280"/>
                  </a:lnTo>
                  <a:lnTo>
                    <a:pt x="1869668" y="313740"/>
                  </a:lnTo>
                  <a:lnTo>
                    <a:pt x="1866798" y="313740"/>
                  </a:lnTo>
                  <a:lnTo>
                    <a:pt x="1860677" y="312470"/>
                  </a:lnTo>
                  <a:lnTo>
                    <a:pt x="1857463" y="312470"/>
                  </a:lnTo>
                  <a:lnTo>
                    <a:pt x="1825002" y="340410"/>
                  </a:lnTo>
                  <a:lnTo>
                    <a:pt x="1822894" y="348030"/>
                  </a:lnTo>
                  <a:lnTo>
                    <a:pt x="1816506" y="336600"/>
                  </a:lnTo>
                  <a:lnTo>
                    <a:pt x="1816163" y="335330"/>
                  </a:lnTo>
                  <a:lnTo>
                    <a:pt x="1812544" y="335330"/>
                  </a:lnTo>
                  <a:lnTo>
                    <a:pt x="1810512" y="336600"/>
                  </a:lnTo>
                  <a:lnTo>
                    <a:pt x="1809280" y="336600"/>
                  </a:lnTo>
                  <a:lnTo>
                    <a:pt x="1806282" y="337870"/>
                  </a:lnTo>
                  <a:lnTo>
                    <a:pt x="1805089" y="339140"/>
                  </a:lnTo>
                  <a:lnTo>
                    <a:pt x="1803323" y="340410"/>
                  </a:lnTo>
                  <a:lnTo>
                    <a:pt x="1802663" y="340410"/>
                  </a:lnTo>
                  <a:lnTo>
                    <a:pt x="1801774" y="341680"/>
                  </a:lnTo>
                  <a:lnTo>
                    <a:pt x="1801660" y="344220"/>
                  </a:lnTo>
                  <a:lnTo>
                    <a:pt x="1848434" y="434390"/>
                  </a:lnTo>
                  <a:lnTo>
                    <a:pt x="1849615" y="434390"/>
                  </a:lnTo>
                  <a:lnTo>
                    <a:pt x="1850212" y="435660"/>
                  </a:lnTo>
                  <a:lnTo>
                    <a:pt x="1851748" y="434390"/>
                  </a:lnTo>
                  <a:lnTo>
                    <a:pt x="1854962" y="434390"/>
                  </a:lnTo>
                  <a:lnTo>
                    <a:pt x="1856320" y="433120"/>
                  </a:lnTo>
                  <a:lnTo>
                    <a:pt x="1859584" y="431850"/>
                  </a:lnTo>
                  <a:lnTo>
                    <a:pt x="1860905" y="430580"/>
                  </a:lnTo>
                  <a:lnTo>
                    <a:pt x="1862899" y="429310"/>
                  </a:lnTo>
                  <a:lnTo>
                    <a:pt x="1863623" y="429310"/>
                  </a:lnTo>
                  <a:lnTo>
                    <a:pt x="1864550" y="428040"/>
                  </a:lnTo>
                  <a:lnTo>
                    <a:pt x="1864817" y="426770"/>
                  </a:lnTo>
                  <a:lnTo>
                    <a:pt x="1864868" y="425500"/>
                  </a:lnTo>
                  <a:lnTo>
                    <a:pt x="1832292" y="363270"/>
                  </a:lnTo>
                  <a:lnTo>
                    <a:pt x="1833880" y="354380"/>
                  </a:lnTo>
                  <a:lnTo>
                    <a:pt x="1853260" y="330250"/>
                  </a:lnTo>
                  <a:lnTo>
                    <a:pt x="1858911" y="331520"/>
                  </a:lnTo>
                  <a:lnTo>
                    <a:pt x="1861642" y="331520"/>
                  </a:lnTo>
                  <a:lnTo>
                    <a:pt x="1906485" y="403910"/>
                  </a:lnTo>
                  <a:lnTo>
                    <a:pt x="1906841" y="403910"/>
                  </a:lnTo>
                  <a:lnTo>
                    <a:pt x="1907679" y="405180"/>
                  </a:lnTo>
                  <a:lnTo>
                    <a:pt x="1910778" y="405180"/>
                  </a:lnTo>
                  <a:lnTo>
                    <a:pt x="1913102" y="403910"/>
                  </a:lnTo>
                  <a:lnTo>
                    <a:pt x="1914448" y="402640"/>
                  </a:lnTo>
                  <a:lnTo>
                    <a:pt x="1917573" y="401370"/>
                  </a:lnTo>
                  <a:lnTo>
                    <a:pt x="1918868" y="401370"/>
                  </a:lnTo>
                  <a:lnTo>
                    <a:pt x="1920862" y="398830"/>
                  </a:lnTo>
                  <a:lnTo>
                    <a:pt x="1921598" y="398830"/>
                  </a:lnTo>
                  <a:lnTo>
                    <a:pt x="1922589" y="397560"/>
                  </a:lnTo>
                  <a:lnTo>
                    <a:pt x="1922881" y="397560"/>
                  </a:lnTo>
                  <a:lnTo>
                    <a:pt x="1922932" y="395020"/>
                  </a:lnTo>
                  <a:lnTo>
                    <a:pt x="1890344" y="332790"/>
                  </a:lnTo>
                  <a:lnTo>
                    <a:pt x="1890890" y="330250"/>
                  </a:lnTo>
                  <a:lnTo>
                    <a:pt x="1891982" y="325170"/>
                  </a:lnTo>
                  <a:lnTo>
                    <a:pt x="1893557" y="320090"/>
                  </a:lnTo>
                  <a:lnTo>
                    <a:pt x="1893951" y="318820"/>
                  </a:lnTo>
                  <a:lnTo>
                    <a:pt x="1898510" y="308660"/>
                  </a:lnTo>
                  <a:lnTo>
                    <a:pt x="1901520" y="304850"/>
                  </a:lnTo>
                  <a:lnTo>
                    <a:pt x="1908314" y="301040"/>
                  </a:lnTo>
                  <a:lnTo>
                    <a:pt x="1919706" y="301040"/>
                  </a:lnTo>
                  <a:lnTo>
                    <a:pt x="1924939" y="304850"/>
                  </a:lnTo>
                  <a:lnTo>
                    <a:pt x="1927377" y="306120"/>
                  </a:lnTo>
                  <a:lnTo>
                    <a:pt x="1931911" y="312470"/>
                  </a:lnTo>
                  <a:lnTo>
                    <a:pt x="1934019" y="315010"/>
                  </a:lnTo>
                  <a:lnTo>
                    <a:pt x="1964334" y="374700"/>
                  </a:lnTo>
                  <a:lnTo>
                    <a:pt x="1968690" y="374700"/>
                  </a:lnTo>
                  <a:lnTo>
                    <a:pt x="1970938" y="373430"/>
                  </a:lnTo>
                  <a:lnTo>
                    <a:pt x="1972335" y="373430"/>
                  </a:lnTo>
                  <a:lnTo>
                    <a:pt x="1975561" y="370890"/>
                  </a:lnTo>
                  <a:lnTo>
                    <a:pt x="1976856" y="370890"/>
                  </a:lnTo>
                  <a:lnTo>
                    <a:pt x="1978825" y="369620"/>
                  </a:lnTo>
                  <a:lnTo>
                    <a:pt x="1979549" y="368350"/>
                  </a:lnTo>
                  <a:lnTo>
                    <a:pt x="1980463" y="367080"/>
                  </a:lnTo>
                  <a:lnTo>
                    <a:pt x="1980730" y="367080"/>
                  </a:lnTo>
                  <a:lnTo>
                    <a:pt x="1980780" y="365810"/>
                  </a:lnTo>
                  <a:close/>
                </a:path>
                <a:path w="2263140" h="868045">
                  <a:moveTo>
                    <a:pt x="2079459" y="308660"/>
                  </a:moveTo>
                  <a:lnTo>
                    <a:pt x="2079383" y="307390"/>
                  </a:lnTo>
                  <a:lnTo>
                    <a:pt x="2079078" y="306120"/>
                  </a:lnTo>
                  <a:lnTo>
                    <a:pt x="2078875" y="306120"/>
                  </a:lnTo>
                  <a:lnTo>
                    <a:pt x="2078355" y="304850"/>
                  </a:lnTo>
                  <a:lnTo>
                    <a:pt x="2077999" y="303580"/>
                  </a:lnTo>
                  <a:lnTo>
                    <a:pt x="2076958" y="302310"/>
                  </a:lnTo>
                  <a:lnTo>
                    <a:pt x="2076386" y="301040"/>
                  </a:lnTo>
                  <a:lnTo>
                    <a:pt x="2075332" y="299770"/>
                  </a:lnTo>
                  <a:lnTo>
                    <a:pt x="2074862" y="298500"/>
                  </a:lnTo>
                  <a:lnTo>
                    <a:pt x="2073986" y="298500"/>
                  </a:lnTo>
                  <a:lnTo>
                    <a:pt x="2073529" y="297230"/>
                  </a:lnTo>
                  <a:lnTo>
                    <a:pt x="2072081" y="297230"/>
                  </a:lnTo>
                  <a:lnTo>
                    <a:pt x="2070823" y="298500"/>
                  </a:lnTo>
                  <a:lnTo>
                    <a:pt x="2069833" y="299770"/>
                  </a:lnTo>
                  <a:lnTo>
                    <a:pt x="2067445" y="302310"/>
                  </a:lnTo>
                  <a:lnTo>
                    <a:pt x="2065858" y="304850"/>
                  </a:lnTo>
                  <a:lnTo>
                    <a:pt x="2061921" y="308660"/>
                  </a:lnTo>
                  <a:lnTo>
                    <a:pt x="2059457" y="311200"/>
                  </a:lnTo>
                  <a:lnTo>
                    <a:pt x="2053551" y="315010"/>
                  </a:lnTo>
                  <a:lnTo>
                    <a:pt x="2049957" y="317550"/>
                  </a:lnTo>
                  <a:lnTo>
                    <a:pt x="2040369" y="322630"/>
                  </a:lnTo>
                  <a:lnTo>
                    <a:pt x="2035454" y="323900"/>
                  </a:lnTo>
                  <a:lnTo>
                    <a:pt x="2026462" y="325170"/>
                  </a:lnTo>
                  <a:lnTo>
                    <a:pt x="2022322" y="323900"/>
                  </a:lnTo>
                  <a:lnTo>
                    <a:pt x="1999843" y="302310"/>
                  </a:lnTo>
                  <a:lnTo>
                    <a:pt x="2022449" y="290880"/>
                  </a:lnTo>
                  <a:lnTo>
                    <a:pt x="2060105" y="271830"/>
                  </a:lnTo>
                  <a:lnTo>
                    <a:pt x="2061298" y="270560"/>
                  </a:lnTo>
                  <a:lnTo>
                    <a:pt x="2062746" y="266750"/>
                  </a:lnTo>
                  <a:lnTo>
                    <a:pt x="2062441" y="264210"/>
                  </a:lnTo>
                  <a:lnTo>
                    <a:pt x="2059571" y="259130"/>
                  </a:lnTo>
                  <a:lnTo>
                    <a:pt x="2056561" y="252780"/>
                  </a:lnTo>
                  <a:lnTo>
                    <a:pt x="2052980" y="247700"/>
                  </a:lnTo>
                  <a:lnTo>
                    <a:pt x="2050618" y="245160"/>
                  </a:lnTo>
                  <a:lnTo>
                    <a:pt x="2044700" y="238810"/>
                  </a:lnTo>
                  <a:lnTo>
                    <a:pt x="2042160" y="237426"/>
                  </a:lnTo>
                  <a:lnTo>
                    <a:pt x="2042160" y="265480"/>
                  </a:lnTo>
                  <a:lnTo>
                    <a:pt x="1993646" y="290880"/>
                  </a:lnTo>
                  <a:lnTo>
                    <a:pt x="1991893" y="287070"/>
                  </a:lnTo>
                  <a:lnTo>
                    <a:pt x="1990712" y="283260"/>
                  </a:lnTo>
                  <a:lnTo>
                    <a:pt x="1989505" y="275640"/>
                  </a:lnTo>
                  <a:lnTo>
                    <a:pt x="1989582" y="271830"/>
                  </a:lnTo>
                  <a:lnTo>
                    <a:pt x="2019401" y="245160"/>
                  </a:lnTo>
                  <a:lnTo>
                    <a:pt x="2032508" y="251510"/>
                  </a:lnTo>
                  <a:lnTo>
                    <a:pt x="2037905" y="256590"/>
                  </a:lnTo>
                  <a:lnTo>
                    <a:pt x="2042160" y="265480"/>
                  </a:lnTo>
                  <a:lnTo>
                    <a:pt x="2042160" y="237426"/>
                  </a:lnTo>
                  <a:lnTo>
                    <a:pt x="2040064" y="236270"/>
                  </a:lnTo>
                  <a:lnTo>
                    <a:pt x="2029790" y="231190"/>
                  </a:lnTo>
                  <a:lnTo>
                    <a:pt x="2012010" y="231190"/>
                  </a:lnTo>
                  <a:lnTo>
                    <a:pt x="1978406" y="254050"/>
                  </a:lnTo>
                  <a:lnTo>
                    <a:pt x="1972373" y="279450"/>
                  </a:lnTo>
                  <a:lnTo>
                    <a:pt x="1974748" y="293420"/>
                  </a:lnTo>
                  <a:lnTo>
                    <a:pt x="2000211" y="332790"/>
                  </a:lnTo>
                  <a:lnTo>
                    <a:pt x="2017356" y="341680"/>
                  </a:lnTo>
                  <a:lnTo>
                    <a:pt x="2023567" y="341680"/>
                  </a:lnTo>
                  <a:lnTo>
                    <a:pt x="2064105" y="325170"/>
                  </a:lnTo>
                  <a:lnTo>
                    <a:pt x="2065807" y="323900"/>
                  </a:lnTo>
                  <a:lnTo>
                    <a:pt x="2068728" y="321360"/>
                  </a:lnTo>
                  <a:lnTo>
                    <a:pt x="2073579" y="317550"/>
                  </a:lnTo>
                  <a:lnTo>
                    <a:pt x="2075472" y="315010"/>
                  </a:lnTo>
                  <a:lnTo>
                    <a:pt x="2078177" y="312470"/>
                  </a:lnTo>
                  <a:lnTo>
                    <a:pt x="2078951" y="311200"/>
                  </a:lnTo>
                  <a:lnTo>
                    <a:pt x="2079294" y="309930"/>
                  </a:lnTo>
                  <a:lnTo>
                    <a:pt x="2079396" y="308660"/>
                  </a:lnTo>
                  <a:close/>
                </a:path>
                <a:path w="2263140" h="868045">
                  <a:moveTo>
                    <a:pt x="2188426" y="259130"/>
                  </a:moveTo>
                  <a:lnTo>
                    <a:pt x="2188324" y="257860"/>
                  </a:lnTo>
                  <a:lnTo>
                    <a:pt x="2159851" y="203250"/>
                  </a:lnTo>
                  <a:lnTo>
                    <a:pt x="2156561" y="196900"/>
                  </a:lnTo>
                  <a:lnTo>
                    <a:pt x="2129320" y="175310"/>
                  </a:lnTo>
                  <a:lnTo>
                    <a:pt x="2119109" y="175310"/>
                  </a:lnTo>
                  <a:lnTo>
                    <a:pt x="2088146" y="204520"/>
                  </a:lnTo>
                  <a:lnTo>
                    <a:pt x="2086051" y="212140"/>
                  </a:lnTo>
                  <a:lnTo>
                    <a:pt x="2079675" y="199440"/>
                  </a:lnTo>
                  <a:lnTo>
                    <a:pt x="2077923" y="199440"/>
                  </a:lnTo>
                  <a:lnTo>
                    <a:pt x="2076551" y="198170"/>
                  </a:lnTo>
                  <a:lnTo>
                    <a:pt x="2075713" y="199440"/>
                  </a:lnTo>
                  <a:lnTo>
                    <a:pt x="2073681" y="199440"/>
                  </a:lnTo>
                  <a:lnTo>
                    <a:pt x="2072436" y="200710"/>
                  </a:lnTo>
                  <a:lnTo>
                    <a:pt x="2069452" y="201980"/>
                  </a:lnTo>
                  <a:lnTo>
                    <a:pt x="2068245" y="201980"/>
                  </a:lnTo>
                  <a:lnTo>
                    <a:pt x="2066493" y="203250"/>
                  </a:lnTo>
                  <a:lnTo>
                    <a:pt x="2065832" y="204520"/>
                  </a:lnTo>
                  <a:lnTo>
                    <a:pt x="2064943" y="205790"/>
                  </a:lnTo>
                  <a:lnTo>
                    <a:pt x="2064715" y="205790"/>
                  </a:lnTo>
                  <a:lnTo>
                    <a:pt x="2064689" y="207060"/>
                  </a:lnTo>
                  <a:lnTo>
                    <a:pt x="2064829" y="207060"/>
                  </a:lnTo>
                  <a:lnTo>
                    <a:pt x="2111591" y="297230"/>
                  </a:lnTo>
                  <a:lnTo>
                    <a:pt x="2111933" y="298500"/>
                  </a:lnTo>
                  <a:lnTo>
                    <a:pt x="2115858" y="298500"/>
                  </a:lnTo>
                  <a:lnTo>
                    <a:pt x="2118118" y="297230"/>
                  </a:lnTo>
                  <a:lnTo>
                    <a:pt x="2119490" y="297230"/>
                  </a:lnTo>
                  <a:lnTo>
                    <a:pt x="2122741" y="294690"/>
                  </a:lnTo>
                  <a:lnTo>
                    <a:pt x="2124075" y="294690"/>
                  </a:lnTo>
                  <a:lnTo>
                    <a:pt x="2126056" y="293420"/>
                  </a:lnTo>
                  <a:lnTo>
                    <a:pt x="2126792" y="292150"/>
                  </a:lnTo>
                  <a:lnTo>
                    <a:pt x="2127707" y="290880"/>
                  </a:lnTo>
                  <a:lnTo>
                    <a:pt x="2127974" y="290880"/>
                  </a:lnTo>
                  <a:lnTo>
                    <a:pt x="2128037" y="289610"/>
                  </a:lnTo>
                  <a:lnTo>
                    <a:pt x="2095461" y="226110"/>
                  </a:lnTo>
                  <a:lnTo>
                    <a:pt x="2097011" y="218490"/>
                  </a:lnTo>
                  <a:lnTo>
                    <a:pt x="2099068" y="212140"/>
                  </a:lnTo>
                  <a:lnTo>
                    <a:pt x="2104212" y="201980"/>
                  </a:lnTo>
                  <a:lnTo>
                    <a:pt x="2107527" y="198170"/>
                  </a:lnTo>
                  <a:lnTo>
                    <a:pt x="2114753" y="194360"/>
                  </a:lnTo>
                  <a:lnTo>
                    <a:pt x="2117839" y="194360"/>
                  </a:lnTo>
                  <a:lnTo>
                    <a:pt x="2123859" y="193090"/>
                  </a:lnTo>
                  <a:lnTo>
                    <a:pt x="2171890" y="266750"/>
                  </a:lnTo>
                  <a:lnTo>
                    <a:pt x="2172246" y="266750"/>
                  </a:lnTo>
                  <a:lnTo>
                    <a:pt x="2173160" y="268020"/>
                  </a:lnTo>
                  <a:lnTo>
                    <a:pt x="2175218" y="268020"/>
                  </a:lnTo>
                  <a:lnTo>
                    <a:pt x="2176157" y="266750"/>
                  </a:lnTo>
                  <a:lnTo>
                    <a:pt x="2178418" y="266750"/>
                  </a:lnTo>
                  <a:lnTo>
                    <a:pt x="2179815" y="265480"/>
                  </a:lnTo>
                  <a:lnTo>
                    <a:pt x="2183066" y="264210"/>
                  </a:lnTo>
                  <a:lnTo>
                    <a:pt x="2184362" y="262940"/>
                  </a:lnTo>
                  <a:lnTo>
                    <a:pt x="2186355" y="261670"/>
                  </a:lnTo>
                  <a:lnTo>
                    <a:pt x="2187079" y="261670"/>
                  </a:lnTo>
                  <a:lnTo>
                    <a:pt x="2188006" y="260400"/>
                  </a:lnTo>
                  <a:lnTo>
                    <a:pt x="2188273" y="259130"/>
                  </a:lnTo>
                  <a:lnTo>
                    <a:pt x="2188426" y="259130"/>
                  </a:lnTo>
                  <a:close/>
                </a:path>
                <a:path w="2263140" h="868045">
                  <a:moveTo>
                    <a:pt x="2263140" y="218490"/>
                  </a:moveTo>
                  <a:lnTo>
                    <a:pt x="2263114" y="217220"/>
                  </a:lnTo>
                  <a:lnTo>
                    <a:pt x="2262467" y="214680"/>
                  </a:lnTo>
                  <a:lnTo>
                    <a:pt x="2261806" y="213410"/>
                  </a:lnTo>
                  <a:lnTo>
                    <a:pt x="2260816" y="210870"/>
                  </a:lnTo>
                  <a:lnTo>
                    <a:pt x="2260206" y="210870"/>
                  </a:lnTo>
                  <a:lnTo>
                    <a:pt x="2259622" y="209600"/>
                  </a:lnTo>
                  <a:lnTo>
                    <a:pt x="2258542" y="208330"/>
                  </a:lnTo>
                  <a:lnTo>
                    <a:pt x="2258060" y="207060"/>
                  </a:lnTo>
                  <a:lnTo>
                    <a:pt x="2257260" y="207060"/>
                  </a:lnTo>
                  <a:lnTo>
                    <a:pt x="2256866" y="205790"/>
                  </a:lnTo>
                  <a:lnTo>
                    <a:pt x="2255748" y="205790"/>
                  </a:lnTo>
                  <a:lnTo>
                    <a:pt x="2254897" y="207060"/>
                  </a:lnTo>
                  <a:lnTo>
                    <a:pt x="2254377" y="207060"/>
                  </a:lnTo>
                  <a:lnTo>
                    <a:pt x="2253373" y="208330"/>
                  </a:lnTo>
                  <a:lnTo>
                    <a:pt x="2252751" y="209600"/>
                  </a:lnTo>
                  <a:lnTo>
                    <a:pt x="2251252" y="210870"/>
                  </a:lnTo>
                  <a:lnTo>
                    <a:pt x="2250376" y="212140"/>
                  </a:lnTo>
                  <a:lnTo>
                    <a:pt x="2248319" y="213410"/>
                  </a:lnTo>
                  <a:lnTo>
                    <a:pt x="2247049" y="214680"/>
                  </a:lnTo>
                  <a:lnTo>
                    <a:pt x="2240877" y="217220"/>
                  </a:lnTo>
                  <a:lnTo>
                    <a:pt x="2236838" y="217220"/>
                  </a:lnTo>
                  <a:lnTo>
                    <a:pt x="2229993" y="213410"/>
                  </a:lnTo>
                  <a:lnTo>
                    <a:pt x="2226691" y="209600"/>
                  </a:lnTo>
                  <a:lnTo>
                    <a:pt x="2201761" y="161340"/>
                  </a:lnTo>
                  <a:lnTo>
                    <a:pt x="2197811" y="153720"/>
                  </a:lnTo>
                  <a:lnTo>
                    <a:pt x="2221534" y="141020"/>
                  </a:lnTo>
                  <a:lnTo>
                    <a:pt x="2222055" y="139750"/>
                  </a:lnTo>
                  <a:lnTo>
                    <a:pt x="2222131" y="137210"/>
                  </a:lnTo>
                  <a:lnTo>
                    <a:pt x="2221534" y="135940"/>
                  </a:lnTo>
                  <a:lnTo>
                    <a:pt x="2219045" y="130860"/>
                  </a:lnTo>
                  <a:lnTo>
                    <a:pt x="2217890" y="129590"/>
                  </a:lnTo>
                  <a:lnTo>
                    <a:pt x="2217305" y="128320"/>
                  </a:lnTo>
                  <a:lnTo>
                    <a:pt x="2215578" y="128320"/>
                  </a:lnTo>
                  <a:lnTo>
                    <a:pt x="2214549" y="127050"/>
                  </a:lnTo>
                  <a:lnTo>
                    <a:pt x="2214029" y="128320"/>
                  </a:lnTo>
                  <a:lnTo>
                    <a:pt x="2190775" y="139750"/>
                  </a:lnTo>
                  <a:lnTo>
                    <a:pt x="2179561" y="118160"/>
                  </a:lnTo>
                  <a:lnTo>
                    <a:pt x="2179205" y="118160"/>
                  </a:lnTo>
                  <a:lnTo>
                    <a:pt x="2178266" y="116890"/>
                  </a:lnTo>
                  <a:lnTo>
                    <a:pt x="2175205" y="116890"/>
                  </a:lnTo>
                  <a:lnTo>
                    <a:pt x="2172944" y="118160"/>
                  </a:lnTo>
                  <a:lnTo>
                    <a:pt x="2171547" y="119430"/>
                  </a:lnTo>
                  <a:lnTo>
                    <a:pt x="2168296" y="120700"/>
                  </a:lnTo>
                  <a:lnTo>
                    <a:pt x="2167001" y="121970"/>
                  </a:lnTo>
                  <a:lnTo>
                    <a:pt x="2165007" y="123240"/>
                  </a:lnTo>
                  <a:lnTo>
                    <a:pt x="2164270" y="123240"/>
                  </a:lnTo>
                  <a:lnTo>
                    <a:pt x="2163318" y="124510"/>
                  </a:lnTo>
                  <a:lnTo>
                    <a:pt x="2163064" y="125780"/>
                  </a:lnTo>
                  <a:lnTo>
                    <a:pt x="2163114" y="127050"/>
                  </a:lnTo>
                  <a:lnTo>
                    <a:pt x="2174329" y="148640"/>
                  </a:lnTo>
                  <a:lnTo>
                    <a:pt x="2161349" y="154990"/>
                  </a:lnTo>
                  <a:lnTo>
                    <a:pt x="2160930" y="154990"/>
                  </a:lnTo>
                  <a:lnTo>
                    <a:pt x="2160308" y="156260"/>
                  </a:lnTo>
                  <a:lnTo>
                    <a:pt x="2160219" y="158800"/>
                  </a:lnTo>
                  <a:lnTo>
                    <a:pt x="2160371" y="158800"/>
                  </a:lnTo>
                  <a:lnTo>
                    <a:pt x="2160930" y="161340"/>
                  </a:lnTo>
                  <a:lnTo>
                    <a:pt x="2161400" y="162610"/>
                  </a:lnTo>
                  <a:lnTo>
                    <a:pt x="2163280" y="166420"/>
                  </a:lnTo>
                  <a:lnTo>
                    <a:pt x="2164473" y="167690"/>
                  </a:lnTo>
                  <a:lnTo>
                    <a:pt x="2166759" y="168960"/>
                  </a:lnTo>
                  <a:lnTo>
                    <a:pt x="2167826" y="168960"/>
                  </a:lnTo>
                  <a:lnTo>
                    <a:pt x="2181377" y="161340"/>
                  </a:lnTo>
                  <a:lnTo>
                    <a:pt x="2210981" y="219760"/>
                  </a:lnTo>
                  <a:lnTo>
                    <a:pt x="2213775" y="223570"/>
                  </a:lnTo>
                  <a:lnTo>
                    <a:pt x="2219617" y="229920"/>
                  </a:lnTo>
                  <a:lnTo>
                    <a:pt x="2222766" y="232460"/>
                  </a:lnTo>
                  <a:lnTo>
                    <a:pt x="2229548" y="235000"/>
                  </a:lnTo>
                  <a:lnTo>
                    <a:pt x="2241067" y="235000"/>
                  </a:lnTo>
                  <a:lnTo>
                    <a:pt x="2245347" y="233730"/>
                  </a:lnTo>
                  <a:lnTo>
                    <a:pt x="2251468" y="229920"/>
                  </a:lnTo>
                  <a:lnTo>
                    <a:pt x="2252942" y="228650"/>
                  </a:lnTo>
                  <a:lnTo>
                    <a:pt x="2255761" y="227380"/>
                  </a:lnTo>
                  <a:lnTo>
                    <a:pt x="2257069" y="226110"/>
                  </a:lnTo>
                  <a:lnTo>
                    <a:pt x="2259469" y="223570"/>
                  </a:lnTo>
                  <a:lnTo>
                    <a:pt x="2260473" y="223570"/>
                  </a:lnTo>
                  <a:lnTo>
                    <a:pt x="2262098" y="221030"/>
                  </a:lnTo>
                  <a:lnTo>
                    <a:pt x="2263140" y="21849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dirty="0"/>
              <a:t>A</a:t>
            </a:r>
            <a:r>
              <a:rPr spc="-125" dirty="0"/>
              <a:t> </a:t>
            </a:r>
            <a:r>
              <a:rPr spc="-50" dirty="0"/>
              <a:t>PYTHON</a:t>
            </a:r>
            <a:r>
              <a:rPr spc="-120" dirty="0"/>
              <a:t> </a:t>
            </a:r>
            <a:r>
              <a:rPr spc="-50" dirty="0"/>
              <a:t>DICTIONARY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269240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store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pairs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454659" lvl="1" indent="-252729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58" y="5335694"/>
            <a:ext cx="126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my_dict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416" y="5278335"/>
            <a:ext cx="546100" cy="366395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58" y="5767519"/>
            <a:ext cx="811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grades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{'Ana':'B',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'John':'A+',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'Denise':'A',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0815" y="4340889"/>
            <a:ext cx="809575" cy="8680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102" y="4393045"/>
            <a:ext cx="701509" cy="4368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32345" y="2420805"/>
            <a:ext cx="50419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Key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2345" y="2908485"/>
            <a:ext cx="50419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Key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2345" y="3396165"/>
            <a:ext cx="50419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Key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5189" y="3883844"/>
            <a:ext cx="1581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297" y="2420553"/>
            <a:ext cx="459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7297" y="2910099"/>
            <a:ext cx="459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7297" y="3393794"/>
            <a:ext cx="4591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87985" y="3883340"/>
            <a:ext cx="1581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29468" y="2295001"/>
          <a:ext cx="3087369" cy="1950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3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1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3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855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4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6070" y="4798636"/>
            <a:ext cx="941582" cy="5849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67201" y="6380060"/>
            <a:ext cx="260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6590" algn="l"/>
                <a:tab pos="1517015" algn="l"/>
                <a:tab pos="2212975" algn="l"/>
              </a:tabLst>
            </a:pPr>
            <a:r>
              <a:rPr sz="2700" baseline="3086" dirty="0">
                <a:solidFill>
                  <a:srgbClr val="FF0000"/>
                </a:solidFill>
                <a:latin typeface="Calibri"/>
                <a:cs typeface="Calibri"/>
              </a:rPr>
              <a:t>key1	val1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key2	val2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8876" y="6393319"/>
            <a:ext cx="307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8540" algn="l"/>
                <a:tab pos="1931670" algn="l"/>
                <a:tab pos="267906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key3	val3	key4	val4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73426" y="6074548"/>
            <a:ext cx="118110" cy="295910"/>
            <a:chOff x="2973426" y="6074548"/>
            <a:chExt cx="118110" cy="295910"/>
          </a:xfrm>
        </p:grpSpPr>
        <p:sp>
          <p:nvSpPr>
            <p:cNvPr id="22" name="object 22"/>
            <p:cNvSpPr/>
            <p:nvPr/>
          </p:nvSpPr>
          <p:spPr>
            <a:xfrm>
              <a:off x="3028076" y="6099848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426" y="6074548"/>
              <a:ext cx="117729" cy="1182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387317" y="6074548"/>
            <a:ext cx="118110" cy="295910"/>
            <a:chOff x="6387317" y="6074548"/>
            <a:chExt cx="118110" cy="295910"/>
          </a:xfrm>
        </p:grpSpPr>
        <p:sp>
          <p:nvSpPr>
            <p:cNvPr id="25" name="object 25"/>
            <p:cNvSpPr/>
            <p:nvPr/>
          </p:nvSpPr>
          <p:spPr>
            <a:xfrm>
              <a:off x="6441967" y="6099847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317" y="6074548"/>
              <a:ext cx="117728" cy="11822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2042" y="6080371"/>
            <a:ext cx="118110" cy="295910"/>
            <a:chOff x="8912042" y="6080371"/>
            <a:chExt cx="118110" cy="295910"/>
          </a:xfrm>
        </p:grpSpPr>
        <p:sp>
          <p:nvSpPr>
            <p:cNvPr id="28" name="object 28"/>
            <p:cNvSpPr/>
            <p:nvPr/>
          </p:nvSpPr>
          <p:spPr>
            <a:xfrm>
              <a:off x="8966692" y="6105671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40" h="264160">
                  <a:moveTo>
                    <a:pt x="14704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2042" y="6080371"/>
              <a:ext cx="117728" cy="11822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306318" y="6074548"/>
            <a:ext cx="118110" cy="295910"/>
            <a:chOff x="7306318" y="6074548"/>
            <a:chExt cx="118110" cy="295910"/>
          </a:xfrm>
        </p:grpSpPr>
        <p:sp>
          <p:nvSpPr>
            <p:cNvPr id="31" name="object 31"/>
            <p:cNvSpPr/>
            <p:nvPr/>
          </p:nvSpPr>
          <p:spPr>
            <a:xfrm>
              <a:off x="7360968" y="6099847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40" h="264160">
                  <a:moveTo>
                    <a:pt x="14704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6318" y="6074548"/>
              <a:ext cx="117728" cy="11822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620815" y="6091646"/>
            <a:ext cx="118110" cy="295910"/>
            <a:chOff x="3620815" y="6091646"/>
            <a:chExt cx="118110" cy="295910"/>
          </a:xfrm>
        </p:grpSpPr>
        <p:sp>
          <p:nvSpPr>
            <p:cNvPr id="34" name="object 34"/>
            <p:cNvSpPr/>
            <p:nvPr/>
          </p:nvSpPr>
          <p:spPr>
            <a:xfrm>
              <a:off x="3675464" y="6116946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0815" y="6091646"/>
              <a:ext cx="117728" cy="11822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179220" y="6074548"/>
            <a:ext cx="118110" cy="295910"/>
            <a:chOff x="5179220" y="6074548"/>
            <a:chExt cx="118110" cy="295910"/>
          </a:xfrm>
        </p:grpSpPr>
        <p:sp>
          <p:nvSpPr>
            <p:cNvPr id="37" name="object 37"/>
            <p:cNvSpPr/>
            <p:nvPr/>
          </p:nvSpPr>
          <p:spPr>
            <a:xfrm>
              <a:off x="5233869" y="6099847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9220" y="6074548"/>
              <a:ext cx="117728" cy="11822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552268" y="6091646"/>
            <a:ext cx="118110" cy="295910"/>
            <a:chOff x="4552268" y="6091646"/>
            <a:chExt cx="118110" cy="295910"/>
          </a:xfrm>
        </p:grpSpPr>
        <p:sp>
          <p:nvSpPr>
            <p:cNvPr id="40" name="object 40"/>
            <p:cNvSpPr/>
            <p:nvPr/>
          </p:nvSpPr>
          <p:spPr>
            <a:xfrm>
              <a:off x="4606917" y="6116946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268" y="6091646"/>
              <a:ext cx="117728" cy="11822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257552" y="6091645"/>
            <a:ext cx="118110" cy="295910"/>
            <a:chOff x="8257552" y="6091645"/>
            <a:chExt cx="118110" cy="295910"/>
          </a:xfrm>
        </p:grpSpPr>
        <p:sp>
          <p:nvSpPr>
            <p:cNvPr id="43" name="object 43"/>
            <p:cNvSpPr/>
            <p:nvPr/>
          </p:nvSpPr>
          <p:spPr>
            <a:xfrm>
              <a:off x="8312202" y="6116945"/>
              <a:ext cx="15240" cy="264160"/>
            </a:xfrm>
            <a:custGeom>
              <a:avLst/>
              <a:gdLst/>
              <a:ahLst/>
              <a:cxnLst/>
              <a:rect l="l" t="t" r="r" b="b"/>
              <a:pathLst>
                <a:path w="15240" h="264160">
                  <a:moveTo>
                    <a:pt x="14704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7552" y="6091645"/>
              <a:ext cx="117728" cy="118224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29468" y="2296903"/>
          <a:ext cx="3087369" cy="1950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488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5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74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55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55" dirty="0"/>
              <a:t>DICTIONARY</a:t>
            </a:r>
            <a:r>
              <a:rPr spc="-130" dirty="0"/>
              <a:t> </a:t>
            </a:r>
            <a:r>
              <a:rPr spc="-75" dirty="0"/>
              <a:t>LOOKUP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58" y="2165901"/>
            <a:ext cx="8137525" cy="34385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75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similar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indexing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looks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100965" marR="4061460" indent="-88900">
              <a:lnSpc>
                <a:spcPts val="2800"/>
              </a:lnSpc>
              <a:spcBef>
                <a:spcPts val="14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returns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associated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isn’t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found,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error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grades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{'Ana':'B',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'John':'A+',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'Denise':'A',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542" y="5578732"/>
            <a:ext cx="2220595" cy="83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2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grades['John']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grades['Sylvan']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8742" y="5578732"/>
            <a:ext cx="2164080" cy="83883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373380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evaluates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'A+'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73380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KeyError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07688"/>
            <a:ext cx="9144000" cy="607695"/>
            <a:chOff x="457200" y="6707688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707688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678"/>
                  </a:lnTo>
                  <a:lnTo>
                    <a:pt x="9144000" y="32567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2349" y="713758"/>
          <a:ext cx="7472680" cy="24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488">
                <a:tc rowSpan="3">
                  <a:txBody>
                    <a:bodyPr/>
                    <a:lstStyle/>
                    <a:p>
                      <a:pPr marL="19050" marR="1288415">
                        <a:lnSpc>
                          <a:spcPts val="4800"/>
                        </a:lnSpc>
                        <a:spcBef>
                          <a:spcPts val="1540"/>
                        </a:spcBef>
                      </a:pPr>
                      <a:r>
                        <a:rPr sz="4800" spc="-55" dirty="0">
                          <a:latin typeface="Calibri Light"/>
                          <a:cs typeface="Calibri Light"/>
                        </a:rPr>
                        <a:t>DICTIONARY </a:t>
                      </a:r>
                      <a:r>
                        <a:rPr sz="4800" spc="-107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800" spc="-5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4800" spc="-55" dirty="0">
                          <a:latin typeface="Calibri Light"/>
                          <a:cs typeface="Calibri Light"/>
                        </a:rPr>
                        <a:t>PE</a:t>
                      </a:r>
                      <a:r>
                        <a:rPr sz="4800" spc="-5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4800" spc="-4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4800" spc="-55" dirty="0">
                          <a:latin typeface="Calibri Light"/>
                          <a:cs typeface="Calibri Light"/>
                        </a:rPr>
                        <a:t>TIONS</a:t>
                      </a:r>
                      <a:endParaRPr sz="4800">
                        <a:latin typeface="Calibri Light"/>
                        <a:cs typeface="Calibri Light"/>
                      </a:endParaRPr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5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1E56"/>
                      </a:solidFill>
                      <a:prstDash val="solid"/>
                    </a:lnR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4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1E56"/>
                      </a:solidFill>
                      <a:prstDash val="solid"/>
                    </a:lnR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'Sylvan'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350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67458" y="3393961"/>
            <a:ext cx="8119745" cy="178688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latin typeface="Courier New"/>
                <a:cs typeface="Courier New"/>
              </a:rPr>
              <a:t>grades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{'Ana':'B',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'John':'A+',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'Denise':'A',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8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entry</a:t>
            </a:r>
            <a:endParaRPr sz="26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920"/>
              </a:spcBef>
            </a:pPr>
            <a:r>
              <a:rPr sz="1900" spc="-5" dirty="0">
                <a:latin typeface="Courier New"/>
                <a:cs typeface="Courier New"/>
              </a:rPr>
              <a:t>grades['Sylvan'] =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'A'</a:t>
            </a:r>
            <a:endParaRPr sz="19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test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" dirty="0">
                <a:latin typeface="Calibri"/>
                <a:cs typeface="Calibri"/>
              </a:rPr>
              <a:t>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dictionary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458" y="5272194"/>
            <a:ext cx="2922270" cy="14452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2260" marR="5080" indent="-635">
              <a:lnSpc>
                <a:spcPct val="78900"/>
              </a:lnSpc>
              <a:spcBef>
                <a:spcPts val="580"/>
              </a:spcBef>
            </a:pPr>
            <a:r>
              <a:rPr sz="1900" spc="-5" dirty="0">
                <a:latin typeface="Courier New"/>
                <a:cs typeface="Courier New"/>
              </a:rPr>
              <a:t>'John' in grades 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'Daniel'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grades</a:t>
            </a:r>
            <a:endParaRPr sz="19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delete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entry</a:t>
            </a:r>
            <a:endParaRPr sz="26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919"/>
              </a:spcBef>
            </a:pPr>
            <a:r>
              <a:rPr sz="1900" spc="-5" dirty="0">
                <a:latin typeface="Courier New"/>
                <a:cs typeface="Courier New"/>
              </a:rPr>
              <a:t>del(grades['Ana'])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136" y="5272194"/>
            <a:ext cx="19939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  <a:tabLst>
                <a:tab pos="393700" algn="l"/>
                <a:tab pos="1256030" algn="l"/>
              </a:tabLst>
            </a:pPr>
            <a:r>
              <a:rPr sz="1900" dirty="0">
                <a:latin typeface="Wingdings"/>
                <a:cs typeface="Wingdings"/>
              </a:rPr>
              <a:t>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spc="-5" dirty="0"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tabLst>
                <a:tab pos="393700" algn="l"/>
                <a:tab pos="1256030" algn="l"/>
              </a:tabLst>
            </a:pPr>
            <a:r>
              <a:rPr sz="1900" dirty="0">
                <a:latin typeface="Wingdings"/>
                <a:cs typeface="Wingdings"/>
              </a:rPr>
              <a:t>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spc="-5" dirty="0">
                <a:latin typeface="Courier New"/>
                <a:cs typeface="Courier New"/>
              </a:rPr>
              <a:t>False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07688"/>
            <a:ext cx="9144000" cy="607695"/>
            <a:chOff x="457200" y="6707688"/>
            <a:chExt cx="9144000" cy="60769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707688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678"/>
                  </a:lnTo>
                  <a:lnTo>
                    <a:pt x="9144000" y="32567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2349" y="713758"/>
          <a:ext cx="7472680" cy="1950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488">
                <a:tc rowSpan="3">
                  <a:txBody>
                    <a:bodyPr/>
                    <a:lstStyle/>
                    <a:p>
                      <a:pPr marL="19050" marR="1288415">
                        <a:lnSpc>
                          <a:spcPts val="4800"/>
                        </a:lnSpc>
                        <a:spcBef>
                          <a:spcPts val="1540"/>
                        </a:spcBef>
                      </a:pPr>
                      <a:r>
                        <a:rPr sz="4800" spc="-55" dirty="0">
                          <a:latin typeface="Calibri Light"/>
                          <a:cs typeface="Calibri Light"/>
                        </a:rPr>
                        <a:t>DICTIONARY </a:t>
                      </a:r>
                      <a:r>
                        <a:rPr sz="4800" spc="-107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4800" spc="-5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4800" spc="-55" dirty="0">
                          <a:latin typeface="Calibri Light"/>
                          <a:cs typeface="Calibri Light"/>
                        </a:rPr>
                        <a:t>PE</a:t>
                      </a:r>
                      <a:r>
                        <a:rPr sz="4800" spc="-5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4800" spc="-4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4800" spc="-55" dirty="0">
                          <a:latin typeface="Calibri Light"/>
                          <a:cs typeface="Calibri Light"/>
                        </a:rPr>
                        <a:t>TIONS</a:t>
                      </a:r>
                      <a:endParaRPr sz="4800">
                        <a:latin typeface="Calibri Light"/>
                        <a:cs typeface="Calibri Light"/>
                      </a:endParaRPr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77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3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1E56"/>
                      </a:solidFill>
                      <a:prstDash val="solid"/>
                    </a:lnR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67458" y="3621194"/>
            <a:ext cx="8220075" cy="259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grades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{'Ana':'B',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'John':'A+',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'Denise':'A',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'Katy':'A'}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iterable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acts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like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tuple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keys</a:t>
            </a:r>
            <a:endParaRPr sz="2600">
              <a:latin typeface="Calibri"/>
              <a:cs typeface="Calibri"/>
            </a:endParaRPr>
          </a:p>
          <a:p>
            <a:pPr marL="302260">
              <a:lnSpc>
                <a:spcPct val="100000"/>
              </a:lnSpc>
              <a:spcBef>
                <a:spcPts val="1150"/>
              </a:spcBef>
              <a:tabLst>
                <a:tab pos="2618740" algn="l"/>
                <a:tab pos="2999740" algn="l"/>
                <a:tab pos="3862070" algn="l"/>
              </a:tabLst>
            </a:pPr>
            <a:r>
              <a:rPr sz="1900" spc="-5" dirty="0">
                <a:latin typeface="Courier New"/>
                <a:cs typeface="Courier New"/>
              </a:rPr>
              <a:t>grades.keys()	</a:t>
            </a:r>
            <a:r>
              <a:rPr sz="1900" dirty="0">
                <a:latin typeface="Wingdings"/>
                <a:cs typeface="Wingdings"/>
              </a:rPr>
              <a:t>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spc="-5" dirty="0">
                <a:latin typeface="Courier New"/>
                <a:cs typeface="Courier New"/>
              </a:rPr>
              <a:t>['Denise','Katy','John','Ana']</a:t>
            </a:r>
            <a:endParaRPr sz="1900">
              <a:latin typeface="Courier New"/>
              <a:cs typeface="Courier New"/>
            </a:endParaRPr>
          </a:p>
          <a:p>
            <a:pPr marL="238125" indent="-226060">
              <a:lnSpc>
                <a:spcPts val="2995"/>
              </a:lnSpc>
              <a:spcBef>
                <a:spcPts val="105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get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iterable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acts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like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tuple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101600">
              <a:lnSpc>
                <a:spcPts val="2155"/>
              </a:lnSpc>
              <a:tabLst>
                <a:tab pos="2799080" algn="l"/>
                <a:tab pos="3661410" algn="l"/>
              </a:tabLst>
            </a:pPr>
            <a:r>
              <a:rPr sz="1900" spc="-5" dirty="0">
                <a:latin typeface="Courier New"/>
                <a:cs typeface="Courier New"/>
              </a:rPr>
              <a:t>grades.values()</a:t>
            </a:r>
            <a:r>
              <a:rPr sz="1900" spc="35" dirty="0">
                <a:latin typeface="Courier New"/>
                <a:cs typeface="Courier New"/>
              </a:rPr>
              <a:t> </a:t>
            </a:r>
            <a:r>
              <a:rPr sz="1900" dirty="0">
                <a:latin typeface="Wingdings"/>
                <a:cs typeface="Wingdings"/>
              </a:rPr>
              <a:t>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alibri"/>
                <a:cs typeface="Calibri"/>
              </a:rPr>
              <a:t>returns	</a:t>
            </a:r>
            <a:r>
              <a:rPr sz="1900" spc="-5" dirty="0">
                <a:latin typeface="Courier New"/>
                <a:cs typeface="Courier New"/>
              </a:rPr>
              <a:t>['A', 'A', 'A+',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'B']</a:t>
            </a:r>
            <a:endParaRPr sz="19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4426" y="4125710"/>
            <a:ext cx="1227035" cy="973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6519" y="5946661"/>
            <a:ext cx="1227035" cy="9735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7246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DICTIONARY</a:t>
            </a:r>
            <a:r>
              <a:rPr spc="-120" dirty="0"/>
              <a:t> </a:t>
            </a:r>
            <a:r>
              <a:rPr spc="-45" dirty="0"/>
              <a:t>KEYS</a:t>
            </a:r>
            <a:r>
              <a:rPr spc="-110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105" dirty="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274994"/>
            <a:ext cx="7845425" cy="434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ts val="281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448945" lvl="1" indent="-246379">
              <a:lnSpc>
                <a:spcPts val="2570"/>
              </a:lnSpc>
              <a:buClr>
                <a:srgbClr val="595959"/>
              </a:buClr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any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448945" lvl="1" indent="-246379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duplicates</a:t>
            </a:r>
            <a:endParaRPr sz="2200">
              <a:latin typeface="Calibri"/>
              <a:cs typeface="Calibri"/>
            </a:endParaRPr>
          </a:p>
          <a:p>
            <a:pPr marL="448945" lvl="1" indent="-246379">
              <a:lnSpc>
                <a:spcPct val="100000"/>
              </a:lnSpc>
              <a:spcBef>
                <a:spcPts val="55"/>
              </a:spcBef>
              <a:buClr>
                <a:srgbClr val="595959"/>
              </a:buClr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sz="2200" spc="-10" dirty="0">
                <a:latin typeface="Calibri"/>
                <a:cs typeface="Calibri"/>
              </a:rPr>
              <a:t>dictionary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 can </a:t>
            </a:r>
            <a:r>
              <a:rPr sz="2200" spc="-5" dirty="0">
                <a:latin typeface="Calibri"/>
                <a:cs typeface="Calibri"/>
              </a:rPr>
              <a:t>be lists, </a:t>
            </a:r>
            <a:r>
              <a:rPr sz="2200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0" dirty="0">
                <a:latin typeface="Calibri"/>
                <a:cs typeface="Calibri"/>
              </a:rPr>
              <a:t>dictionaries!</a:t>
            </a:r>
            <a:endParaRPr sz="2200">
              <a:latin typeface="Calibri"/>
              <a:cs typeface="Calibri"/>
            </a:endParaRPr>
          </a:p>
          <a:p>
            <a:pPr marL="220979" indent="-208915">
              <a:lnSpc>
                <a:spcPts val="2810"/>
              </a:lnSpc>
              <a:spcBef>
                <a:spcPts val="102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latin typeface="Calibri"/>
                <a:cs typeface="Calibri"/>
              </a:rPr>
              <a:t>keys</a:t>
            </a:r>
            <a:endParaRPr sz="2400">
              <a:latin typeface="Calibri"/>
              <a:cs typeface="Calibri"/>
            </a:endParaRPr>
          </a:p>
          <a:p>
            <a:pPr marL="448945" lvl="1" indent="-246379">
              <a:lnSpc>
                <a:spcPts val="2570"/>
              </a:lnSpc>
              <a:buClr>
                <a:srgbClr val="595959"/>
              </a:buClr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must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endParaRPr sz="2200">
              <a:latin typeface="Calibri"/>
              <a:cs typeface="Calibri"/>
            </a:endParaRPr>
          </a:p>
          <a:p>
            <a:pPr marL="448945" lvl="1" indent="-246379">
              <a:lnSpc>
                <a:spcPct val="100000"/>
              </a:lnSpc>
              <a:spcBef>
                <a:spcPts val="60"/>
              </a:spcBef>
              <a:buClr>
                <a:srgbClr val="595959"/>
              </a:buClr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r>
              <a:rPr sz="22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int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float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string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tuple,bool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571500" marR="175895" lvl="2" indent="-178435">
              <a:lnSpc>
                <a:spcPct val="78900"/>
              </a:lnSpc>
              <a:spcBef>
                <a:spcPts val="600"/>
              </a:spcBef>
              <a:buClr>
                <a:srgbClr val="595959"/>
              </a:buClr>
              <a:buFont typeface="Arial MT"/>
              <a:buChar char="•"/>
              <a:tabLst>
                <a:tab pos="577215" algn="l"/>
              </a:tabLst>
            </a:pPr>
            <a:r>
              <a:rPr sz="1900" dirty="0">
                <a:latin typeface="Calibri"/>
                <a:cs typeface="Calibri"/>
              </a:rPr>
              <a:t>actually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dirty="0">
                <a:latin typeface="Calibri"/>
                <a:cs typeface="Calibri"/>
              </a:rPr>
              <a:t>an </a:t>
            </a:r>
            <a:r>
              <a:rPr sz="1900" spc="-5" dirty="0">
                <a:latin typeface="Calibri"/>
                <a:cs typeface="Calibri"/>
              </a:rPr>
              <a:t>object </a:t>
            </a:r>
            <a:r>
              <a:rPr sz="1900" dirty="0">
                <a:latin typeface="Calibri"/>
                <a:cs typeface="Calibri"/>
              </a:rPr>
              <a:t>that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b="1" dirty="0">
                <a:latin typeface="Calibri"/>
                <a:cs typeface="Calibri"/>
              </a:rPr>
              <a:t>hashable, </a:t>
            </a:r>
            <a:r>
              <a:rPr sz="1900" spc="-5" dirty="0">
                <a:latin typeface="Calibri"/>
                <a:cs typeface="Calibri"/>
              </a:rPr>
              <a:t>but </a:t>
            </a:r>
            <a:r>
              <a:rPr sz="1900" dirty="0">
                <a:latin typeface="Calibri"/>
                <a:cs typeface="Calibri"/>
              </a:rPr>
              <a:t>think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dirty="0">
                <a:latin typeface="Calibri"/>
                <a:cs typeface="Calibri"/>
              </a:rPr>
              <a:t>as </a:t>
            </a:r>
            <a:r>
              <a:rPr sz="1900" spc="-5" dirty="0">
                <a:latin typeface="Calibri"/>
                <a:cs typeface="Calibri"/>
              </a:rPr>
              <a:t>immutable </a:t>
            </a:r>
            <a:r>
              <a:rPr sz="1900" dirty="0">
                <a:latin typeface="Calibri"/>
                <a:cs typeface="Calibri"/>
              </a:rPr>
              <a:t>as all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immutable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types are</a:t>
            </a:r>
            <a:r>
              <a:rPr sz="1900" spc="-5" dirty="0">
                <a:latin typeface="Calibri"/>
                <a:cs typeface="Calibri"/>
              </a:rPr>
              <a:t> hashable</a:t>
            </a:r>
            <a:endParaRPr sz="1900">
              <a:latin typeface="Calibri"/>
              <a:cs typeface="Calibri"/>
            </a:endParaRPr>
          </a:p>
          <a:p>
            <a:pPr marL="448945" lvl="1" indent="-246379">
              <a:lnSpc>
                <a:spcPct val="100000"/>
              </a:lnSpc>
              <a:spcBef>
                <a:spcPts val="160"/>
              </a:spcBef>
              <a:buClr>
                <a:srgbClr val="595959"/>
              </a:buClr>
              <a:buFont typeface="Arial MT"/>
              <a:buChar char="•"/>
              <a:tabLst>
                <a:tab pos="448945" algn="l"/>
                <a:tab pos="449580" algn="l"/>
              </a:tabLst>
            </a:pPr>
            <a:r>
              <a:rPr sz="2200" dirty="0">
                <a:latin typeface="Calibri"/>
                <a:cs typeface="Calibri"/>
              </a:rPr>
              <a:t>careful with </a:t>
            </a:r>
            <a:r>
              <a:rPr sz="2200" spc="-5" dirty="0">
                <a:latin typeface="Courier New"/>
                <a:cs typeface="Courier New"/>
              </a:rPr>
              <a:t>float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type 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019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values!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{4:{1:0},</a:t>
            </a:r>
            <a:r>
              <a:rPr sz="1900" spc="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(1,3):"twelve",</a:t>
            </a:r>
            <a:r>
              <a:rPr sz="1900" spc="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'const':[3.14,2.7,8.44]}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325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u="none" spc="-55" dirty="0">
                <a:latin typeface="Courier New"/>
                <a:cs typeface="Courier New"/>
              </a:rPr>
              <a:t>lis</a:t>
            </a:r>
            <a:r>
              <a:rPr u="none" spc="-5" dirty="0">
                <a:latin typeface="Courier New"/>
                <a:cs typeface="Courier New"/>
              </a:rPr>
              <a:t>t</a:t>
            </a:r>
            <a:r>
              <a:rPr u="none" dirty="0">
                <a:latin typeface="Courier New"/>
                <a:cs typeface="Courier New"/>
              </a:rPr>
              <a:t>	</a:t>
            </a:r>
            <a:r>
              <a:rPr u="none" spc="-75" dirty="0"/>
              <a:t>vs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30900" y="1404621"/>
            <a:ext cx="146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latin typeface="Courier New"/>
                <a:cs typeface="Courier New"/>
              </a:rPr>
              <a:t>dict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461" y="2302934"/>
            <a:ext cx="3371850" cy="27330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320675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ordered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  <a:endParaRPr sz="2600">
              <a:latin typeface="Calibri"/>
              <a:cs typeface="Calibri"/>
            </a:endParaRPr>
          </a:p>
          <a:p>
            <a:pPr marL="101600" marR="5080" indent="-89535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look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elements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integer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index</a:t>
            </a:r>
            <a:endParaRPr sz="26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indices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have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index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integer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765" y="2302604"/>
            <a:ext cx="3340100" cy="30886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633095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matches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“keys”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“values”</a:t>
            </a:r>
            <a:endParaRPr sz="2600">
              <a:latin typeface="Calibri"/>
              <a:cs typeface="Calibri"/>
            </a:endParaRPr>
          </a:p>
          <a:p>
            <a:pPr marL="101600" marR="428625" indent="-89535">
              <a:lnSpc>
                <a:spcPts val="28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look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endParaRPr sz="26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1035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guaranteed</a:t>
            </a:r>
            <a:endParaRPr sz="2600">
              <a:latin typeface="Calibri"/>
              <a:cs typeface="Calibri"/>
            </a:endParaRPr>
          </a:p>
          <a:p>
            <a:pPr marL="238760" indent="-226060">
              <a:lnSpc>
                <a:spcPts val="296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endParaRPr sz="2600">
              <a:latin typeface="Calibri"/>
              <a:cs typeface="Calibri"/>
            </a:endParaRPr>
          </a:p>
          <a:p>
            <a:pPr marL="102235">
              <a:lnSpc>
                <a:spcPts val="296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44" y="419514"/>
            <a:ext cx="8112125" cy="264858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1614"/>
              </a:spcBef>
              <a:tabLst>
                <a:tab pos="8098790" algn="l"/>
              </a:tabLst>
            </a:pPr>
            <a:r>
              <a:rPr sz="10000" spc="-80" dirty="0"/>
              <a:t>RECURSION	</a:t>
            </a:r>
            <a:endParaRPr sz="10000"/>
          </a:p>
          <a:p>
            <a:pPr marL="12700" marR="459740">
              <a:lnSpc>
                <a:spcPts val="3350"/>
              </a:lnSpc>
              <a:spcBef>
                <a:spcPts val="535"/>
              </a:spcBef>
            </a:pPr>
            <a:r>
              <a:rPr sz="2800" u="none" dirty="0">
                <a:latin typeface="Calibri"/>
                <a:cs typeface="Calibri"/>
              </a:rPr>
              <a:t>Recursion </a:t>
            </a:r>
            <a:r>
              <a:rPr sz="2800" u="none" spc="-5" dirty="0">
                <a:latin typeface="Calibri"/>
                <a:cs typeface="Calibri"/>
              </a:rPr>
              <a:t>is </a:t>
            </a:r>
            <a:r>
              <a:rPr sz="2800" u="none" dirty="0">
                <a:latin typeface="Calibri"/>
                <a:cs typeface="Calibri"/>
              </a:rPr>
              <a:t>the </a:t>
            </a:r>
            <a:r>
              <a:rPr sz="2800" u="none" spc="-5" dirty="0">
                <a:latin typeface="Calibri"/>
                <a:cs typeface="Calibri"/>
              </a:rPr>
              <a:t>process of repeating items in </a:t>
            </a:r>
            <a:r>
              <a:rPr sz="2800" u="none" dirty="0">
                <a:latin typeface="Calibri"/>
                <a:cs typeface="Calibri"/>
              </a:rPr>
              <a:t>a </a:t>
            </a:r>
            <a:r>
              <a:rPr sz="2800" u="none" spc="-5" dirty="0">
                <a:latin typeface="Calibri"/>
                <a:cs typeface="Calibri"/>
              </a:rPr>
              <a:t>self-s </a:t>
            </a:r>
            <a:r>
              <a:rPr sz="2800" u="none" spc="-620" dirty="0">
                <a:latin typeface="Calibri"/>
                <a:cs typeface="Calibri"/>
              </a:rPr>
              <a:t> </a:t>
            </a:r>
            <a:r>
              <a:rPr sz="2800" u="none" spc="-5" dirty="0">
                <a:latin typeface="Calibri"/>
                <a:cs typeface="Calibri"/>
              </a:rPr>
              <a:t>imilar</a:t>
            </a:r>
            <a:r>
              <a:rPr sz="2800" u="none" spc="-10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way.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spc="-45" dirty="0"/>
              <a:t>EXAMPLE: </a:t>
            </a:r>
            <a:r>
              <a:rPr u="none" dirty="0"/>
              <a:t>3 </a:t>
            </a:r>
            <a:r>
              <a:rPr u="none" spc="-45" dirty="0"/>
              <a:t>FUNCTIONS </a:t>
            </a:r>
            <a:r>
              <a:rPr u="none" spc="-100" dirty="0"/>
              <a:t>TO </a:t>
            </a:r>
            <a:r>
              <a:rPr u="none" spc="-95" dirty="0"/>
              <a:t> </a:t>
            </a:r>
            <a:r>
              <a:rPr spc="-105" dirty="0"/>
              <a:t>ANALYZE</a:t>
            </a:r>
            <a:r>
              <a:rPr spc="-135" dirty="0"/>
              <a:t> </a:t>
            </a:r>
            <a:r>
              <a:rPr spc="-45" dirty="0"/>
              <a:t>SONG</a:t>
            </a:r>
            <a:r>
              <a:rPr spc="-125" dirty="0"/>
              <a:t> </a:t>
            </a:r>
            <a:r>
              <a:rPr spc="-105" dirty="0"/>
              <a:t>LYRICS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7964805" cy="46075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175"/>
              </a:spcBef>
              <a:buAutoNum type="arabicParenR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create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frequency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dictionary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 </a:t>
            </a:r>
            <a:r>
              <a:rPr sz="2600" spc="-5" dirty="0">
                <a:latin typeface="Courier New"/>
                <a:cs typeface="Courier New"/>
              </a:rPr>
              <a:t>str:int</a:t>
            </a:r>
            <a:endParaRPr sz="2600">
              <a:latin typeface="Courier New"/>
              <a:cs typeface="Courier New"/>
            </a:endParaRPr>
          </a:p>
          <a:p>
            <a:pPr marL="354330" indent="-342265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354965" algn="l"/>
              </a:tabLst>
            </a:pPr>
            <a:r>
              <a:rPr sz="2600" spc="-5" dirty="0">
                <a:latin typeface="Calibri"/>
                <a:cs typeface="Calibri"/>
              </a:rPr>
              <a:t>find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word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occurs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most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how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 </a:t>
            </a:r>
            <a:r>
              <a:rPr sz="2600" spc="-10" dirty="0"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  <a:tab pos="4634865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(list,int)</a:t>
            </a:r>
            <a:r>
              <a:rPr sz="2400" spc="-8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for	(words_list,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highest_freq)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300"/>
              </a:spcBef>
              <a:buAutoNum type="arabicParenR"/>
              <a:tabLst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find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words that occur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least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times</a:t>
            </a:r>
            <a:endParaRPr sz="260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let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5" dirty="0">
                <a:latin typeface="Calibri"/>
                <a:cs typeface="Calibri"/>
              </a:rPr>
              <a:t> “at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times”,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 marL="454659" lvl="1" indent="-252095">
              <a:lnSpc>
                <a:spcPts val="2690"/>
              </a:lnSpc>
              <a:spcBef>
                <a:spcPts val="32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(list, int)</a:t>
            </a:r>
            <a:endParaRPr sz="2400">
              <a:latin typeface="Courier New"/>
              <a:cs typeface="Courier New"/>
            </a:endParaRPr>
          </a:p>
          <a:p>
            <a:pPr marL="393065">
              <a:lnSpc>
                <a:spcPts val="2690"/>
              </a:lnSpc>
            </a:pP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frequency</a:t>
            </a:r>
            <a:endParaRPr sz="2400">
              <a:latin typeface="Calibri"/>
              <a:cs typeface="Calibri"/>
            </a:endParaRPr>
          </a:p>
          <a:p>
            <a:pPr marL="393065" marR="5080" lvl="1" indent="-190500">
              <a:lnSpc>
                <a:spcPts val="2600"/>
              </a:lnSpc>
              <a:spcBef>
                <a:spcPts val="64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IDEA: </a:t>
            </a:r>
            <a:r>
              <a:rPr sz="2400" spc="-5" dirty="0">
                <a:latin typeface="Calibri"/>
                <a:cs typeface="Calibri"/>
              </a:rPr>
              <a:t>From song </a:t>
            </a:r>
            <a:r>
              <a:rPr sz="2400" spc="-10" dirty="0">
                <a:latin typeface="Calibri"/>
                <a:cs typeface="Calibri"/>
              </a:rPr>
              <a:t>dictionary, find </a:t>
            </a:r>
            <a:r>
              <a:rPr sz="240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frequent </a:t>
            </a:r>
            <a:r>
              <a:rPr sz="2400" dirty="0">
                <a:latin typeface="Calibri"/>
                <a:cs typeface="Calibri"/>
              </a:rPr>
              <a:t>word. </a:t>
            </a:r>
            <a:r>
              <a:rPr sz="2400" spc="-5" dirty="0">
                <a:latin typeface="Calibri"/>
                <a:cs typeface="Calibri"/>
              </a:rPr>
              <a:t>Delete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 common </a:t>
            </a:r>
            <a:r>
              <a:rPr sz="2400" spc="-5" dirty="0">
                <a:latin typeface="Calibri"/>
                <a:cs typeface="Calibri"/>
              </a:rPr>
              <a:t>word. </a:t>
            </a:r>
            <a:r>
              <a:rPr sz="2400" dirty="0">
                <a:latin typeface="Calibri"/>
                <a:cs typeface="Calibri"/>
              </a:rPr>
              <a:t>Repeat. It works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you are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mutating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dictionary.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105" dirty="0"/>
              <a:t>CREATING</a:t>
            </a:r>
            <a:r>
              <a:rPr spc="-114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55" dirty="0"/>
              <a:t>DICTIONARY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183401"/>
            <a:ext cx="6762750" cy="396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060" marR="5080" indent="-594995">
              <a:lnSpc>
                <a:spcPct val="121800"/>
              </a:lnSpc>
              <a:spcBef>
                <a:spcPts val="100"/>
              </a:spcBef>
              <a:tabLst>
                <a:tab pos="805180" algn="l"/>
              </a:tabLst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600" spc="-5" dirty="0">
                <a:latin typeface="Courier New"/>
                <a:cs typeface="Courier New"/>
              </a:rPr>
              <a:t>lyrics_to_frequencies(lyrics):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myDict = {}</a:t>
            </a:r>
            <a:endParaRPr sz="26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26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word </a:t>
            </a: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6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lyrics:</a:t>
            </a:r>
            <a:endParaRPr sz="2600">
              <a:latin typeface="Courier New"/>
              <a:cs typeface="Courier New"/>
            </a:endParaRPr>
          </a:p>
          <a:p>
            <a:pPr marL="2192020" marR="1193800" indent="-792480">
              <a:lnSpc>
                <a:spcPct val="125000"/>
              </a:lnSpc>
              <a:tabLst>
                <a:tab pos="3578860" algn="l"/>
              </a:tabLst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sz="26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word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in	</a:t>
            </a:r>
            <a:r>
              <a:rPr sz="2600" spc="-5" dirty="0">
                <a:latin typeface="Courier New"/>
                <a:cs typeface="Courier New"/>
              </a:rPr>
              <a:t>myDict: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myDict[word]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+=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1</a:t>
            </a:r>
            <a:endParaRPr sz="2600">
              <a:latin typeface="Courier New"/>
              <a:cs typeface="Courier New"/>
            </a:endParaRPr>
          </a:p>
          <a:p>
            <a:pPr marL="139954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600" spc="-5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607060" marR="1391920" indent="1584960">
              <a:lnSpc>
                <a:spcPct val="125000"/>
              </a:lnSpc>
              <a:tabLst>
                <a:tab pos="1993900" algn="l"/>
              </a:tabLst>
            </a:pPr>
            <a:r>
              <a:rPr sz="2600" spc="-5" dirty="0">
                <a:latin typeface="Courier New"/>
                <a:cs typeface="Courier New"/>
              </a:rPr>
              <a:t>myDict[word]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1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return	</a:t>
            </a:r>
            <a:r>
              <a:rPr sz="2600" spc="-5" dirty="0">
                <a:latin typeface="Courier New"/>
                <a:cs typeface="Courier New"/>
              </a:rPr>
              <a:t>myDict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6812" y="2605435"/>
            <a:ext cx="2039310" cy="24326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USING</a:t>
            </a:r>
            <a:r>
              <a:rPr spc="-120" dirty="0"/>
              <a:t> </a:t>
            </a:r>
            <a:r>
              <a:rPr spc="-35" dirty="0"/>
              <a:t>THE</a:t>
            </a:r>
            <a:r>
              <a:rPr spc="-114" dirty="0"/>
              <a:t> </a:t>
            </a:r>
            <a:r>
              <a:rPr spc="-55" dirty="0"/>
              <a:t>DICTIONARY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58" y="2165901"/>
            <a:ext cx="5772150" cy="429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180" marR="5080" indent="-793115">
              <a:lnSpc>
                <a:spcPct val="134600"/>
              </a:lnSpc>
              <a:spcBef>
                <a:spcPts val="100"/>
              </a:spcBef>
              <a:tabLst>
                <a:tab pos="805180" algn="l"/>
              </a:tabLst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600" spc="-5" dirty="0">
                <a:latin typeface="Courier New"/>
                <a:cs typeface="Courier New"/>
              </a:rPr>
              <a:t>most_common_words(freqs):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values =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freqs.values()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best = </a:t>
            </a:r>
            <a:r>
              <a:rPr sz="2600" spc="-5" dirty="0">
                <a:solidFill>
                  <a:srgbClr val="660066"/>
                </a:solidFill>
                <a:latin typeface="Courier New"/>
                <a:cs typeface="Courier New"/>
              </a:rPr>
              <a:t>max</a:t>
            </a:r>
            <a:r>
              <a:rPr sz="2600" spc="-5" dirty="0">
                <a:latin typeface="Courier New"/>
                <a:cs typeface="Courier New"/>
              </a:rPr>
              <a:t>(values)</a:t>
            </a:r>
            <a:endParaRPr sz="26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1075"/>
              </a:spcBef>
            </a:pPr>
            <a:r>
              <a:rPr sz="2600" spc="-5" dirty="0">
                <a:latin typeface="Courier New"/>
                <a:cs typeface="Courier New"/>
              </a:rPr>
              <a:t>words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[]</a:t>
            </a:r>
            <a:endParaRPr sz="26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  <a:tabLst>
                <a:tab pos="2588260" algn="l"/>
              </a:tabLst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2600" spc="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k</a:t>
            </a:r>
            <a:r>
              <a:rPr sz="2600" spc="10" dirty="0"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in	</a:t>
            </a:r>
            <a:r>
              <a:rPr sz="2600" spc="-5" dirty="0">
                <a:latin typeface="Courier New"/>
                <a:cs typeface="Courier New"/>
              </a:rPr>
              <a:t>freqs:</a:t>
            </a:r>
            <a:endParaRPr sz="2600">
              <a:latin typeface="Courier New"/>
              <a:cs typeface="Courier New"/>
            </a:endParaRPr>
          </a:p>
          <a:p>
            <a:pPr marL="2390140" marR="202565" indent="-792480">
              <a:lnSpc>
                <a:spcPct val="134600"/>
              </a:lnSpc>
              <a:tabLst>
                <a:tab pos="2192020" algn="l"/>
              </a:tabLst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if	</a:t>
            </a:r>
            <a:r>
              <a:rPr sz="2600" spc="-5" dirty="0">
                <a:latin typeface="Courier New"/>
                <a:cs typeface="Courier New"/>
              </a:rPr>
              <a:t>freqs[k]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best: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words.append(k)</a:t>
            </a:r>
            <a:endParaRPr sz="260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26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6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(words, best)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3313" y="2528860"/>
            <a:ext cx="2601165" cy="24745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spc="-55" dirty="0"/>
              <a:t>LEVERAGING DICTIONARY </a:t>
            </a:r>
            <a:r>
              <a:rPr u="none" spc="-50" dirty="0"/>
              <a:t> </a:t>
            </a:r>
            <a:r>
              <a:rPr spc="-60" dirty="0"/>
              <a:t>PROPERTIES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230" y="2318122"/>
            <a:ext cx="5375910" cy="436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828040" indent="-549275">
              <a:lnSpc>
                <a:spcPct val="106500"/>
              </a:lnSpc>
              <a:spcBef>
                <a:spcPts val="100"/>
              </a:spcBef>
              <a:tabLst>
                <a:tab pos="561340" algn="l"/>
              </a:tabLst>
            </a:pP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1800" spc="-5" dirty="0">
                <a:latin typeface="Courier New"/>
                <a:cs typeface="Courier New"/>
              </a:rPr>
              <a:t>words_often(freqs,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minTimes):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result = []</a:t>
            </a:r>
            <a:endParaRPr sz="1800">
              <a:latin typeface="Courier New"/>
              <a:cs typeface="Courier New"/>
            </a:endParaRPr>
          </a:p>
          <a:p>
            <a:pPr marL="561340" marR="2748280">
              <a:lnSpc>
                <a:spcPct val="1065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800" spc="-5" dirty="0">
                <a:latin typeface="Courier New"/>
                <a:cs typeface="Courier New"/>
              </a:rPr>
              <a:t>done = False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while	not</a:t>
            </a:r>
            <a:r>
              <a:rPr sz="1800" spc="-6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done:</a:t>
            </a:r>
            <a:endParaRPr sz="1800">
              <a:latin typeface="Courier New"/>
              <a:cs typeface="Courier New"/>
            </a:endParaRPr>
          </a:p>
          <a:p>
            <a:pPr marL="1109980" marR="5080">
              <a:lnSpc>
                <a:spcPct val="111100"/>
              </a:lnSpc>
            </a:pPr>
            <a:r>
              <a:rPr sz="1800" spc="-5" dirty="0">
                <a:latin typeface="Courier New"/>
                <a:cs typeface="Courier New"/>
              </a:rPr>
              <a:t>temp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most_common_words(freqs)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if </a:t>
            </a:r>
            <a:r>
              <a:rPr sz="1800" spc="-5" dirty="0">
                <a:latin typeface="Courier New"/>
                <a:cs typeface="Courier New"/>
              </a:rPr>
              <a:t>temp[1]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&gt;=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minTimes:</a:t>
            </a:r>
            <a:endParaRPr sz="1800">
              <a:latin typeface="Courier New"/>
              <a:cs typeface="Courier New"/>
            </a:endParaRPr>
          </a:p>
          <a:p>
            <a:pPr marL="1658620" marR="1102360">
              <a:lnSpc>
                <a:spcPts val="2400"/>
              </a:lnSpc>
              <a:spcBef>
                <a:spcPts val="20"/>
              </a:spcBef>
            </a:pPr>
            <a:r>
              <a:rPr sz="1800" spc="-5" dirty="0">
                <a:latin typeface="Courier New"/>
                <a:cs typeface="Courier New"/>
              </a:rPr>
              <a:t>result.append(temp) </a:t>
            </a:r>
            <a:r>
              <a:rPr sz="1800" spc="-107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 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800" spc="-5" dirty="0">
                <a:latin typeface="Courier New"/>
                <a:cs typeface="Courier New"/>
              </a:rPr>
              <a:t>temp[0]:</a:t>
            </a:r>
            <a:endParaRPr sz="1800">
              <a:latin typeface="Courier New"/>
              <a:cs typeface="Courier New"/>
            </a:endParaRPr>
          </a:p>
          <a:p>
            <a:pPr marL="2207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60066"/>
                </a:solidFill>
                <a:latin typeface="Courier New"/>
                <a:cs typeface="Courier New"/>
              </a:rPr>
              <a:t>del</a:t>
            </a:r>
            <a:r>
              <a:rPr sz="1800" spc="-5" dirty="0">
                <a:latin typeface="Courier New"/>
                <a:cs typeface="Courier New"/>
              </a:rPr>
              <a:t>(freqs[w])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561340" marR="2200275" indent="1097280">
              <a:lnSpc>
                <a:spcPct val="1065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done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True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18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result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sz="1800" spc="-5" dirty="0">
                <a:latin typeface="Courier New"/>
                <a:cs typeface="Courier New"/>
              </a:rPr>
              <a:t>(words_often(beatles,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5))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803" y="3916845"/>
            <a:ext cx="1756791" cy="13724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55" dirty="0"/>
              <a:t>FIBONACCI</a:t>
            </a:r>
            <a:r>
              <a:rPr spc="-120" dirty="0"/>
              <a:t> </a:t>
            </a:r>
            <a:r>
              <a:rPr spc="-60" dirty="0"/>
              <a:t>RECURSIVE</a:t>
            </a:r>
            <a:r>
              <a:rPr spc="-110" dirty="0"/>
              <a:t> </a:t>
            </a:r>
            <a:r>
              <a:rPr spc="-55" dirty="0"/>
              <a:t>CODE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170854"/>
            <a:ext cx="5208270" cy="4457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fib(n):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sz="2000" spc="-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622300" marR="2748280" indent="609600">
              <a:lnSpc>
                <a:spcPct val="137500"/>
              </a:lnSpc>
              <a:tabLst>
                <a:tab pos="1384300" algn="l"/>
              </a:tabLst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elif	</a:t>
            </a:r>
            <a:r>
              <a:rPr sz="2000" spc="-5" dirty="0">
                <a:latin typeface="Courier New"/>
                <a:cs typeface="Courier New"/>
              </a:rPr>
              <a:t>n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2:</a:t>
            </a:r>
            <a:endParaRPr sz="2000">
              <a:latin typeface="Courier New"/>
              <a:cs typeface="Courier New"/>
            </a:endParaRPr>
          </a:p>
          <a:p>
            <a:pPr marL="622300" marR="2748280" indent="609600">
              <a:lnSpc>
                <a:spcPct val="137500"/>
              </a:lnSpc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else: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fib(n-1)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fib(n-2)</a:t>
            </a:r>
            <a:endParaRPr sz="20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two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calls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itself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twice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this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inefficient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982854"/>
            <a:ext cx="5716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INEFFICIENT</a:t>
            </a:r>
            <a:r>
              <a:rPr u="none" spc="-190" dirty="0"/>
              <a:t> </a:t>
            </a:r>
            <a:r>
              <a:rPr u="none" spc="-55"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1621029"/>
            <a:ext cx="7477759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z="3300" u="sng" spc="-45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fib(n)</a:t>
            </a:r>
            <a:r>
              <a:rPr sz="3300" u="sng" spc="-114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 </a:t>
            </a:r>
            <a:r>
              <a:rPr sz="3300" u="sng" spc="-5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=</a:t>
            </a:r>
            <a:r>
              <a:rPr sz="3300" u="sng" spc="-114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 </a:t>
            </a:r>
            <a:r>
              <a:rPr sz="3300" u="sng" spc="-45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fib(n-1)</a:t>
            </a:r>
            <a:r>
              <a:rPr sz="3300" u="sng" spc="-110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 </a:t>
            </a:r>
            <a:r>
              <a:rPr sz="3300" u="sng" spc="-5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+</a:t>
            </a:r>
            <a:r>
              <a:rPr sz="3300" u="sng" spc="-114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 </a:t>
            </a:r>
            <a:r>
              <a:rPr sz="3300" u="sng" spc="-45" dirty="0">
                <a:uFill>
                  <a:solidFill>
                    <a:srgbClr val="919191"/>
                  </a:solidFill>
                </a:uFill>
                <a:latin typeface="Courier New"/>
                <a:cs typeface="Courier New"/>
              </a:rPr>
              <a:t>fib(n-2)	</a:t>
            </a:r>
            <a:endParaRPr sz="3300">
              <a:latin typeface="Courier New"/>
              <a:cs typeface="Courier New"/>
            </a:endParaRPr>
          </a:p>
          <a:p>
            <a:pPr marL="240665" algn="ctr">
              <a:lnSpc>
                <a:spcPct val="100000"/>
              </a:lnSpc>
              <a:spcBef>
                <a:spcPts val="1655"/>
              </a:spcBef>
            </a:pPr>
            <a:r>
              <a:rPr sz="1600" spc="-5" dirty="0">
                <a:latin typeface="Courier New"/>
                <a:cs typeface="Courier New"/>
              </a:rPr>
              <a:t>fib(5)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458" y="5637954"/>
            <a:ext cx="6270625" cy="10160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recalculating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10" dirty="0">
                <a:latin typeface="Calibri"/>
                <a:cs typeface="Calibri"/>
              </a:rPr>
              <a:t> times!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could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keep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track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already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calculated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97679" y="2633221"/>
            <a:ext cx="469900" cy="372110"/>
            <a:chOff x="4297679" y="2633221"/>
            <a:chExt cx="469900" cy="372110"/>
          </a:xfrm>
        </p:grpSpPr>
        <p:sp>
          <p:nvSpPr>
            <p:cNvPr id="6" name="object 6"/>
            <p:cNvSpPr/>
            <p:nvPr/>
          </p:nvSpPr>
          <p:spPr>
            <a:xfrm>
              <a:off x="4317688" y="2639568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19">
                  <a:moveTo>
                    <a:pt x="443285" y="0"/>
                  </a:moveTo>
                  <a:lnTo>
                    <a:pt x="0" y="34996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79" y="2893225"/>
              <a:ext cx="120688" cy="11210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243072" y="3383029"/>
            <a:ext cx="469900" cy="372110"/>
            <a:chOff x="3243072" y="3383029"/>
            <a:chExt cx="469900" cy="372110"/>
          </a:xfrm>
        </p:grpSpPr>
        <p:sp>
          <p:nvSpPr>
            <p:cNvPr id="9" name="object 9"/>
            <p:cNvSpPr/>
            <p:nvPr/>
          </p:nvSpPr>
          <p:spPr>
            <a:xfrm>
              <a:off x="3263082" y="3389376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20">
                  <a:moveTo>
                    <a:pt x="443285" y="0"/>
                  </a:moveTo>
                  <a:lnTo>
                    <a:pt x="0" y="34996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3072" y="3643032"/>
              <a:ext cx="120688" cy="11210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200657" y="4265595"/>
            <a:ext cx="469900" cy="372110"/>
            <a:chOff x="2200657" y="4265595"/>
            <a:chExt cx="469900" cy="372110"/>
          </a:xfrm>
        </p:grpSpPr>
        <p:sp>
          <p:nvSpPr>
            <p:cNvPr id="12" name="object 12"/>
            <p:cNvSpPr/>
            <p:nvPr/>
          </p:nvSpPr>
          <p:spPr>
            <a:xfrm>
              <a:off x="2220666" y="4271942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20">
                  <a:moveTo>
                    <a:pt x="443285" y="0"/>
                  </a:moveTo>
                  <a:lnTo>
                    <a:pt x="0" y="34996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657" y="4525599"/>
              <a:ext cx="120688" cy="11210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669281" y="3467019"/>
            <a:ext cx="469900" cy="372110"/>
            <a:chOff x="5669281" y="3467019"/>
            <a:chExt cx="469900" cy="372110"/>
          </a:xfrm>
        </p:grpSpPr>
        <p:sp>
          <p:nvSpPr>
            <p:cNvPr id="15" name="object 15"/>
            <p:cNvSpPr/>
            <p:nvPr/>
          </p:nvSpPr>
          <p:spPr>
            <a:xfrm>
              <a:off x="5689290" y="3473366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20">
                  <a:moveTo>
                    <a:pt x="443285" y="0"/>
                  </a:moveTo>
                  <a:lnTo>
                    <a:pt x="0" y="34996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9281" y="3727023"/>
              <a:ext cx="120688" cy="11210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322070" y="4265595"/>
            <a:ext cx="469900" cy="372745"/>
            <a:chOff x="3322070" y="4265595"/>
            <a:chExt cx="469900" cy="372745"/>
          </a:xfrm>
        </p:grpSpPr>
        <p:sp>
          <p:nvSpPr>
            <p:cNvPr id="18" name="object 18"/>
            <p:cNvSpPr/>
            <p:nvPr/>
          </p:nvSpPr>
          <p:spPr>
            <a:xfrm>
              <a:off x="3328416" y="4271942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20">
                  <a:moveTo>
                    <a:pt x="0" y="0"/>
                  </a:moveTo>
                  <a:lnTo>
                    <a:pt x="443540" y="35012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1279" y="4525757"/>
              <a:ext cx="120688" cy="11210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144268" y="3383029"/>
            <a:ext cx="469900" cy="372745"/>
            <a:chOff x="4144268" y="3383029"/>
            <a:chExt cx="469900" cy="372745"/>
          </a:xfrm>
        </p:grpSpPr>
        <p:sp>
          <p:nvSpPr>
            <p:cNvPr id="21" name="object 21"/>
            <p:cNvSpPr/>
            <p:nvPr/>
          </p:nvSpPr>
          <p:spPr>
            <a:xfrm>
              <a:off x="4150615" y="3389376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20">
                  <a:moveTo>
                    <a:pt x="0" y="0"/>
                  </a:moveTo>
                  <a:lnTo>
                    <a:pt x="443540" y="35012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3477" y="3643191"/>
              <a:ext cx="120688" cy="11210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570477" y="3467019"/>
            <a:ext cx="469900" cy="372745"/>
            <a:chOff x="6570477" y="3467019"/>
            <a:chExt cx="469900" cy="372745"/>
          </a:xfrm>
        </p:grpSpPr>
        <p:sp>
          <p:nvSpPr>
            <p:cNvPr id="24" name="object 24"/>
            <p:cNvSpPr/>
            <p:nvPr/>
          </p:nvSpPr>
          <p:spPr>
            <a:xfrm>
              <a:off x="6576824" y="3473366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5" h="350520">
                  <a:moveTo>
                    <a:pt x="0" y="0"/>
                  </a:moveTo>
                  <a:lnTo>
                    <a:pt x="443539" y="35012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9686" y="3727181"/>
              <a:ext cx="120688" cy="11210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612640" y="2633221"/>
            <a:ext cx="469900" cy="372745"/>
            <a:chOff x="5612640" y="2633221"/>
            <a:chExt cx="469900" cy="372745"/>
          </a:xfrm>
        </p:grpSpPr>
        <p:sp>
          <p:nvSpPr>
            <p:cNvPr id="27" name="object 27"/>
            <p:cNvSpPr/>
            <p:nvPr/>
          </p:nvSpPr>
          <p:spPr>
            <a:xfrm>
              <a:off x="5618987" y="2639568"/>
              <a:ext cx="443865" cy="350520"/>
            </a:xfrm>
            <a:custGeom>
              <a:avLst/>
              <a:gdLst/>
              <a:ahLst/>
              <a:cxnLst/>
              <a:rect l="l" t="t" r="r" b="b"/>
              <a:pathLst>
                <a:path w="443864" h="350519">
                  <a:moveTo>
                    <a:pt x="0" y="0"/>
                  </a:moveTo>
                  <a:lnTo>
                    <a:pt x="443540" y="350123"/>
                  </a:lnTo>
                </a:path>
              </a:pathLst>
            </a:custGeom>
            <a:ln w="12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1849" y="2893383"/>
              <a:ext cx="120688" cy="1121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583940" y="3061084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fib(4)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9274" y="3103147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14676" y="3872259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fib(3)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1408" y="3896643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6384" y="3894814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14824" y="4207489"/>
            <a:ext cx="2466975" cy="876935"/>
          </a:xfrm>
          <a:prstGeom prst="rect">
            <a:avLst/>
          </a:prstGeom>
          <a:ln w="15866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tabLst>
                <a:tab pos="1734185" algn="l"/>
              </a:tabLst>
            </a:pPr>
            <a:r>
              <a:rPr sz="1600" spc="-5" dirty="0">
                <a:latin typeface="Courier New"/>
                <a:cs typeface="Courier New"/>
              </a:rPr>
              <a:t>fib(2)	fib(1)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2247" y="5094575"/>
            <a:ext cx="909929" cy="52595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51778" y="3894609"/>
            <a:ext cx="757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fib(2)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73236" y="3761508"/>
            <a:ext cx="3557904" cy="711200"/>
            <a:chOff x="4073236" y="3761508"/>
            <a:chExt cx="3557904" cy="71120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7923" y="3765665"/>
              <a:ext cx="1251065" cy="68995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44609" y="3804544"/>
              <a:ext cx="1138555" cy="575945"/>
            </a:xfrm>
            <a:custGeom>
              <a:avLst/>
              <a:gdLst/>
              <a:ahLst/>
              <a:cxnLst/>
              <a:rect l="l" t="t" r="r" b="b"/>
              <a:pathLst>
                <a:path w="1138554" h="575945">
                  <a:moveTo>
                    <a:pt x="0" y="287922"/>
                  </a:moveTo>
                  <a:lnTo>
                    <a:pt x="13129" y="226155"/>
                  </a:lnTo>
                  <a:lnTo>
                    <a:pt x="50667" y="169006"/>
                  </a:lnTo>
                  <a:lnTo>
                    <a:pt x="109835" y="117878"/>
                  </a:lnTo>
                  <a:lnTo>
                    <a:pt x="146662" y="95012"/>
                  </a:lnTo>
                  <a:lnTo>
                    <a:pt x="187854" y="74178"/>
                  </a:lnTo>
                  <a:lnTo>
                    <a:pt x="233065" y="55552"/>
                  </a:lnTo>
                  <a:lnTo>
                    <a:pt x="281946" y="39309"/>
                  </a:lnTo>
                  <a:lnTo>
                    <a:pt x="334152" y="25626"/>
                  </a:lnTo>
                  <a:lnTo>
                    <a:pt x="389334" y="14678"/>
                  </a:lnTo>
                  <a:lnTo>
                    <a:pt x="447145" y="6640"/>
                  </a:lnTo>
                  <a:lnTo>
                    <a:pt x="507238" y="1689"/>
                  </a:lnTo>
                  <a:lnTo>
                    <a:pt x="569266" y="0"/>
                  </a:lnTo>
                  <a:lnTo>
                    <a:pt x="631294" y="1689"/>
                  </a:lnTo>
                  <a:lnTo>
                    <a:pt x="691387" y="6640"/>
                  </a:lnTo>
                  <a:lnTo>
                    <a:pt x="749198" y="14678"/>
                  </a:lnTo>
                  <a:lnTo>
                    <a:pt x="804380" y="25626"/>
                  </a:lnTo>
                  <a:lnTo>
                    <a:pt x="856586" y="39309"/>
                  </a:lnTo>
                  <a:lnTo>
                    <a:pt x="905468" y="55552"/>
                  </a:lnTo>
                  <a:lnTo>
                    <a:pt x="950678" y="74178"/>
                  </a:lnTo>
                  <a:lnTo>
                    <a:pt x="991871" y="95012"/>
                  </a:lnTo>
                  <a:lnTo>
                    <a:pt x="1028697" y="117878"/>
                  </a:lnTo>
                  <a:lnTo>
                    <a:pt x="1060811" y="142602"/>
                  </a:lnTo>
                  <a:lnTo>
                    <a:pt x="1109511" y="196916"/>
                  </a:lnTo>
                  <a:lnTo>
                    <a:pt x="1135192" y="256549"/>
                  </a:lnTo>
                  <a:lnTo>
                    <a:pt x="1138533" y="287922"/>
                  </a:lnTo>
                  <a:lnTo>
                    <a:pt x="1135192" y="319294"/>
                  </a:lnTo>
                  <a:lnTo>
                    <a:pt x="1109511" y="378927"/>
                  </a:lnTo>
                  <a:lnTo>
                    <a:pt x="1060811" y="433241"/>
                  </a:lnTo>
                  <a:lnTo>
                    <a:pt x="1028697" y="457965"/>
                  </a:lnTo>
                  <a:lnTo>
                    <a:pt x="991871" y="480831"/>
                  </a:lnTo>
                  <a:lnTo>
                    <a:pt x="950678" y="501665"/>
                  </a:lnTo>
                  <a:lnTo>
                    <a:pt x="905468" y="520292"/>
                  </a:lnTo>
                  <a:lnTo>
                    <a:pt x="856586" y="536534"/>
                  </a:lnTo>
                  <a:lnTo>
                    <a:pt x="804380" y="550217"/>
                  </a:lnTo>
                  <a:lnTo>
                    <a:pt x="749198" y="561165"/>
                  </a:lnTo>
                  <a:lnTo>
                    <a:pt x="691387" y="569203"/>
                  </a:lnTo>
                  <a:lnTo>
                    <a:pt x="631294" y="574154"/>
                  </a:lnTo>
                  <a:lnTo>
                    <a:pt x="569266" y="575844"/>
                  </a:lnTo>
                  <a:lnTo>
                    <a:pt x="507238" y="574154"/>
                  </a:lnTo>
                  <a:lnTo>
                    <a:pt x="447145" y="569203"/>
                  </a:lnTo>
                  <a:lnTo>
                    <a:pt x="389334" y="561165"/>
                  </a:lnTo>
                  <a:lnTo>
                    <a:pt x="334152" y="550217"/>
                  </a:lnTo>
                  <a:lnTo>
                    <a:pt x="281946" y="536534"/>
                  </a:lnTo>
                  <a:lnTo>
                    <a:pt x="233065" y="520292"/>
                  </a:lnTo>
                  <a:lnTo>
                    <a:pt x="187854" y="501665"/>
                  </a:lnTo>
                  <a:lnTo>
                    <a:pt x="146662" y="480831"/>
                  </a:lnTo>
                  <a:lnTo>
                    <a:pt x="109835" y="457965"/>
                  </a:lnTo>
                  <a:lnTo>
                    <a:pt x="77721" y="433241"/>
                  </a:lnTo>
                  <a:lnTo>
                    <a:pt x="29021" y="378927"/>
                  </a:lnTo>
                  <a:lnTo>
                    <a:pt x="3340" y="319294"/>
                  </a:lnTo>
                  <a:lnTo>
                    <a:pt x="0" y="287922"/>
                  </a:lnTo>
                  <a:close/>
                </a:path>
              </a:pathLst>
            </a:custGeom>
            <a:ln w="1904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3236" y="3786446"/>
              <a:ext cx="1251065" cy="6858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110218" y="3822367"/>
              <a:ext cx="1138555" cy="575945"/>
            </a:xfrm>
            <a:custGeom>
              <a:avLst/>
              <a:gdLst/>
              <a:ahLst/>
              <a:cxnLst/>
              <a:rect l="l" t="t" r="r" b="b"/>
              <a:pathLst>
                <a:path w="1138554" h="575945">
                  <a:moveTo>
                    <a:pt x="0" y="287922"/>
                  </a:moveTo>
                  <a:lnTo>
                    <a:pt x="13129" y="226155"/>
                  </a:lnTo>
                  <a:lnTo>
                    <a:pt x="50667" y="169006"/>
                  </a:lnTo>
                  <a:lnTo>
                    <a:pt x="109835" y="117878"/>
                  </a:lnTo>
                  <a:lnTo>
                    <a:pt x="146662" y="95012"/>
                  </a:lnTo>
                  <a:lnTo>
                    <a:pt x="187854" y="74178"/>
                  </a:lnTo>
                  <a:lnTo>
                    <a:pt x="233065" y="55552"/>
                  </a:lnTo>
                  <a:lnTo>
                    <a:pt x="281946" y="39309"/>
                  </a:lnTo>
                  <a:lnTo>
                    <a:pt x="334152" y="25626"/>
                  </a:lnTo>
                  <a:lnTo>
                    <a:pt x="389334" y="14678"/>
                  </a:lnTo>
                  <a:lnTo>
                    <a:pt x="447145" y="6640"/>
                  </a:lnTo>
                  <a:lnTo>
                    <a:pt x="507238" y="1689"/>
                  </a:lnTo>
                  <a:lnTo>
                    <a:pt x="569266" y="0"/>
                  </a:lnTo>
                  <a:lnTo>
                    <a:pt x="631294" y="1689"/>
                  </a:lnTo>
                  <a:lnTo>
                    <a:pt x="691387" y="6640"/>
                  </a:lnTo>
                  <a:lnTo>
                    <a:pt x="749198" y="14678"/>
                  </a:lnTo>
                  <a:lnTo>
                    <a:pt x="804380" y="25626"/>
                  </a:lnTo>
                  <a:lnTo>
                    <a:pt x="856586" y="39309"/>
                  </a:lnTo>
                  <a:lnTo>
                    <a:pt x="905468" y="55552"/>
                  </a:lnTo>
                  <a:lnTo>
                    <a:pt x="950678" y="74178"/>
                  </a:lnTo>
                  <a:lnTo>
                    <a:pt x="991871" y="95012"/>
                  </a:lnTo>
                  <a:lnTo>
                    <a:pt x="1028697" y="117878"/>
                  </a:lnTo>
                  <a:lnTo>
                    <a:pt x="1060811" y="142602"/>
                  </a:lnTo>
                  <a:lnTo>
                    <a:pt x="1109511" y="196916"/>
                  </a:lnTo>
                  <a:lnTo>
                    <a:pt x="1135192" y="256549"/>
                  </a:lnTo>
                  <a:lnTo>
                    <a:pt x="1138533" y="287922"/>
                  </a:lnTo>
                  <a:lnTo>
                    <a:pt x="1135192" y="319294"/>
                  </a:lnTo>
                  <a:lnTo>
                    <a:pt x="1109511" y="378927"/>
                  </a:lnTo>
                  <a:lnTo>
                    <a:pt x="1060811" y="433241"/>
                  </a:lnTo>
                  <a:lnTo>
                    <a:pt x="1028697" y="457965"/>
                  </a:lnTo>
                  <a:lnTo>
                    <a:pt x="991871" y="480831"/>
                  </a:lnTo>
                  <a:lnTo>
                    <a:pt x="950678" y="501665"/>
                  </a:lnTo>
                  <a:lnTo>
                    <a:pt x="905468" y="520292"/>
                  </a:lnTo>
                  <a:lnTo>
                    <a:pt x="856586" y="536534"/>
                  </a:lnTo>
                  <a:lnTo>
                    <a:pt x="804380" y="550217"/>
                  </a:lnTo>
                  <a:lnTo>
                    <a:pt x="749198" y="561165"/>
                  </a:lnTo>
                  <a:lnTo>
                    <a:pt x="691387" y="569203"/>
                  </a:lnTo>
                  <a:lnTo>
                    <a:pt x="631294" y="574154"/>
                  </a:lnTo>
                  <a:lnTo>
                    <a:pt x="569266" y="575844"/>
                  </a:lnTo>
                  <a:lnTo>
                    <a:pt x="507238" y="574154"/>
                  </a:lnTo>
                  <a:lnTo>
                    <a:pt x="447145" y="569203"/>
                  </a:lnTo>
                  <a:lnTo>
                    <a:pt x="389334" y="561165"/>
                  </a:lnTo>
                  <a:lnTo>
                    <a:pt x="334152" y="550217"/>
                  </a:lnTo>
                  <a:lnTo>
                    <a:pt x="281946" y="536534"/>
                  </a:lnTo>
                  <a:lnTo>
                    <a:pt x="233065" y="520292"/>
                  </a:lnTo>
                  <a:lnTo>
                    <a:pt x="187854" y="501665"/>
                  </a:lnTo>
                  <a:lnTo>
                    <a:pt x="146662" y="480831"/>
                  </a:lnTo>
                  <a:lnTo>
                    <a:pt x="109835" y="457965"/>
                  </a:lnTo>
                  <a:lnTo>
                    <a:pt x="77721" y="433241"/>
                  </a:lnTo>
                  <a:lnTo>
                    <a:pt x="29021" y="378927"/>
                  </a:lnTo>
                  <a:lnTo>
                    <a:pt x="3340" y="319294"/>
                  </a:lnTo>
                  <a:lnTo>
                    <a:pt x="0" y="287922"/>
                  </a:lnTo>
                  <a:close/>
                </a:path>
              </a:pathLst>
            </a:custGeom>
            <a:ln w="1904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0017" y="3761508"/>
              <a:ext cx="1251065" cy="685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18281" y="3799815"/>
              <a:ext cx="1138555" cy="575945"/>
            </a:xfrm>
            <a:custGeom>
              <a:avLst/>
              <a:gdLst/>
              <a:ahLst/>
              <a:cxnLst/>
              <a:rect l="l" t="t" r="r" b="b"/>
              <a:pathLst>
                <a:path w="1138554" h="575945">
                  <a:moveTo>
                    <a:pt x="0" y="287922"/>
                  </a:moveTo>
                  <a:lnTo>
                    <a:pt x="13129" y="226155"/>
                  </a:lnTo>
                  <a:lnTo>
                    <a:pt x="50667" y="169006"/>
                  </a:lnTo>
                  <a:lnTo>
                    <a:pt x="109835" y="117878"/>
                  </a:lnTo>
                  <a:lnTo>
                    <a:pt x="146662" y="95012"/>
                  </a:lnTo>
                  <a:lnTo>
                    <a:pt x="187854" y="74178"/>
                  </a:lnTo>
                  <a:lnTo>
                    <a:pt x="233065" y="55552"/>
                  </a:lnTo>
                  <a:lnTo>
                    <a:pt x="281946" y="39309"/>
                  </a:lnTo>
                  <a:lnTo>
                    <a:pt x="334152" y="25626"/>
                  </a:lnTo>
                  <a:lnTo>
                    <a:pt x="389334" y="14678"/>
                  </a:lnTo>
                  <a:lnTo>
                    <a:pt x="447145" y="6640"/>
                  </a:lnTo>
                  <a:lnTo>
                    <a:pt x="507238" y="1689"/>
                  </a:lnTo>
                  <a:lnTo>
                    <a:pt x="569266" y="0"/>
                  </a:lnTo>
                  <a:lnTo>
                    <a:pt x="631294" y="1689"/>
                  </a:lnTo>
                  <a:lnTo>
                    <a:pt x="691387" y="6640"/>
                  </a:lnTo>
                  <a:lnTo>
                    <a:pt x="749198" y="14678"/>
                  </a:lnTo>
                  <a:lnTo>
                    <a:pt x="804380" y="25626"/>
                  </a:lnTo>
                  <a:lnTo>
                    <a:pt x="856586" y="39309"/>
                  </a:lnTo>
                  <a:lnTo>
                    <a:pt x="905467" y="55552"/>
                  </a:lnTo>
                  <a:lnTo>
                    <a:pt x="950678" y="74178"/>
                  </a:lnTo>
                  <a:lnTo>
                    <a:pt x="991870" y="95012"/>
                  </a:lnTo>
                  <a:lnTo>
                    <a:pt x="1028697" y="117878"/>
                  </a:lnTo>
                  <a:lnTo>
                    <a:pt x="1060811" y="142602"/>
                  </a:lnTo>
                  <a:lnTo>
                    <a:pt x="1109511" y="196916"/>
                  </a:lnTo>
                  <a:lnTo>
                    <a:pt x="1135192" y="256549"/>
                  </a:lnTo>
                  <a:lnTo>
                    <a:pt x="1138533" y="287922"/>
                  </a:lnTo>
                  <a:lnTo>
                    <a:pt x="1135192" y="319294"/>
                  </a:lnTo>
                  <a:lnTo>
                    <a:pt x="1109511" y="378927"/>
                  </a:lnTo>
                  <a:lnTo>
                    <a:pt x="1060811" y="433241"/>
                  </a:lnTo>
                  <a:lnTo>
                    <a:pt x="1028697" y="457965"/>
                  </a:lnTo>
                  <a:lnTo>
                    <a:pt x="991870" y="480831"/>
                  </a:lnTo>
                  <a:lnTo>
                    <a:pt x="950678" y="501665"/>
                  </a:lnTo>
                  <a:lnTo>
                    <a:pt x="905467" y="520292"/>
                  </a:lnTo>
                  <a:lnTo>
                    <a:pt x="856586" y="536534"/>
                  </a:lnTo>
                  <a:lnTo>
                    <a:pt x="804380" y="550217"/>
                  </a:lnTo>
                  <a:lnTo>
                    <a:pt x="749198" y="561165"/>
                  </a:lnTo>
                  <a:lnTo>
                    <a:pt x="691387" y="569203"/>
                  </a:lnTo>
                  <a:lnTo>
                    <a:pt x="631294" y="574154"/>
                  </a:lnTo>
                  <a:lnTo>
                    <a:pt x="569266" y="575844"/>
                  </a:lnTo>
                  <a:lnTo>
                    <a:pt x="507238" y="574154"/>
                  </a:lnTo>
                  <a:lnTo>
                    <a:pt x="447145" y="569203"/>
                  </a:lnTo>
                  <a:lnTo>
                    <a:pt x="389334" y="561165"/>
                  </a:lnTo>
                  <a:lnTo>
                    <a:pt x="334152" y="550217"/>
                  </a:lnTo>
                  <a:lnTo>
                    <a:pt x="281946" y="536534"/>
                  </a:lnTo>
                  <a:lnTo>
                    <a:pt x="233065" y="520292"/>
                  </a:lnTo>
                  <a:lnTo>
                    <a:pt x="187854" y="501665"/>
                  </a:lnTo>
                  <a:lnTo>
                    <a:pt x="146662" y="480831"/>
                  </a:lnTo>
                  <a:lnTo>
                    <a:pt x="109835" y="457965"/>
                  </a:lnTo>
                  <a:lnTo>
                    <a:pt x="77721" y="433241"/>
                  </a:lnTo>
                  <a:lnTo>
                    <a:pt x="29021" y="378927"/>
                  </a:lnTo>
                  <a:lnTo>
                    <a:pt x="3340" y="319294"/>
                  </a:lnTo>
                  <a:lnTo>
                    <a:pt x="0" y="287922"/>
                  </a:lnTo>
                  <a:close/>
                </a:path>
              </a:pathLst>
            </a:custGeom>
            <a:ln w="1904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723311" y="2946861"/>
            <a:ext cx="1247140" cy="685800"/>
            <a:chOff x="5723311" y="2946861"/>
            <a:chExt cx="1247140" cy="685800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3311" y="2946861"/>
              <a:ext cx="1246909" cy="6858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58898" y="2983255"/>
              <a:ext cx="1138555" cy="575945"/>
            </a:xfrm>
            <a:custGeom>
              <a:avLst/>
              <a:gdLst/>
              <a:ahLst/>
              <a:cxnLst/>
              <a:rect l="l" t="t" r="r" b="b"/>
              <a:pathLst>
                <a:path w="1138554" h="575945">
                  <a:moveTo>
                    <a:pt x="0" y="287922"/>
                  </a:moveTo>
                  <a:lnTo>
                    <a:pt x="13129" y="226155"/>
                  </a:lnTo>
                  <a:lnTo>
                    <a:pt x="50667" y="169006"/>
                  </a:lnTo>
                  <a:lnTo>
                    <a:pt x="109835" y="117878"/>
                  </a:lnTo>
                  <a:lnTo>
                    <a:pt x="146662" y="95012"/>
                  </a:lnTo>
                  <a:lnTo>
                    <a:pt x="187854" y="74178"/>
                  </a:lnTo>
                  <a:lnTo>
                    <a:pt x="233065" y="55552"/>
                  </a:lnTo>
                  <a:lnTo>
                    <a:pt x="281946" y="39309"/>
                  </a:lnTo>
                  <a:lnTo>
                    <a:pt x="334152" y="25626"/>
                  </a:lnTo>
                  <a:lnTo>
                    <a:pt x="389334" y="14678"/>
                  </a:lnTo>
                  <a:lnTo>
                    <a:pt x="447145" y="6640"/>
                  </a:lnTo>
                  <a:lnTo>
                    <a:pt x="507238" y="1689"/>
                  </a:lnTo>
                  <a:lnTo>
                    <a:pt x="569266" y="0"/>
                  </a:lnTo>
                  <a:lnTo>
                    <a:pt x="631294" y="1689"/>
                  </a:lnTo>
                  <a:lnTo>
                    <a:pt x="691387" y="6640"/>
                  </a:lnTo>
                  <a:lnTo>
                    <a:pt x="749198" y="14678"/>
                  </a:lnTo>
                  <a:lnTo>
                    <a:pt x="804380" y="25626"/>
                  </a:lnTo>
                  <a:lnTo>
                    <a:pt x="856586" y="39309"/>
                  </a:lnTo>
                  <a:lnTo>
                    <a:pt x="905468" y="55552"/>
                  </a:lnTo>
                  <a:lnTo>
                    <a:pt x="950678" y="74178"/>
                  </a:lnTo>
                  <a:lnTo>
                    <a:pt x="991871" y="95012"/>
                  </a:lnTo>
                  <a:lnTo>
                    <a:pt x="1028697" y="117878"/>
                  </a:lnTo>
                  <a:lnTo>
                    <a:pt x="1060811" y="142602"/>
                  </a:lnTo>
                  <a:lnTo>
                    <a:pt x="1109511" y="196916"/>
                  </a:lnTo>
                  <a:lnTo>
                    <a:pt x="1135192" y="256549"/>
                  </a:lnTo>
                  <a:lnTo>
                    <a:pt x="1138533" y="287922"/>
                  </a:lnTo>
                  <a:lnTo>
                    <a:pt x="1135192" y="319294"/>
                  </a:lnTo>
                  <a:lnTo>
                    <a:pt x="1109511" y="378927"/>
                  </a:lnTo>
                  <a:lnTo>
                    <a:pt x="1060811" y="433241"/>
                  </a:lnTo>
                  <a:lnTo>
                    <a:pt x="1028697" y="457965"/>
                  </a:lnTo>
                  <a:lnTo>
                    <a:pt x="991871" y="480831"/>
                  </a:lnTo>
                  <a:lnTo>
                    <a:pt x="950678" y="501665"/>
                  </a:lnTo>
                  <a:lnTo>
                    <a:pt x="905468" y="520291"/>
                  </a:lnTo>
                  <a:lnTo>
                    <a:pt x="856586" y="536534"/>
                  </a:lnTo>
                  <a:lnTo>
                    <a:pt x="804380" y="550217"/>
                  </a:lnTo>
                  <a:lnTo>
                    <a:pt x="749198" y="561165"/>
                  </a:lnTo>
                  <a:lnTo>
                    <a:pt x="691387" y="569203"/>
                  </a:lnTo>
                  <a:lnTo>
                    <a:pt x="631294" y="574154"/>
                  </a:lnTo>
                  <a:lnTo>
                    <a:pt x="569266" y="575844"/>
                  </a:lnTo>
                  <a:lnTo>
                    <a:pt x="507238" y="574154"/>
                  </a:lnTo>
                  <a:lnTo>
                    <a:pt x="447145" y="569203"/>
                  </a:lnTo>
                  <a:lnTo>
                    <a:pt x="389334" y="561165"/>
                  </a:lnTo>
                  <a:lnTo>
                    <a:pt x="334152" y="550217"/>
                  </a:lnTo>
                  <a:lnTo>
                    <a:pt x="281946" y="536534"/>
                  </a:lnTo>
                  <a:lnTo>
                    <a:pt x="233065" y="520291"/>
                  </a:lnTo>
                  <a:lnTo>
                    <a:pt x="187854" y="501665"/>
                  </a:lnTo>
                  <a:lnTo>
                    <a:pt x="146662" y="480831"/>
                  </a:lnTo>
                  <a:lnTo>
                    <a:pt x="109835" y="457965"/>
                  </a:lnTo>
                  <a:lnTo>
                    <a:pt x="77721" y="433241"/>
                  </a:lnTo>
                  <a:lnTo>
                    <a:pt x="29021" y="378927"/>
                  </a:lnTo>
                  <a:lnTo>
                    <a:pt x="3340" y="319294"/>
                  </a:lnTo>
                  <a:lnTo>
                    <a:pt x="0" y="287922"/>
                  </a:lnTo>
                  <a:close/>
                </a:path>
              </a:pathLst>
            </a:custGeom>
            <a:ln w="1904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19485" y="2559009"/>
            <a:ext cx="1159028" cy="884073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  <a:tabLst>
                <a:tab pos="7464425" algn="l"/>
              </a:tabLst>
            </a:pPr>
            <a:r>
              <a:rPr u="none" spc="-55" dirty="0"/>
              <a:t>FIBONACCI </a:t>
            </a:r>
            <a:r>
              <a:rPr u="none" spc="-40" dirty="0"/>
              <a:t>WITH </a:t>
            </a:r>
            <a:r>
              <a:rPr u="none" dirty="0"/>
              <a:t>A </a:t>
            </a:r>
            <a:r>
              <a:rPr u="none" spc="5" dirty="0"/>
              <a:t> </a:t>
            </a:r>
            <a:r>
              <a:rPr spc="-55" dirty="0"/>
              <a:t>DICTIONARY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713" rIns="0" bIns="0" rtlCol="0">
            <a:spAutoFit/>
          </a:bodyPr>
          <a:lstStyle/>
          <a:p>
            <a:pPr marL="1156970" marR="4806315" indent="-549275">
              <a:lnSpc>
                <a:spcPct val="106500"/>
              </a:lnSpc>
              <a:spcBef>
                <a:spcPts val="100"/>
              </a:spcBef>
              <a:tabLst>
                <a:tab pos="1157605" algn="l"/>
              </a:tabLst>
            </a:pPr>
            <a:r>
              <a:rPr spc="-5" dirty="0">
                <a:solidFill>
                  <a:srgbClr val="3366FF"/>
                </a:solidFill>
              </a:rPr>
              <a:t>def	</a:t>
            </a:r>
            <a:r>
              <a:rPr spc="-5" dirty="0"/>
              <a:t>fib_efficient(n, d): </a:t>
            </a:r>
            <a:r>
              <a:rPr spc="-1070" dirty="0"/>
              <a:t> </a:t>
            </a:r>
            <a:r>
              <a:rPr spc="-5" dirty="0">
                <a:solidFill>
                  <a:srgbClr val="3366FF"/>
                </a:solidFill>
              </a:rPr>
              <a:t>if</a:t>
            </a:r>
            <a:r>
              <a:rPr spc="-10" dirty="0">
                <a:solidFill>
                  <a:srgbClr val="3366FF"/>
                </a:solidFill>
              </a:rPr>
              <a:t> </a:t>
            </a:r>
            <a:r>
              <a:rPr spc="-5" dirty="0"/>
              <a:t>n </a:t>
            </a:r>
            <a:r>
              <a:rPr spc="-5" dirty="0">
                <a:solidFill>
                  <a:srgbClr val="3366FF"/>
                </a:solidFill>
              </a:rPr>
              <a:t>in </a:t>
            </a:r>
            <a:r>
              <a:rPr spc="-5" dirty="0"/>
              <a:t>d:</a:t>
            </a:r>
          </a:p>
          <a:p>
            <a:pPr marL="1156970" marR="5492115" indent="548640">
              <a:lnSpc>
                <a:spcPct val="106500"/>
              </a:lnSpc>
            </a:pPr>
            <a:r>
              <a:rPr spc="-5" dirty="0">
                <a:solidFill>
                  <a:srgbClr val="3366FF"/>
                </a:solidFill>
              </a:rPr>
              <a:t>return</a:t>
            </a:r>
            <a:r>
              <a:rPr spc="-55" dirty="0">
                <a:solidFill>
                  <a:srgbClr val="3366FF"/>
                </a:solidFill>
              </a:rPr>
              <a:t> </a:t>
            </a:r>
            <a:r>
              <a:rPr spc="-5" dirty="0"/>
              <a:t>d[n] </a:t>
            </a:r>
            <a:r>
              <a:rPr spc="-1065" dirty="0"/>
              <a:t> </a:t>
            </a:r>
            <a:r>
              <a:rPr spc="-5" dirty="0">
                <a:solidFill>
                  <a:srgbClr val="3366FF"/>
                </a:solidFill>
              </a:rPr>
              <a:t>else</a:t>
            </a:r>
            <a:r>
              <a:rPr spc="-5" dirty="0"/>
              <a:t>:</a:t>
            </a:r>
          </a:p>
          <a:p>
            <a:pPr marL="1705610" marR="5080">
              <a:lnSpc>
                <a:spcPct val="106500"/>
              </a:lnSpc>
              <a:spcBef>
                <a:spcPts val="95"/>
              </a:spcBef>
            </a:pPr>
            <a:r>
              <a:rPr spc="-5" dirty="0"/>
              <a:t>ans</a:t>
            </a:r>
            <a:r>
              <a:rPr spc="15" dirty="0"/>
              <a:t> </a:t>
            </a:r>
            <a:r>
              <a:rPr spc="-5" dirty="0"/>
              <a:t>=</a:t>
            </a:r>
            <a:r>
              <a:rPr spc="20" dirty="0"/>
              <a:t> </a:t>
            </a:r>
            <a:r>
              <a:rPr spc="-5" dirty="0"/>
              <a:t>fib_efficient(n-1,</a:t>
            </a:r>
            <a:r>
              <a:rPr spc="20" dirty="0"/>
              <a:t> </a:t>
            </a:r>
            <a:r>
              <a:rPr spc="-5" dirty="0"/>
              <a:t>d)</a:t>
            </a:r>
            <a:r>
              <a:rPr spc="20" dirty="0"/>
              <a:t> </a:t>
            </a:r>
            <a:r>
              <a:rPr spc="-5" dirty="0"/>
              <a:t>+</a:t>
            </a:r>
            <a:r>
              <a:rPr spc="20" dirty="0"/>
              <a:t> </a:t>
            </a:r>
            <a:r>
              <a:rPr spc="-5" dirty="0"/>
              <a:t>fib_efficient(n-2,</a:t>
            </a:r>
            <a:r>
              <a:rPr spc="20" dirty="0"/>
              <a:t> </a:t>
            </a:r>
            <a:r>
              <a:rPr spc="-5" dirty="0"/>
              <a:t>d) </a:t>
            </a:r>
            <a:r>
              <a:rPr spc="-1065" dirty="0"/>
              <a:t> </a:t>
            </a:r>
            <a:r>
              <a:rPr spc="-5" dirty="0"/>
              <a:t>d[n] =</a:t>
            </a:r>
            <a:r>
              <a:rPr dirty="0"/>
              <a:t> </a:t>
            </a:r>
            <a:r>
              <a:rPr spc="-5" dirty="0"/>
              <a:t>ans</a:t>
            </a:r>
          </a:p>
          <a:p>
            <a:pPr marL="1705610">
              <a:lnSpc>
                <a:spcPct val="100000"/>
              </a:lnSpc>
              <a:spcBef>
                <a:spcPts val="145"/>
              </a:spcBef>
              <a:tabLst>
                <a:tab pos="2666365" algn="l"/>
              </a:tabLst>
            </a:pPr>
            <a:r>
              <a:rPr spc="-5" dirty="0">
                <a:solidFill>
                  <a:srgbClr val="3366FF"/>
                </a:solidFill>
              </a:rPr>
              <a:t>return	</a:t>
            </a:r>
            <a:r>
              <a:rPr spc="-5" dirty="0"/>
              <a:t>ans</a:t>
            </a:r>
          </a:p>
          <a:p>
            <a:pPr marL="595630">
              <a:lnSpc>
                <a:spcPct val="100000"/>
              </a:lnSpc>
              <a:spcBef>
                <a:spcPts val="45"/>
              </a:spcBef>
            </a:pPr>
            <a:endParaRPr sz="2200"/>
          </a:p>
          <a:p>
            <a:pPr marL="608330">
              <a:lnSpc>
                <a:spcPct val="100000"/>
              </a:lnSpc>
            </a:pPr>
            <a:r>
              <a:rPr spc="-5" dirty="0"/>
              <a:t>d</a:t>
            </a:r>
            <a:r>
              <a:rPr spc="-15" dirty="0"/>
              <a:t> </a:t>
            </a:r>
            <a:r>
              <a:rPr spc="-5" dirty="0"/>
              <a:t>=</a:t>
            </a:r>
            <a:r>
              <a:rPr spc="-15" dirty="0"/>
              <a:t> </a:t>
            </a:r>
            <a:r>
              <a:rPr spc="-5" dirty="0"/>
              <a:t>{1:1,</a:t>
            </a:r>
            <a:r>
              <a:rPr spc="-10" dirty="0"/>
              <a:t> </a:t>
            </a:r>
            <a:r>
              <a:rPr spc="-5" dirty="0"/>
              <a:t>2:2}</a:t>
            </a:r>
          </a:p>
          <a:p>
            <a:pPr marL="608330">
              <a:lnSpc>
                <a:spcPct val="100000"/>
              </a:lnSpc>
              <a:spcBef>
                <a:spcPts val="140"/>
              </a:spcBef>
            </a:pPr>
            <a:r>
              <a:rPr spc="-5" dirty="0">
                <a:solidFill>
                  <a:srgbClr val="660066"/>
                </a:solidFill>
              </a:rPr>
              <a:t>print</a:t>
            </a:r>
            <a:r>
              <a:rPr spc="-5" dirty="0"/>
              <a:t>(fib_efficient(6,</a:t>
            </a:r>
            <a:r>
              <a:rPr spc="10" dirty="0"/>
              <a:t> </a:t>
            </a:r>
            <a:r>
              <a:rPr spc="-5" dirty="0"/>
              <a:t>d))</a:t>
            </a:r>
          </a:p>
          <a:p>
            <a:pPr marL="595630">
              <a:lnSpc>
                <a:spcPct val="100000"/>
              </a:lnSpc>
            </a:pPr>
            <a:endParaRPr sz="2000"/>
          </a:p>
          <a:p>
            <a:pPr marL="595630">
              <a:lnSpc>
                <a:spcPct val="100000"/>
              </a:lnSpc>
              <a:spcBef>
                <a:spcPts val="5"/>
              </a:spcBef>
            </a:pPr>
            <a:endParaRPr sz="1950"/>
          </a:p>
          <a:p>
            <a:pPr marL="833755" indent="-226060">
              <a:lnSpc>
                <a:spcPct val="100000"/>
              </a:lnSpc>
              <a:buClr>
                <a:srgbClr val="595959"/>
              </a:buClr>
              <a:buFont typeface="Wingdings"/>
              <a:buChar char=""/>
              <a:tabLst>
                <a:tab pos="835025" algn="l"/>
              </a:tabLst>
            </a:pP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lookup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ﬁrst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already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calculated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833755" indent="-226060">
              <a:lnSpc>
                <a:spcPct val="100000"/>
              </a:lnSpc>
              <a:spcBef>
                <a:spcPts val="780"/>
              </a:spcBef>
              <a:buClr>
                <a:srgbClr val="595959"/>
              </a:buClr>
              <a:buFont typeface="Wingdings"/>
              <a:buChar char=""/>
              <a:tabLst>
                <a:tab pos="835025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modify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dictionary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progress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10" dirty="0">
                <a:latin typeface="Calibri"/>
                <a:cs typeface="Calibri"/>
              </a:rPr>
              <a:t> function </a:t>
            </a:r>
            <a:r>
              <a:rPr sz="2600" dirty="0">
                <a:latin typeface="Calibri"/>
                <a:cs typeface="Calibri"/>
              </a:rPr>
              <a:t>calls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6654" y="2285952"/>
            <a:ext cx="1921959" cy="11377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7573" y="4225159"/>
            <a:ext cx="1578267" cy="11178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45" dirty="0"/>
              <a:t>EFFICIENCY</a:t>
            </a:r>
            <a:r>
              <a:rPr spc="-135" dirty="0"/>
              <a:t> </a:t>
            </a:r>
            <a:r>
              <a:rPr spc="-45" dirty="0"/>
              <a:t>GAINS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269914"/>
            <a:ext cx="7528559" cy="38011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01600" marR="243840" indent="-89535">
              <a:lnSpc>
                <a:spcPct val="76900"/>
              </a:lnSpc>
              <a:spcBef>
                <a:spcPts val="81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Calling </a:t>
            </a:r>
            <a:r>
              <a:rPr sz="2600" spc="-10" dirty="0">
                <a:latin typeface="Calibri"/>
                <a:cs typeface="Calibri"/>
              </a:rPr>
              <a:t>fib(34) </a:t>
            </a:r>
            <a:r>
              <a:rPr sz="2600" dirty="0">
                <a:latin typeface="Calibri"/>
                <a:cs typeface="Calibri"/>
              </a:rPr>
              <a:t>results </a:t>
            </a:r>
            <a:r>
              <a:rPr sz="2600" spc="-5" dirty="0">
                <a:latin typeface="Calibri"/>
                <a:cs typeface="Calibri"/>
              </a:rPr>
              <a:t>in 11,405,773 </a:t>
            </a:r>
            <a:r>
              <a:rPr sz="2600" dirty="0">
                <a:latin typeface="Calibri"/>
                <a:cs typeface="Calibri"/>
              </a:rPr>
              <a:t>recursive calls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procedure</a:t>
            </a:r>
            <a:endParaRPr sz="2600">
              <a:latin typeface="Calibri"/>
              <a:cs typeface="Calibri"/>
            </a:endParaRPr>
          </a:p>
          <a:p>
            <a:pPr marL="101600" marR="154940" indent="-89535">
              <a:lnSpc>
                <a:spcPts val="2500"/>
              </a:lnSpc>
              <a:spcBef>
                <a:spcPts val="13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spc="-5" dirty="0">
                <a:latin typeface="Calibri"/>
                <a:cs typeface="Calibri"/>
              </a:rPr>
              <a:t>Calling </a:t>
            </a:r>
            <a:r>
              <a:rPr sz="2600" spc="-15" dirty="0">
                <a:latin typeface="Calibri"/>
                <a:cs typeface="Calibri"/>
              </a:rPr>
              <a:t>fib_efficient(34) </a:t>
            </a:r>
            <a:r>
              <a:rPr sz="2600" dirty="0">
                <a:latin typeface="Calibri"/>
                <a:cs typeface="Calibri"/>
              </a:rPr>
              <a:t>results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65 recursive calls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procedure</a:t>
            </a:r>
            <a:endParaRPr sz="2600">
              <a:latin typeface="Calibri"/>
              <a:cs typeface="Calibri"/>
            </a:endParaRPr>
          </a:p>
          <a:p>
            <a:pPr marL="102235" marR="88900" indent="-89535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Using </a:t>
            </a:r>
            <a:r>
              <a:rPr sz="2600" spc="-10" dirty="0">
                <a:latin typeface="Calibri"/>
                <a:cs typeface="Calibri"/>
              </a:rPr>
              <a:t>dictionaries </a:t>
            </a:r>
            <a:r>
              <a:rPr sz="2600" dirty="0">
                <a:latin typeface="Calibri"/>
                <a:cs typeface="Calibri"/>
              </a:rPr>
              <a:t>to capture </a:t>
            </a:r>
            <a:r>
              <a:rPr sz="2600" spc="-5" dirty="0">
                <a:latin typeface="Calibri"/>
                <a:cs typeface="Calibri"/>
              </a:rPr>
              <a:t>intermediate </a:t>
            </a:r>
            <a:r>
              <a:rPr sz="2600" dirty="0">
                <a:latin typeface="Calibri"/>
                <a:cs typeface="Calibri"/>
              </a:rPr>
              <a:t>results 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very </a:t>
            </a:r>
            <a:r>
              <a:rPr sz="2600" spc="-10" dirty="0">
                <a:latin typeface="Calibri"/>
                <a:cs typeface="Calibri"/>
              </a:rPr>
              <a:t>efficient</a:t>
            </a:r>
            <a:endParaRPr sz="2600">
              <a:latin typeface="Calibri"/>
              <a:cs typeface="Calibri"/>
            </a:endParaRPr>
          </a:p>
          <a:p>
            <a:pPr marL="102235" marR="5080" indent="-89535">
              <a:lnSpc>
                <a:spcPts val="2500"/>
              </a:lnSpc>
              <a:spcBef>
                <a:spcPts val="1400"/>
              </a:spcBef>
              <a:buClr>
                <a:srgbClr val="595959"/>
              </a:buClr>
              <a:buFont typeface="Wingdings"/>
              <a:buChar char=""/>
              <a:tabLst>
                <a:tab pos="240029" algn="l"/>
              </a:tabLst>
            </a:pPr>
            <a:r>
              <a:rPr sz="2600" dirty="0">
                <a:latin typeface="Calibri"/>
                <a:cs typeface="Calibri"/>
              </a:rPr>
              <a:t>But </a:t>
            </a:r>
            <a:r>
              <a:rPr sz="2600" spc="-5" dirty="0">
                <a:latin typeface="Calibri"/>
                <a:cs typeface="Calibri"/>
              </a:rPr>
              <a:t>note </a:t>
            </a:r>
            <a:r>
              <a:rPr sz="2600" dirty="0">
                <a:latin typeface="Calibri"/>
                <a:cs typeface="Calibri"/>
              </a:rPr>
              <a:t>that this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works </a:t>
            </a:r>
            <a:r>
              <a:rPr sz="2600" spc="-5" dirty="0">
                <a:latin typeface="Calibri"/>
                <a:cs typeface="Calibri"/>
              </a:rPr>
              <a:t>for procedures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side </a:t>
            </a:r>
            <a:r>
              <a:rPr sz="2600" dirty="0">
                <a:latin typeface="Calibri"/>
                <a:cs typeface="Calibri"/>
              </a:rPr>
              <a:t>eﬀects </a:t>
            </a:r>
            <a:r>
              <a:rPr sz="2600" spc="-5" dirty="0">
                <a:latin typeface="Calibri"/>
                <a:cs typeface="Calibri"/>
              </a:rPr>
              <a:t>(i.e.,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procedure </a:t>
            </a:r>
            <a:r>
              <a:rPr sz="2600" dirty="0">
                <a:latin typeface="Calibri"/>
                <a:cs typeface="Calibri"/>
              </a:rPr>
              <a:t>will always </a:t>
            </a:r>
            <a:r>
              <a:rPr sz="2600" spc="-5" dirty="0">
                <a:latin typeface="Calibri"/>
                <a:cs typeface="Calibri"/>
              </a:rPr>
              <a:t>produce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dirty="0">
                <a:latin typeface="Calibri"/>
                <a:cs typeface="Calibri"/>
              </a:rPr>
              <a:t>result </a:t>
            </a:r>
            <a:r>
              <a:rPr sz="2600" spc="-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specific </a:t>
            </a:r>
            <a:r>
              <a:rPr sz="2600" dirty="0">
                <a:latin typeface="Calibri"/>
                <a:cs typeface="Calibri"/>
              </a:rPr>
              <a:t>argument </a:t>
            </a:r>
            <a:r>
              <a:rPr sz="2600" spc="-5" dirty="0">
                <a:latin typeface="Calibri"/>
                <a:cs typeface="Calibri"/>
              </a:rPr>
              <a:t>independent of </a:t>
            </a:r>
            <a:r>
              <a:rPr sz="2600" dirty="0">
                <a:latin typeface="Calibri"/>
                <a:cs typeface="Calibri"/>
              </a:rPr>
              <a:t>any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computations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calls)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4425" algn="l"/>
              </a:tabLst>
            </a:pPr>
            <a:r>
              <a:rPr spc="-135" dirty="0"/>
              <a:t>WHAT</a:t>
            </a:r>
            <a:r>
              <a:rPr spc="-125" dirty="0"/>
              <a:t> </a:t>
            </a:r>
            <a:r>
              <a:rPr spc="-30" dirty="0"/>
              <a:t>IS</a:t>
            </a:r>
            <a:r>
              <a:rPr spc="-125" dirty="0"/>
              <a:t> </a:t>
            </a:r>
            <a:r>
              <a:rPr spc="-60" dirty="0"/>
              <a:t>RECURSION?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497445" cy="3754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1600" marR="5080" indent="-89535">
              <a:lnSpc>
                <a:spcPts val="2800"/>
              </a:lnSpc>
              <a:spcBef>
                <a:spcPts val="459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Algorithmically: a way to </a:t>
            </a:r>
            <a:r>
              <a:rPr sz="2600" spc="-5" dirty="0">
                <a:latin typeface="Calibri"/>
                <a:cs typeface="Calibri"/>
              </a:rPr>
              <a:t>design </a:t>
            </a:r>
            <a:r>
              <a:rPr sz="2600" spc="-10" dirty="0">
                <a:latin typeface="Calibri"/>
                <a:cs typeface="Calibri"/>
              </a:rPr>
              <a:t>solutions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problems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divide-and-conquer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decrease-and-conquer</a:t>
            </a:r>
            <a:endParaRPr sz="2600">
              <a:latin typeface="Calibri"/>
              <a:cs typeface="Calibri"/>
            </a:endParaRPr>
          </a:p>
          <a:p>
            <a:pPr marL="393065" marR="958850" lvl="1" indent="-190500">
              <a:lnSpc>
                <a:spcPts val="2600"/>
              </a:lnSpc>
              <a:spcBef>
                <a:spcPts val="380"/>
              </a:spcBef>
              <a:buClr>
                <a:srgbClr val="595959"/>
              </a:buClr>
              <a:buChar char="◦"/>
              <a:tabLst>
                <a:tab pos="386080" algn="l"/>
              </a:tabLst>
            </a:pPr>
            <a:r>
              <a:rPr sz="2400" dirty="0">
                <a:latin typeface="Calibri"/>
                <a:cs typeface="Calibri"/>
              </a:rPr>
              <a:t>reduce a </a:t>
            </a:r>
            <a:r>
              <a:rPr sz="2400" spc="-5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simpler </a:t>
            </a:r>
            <a:r>
              <a:rPr sz="2400" dirty="0">
                <a:latin typeface="Calibri"/>
                <a:cs typeface="Calibri"/>
              </a:rPr>
              <a:t>versions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ts val="3010"/>
              </a:lnSpc>
              <a:spcBef>
                <a:spcPts val="116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Semantically: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programming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technique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101600">
              <a:lnSpc>
                <a:spcPts val="3010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calls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itself</a:t>
            </a:r>
            <a:endParaRPr sz="260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454659" algn="l"/>
                <a:tab pos="455295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infinite </a:t>
            </a:r>
            <a:r>
              <a:rPr sz="2400" dirty="0">
                <a:latin typeface="Calibri"/>
                <a:cs typeface="Calibri"/>
              </a:rPr>
              <a:t>recursion</a:t>
            </a:r>
            <a:endParaRPr sz="2400">
              <a:latin typeface="Calibri"/>
              <a:cs typeface="Calibri"/>
            </a:endParaRPr>
          </a:p>
          <a:p>
            <a:pPr marL="633730" lvl="2" indent="-240665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Char char="◦"/>
              <a:tabLst>
                <a:tab pos="633730" algn="l"/>
                <a:tab pos="634365" algn="l"/>
              </a:tabLst>
            </a:pPr>
            <a:r>
              <a:rPr sz="2000" dirty="0">
                <a:latin typeface="Calibri"/>
                <a:cs typeface="Calibri"/>
              </a:rPr>
              <a:t>must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base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cases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solve</a:t>
            </a:r>
            <a:endParaRPr sz="2000">
              <a:latin typeface="Calibri"/>
              <a:cs typeface="Calibri"/>
            </a:endParaRPr>
          </a:p>
          <a:p>
            <a:pPr marL="570865" marR="182245" lvl="2" indent="-177800">
              <a:lnSpc>
                <a:spcPts val="2200"/>
              </a:lnSpc>
              <a:spcBef>
                <a:spcPts val="540"/>
              </a:spcBef>
              <a:buClr>
                <a:srgbClr val="595959"/>
              </a:buClr>
              <a:buFont typeface="Calibri"/>
              <a:buChar char="◦"/>
              <a:tabLst>
                <a:tab pos="633730" algn="l"/>
                <a:tab pos="634365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must </a:t>
            </a:r>
            <a:r>
              <a:rPr sz="2000" spc="-5" dirty="0">
                <a:latin typeface="Calibri"/>
                <a:cs typeface="Calibri"/>
              </a:rPr>
              <a:t>solve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 problem on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some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other input </a:t>
            </a:r>
            <a:r>
              <a:rPr sz="2000" dirty="0">
                <a:latin typeface="Calibri"/>
                <a:cs typeface="Calibri"/>
              </a:rPr>
              <a:t>with the goal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simplifying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larger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 input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1404621"/>
            <a:ext cx="7593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ITERATIVE</a:t>
            </a:r>
            <a:r>
              <a:rPr spc="-125" dirty="0"/>
              <a:t> </a:t>
            </a:r>
            <a:r>
              <a:rPr spc="-65" dirty="0"/>
              <a:t>ALGORITHMS</a:t>
            </a:r>
            <a:r>
              <a:rPr spc="-125" dirty="0"/>
              <a:t> </a:t>
            </a:r>
            <a:r>
              <a:rPr spc="-30" dirty="0"/>
              <a:t>SO</a:t>
            </a:r>
            <a:r>
              <a:rPr spc="-125" dirty="0"/>
              <a:t> </a:t>
            </a:r>
            <a:r>
              <a:rPr spc="-145" dirty="0"/>
              <a:t>FAR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458" y="2302934"/>
            <a:ext cx="7094855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6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loopin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constructs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while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for</a:t>
            </a:r>
            <a:r>
              <a:rPr sz="2600" spc="-97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loops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5" dirty="0">
                <a:latin typeface="Calibri"/>
                <a:cs typeface="Calibri"/>
              </a:rPr>
              <a:t> lea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iterative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</a:t>
            </a:r>
            <a:endParaRPr sz="2600">
              <a:latin typeface="Calibri"/>
              <a:cs typeface="Calibri"/>
            </a:endParaRPr>
          </a:p>
          <a:p>
            <a:pPr marL="238760" indent="-226695">
              <a:lnSpc>
                <a:spcPts val="2960"/>
              </a:lnSpc>
              <a:spcBef>
                <a:spcPts val="1080"/>
              </a:spcBef>
              <a:buClr>
                <a:srgbClr val="595959"/>
              </a:buClr>
              <a:buFont typeface="Wingdings"/>
              <a:buChar char=""/>
              <a:tabLst>
                <a:tab pos="239395" algn="l"/>
              </a:tabLst>
            </a:pPr>
            <a:r>
              <a:rPr sz="260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capture </a:t>
            </a:r>
            <a:r>
              <a:rPr sz="2600" spc="-5" dirty="0">
                <a:latin typeface="Calibri"/>
                <a:cs typeface="Calibri"/>
              </a:rPr>
              <a:t>computation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 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state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  <a:p>
            <a:pPr marL="101600">
              <a:lnSpc>
                <a:spcPts val="2960"/>
              </a:lnSpc>
            </a:pPr>
            <a:r>
              <a:rPr sz="2600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update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iteration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6791515"/>
            <a:ext cx="9144000" cy="523875"/>
            <a:chOff x="457200" y="6791515"/>
            <a:chExt cx="9144000" cy="523875"/>
          </a:xfrm>
        </p:grpSpPr>
        <p:sp>
          <p:nvSpPr>
            <p:cNvPr id="3" name="object 3"/>
            <p:cNvSpPr/>
            <p:nvPr/>
          </p:nvSpPr>
          <p:spPr>
            <a:xfrm>
              <a:off x="457200" y="685800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2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791515"/>
              <a:ext cx="9144000" cy="66040"/>
            </a:xfrm>
            <a:custGeom>
              <a:avLst/>
              <a:gdLst/>
              <a:ahLst/>
              <a:cxnLst/>
              <a:rect l="l" t="t" r="r" b="b"/>
              <a:pathLst>
                <a:path w="9144000" h="66040">
                  <a:moveTo>
                    <a:pt x="9144000" y="0"/>
                  </a:moveTo>
                  <a:lnTo>
                    <a:pt x="0" y="0"/>
                  </a:lnTo>
                  <a:lnTo>
                    <a:pt x="0" y="66001"/>
                  </a:lnTo>
                  <a:lnTo>
                    <a:pt x="9144000" y="66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352349" y="2195045"/>
            <a:ext cx="7471409" cy="0"/>
          </a:xfrm>
          <a:custGeom>
            <a:avLst/>
            <a:gdLst/>
            <a:ahLst/>
            <a:cxnLst/>
            <a:rect l="l" t="t" r="r" b="b"/>
            <a:pathLst>
              <a:path w="7471409">
                <a:moveTo>
                  <a:pt x="0" y="0"/>
                </a:moveTo>
                <a:lnTo>
                  <a:pt x="7471407" y="1"/>
                </a:lnTo>
              </a:path>
            </a:pathLst>
          </a:custGeom>
          <a:ln w="634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8900" y="782829"/>
            <a:ext cx="5027295" cy="1366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u="none" spc="-105" dirty="0"/>
              <a:t>MULTIPLICATION </a:t>
            </a:r>
            <a:r>
              <a:rPr u="none" dirty="0"/>
              <a:t>– </a:t>
            </a:r>
            <a:r>
              <a:rPr u="none" spc="5" dirty="0"/>
              <a:t> </a:t>
            </a:r>
            <a:r>
              <a:rPr u="none" spc="-55" dirty="0"/>
              <a:t>ITER</a:t>
            </a:r>
            <a:r>
              <a:rPr u="none" spc="-425" dirty="0"/>
              <a:t>A</a:t>
            </a:r>
            <a:r>
              <a:rPr u="none" spc="-55" dirty="0"/>
              <a:t>TIV</a:t>
            </a:r>
            <a:r>
              <a:rPr u="none" dirty="0"/>
              <a:t>E</a:t>
            </a:r>
            <a:r>
              <a:rPr u="none" spc="-105" dirty="0"/>
              <a:t> </a:t>
            </a:r>
            <a:r>
              <a:rPr u="none" spc="-55" dirty="0"/>
              <a:t>SO</a:t>
            </a:r>
            <a:r>
              <a:rPr u="none" spc="-150" dirty="0"/>
              <a:t>L</a:t>
            </a:r>
            <a:r>
              <a:rPr u="none" spc="-50" dirty="0"/>
              <a:t>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7458" y="2252134"/>
            <a:ext cx="66433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spc="-10" dirty="0">
                <a:latin typeface="Calibri"/>
                <a:cs typeface="Calibri"/>
              </a:rPr>
              <a:t>“multipl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*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dirty="0">
                <a:latin typeface="Calibri"/>
                <a:cs typeface="Calibri"/>
              </a:rPr>
              <a:t>”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equivalent to </a:t>
            </a:r>
            <a:r>
              <a:rPr sz="2200" spc="-5" dirty="0">
                <a:latin typeface="Calibri"/>
                <a:cs typeface="Calibri"/>
              </a:rPr>
              <a:t>“ad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itsel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spc="-5" dirty="0">
                <a:latin typeface="Calibri"/>
                <a:cs typeface="Calibri"/>
              </a:rPr>
              <a:t>s”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0345" y="2571647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 + a + a + a + … + 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738" y="2658661"/>
            <a:ext cx="4015104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1135">
              <a:lnSpc>
                <a:spcPts val="245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03835" algn="l"/>
              </a:tabLst>
            </a:pPr>
            <a:r>
              <a:rPr sz="2200" dirty="0">
                <a:latin typeface="Calibri"/>
                <a:cs typeface="Calibri"/>
              </a:rPr>
              <a:t>capture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state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442595" lvl="1" indent="-240665">
              <a:lnSpc>
                <a:spcPts val="2210"/>
              </a:lnSpc>
              <a:buClr>
                <a:srgbClr val="595959"/>
              </a:buClr>
              <a:buChar char="◦"/>
              <a:tabLst>
                <a:tab pos="442595" algn="l"/>
                <a:tab pos="44323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iteration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 (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0085" y="3237654"/>
            <a:ext cx="2962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</a:tabLst>
            </a:pPr>
            <a:r>
              <a:rPr sz="2000" spc="-5" dirty="0">
                <a:latin typeface="Courier New"/>
                <a:cs typeface="Courier New"/>
              </a:rPr>
              <a:t>i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i-1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sto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 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2276" y="3357117"/>
            <a:ext cx="234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  <a:tab pos="979805" algn="l"/>
                <a:tab pos="1567180" algn="l"/>
                <a:tab pos="2102485" algn="l"/>
              </a:tabLst>
            </a:pPr>
            <a:r>
              <a:rPr sz="1800" dirty="0">
                <a:latin typeface="Calibri"/>
                <a:cs typeface="Calibri"/>
              </a:rPr>
              <a:t>0a	1a	2a	3a	4a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8076" y="3529754"/>
            <a:ext cx="465201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ts val="2350"/>
              </a:lnSpc>
              <a:spcBef>
                <a:spcPts val="100"/>
              </a:spcBef>
              <a:buClr>
                <a:srgbClr val="595959"/>
              </a:buClr>
              <a:buChar char="◦"/>
              <a:tabLst>
                <a:tab pos="252729" algn="l"/>
                <a:tab pos="2533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computation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R="102235" algn="ctr">
              <a:lnSpc>
                <a:spcPts val="2350"/>
              </a:lnSpc>
              <a:tabLst>
                <a:tab pos="1467485" algn="l"/>
              </a:tabLst>
            </a:pP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result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458" y="4494954"/>
            <a:ext cx="4095115" cy="2037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83260" marR="721360" indent="-671195">
              <a:lnSpc>
                <a:spcPts val="2600"/>
              </a:lnSpc>
              <a:spcBef>
                <a:spcPts val="219"/>
              </a:spcBef>
              <a:tabLst>
                <a:tab pos="683260" algn="l"/>
              </a:tabLst>
            </a:pPr>
            <a:r>
              <a:rPr sz="22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200" spc="-5" dirty="0">
                <a:latin typeface="Courier New"/>
                <a:cs typeface="Courier New"/>
              </a:rPr>
              <a:t>mult_iter(a,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b):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result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600"/>
              </a:lnSpc>
            </a:pPr>
            <a:r>
              <a:rPr sz="2200" spc="-5" dirty="0">
                <a:solidFill>
                  <a:srgbClr val="3366FF"/>
                </a:solidFill>
                <a:latin typeface="Courier New"/>
                <a:cs typeface="Courier New"/>
              </a:rPr>
              <a:t>while</a:t>
            </a:r>
            <a:r>
              <a:rPr sz="2200" spc="-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&gt;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0:</a:t>
            </a:r>
            <a:endParaRPr sz="2200">
              <a:latin typeface="Courier New"/>
              <a:cs typeface="Courier New"/>
            </a:endParaRPr>
          </a:p>
          <a:p>
            <a:pPr marL="1353820" marR="888365">
              <a:lnSpc>
                <a:spcPts val="2700"/>
              </a:lnSpc>
              <a:spcBef>
                <a:spcPts val="20"/>
              </a:spcBef>
            </a:pPr>
            <a:r>
              <a:rPr sz="2200" spc="-5" dirty="0">
                <a:latin typeface="Courier New"/>
                <a:cs typeface="Courier New"/>
              </a:rPr>
              <a:t>result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+=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-=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ts val="2500"/>
              </a:lnSpc>
            </a:pPr>
            <a:r>
              <a:rPr sz="22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200" spc="-3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result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75186" y="5246518"/>
            <a:ext cx="3665854" cy="990600"/>
            <a:chOff x="1875186" y="5246518"/>
            <a:chExt cx="3665854" cy="990600"/>
          </a:xfrm>
        </p:grpSpPr>
        <p:sp>
          <p:nvSpPr>
            <p:cNvPr id="16" name="object 16"/>
            <p:cNvSpPr/>
            <p:nvPr/>
          </p:nvSpPr>
          <p:spPr>
            <a:xfrm>
              <a:off x="1882877" y="5254209"/>
              <a:ext cx="3487420" cy="304800"/>
            </a:xfrm>
            <a:custGeom>
              <a:avLst/>
              <a:gdLst/>
              <a:ahLst/>
              <a:cxnLst/>
              <a:rect l="l" t="t" r="r" b="b"/>
              <a:pathLst>
                <a:path w="3487420" h="304800">
                  <a:moveTo>
                    <a:pt x="0" y="0"/>
                  </a:moveTo>
                  <a:lnTo>
                    <a:pt x="3487386" y="0"/>
                  </a:lnTo>
                  <a:lnTo>
                    <a:pt x="3487386" y="304172"/>
                  </a:lnTo>
                  <a:lnTo>
                    <a:pt x="0" y="304172"/>
                  </a:lnTo>
                  <a:lnTo>
                    <a:pt x="0" y="0"/>
                  </a:lnTo>
                  <a:close/>
                </a:path>
              </a:pathLst>
            </a:custGeom>
            <a:ln w="1538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2602" y="5574244"/>
              <a:ext cx="2960370" cy="310515"/>
            </a:xfrm>
            <a:custGeom>
              <a:avLst/>
              <a:gdLst/>
              <a:ahLst/>
              <a:cxnLst/>
              <a:rect l="l" t="t" r="r" b="b"/>
              <a:pathLst>
                <a:path w="2960370" h="310514">
                  <a:moveTo>
                    <a:pt x="0" y="0"/>
                  </a:moveTo>
                  <a:lnTo>
                    <a:pt x="2960053" y="0"/>
                  </a:lnTo>
                  <a:lnTo>
                    <a:pt x="2960053" y="310371"/>
                  </a:lnTo>
                  <a:lnTo>
                    <a:pt x="0" y="310371"/>
                  </a:lnTo>
                  <a:lnTo>
                    <a:pt x="0" y="0"/>
                  </a:lnTo>
                  <a:close/>
                </a:path>
              </a:pathLst>
            </a:custGeom>
            <a:ln w="158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71055" y="5891077"/>
              <a:ext cx="1349375" cy="337820"/>
            </a:xfrm>
            <a:custGeom>
              <a:avLst/>
              <a:gdLst/>
              <a:ahLst/>
              <a:cxnLst/>
              <a:rect l="l" t="t" r="r" b="b"/>
              <a:pathLst>
                <a:path w="1349375" h="337820">
                  <a:moveTo>
                    <a:pt x="0" y="0"/>
                  </a:moveTo>
                  <a:lnTo>
                    <a:pt x="1349335" y="0"/>
                  </a:lnTo>
                  <a:lnTo>
                    <a:pt x="1349335" y="337812"/>
                  </a:lnTo>
                  <a:lnTo>
                    <a:pt x="0" y="337812"/>
                  </a:lnTo>
                  <a:lnTo>
                    <a:pt x="0" y="0"/>
                  </a:lnTo>
                  <a:close/>
                </a:path>
              </a:pathLst>
            </a:custGeom>
            <a:ln w="158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054" y="4393000"/>
            <a:ext cx="3498010" cy="188115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067459" y="2872046"/>
            <a:ext cx="1318895" cy="466090"/>
            <a:chOff x="6067459" y="2872046"/>
            <a:chExt cx="1318895" cy="46609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7459" y="2872877"/>
              <a:ext cx="490450" cy="4613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00376" y="2905788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29"/>
                  </a:lnTo>
                  <a:lnTo>
                    <a:pt x="335508" y="353529"/>
                  </a:lnTo>
                  <a:lnTo>
                    <a:pt x="335508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00376" y="2905784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1" y="265018"/>
                  </a:lnTo>
                  <a:lnTo>
                    <a:pt x="247001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3392" y="2876203"/>
              <a:ext cx="490450" cy="4613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96799" y="2914153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291312" y="0"/>
                  </a:moveTo>
                  <a:lnTo>
                    <a:pt x="202933" y="88379"/>
                  </a:ln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42"/>
                  </a:lnTo>
                  <a:lnTo>
                    <a:pt x="335508" y="353542"/>
                  </a:lnTo>
                  <a:lnTo>
                    <a:pt x="335508" y="88379"/>
                  </a:lnTo>
                  <a:lnTo>
                    <a:pt x="379704" y="88379"/>
                  </a:lnTo>
                  <a:lnTo>
                    <a:pt x="2913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96799" y="2914151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1" y="265018"/>
                  </a:lnTo>
                  <a:lnTo>
                    <a:pt x="247001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2" y="88339"/>
                  </a:lnTo>
                  <a:lnTo>
                    <a:pt x="335342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407" y="2872046"/>
              <a:ext cx="490450" cy="4613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28896" y="2909425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29"/>
                  </a:lnTo>
                  <a:lnTo>
                    <a:pt x="335508" y="353529"/>
                  </a:lnTo>
                  <a:lnTo>
                    <a:pt x="335508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28896" y="2909422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2" y="265018"/>
                  </a:lnTo>
                  <a:lnTo>
                    <a:pt x="247002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39890" y="2880360"/>
            <a:ext cx="494665" cy="461645"/>
            <a:chOff x="7439890" y="2880360"/>
            <a:chExt cx="494665" cy="46164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9890" y="2880360"/>
              <a:ext cx="494607" cy="4613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474085" y="2917791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29"/>
                  </a:lnTo>
                  <a:lnTo>
                    <a:pt x="335508" y="353529"/>
                  </a:lnTo>
                  <a:lnTo>
                    <a:pt x="335508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74085" y="2917788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2" y="265018"/>
                  </a:lnTo>
                  <a:lnTo>
                    <a:pt x="247002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984374" y="2888672"/>
            <a:ext cx="494665" cy="461645"/>
            <a:chOff x="7984374" y="2888672"/>
            <a:chExt cx="494665" cy="46164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4374" y="2888672"/>
              <a:ext cx="494607" cy="4613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19275" y="2926157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291325" y="0"/>
                  </a:moveTo>
                  <a:lnTo>
                    <a:pt x="202933" y="88379"/>
                  </a:lnTo>
                  <a:lnTo>
                    <a:pt x="247129" y="88379"/>
                  </a:lnTo>
                  <a:lnTo>
                    <a:pt x="247129" y="265150"/>
                  </a:lnTo>
                  <a:lnTo>
                    <a:pt x="0" y="265150"/>
                  </a:lnTo>
                  <a:lnTo>
                    <a:pt x="0" y="353542"/>
                  </a:lnTo>
                  <a:lnTo>
                    <a:pt x="335508" y="353542"/>
                  </a:lnTo>
                  <a:lnTo>
                    <a:pt x="335508" y="88379"/>
                  </a:lnTo>
                  <a:lnTo>
                    <a:pt x="379704" y="88379"/>
                  </a:lnTo>
                  <a:lnTo>
                    <a:pt x="29132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19274" y="2926155"/>
              <a:ext cx="379730" cy="353695"/>
            </a:xfrm>
            <a:custGeom>
              <a:avLst/>
              <a:gdLst/>
              <a:ahLst/>
              <a:cxnLst/>
              <a:rect l="l" t="t" r="r" b="b"/>
              <a:pathLst>
                <a:path w="379729" h="353695">
                  <a:moveTo>
                    <a:pt x="0" y="265018"/>
                  </a:moveTo>
                  <a:lnTo>
                    <a:pt x="247002" y="265018"/>
                  </a:lnTo>
                  <a:lnTo>
                    <a:pt x="247002" y="88339"/>
                  </a:lnTo>
                  <a:lnTo>
                    <a:pt x="202832" y="88339"/>
                  </a:lnTo>
                  <a:lnTo>
                    <a:pt x="291171" y="0"/>
                  </a:lnTo>
                  <a:lnTo>
                    <a:pt x="379511" y="88339"/>
                  </a:lnTo>
                  <a:lnTo>
                    <a:pt x="335341" y="88339"/>
                  </a:lnTo>
                  <a:lnTo>
                    <a:pt x="335341" y="353358"/>
                  </a:lnTo>
                  <a:lnTo>
                    <a:pt x="0" y="353358"/>
                  </a:lnTo>
                  <a:lnTo>
                    <a:pt x="0" y="265018"/>
                  </a:lnTo>
                  <a:close/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707688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678"/>
                </a:lnTo>
                <a:lnTo>
                  <a:pt x="9144000" y="32567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9728" y="2335954"/>
            <a:ext cx="3729354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a*b =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 +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 +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 +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 +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… +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= a + a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 a + a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 … + 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29" y="397433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1725" y="4013200"/>
            <a:ext cx="1296035" cy="294005"/>
          </a:xfrm>
          <a:prstGeom prst="rect">
            <a:avLst/>
          </a:prstGeom>
          <a:ln w="25387">
            <a:solidFill>
              <a:srgbClr val="FF26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955"/>
              </a:lnSpc>
            </a:pP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(b-1)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280"/>
              </a:lnSpc>
              <a:spcBef>
                <a:spcPts val="100"/>
              </a:spcBef>
            </a:pPr>
            <a:r>
              <a:rPr u="none" spc="-105" dirty="0"/>
              <a:t>MULTIPLICATION</a:t>
            </a:r>
            <a:r>
              <a:rPr u="none" spc="-120" dirty="0"/>
              <a:t> </a:t>
            </a:r>
            <a:r>
              <a:rPr u="none" dirty="0"/>
              <a:t>–</a:t>
            </a:r>
          </a:p>
          <a:p>
            <a:pPr marL="12700">
              <a:lnSpc>
                <a:spcPts val="5280"/>
              </a:lnSpc>
              <a:tabLst>
                <a:tab pos="7464425" algn="l"/>
              </a:tabLst>
            </a:pPr>
            <a:r>
              <a:rPr spc="-65" dirty="0"/>
              <a:t>RECURSIVE</a:t>
            </a:r>
            <a:r>
              <a:rPr spc="-125" dirty="0"/>
              <a:t> </a:t>
            </a:r>
            <a:r>
              <a:rPr spc="-60" dirty="0"/>
              <a:t>SOLUTION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pc="-5" dirty="0"/>
              <a:t>recursive</a:t>
            </a:r>
            <a:r>
              <a:rPr spc="-45" dirty="0"/>
              <a:t> </a:t>
            </a:r>
            <a:r>
              <a:rPr dirty="0"/>
              <a:t>step</a:t>
            </a:r>
          </a:p>
          <a:p>
            <a:pPr marL="393700" marR="5080" lvl="1" indent="-190500">
              <a:lnSpc>
                <a:spcPts val="2600"/>
              </a:lnSpc>
              <a:spcBef>
                <a:spcPts val="34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think </a:t>
            </a: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to reduce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simpler/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smaller 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275"/>
              </a:spcBef>
              <a:buClr>
                <a:srgbClr val="595959"/>
              </a:buClr>
              <a:buFont typeface="Wingdings"/>
              <a:buChar char=""/>
              <a:tabLst>
                <a:tab pos="221615" algn="l"/>
              </a:tabLst>
            </a:pPr>
            <a:r>
              <a:rPr spc="-5" dirty="0"/>
              <a:t>base</a:t>
            </a:r>
            <a:r>
              <a:rPr spc="-40" dirty="0"/>
              <a:t> </a:t>
            </a:r>
            <a:r>
              <a:rPr spc="-5" dirty="0"/>
              <a:t>case</a:t>
            </a:r>
          </a:p>
          <a:p>
            <a:pPr marL="393700" marR="90805" lvl="1" indent="-190500">
              <a:lnSpc>
                <a:spcPts val="2600"/>
              </a:lnSpc>
              <a:spcBef>
                <a:spcPts val="440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keep reducing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problem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case that can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solved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directly</a:t>
            </a:r>
            <a:endParaRPr sz="2400">
              <a:latin typeface="Calibri"/>
              <a:cs typeface="Calibri"/>
            </a:endParaRPr>
          </a:p>
          <a:p>
            <a:pPr marL="454659" lvl="1" indent="-252095">
              <a:lnSpc>
                <a:spcPct val="100000"/>
              </a:lnSpc>
              <a:spcBef>
                <a:spcPts val="275"/>
              </a:spcBef>
              <a:buClr>
                <a:srgbClr val="595959"/>
              </a:buClr>
              <a:buFont typeface="Arial MT"/>
              <a:buChar char="•"/>
              <a:tabLst>
                <a:tab pos="454659" algn="l"/>
                <a:tab pos="45529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a*b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6987" y="2567497"/>
            <a:ext cx="3501390" cy="462915"/>
            <a:chOff x="5536987" y="2567497"/>
            <a:chExt cx="3501390" cy="4629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3117" y="2641652"/>
              <a:ext cx="645071" cy="3882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43333" y="2573844"/>
              <a:ext cx="3005455" cy="208915"/>
            </a:xfrm>
            <a:custGeom>
              <a:avLst/>
              <a:gdLst/>
              <a:ahLst/>
              <a:cxnLst/>
              <a:rect l="l" t="t" r="r" b="b"/>
              <a:pathLst>
                <a:path w="3005454" h="208914">
                  <a:moveTo>
                    <a:pt x="3005001" y="0"/>
                  </a:moveTo>
                  <a:lnTo>
                    <a:pt x="2997063" y="40576"/>
                  </a:lnTo>
                  <a:lnTo>
                    <a:pt x="2975416" y="73712"/>
                  </a:lnTo>
                  <a:lnTo>
                    <a:pt x="2943308" y="96052"/>
                  </a:lnTo>
                  <a:lnTo>
                    <a:pt x="2903989" y="104244"/>
                  </a:lnTo>
                  <a:lnTo>
                    <a:pt x="1603513" y="104244"/>
                  </a:lnTo>
                  <a:lnTo>
                    <a:pt x="1564195" y="112436"/>
                  </a:lnTo>
                  <a:lnTo>
                    <a:pt x="1532087" y="134777"/>
                  </a:lnTo>
                  <a:lnTo>
                    <a:pt x="1510439" y="167912"/>
                  </a:lnTo>
                  <a:lnTo>
                    <a:pt x="1502501" y="208489"/>
                  </a:lnTo>
                  <a:lnTo>
                    <a:pt x="1494563" y="167912"/>
                  </a:lnTo>
                  <a:lnTo>
                    <a:pt x="1472915" y="134777"/>
                  </a:lnTo>
                  <a:lnTo>
                    <a:pt x="1440807" y="112436"/>
                  </a:lnTo>
                  <a:lnTo>
                    <a:pt x="1401489" y="104244"/>
                  </a:lnTo>
                  <a:lnTo>
                    <a:pt x="101012" y="104244"/>
                  </a:lnTo>
                  <a:lnTo>
                    <a:pt x="61693" y="96052"/>
                  </a:lnTo>
                  <a:lnTo>
                    <a:pt x="29585" y="73712"/>
                  </a:lnTo>
                  <a:lnTo>
                    <a:pt x="7938" y="40576"/>
                  </a:ln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3862" y="3170200"/>
            <a:ext cx="810107" cy="4736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54166" y="4499725"/>
            <a:ext cx="475107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443480" indent="-610235">
              <a:lnSpc>
                <a:spcPct val="15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def	</a:t>
            </a:r>
            <a:r>
              <a:rPr sz="2000" spc="-5" dirty="0">
                <a:latin typeface="Courier New"/>
                <a:cs typeface="Courier New"/>
              </a:rPr>
              <a:t>mult(a,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sz="2000" spc="-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622300" marR="2291080" indent="609600">
              <a:lnSpc>
                <a:spcPct val="150000"/>
              </a:lnSpc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7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sz="2000" spc="-5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 mult(a,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b-1)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37880" y="4492105"/>
            <a:ext cx="4891405" cy="0"/>
          </a:xfrm>
          <a:custGeom>
            <a:avLst/>
            <a:gdLst/>
            <a:ahLst/>
            <a:cxnLst/>
            <a:rect l="l" t="t" r="r" b="b"/>
            <a:pathLst>
              <a:path w="4891405">
                <a:moveTo>
                  <a:pt x="0" y="0"/>
                </a:moveTo>
                <a:lnTo>
                  <a:pt x="4890858" y="1"/>
                </a:lnTo>
              </a:path>
            </a:pathLst>
          </a:custGeom>
          <a:ln w="12693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7645" y="5084019"/>
            <a:ext cx="2203450" cy="802005"/>
          </a:xfrm>
          <a:custGeom>
            <a:avLst/>
            <a:gdLst/>
            <a:ahLst/>
            <a:cxnLst/>
            <a:rect l="l" t="t" r="r" b="b"/>
            <a:pathLst>
              <a:path w="2203450" h="802004">
                <a:moveTo>
                  <a:pt x="0" y="0"/>
                </a:moveTo>
                <a:lnTo>
                  <a:pt x="2203378" y="0"/>
                </a:lnTo>
                <a:lnTo>
                  <a:pt x="2203378" y="801915"/>
                </a:lnTo>
                <a:lnTo>
                  <a:pt x="0" y="801915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7833" y="4877348"/>
            <a:ext cx="830643" cy="47896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267645" y="6044191"/>
            <a:ext cx="4248785" cy="745490"/>
          </a:xfrm>
          <a:custGeom>
            <a:avLst/>
            <a:gdLst/>
            <a:ahLst/>
            <a:cxnLst/>
            <a:rect l="l" t="t" r="r" b="b"/>
            <a:pathLst>
              <a:path w="4248784" h="745490">
                <a:moveTo>
                  <a:pt x="0" y="0"/>
                </a:moveTo>
                <a:lnTo>
                  <a:pt x="4248756" y="0"/>
                </a:lnTo>
                <a:lnTo>
                  <a:pt x="4248756" y="745079"/>
                </a:lnTo>
                <a:lnTo>
                  <a:pt x="0" y="745079"/>
                </a:lnTo>
                <a:lnTo>
                  <a:pt x="0" y="0"/>
                </a:lnTo>
                <a:close/>
              </a:path>
            </a:pathLst>
          </a:custGeom>
          <a:ln w="1586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1012" y="5254057"/>
            <a:ext cx="768413" cy="69391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951911" y="3578631"/>
            <a:ext cx="1400810" cy="806450"/>
            <a:chOff x="5951911" y="3578631"/>
            <a:chExt cx="1400810" cy="80645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5782" y="3578631"/>
              <a:ext cx="569416" cy="5818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1911" y="3973483"/>
              <a:ext cx="1400694" cy="41147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946174" y="3407466"/>
            <a:ext cx="2543810" cy="952500"/>
            <a:chOff x="5946174" y="3407466"/>
            <a:chExt cx="2543810" cy="952500"/>
          </a:xfrm>
        </p:grpSpPr>
        <p:sp>
          <p:nvSpPr>
            <p:cNvPr id="22" name="object 22"/>
            <p:cNvSpPr/>
            <p:nvPr/>
          </p:nvSpPr>
          <p:spPr>
            <a:xfrm>
              <a:off x="5952521" y="3413813"/>
              <a:ext cx="2527935" cy="208915"/>
            </a:xfrm>
            <a:custGeom>
              <a:avLst/>
              <a:gdLst/>
              <a:ahLst/>
              <a:cxnLst/>
              <a:rect l="l" t="t" r="r" b="b"/>
              <a:pathLst>
                <a:path w="2527934" h="208914">
                  <a:moveTo>
                    <a:pt x="2527571" y="0"/>
                  </a:moveTo>
                  <a:lnTo>
                    <a:pt x="2519633" y="40576"/>
                  </a:lnTo>
                  <a:lnTo>
                    <a:pt x="2497986" y="73712"/>
                  </a:lnTo>
                  <a:lnTo>
                    <a:pt x="2465878" y="96052"/>
                  </a:lnTo>
                  <a:lnTo>
                    <a:pt x="2426559" y="104244"/>
                  </a:lnTo>
                  <a:lnTo>
                    <a:pt x="1364797" y="104244"/>
                  </a:lnTo>
                  <a:lnTo>
                    <a:pt x="1325479" y="112436"/>
                  </a:lnTo>
                  <a:lnTo>
                    <a:pt x="1293371" y="134777"/>
                  </a:lnTo>
                  <a:lnTo>
                    <a:pt x="1271724" y="167912"/>
                  </a:lnTo>
                  <a:lnTo>
                    <a:pt x="1263786" y="208489"/>
                  </a:lnTo>
                  <a:lnTo>
                    <a:pt x="1255847" y="167912"/>
                  </a:lnTo>
                  <a:lnTo>
                    <a:pt x="1234199" y="134777"/>
                  </a:lnTo>
                  <a:lnTo>
                    <a:pt x="1202091" y="112436"/>
                  </a:lnTo>
                  <a:lnTo>
                    <a:pt x="1162772" y="104244"/>
                  </a:lnTo>
                  <a:lnTo>
                    <a:pt x="101012" y="104244"/>
                  </a:lnTo>
                  <a:lnTo>
                    <a:pt x="61693" y="96052"/>
                  </a:lnTo>
                  <a:lnTo>
                    <a:pt x="29585" y="73712"/>
                  </a:lnTo>
                  <a:lnTo>
                    <a:pt x="7938" y="40576"/>
                  </a:ln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2428" y="3664497"/>
              <a:ext cx="937330" cy="69525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4600716" y="7086368"/>
            <a:ext cx="8648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COP1000 - LEC6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3534</Words>
  <Application>Microsoft Office PowerPoint</Application>
  <PresentationFormat>Custom</PresentationFormat>
  <Paragraphs>593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 MT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RECURSION,  DICTIONARIES</vt:lpstr>
      <vt:lpstr>QUIZ PREP </vt:lpstr>
      <vt:lpstr>LAST TIME </vt:lpstr>
      <vt:lpstr>TODAY </vt:lpstr>
      <vt:lpstr>RECURSION  Recursion is the process of repeating items in a self-s  imilar way.</vt:lpstr>
      <vt:lpstr>WHAT IS RECURSION? </vt:lpstr>
      <vt:lpstr>ITERATIVE ALGORITHMS SO FAR</vt:lpstr>
      <vt:lpstr>MULTIPLICATION –  ITERATIVE SOLUTION</vt:lpstr>
      <vt:lpstr>MULTIPLICATION – RECURSIVE SOLUTION </vt:lpstr>
      <vt:lpstr>FACTORIAL </vt:lpstr>
      <vt:lpstr>def fact(n):</vt:lpstr>
      <vt:lpstr>SOME OBSERVATIONS </vt:lpstr>
      <vt:lpstr>ITERATION vs.</vt:lpstr>
      <vt:lpstr>INDUCTIVE REASONING</vt:lpstr>
      <vt:lpstr>MATHEMATICAL INDUCTION </vt:lpstr>
      <vt:lpstr>EXAMPLE OF INDUCTION </vt:lpstr>
      <vt:lpstr>RELEVANCE TO CODE?</vt:lpstr>
      <vt:lpstr>TOWERS OF HANOI </vt:lpstr>
      <vt:lpstr>TOWERS OF HANOI </vt:lpstr>
      <vt:lpstr>PowerPoint Presentation</vt:lpstr>
      <vt:lpstr>RECURSION WITH MULTIPLE  BASE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FIBONACCI</vt:lpstr>
      <vt:lpstr>FIBONACCI </vt:lpstr>
      <vt:lpstr>FIBONACCI </vt:lpstr>
      <vt:lpstr>RECURSION ON NON-  NUMERICS </vt:lpstr>
      <vt:lpstr>SOLVING RECURSIVELY? </vt:lpstr>
      <vt:lpstr>EXAMPLE </vt:lpstr>
      <vt:lpstr>PowerPoint Presentation</vt:lpstr>
      <vt:lpstr>DIVIDE AND CONQUER </vt:lpstr>
      <vt:lpstr>DICTIONARIES</vt:lpstr>
      <vt:lpstr>HOW TO STORE STUDENT INFO </vt:lpstr>
      <vt:lpstr>HOW TO UPDATE/RETRIEVE  STUDENT INFO </vt:lpstr>
      <vt:lpstr>A BETTER AND CLEANER WAY –  A DICTIONARY </vt:lpstr>
      <vt:lpstr>A PYTHON DICTIONARY </vt:lpstr>
      <vt:lpstr>DICTIONARY LOOKUP </vt:lpstr>
      <vt:lpstr>PowerPoint Presentation</vt:lpstr>
      <vt:lpstr>PowerPoint Presentation</vt:lpstr>
      <vt:lpstr>DICTIONARY KEYS and VALUES</vt:lpstr>
      <vt:lpstr>list vs</vt:lpstr>
      <vt:lpstr>EXAMPLE: 3 FUNCTIONS TO  ANALYZE SONG LYRICS </vt:lpstr>
      <vt:lpstr>CREATING A DICTIONARY </vt:lpstr>
      <vt:lpstr>USING THE DICTIONARY </vt:lpstr>
      <vt:lpstr>LEVERAGING DICTIONARY  PROPERTIES </vt:lpstr>
      <vt:lpstr>FIBONACCI RECURSIVE CODE </vt:lpstr>
      <vt:lpstr>INEFFICIENT FIBONACCI</vt:lpstr>
      <vt:lpstr>FIBONACCI WITH A  DICTIONARY </vt:lpstr>
      <vt:lpstr>EFFICIENCY GAINS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MIT6_0001F16_Recursion, Dictionaries</dc:title>
  <dc:creator>Grimson, Eric</dc:creator>
  <cp:lastModifiedBy>Ernesto Lee</cp:lastModifiedBy>
  <cp:revision>1</cp:revision>
  <dcterms:created xsi:type="dcterms:W3CDTF">2021-06-18T11:40:16Z</dcterms:created>
  <dcterms:modified xsi:type="dcterms:W3CDTF">2021-06-18T11:41:23Z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2021-06-18T00:00:00Z</vt:filetime>
  </property>
</Properties>
</file>