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61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334505"/>
            <a:ext cx="9144000" cy="66040"/>
          </a:xfrm>
          <a:custGeom>
            <a:avLst/>
            <a:gdLst/>
            <a:ahLst/>
            <a:cxnLst/>
            <a:rect l="l" t="t" r="r" b="b"/>
            <a:pathLst>
              <a:path w="9144000" h="66039">
                <a:moveTo>
                  <a:pt x="9144000" y="0"/>
                </a:moveTo>
                <a:lnTo>
                  <a:pt x="0" y="0"/>
                </a:lnTo>
                <a:lnTo>
                  <a:pt x="0" y="65532"/>
                </a:lnTo>
                <a:lnTo>
                  <a:pt x="9144000" y="65532"/>
                </a:lnTo>
                <a:lnTo>
                  <a:pt x="91440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286" y="6400800"/>
            <a:ext cx="9142095" cy="457200"/>
          </a:xfrm>
          <a:custGeom>
            <a:avLst/>
            <a:gdLst/>
            <a:ahLst/>
            <a:cxnLst/>
            <a:rect l="l" t="t" r="r" b="b"/>
            <a:pathLst>
              <a:path w="9142095" h="457200">
                <a:moveTo>
                  <a:pt x="9141714" y="0"/>
                </a:moveTo>
                <a:lnTo>
                  <a:pt x="0" y="0"/>
                </a:lnTo>
                <a:lnTo>
                  <a:pt x="0" y="457200"/>
                </a:lnTo>
                <a:lnTo>
                  <a:pt x="9141714" y="457200"/>
                </a:lnTo>
                <a:lnTo>
                  <a:pt x="9141714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06017" y="4343400"/>
            <a:ext cx="7406640" cy="0"/>
          </a:xfrm>
          <a:custGeom>
            <a:avLst/>
            <a:gdLst/>
            <a:ahLst/>
            <a:cxnLst/>
            <a:rect l="l" t="t" r="r" b="b"/>
            <a:pathLst>
              <a:path w="7406640">
                <a:moveTo>
                  <a:pt x="0" y="0"/>
                </a:moveTo>
                <a:lnTo>
                  <a:pt x="740664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1700" y="2642107"/>
            <a:ext cx="4672330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52525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01700" y="3628930"/>
            <a:ext cx="6346825" cy="1195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rgbClr val="252525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lang="en-US" dirty="0"/>
              <a:t>COP1000 - LEC1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lang="en-US" dirty="0"/>
              <a:t>COP1000 - LEC1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lang="en-US" dirty="0"/>
              <a:t>COP1000 - LEC1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lang="en-US" dirty="0"/>
              <a:t>COP1000 - LEC1</a:t>
            </a: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lang="en-US" dirty="0"/>
              <a:t>COP1000 - LEC1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9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9144000" y="0"/>
                </a:moveTo>
                <a:lnTo>
                  <a:pt x="0" y="0"/>
                </a:lnTo>
                <a:lnTo>
                  <a:pt x="0" y="457200"/>
                </a:lnTo>
                <a:lnTo>
                  <a:pt x="9144000" y="4572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0729" y="926846"/>
            <a:ext cx="7622540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 u="sng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0259" y="1818385"/>
            <a:ext cx="7446009" cy="2560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lang="en-US" dirty="0"/>
              <a:t>COP1000 - LEC1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143747" y="6575107"/>
            <a:ext cx="212090" cy="2216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cw.mit.edu/help/faq-fair-use/" TargetMode="External"/><Relationship Id="rId4" Type="http://schemas.openxmlformats.org/officeDocument/2006/relationships/hyperlink" Target="https://www.blogger.com/profile/13059549809775325178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WELCOME!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 1000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220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35"/>
              </a:spcBef>
            </a:pPr>
            <a:r>
              <a:rPr spc="-50" dirty="0"/>
              <a:t>(download</a:t>
            </a:r>
            <a:r>
              <a:rPr spc="-105" dirty="0"/>
              <a:t> </a:t>
            </a:r>
            <a:r>
              <a:rPr spc="-45" dirty="0"/>
              <a:t>slides</a:t>
            </a:r>
            <a:r>
              <a:rPr spc="-85" dirty="0"/>
              <a:t> </a:t>
            </a:r>
            <a:r>
              <a:rPr spc="-35" dirty="0"/>
              <a:t>and</a:t>
            </a:r>
            <a:r>
              <a:rPr spc="-110" dirty="0"/>
              <a:t> </a:t>
            </a:r>
            <a:r>
              <a:rPr spc="-35" dirty="0"/>
              <a:t>.py</a:t>
            </a:r>
            <a:r>
              <a:rPr spc="-114" dirty="0"/>
              <a:t> </a:t>
            </a:r>
            <a:r>
              <a:rPr spc="-45" dirty="0"/>
              <a:t>files</a:t>
            </a:r>
            <a:r>
              <a:rPr spc="-50" dirty="0"/>
              <a:t> </a:t>
            </a:r>
            <a:r>
              <a:rPr dirty="0"/>
              <a:t>and</a:t>
            </a:r>
            <a:r>
              <a:rPr spc="-55" dirty="0"/>
              <a:t> </a:t>
            </a:r>
            <a:r>
              <a:rPr spc="-60" dirty="0"/>
              <a:t>follow</a:t>
            </a:r>
            <a:r>
              <a:rPr spc="-80" dirty="0"/>
              <a:t> </a:t>
            </a:r>
            <a:r>
              <a:rPr spc="-45" dirty="0"/>
              <a:t>along!)</a:t>
            </a:r>
          </a:p>
          <a:p>
            <a:pPr marL="14604">
              <a:lnSpc>
                <a:spcPct val="100000"/>
              </a:lnSpc>
              <a:spcBef>
                <a:spcPts val="1455"/>
              </a:spcBef>
            </a:pPr>
            <a:r>
              <a:rPr lang="en-US" sz="2400" spc="160" dirty="0">
                <a:solidFill>
                  <a:srgbClr val="585858"/>
                </a:solidFill>
              </a:rPr>
              <a:t>COP1000 - LEC1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4505"/>
            <a:ext cx="9144000" cy="66040"/>
          </a:xfrm>
          <a:custGeom>
            <a:avLst/>
            <a:gdLst/>
            <a:ahLst/>
            <a:cxnLst/>
            <a:rect l="l" t="t" r="r" b="b"/>
            <a:pathLst>
              <a:path w="9144000" h="66039">
                <a:moveTo>
                  <a:pt x="9144000" y="0"/>
                </a:moveTo>
                <a:lnTo>
                  <a:pt x="0" y="0"/>
                </a:lnTo>
                <a:lnTo>
                  <a:pt x="0" y="65532"/>
                </a:lnTo>
                <a:lnTo>
                  <a:pt x="9144000" y="65532"/>
                </a:lnTo>
                <a:lnTo>
                  <a:pt x="91440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55670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0" dirty="0"/>
              <a:t>TYPES</a:t>
            </a:r>
            <a:r>
              <a:rPr u="none" spc="-140" dirty="0"/>
              <a:t> </a:t>
            </a:r>
            <a:r>
              <a:rPr u="none" spc="-25" dirty="0"/>
              <a:t>OF</a:t>
            </a:r>
            <a:r>
              <a:rPr u="none" spc="-140" dirty="0"/>
              <a:t> </a:t>
            </a:r>
            <a:r>
              <a:rPr u="none" spc="-50" dirty="0"/>
              <a:t>KNOWLEDGE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LEC1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243586" y="1818385"/>
            <a:ext cx="8408035" cy="3288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0825" indent="-226060">
              <a:lnSpc>
                <a:spcPct val="100000"/>
              </a:lnSpc>
              <a:spcBef>
                <a:spcPts val="100"/>
              </a:spcBef>
              <a:buClr>
                <a:srgbClr val="585858"/>
              </a:buClr>
              <a:buFont typeface="Wingdings"/>
              <a:buChar char=""/>
              <a:tabLst>
                <a:tab pos="251460" algn="l"/>
              </a:tabLst>
            </a:pP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declarative</a:t>
            </a:r>
            <a:r>
              <a:rPr sz="26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knowledge</a:t>
            </a:r>
            <a:r>
              <a:rPr sz="2600" b="1" spc="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b="1" spc="-20" dirty="0">
                <a:latin typeface="Calibri"/>
                <a:cs typeface="Calibri"/>
              </a:rPr>
              <a:t>statements</a:t>
            </a:r>
            <a:r>
              <a:rPr sz="2600" b="1" spc="1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of</a:t>
            </a:r>
            <a:r>
              <a:rPr sz="2600" b="1" spc="5" dirty="0">
                <a:latin typeface="Calibri"/>
                <a:cs typeface="Calibri"/>
              </a:rPr>
              <a:t> </a:t>
            </a:r>
            <a:r>
              <a:rPr sz="2600" b="1" spc="-15" dirty="0">
                <a:latin typeface="Calibri"/>
                <a:cs typeface="Calibri"/>
              </a:rPr>
              <a:t>fact</a:t>
            </a:r>
            <a:r>
              <a:rPr sz="2600" spc="-15" dirty="0">
                <a:latin typeface="Calibri"/>
                <a:cs typeface="Calibri"/>
              </a:rPr>
              <a:t>.</a:t>
            </a:r>
            <a:endParaRPr sz="2600">
              <a:latin typeface="Calibri"/>
              <a:cs typeface="Calibri"/>
            </a:endParaRPr>
          </a:p>
          <a:p>
            <a:pPr marL="477520" marR="4432300" lvl="1" indent="-251460">
              <a:lnSpc>
                <a:spcPts val="2590"/>
              </a:lnSpc>
              <a:spcBef>
                <a:spcPts val="450"/>
              </a:spcBef>
              <a:buClr>
                <a:srgbClr val="585858"/>
              </a:buClr>
              <a:buChar char="◦"/>
              <a:tabLst>
                <a:tab pos="477520" algn="l"/>
                <a:tab pos="478155" algn="l"/>
              </a:tabLst>
            </a:pPr>
            <a:r>
              <a:rPr sz="2400" spc="-5" dirty="0">
                <a:latin typeface="Calibri"/>
                <a:cs typeface="Calibri"/>
              </a:rPr>
              <a:t>someone </a:t>
            </a:r>
            <a:r>
              <a:rPr sz="2400" dirty="0">
                <a:latin typeface="Calibri"/>
                <a:cs typeface="Calibri"/>
              </a:rPr>
              <a:t>will win a Google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Cardboard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before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class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ends</a:t>
            </a:r>
            <a:endParaRPr sz="2400">
              <a:latin typeface="Calibri"/>
              <a:cs typeface="Calibri"/>
            </a:endParaRPr>
          </a:p>
          <a:p>
            <a:pPr marL="250825" indent="-226060">
              <a:lnSpc>
                <a:spcPct val="100000"/>
              </a:lnSpc>
              <a:spcBef>
                <a:spcPts val="1240"/>
              </a:spcBef>
              <a:buClr>
                <a:srgbClr val="585858"/>
              </a:buClr>
              <a:buFont typeface="Wingdings"/>
              <a:buChar char=""/>
              <a:tabLst>
                <a:tab pos="251460" algn="l"/>
              </a:tabLst>
            </a:pP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imperative</a:t>
            </a:r>
            <a:r>
              <a:rPr sz="26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knowledge</a:t>
            </a:r>
            <a:r>
              <a:rPr sz="2600" b="1" spc="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 </a:t>
            </a:r>
            <a:r>
              <a:rPr sz="2600" b="1" spc="-10" dirty="0">
                <a:latin typeface="Calibri"/>
                <a:cs typeface="Calibri"/>
              </a:rPr>
              <a:t>recipe</a:t>
            </a:r>
            <a:r>
              <a:rPr sz="2600" b="1" spc="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or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“how-to”.</a:t>
            </a:r>
            <a:endParaRPr sz="2600">
              <a:latin typeface="Calibri"/>
              <a:cs typeface="Calibri"/>
            </a:endParaRPr>
          </a:p>
          <a:p>
            <a:pPr marL="683260" indent="-457834">
              <a:lnSpc>
                <a:spcPct val="100000"/>
              </a:lnSpc>
              <a:spcBef>
                <a:spcPts val="125"/>
              </a:spcBef>
              <a:buClr>
                <a:srgbClr val="585858"/>
              </a:buClr>
              <a:buAutoNum type="arabicParenR"/>
              <a:tabLst>
                <a:tab pos="683260" algn="l"/>
                <a:tab pos="683895" algn="l"/>
              </a:tabLst>
            </a:pPr>
            <a:r>
              <a:rPr sz="2400" spc="-10" dirty="0">
                <a:latin typeface="Calibri"/>
                <a:cs typeface="Calibri"/>
              </a:rPr>
              <a:t>Students </a:t>
            </a:r>
            <a:r>
              <a:rPr sz="2400" spc="-5" dirty="0">
                <a:latin typeface="Calibri"/>
                <a:cs typeface="Calibri"/>
              </a:rPr>
              <a:t>sign up</a:t>
            </a:r>
            <a:r>
              <a:rPr sz="2400" spc="-20" dirty="0">
                <a:latin typeface="Calibri"/>
                <a:cs typeface="Calibri"/>
              </a:rPr>
              <a:t> for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raffle</a:t>
            </a:r>
            <a:endParaRPr sz="2400">
              <a:latin typeface="Calibri"/>
              <a:cs typeface="Calibri"/>
            </a:endParaRPr>
          </a:p>
          <a:p>
            <a:pPr marL="683260" indent="-457834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AutoNum type="arabicParenR"/>
              <a:tabLst>
                <a:tab pos="683260" algn="l"/>
                <a:tab pos="683895" algn="l"/>
              </a:tabLst>
            </a:pPr>
            <a:r>
              <a:rPr sz="2400" dirty="0">
                <a:latin typeface="Calibri"/>
                <a:cs typeface="Calibri"/>
              </a:rPr>
              <a:t>Ana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opens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her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IDE</a:t>
            </a:r>
            <a:endParaRPr sz="2400">
              <a:latin typeface="Calibri"/>
              <a:cs typeface="Calibri"/>
            </a:endParaRPr>
          </a:p>
          <a:p>
            <a:pPr marL="683260" indent="-457834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AutoNum type="arabicParenR"/>
              <a:tabLst>
                <a:tab pos="683260" algn="l"/>
                <a:tab pos="683895" algn="l"/>
              </a:tabLst>
            </a:pPr>
            <a:r>
              <a:rPr sz="2400" dirty="0">
                <a:latin typeface="Calibri"/>
                <a:cs typeface="Calibri"/>
              </a:rPr>
              <a:t>Ana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chooses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random</a:t>
            </a:r>
            <a:r>
              <a:rPr sz="2400" spc="-5" dirty="0">
                <a:latin typeface="Calibri"/>
                <a:cs typeface="Calibri"/>
              </a:rPr>
              <a:t> number</a:t>
            </a:r>
            <a:r>
              <a:rPr sz="2400" spc="-10" dirty="0">
                <a:latin typeface="Calibri"/>
                <a:cs typeface="Calibri"/>
              </a:rPr>
              <a:t> between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1</a:t>
            </a:r>
            <a:r>
              <a:rPr sz="2400" spc="-15" baseline="24305" dirty="0">
                <a:latin typeface="Calibri"/>
                <a:cs typeface="Calibri"/>
              </a:rPr>
              <a:t>st</a:t>
            </a:r>
            <a:r>
              <a:rPr sz="2400" spc="240" baseline="243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n</a:t>
            </a:r>
            <a:r>
              <a:rPr sz="2400" spc="-22" baseline="24305" dirty="0">
                <a:latin typeface="Calibri"/>
                <a:cs typeface="Calibri"/>
              </a:rPr>
              <a:t>th</a:t>
            </a:r>
            <a:r>
              <a:rPr sz="2400" spc="262" baseline="2430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responder</a:t>
            </a:r>
            <a:endParaRPr sz="2400">
              <a:latin typeface="Calibri"/>
              <a:cs typeface="Calibri"/>
            </a:endParaRPr>
          </a:p>
          <a:p>
            <a:pPr marL="683260" indent="-457834">
              <a:lnSpc>
                <a:spcPct val="100000"/>
              </a:lnSpc>
              <a:spcBef>
                <a:spcPts val="315"/>
              </a:spcBef>
              <a:buClr>
                <a:srgbClr val="585858"/>
              </a:buClr>
              <a:buAutoNum type="arabicParenR"/>
              <a:tabLst>
                <a:tab pos="683260" algn="l"/>
                <a:tab pos="683895" algn="l"/>
              </a:tabLst>
            </a:pPr>
            <a:r>
              <a:rPr sz="2400" dirty="0">
                <a:latin typeface="Calibri"/>
                <a:cs typeface="Calibri"/>
              </a:rPr>
              <a:t>Ana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finds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number</a:t>
            </a:r>
            <a:r>
              <a:rPr sz="2400" dirty="0">
                <a:latin typeface="Calibri"/>
                <a:cs typeface="Calibri"/>
              </a:rPr>
              <a:t> 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responders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sheet.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Winner!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4505"/>
            <a:ext cx="9144000" cy="66040"/>
          </a:xfrm>
          <a:custGeom>
            <a:avLst/>
            <a:gdLst/>
            <a:ahLst/>
            <a:cxnLst/>
            <a:rect l="l" t="t" r="r" b="b"/>
            <a:pathLst>
              <a:path w="9144000" h="66039">
                <a:moveTo>
                  <a:pt x="9144000" y="0"/>
                </a:moveTo>
                <a:lnTo>
                  <a:pt x="0" y="0"/>
                </a:lnTo>
                <a:lnTo>
                  <a:pt x="0" y="65532"/>
                </a:lnTo>
                <a:lnTo>
                  <a:pt x="9144000" y="65532"/>
                </a:lnTo>
                <a:lnTo>
                  <a:pt x="91440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584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dirty="0"/>
              <a:t>A</a:t>
            </a:r>
            <a:r>
              <a:rPr u="none" spc="-145" dirty="0"/>
              <a:t> </a:t>
            </a:r>
            <a:r>
              <a:rPr u="none" spc="-45" dirty="0"/>
              <a:t>NUMERICAL</a:t>
            </a:r>
            <a:r>
              <a:rPr u="none" spc="-160" dirty="0"/>
              <a:t> </a:t>
            </a:r>
            <a:r>
              <a:rPr u="none" spc="-45" dirty="0"/>
              <a:t>EXAMPLE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LEC1</a:t>
            </a:r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10259" y="1676039"/>
            <a:ext cx="7375525" cy="109474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1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square </a:t>
            </a:r>
            <a:r>
              <a:rPr sz="2600" spc="-15" dirty="0">
                <a:latin typeface="Calibri"/>
                <a:cs typeface="Calibri"/>
              </a:rPr>
              <a:t>root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number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dirty="0">
                <a:latin typeface="Courier New"/>
                <a:cs typeface="Courier New"/>
              </a:rPr>
              <a:t>x</a:t>
            </a:r>
            <a:r>
              <a:rPr sz="2600" spc="-5" dirty="0">
                <a:latin typeface="Courier New"/>
                <a:cs typeface="Courier New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ourier New"/>
                <a:cs typeface="Courier New"/>
              </a:rPr>
              <a:t>y </a:t>
            </a:r>
            <a:r>
              <a:rPr sz="2600" spc="-5" dirty="0">
                <a:latin typeface="Calibri"/>
                <a:cs typeface="Calibri"/>
              </a:rPr>
              <a:t>such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that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y*y </a:t>
            </a:r>
            <a:r>
              <a:rPr sz="2600" dirty="0">
                <a:latin typeface="Courier New"/>
                <a:cs typeface="Courier New"/>
              </a:rPr>
              <a:t>=</a:t>
            </a:r>
            <a:r>
              <a:rPr sz="2600" spc="-5" dirty="0">
                <a:latin typeface="Courier New"/>
                <a:cs typeface="Courier New"/>
              </a:rPr>
              <a:t> </a:t>
            </a:r>
            <a:r>
              <a:rPr sz="2600" dirty="0">
                <a:latin typeface="Courier New"/>
                <a:cs typeface="Courier New"/>
              </a:rPr>
              <a:t>x</a:t>
            </a:r>
            <a:endParaRPr sz="2600">
              <a:latin typeface="Courier New"/>
              <a:cs typeface="Courier New"/>
            </a:endParaRPr>
          </a:p>
          <a:p>
            <a:pPr marL="238125" indent="-226060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recipe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for</a:t>
            </a:r>
            <a:r>
              <a:rPr sz="2600" spc="-5" dirty="0">
                <a:latin typeface="Calibri"/>
                <a:cs typeface="Calibri"/>
              </a:rPr>
              <a:t> deducing</a:t>
            </a:r>
            <a:r>
              <a:rPr sz="2600" spc="-15" dirty="0">
                <a:latin typeface="Calibri"/>
                <a:cs typeface="Calibri"/>
              </a:rPr>
              <a:t> square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root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a number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x</a:t>
            </a:r>
            <a:r>
              <a:rPr sz="2600" spc="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(</a:t>
            </a:r>
            <a:r>
              <a:rPr sz="2600" spc="-5" dirty="0">
                <a:latin typeface="Calibri"/>
                <a:cs typeface="Calibri"/>
              </a:rPr>
              <a:t>16)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1427" y="2721864"/>
            <a:ext cx="5766435" cy="116840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409"/>
              </a:spcBef>
              <a:buClr>
                <a:srgbClr val="585858"/>
              </a:buClr>
              <a:buAutoNum type="arabicParenR"/>
              <a:tabLst>
                <a:tab pos="469265" algn="l"/>
                <a:tab pos="469900" algn="l"/>
              </a:tabLst>
            </a:pPr>
            <a:r>
              <a:rPr sz="2400" spc="-10" dirty="0">
                <a:latin typeface="Calibri"/>
                <a:cs typeface="Calibri"/>
              </a:rPr>
              <a:t>Start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guess</a:t>
            </a:r>
            <a:r>
              <a:rPr sz="2400" spc="-5" dirty="0">
                <a:latin typeface="Calibri"/>
                <a:cs typeface="Calibri"/>
              </a:rPr>
              <a:t>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ourier New"/>
                <a:cs typeface="Courier New"/>
              </a:rPr>
              <a:t>g</a:t>
            </a:r>
            <a:endParaRPr sz="2400">
              <a:latin typeface="Courier New"/>
              <a:cs typeface="Courier New"/>
            </a:endParaRPr>
          </a:p>
          <a:p>
            <a:pPr marL="469900" indent="-457200">
              <a:lnSpc>
                <a:spcPts val="2750"/>
              </a:lnSpc>
              <a:spcBef>
                <a:spcPts val="310"/>
              </a:spcBef>
              <a:buClr>
                <a:srgbClr val="585858"/>
              </a:buClr>
              <a:buAutoNum type="arabicParenR"/>
              <a:tabLst>
                <a:tab pos="469265" algn="l"/>
                <a:tab pos="469900" algn="l"/>
              </a:tabLst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g*</a:t>
            </a:r>
            <a:r>
              <a:rPr sz="2400" dirty="0">
                <a:latin typeface="Courier New"/>
                <a:cs typeface="Courier New"/>
              </a:rPr>
              <a:t>g</a:t>
            </a:r>
            <a:r>
              <a:rPr sz="2400" spc="-915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clos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 enoug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h</a:t>
            </a:r>
            <a:r>
              <a:rPr sz="24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x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s</a:t>
            </a:r>
            <a:r>
              <a:rPr sz="2400" spc="-4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ourier New"/>
                <a:cs typeface="Courier New"/>
              </a:rPr>
              <a:t>g</a:t>
            </a:r>
            <a:endParaRPr sz="2400">
              <a:latin typeface="Courier New"/>
              <a:cs typeface="Courier New"/>
            </a:endParaRPr>
          </a:p>
          <a:p>
            <a:pPr marL="469900">
              <a:lnSpc>
                <a:spcPts val="2750"/>
              </a:lnSpc>
            </a:pPr>
            <a:r>
              <a:rPr sz="2400" spc="-10" dirty="0">
                <a:latin typeface="Calibri"/>
                <a:cs typeface="Calibri"/>
              </a:rPr>
              <a:t>answer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34200" y="3166871"/>
            <a:ext cx="6965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is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1427" y="3858767"/>
            <a:ext cx="7325359" cy="84264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434"/>
              </a:spcBef>
              <a:buClr>
                <a:srgbClr val="585858"/>
              </a:buClr>
              <a:buAutoNum type="arabicParenR" startAt="3"/>
              <a:tabLst>
                <a:tab pos="469265" algn="l"/>
                <a:tab pos="469900" algn="l"/>
              </a:tabLst>
            </a:pPr>
            <a:r>
              <a:rPr sz="2400" spc="-5" dirty="0">
                <a:latin typeface="Calibri"/>
                <a:cs typeface="Calibri"/>
              </a:rPr>
              <a:t>Otherwise </a:t>
            </a:r>
            <a:r>
              <a:rPr sz="2400" spc="-20" dirty="0">
                <a:latin typeface="Calibri"/>
                <a:cs typeface="Calibri"/>
              </a:rPr>
              <a:t>make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new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guess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averaging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ourier New"/>
                <a:cs typeface="Courier New"/>
              </a:rPr>
              <a:t>g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x/g</a:t>
            </a:r>
            <a:endParaRPr sz="2400">
              <a:latin typeface="Courier New"/>
              <a:cs typeface="Courier New"/>
            </a:endParaRPr>
          </a:p>
          <a:p>
            <a:pPr marL="469900" indent="-457200">
              <a:lnSpc>
                <a:spcPct val="100000"/>
              </a:lnSpc>
              <a:spcBef>
                <a:spcPts val="335"/>
              </a:spcBef>
              <a:buClr>
                <a:srgbClr val="585858"/>
              </a:buClr>
              <a:buAutoNum type="arabicParenR" startAt="3"/>
              <a:tabLst>
                <a:tab pos="469265" algn="l"/>
                <a:tab pos="469900" algn="l"/>
              </a:tabLst>
            </a:pPr>
            <a:r>
              <a:rPr sz="2400" dirty="0">
                <a:latin typeface="Calibri"/>
                <a:cs typeface="Calibri"/>
              </a:rPr>
              <a:t>Using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new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guess,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repeat</a:t>
            </a:r>
            <a:r>
              <a:rPr sz="24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 until </a:t>
            </a:r>
            <a:r>
              <a:rPr sz="2400" dirty="0">
                <a:latin typeface="Calibri"/>
                <a:cs typeface="Calibri"/>
              </a:rPr>
              <a:t>close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enough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518792" y="4783963"/>
          <a:ext cx="6096000" cy="14833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g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g*g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x/g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(g+x/g)/2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858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9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16/3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4.17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8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4.17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17.36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3.837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4.0035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4.0035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16.0277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3.997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4.000002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4505"/>
            <a:ext cx="9144000" cy="66040"/>
          </a:xfrm>
          <a:custGeom>
            <a:avLst/>
            <a:gdLst/>
            <a:ahLst/>
            <a:cxnLst/>
            <a:rect l="l" t="t" r="r" b="b"/>
            <a:pathLst>
              <a:path w="9144000" h="66039">
                <a:moveTo>
                  <a:pt x="9144000" y="0"/>
                </a:moveTo>
                <a:lnTo>
                  <a:pt x="0" y="0"/>
                </a:lnTo>
                <a:lnTo>
                  <a:pt x="0" y="65532"/>
                </a:lnTo>
                <a:lnTo>
                  <a:pt x="9144000" y="65532"/>
                </a:lnTo>
                <a:lnTo>
                  <a:pt x="91440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43186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135" dirty="0"/>
              <a:t>WHAT</a:t>
            </a:r>
            <a:r>
              <a:rPr u="none" spc="-130" dirty="0"/>
              <a:t> </a:t>
            </a:r>
            <a:r>
              <a:rPr u="none" spc="-25" dirty="0"/>
              <a:t>IS</a:t>
            </a:r>
            <a:r>
              <a:rPr u="none" spc="-125" dirty="0"/>
              <a:t> </a:t>
            </a:r>
            <a:r>
              <a:rPr u="none" dirty="0"/>
              <a:t>A</a:t>
            </a:r>
            <a:r>
              <a:rPr u="none" spc="-125" dirty="0"/>
              <a:t> </a:t>
            </a:r>
            <a:r>
              <a:rPr u="none" spc="-50" dirty="0"/>
              <a:t>RECIPE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LEC1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10259" y="2214829"/>
            <a:ext cx="7103109" cy="3054350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601345" indent="-589280">
              <a:lnSpc>
                <a:spcPct val="100000"/>
              </a:lnSpc>
              <a:spcBef>
                <a:spcPts val="1185"/>
              </a:spcBef>
              <a:buClr>
                <a:srgbClr val="585858"/>
              </a:buClr>
              <a:buAutoNum type="arabicParenR"/>
              <a:tabLst>
                <a:tab pos="601345" algn="l"/>
                <a:tab pos="601980" algn="l"/>
              </a:tabLst>
            </a:pPr>
            <a:r>
              <a:rPr sz="2600" spc="-10" dirty="0">
                <a:latin typeface="Calibri"/>
                <a:cs typeface="Calibri"/>
              </a:rPr>
              <a:t>sequence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-10" dirty="0">
                <a:latin typeface="Calibri"/>
                <a:cs typeface="Calibri"/>
              </a:rPr>
              <a:t> simple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b="1" spc="-20" dirty="0">
                <a:solidFill>
                  <a:srgbClr val="C00000"/>
                </a:solidFill>
                <a:latin typeface="Calibri"/>
                <a:cs typeface="Calibri"/>
              </a:rPr>
              <a:t>steps</a:t>
            </a:r>
            <a:endParaRPr sz="2600">
              <a:latin typeface="Calibri"/>
              <a:cs typeface="Calibri"/>
            </a:endParaRPr>
          </a:p>
          <a:p>
            <a:pPr marL="527050" marR="5080" indent="-514350">
              <a:lnSpc>
                <a:spcPts val="2810"/>
              </a:lnSpc>
              <a:spcBef>
                <a:spcPts val="1440"/>
              </a:spcBef>
              <a:buClr>
                <a:srgbClr val="585858"/>
              </a:buClr>
              <a:buFont typeface="Calibri"/>
              <a:buAutoNum type="arabicParenR"/>
              <a:tabLst>
                <a:tab pos="601345" algn="l"/>
                <a:tab pos="601980" algn="l"/>
              </a:tabLst>
            </a:pP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flow</a:t>
            </a:r>
            <a:r>
              <a:rPr sz="26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26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control</a:t>
            </a:r>
            <a:r>
              <a:rPr sz="26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process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that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specifies</a:t>
            </a:r>
            <a:r>
              <a:rPr sz="2600" spc="-5" dirty="0">
                <a:latin typeface="Calibri"/>
                <a:cs typeface="Calibri"/>
              </a:rPr>
              <a:t> when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each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step</a:t>
            </a:r>
            <a:r>
              <a:rPr sz="2600" spc="-5" dirty="0">
                <a:latin typeface="Calibri"/>
                <a:cs typeface="Calibri"/>
              </a:rPr>
              <a:t> is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executed</a:t>
            </a:r>
            <a:endParaRPr sz="2600">
              <a:latin typeface="Calibri"/>
              <a:cs typeface="Calibri"/>
            </a:endParaRPr>
          </a:p>
          <a:p>
            <a:pPr marL="601345" indent="-589280">
              <a:lnSpc>
                <a:spcPct val="100000"/>
              </a:lnSpc>
              <a:spcBef>
                <a:spcPts val="1045"/>
              </a:spcBef>
              <a:buClr>
                <a:srgbClr val="585858"/>
              </a:buClr>
              <a:buAutoNum type="arabicParenR"/>
              <a:tabLst>
                <a:tab pos="601345" algn="l"/>
                <a:tab pos="601980" algn="l"/>
              </a:tabLst>
            </a:pP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means of</a:t>
            </a:r>
            <a:r>
              <a:rPr sz="2600" spc="-10" dirty="0">
                <a:latin typeface="Calibri"/>
                <a:cs typeface="Calibri"/>
              </a:rPr>
              <a:t> determining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when</a:t>
            </a:r>
            <a:r>
              <a:rPr sz="26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20" dirty="0">
                <a:solidFill>
                  <a:srgbClr val="C00000"/>
                </a:solidFill>
                <a:latin typeface="Calibri"/>
                <a:cs typeface="Calibri"/>
              </a:rPr>
              <a:t>to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20" dirty="0">
                <a:solidFill>
                  <a:srgbClr val="C00000"/>
                </a:solidFill>
                <a:latin typeface="Calibri"/>
                <a:cs typeface="Calibri"/>
              </a:rPr>
              <a:t>stop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20"/>
              </a:spcBef>
            </a:pPr>
            <a:r>
              <a:rPr sz="2600" spc="-5" dirty="0">
                <a:latin typeface="Calibri"/>
                <a:cs typeface="Calibri"/>
              </a:rPr>
              <a:t>1+2+3 =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algorithm</a:t>
            </a:r>
            <a:r>
              <a:rPr sz="2600" spc="-10" dirty="0">
                <a:latin typeface="Calibri"/>
                <a:cs typeface="Calibri"/>
              </a:rPr>
              <a:t>!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4505"/>
            <a:ext cx="9144000" cy="66040"/>
          </a:xfrm>
          <a:custGeom>
            <a:avLst/>
            <a:gdLst/>
            <a:ahLst/>
            <a:cxnLst/>
            <a:rect l="l" t="t" r="r" b="b"/>
            <a:pathLst>
              <a:path w="9144000" h="66039">
                <a:moveTo>
                  <a:pt x="9144000" y="0"/>
                </a:moveTo>
                <a:lnTo>
                  <a:pt x="0" y="0"/>
                </a:lnTo>
                <a:lnTo>
                  <a:pt x="0" y="65532"/>
                </a:lnTo>
                <a:lnTo>
                  <a:pt x="9144000" y="65532"/>
                </a:lnTo>
                <a:lnTo>
                  <a:pt x="91440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69164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60" dirty="0"/>
              <a:t>COMPUTERS</a:t>
            </a:r>
            <a:r>
              <a:rPr u="none" spc="-135" dirty="0"/>
              <a:t> </a:t>
            </a:r>
            <a:r>
              <a:rPr u="none" spc="-35" dirty="0"/>
              <a:t>ARE</a:t>
            </a:r>
            <a:r>
              <a:rPr u="none" spc="-140" dirty="0"/>
              <a:t> </a:t>
            </a:r>
            <a:r>
              <a:rPr u="none" spc="-55" dirty="0"/>
              <a:t>MACHINES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LEC1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10259" y="1679849"/>
            <a:ext cx="6671309" cy="2416175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1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how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capture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recipe </a:t>
            </a:r>
            <a:r>
              <a:rPr sz="2600" dirty="0">
                <a:latin typeface="Calibri"/>
                <a:cs typeface="Calibri"/>
              </a:rPr>
              <a:t>in a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mechanical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process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spc="-20" dirty="0">
                <a:solidFill>
                  <a:srgbClr val="C00000"/>
                </a:solidFill>
                <a:latin typeface="Calibri"/>
                <a:cs typeface="Calibri"/>
              </a:rPr>
              <a:t>fixed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program</a:t>
            </a:r>
            <a:r>
              <a:rPr sz="26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computer</a:t>
            </a:r>
            <a:endParaRPr sz="26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125"/>
              </a:spcBef>
              <a:buClr>
                <a:srgbClr val="585858"/>
              </a:buClr>
              <a:buChar char="◦"/>
              <a:tabLst>
                <a:tab pos="464820" algn="l"/>
                <a:tab pos="465455" algn="l"/>
              </a:tabLst>
            </a:pPr>
            <a:r>
              <a:rPr sz="2400" spc="-10" dirty="0">
                <a:latin typeface="Calibri"/>
                <a:cs typeface="Calibri"/>
              </a:rPr>
              <a:t>calculator</a:t>
            </a:r>
            <a:endParaRPr sz="24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27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spc="-20" dirty="0">
                <a:solidFill>
                  <a:srgbClr val="C00000"/>
                </a:solidFill>
                <a:latin typeface="Calibri"/>
                <a:cs typeface="Calibri"/>
              </a:rPr>
              <a:t>stored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program</a:t>
            </a:r>
            <a:r>
              <a:rPr sz="2600" b="1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computer</a:t>
            </a:r>
            <a:endParaRPr sz="26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130"/>
              </a:spcBef>
              <a:buClr>
                <a:srgbClr val="585858"/>
              </a:buClr>
              <a:buChar char="◦"/>
              <a:tabLst>
                <a:tab pos="464820" algn="l"/>
                <a:tab pos="465455" algn="l"/>
              </a:tabLst>
            </a:pPr>
            <a:r>
              <a:rPr sz="2400" dirty="0">
                <a:latin typeface="Calibri"/>
                <a:cs typeface="Calibri"/>
              </a:rPr>
              <a:t>machine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stores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executes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instructions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4505"/>
            <a:ext cx="9144000" cy="66040"/>
          </a:xfrm>
          <a:custGeom>
            <a:avLst/>
            <a:gdLst/>
            <a:ahLst/>
            <a:cxnLst/>
            <a:rect l="l" t="t" r="r" b="b"/>
            <a:pathLst>
              <a:path w="9144000" h="66039">
                <a:moveTo>
                  <a:pt x="9144000" y="0"/>
                </a:moveTo>
                <a:lnTo>
                  <a:pt x="0" y="0"/>
                </a:lnTo>
                <a:lnTo>
                  <a:pt x="0" y="65532"/>
                </a:lnTo>
                <a:lnTo>
                  <a:pt x="9144000" y="65532"/>
                </a:lnTo>
                <a:lnTo>
                  <a:pt x="91440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816673" y="1865122"/>
            <a:ext cx="7461250" cy="3634740"/>
            <a:chOff x="816673" y="1865122"/>
            <a:chExt cx="7461250" cy="363474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3341" y="3139058"/>
              <a:ext cx="7447788" cy="235381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23341" y="3139058"/>
              <a:ext cx="7447915" cy="2353945"/>
            </a:xfrm>
            <a:custGeom>
              <a:avLst/>
              <a:gdLst/>
              <a:ahLst/>
              <a:cxnLst/>
              <a:rect l="l" t="t" r="r" b="b"/>
              <a:pathLst>
                <a:path w="7447915" h="2353945">
                  <a:moveTo>
                    <a:pt x="0" y="229742"/>
                  </a:moveTo>
                  <a:lnTo>
                    <a:pt x="4668" y="183444"/>
                  </a:lnTo>
                  <a:lnTo>
                    <a:pt x="18056" y="140321"/>
                  </a:lnTo>
                  <a:lnTo>
                    <a:pt x="39241" y="101296"/>
                  </a:lnTo>
                  <a:lnTo>
                    <a:pt x="67298" y="67294"/>
                  </a:lnTo>
                  <a:lnTo>
                    <a:pt x="101305" y="39239"/>
                  </a:lnTo>
                  <a:lnTo>
                    <a:pt x="140337" y="18055"/>
                  </a:lnTo>
                  <a:lnTo>
                    <a:pt x="183470" y="4667"/>
                  </a:lnTo>
                  <a:lnTo>
                    <a:pt x="229781" y="0"/>
                  </a:lnTo>
                  <a:lnTo>
                    <a:pt x="7218045" y="0"/>
                  </a:lnTo>
                  <a:lnTo>
                    <a:pt x="7264343" y="4667"/>
                  </a:lnTo>
                  <a:lnTo>
                    <a:pt x="7307466" y="18055"/>
                  </a:lnTo>
                  <a:lnTo>
                    <a:pt x="7346491" y="39239"/>
                  </a:lnTo>
                  <a:lnTo>
                    <a:pt x="7380493" y="67294"/>
                  </a:lnTo>
                  <a:lnTo>
                    <a:pt x="7408548" y="101296"/>
                  </a:lnTo>
                  <a:lnTo>
                    <a:pt x="7429732" y="140321"/>
                  </a:lnTo>
                  <a:lnTo>
                    <a:pt x="7443120" y="183444"/>
                  </a:lnTo>
                  <a:lnTo>
                    <a:pt x="7447788" y="229742"/>
                  </a:lnTo>
                  <a:lnTo>
                    <a:pt x="7447788" y="2124074"/>
                  </a:lnTo>
                  <a:lnTo>
                    <a:pt x="7443120" y="2170373"/>
                  </a:lnTo>
                  <a:lnTo>
                    <a:pt x="7429732" y="2213496"/>
                  </a:lnTo>
                  <a:lnTo>
                    <a:pt x="7408548" y="2252521"/>
                  </a:lnTo>
                  <a:lnTo>
                    <a:pt x="7380493" y="2286523"/>
                  </a:lnTo>
                  <a:lnTo>
                    <a:pt x="7346491" y="2314578"/>
                  </a:lnTo>
                  <a:lnTo>
                    <a:pt x="7307466" y="2335762"/>
                  </a:lnTo>
                  <a:lnTo>
                    <a:pt x="7264343" y="2349150"/>
                  </a:lnTo>
                  <a:lnTo>
                    <a:pt x="7218045" y="2353817"/>
                  </a:lnTo>
                  <a:lnTo>
                    <a:pt x="229781" y="2353817"/>
                  </a:lnTo>
                  <a:lnTo>
                    <a:pt x="183470" y="2349150"/>
                  </a:lnTo>
                  <a:lnTo>
                    <a:pt x="140337" y="2335762"/>
                  </a:lnTo>
                  <a:lnTo>
                    <a:pt x="101305" y="2314578"/>
                  </a:lnTo>
                  <a:lnTo>
                    <a:pt x="67298" y="2286523"/>
                  </a:lnTo>
                  <a:lnTo>
                    <a:pt x="39241" y="2252521"/>
                  </a:lnTo>
                  <a:lnTo>
                    <a:pt x="18056" y="2213496"/>
                  </a:lnTo>
                  <a:lnTo>
                    <a:pt x="4668" y="2170373"/>
                  </a:lnTo>
                  <a:lnTo>
                    <a:pt x="0" y="2124074"/>
                  </a:lnTo>
                  <a:lnTo>
                    <a:pt x="0" y="229742"/>
                  </a:lnTo>
                  <a:close/>
                </a:path>
              </a:pathLst>
            </a:custGeom>
            <a:ln w="12954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56513" y="1873377"/>
              <a:ext cx="7038340" cy="996950"/>
            </a:xfrm>
            <a:custGeom>
              <a:avLst/>
              <a:gdLst/>
              <a:ahLst/>
              <a:cxnLst/>
              <a:rect l="l" t="t" r="r" b="b"/>
              <a:pathLst>
                <a:path w="7038340" h="996950">
                  <a:moveTo>
                    <a:pt x="6871716" y="0"/>
                  </a:moveTo>
                  <a:lnTo>
                    <a:pt x="166116" y="0"/>
                  </a:lnTo>
                  <a:lnTo>
                    <a:pt x="121955" y="5937"/>
                  </a:lnTo>
                  <a:lnTo>
                    <a:pt x="82273" y="22690"/>
                  </a:lnTo>
                  <a:lnTo>
                    <a:pt x="48653" y="48672"/>
                  </a:lnTo>
                  <a:lnTo>
                    <a:pt x="22679" y="82295"/>
                  </a:lnTo>
                  <a:lnTo>
                    <a:pt x="5933" y="121972"/>
                  </a:lnTo>
                  <a:lnTo>
                    <a:pt x="0" y="166115"/>
                  </a:lnTo>
                  <a:lnTo>
                    <a:pt x="0" y="830579"/>
                  </a:lnTo>
                  <a:lnTo>
                    <a:pt x="5933" y="874723"/>
                  </a:lnTo>
                  <a:lnTo>
                    <a:pt x="22679" y="914399"/>
                  </a:lnTo>
                  <a:lnTo>
                    <a:pt x="48653" y="948023"/>
                  </a:lnTo>
                  <a:lnTo>
                    <a:pt x="82273" y="974005"/>
                  </a:lnTo>
                  <a:lnTo>
                    <a:pt x="121955" y="990758"/>
                  </a:lnTo>
                  <a:lnTo>
                    <a:pt x="166116" y="996695"/>
                  </a:lnTo>
                  <a:lnTo>
                    <a:pt x="6871716" y="996695"/>
                  </a:lnTo>
                  <a:lnTo>
                    <a:pt x="6915859" y="990758"/>
                  </a:lnTo>
                  <a:lnTo>
                    <a:pt x="6955535" y="974005"/>
                  </a:lnTo>
                  <a:lnTo>
                    <a:pt x="6989159" y="948023"/>
                  </a:lnTo>
                  <a:lnTo>
                    <a:pt x="7015141" y="914399"/>
                  </a:lnTo>
                  <a:lnTo>
                    <a:pt x="7031894" y="874723"/>
                  </a:lnTo>
                  <a:lnTo>
                    <a:pt x="7037832" y="830579"/>
                  </a:lnTo>
                  <a:lnTo>
                    <a:pt x="7037832" y="166115"/>
                  </a:lnTo>
                  <a:lnTo>
                    <a:pt x="7031894" y="121972"/>
                  </a:lnTo>
                  <a:lnTo>
                    <a:pt x="7015141" y="82295"/>
                  </a:lnTo>
                  <a:lnTo>
                    <a:pt x="6989159" y="48672"/>
                  </a:lnTo>
                  <a:lnTo>
                    <a:pt x="6955535" y="22690"/>
                  </a:lnTo>
                  <a:lnTo>
                    <a:pt x="6915859" y="5937"/>
                  </a:lnTo>
                  <a:lnTo>
                    <a:pt x="6871716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56513" y="1873377"/>
              <a:ext cx="7038340" cy="996950"/>
            </a:xfrm>
            <a:custGeom>
              <a:avLst/>
              <a:gdLst/>
              <a:ahLst/>
              <a:cxnLst/>
              <a:rect l="l" t="t" r="r" b="b"/>
              <a:pathLst>
                <a:path w="7038340" h="996950">
                  <a:moveTo>
                    <a:pt x="0" y="166115"/>
                  </a:moveTo>
                  <a:lnTo>
                    <a:pt x="5933" y="121972"/>
                  </a:lnTo>
                  <a:lnTo>
                    <a:pt x="22679" y="82295"/>
                  </a:lnTo>
                  <a:lnTo>
                    <a:pt x="48653" y="48672"/>
                  </a:lnTo>
                  <a:lnTo>
                    <a:pt x="82273" y="22690"/>
                  </a:lnTo>
                  <a:lnTo>
                    <a:pt x="121955" y="5937"/>
                  </a:lnTo>
                  <a:lnTo>
                    <a:pt x="166116" y="0"/>
                  </a:lnTo>
                  <a:lnTo>
                    <a:pt x="6871716" y="0"/>
                  </a:lnTo>
                  <a:lnTo>
                    <a:pt x="6915859" y="5937"/>
                  </a:lnTo>
                  <a:lnTo>
                    <a:pt x="6955535" y="22690"/>
                  </a:lnTo>
                  <a:lnTo>
                    <a:pt x="6989159" y="48672"/>
                  </a:lnTo>
                  <a:lnTo>
                    <a:pt x="7015141" y="82295"/>
                  </a:lnTo>
                  <a:lnTo>
                    <a:pt x="7031894" y="121972"/>
                  </a:lnTo>
                  <a:lnTo>
                    <a:pt x="7037832" y="166115"/>
                  </a:lnTo>
                  <a:lnTo>
                    <a:pt x="7037832" y="830579"/>
                  </a:lnTo>
                  <a:lnTo>
                    <a:pt x="7031894" y="874723"/>
                  </a:lnTo>
                  <a:lnTo>
                    <a:pt x="7015141" y="914399"/>
                  </a:lnTo>
                  <a:lnTo>
                    <a:pt x="6989159" y="948023"/>
                  </a:lnTo>
                  <a:lnTo>
                    <a:pt x="6955535" y="974005"/>
                  </a:lnTo>
                  <a:lnTo>
                    <a:pt x="6915859" y="990758"/>
                  </a:lnTo>
                  <a:lnTo>
                    <a:pt x="6871716" y="996695"/>
                  </a:lnTo>
                  <a:lnTo>
                    <a:pt x="166116" y="996695"/>
                  </a:lnTo>
                  <a:lnTo>
                    <a:pt x="121955" y="990758"/>
                  </a:lnTo>
                  <a:lnTo>
                    <a:pt x="82273" y="974005"/>
                  </a:lnTo>
                  <a:lnTo>
                    <a:pt x="48653" y="948023"/>
                  </a:lnTo>
                  <a:lnTo>
                    <a:pt x="22679" y="914399"/>
                  </a:lnTo>
                  <a:lnTo>
                    <a:pt x="5933" y="874723"/>
                  </a:lnTo>
                  <a:lnTo>
                    <a:pt x="0" y="830579"/>
                  </a:lnTo>
                  <a:lnTo>
                    <a:pt x="0" y="166115"/>
                  </a:lnTo>
                  <a:close/>
                </a:path>
              </a:pathLst>
            </a:custGeom>
            <a:ln w="16001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7694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5" dirty="0"/>
              <a:t>BASIC</a:t>
            </a:r>
            <a:r>
              <a:rPr u="none" spc="-114" dirty="0"/>
              <a:t> </a:t>
            </a:r>
            <a:r>
              <a:rPr u="none" spc="-45" dirty="0"/>
              <a:t>MACHINE</a:t>
            </a:r>
            <a:r>
              <a:rPr u="none" spc="-125" dirty="0"/>
              <a:t> </a:t>
            </a:r>
            <a:r>
              <a:rPr u="none" spc="-55" dirty="0"/>
              <a:t>ARCHITECTURE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738626" y="2030476"/>
            <a:ext cx="167258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MEM</a:t>
            </a:r>
            <a:r>
              <a:rPr sz="3600" spc="5" dirty="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RY</a:t>
            </a:r>
            <a:endParaRPr sz="3600">
              <a:latin typeface="Courier New"/>
              <a:cs typeface="Courier New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048258" y="3224530"/>
            <a:ext cx="2525395" cy="2020570"/>
            <a:chOff x="1048258" y="3224530"/>
            <a:chExt cx="2525395" cy="2020570"/>
          </a:xfrm>
        </p:grpSpPr>
        <p:sp>
          <p:nvSpPr>
            <p:cNvPr id="13" name="object 13"/>
            <p:cNvSpPr/>
            <p:nvPr/>
          </p:nvSpPr>
          <p:spPr>
            <a:xfrm>
              <a:off x="1056513" y="3232785"/>
              <a:ext cx="2508885" cy="2004060"/>
            </a:xfrm>
            <a:custGeom>
              <a:avLst/>
              <a:gdLst/>
              <a:ahLst/>
              <a:cxnLst/>
              <a:rect l="l" t="t" r="r" b="b"/>
              <a:pathLst>
                <a:path w="2508885" h="2004060">
                  <a:moveTo>
                    <a:pt x="2174494" y="0"/>
                  </a:moveTo>
                  <a:lnTo>
                    <a:pt x="334010" y="0"/>
                  </a:lnTo>
                  <a:lnTo>
                    <a:pt x="284652" y="3622"/>
                  </a:lnTo>
                  <a:lnTo>
                    <a:pt x="237543" y="14146"/>
                  </a:lnTo>
                  <a:lnTo>
                    <a:pt x="193200" y="31054"/>
                  </a:lnTo>
                  <a:lnTo>
                    <a:pt x="152138" y="53827"/>
                  </a:lnTo>
                  <a:lnTo>
                    <a:pt x="114875" y="81948"/>
                  </a:lnTo>
                  <a:lnTo>
                    <a:pt x="81927" y="114901"/>
                  </a:lnTo>
                  <a:lnTo>
                    <a:pt x="53811" y="152166"/>
                  </a:lnTo>
                  <a:lnTo>
                    <a:pt x="31043" y="193227"/>
                  </a:lnTo>
                  <a:lnTo>
                    <a:pt x="14141" y="237567"/>
                  </a:lnTo>
                  <a:lnTo>
                    <a:pt x="3621" y="284667"/>
                  </a:lnTo>
                  <a:lnTo>
                    <a:pt x="0" y="334010"/>
                  </a:lnTo>
                  <a:lnTo>
                    <a:pt x="0" y="1670050"/>
                  </a:lnTo>
                  <a:lnTo>
                    <a:pt x="3621" y="1719392"/>
                  </a:lnTo>
                  <a:lnTo>
                    <a:pt x="14141" y="1766492"/>
                  </a:lnTo>
                  <a:lnTo>
                    <a:pt x="31043" y="1810832"/>
                  </a:lnTo>
                  <a:lnTo>
                    <a:pt x="53811" y="1851893"/>
                  </a:lnTo>
                  <a:lnTo>
                    <a:pt x="81927" y="1889158"/>
                  </a:lnTo>
                  <a:lnTo>
                    <a:pt x="114875" y="1922111"/>
                  </a:lnTo>
                  <a:lnTo>
                    <a:pt x="152138" y="1950232"/>
                  </a:lnTo>
                  <a:lnTo>
                    <a:pt x="193200" y="1973005"/>
                  </a:lnTo>
                  <a:lnTo>
                    <a:pt x="237543" y="1989913"/>
                  </a:lnTo>
                  <a:lnTo>
                    <a:pt x="284652" y="2000437"/>
                  </a:lnTo>
                  <a:lnTo>
                    <a:pt x="334010" y="2004060"/>
                  </a:lnTo>
                  <a:lnTo>
                    <a:pt x="2174494" y="2004060"/>
                  </a:lnTo>
                  <a:lnTo>
                    <a:pt x="2223836" y="2000437"/>
                  </a:lnTo>
                  <a:lnTo>
                    <a:pt x="2270936" y="1989913"/>
                  </a:lnTo>
                  <a:lnTo>
                    <a:pt x="2315276" y="1973005"/>
                  </a:lnTo>
                  <a:lnTo>
                    <a:pt x="2356337" y="1950232"/>
                  </a:lnTo>
                  <a:lnTo>
                    <a:pt x="2393602" y="1922111"/>
                  </a:lnTo>
                  <a:lnTo>
                    <a:pt x="2426555" y="1889158"/>
                  </a:lnTo>
                  <a:lnTo>
                    <a:pt x="2454676" y="1851893"/>
                  </a:lnTo>
                  <a:lnTo>
                    <a:pt x="2477449" y="1810832"/>
                  </a:lnTo>
                  <a:lnTo>
                    <a:pt x="2494357" y="1766492"/>
                  </a:lnTo>
                  <a:lnTo>
                    <a:pt x="2504881" y="1719392"/>
                  </a:lnTo>
                  <a:lnTo>
                    <a:pt x="2508504" y="1670050"/>
                  </a:lnTo>
                  <a:lnTo>
                    <a:pt x="2508504" y="334010"/>
                  </a:lnTo>
                  <a:lnTo>
                    <a:pt x="2504881" y="284667"/>
                  </a:lnTo>
                  <a:lnTo>
                    <a:pt x="2494357" y="237567"/>
                  </a:lnTo>
                  <a:lnTo>
                    <a:pt x="2477449" y="193227"/>
                  </a:lnTo>
                  <a:lnTo>
                    <a:pt x="2454676" y="152166"/>
                  </a:lnTo>
                  <a:lnTo>
                    <a:pt x="2426555" y="114901"/>
                  </a:lnTo>
                  <a:lnTo>
                    <a:pt x="2393602" y="81948"/>
                  </a:lnTo>
                  <a:lnTo>
                    <a:pt x="2356337" y="53827"/>
                  </a:lnTo>
                  <a:lnTo>
                    <a:pt x="2315276" y="31054"/>
                  </a:lnTo>
                  <a:lnTo>
                    <a:pt x="2270936" y="14146"/>
                  </a:lnTo>
                  <a:lnTo>
                    <a:pt x="2223836" y="3622"/>
                  </a:lnTo>
                  <a:lnTo>
                    <a:pt x="2174494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56513" y="3232785"/>
              <a:ext cx="2508885" cy="2004060"/>
            </a:xfrm>
            <a:custGeom>
              <a:avLst/>
              <a:gdLst/>
              <a:ahLst/>
              <a:cxnLst/>
              <a:rect l="l" t="t" r="r" b="b"/>
              <a:pathLst>
                <a:path w="2508885" h="2004060">
                  <a:moveTo>
                    <a:pt x="0" y="334010"/>
                  </a:moveTo>
                  <a:lnTo>
                    <a:pt x="3621" y="284667"/>
                  </a:lnTo>
                  <a:lnTo>
                    <a:pt x="14141" y="237567"/>
                  </a:lnTo>
                  <a:lnTo>
                    <a:pt x="31043" y="193227"/>
                  </a:lnTo>
                  <a:lnTo>
                    <a:pt x="53811" y="152166"/>
                  </a:lnTo>
                  <a:lnTo>
                    <a:pt x="81927" y="114901"/>
                  </a:lnTo>
                  <a:lnTo>
                    <a:pt x="114875" y="81948"/>
                  </a:lnTo>
                  <a:lnTo>
                    <a:pt x="152138" y="53827"/>
                  </a:lnTo>
                  <a:lnTo>
                    <a:pt x="193200" y="31054"/>
                  </a:lnTo>
                  <a:lnTo>
                    <a:pt x="237543" y="14146"/>
                  </a:lnTo>
                  <a:lnTo>
                    <a:pt x="284652" y="3622"/>
                  </a:lnTo>
                  <a:lnTo>
                    <a:pt x="334010" y="0"/>
                  </a:lnTo>
                  <a:lnTo>
                    <a:pt x="2174494" y="0"/>
                  </a:lnTo>
                  <a:lnTo>
                    <a:pt x="2223836" y="3622"/>
                  </a:lnTo>
                  <a:lnTo>
                    <a:pt x="2270936" y="14146"/>
                  </a:lnTo>
                  <a:lnTo>
                    <a:pt x="2315276" y="31054"/>
                  </a:lnTo>
                  <a:lnTo>
                    <a:pt x="2356337" y="53827"/>
                  </a:lnTo>
                  <a:lnTo>
                    <a:pt x="2393602" y="81948"/>
                  </a:lnTo>
                  <a:lnTo>
                    <a:pt x="2426555" y="114901"/>
                  </a:lnTo>
                  <a:lnTo>
                    <a:pt x="2454676" y="152166"/>
                  </a:lnTo>
                  <a:lnTo>
                    <a:pt x="2477449" y="193227"/>
                  </a:lnTo>
                  <a:lnTo>
                    <a:pt x="2494357" y="237567"/>
                  </a:lnTo>
                  <a:lnTo>
                    <a:pt x="2504881" y="284667"/>
                  </a:lnTo>
                  <a:lnTo>
                    <a:pt x="2508504" y="334010"/>
                  </a:lnTo>
                  <a:lnTo>
                    <a:pt x="2508504" y="1670050"/>
                  </a:lnTo>
                  <a:lnTo>
                    <a:pt x="2504881" y="1719392"/>
                  </a:lnTo>
                  <a:lnTo>
                    <a:pt x="2494357" y="1766492"/>
                  </a:lnTo>
                  <a:lnTo>
                    <a:pt x="2477449" y="1810832"/>
                  </a:lnTo>
                  <a:lnTo>
                    <a:pt x="2454676" y="1851893"/>
                  </a:lnTo>
                  <a:lnTo>
                    <a:pt x="2426555" y="1889158"/>
                  </a:lnTo>
                  <a:lnTo>
                    <a:pt x="2393602" y="1922111"/>
                  </a:lnTo>
                  <a:lnTo>
                    <a:pt x="2356337" y="1950232"/>
                  </a:lnTo>
                  <a:lnTo>
                    <a:pt x="2315276" y="1973005"/>
                  </a:lnTo>
                  <a:lnTo>
                    <a:pt x="2270936" y="1989913"/>
                  </a:lnTo>
                  <a:lnTo>
                    <a:pt x="2223836" y="2000437"/>
                  </a:lnTo>
                  <a:lnTo>
                    <a:pt x="2174494" y="2004060"/>
                  </a:lnTo>
                  <a:lnTo>
                    <a:pt x="334010" y="2004060"/>
                  </a:lnTo>
                  <a:lnTo>
                    <a:pt x="284652" y="2000437"/>
                  </a:lnTo>
                  <a:lnTo>
                    <a:pt x="237543" y="1989913"/>
                  </a:lnTo>
                  <a:lnTo>
                    <a:pt x="193200" y="1973005"/>
                  </a:lnTo>
                  <a:lnTo>
                    <a:pt x="152138" y="1950232"/>
                  </a:lnTo>
                  <a:lnTo>
                    <a:pt x="114875" y="1922111"/>
                  </a:lnTo>
                  <a:lnTo>
                    <a:pt x="81927" y="1889158"/>
                  </a:lnTo>
                  <a:lnTo>
                    <a:pt x="53811" y="1851893"/>
                  </a:lnTo>
                  <a:lnTo>
                    <a:pt x="31043" y="1810832"/>
                  </a:lnTo>
                  <a:lnTo>
                    <a:pt x="14141" y="1766492"/>
                  </a:lnTo>
                  <a:lnTo>
                    <a:pt x="3621" y="1719392"/>
                  </a:lnTo>
                  <a:lnTo>
                    <a:pt x="0" y="1670050"/>
                  </a:lnTo>
                  <a:lnTo>
                    <a:pt x="0" y="334010"/>
                  </a:lnTo>
                  <a:close/>
                </a:path>
              </a:pathLst>
            </a:custGeom>
            <a:ln w="16002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232408" y="3618991"/>
            <a:ext cx="194691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CONTROL  UNIT</a:t>
            </a:r>
            <a:endParaRPr sz="3600">
              <a:latin typeface="Courier New"/>
              <a:cs typeface="Courier New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952240" y="3224530"/>
            <a:ext cx="4183379" cy="2020570"/>
            <a:chOff x="3952240" y="3224530"/>
            <a:chExt cx="4183379" cy="2020570"/>
          </a:xfrm>
        </p:grpSpPr>
        <p:sp>
          <p:nvSpPr>
            <p:cNvPr id="17" name="object 17"/>
            <p:cNvSpPr/>
            <p:nvPr/>
          </p:nvSpPr>
          <p:spPr>
            <a:xfrm>
              <a:off x="3960495" y="3232785"/>
              <a:ext cx="4166870" cy="2004060"/>
            </a:xfrm>
            <a:custGeom>
              <a:avLst/>
              <a:gdLst/>
              <a:ahLst/>
              <a:cxnLst/>
              <a:rect l="l" t="t" r="r" b="b"/>
              <a:pathLst>
                <a:path w="4166870" h="2004060">
                  <a:moveTo>
                    <a:pt x="3832605" y="0"/>
                  </a:moveTo>
                  <a:lnTo>
                    <a:pt x="334010" y="0"/>
                  </a:lnTo>
                  <a:lnTo>
                    <a:pt x="284667" y="3622"/>
                  </a:lnTo>
                  <a:lnTo>
                    <a:pt x="237567" y="14146"/>
                  </a:lnTo>
                  <a:lnTo>
                    <a:pt x="193227" y="31054"/>
                  </a:lnTo>
                  <a:lnTo>
                    <a:pt x="152166" y="53827"/>
                  </a:lnTo>
                  <a:lnTo>
                    <a:pt x="114901" y="81948"/>
                  </a:lnTo>
                  <a:lnTo>
                    <a:pt x="81948" y="114901"/>
                  </a:lnTo>
                  <a:lnTo>
                    <a:pt x="53827" y="152166"/>
                  </a:lnTo>
                  <a:lnTo>
                    <a:pt x="31054" y="193227"/>
                  </a:lnTo>
                  <a:lnTo>
                    <a:pt x="14146" y="237567"/>
                  </a:lnTo>
                  <a:lnTo>
                    <a:pt x="3622" y="284667"/>
                  </a:lnTo>
                  <a:lnTo>
                    <a:pt x="0" y="334010"/>
                  </a:lnTo>
                  <a:lnTo>
                    <a:pt x="0" y="1670050"/>
                  </a:lnTo>
                  <a:lnTo>
                    <a:pt x="3622" y="1719392"/>
                  </a:lnTo>
                  <a:lnTo>
                    <a:pt x="14146" y="1766492"/>
                  </a:lnTo>
                  <a:lnTo>
                    <a:pt x="31054" y="1810832"/>
                  </a:lnTo>
                  <a:lnTo>
                    <a:pt x="53827" y="1851893"/>
                  </a:lnTo>
                  <a:lnTo>
                    <a:pt x="81948" y="1889158"/>
                  </a:lnTo>
                  <a:lnTo>
                    <a:pt x="114901" y="1922111"/>
                  </a:lnTo>
                  <a:lnTo>
                    <a:pt x="152166" y="1950232"/>
                  </a:lnTo>
                  <a:lnTo>
                    <a:pt x="193227" y="1973005"/>
                  </a:lnTo>
                  <a:lnTo>
                    <a:pt x="237567" y="1989913"/>
                  </a:lnTo>
                  <a:lnTo>
                    <a:pt x="284667" y="2000437"/>
                  </a:lnTo>
                  <a:lnTo>
                    <a:pt x="334010" y="2004060"/>
                  </a:lnTo>
                  <a:lnTo>
                    <a:pt x="3832605" y="2004060"/>
                  </a:lnTo>
                  <a:lnTo>
                    <a:pt x="3881948" y="2000437"/>
                  </a:lnTo>
                  <a:lnTo>
                    <a:pt x="3929048" y="1989913"/>
                  </a:lnTo>
                  <a:lnTo>
                    <a:pt x="3973388" y="1973005"/>
                  </a:lnTo>
                  <a:lnTo>
                    <a:pt x="4014449" y="1950232"/>
                  </a:lnTo>
                  <a:lnTo>
                    <a:pt x="4051714" y="1922111"/>
                  </a:lnTo>
                  <a:lnTo>
                    <a:pt x="4084667" y="1889158"/>
                  </a:lnTo>
                  <a:lnTo>
                    <a:pt x="4112788" y="1851893"/>
                  </a:lnTo>
                  <a:lnTo>
                    <a:pt x="4135561" y="1810832"/>
                  </a:lnTo>
                  <a:lnTo>
                    <a:pt x="4152469" y="1766492"/>
                  </a:lnTo>
                  <a:lnTo>
                    <a:pt x="4162993" y="1719392"/>
                  </a:lnTo>
                  <a:lnTo>
                    <a:pt x="4166616" y="1670050"/>
                  </a:lnTo>
                  <a:lnTo>
                    <a:pt x="4166616" y="334010"/>
                  </a:lnTo>
                  <a:lnTo>
                    <a:pt x="4162993" y="284667"/>
                  </a:lnTo>
                  <a:lnTo>
                    <a:pt x="4152469" y="237567"/>
                  </a:lnTo>
                  <a:lnTo>
                    <a:pt x="4135561" y="193227"/>
                  </a:lnTo>
                  <a:lnTo>
                    <a:pt x="4112788" y="152166"/>
                  </a:lnTo>
                  <a:lnTo>
                    <a:pt x="4084667" y="114901"/>
                  </a:lnTo>
                  <a:lnTo>
                    <a:pt x="4051714" y="81948"/>
                  </a:lnTo>
                  <a:lnTo>
                    <a:pt x="4014449" y="53827"/>
                  </a:lnTo>
                  <a:lnTo>
                    <a:pt x="3973388" y="31054"/>
                  </a:lnTo>
                  <a:lnTo>
                    <a:pt x="3929048" y="14146"/>
                  </a:lnTo>
                  <a:lnTo>
                    <a:pt x="3881948" y="3622"/>
                  </a:lnTo>
                  <a:lnTo>
                    <a:pt x="3832605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60495" y="3232785"/>
              <a:ext cx="4166870" cy="2004060"/>
            </a:xfrm>
            <a:custGeom>
              <a:avLst/>
              <a:gdLst/>
              <a:ahLst/>
              <a:cxnLst/>
              <a:rect l="l" t="t" r="r" b="b"/>
              <a:pathLst>
                <a:path w="4166870" h="2004060">
                  <a:moveTo>
                    <a:pt x="0" y="334010"/>
                  </a:moveTo>
                  <a:lnTo>
                    <a:pt x="3622" y="284667"/>
                  </a:lnTo>
                  <a:lnTo>
                    <a:pt x="14146" y="237567"/>
                  </a:lnTo>
                  <a:lnTo>
                    <a:pt x="31054" y="193227"/>
                  </a:lnTo>
                  <a:lnTo>
                    <a:pt x="53827" y="152166"/>
                  </a:lnTo>
                  <a:lnTo>
                    <a:pt x="81948" y="114901"/>
                  </a:lnTo>
                  <a:lnTo>
                    <a:pt x="114901" y="81948"/>
                  </a:lnTo>
                  <a:lnTo>
                    <a:pt x="152166" y="53827"/>
                  </a:lnTo>
                  <a:lnTo>
                    <a:pt x="193227" y="31054"/>
                  </a:lnTo>
                  <a:lnTo>
                    <a:pt x="237567" y="14146"/>
                  </a:lnTo>
                  <a:lnTo>
                    <a:pt x="284667" y="3622"/>
                  </a:lnTo>
                  <a:lnTo>
                    <a:pt x="334010" y="0"/>
                  </a:lnTo>
                  <a:lnTo>
                    <a:pt x="3832605" y="0"/>
                  </a:lnTo>
                  <a:lnTo>
                    <a:pt x="3881948" y="3622"/>
                  </a:lnTo>
                  <a:lnTo>
                    <a:pt x="3929048" y="14146"/>
                  </a:lnTo>
                  <a:lnTo>
                    <a:pt x="3973388" y="31054"/>
                  </a:lnTo>
                  <a:lnTo>
                    <a:pt x="4014449" y="53827"/>
                  </a:lnTo>
                  <a:lnTo>
                    <a:pt x="4051714" y="81948"/>
                  </a:lnTo>
                  <a:lnTo>
                    <a:pt x="4084667" y="114901"/>
                  </a:lnTo>
                  <a:lnTo>
                    <a:pt x="4112788" y="152166"/>
                  </a:lnTo>
                  <a:lnTo>
                    <a:pt x="4135561" y="193227"/>
                  </a:lnTo>
                  <a:lnTo>
                    <a:pt x="4152469" y="237567"/>
                  </a:lnTo>
                  <a:lnTo>
                    <a:pt x="4162993" y="284667"/>
                  </a:lnTo>
                  <a:lnTo>
                    <a:pt x="4166616" y="334010"/>
                  </a:lnTo>
                  <a:lnTo>
                    <a:pt x="4166616" y="1670050"/>
                  </a:lnTo>
                  <a:lnTo>
                    <a:pt x="4162993" y="1719392"/>
                  </a:lnTo>
                  <a:lnTo>
                    <a:pt x="4152469" y="1766492"/>
                  </a:lnTo>
                  <a:lnTo>
                    <a:pt x="4135561" y="1810832"/>
                  </a:lnTo>
                  <a:lnTo>
                    <a:pt x="4112788" y="1851893"/>
                  </a:lnTo>
                  <a:lnTo>
                    <a:pt x="4084667" y="1889158"/>
                  </a:lnTo>
                  <a:lnTo>
                    <a:pt x="4051714" y="1922111"/>
                  </a:lnTo>
                  <a:lnTo>
                    <a:pt x="4014449" y="1950232"/>
                  </a:lnTo>
                  <a:lnTo>
                    <a:pt x="3973388" y="1973005"/>
                  </a:lnTo>
                  <a:lnTo>
                    <a:pt x="3929048" y="1989913"/>
                  </a:lnTo>
                  <a:lnTo>
                    <a:pt x="3881948" y="2000437"/>
                  </a:lnTo>
                  <a:lnTo>
                    <a:pt x="3832605" y="2004060"/>
                  </a:lnTo>
                  <a:lnTo>
                    <a:pt x="334010" y="2004060"/>
                  </a:lnTo>
                  <a:lnTo>
                    <a:pt x="284667" y="2000437"/>
                  </a:lnTo>
                  <a:lnTo>
                    <a:pt x="237567" y="1989913"/>
                  </a:lnTo>
                  <a:lnTo>
                    <a:pt x="193227" y="1973005"/>
                  </a:lnTo>
                  <a:lnTo>
                    <a:pt x="152166" y="1950232"/>
                  </a:lnTo>
                  <a:lnTo>
                    <a:pt x="114901" y="1922111"/>
                  </a:lnTo>
                  <a:lnTo>
                    <a:pt x="81948" y="1889158"/>
                  </a:lnTo>
                  <a:lnTo>
                    <a:pt x="53827" y="1851893"/>
                  </a:lnTo>
                  <a:lnTo>
                    <a:pt x="31054" y="1810832"/>
                  </a:lnTo>
                  <a:lnTo>
                    <a:pt x="14146" y="1766492"/>
                  </a:lnTo>
                  <a:lnTo>
                    <a:pt x="3622" y="1719392"/>
                  </a:lnTo>
                  <a:lnTo>
                    <a:pt x="0" y="1670050"/>
                  </a:lnTo>
                  <a:lnTo>
                    <a:pt x="0" y="334010"/>
                  </a:lnTo>
                  <a:close/>
                </a:path>
              </a:pathLst>
            </a:custGeom>
            <a:ln w="16002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136644" y="3618991"/>
            <a:ext cx="277177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ARITHME</a:t>
            </a:r>
            <a:r>
              <a:rPr sz="3600" spc="1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IC  LOGIC</a:t>
            </a:r>
            <a:r>
              <a:rPr sz="3600" spc="-8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UNIT</a:t>
            </a:r>
            <a:endParaRPr sz="3600">
              <a:latin typeface="Courier New"/>
              <a:cs typeface="Courier New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236216" y="5787897"/>
            <a:ext cx="2000250" cy="673100"/>
            <a:chOff x="2236216" y="5787897"/>
            <a:chExt cx="2000250" cy="673100"/>
          </a:xfrm>
        </p:grpSpPr>
        <p:sp>
          <p:nvSpPr>
            <p:cNvPr id="21" name="object 21"/>
            <p:cNvSpPr/>
            <p:nvPr/>
          </p:nvSpPr>
          <p:spPr>
            <a:xfrm>
              <a:off x="2244471" y="5796152"/>
              <a:ext cx="1983739" cy="656590"/>
            </a:xfrm>
            <a:custGeom>
              <a:avLst/>
              <a:gdLst/>
              <a:ahLst/>
              <a:cxnLst/>
              <a:rect l="l" t="t" r="r" b="b"/>
              <a:pathLst>
                <a:path w="1983739" h="656589">
                  <a:moveTo>
                    <a:pt x="1874139" y="0"/>
                  </a:moveTo>
                  <a:lnTo>
                    <a:pt x="109347" y="0"/>
                  </a:lnTo>
                  <a:lnTo>
                    <a:pt x="66758" y="8593"/>
                  </a:lnTo>
                  <a:lnTo>
                    <a:pt x="32004" y="32027"/>
                  </a:lnTo>
                  <a:lnTo>
                    <a:pt x="8584" y="66785"/>
                  </a:lnTo>
                  <a:lnTo>
                    <a:pt x="0" y="109347"/>
                  </a:lnTo>
                  <a:lnTo>
                    <a:pt x="0" y="546735"/>
                  </a:lnTo>
                  <a:lnTo>
                    <a:pt x="8584" y="589296"/>
                  </a:lnTo>
                  <a:lnTo>
                    <a:pt x="32003" y="624054"/>
                  </a:lnTo>
                  <a:lnTo>
                    <a:pt x="66758" y="647488"/>
                  </a:lnTo>
                  <a:lnTo>
                    <a:pt x="109347" y="656082"/>
                  </a:lnTo>
                  <a:lnTo>
                    <a:pt x="1874139" y="656082"/>
                  </a:lnTo>
                  <a:lnTo>
                    <a:pt x="1916727" y="647488"/>
                  </a:lnTo>
                  <a:lnTo>
                    <a:pt x="1951482" y="624054"/>
                  </a:lnTo>
                  <a:lnTo>
                    <a:pt x="1974901" y="589296"/>
                  </a:lnTo>
                  <a:lnTo>
                    <a:pt x="1983486" y="546735"/>
                  </a:lnTo>
                  <a:lnTo>
                    <a:pt x="1983486" y="109347"/>
                  </a:lnTo>
                  <a:lnTo>
                    <a:pt x="1974901" y="66785"/>
                  </a:lnTo>
                  <a:lnTo>
                    <a:pt x="1951482" y="32027"/>
                  </a:lnTo>
                  <a:lnTo>
                    <a:pt x="1916727" y="8593"/>
                  </a:lnTo>
                  <a:lnTo>
                    <a:pt x="1874139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244471" y="5796152"/>
              <a:ext cx="1983739" cy="656590"/>
            </a:xfrm>
            <a:custGeom>
              <a:avLst/>
              <a:gdLst/>
              <a:ahLst/>
              <a:cxnLst/>
              <a:rect l="l" t="t" r="r" b="b"/>
              <a:pathLst>
                <a:path w="1983739" h="656589">
                  <a:moveTo>
                    <a:pt x="0" y="109347"/>
                  </a:moveTo>
                  <a:lnTo>
                    <a:pt x="8584" y="66785"/>
                  </a:lnTo>
                  <a:lnTo>
                    <a:pt x="32004" y="32027"/>
                  </a:lnTo>
                  <a:lnTo>
                    <a:pt x="66758" y="8593"/>
                  </a:lnTo>
                  <a:lnTo>
                    <a:pt x="109347" y="0"/>
                  </a:lnTo>
                  <a:lnTo>
                    <a:pt x="1874139" y="0"/>
                  </a:lnTo>
                  <a:lnTo>
                    <a:pt x="1916727" y="8593"/>
                  </a:lnTo>
                  <a:lnTo>
                    <a:pt x="1951482" y="32027"/>
                  </a:lnTo>
                  <a:lnTo>
                    <a:pt x="1974901" y="66785"/>
                  </a:lnTo>
                  <a:lnTo>
                    <a:pt x="1983486" y="109347"/>
                  </a:lnTo>
                  <a:lnTo>
                    <a:pt x="1983486" y="546735"/>
                  </a:lnTo>
                  <a:lnTo>
                    <a:pt x="1974901" y="589296"/>
                  </a:lnTo>
                  <a:lnTo>
                    <a:pt x="1951482" y="624054"/>
                  </a:lnTo>
                  <a:lnTo>
                    <a:pt x="1916727" y="647488"/>
                  </a:lnTo>
                  <a:lnTo>
                    <a:pt x="1874139" y="656082"/>
                  </a:lnTo>
                  <a:lnTo>
                    <a:pt x="109347" y="656082"/>
                  </a:lnTo>
                  <a:lnTo>
                    <a:pt x="66758" y="647488"/>
                  </a:lnTo>
                  <a:lnTo>
                    <a:pt x="32003" y="624054"/>
                  </a:lnTo>
                  <a:lnTo>
                    <a:pt x="8584" y="589296"/>
                  </a:lnTo>
                  <a:lnTo>
                    <a:pt x="0" y="546735"/>
                  </a:lnTo>
                  <a:lnTo>
                    <a:pt x="0" y="109347"/>
                  </a:lnTo>
                  <a:close/>
                </a:path>
              </a:pathLst>
            </a:custGeom>
            <a:ln w="16001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354833" y="5783071"/>
            <a:ext cx="1398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INP</a:t>
            </a:r>
            <a:r>
              <a:rPr sz="3600" spc="5" dirty="0">
                <a:solidFill>
                  <a:srgbClr val="FFFFFF"/>
                </a:solidFill>
                <a:latin typeface="Courier New"/>
                <a:cs typeface="Courier New"/>
              </a:rPr>
              <a:t>U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endParaRPr sz="3600">
              <a:latin typeface="Courier New"/>
              <a:cs typeface="Courier New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386579" y="5787897"/>
            <a:ext cx="2000250" cy="673100"/>
            <a:chOff x="4386579" y="5787897"/>
            <a:chExt cx="2000250" cy="673100"/>
          </a:xfrm>
        </p:grpSpPr>
        <p:sp>
          <p:nvSpPr>
            <p:cNvPr id="25" name="object 25"/>
            <p:cNvSpPr/>
            <p:nvPr/>
          </p:nvSpPr>
          <p:spPr>
            <a:xfrm>
              <a:off x="4394834" y="5796152"/>
              <a:ext cx="1983739" cy="656590"/>
            </a:xfrm>
            <a:custGeom>
              <a:avLst/>
              <a:gdLst/>
              <a:ahLst/>
              <a:cxnLst/>
              <a:rect l="l" t="t" r="r" b="b"/>
              <a:pathLst>
                <a:path w="1983739" h="656589">
                  <a:moveTo>
                    <a:pt x="1874139" y="0"/>
                  </a:moveTo>
                  <a:lnTo>
                    <a:pt x="109347" y="0"/>
                  </a:lnTo>
                  <a:lnTo>
                    <a:pt x="66758" y="8593"/>
                  </a:lnTo>
                  <a:lnTo>
                    <a:pt x="32004" y="32027"/>
                  </a:lnTo>
                  <a:lnTo>
                    <a:pt x="8584" y="66785"/>
                  </a:lnTo>
                  <a:lnTo>
                    <a:pt x="0" y="109347"/>
                  </a:lnTo>
                  <a:lnTo>
                    <a:pt x="0" y="546735"/>
                  </a:lnTo>
                  <a:lnTo>
                    <a:pt x="8584" y="589296"/>
                  </a:lnTo>
                  <a:lnTo>
                    <a:pt x="32003" y="624054"/>
                  </a:lnTo>
                  <a:lnTo>
                    <a:pt x="66758" y="647488"/>
                  </a:lnTo>
                  <a:lnTo>
                    <a:pt x="109347" y="656082"/>
                  </a:lnTo>
                  <a:lnTo>
                    <a:pt x="1874139" y="656082"/>
                  </a:lnTo>
                  <a:lnTo>
                    <a:pt x="1916727" y="647488"/>
                  </a:lnTo>
                  <a:lnTo>
                    <a:pt x="1951482" y="624054"/>
                  </a:lnTo>
                  <a:lnTo>
                    <a:pt x="1974901" y="589296"/>
                  </a:lnTo>
                  <a:lnTo>
                    <a:pt x="1983486" y="546735"/>
                  </a:lnTo>
                  <a:lnTo>
                    <a:pt x="1983486" y="109347"/>
                  </a:lnTo>
                  <a:lnTo>
                    <a:pt x="1974901" y="66785"/>
                  </a:lnTo>
                  <a:lnTo>
                    <a:pt x="1951482" y="32027"/>
                  </a:lnTo>
                  <a:lnTo>
                    <a:pt x="1916727" y="8593"/>
                  </a:lnTo>
                  <a:lnTo>
                    <a:pt x="1874139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394834" y="5796152"/>
              <a:ext cx="1983739" cy="656590"/>
            </a:xfrm>
            <a:custGeom>
              <a:avLst/>
              <a:gdLst/>
              <a:ahLst/>
              <a:cxnLst/>
              <a:rect l="l" t="t" r="r" b="b"/>
              <a:pathLst>
                <a:path w="1983739" h="656589">
                  <a:moveTo>
                    <a:pt x="0" y="109347"/>
                  </a:moveTo>
                  <a:lnTo>
                    <a:pt x="8584" y="66785"/>
                  </a:lnTo>
                  <a:lnTo>
                    <a:pt x="32004" y="32027"/>
                  </a:lnTo>
                  <a:lnTo>
                    <a:pt x="66758" y="8593"/>
                  </a:lnTo>
                  <a:lnTo>
                    <a:pt x="109347" y="0"/>
                  </a:lnTo>
                  <a:lnTo>
                    <a:pt x="1874139" y="0"/>
                  </a:lnTo>
                  <a:lnTo>
                    <a:pt x="1916727" y="8593"/>
                  </a:lnTo>
                  <a:lnTo>
                    <a:pt x="1951482" y="32027"/>
                  </a:lnTo>
                  <a:lnTo>
                    <a:pt x="1974901" y="66785"/>
                  </a:lnTo>
                  <a:lnTo>
                    <a:pt x="1983486" y="109347"/>
                  </a:lnTo>
                  <a:lnTo>
                    <a:pt x="1983486" y="546735"/>
                  </a:lnTo>
                  <a:lnTo>
                    <a:pt x="1974901" y="589296"/>
                  </a:lnTo>
                  <a:lnTo>
                    <a:pt x="1951482" y="624054"/>
                  </a:lnTo>
                  <a:lnTo>
                    <a:pt x="1916727" y="647488"/>
                  </a:lnTo>
                  <a:lnTo>
                    <a:pt x="1874139" y="656082"/>
                  </a:lnTo>
                  <a:lnTo>
                    <a:pt x="109347" y="656082"/>
                  </a:lnTo>
                  <a:lnTo>
                    <a:pt x="66758" y="647488"/>
                  </a:lnTo>
                  <a:lnTo>
                    <a:pt x="32003" y="624054"/>
                  </a:lnTo>
                  <a:lnTo>
                    <a:pt x="8584" y="589296"/>
                  </a:lnTo>
                  <a:lnTo>
                    <a:pt x="0" y="546735"/>
                  </a:lnTo>
                  <a:lnTo>
                    <a:pt x="0" y="109347"/>
                  </a:lnTo>
                  <a:close/>
                </a:path>
              </a:pathLst>
            </a:custGeom>
            <a:ln w="16001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505959" y="5783071"/>
            <a:ext cx="167258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OUT</a:t>
            </a:r>
            <a:r>
              <a:rPr sz="3600" spc="5" dirty="0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UT</a:t>
            </a:r>
            <a:endParaRPr sz="3600">
              <a:latin typeface="Courier New"/>
              <a:cs typeface="Courier New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374393" y="4725670"/>
            <a:ext cx="1873250" cy="439420"/>
            <a:chOff x="1374393" y="4725670"/>
            <a:chExt cx="1873250" cy="439420"/>
          </a:xfrm>
        </p:grpSpPr>
        <p:sp>
          <p:nvSpPr>
            <p:cNvPr id="29" name="object 29"/>
            <p:cNvSpPr/>
            <p:nvPr/>
          </p:nvSpPr>
          <p:spPr>
            <a:xfrm>
              <a:off x="1382648" y="4733925"/>
              <a:ext cx="1856739" cy="422909"/>
            </a:xfrm>
            <a:custGeom>
              <a:avLst/>
              <a:gdLst/>
              <a:ahLst/>
              <a:cxnLst/>
              <a:rect l="l" t="t" r="r" b="b"/>
              <a:pathLst>
                <a:path w="1856739" h="422910">
                  <a:moveTo>
                    <a:pt x="1785747" y="0"/>
                  </a:moveTo>
                  <a:lnTo>
                    <a:pt x="70485" y="0"/>
                  </a:lnTo>
                  <a:lnTo>
                    <a:pt x="43023" y="5530"/>
                  </a:lnTo>
                  <a:lnTo>
                    <a:pt x="20621" y="20621"/>
                  </a:lnTo>
                  <a:lnTo>
                    <a:pt x="5530" y="43023"/>
                  </a:lnTo>
                  <a:lnTo>
                    <a:pt x="0" y="70485"/>
                  </a:lnTo>
                  <a:lnTo>
                    <a:pt x="0" y="352425"/>
                  </a:lnTo>
                  <a:lnTo>
                    <a:pt x="5530" y="379886"/>
                  </a:lnTo>
                  <a:lnTo>
                    <a:pt x="20621" y="402288"/>
                  </a:lnTo>
                  <a:lnTo>
                    <a:pt x="43023" y="417379"/>
                  </a:lnTo>
                  <a:lnTo>
                    <a:pt x="70485" y="422910"/>
                  </a:lnTo>
                  <a:lnTo>
                    <a:pt x="1785747" y="422910"/>
                  </a:lnTo>
                  <a:lnTo>
                    <a:pt x="1813208" y="417379"/>
                  </a:lnTo>
                  <a:lnTo>
                    <a:pt x="1835610" y="402288"/>
                  </a:lnTo>
                  <a:lnTo>
                    <a:pt x="1850701" y="379886"/>
                  </a:lnTo>
                  <a:lnTo>
                    <a:pt x="1856232" y="352425"/>
                  </a:lnTo>
                  <a:lnTo>
                    <a:pt x="1856232" y="70485"/>
                  </a:lnTo>
                  <a:lnTo>
                    <a:pt x="1850701" y="43023"/>
                  </a:lnTo>
                  <a:lnTo>
                    <a:pt x="1835610" y="20621"/>
                  </a:lnTo>
                  <a:lnTo>
                    <a:pt x="1813208" y="5530"/>
                  </a:lnTo>
                  <a:lnTo>
                    <a:pt x="1785747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382648" y="4733925"/>
              <a:ext cx="1856739" cy="422909"/>
            </a:xfrm>
            <a:custGeom>
              <a:avLst/>
              <a:gdLst/>
              <a:ahLst/>
              <a:cxnLst/>
              <a:rect l="l" t="t" r="r" b="b"/>
              <a:pathLst>
                <a:path w="1856739" h="422910">
                  <a:moveTo>
                    <a:pt x="0" y="70485"/>
                  </a:moveTo>
                  <a:lnTo>
                    <a:pt x="5530" y="43023"/>
                  </a:lnTo>
                  <a:lnTo>
                    <a:pt x="20621" y="20621"/>
                  </a:lnTo>
                  <a:lnTo>
                    <a:pt x="43023" y="5530"/>
                  </a:lnTo>
                  <a:lnTo>
                    <a:pt x="70485" y="0"/>
                  </a:lnTo>
                  <a:lnTo>
                    <a:pt x="1785747" y="0"/>
                  </a:lnTo>
                  <a:lnTo>
                    <a:pt x="1813208" y="5530"/>
                  </a:lnTo>
                  <a:lnTo>
                    <a:pt x="1835610" y="20621"/>
                  </a:lnTo>
                  <a:lnTo>
                    <a:pt x="1850701" y="43023"/>
                  </a:lnTo>
                  <a:lnTo>
                    <a:pt x="1856232" y="70485"/>
                  </a:lnTo>
                  <a:lnTo>
                    <a:pt x="1856232" y="352425"/>
                  </a:lnTo>
                  <a:lnTo>
                    <a:pt x="1850701" y="379886"/>
                  </a:lnTo>
                  <a:lnTo>
                    <a:pt x="1835610" y="402288"/>
                  </a:lnTo>
                  <a:lnTo>
                    <a:pt x="1813208" y="417379"/>
                  </a:lnTo>
                  <a:lnTo>
                    <a:pt x="1785747" y="422910"/>
                  </a:lnTo>
                  <a:lnTo>
                    <a:pt x="70485" y="422910"/>
                  </a:lnTo>
                  <a:lnTo>
                    <a:pt x="43023" y="417379"/>
                  </a:lnTo>
                  <a:lnTo>
                    <a:pt x="20621" y="402288"/>
                  </a:lnTo>
                  <a:lnTo>
                    <a:pt x="5530" y="379886"/>
                  </a:lnTo>
                  <a:lnTo>
                    <a:pt x="0" y="352425"/>
                  </a:lnTo>
                  <a:lnTo>
                    <a:pt x="0" y="70485"/>
                  </a:lnTo>
                  <a:close/>
                </a:path>
              </a:pathLst>
            </a:custGeom>
            <a:ln w="160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515363" y="4781042"/>
            <a:ext cx="1590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program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counter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055615" y="4725670"/>
            <a:ext cx="1873250" cy="439420"/>
            <a:chOff x="5055615" y="4725670"/>
            <a:chExt cx="1873250" cy="439420"/>
          </a:xfrm>
        </p:grpSpPr>
        <p:sp>
          <p:nvSpPr>
            <p:cNvPr id="33" name="object 33"/>
            <p:cNvSpPr/>
            <p:nvPr/>
          </p:nvSpPr>
          <p:spPr>
            <a:xfrm>
              <a:off x="5063870" y="4733925"/>
              <a:ext cx="1856739" cy="422909"/>
            </a:xfrm>
            <a:custGeom>
              <a:avLst/>
              <a:gdLst/>
              <a:ahLst/>
              <a:cxnLst/>
              <a:rect l="l" t="t" r="r" b="b"/>
              <a:pathLst>
                <a:path w="1856740" h="422910">
                  <a:moveTo>
                    <a:pt x="1785747" y="0"/>
                  </a:moveTo>
                  <a:lnTo>
                    <a:pt x="70485" y="0"/>
                  </a:lnTo>
                  <a:lnTo>
                    <a:pt x="43023" y="5530"/>
                  </a:lnTo>
                  <a:lnTo>
                    <a:pt x="20621" y="20621"/>
                  </a:lnTo>
                  <a:lnTo>
                    <a:pt x="5530" y="43023"/>
                  </a:lnTo>
                  <a:lnTo>
                    <a:pt x="0" y="70485"/>
                  </a:lnTo>
                  <a:lnTo>
                    <a:pt x="0" y="352425"/>
                  </a:lnTo>
                  <a:lnTo>
                    <a:pt x="5530" y="379886"/>
                  </a:lnTo>
                  <a:lnTo>
                    <a:pt x="20621" y="402288"/>
                  </a:lnTo>
                  <a:lnTo>
                    <a:pt x="43023" y="417379"/>
                  </a:lnTo>
                  <a:lnTo>
                    <a:pt x="70485" y="422910"/>
                  </a:lnTo>
                  <a:lnTo>
                    <a:pt x="1785747" y="422910"/>
                  </a:lnTo>
                  <a:lnTo>
                    <a:pt x="1813208" y="417379"/>
                  </a:lnTo>
                  <a:lnTo>
                    <a:pt x="1835610" y="402288"/>
                  </a:lnTo>
                  <a:lnTo>
                    <a:pt x="1850701" y="379886"/>
                  </a:lnTo>
                  <a:lnTo>
                    <a:pt x="1856232" y="352425"/>
                  </a:lnTo>
                  <a:lnTo>
                    <a:pt x="1856232" y="70485"/>
                  </a:lnTo>
                  <a:lnTo>
                    <a:pt x="1850701" y="43023"/>
                  </a:lnTo>
                  <a:lnTo>
                    <a:pt x="1835610" y="20621"/>
                  </a:lnTo>
                  <a:lnTo>
                    <a:pt x="1813208" y="5530"/>
                  </a:lnTo>
                  <a:lnTo>
                    <a:pt x="1785747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063870" y="4733925"/>
              <a:ext cx="1856739" cy="422909"/>
            </a:xfrm>
            <a:custGeom>
              <a:avLst/>
              <a:gdLst/>
              <a:ahLst/>
              <a:cxnLst/>
              <a:rect l="l" t="t" r="r" b="b"/>
              <a:pathLst>
                <a:path w="1856740" h="422910">
                  <a:moveTo>
                    <a:pt x="0" y="70485"/>
                  </a:moveTo>
                  <a:lnTo>
                    <a:pt x="5530" y="43023"/>
                  </a:lnTo>
                  <a:lnTo>
                    <a:pt x="20621" y="20621"/>
                  </a:lnTo>
                  <a:lnTo>
                    <a:pt x="43023" y="5530"/>
                  </a:lnTo>
                  <a:lnTo>
                    <a:pt x="70485" y="0"/>
                  </a:lnTo>
                  <a:lnTo>
                    <a:pt x="1785747" y="0"/>
                  </a:lnTo>
                  <a:lnTo>
                    <a:pt x="1813208" y="5530"/>
                  </a:lnTo>
                  <a:lnTo>
                    <a:pt x="1835610" y="20621"/>
                  </a:lnTo>
                  <a:lnTo>
                    <a:pt x="1850701" y="43023"/>
                  </a:lnTo>
                  <a:lnTo>
                    <a:pt x="1856232" y="70485"/>
                  </a:lnTo>
                  <a:lnTo>
                    <a:pt x="1856232" y="352425"/>
                  </a:lnTo>
                  <a:lnTo>
                    <a:pt x="1850701" y="379886"/>
                  </a:lnTo>
                  <a:lnTo>
                    <a:pt x="1835610" y="402288"/>
                  </a:lnTo>
                  <a:lnTo>
                    <a:pt x="1813208" y="417379"/>
                  </a:lnTo>
                  <a:lnTo>
                    <a:pt x="1785747" y="422910"/>
                  </a:lnTo>
                  <a:lnTo>
                    <a:pt x="70485" y="422910"/>
                  </a:lnTo>
                  <a:lnTo>
                    <a:pt x="43023" y="417379"/>
                  </a:lnTo>
                  <a:lnTo>
                    <a:pt x="20621" y="402288"/>
                  </a:lnTo>
                  <a:lnTo>
                    <a:pt x="5530" y="379886"/>
                  </a:lnTo>
                  <a:lnTo>
                    <a:pt x="0" y="352425"/>
                  </a:lnTo>
                  <a:lnTo>
                    <a:pt x="0" y="70485"/>
                  </a:lnTo>
                  <a:close/>
                </a:path>
              </a:pathLst>
            </a:custGeom>
            <a:ln w="160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5226303" y="4781042"/>
            <a:ext cx="1530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do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primitive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921764" y="2869704"/>
            <a:ext cx="4513580" cy="2942590"/>
          </a:xfrm>
          <a:custGeom>
            <a:avLst/>
            <a:gdLst/>
            <a:ahLst/>
            <a:cxnLst/>
            <a:rect l="l" t="t" r="r" b="b"/>
            <a:pathLst>
              <a:path w="4513580" h="2942590">
                <a:moveTo>
                  <a:pt x="114300" y="248412"/>
                </a:moveTo>
                <a:lnTo>
                  <a:pt x="76200" y="248412"/>
                </a:lnTo>
                <a:lnTo>
                  <a:pt x="76200" y="0"/>
                </a:lnTo>
                <a:lnTo>
                  <a:pt x="38100" y="0"/>
                </a:lnTo>
                <a:lnTo>
                  <a:pt x="38100" y="248412"/>
                </a:lnTo>
                <a:lnTo>
                  <a:pt x="0" y="248412"/>
                </a:lnTo>
                <a:lnTo>
                  <a:pt x="57150" y="362712"/>
                </a:lnTo>
                <a:lnTo>
                  <a:pt x="104775" y="267462"/>
                </a:lnTo>
                <a:lnTo>
                  <a:pt x="114300" y="248412"/>
                </a:lnTo>
                <a:close/>
              </a:path>
              <a:path w="4513580" h="2942590">
                <a:moveTo>
                  <a:pt x="899909" y="114300"/>
                </a:moveTo>
                <a:lnTo>
                  <a:pt x="890384" y="95250"/>
                </a:lnTo>
                <a:lnTo>
                  <a:pt x="842759" y="0"/>
                </a:lnTo>
                <a:lnTo>
                  <a:pt x="785609" y="114300"/>
                </a:lnTo>
                <a:lnTo>
                  <a:pt x="823709" y="114300"/>
                </a:lnTo>
                <a:lnTo>
                  <a:pt x="823709" y="362712"/>
                </a:lnTo>
                <a:lnTo>
                  <a:pt x="861809" y="362712"/>
                </a:lnTo>
                <a:lnTo>
                  <a:pt x="861809" y="114300"/>
                </a:lnTo>
                <a:lnTo>
                  <a:pt x="899909" y="114300"/>
                </a:lnTo>
                <a:close/>
              </a:path>
              <a:path w="4513580" h="2942590">
                <a:moveTo>
                  <a:pt x="1642745" y="2636507"/>
                </a:moveTo>
                <a:lnTo>
                  <a:pt x="1515999" y="2652255"/>
                </a:lnTo>
                <a:lnTo>
                  <a:pt x="1537042" y="2683929"/>
                </a:lnTo>
                <a:lnTo>
                  <a:pt x="1196467" y="2910459"/>
                </a:lnTo>
                <a:lnTo>
                  <a:pt x="1217549" y="2942183"/>
                </a:lnTo>
                <a:lnTo>
                  <a:pt x="1558137" y="2715666"/>
                </a:lnTo>
                <a:lnTo>
                  <a:pt x="1579245" y="2747391"/>
                </a:lnTo>
                <a:lnTo>
                  <a:pt x="1621650" y="2673337"/>
                </a:lnTo>
                <a:lnTo>
                  <a:pt x="1642745" y="2636507"/>
                </a:lnTo>
                <a:close/>
              </a:path>
              <a:path w="4513580" h="2942590">
                <a:moveTo>
                  <a:pt x="2005584" y="1652003"/>
                </a:moveTo>
                <a:lnTo>
                  <a:pt x="1757172" y="1652003"/>
                </a:lnTo>
                <a:lnTo>
                  <a:pt x="1757172" y="1613903"/>
                </a:lnTo>
                <a:lnTo>
                  <a:pt x="1642872" y="1671053"/>
                </a:lnTo>
                <a:lnTo>
                  <a:pt x="1757172" y="1728203"/>
                </a:lnTo>
                <a:lnTo>
                  <a:pt x="1757172" y="1690103"/>
                </a:lnTo>
                <a:lnTo>
                  <a:pt x="2005584" y="1690103"/>
                </a:lnTo>
                <a:lnTo>
                  <a:pt x="2005584" y="1652003"/>
                </a:lnTo>
                <a:close/>
              </a:path>
              <a:path w="4513580" h="2942590">
                <a:moveTo>
                  <a:pt x="2042147" y="1070597"/>
                </a:moveTo>
                <a:lnTo>
                  <a:pt x="2004047" y="1051547"/>
                </a:lnTo>
                <a:lnTo>
                  <a:pt x="1927847" y="1013447"/>
                </a:lnTo>
                <a:lnTo>
                  <a:pt x="1927847" y="1051547"/>
                </a:lnTo>
                <a:lnTo>
                  <a:pt x="1679435" y="1051547"/>
                </a:lnTo>
                <a:lnTo>
                  <a:pt x="1679435" y="1089647"/>
                </a:lnTo>
                <a:lnTo>
                  <a:pt x="1927847" y="1089647"/>
                </a:lnTo>
                <a:lnTo>
                  <a:pt x="1927847" y="1127747"/>
                </a:lnTo>
                <a:lnTo>
                  <a:pt x="2004047" y="1089647"/>
                </a:lnTo>
                <a:lnTo>
                  <a:pt x="2042147" y="1070597"/>
                </a:lnTo>
                <a:close/>
              </a:path>
              <a:path w="4513580" h="2942590">
                <a:moveTo>
                  <a:pt x="3465068" y="2926423"/>
                </a:moveTo>
                <a:lnTo>
                  <a:pt x="3444176" y="2883839"/>
                </a:lnTo>
                <a:lnTo>
                  <a:pt x="3408807" y="2811678"/>
                </a:lnTo>
                <a:lnTo>
                  <a:pt x="3385667" y="2841993"/>
                </a:lnTo>
                <a:lnTo>
                  <a:pt x="3105277" y="2628265"/>
                </a:lnTo>
                <a:lnTo>
                  <a:pt x="3082163" y="2658491"/>
                </a:lnTo>
                <a:lnTo>
                  <a:pt x="3362604" y="2872244"/>
                </a:lnTo>
                <a:lnTo>
                  <a:pt x="3339465" y="2902585"/>
                </a:lnTo>
                <a:lnTo>
                  <a:pt x="3465068" y="2926423"/>
                </a:lnTo>
                <a:close/>
              </a:path>
              <a:path w="4513580" h="2942590">
                <a:moveTo>
                  <a:pt x="3727691" y="248412"/>
                </a:moveTo>
                <a:lnTo>
                  <a:pt x="3689591" y="248412"/>
                </a:lnTo>
                <a:lnTo>
                  <a:pt x="3689591" y="0"/>
                </a:lnTo>
                <a:lnTo>
                  <a:pt x="3651491" y="0"/>
                </a:lnTo>
                <a:lnTo>
                  <a:pt x="3651491" y="248412"/>
                </a:lnTo>
                <a:lnTo>
                  <a:pt x="3613391" y="248412"/>
                </a:lnTo>
                <a:lnTo>
                  <a:pt x="3670541" y="362712"/>
                </a:lnTo>
                <a:lnTo>
                  <a:pt x="3718166" y="267462"/>
                </a:lnTo>
                <a:lnTo>
                  <a:pt x="3727691" y="248412"/>
                </a:lnTo>
                <a:close/>
              </a:path>
              <a:path w="4513580" h="2942590">
                <a:moveTo>
                  <a:pt x="4513313" y="114300"/>
                </a:moveTo>
                <a:lnTo>
                  <a:pt x="4503788" y="95250"/>
                </a:lnTo>
                <a:lnTo>
                  <a:pt x="4456163" y="0"/>
                </a:lnTo>
                <a:lnTo>
                  <a:pt x="4399013" y="114300"/>
                </a:lnTo>
                <a:lnTo>
                  <a:pt x="4437113" y="114300"/>
                </a:lnTo>
                <a:lnTo>
                  <a:pt x="4437113" y="362712"/>
                </a:lnTo>
                <a:lnTo>
                  <a:pt x="4475213" y="362712"/>
                </a:lnTo>
                <a:lnTo>
                  <a:pt x="4475213" y="114300"/>
                </a:lnTo>
                <a:lnTo>
                  <a:pt x="4513313" y="11430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LEC1</a:t>
            </a:r>
            <a:endParaRPr dirty="0"/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4505"/>
            <a:ext cx="9144000" cy="66040"/>
          </a:xfrm>
          <a:custGeom>
            <a:avLst/>
            <a:gdLst/>
            <a:ahLst/>
            <a:cxnLst/>
            <a:rect l="l" t="t" r="r" b="b"/>
            <a:pathLst>
              <a:path w="9144000" h="66039">
                <a:moveTo>
                  <a:pt x="9144000" y="0"/>
                </a:moveTo>
                <a:lnTo>
                  <a:pt x="0" y="0"/>
                </a:lnTo>
                <a:lnTo>
                  <a:pt x="0" y="65532"/>
                </a:lnTo>
                <a:lnTo>
                  <a:pt x="9144000" y="65532"/>
                </a:lnTo>
                <a:lnTo>
                  <a:pt x="91440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75438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70" dirty="0"/>
              <a:t>STORED</a:t>
            </a:r>
            <a:r>
              <a:rPr u="none" spc="-140" dirty="0"/>
              <a:t> </a:t>
            </a:r>
            <a:r>
              <a:rPr u="none" spc="-55" dirty="0"/>
              <a:t>PROGRAM</a:t>
            </a:r>
            <a:r>
              <a:rPr u="none" spc="-155" dirty="0"/>
              <a:t> </a:t>
            </a:r>
            <a:r>
              <a:rPr u="none" spc="-50" dirty="0"/>
              <a:t>COMPUTER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LEC1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10259" y="1818385"/>
            <a:ext cx="7030720" cy="3556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0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sequence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instructions</a:t>
            </a:r>
            <a:r>
              <a:rPr sz="26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20" dirty="0">
                <a:solidFill>
                  <a:srgbClr val="C00000"/>
                </a:solidFill>
                <a:latin typeface="Calibri"/>
                <a:cs typeface="Calibri"/>
              </a:rPr>
              <a:t>stored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inside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computer</a:t>
            </a:r>
            <a:endParaRPr sz="26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125"/>
              </a:spcBef>
              <a:buClr>
                <a:srgbClr val="585858"/>
              </a:buClr>
              <a:buChar char="◦"/>
              <a:tabLst>
                <a:tab pos="464820" algn="l"/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built</a:t>
            </a:r>
            <a:r>
              <a:rPr sz="2400" spc="-15" dirty="0">
                <a:latin typeface="Calibri"/>
                <a:cs typeface="Calibri"/>
              </a:rPr>
              <a:t> from</a:t>
            </a:r>
            <a:r>
              <a:rPr sz="2400" spc="-10" dirty="0">
                <a:latin typeface="Calibri"/>
                <a:cs typeface="Calibri"/>
              </a:rPr>
              <a:t> predefined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set</a:t>
            </a:r>
            <a:r>
              <a:rPr sz="2400" spc="-5" dirty="0">
                <a:latin typeface="Calibri"/>
                <a:cs typeface="Calibri"/>
              </a:rPr>
              <a:t> 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primitive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instructions</a:t>
            </a:r>
            <a:endParaRPr sz="2400">
              <a:latin typeface="Calibri"/>
              <a:cs typeface="Calibri"/>
            </a:endParaRPr>
          </a:p>
          <a:p>
            <a:pPr marL="853440" lvl="2" indent="-457834">
              <a:lnSpc>
                <a:spcPct val="100000"/>
              </a:lnSpc>
              <a:spcBef>
                <a:spcPts val="385"/>
              </a:spcBef>
              <a:buClr>
                <a:srgbClr val="585858"/>
              </a:buClr>
              <a:buAutoNum type="arabicParenR"/>
              <a:tabLst>
                <a:tab pos="853440" algn="l"/>
                <a:tab pos="854075" algn="l"/>
              </a:tabLst>
            </a:pPr>
            <a:r>
              <a:rPr sz="2000" spc="-5" dirty="0">
                <a:latin typeface="Calibri"/>
                <a:cs typeface="Calibri"/>
              </a:rPr>
              <a:t>arithmetic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logic</a:t>
            </a:r>
            <a:endParaRPr sz="2000">
              <a:latin typeface="Calibri"/>
              <a:cs typeface="Calibri"/>
            </a:endParaRPr>
          </a:p>
          <a:p>
            <a:pPr marL="853440" lvl="2" indent="-457834">
              <a:lnSpc>
                <a:spcPct val="100000"/>
              </a:lnSpc>
              <a:spcBef>
                <a:spcPts val="360"/>
              </a:spcBef>
              <a:buClr>
                <a:srgbClr val="585858"/>
              </a:buClr>
              <a:buAutoNum type="arabicParenR"/>
              <a:tabLst>
                <a:tab pos="853440" algn="l"/>
                <a:tab pos="854075" algn="l"/>
              </a:tabLst>
            </a:pPr>
            <a:r>
              <a:rPr sz="2000" spc="-10" dirty="0">
                <a:latin typeface="Calibri"/>
                <a:cs typeface="Calibri"/>
              </a:rPr>
              <a:t>simple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tests</a:t>
            </a:r>
            <a:endParaRPr sz="2000">
              <a:latin typeface="Calibri"/>
              <a:cs typeface="Calibri"/>
            </a:endParaRPr>
          </a:p>
          <a:p>
            <a:pPr marL="853440" lvl="2" indent="-457834">
              <a:lnSpc>
                <a:spcPct val="100000"/>
              </a:lnSpc>
              <a:spcBef>
                <a:spcPts val="360"/>
              </a:spcBef>
              <a:buClr>
                <a:srgbClr val="585858"/>
              </a:buClr>
              <a:buAutoNum type="arabicParenR"/>
              <a:tabLst>
                <a:tab pos="853440" algn="l"/>
                <a:tab pos="854075" algn="l"/>
              </a:tabLst>
            </a:pPr>
            <a:r>
              <a:rPr sz="2000" spc="-10" dirty="0">
                <a:latin typeface="Calibri"/>
                <a:cs typeface="Calibri"/>
              </a:rPr>
              <a:t>moving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data</a:t>
            </a:r>
            <a:endParaRPr sz="2000">
              <a:latin typeface="Calibri"/>
              <a:cs typeface="Calibri"/>
            </a:endParaRPr>
          </a:p>
          <a:p>
            <a:pPr marL="104139" marR="918844" indent="-91440">
              <a:lnSpc>
                <a:spcPts val="2810"/>
              </a:lnSpc>
              <a:spcBef>
                <a:spcPts val="160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special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program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(interpreter)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b="1" spc="-25" dirty="0">
                <a:solidFill>
                  <a:srgbClr val="C00000"/>
                </a:solidFill>
                <a:latin typeface="Calibri"/>
                <a:cs typeface="Calibri"/>
              </a:rPr>
              <a:t>executes</a:t>
            </a:r>
            <a:r>
              <a:rPr sz="2600" b="1" spc="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each </a:t>
            </a:r>
            <a:r>
              <a:rPr sz="2600" b="1" spc="-5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instruction</a:t>
            </a:r>
            <a:r>
              <a:rPr sz="26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in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order</a:t>
            </a:r>
            <a:endParaRPr sz="26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80"/>
              </a:spcBef>
              <a:buClr>
                <a:srgbClr val="585858"/>
              </a:buClr>
              <a:buChar char="◦"/>
              <a:tabLst>
                <a:tab pos="464820" algn="l"/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use </a:t>
            </a:r>
            <a:r>
              <a:rPr sz="2400" spc="-15" dirty="0">
                <a:latin typeface="Calibri"/>
                <a:cs typeface="Calibri"/>
              </a:rPr>
              <a:t>tests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change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flow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control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through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sequence</a:t>
            </a:r>
            <a:endParaRPr sz="24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315"/>
              </a:spcBef>
              <a:buClr>
                <a:srgbClr val="585858"/>
              </a:buClr>
              <a:buChar char="◦"/>
              <a:tabLst>
                <a:tab pos="464820" algn="l"/>
                <a:tab pos="465455" algn="l"/>
              </a:tabLst>
            </a:pPr>
            <a:r>
              <a:rPr sz="2400" spc="-20" dirty="0">
                <a:latin typeface="Calibri"/>
                <a:cs typeface="Calibri"/>
              </a:rPr>
              <a:t>stop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done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4505"/>
            <a:ext cx="9144000" cy="66040"/>
          </a:xfrm>
          <a:custGeom>
            <a:avLst/>
            <a:gdLst/>
            <a:ahLst/>
            <a:cxnLst/>
            <a:rect l="l" t="t" r="r" b="b"/>
            <a:pathLst>
              <a:path w="9144000" h="66039">
                <a:moveTo>
                  <a:pt x="9144000" y="0"/>
                </a:moveTo>
                <a:lnTo>
                  <a:pt x="0" y="0"/>
                </a:lnTo>
                <a:lnTo>
                  <a:pt x="0" y="65532"/>
                </a:lnTo>
                <a:lnTo>
                  <a:pt x="9144000" y="65532"/>
                </a:lnTo>
                <a:lnTo>
                  <a:pt x="91440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42830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5" dirty="0"/>
              <a:t>BASIC</a:t>
            </a:r>
            <a:r>
              <a:rPr u="none" spc="-165" dirty="0"/>
              <a:t> </a:t>
            </a:r>
            <a:r>
              <a:rPr u="none" spc="-50" dirty="0"/>
              <a:t>PRIMITIVES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LEC1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10259" y="1818385"/>
            <a:ext cx="7564755" cy="362966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04139" marR="38100" indent="-91440">
              <a:lnSpc>
                <a:spcPts val="2810"/>
              </a:lnSpc>
              <a:spcBef>
                <a:spcPts val="45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35" dirty="0">
                <a:latin typeface="Calibri"/>
                <a:cs typeface="Calibri"/>
              </a:rPr>
              <a:t>Turing</a:t>
            </a:r>
            <a:r>
              <a:rPr sz="2600" spc="-10" dirty="0">
                <a:latin typeface="Calibri"/>
                <a:cs typeface="Calibri"/>
              </a:rPr>
              <a:t> showed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that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you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can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compute</a:t>
            </a:r>
            <a:r>
              <a:rPr sz="26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anything</a:t>
            </a:r>
            <a:r>
              <a:rPr sz="2600" b="1" spc="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using </a:t>
            </a:r>
            <a:r>
              <a:rPr sz="2600" dirty="0">
                <a:latin typeface="Calibri"/>
                <a:cs typeface="Calibri"/>
              </a:rPr>
              <a:t>6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primitives</a:t>
            </a:r>
            <a:endParaRPr sz="2600">
              <a:latin typeface="Calibri"/>
              <a:cs typeface="Calibri"/>
            </a:endParaRPr>
          </a:p>
          <a:p>
            <a:pPr marL="104139" marR="1453515" indent="-91440">
              <a:lnSpc>
                <a:spcPts val="2810"/>
              </a:lnSpc>
              <a:spcBef>
                <a:spcPts val="139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modern </a:t>
            </a:r>
            <a:r>
              <a:rPr sz="2600" spc="-15" dirty="0">
                <a:latin typeface="Calibri"/>
                <a:cs typeface="Calibri"/>
              </a:rPr>
              <a:t>programming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languages </a:t>
            </a:r>
            <a:r>
              <a:rPr sz="2600" spc="-20" dirty="0">
                <a:latin typeface="Calibri"/>
                <a:cs typeface="Calibri"/>
              </a:rPr>
              <a:t>have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more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convenient</a:t>
            </a:r>
            <a:r>
              <a:rPr sz="2600" spc="-10" dirty="0">
                <a:latin typeface="Calibri"/>
                <a:cs typeface="Calibri"/>
              </a:rPr>
              <a:t> set</a:t>
            </a:r>
            <a:r>
              <a:rPr sz="2600" spc="-5" dirty="0">
                <a:latin typeface="Calibri"/>
                <a:cs typeface="Calibri"/>
              </a:rPr>
              <a:t> of </a:t>
            </a:r>
            <a:r>
              <a:rPr sz="2600" spc="-10" dirty="0">
                <a:latin typeface="Calibri"/>
                <a:cs typeface="Calibri"/>
              </a:rPr>
              <a:t>primitives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4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5" dirty="0">
                <a:latin typeface="Calibri"/>
                <a:cs typeface="Calibri"/>
              </a:rPr>
              <a:t>can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abstract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methods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b="1" spc="-20" dirty="0">
                <a:solidFill>
                  <a:srgbClr val="C00000"/>
                </a:solidFill>
                <a:latin typeface="Calibri"/>
                <a:cs typeface="Calibri"/>
              </a:rPr>
              <a:t>create</a:t>
            </a:r>
            <a:r>
              <a:rPr sz="2600" b="1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new</a:t>
            </a:r>
            <a:r>
              <a:rPr sz="26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primitives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585858"/>
              </a:buClr>
              <a:buFont typeface="Wingdings"/>
              <a:buChar char=""/>
            </a:pPr>
            <a:endParaRPr sz="3000">
              <a:latin typeface="Calibri"/>
              <a:cs typeface="Calibri"/>
            </a:endParaRPr>
          </a:p>
          <a:p>
            <a:pPr marL="104139" marR="5080" indent="-91440">
              <a:lnSpc>
                <a:spcPts val="2810"/>
              </a:lnSpc>
              <a:spcBef>
                <a:spcPts val="19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anything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computable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5" dirty="0">
                <a:latin typeface="Calibri"/>
                <a:cs typeface="Calibri"/>
              </a:rPr>
              <a:t> one language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10" dirty="0">
                <a:latin typeface="Calibri"/>
                <a:cs typeface="Calibri"/>
              </a:rPr>
              <a:t>computable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any</a:t>
            </a:r>
            <a:r>
              <a:rPr sz="2600" spc="-5" dirty="0">
                <a:latin typeface="Calibri"/>
                <a:cs typeface="Calibri"/>
              </a:rPr>
              <a:t> other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programming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language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4505"/>
            <a:ext cx="9144000" cy="66040"/>
          </a:xfrm>
          <a:custGeom>
            <a:avLst/>
            <a:gdLst/>
            <a:ahLst/>
            <a:cxnLst/>
            <a:rect l="l" t="t" r="r" b="b"/>
            <a:pathLst>
              <a:path w="9144000" h="66039">
                <a:moveTo>
                  <a:pt x="9144000" y="0"/>
                </a:moveTo>
                <a:lnTo>
                  <a:pt x="0" y="0"/>
                </a:lnTo>
                <a:lnTo>
                  <a:pt x="0" y="65532"/>
                </a:lnTo>
                <a:lnTo>
                  <a:pt x="9144000" y="65532"/>
                </a:lnTo>
                <a:lnTo>
                  <a:pt x="91440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44945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100" dirty="0"/>
              <a:t>CREATING</a:t>
            </a:r>
            <a:r>
              <a:rPr u="none" spc="-135" dirty="0"/>
              <a:t> </a:t>
            </a:r>
            <a:r>
              <a:rPr u="none" spc="-60" dirty="0"/>
              <a:t>RECIPES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LEC1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10259" y="1818385"/>
            <a:ext cx="7137400" cy="2560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indent="-226060">
              <a:lnSpc>
                <a:spcPts val="2965"/>
              </a:lnSpc>
              <a:spcBef>
                <a:spcPts val="10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programming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language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provides</a:t>
            </a:r>
            <a:r>
              <a:rPr sz="2600" dirty="0">
                <a:latin typeface="Calibri"/>
                <a:cs typeface="Calibri"/>
              </a:rPr>
              <a:t> a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set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spc="-10" dirty="0">
                <a:latin typeface="Calibri"/>
                <a:cs typeface="Calibri"/>
              </a:rPr>
              <a:t>primitive</a:t>
            </a:r>
            <a:endParaRPr sz="2600">
              <a:latin typeface="Calibri"/>
              <a:cs typeface="Calibri"/>
            </a:endParaRPr>
          </a:p>
          <a:p>
            <a:pPr marL="104139">
              <a:lnSpc>
                <a:spcPts val="2965"/>
              </a:lnSpc>
            </a:pP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operations</a:t>
            </a:r>
            <a:endParaRPr sz="2600">
              <a:latin typeface="Calibri"/>
              <a:cs typeface="Calibri"/>
            </a:endParaRPr>
          </a:p>
          <a:p>
            <a:pPr marL="104139" marR="111125" indent="-91440">
              <a:lnSpc>
                <a:spcPts val="2810"/>
              </a:lnSpc>
              <a:spcBef>
                <a:spcPts val="143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expressions</a:t>
            </a:r>
            <a:r>
              <a:rPr sz="2600" b="1" spc="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are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complex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but </a:t>
            </a:r>
            <a:r>
              <a:rPr sz="2600" spc="-15" dirty="0">
                <a:latin typeface="Calibri"/>
                <a:cs typeface="Calibri"/>
              </a:rPr>
              <a:t>legal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combinations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of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primitives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 </a:t>
            </a:r>
            <a:r>
              <a:rPr sz="2600" spc="-15" dirty="0">
                <a:latin typeface="Calibri"/>
                <a:cs typeface="Calibri"/>
              </a:rPr>
              <a:t>programming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language</a:t>
            </a:r>
            <a:endParaRPr sz="2600">
              <a:latin typeface="Calibri"/>
              <a:cs typeface="Calibri"/>
            </a:endParaRPr>
          </a:p>
          <a:p>
            <a:pPr marL="104139" marR="593725" indent="-91440">
              <a:lnSpc>
                <a:spcPts val="2810"/>
              </a:lnSpc>
              <a:spcBef>
                <a:spcPts val="139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5" dirty="0">
                <a:latin typeface="Calibri"/>
                <a:cs typeface="Calibri"/>
              </a:rPr>
              <a:t>expressions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and </a:t>
            </a:r>
            <a:r>
              <a:rPr sz="2600" spc="-10" dirty="0">
                <a:latin typeface="Calibri"/>
                <a:cs typeface="Calibri"/>
              </a:rPr>
              <a:t>computations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have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values</a:t>
            </a:r>
            <a:r>
              <a:rPr sz="26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and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meanings in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 </a:t>
            </a:r>
            <a:r>
              <a:rPr sz="2600" spc="-15" dirty="0">
                <a:latin typeface="Calibri"/>
                <a:cs typeface="Calibri"/>
              </a:rPr>
              <a:t>programming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language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4460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1700" y="622046"/>
            <a:ext cx="60198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0" dirty="0"/>
              <a:t>ASPECTS</a:t>
            </a:r>
            <a:r>
              <a:rPr u="none" spc="-135" dirty="0"/>
              <a:t> </a:t>
            </a:r>
            <a:r>
              <a:rPr u="none" spc="-25" dirty="0"/>
              <a:t>OF</a:t>
            </a:r>
            <a:r>
              <a:rPr u="none" spc="-135" dirty="0"/>
              <a:t> </a:t>
            </a:r>
            <a:r>
              <a:rPr u="none" spc="-65" dirty="0"/>
              <a:t>LANGUAGES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10259" y="1526285"/>
            <a:ext cx="6499225" cy="1537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0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primitive</a:t>
            </a:r>
            <a:r>
              <a:rPr sz="26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constructs</a:t>
            </a:r>
            <a:endParaRPr sz="26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125"/>
              </a:spcBef>
              <a:buClr>
                <a:srgbClr val="585858"/>
              </a:buClr>
              <a:buChar char="◦"/>
              <a:tabLst>
                <a:tab pos="464820" algn="l"/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English: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words</a:t>
            </a:r>
            <a:endParaRPr sz="2400">
              <a:latin typeface="Calibri"/>
              <a:cs typeface="Calibri"/>
            </a:endParaRPr>
          </a:p>
          <a:p>
            <a:pPr marL="396240" marR="5080" lvl="1" indent="-182880">
              <a:lnSpc>
                <a:spcPts val="2590"/>
              </a:lnSpc>
              <a:spcBef>
                <a:spcPts val="640"/>
              </a:spcBef>
              <a:buClr>
                <a:srgbClr val="585858"/>
              </a:buClr>
              <a:buFont typeface="Calibri"/>
              <a:buChar char="◦"/>
              <a:tabLst>
                <a:tab pos="464820" algn="l"/>
                <a:tab pos="465455" algn="l"/>
              </a:tabLst>
            </a:pPr>
            <a:r>
              <a:rPr dirty="0"/>
              <a:t>	</a:t>
            </a:r>
            <a:r>
              <a:rPr sz="2400" spc="-10" dirty="0">
                <a:latin typeface="Calibri"/>
                <a:cs typeface="Calibri"/>
              </a:rPr>
              <a:t>programming </a:t>
            </a:r>
            <a:r>
              <a:rPr sz="2400" spc="-5" dirty="0">
                <a:latin typeface="Calibri"/>
                <a:cs typeface="Calibri"/>
              </a:rPr>
              <a:t>language: </a:t>
            </a:r>
            <a:r>
              <a:rPr sz="2400" spc="-10" dirty="0">
                <a:latin typeface="Calibri"/>
                <a:cs typeface="Calibri"/>
              </a:rPr>
              <a:t>numbers, </a:t>
            </a:r>
            <a:r>
              <a:rPr sz="2400" spc="-5" dirty="0">
                <a:latin typeface="Calibri"/>
                <a:cs typeface="Calibri"/>
              </a:rPr>
              <a:t>strings, simple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operators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91773"/>
            <a:ext cx="6108375" cy="261433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52210" y="3046730"/>
            <a:ext cx="2815589" cy="264734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5118" y="5724981"/>
            <a:ext cx="5446395" cy="340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" marR="5080" indent="-10795">
              <a:lnSpc>
                <a:spcPct val="114799"/>
              </a:lnSpc>
              <a:spcBef>
                <a:spcPts val="100"/>
              </a:spcBef>
            </a:pPr>
            <a:r>
              <a:rPr sz="900" dirty="0">
                <a:latin typeface="Verdana"/>
                <a:cs typeface="Verdana"/>
              </a:rPr>
              <a:t>Word </a:t>
            </a:r>
            <a:r>
              <a:rPr sz="900" spc="-5" dirty="0">
                <a:latin typeface="Verdana"/>
                <a:cs typeface="Verdana"/>
              </a:rPr>
              <a:t>Cloud </a:t>
            </a:r>
            <a:r>
              <a:rPr sz="900" dirty="0">
                <a:latin typeface="Verdana"/>
                <a:cs typeface="Verdana"/>
              </a:rPr>
              <a:t>copyright </a:t>
            </a:r>
            <a:r>
              <a:rPr sz="900" dirty="0">
                <a:solidFill>
                  <a:srgbClr val="0000FF"/>
                </a:solidFill>
                <a:latin typeface="Verdana"/>
                <a:cs typeface="Verdana"/>
                <a:hlinkClick r:id="rId4"/>
              </a:rPr>
              <a:t>Michael </a:t>
            </a:r>
            <a:r>
              <a:rPr sz="900" spc="-15" dirty="0">
                <a:solidFill>
                  <a:srgbClr val="0000FF"/>
                </a:solidFill>
                <a:latin typeface="Verdana"/>
                <a:cs typeface="Verdana"/>
                <a:hlinkClick r:id="rId4"/>
              </a:rPr>
              <a:t>Twardos</a:t>
            </a:r>
            <a:r>
              <a:rPr sz="900" spc="-15" dirty="0">
                <a:latin typeface="Verdana"/>
                <a:cs typeface="Verdana"/>
              </a:rPr>
              <a:t>, </a:t>
            </a:r>
            <a:r>
              <a:rPr sz="900" dirty="0">
                <a:latin typeface="Verdana"/>
                <a:cs typeface="Verdana"/>
              </a:rPr>
              <a:t>All </a:t>
            </a:r>
            <a:r>
              <a:rPr sz="900" spc="-5" dirty="0">
                <a:latin typeface="Verdana"/>
                <a:cs typeface="Verdana"/>
              </a:rPr>
              <a:t>Right Reserved. This </a:t>
            </a:r>
            <a:r>
              <a:rPr sz="900" dirty="0">
                <a:latin typeface="Verdana"/>
                <a:cs typeface="Verdana"/>
              </a:rPr>
              <a:t>content </a:t>
            </a:r>
            <a:r>
              <a:rPr sz="900" spc="-5" dirty="0">
                <a:latin typeface="Verdana"/>
                <a:cs typeface="Verdana"/>
              </a:rPr>
              <a:t>is </a:t>
            </a:r>
            <a:r>
              <a:rPr sz="900" dirty="0">
                <a:latin typeface="Verdana"/>
                <a:cs typeface="Verdana"/>
              </a:rPr>
              <a:t>excluded from our </a:t>
            </a:r>
            <a:r>
              <a:rPr sz="900" spc="5" dirty="0">
                <a:latin typeface="Verdana"/>
                <a:cs typeface="Verdana"/>
              </a:rPr>
              <a:t> </a:t>
            </a:r>
            <a:r>
              <a:rPr sz="900" spc="-5" dirty="0">
                <a:latin typeface="Verdana"/>
                <a:cs typeface="Verdana"/>
              </a:rPr>
              <a:t>Creative</a:t>
            </a:r>
            <a:r>
              <a:rPr sz="900" spc="-10" dirty="0">
                <a:latin typeface="Verdana"/>
                <a:cs typeface="Verdana"/>
              </a:rPr>
              <a:t> </a:t>
            </a:r>
            <a:r>
              <a:rPr sz="900" spc="-5" dirty="0">
                <a:latin typeface="Verdana"/>
                <a:cs typeface="Verdana"/>
              </a:rPr>
              <a:t>Commons license.</a:t>
            </a:r>
            <a:r>
              <a:rPr sz="900" spc="-10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For</a:t>
            </a:r>
            <a:r>
              <a:rPr sz="900" spc="-5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more</a:t>
            </a:r>
            <a:r>
              <a:rPr sz="900" spc="-10" dirty="0">
                <a:latin typeface="Verdana"/>
                <a:cs typeface="Verdana"/>
              </a:rPr>
              <a:t> </a:t>
            </a:r>
            <a:r>
              <a:rPr sz="900" spc="-5" dirty="0">
                <a:latin typeface="Verdana"/>
                <a:cs typeface="Verdana"/>
              </a:rPr>
              <a:t>information,</a:t>
            </a:r>
            <a:r>
              <a:rPr sz="900" spc="-10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see</a:t>
            </a:r>
            <a:r>
              <a:rPr sz="900" spc="10" dirty="0">
                <a:latin typeface="Verdana"/>
                <a:cs typeface="Verdana"/>
              </a:rPr>
              <a:t> </a:t>
            </a:r>
            <a:r>
              <a:rPr sz="900" spc="-5" dirty="0">
                <a:solidFill>
                  <a:srgbClr val="0000FF"/>
                </a:solidFill>
                <a:latin typeface="Verdana"/>
                <a:cs typeface="Verdana"/>
                <a:hlinkClick r:id="rId5"/>
              </a:rPr>
              <a:t>https://ocw.mit.edu/help/faq-fair-use/</a:t>
            </a:r>
            <a:r>
              <a:rPr sz="900" spc="-5" dirty="0">
                <a:latin typeface="Verdana"/>
                <a:cs typeface="Verdana"/>
              </a:rPr>
              <a:t>.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LEC1</a:t>
            </a:r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6077191" y="5685078"/>
            <a:ext cx="2995295" cy="672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900"/>
              </a:lnSpc>
              <a:spcBef>
                <a:spcPts val="100"/>
              </a:spcBef>
            </a:pPr>
            <a:r>
              <a:rPr sz="900" dirty="0">
                <a:latin typeface="Verdana"/>
                <a:cs typeface="Verdana"/>
              </a:rPr>
              <a:t>Word</a:t>
            </a:r>
            <a:r>
              <a:rPr sz="900" spc="-20" dirty="0">
                <a:latin typeface="Verdana"/>
                <a:cs typeface="Verdana"/>
              </a:rPr>
              <a:t> </a:t>
            </a:r>
            <a:r>
              <a:rPr sz="900" spc="-5" dirty="0">
                <a:latin typeface="Verdana"/>
                <a:cs typeface="Verdana"/>
              </a:rPr>
              <a:t>Cloud</a:t>
            </a:r>
            <a:r>
              <a:rPr sz="900" spc="-15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copyright</a:t>
            </a:r>
            <a:r>
              <a:rPr sz="900" spc="-20" dirty="0">
                <a:latin typeface="Verdana"/>
                <a:cs typeface="Verdana"/>
              </a:rPr>
              <a:t> </a:t>
            </a:r>
            <a:r>
              <a:rPr sz="900" spc="-5" dirty="0">
                <a:latin typeface="Verdana"/>
                <a:cs typeface="Verdana"/>
              </a:rPr>
              <a:t>unknown,</a:t>
            </a:r>
            <a:r>
              <a:rPr sz="900" spc="-25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All</a:t>
            </a:r>
            <a:r>
              <a:rPr sz="900" spc="-20" dirty="0">
                <a:latin typeface="Verdana"/>
                <a:cs typeface="Verdana"/>
              </a:rPr>
              <a:t> </a:t>
            </a:r>
            <a:r>
              <a:rPr sz="900" spc="-5" dirty="0">
                <a:latin typeface="Verdana"/>
                <a:cs typeface="Verdana"/>
              </a:rPr>
              <a:t>Right</a:t>
            </a:r>
            <a:r>
              <a:rPr sz="900" spc="-10" dirty="0">
                <a:latin typeface="Verdana"/>
                <a:cs typeface="Verdana"/>
              </a:rPr>
              <a:t> </a:t>
            </a:r>
            <a:r>
              <a:rPr sz="900" spc="-5" dirty="0">
                <a:latin typeface="Verdana"/>
                <a:cs typeface="Verdana"/>
              </a:rPr>
              <a:t>Reserved. </a:t>
            </a:r>
            <a:r>
              <a:rPr sz="900" spc="-300" dirty="0">
                <a:latin typeface="Verdana"/>
                <a:cs typeface="Verdana"/>
              </a:rPr>
              <a:t> </a:t>
            </a:r>
            <a:r>
              <a:rPr sz="900" spc="-5" dirty="0">
                <a:latin typeface="Verdana"/>
                <a:cs typeface="Verdana"/>
              </a:rPr>
              <a:t>This </a:t>
            </a:r>
            <a:r>
              <a:rPr sz="900" dirty="0">
                <a:latin typeface="Verdana"/>
                <a:cs typeface="Verdana"/>
              </a:rPr>
              <a:t>content </a:t>
            </a:r>
            <a:r>
              <a:rPr sz="900" spc="-5" dirty="0">
                <a:latin typeface="Verdana"/>
                <a:cs typeface="Verdana"/>
              </a:rPr>
              <a:t>is </a:t>
            </a:r>
            <a:r>
              <a:rPr sz="900" dirty="0">
                <a:latin typeface="Verdana"/>
                <a:cs typeface="Verdana"/>
              </a:rPr>
              <a:t>excluded from our </a:t>
            </a:r>
            <a:r>
              <a:rPr sz="900" spc="-5" dirty="0">
                <a:latin typeface="Verdana"/>
                <a:cs typeface="Verdana"/>
              </a:rPr>
              <a:t>Creative </a:t>
            </a:r>
            <a:r>
              <a:rPr sz="900" dirty="0">
                <a:latin typeface="Verdana"/>
                <a:cs typeface="Verdana"/>
              </a:rPr>
              <a:t> </a:t>
            </a:r>
            <a:r>
              <a:rPr sz="900" spc="-5" dirty="0">
                <a:latin typeface="Verdana"/>
                <a:cs typeface="Verdana"/>
              </a:rPr>
              <a:t>Commons license. </a:t>
            </a:r>
            <a:r>
              <a:rPr sz="900" dirty="0">
                <a:latin typeface="Verdana"/>
                <a:cs typeface="Verdana"/>
              </a:rPr>
              <a:t>For more </a:t>
            </a:r>
            <a:r>
              <a:rPr sz="900" spc="-5" dirty="0">
                <a:latin typeface="Verdana"/>
                <a:cs typeface="Verdana"/>
              </a:rPr>
              <a:t>information, </a:t>
            </a:r>
            <a:r>
              <a:rPr sz="900" dirty="0">
                <a:latin typeface="Verdana"/>
                <a:cs typeface="Verdana"/>
              </a:rPr>
              <a:t>see </a:t>
            </a:r>
            <a:r>
              <a:rPr sz="900" spc="5" dirty="0">
                <a:latin typeface="Verdana"/>
                <a:cs typeface="Verdana"/>
              </a:rPr>
              <a:t> </a:t>
            </a:r>
            <a:r>
              <a:rPr sz="900" spc="-5" dirty="0">
                <a:solidFill>
                  <a:srgbClr val="0000FF"/>
                </a:solidFill>
                <a:latin typeface="Verdana"/>
                <a:cs typeface="Verdana"/>
                <a:hlinkClick r:id="rId5"/>
              </a:rPr>
              <a:t>https://ocw.mit.edu/help/faq-fair-use/</a:t>
            </a:r>
            <a:r>
              <a:rPr sz="900" spc="-5" dirty="0">
                <a:latin typeface="Verdana"/>
                <a:cs typeface="Verdana"/>
              </a:rPr>
              <a:t>.</a:t>
            </a:r>
            <a:endParaRPr sz="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60198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0" dirty="0"/>
              <a:t>ASPECTS</a:t>
            </a:r>
            <a:r>
              <a:rPr u="none" spc="-135" dirty="0"/>
              <a:t> </a:t>
            </a:r>
            <a:r>
              <a:rPr u="none" spc="-25" dirty="0"/>
              <a:t>OF</a:t>
            </a:r>
            <a:r>
              <a:rPr u="none" spc="-135" dirty="0"/>
              <a:t> </a:t>
            </a:r>
            <a:r>
              <a:rPr u="none" spc="-65" dirty="0"/>
              <a:t>LANGUAGES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LEC1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810259" y="1818385"/>
            <a:ext cx="7473315" cy="2018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0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spc="-25" dirty="0">
                <a:solidFill>
                  <a:srgbClr val="C00000"/>
                </a:solidFill>
                <a:latin typeface="Calibri"/>
                <a:cs typeface="Calibri"/>
              </a:rPr>
              <a:t>syntax</a:t>
            </a:r>
            <a:endParaRPr sz="26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110"/>
              </a:spcBef>
              <a:buClr>
                <a:srgbClr val="585858"/>
              </a:buClr>
              <a:buChar char="◦"/>
              <a:tabLst>
                <a:tab pos="464820" algn="l"/>
                <a:tab pos="465455" algn="l"/>
                <a:tab pos="4071620" algn="l"/>
              </a:tabLst>
            </a:pPr>
            <a:r>
              <a:rPr sz="2400" spc="-5" dirty="0">
                <a:latin typeface="Calibri"/>
                <a:cs typeface="Calibri"/>
              </a:rPr>
              <a:t>English: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"cat</a:t>
            </a:r>
            <a:r>
              <a:rPr sz="2400" spc="-1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dog boy</a:t>
            </a:r>
            <a:r>
              <a:rPr sz="2400" spc="-5" dirty="0">
                <a:latin typeface="Calibri"/>
                <a:cs typeface="Calibri"/>
              </a:rPr>
              <a:t>"	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not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syntactically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valid</a:t>
            </a:r>
            <a:endParaRPr sz="2400">
              <a:latin typeface="Calibri"/>
              <a:cs typeface="Calibri"/>
            </a:endParaRPr>
          </a:p>
          <a:p>
            <a:pPr marL="1510665">
              <a:lnSpc>
                <a:spcPct val="100000"/>
              </a:lnSpc>
              <a:spcBef>
                <a:spcPts val="315"/>
              </a:spcBef>
            </a:pPr>
            <a:r>
              <a:rPr sz="2400" spc="-5" dirty="0">
                <a:latin typeface="Courier New"/>
                <a:cs typeface="Courier New"/>
              </a:rPr>
              <a:t>"ca</a:t>
            </a:r>
            <a:r>
              <a:rPr sz="2400" dirty="0">
                <a:latin typeface="Courier New"/>
                <a:cs typeface="Courier New"/>
              </a:rPr>
              <a:t>t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hug</a:t>
            </a:r>
            <a:r>
              <a:rPr sz="2400" dirty="0">
                <a:latin typeface="Courier New"/>
                <a:cs typeface="Courier New"/>
              </a:rPr>
              <a:t>s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boy</a:t>
            </a:r>
            <a:r>
              <a:rPr sz="2400" dirty="0">
                <a:latin typeface="Courier New"/>
                <a:cs typeface="Courier New"/>
              </a:rPr>
              <a:t>"</a:t>
            </a:r>
            <a:r>
              <a:rPr sz="2400" spc="-915" dirty="0">
                <a:latin typeface="Courier New"/>
                <a:cs typeface="Courier New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30" dirty="0">
                <a:latin typeface="Calibri"/>
                <a:cs typeface="Calibri"/>
              </a:rPr>
              <a:t>nt</a:t>
            </a:r>
            <a:r>
              <a:rPr sz="2400" dirty="0">
                <a:latin typeface="Calibri"/>
                <a:cs typeface="Calibri"/>
              </a:rPr>
              <a:t>acti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ally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alid</a:t>
            </a:r>
            <a:endParaRPr sz="24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Char char="◦"/>
              <a:tabLst>
                <a:tab pos="464820" algn="l"/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og</a:t>
            </a:r>
            <a:r>
              <a:rPr sz="2400" spc="-5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amming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langua</a:t>
            </a:r>
            <a:r>
              <a:rPr sz="2400" spc="-20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e: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"hi"</a:t>
            </a:r>
            <a:r>
              <a:rPr sz="2400" dirty="0">
                <a:latin typeface="Courier New"/>
                <a:cs typeface="Courier New"/>
              </a:rPr>
              <a:t>5</a:t>
            </a:r>
            <a:r>
              <a:rPr sz="2400" spc="-915" dirty="0">
                <a:latin typeface="Courier New"/>
                <a:cs typeface="Courier New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no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30" dirty="0">
                <a:latin typeface="Calibri"/>
                <a:cs typeface="Calibri"/>
              </a:rPr>
              <a:t>nt</a:t>
            </a:r>
            <a:r>
              <a:rPr sz="2400" dirty="0">
                <a:latin typeface="Calibri"/>
                <a:cs typeface="Calibri"/>
              </a:rPr>
              <a:t>acti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ally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alid</a:t>
            </a:r>
            <a:endParaRPr sz="2400">
              <a:latin typeface="Calibri"/>
              <a:cs typeface="Calibri"/>
            </a:endParaRPr>
          </a:p>
          <a:p>
            <a:pPr marL="3490595">
              <a:lnSpc>
                <a:spcPct val="100000"/>
              </a:lnSpc>
              <a:spcBef>
                <a:spcPts val="310"/>
              </a:spcBef>
            </a:pPr>
            <a:r>
              <a:rPr sz="2400" spc="-5" dirty="0">
                <a:latin typeface="Courier New"/>
                <a:cs typeface="Courier New"/>
              </a:rPr>
              <a:t>3.2*</a:t>
            </a:r>
            <a:r>
              <a:rPr sz="2400" dirty="0">
                <a:latin typeface="Courier New"/>
                <a:cs typeface="Courier New"/>
              </a:rPr>
              <a:t>5</a:t>
            </a:r>
            <a:r>
              <a:rPr sz="2400" spc="-915" dirty="0">
                <a:latin typeface="Courier New"/>
                <a:cs typeface="Courier New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30" dirty="0">
                <a:latin typeface="Calibri"/>
                <a:cs typeface="Calibri"/>
              </a:rPr>
              <a:t>nt</a:t>
            </a:r>
            <a:r>
              <a:rPr sz="2400" dirty="0">
                <a:latin typeface="Calibri"/>
                <a:cs typeface="Calibri"/>
              </a:rPr>
              <a:t>acti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ally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alid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4505"/>
            <a:ext cx="9144000" cy="66040"/>
          </a:xfrm>
          <a:custGeom>
            <a:avLst/>
            <a:gdLst/>
            <a:ahLst/>
            <a:cxnLst/>
            <a:rect l="l" t="t" r="r" b="b"/>
            <a:pathLst>
              <a:path w="9144000" h="66039">
                <a:moveTo>
                  <a:pt x="9144000" y="0"/>
                </a:moveTo>
                <a:lnTo>
                  <a:pt x="0" y="0"/>
                </a:lnTo>
                <a:lnTo>
                  <a:pt x="0" y="65532"/>
                </a:lnTo>
                <a:lnTo>
                  <a:pt x="9144000" y="65532"/>
                </a:lnTo>
                <a:lnTo>
                  <a:pt x="91440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16294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185" dirty="0"/>
              <a:t>T</a:t>
            </a:r>
            <a:r>
              <a:rPr u="none" spc="-50" dirty="0"/>
              <a:t>O</a:t>
            </a:r>
            <a:r>
              <a:rPr u="none" spc="-95" dirty="0"/>
              <a:t>D</a:t>
            </a:r>
            <a:r>
              <a:rPr u="none" spc="-380" dirty="0"/>
              <a:t>A</a:t>
            </a:r>
            <a:r>
              <a:rPr u="none" dirty="0"/>
              <a:t>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LEC1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10259" y="1679849"/>
            <a:ext cx="7278370" cy="4425315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1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5" dirty="0">
                <a:latin typeface="Calibri"/>
                <a:cs typeface="Calibri"/>
              </a:rPr>
              <a:t>course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info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what</a:t>
            </a:r>
            <a:r>
              <a:rPr sz="2600" spc="-5" dirty="0">
                <a:latin typeface="Calibri"/>
                <a:cs typeface="Calibri"/>
              </a:rPr>
              <a:t> is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computation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python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basics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mathematical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operations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python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variables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and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types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20" dirty="0">
                <a:latin typeface="Calibri"/>
                <a:cs typeface="Calibri"/>
              </a:rPr>
              <a:t>NOTE: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slides</a:t>
            </a:r>
            <a:r>
              <a:rPr sz="26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and</a:t>
            </a:r>
            <a:r>
              <a:rPr sz="26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code</a:t>
            </a:r>
            <a:r>
              <a:rPr sz="26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files</a:t>
            </a:r>
            <a:r>
              <a:rPr sz="26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up</a:t>
            </a:r>
            <a:r>
              <a:rPr sz="26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20" dirty="0">
                <a:solidFill>
                  <a:srgbClr val="C00000"/>
                </a:solidFill>
                <a:latin typeface="Calibri"/>
                <a:cs typeface="Calibri"/>
              </a:rPr>
              <a:t>before</a:t>
            </a:r>
            <a:r>
              <a:rPr sz="2600" b="1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each</a:t>
            </a:r>
            <a:r>
              <a:rPr sz="26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lecture</a:t>
            </a:r>
            <a:endParaRPr sz="2600">
              <a:latin typeface="Calibri"/>
              <a:cs typeface="Calibri"/>
            </a:endParaRPr>
          </a:p>
          <a:p>
            <a:pPr marL="213360">
              <a:lnSpc>
                <a:spcPct val="100000"/>
              </a:lnSpc>
              <a:spcBef>
                <a:spcPts val="130"/>
              </a:spcBef>
            </a:pPr>
            <a:r>
              <a:rPr sz="1800" dirty="0">
                <a:solidFill>
                  <a:srgbClr val="585858"/>
                </a:solidFill>
                <a:latin typeface="Courier New"/>
                <a:cs typeface="Courier New"/>
              </a:rPr>
              <a:t>o</a:t>
            </a:r>
            <a:r>
              <a:rPr sz="1800" spc="-190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latin typeface="Calibri"/>
                <a:cs typeface="Calibri"/>
              </a:rPr>
              <a:t>highly</a:t>
            </a:r>
            <a:r>
              <a:rPr sz="2400" spc="-15" dirty="0">
                <a:latin typeface="Calibri"/>
                <a:cs typeface="Calibri"/>
              </a:rPr>
              <a:t> encourage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you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download</a:t>
            </a:r>
            <a:r>
              <a:rPr sz="2400" dirty="0">
                <a:latin typeface="Calibri"/>
                <a:cs typeface="Calibri"/>
              </a:rPr>
              <a:t> them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before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lecture</a:t>
            </a:r>
            <a:endParaRPr sz="2400">
              <a:latin typeface="Calibri"/>
              <a:cs typeface="Calibri"/>
            </a:endParaRPr>
          </a:p>
          <a:p>
            <a:pPr marL="21336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solidFill>
                  <a:srgbClr val="585858"/>
                </a:solidFill>
                <a:latin typeface="Courier New"/>
                <a:cs typeface="Courier New"/>
              </a:rPr>
              <a:t>o</a:t>
            </a:r>
            <a:r>
              <a:rPr sz="1800" spc="-195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2400" spc="-30" dirty="0">
                <a:latin typeface="Calibri"/>
                <a:cs typeface="Calibri"/>
              </a:rPr>
              <a:t>take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notes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run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code </a:t>
            </a:r>
            <a:r>
              <a:rPr sz="2400" spc="-5" dirty="0">
                <a:latin typeface="Calibri"/>
                <a:cs typeface="Calibri"/>
              </a:rPr>
              <a:t>files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 do</a:t>
            </a:r>
            <a:endParaRPr sz="2400">
              <a:latin typeface="Calibri"/>
              <a:cs typeface="Calibri"/>
            </a:endParaRPr>
          </a:p>
          <a:p>
            <a:pPr marL="213360">
              <a:lnSpc>
                <a:spcPct val="100000"/>
              </a:lnSpc>
              <a:spcBef>
                <a:spcPts val="310"/>
              </a:spcBef>
            </a:pPr>
            <a:r>
              <a:rPr sz="1800" dirty="0">
                <a:solidFill>
                  <a:srgbClr val="585858"/>
                </a:solidFill>
                <a:latin typeface="Courier New"/>
                <a:cs typeface="Courier New"/>
              </a:rPr>
              <a:t>o</a:t>
            </a:r>
            <a:r>
              <a:rPr sz="1800" spc="-185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latin typeface="Calibri"/>
                <a:cs typeface="Calibri"/>
              </a:rPr>
              <a:t>bring</a:t>
            </a:r>
            <a:r>
              <a:rPr sz="2400" spc="-15" dirty="0">
                <a:latin typeface="Calibri"/>
                <a:cs typeface="Calibri"/>
              </a:rPr>
              <a:t> computers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answer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in-class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practice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exercises!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60198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0" dirty="0"/>
              <a:t>ASPECTS</a:t>
            </a:r>
            <a:r>
              <a:rPr u="none" spc="-135" dirty="0"/>
              <a:t> </a:t>
            </a:r>
            <a:r>
              <a:rPr u="none" spc="-25" dirty="0"/>
              <a:t>OF</a:t>
            </a:r>
            <a:r>
              <a:rPr u="none" spc="-135" dirty="0"/>
              <a:t> </a:t>
            </a:r>
            <a:r>
              <a:rPr u="none" spc="-65" dirty="0"/>
              <a:t>LANGUAGES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LEC1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810259" y="1818385"/>
            <a:ext cx="7570470" cy="237490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04139" marR="625475" indent="-91440">
              <a:lnSpc>
                <a:spcPts val="2810"/>
              </a:lnSpc>
              <a:spcBef>
                <a:spcPts val="45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static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 semantics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5" dirty="0">
                <a:latin typeface="Calibri"/>
                <a:cs typeface="Calibri"/>
              </a:rPr>
              <a:t>which </a:t>
            </a:r>
            <a:r>
              <a:rPr sz="2600" spc="-15" dirty="0">
                <a:latin typeface="Calibri"/>
                <a:cs typeface="Calibri"/>
              </a:rPr>
              <a:t>syntactically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valid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strings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have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meaning</a:t>
            </a:r>
            <a:endParaRPr sz="26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70"/>
              </a:spcBef>
              <a:buClr>
                <a:srgbClr val="585858"/>
              </a:buClr>
              <a:buChar char="◦"/>
              <a:tabLst>
                <a:tab pos="464820" algn="l"/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English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"</a:t>
            </a:r>
            <a:r>
              <a:rPr sz="2400" dirty="0">
                <a:latin typeface="Courier New"/>
                <a:cs typeface="Courier New"/>
              </a:rPr>
              <a:t>I</a:t>
            </a:r>
            <a:r>
              <a:rPr sz="2400" spc="-5" dirty="0">
                <a:latin typeface="Courier New"/>
                <a:cs typeface="Courier New"/>
              </a:rPr>
              <a:t> ar</a:t>
            </a:r>
            <a:r>
              <a:rPr sz="2400" dirty="0">
                <a:latin typeface="Courier New"/>
                <a:cs typeface="Courier New"/>
              </a:rPr>
              <a:t>e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hungry</a:t>
            </a:r>
            <a:r>
              <a:rPr sz="2400" dirty="0">
                <a:latin typeface="Courier New"/>
                <a:cs typeface="Courier New"/>
              </a:rPr>
              <a:t>"</a:t>
            </a:r>
            <a:r>
              <a:rPr sz="2400" spc="-919" dirty="0">
                <a:latin typeface="Courier New"/>
                <a:cs typeface="Courier New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30" dirty="0">
                <a:latin typeface="Calibri"/>
                <a:cs typeface="Calibri"/>
              </a:rPr>
              <a:t>nt</a:t>
            </a:r>
            <a:r>
              <a:rPr sz="2400" dirty="0">
                <a:latin typeface="Calibri"/>
                <a:cs typeface="Calibri"/>
              </a:rPr>
              <a:t>acti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ally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alid</a:t>
            </a:r>
            <a:endParaRPr sz="2400">
              <a:latin typeface="Calibri"/>
              <a:cs typeface="Calibri"/>
            </a:endParaRPr>
          </a:p>
          <a:p>
            <a:pPr marL="4445635">
              <a:lnSpc>
                <a:spcPct val="100000"/>
              </a:lnSpc>
              <a:spcBef>
                <a:spcPts val="325"/>
              </a:spcBef>
            </a:pPr>
            <a:r>
              <a:rPr sz="2400" spc="-5" dirty="0">
                <a:latin typeface="Calibri"/>
                <a:cs typeface="Calibri"/>
              </a:rPr>
              <a:t>but</a:t>
            </a:r>
            <a:r>
              <a:rPr sz="2400" spc="-15" dirty="0">
                <a:latin typeface="Calibri"/>
                <a:cs typeface="Calibri"/>
              </a:rPr>
              <a:t> static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semantic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error</a:t>
            </a:r>
            <a:endParaRPr sz="24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300"/>
              </a:spcBef>
              <a:buClr>
                <a:srgbClr val="585858"/>
              </a:buClr>
              <a:buChar char="◦"/>
              <a:tabLst>
                <a:tab pos="464820" algn="l"/>
                <a:tab pos="465455" algn="l"/>
              </a:tabLst>
            </a:pPr>
            <a:r>
              <a:rPr sz="2400" spc="-10" dirty="0">
                <a:latin typeface="Calibri"/>
                <a:cs typeface="Calibri"/>
              </a:rPr>
              <a:t>programming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language: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3.2*5</a:t>
            </a:r>
            <a:r>
              <a:rPr sz="2400" spc="680" dirty="0">
                <a:latin typeface="Courier New"/>
                <a:cs typeface="Courier New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syntactically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valid</a:t>
            </a:r>
            <a:endParaRPr sz="2400">
              <a:latin typeface="Calibri"/>
              <a:cs typeface="Calibri"/>
            </a:endParaRPr>
          </a:p>
          <a:p>
            <a:pPr marL="3490595">
              <a:lnSpc>
                <a:spcPct val="100000"/>
              </a:lnSpc>
              <a:spcBef>
                <a:spcPts val="310"/>
              </a:spcBef>
            </a:pPr>
            <a:r>
              <a:rPr sz="2400" spc="-5" dirty="0">
                <a:latin typeface="Courier New"/>
                <a:cs typeface="Courier New"/>
              </a:rPr>
              <a:t>3+"hi</a:t>
            </a:r>
            <a:r>
              <a:rPr sz="2400" dirty="0">
                <a:latin typeface="Courier New"/>
                <a:cs typeface="Courier New"/>
              </a:rPr>
              <a:t>"</a:t>
            </a:r>
            <a:r>
              <a:rPr sz="2400" spc="-919" dirty="0">
                <a:latin typeface="Courier New"/>
                <a:cs typeface="Courier New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s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tic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sema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tic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er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or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60198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0" dirty="0"/>
              <a:t>ASPECTS</a:t>
            </a:r>
            <a:r>
              <a:rPr u="none" spc="-135" dirty="0"/>
              <a:t> </a:t>
            </a:r>
            <a:r>
              <a:rPr u="none" spc="-25" dirty="0"/>
              <a:t>OF</a:t>
            </a:r>
            <a:r>
              <a:rPr u="none" spc="-135" dirty="0"/>
              <a:t> </a:t>
            </a:r>
            <a:r>
              <a:rPr u="none" spc="-65" dirty="0"/>
              <a:t>LANGUAGES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LEC1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810259" y="1818385"/>
            <a:ext cx="7552690" cy="258064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04139" marR="557530" indent="-91440">
              <a:lnSpc>
                <a:spcPct val="90000"/>
              </a:lnSpc>
              <a:spcBef>
                <a:spcPts val="409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semantics</a:t>
            </a:r>
            <a:r>
              <a:rPr sz="26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meaning</a:t>
            </a:r>
            <a:r>
              <a:rPr sz="2600" spc="-10" dirty="0">
                <a:latin typeface="Calibri"/>
                <a:cs typeface="Calibri"/>
              </a:rPr>
              <a:t> associated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with a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syntactically</a:t>
            </a:r>
            <a:r>
              <a:rPr sz="2600" spc="3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correct</a:t>
            </a:r>
            <a:r>
              <a:rPr sz="2600" spc="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string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symbols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with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static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semantic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errors</a:t>
            </a:r>
            <a:endParaRPr sz="2600">
              <a:latin typeface="Calibri"/>
              <a:cs typeface="Calibri"/>
            </a:endParaRPr>
          </a:p>
          <a:p>
            <a:pPr marL="396240" marR="330835" lvl="1" indent="-182880">
              <a:lnSpc>
                <a:spcPts val="2560"/>
              </a:lnSpc>
              <a:spcBef>
                <a:spcPts val="450"/>
              </a:spcBef>
              <a:buClr>
                <a:srgbClr val="585858"/>
              </a:buClr>
              <a:buFont typeface="Calibri"/>
              <a:buChar char="◦"/>
              <a:tabLst>
                <a:tab pos="464820" algn="l"/>
                <a:tab pos="465455" algn="l"/>
              </a:tabLst>
            </a:pPr>
            <a:r>
              <a:rPr dirty="0"/>
              <a:t>	</a:t>
            </a:r>
            <a:r>
              <a:rPr sz="2400" spc="-5" dirty="0">
                <a:latin typeface="Calibri"/>
                <a:cs typeface="Calibri"/>
              </a:rPr>
              <a:t>English: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spc="-10" dirty="0">
                <a:latin typeface="Calibri"/>
                <a:cs typeface="Calibri"/>
              </a:rPr>
              <a:t>many </a:t>
            </a:r>
            <a:r>
              <a:rPr sz="2400" dirty="0">
                <a:latin typeface="Calibri"/>
                <a:cs typeface="Calibri"/>
              </a:rPr>
              <a:t>meanings </a:t>
            </a:r>
            <a:r>
              <a:rPr sz="2400" spc="-5" dirty="0">
                <a:latin typeface="Courier New"/>
                <a:cs typeface="Courier New"/>
              </a:rPr>
              <a:t>"Flying planes </a:t>
            </a:r>
            <a:r>
              <a:rPr sz="2400" spc="-143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can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be</a:t>
            </a:r>
            <a:r>
              <a:rPr sz="2400" spc="-10" dirty="0">
                <a:latin typeface="Courier New"/>
                <a:cs typeface="Courier New"/>
              </a:rPr>
              <a:t> dangerous"</a:t>
            </a:r>
            <a:endParaRPr sz="2400">
              <a:latin typeface="Courier New"/>
              <a:cs typeface="Courier New"/>
            </a:endParaRPr>
          </a:p>
          <a:p>
            <a:pPr marL="396240" marR="5080" lvl="1" indent="-182880">
              <a:lnSpc>
                <a:spcPts val="2590"/>
              </a:lnSpc>
              <a:spcBef>
                <a:spcPts val="665"/>
              </a:spcBef>
              <a:buClr>
                <a:srgbClr val="585858"/>
              </a:buClr>
              <a:buFont typeface="Calibri"/>
              <a:buChar char="◦"/>
              <a:tabLst>
                <a:tab pos="464820" algn="l"/>
                <a:tab pos="465455" algn="l"/>
              </a:tabLst>
            </a:pPr>
            <a:r>
              <a:rPr dirty="0"/>
              <a:t>	</a:t>
            </a:r>
            <a:r>
              <a:rPr sz="2400" spc="-10" dirty="0">
                <a:latin typeface="Calibri"/>
                <a:cs typeface="Calibri"/>
              </a:rPr>
              <a:t>programming </a:t>
            </a:r>
            <a:r>
              <a:rPr sz="2400" spc="-5" dirty="0">
                <a:latin typeface="Calibri"/>
                <a:cs typeface="Calibri"/>
              </a:rPr>
              <a:t>languages: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spc="-5" dirty="0">
                <a:latin typeface="Calibri"/>
                <a:cs typeface="Calibri"/>
              </a:rPr>
              <a:t>only one meaning but </a:t>
            </a:r>
            <a:r>
              <a:rPr sz="2400" spc="-15" dirty="0">
                <a:latin typeface="Calibri"/>
                <a:cs typeface="Calibri"/>
              </a:rPr>
              <a:t>may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 what</a:t>
            </a:r>
            <a:r>
              <a:rPr sz="2400" spc="-15" dirty="0">
                <a:latin typeface="Calibri"/>
                <a:cs typeface="Calibri"/>
              </a:rPr>
              <a:t> programmer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intended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68262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40" dirty="0"/>
              <a:t>WHERE</a:t>
            </a:r>
            <a:r>
              <a:rPr u="none" spc="-125" dirty="0"/>
              <a:t> </a:t>
            </a:r>
            <a:r>
              <a:rPr u="none" spc="-45" dirty="0"/>
              <a:t>THINGS</a:t>
            </a:r>
            <a:r>
              <a:rPr u="none" spc="-114" dirty="0"/>
              <a:t> </a:t>
            </a:r>
            <a:r>
              <a:rPr u="none" spc="-25" dirty="0"/>
              <a:t>GO</a:t>
            </a:r>
            <a:r>
              <a:rPr u="none" spc="-125" dirty="0"/>
              <a:t> </a:t>
            </a:r>
            <a:r>
              <a:rPr u="none" spc="-55" dirty="0"/>
              <a:t>WRONG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LEC1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810259" y="1818385"/>
            <a:ext cx="7444105" cy="4256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0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syntactic errors</a:t>
            </a:r>
            <a:endParaRPr sz="26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125"/>
              </a:spcBef>
              <a:buClr>
                <a:srgbClr val="585858"/>
              </a:buClr>
              <a:buChar char="◦"/>
              <a:tabLst>
                <a:tab pos="464820" algn="l"/>
                <a:tab pos="465455" algn="l"/>
              </a:tabLst>
            </a:pPr>
            <a:r>
              <a:rPr sz="2400" spc="-10" dirty="0">
                <a:latin typeface="Calibri"/>
                <a:cs typeface="Calibri"/>
              </a:rPr>
              <a:t>common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easily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caught</a:t>
            </a:r>
            <a:endParaRPr sz="24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27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static</a:t>
            </a:r>
            <a:r>
              <a:rPr sz="26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semantic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errors</a:t>
            </a:r>
            <a:endParaRPr sz="26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120"/>
              </a:spcBef>
              <a:buClr>
                <a:srgbClr val="585858"/>
              </a:buClr>
              <a:buChar char="◦"/>
              <a:tabLst>
                <a:tab pos="464820" algn="l"/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some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languages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check </a:t>
            </a:r>
            <a:r>
              <a:rPr sz="2400" spc="-25" dirty="0">
                <a:latin typeface="Calibri"/>
                <a:cs typeface="Calibri"/>
              </a:rPr>
              <a:t>for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these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before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running </a:t>
            </a:r>
            <a:r>
              <a:rPr sz="2400" spc="-20" dirty="0">
                <a:latin typeface="Calibri"/>
                <a:cs typeface="Calibri"/>
              </a:rPr>
              <a:t>program</a:t>
            </a:r>
            <a:endParaRPr sz="24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315"/>
              </a:spcBef>
              <a:buClr>
                <a:srgbClr val="585858"/>
              </a:buClr>
              <a:buChar char="◦"/>
              <a:tabLst>
                <a:tab pos="464820" algn="l"/>
                <a:tab pos="465455" algn="l"/>
              </a:tabLst>
            </a:pP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cause</a:t>
            </a:r>
            <a:r>
              <a:rPr sz="2400" spc="-10" dirty="0">
                <a:latin typeface="Calibri"/>
                <a:cs typeface="Calibri"/>
              </a:rPr>
              <a:t> unpredictable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behavior</a:t>
            </a:r>
            <a:endParaRPr sz="2400">
              <a:latin typeface="Calibri"/>
              <a:cs typeface="Calibri"/>
            </a:endParaRPr>
          </a:p>
          <a:p>
            <a:pPr marL="104139" marR="136525" indent="-91440">
              <a:lnSpc>
                <a:spcPts val="2810"/>
              </a:lnSpc>
              <a:spcBef>
                <a:spcPts val="162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no </a:t>
            </a:r>
            <a:r>
              <a:rPr sz="2600" spc="-10" dirty="0">
                <a:latin typeface="Calibri"/>
                <a:cs typeface="Calibri"/>
              </a:rPr>
              <a:t>semantic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errors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but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different</a:t>
            </a:r>
            <a:r>
              <a:rPr sz="2600" b="1" spc="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meaning</a:t>
            </a:r>
            <a:r>
              <a:rPr sz="2600" b="1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than</a:t>
            </a:r>
            <a:r>
              <a:rPr sz="26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what </a:t>
            </a:r>
            <a:r>
              <a:rPr sz="2600" b="1" spc="-5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programmer</a:t>
            </a:r>
            <a:r>
              <a:rPr sz="2600" b="1" spc="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intended</a:t>
            </a:r>
            <a:endParaRPr sz="26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85"/>
              </a:spcBef>
              <a:buClr>
                <a:srgbClr val="585858"/>
              </a:buClr>
              <a:buChar char="◦"/>
              <a:tabLst>
                <a:tab pos="464820" algn="l"/>
                <a:tab pos="465455" algn="l"/>
              </a:tabLst>
            </a:pPr>
            <a:r>
              <a:rPr sz="2400" spc="-20" dirty="0">
                <a:latin typeface="Calibri"/>
                <a:cs typeface="Calibri"/>
              </a:rPr>
              <a:t>program</a:t>
            </a:r>
            <a:r>
              <a:rPr sz="2400" spc="-10" dirty="0">
                <a:latin typeface="Calibri"/>
                <a:cs typeface="Calibri"/>
              </a:rPr>
              <a:t> crashes,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stops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running</a:t>
            </a:r>
            <a:endParaRPr sz="24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315"/>
              </a:spcBef>
              <a:buClr>
                <a:srgbClr val="585858"/>
              </a:buClr>
              <a:buChar char="◦"/>
              <a:tabLst>
                <a:tab pos="464820" algn="l"/>
                <a:tab pos="465455" algn="l"/>
              </a:tabLst>
            </a:pPr>
            <a:r>
              <a:rPr sz="2400" spc="-20" dirty="0">
                <a:latin typeface="Calibri"/>
                <a:cs typeface="Calibri"/>
              </a:rPr>
              <a:t>program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runs</a:t>
            </a:r>
            <a:r>
              <a:rPr sz="2400" spc="-20" dirty="0">
                <a:latin typeface="Calibri"/>
                <a:cs typeface="Calibri"/>
              </a:rPr>
              <a:t> forever</a:t>
            </a:r>
            <a:endParaRPr sz="24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Char char="◦"/>
              <a:tabLst>
                <a:tab pos="464820" algn="l"/>
                <a:tab pos="465455" algn="l"/>
              </a:tabLst>
            </a:pPr>
            <a:r>
              <a:rPr sz="2400" spc="-20" dirty="0">
                <a:latin typeface="Calibri"/>
                <a:cs typeface="Calibri"/>
              </a:rPr>
              <a:t>program</a:t>
            </a:r>
            <a:r>
              <a:rPr sz="2400" spc="-10" dirty="0">
                <a:latin typeface="Calibri"/>
                <a:cs typeface="Calibri"/>
              </a:rPr>
              <a:t> gives</a:t>
            </a:r>
            <a:r>
              <a:rPr sz="2400" dirty="0">
                <a:latin typeface="Calibri"/>
                <a:cs typeface="Calibri"/>
              </a:rPr>
              <a:t> 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answer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but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different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than </a:t>
            </a:r>
            <a:r>
              <a:rPr sz="2400" spc="-15" dirty="0">
                <a:latin typeface="Calibri"/>
                <a:cs typeface="Calibri"/>
              </a:rPr>
              <a:t>expected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49968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0" dirty="0"/>
              <a:t>PYTHON</a:t>
            </a:r>
            <a:r>
              <a:rPr u="none" spc="-150" dirty="0"/>
              <a:t> </a:t>
            </a:r>
            <a:r>
              <a:rPr u="none" spc="-55" dirty="0"/>
              <a:t>PROGRAMS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LEC1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810259" y="1818385"/>
            <a:ext cx="7488555" cy="3396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0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a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program</a:t>
            </a:r>
            <a:r>
              <a:rPr sz="26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sequence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-10" dirty="0">
                <a:latin typeface="Calibri"/>
                <a:cs typeface="Calibri"/>
              </a:rPr>
              <a:t> definitions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10" dirty="0">
                <a:latin typeface="Calibri"/>
                <a:cs typeface="Calibri"/>
              </a:rPr>
              <a:t> commands</a:t>
            </a:r>
            <a:endParaRPr sz="26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125"/>
              </a:spcBef>
              <a:buClr>
                <a:srgbClr val="585858"/>
              </a:buClr>
              <a:buChar char="◦"/>
              <a:tabLst>
                <a:tab pos="464820" algn="l"/>
                <a:tab pos="465455" algn="l"/>
              </a:tabLst>
            </a:pPr>
            <a:r>
              <a:rPr sz="2400" spc="-10" dirty="0">
                <a:latin typeface="Calibri"/>
                <a:cs typeface="Calibri"/>
              </a:rPr>
              <a:t>definitions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evaluated</a:t>
            </a:r>
            <a:endParaRPr sz="24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Char char="◦"/>
              <a:tabLst>
                <a:tab pos="464820" algn="l"/>
                <a:tab pos="465455" algn="l"/>
              </a:tabLst>
            </a:pPr>
            <a:r>
              <a:rPr sz="2400" spc="-10" dirty="0">
                <a:latin typeface="Calibri"/>
                <a:cs typeface="Calibri"/>
              </a:rPr>
              <a:t>commands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executed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</a:t>
            </a:r>
            <a:r>
              <a:rPr sz="2400" dirty="0">
                <a:latin typeface="Calibri"/>
                <a:cs typeface="Calibri"/>
              </a:rPr>
              <a:t> Python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interpreter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shell</a:t>
            </a:r>
            <a:endParaRPr sz="2400">
              <a:latin typeface="Calibri"/>
              <a:cs typeface="Calibri"/>
            </a:endParaRPr>
          </a:p>
          <a:p>
            <a:pPr marL="104139" marR="549910" indent="-91440">
              <a:lnSpc>
                <a:spcPts val="2810"/>
              </a:lnSpc>
              <a:spcBef>
                <a:spcPts val="163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commands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(statements)</a:t>
            </a:r>
            <a:r>
              <a:rPr sz="2600" spc="-5" dirty="0">
                <a:latin typeface="Calibri"/>
                <a:cs typeface="Calibri"/>
              </a:rPr>
              <a:t> instruct </a:t>
            </a:r>
            <a:r>
              <a:rPr sz="2600" spc="-15" dirty="0">
                <a:latin typeface="Calibri"/>
                <a:cs typeface="Calibri"/>
              </a:rPr>
              <a:t>interpreter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10" dirty="0">
                <a:latin typeface="Calibri"/>
                <a:cs typeface="Calibri"/>
              </a:rPr>
              <a:t> do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something</a:t>
            </a:r>
            <a:endParaRPr sz="2600">
              <a:latin typeface="Calibri"/>
              <a:cs typeface="Calibri"/>
            </a:endParaRPr>
          </a:p>
          <a:p>
            <a:pPr marL="104139" marR="187960" indent="-91440">
              <a:lnSpc>
                <a:spcPts val="2810"/>
              </a:lnSpc>
              <a:spcBef>
                <a:spcPts val="13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5" dirty="0">
                <a:latin typeface="Calibri"/>
                <a:cs typeface="Calibri"/>
              </a:rPr>
              <a:t>can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be typed</a:t>
            </a:r>
            <a:r>
              <a:rPr sz="2600" spc="-10" dirty="0">
                <a:latin typeface="Calibri"/>
                <a:cs typeface="Calibri"/>
              </a:rPr>
              <a:t> directly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shell</a:t>
            </a:r>
            <a:r>
              <a:rPr sz="2600" b="1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stored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file</a:t>
            </a:r>
            <a:r>
              <a:rPr sz="2600" b="1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that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is </a:t>
            </a:r>
            <a:r>
              <a:rPr sz="2600" spc="-15" dirty="0">
                <a:latin typeface="Calibri"/>
                <a:cs typeface="Calibri"/>
              </a:rPr>
              <a:t>read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into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shell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and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evaluated</a:t>
            </a:r>
            <a:endParaRPr sz="26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90"/>
              </a:spcBef>
              <a:buClr>
                <a:srgbClr val="585858"/>
              </a:buClr>
              <a:buChar char="◦"/>
              <a:tabLst>
                <a:tab pos="464820" algn="l"/>
                <a:tab pos="465455" algn="l"/>
              </a:tabLst>
            </a:pPr>
            <a:r>
              <a:rPr sz="2400" spc="-10" dirty="0">
                <a:latin typeface="Calibri"/>
                <a:cs typeface="Calibri"/>
              </a:rPr>
              <a:t>Problem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introduce </a:t>
            </a:r>
            <a:r>
              <a:rPr sz="2400" spc="-15" dirty="0">
                <a:latin typeface="Calibri"/>
                <a:cs typeface="Calibri"/>
              </a:rPr>
              <a:t>you 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these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Anaconda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20935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0" dirty="0"/>
              <a:t>OBJ</a:t>
            </a:r>
            <a:r>
              <a:rPr u="none" spc="-95" dirty="0"/>
              <a:t>E</a:t>
            </a:r>
            <a:r>
              <a:rPr u="none" spc="-25" dirty="0"/>
              <a:t>C</a:t>
            </a:r>
            <a:r>
              <a:rPr u="none" spc="-70" dirty="0"/>
              <a:t>T</a:t>
            </a:r>
            <a:r>
              <a:rPr u="none" dirty="0"/>
              <a:t>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LEC1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810259" y="1818385"/>
            <a:ext cx="7731759" cy="3979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0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5" dirty="0">
                <a:latin typeface="Calibri"/>
                <a:cs typeface="Calibri"/>
              </a:rPr>
              <a:t>programs </a:t>
            </a:r>
            <a:r>
              <a:rPr sz="2600" spc="-10" dirty="0">
                <a:latin typeface="Calibri"/>
                <a:cs typeface="Calibri"/>
              </a:rPr>
              <a:t>manipulate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data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objects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585858"/>
              </a:buClr>
              <a:buFont typeface="Wingdings"/>
              <a:buChar char=""/>
            </a:pPr>
            <a:endParaRPr sz="3000">
              <a:latin typeface="Calibri"/>
              <a:cs typeface="Calibri"/>
            </a:endParaRPr>
          </a:p>
          <a:p>
            <a:pPr marL="104139" marR="666115" indent="-91440">
              <a:lnSpc>
                <a:spcPts val="2810"/>
              </a:lnSpc>
              <a:spcBef>
                <a:spcPts val="198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objects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have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type</a:t>
            </a:r>
            <a:r>
              <a:rPr sz="2600" b="1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that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defines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 kinds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things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programs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can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do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them</a:t>
            </a:r>
            <a:endParaRPr sz="26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85"/>
              </a:spcBef>
              <a:buClr>
                <a:srgbClr val="585858"/>
              </a:buClr>
              <a:buChar char="◦"/>
              <a:tabLst>
                <a:tab pos="464820" algn="l"/>
                <a:tab pos="465455" algn="l"/>
              </a:tabLst>
            </a:pPr>
            <a:r>
              <a:rPr sz="2400" dirty="0">
                <a:latin typeface="Calibri"/>
                <a:cs typeface="Calibri"/>
              </a:rPr>
              <a:t>Ana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human so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she </a:t>
            </a:r>
            <a:r>
              <a:rPr sz="2400" spc="-10" dirty="0">
                <a:latin typeface="Calibri"/>
                <a:cs typeface="Calibri"/>
              </a:rPr>
              <a:t>can walk,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speak English, </a:t>
            </a:r>
            <a:r>
              <a:rPr sz="2400" spc="-15" dirty="0">
                <a:latin typeface="Calibri"/>
                <a:cs typeface="Calibri"/>
              </a:rPr>
              <a:t>etc.</a:t>
            </a:r>
            <a:endParaRPr sz="24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315"/>
              </a:spcBef>
              <a:buClr>
                <a:srgbClr val="585858"/>
              </a:buClr>
              <a:buChar char="◦"/>
              <a:tabLst>
                <a:tab pos="464820" algn="l"/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Chewbacca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wookie </a:t>
            </a:r>
            <a:r>
              <a:rPr sz="2400" spc="-5" dirty="0">
                <a:latin typeface="Calibri"/>
                <a:cs typeface="Calibri"/>
              </a:rPr>
              <a:t>so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he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walk,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“mwaaarhrhh”,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etc.</a:t>
            </a:r>
            <a:endParaRPr sz="24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27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objects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are</a:t>
            </a:r>
            <a:endParaRPr sz="26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125"/>
              </a:spcBef>
              <a:buClr>
                <a:srgbClr val="585858"/>
              </a:buClr>
              <a:buChar char="◦"/>
              <a:tabLst>
                <a:tab pos="464820" algn="l"/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scalar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(cannot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subdivided)</a:t>
            </a:r>
            <a:endParaRPr sz="24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Char char="◦"/>
              <a:tabLst>
                <a:tab pos="464820" algn="l"/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non-scalar </a:t>
            </a:r>
            <a:r>
              <a:rPr sz="2400" spc="-20" dirty="0">
                <a:latin typeface="Calibri"/>
                <a:cs typeface="Calibri"/>
              </a:rPr>
              <a:t>(have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internal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structure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 can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 accessed)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40557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45" dirty="0"/>
              <a:t>SCALAR</a:t>
            </a:r>
            <a:r>
              <a:rPr u="none" spc="-190" dirty="0"/>
              <a:t> </a:t>
            </a:r>
            <a:r>
              <a:rPr u="none" spc="-50" dirty="0"/>
              <a:t>OBJECTS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10259" y="1676039"/>
            <a:ext cx="7416800" cy="2698115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1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ourier New"/>
                <a:cs typeface="Courier New"/>
              </a:rPr>
              <a:t>int </a:t>
            </a:r>
            <a:r>
              <a:rPr sz="2600" dirty="0">
                <a:latin typeface="Calibri"/>
                <a:cs typeface="Calibri"/>
              </a:rPr>
              <a:t>–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represent </a:t>
            </a:r>
            <a:r>
              <a:rPr sz="2600" b="1" spc="-20" dirty="0">
                <a:solidFill>
                  <a:srgbClr val="C00000"/>
                </a:solidFill>
                <a:latin typeface="Calibri"/>
                <a:cs typeface="Calibri"/>
              </a:rPr>
              <a:t>integers</a:t>
            </a:r>
            <a:r>
              <a:rPr sz="2600" spc="-20" dirty="0">
                <a:latin typeface="Calibri"/>
                <a:cs typeface="Calibri"/>
              </a:rPr>
              <a:t>,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ex.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dirty="0">
                <a:latin typeface="Courier New"/>
                <a:cs typeface="Courier New"/>
              </a:rPr>
              <a:t>5</a:t>
            </a:r>
            <a:endParaRPr sz="2600">
              <a:latin typeface="Courier New"/>
              <a:cs typeface="Courier New"/>
            </a:endParaRPr>
          </a:p>
          <a:p>
            <a:pPr marL="238125" indent="-226060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ourier New"/>
                <a:cs typeface="Courier New"/>
              </a:rPr>
              <a:t>float</a:t>
            </a:r>
            <a:r>
              <a:rPr sz="2600" spc="1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alibri"/>
                <a:cs typeface="Calibri"/>
              </a:rPr>
              <a:t>–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represent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real</a:t>
            </a:r>
            <a:r>
              <a:rPr sz="26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numbers</a:t>
            </a:r>
            <a:r>
              <a:rPr sz="2600" spc="-10" dirty="0">
                <a:latin typeface="Calibri"/>
                <a:cs typeface="Calibri"/>
              </a:rPr>
              <a:t>,</a:t>
            </a:r>
            <a:r>
              <a:rPr sz="2600" spc="3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ex.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3.27</a:t>
            </a:r>
            <a:endParaRPr sz="2600">
              <a:latin typeface="Courier New"/>
              <a:cs typeface="Courier New"/>
            </a:endParaRPr>
          </a:p>
          <a:p>
            <a:pPr marL="238125" indent="-226060">
              <a:lnSpc>
                <a:spcPct val="100000"/>
              </a:lnSpc>
              <a:spcBef>
                <a:spcPts val="109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ourier New"/>
                <a:cs typeface="Courier New"/>
              </a:rPr>
              <a:t>bool</a:t>
            </a:r>
            <a:r>
              <a:rPr sz="2600" spc="2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alibri"/>
                <a:cs typeface="Calibri"/>
              </a:rPr>
              <a:t>–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represent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Boolean</a:t>
            </a:r>
            <a:r>
              <a:rPr sz="2600" b="1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values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True</a:t>
            </a:r>
            <a:r>
              <a:rPr sz="2600" spc="-95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alibri"/>
                <a:cs typeface="Calibri"/>
              </a:rPr>
              <a:t>and </a:t>
            </a:r>
            <a:r>
              <a:rPr sz="2600" spc="-5" dirty="0">
                <a:latin typeface="Courier New"/>
                <a:cs typeface="Courier New"/>
              </a:rPr>
              <a:t>False</a:t>
            </a:r>
            <a:endParaRPr sz="2600">
              <a:latin typeface="Courier New"/>
              <a:cs typeface="Courier New"/>
            </a:endParaRPr>
          </a:p>
          <a:p>
            <a:pPr marL="238125" indent="-226060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ourier New"/>
                <a:cs typeface="Courier New"/>
              </a:rPr>
              <a:t>NoneType</a:t>
            </a:r>
            <a:r>
              <a:rPr sz="2600" spc="2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alibri"/>
                <a:cs typeface="Calibri"/>
              </a:rPr>
              <a:t>–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special</a:t>
            </a:r>
            <a:r>
              <a:rPr sz="26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and has one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value,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None</a:t>
            </a:r>
            <a:endParaRPr sz="2600">
              <a:latin typeface="Courier New"/>
              <a:cs typeface="Courier New"/>
            </a:endParaRPr>
          </a:p>
          <a:p>
            <a:pPr marL="238125" indent="-226060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5" dirty="0">
                <a:latin typeface="Calibri"/>
                <a:cs typeface="Calibri"/>
              </a:rPr>
              <a:t>can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use </a:t>
            </a:r>
            <a:r>
              <a:rPr sz="2600" spc="-5" dirty="0">
                <a:latin typeface="Courier New"/>
                <a:cs typeface="Courier New"/>
              </a:rPr>
              <a:t>type()</a:t>
            </a:r>
            <a:r>
              <a:rPr sz="2600" spc="20" dirty="0">
                <a:latin typeface="Courier New"/>
                <a:cs typeface="Courier New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see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type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an </a:t>
            </a:r>
            <a:r>
              <a:rPr sz="2600" spc="-10" dirty="0">
                <a:latin typeface="Calibri"/>
                <a:cs typeface="Calibri"/>
              </a:rPr>
              <a:t>object</a:t>
            </a:r>
            <a:endParaRPr sz="26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11886" y="4806696"/>
          <a:ext cx="3555365" cy="7406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4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0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331">
                <a:tc>
                  <a:txBody>
                    <a:bodyPr/>
                    <a:lstStyle/>
                    <a:p>
                      <a:pPr marL="202565">
                        <a:lnSpc>
                          <a:spcPts val="2450"/>
                        </a:lnSpc>
                      </a:pPr>
                      <a:r>
                        <a:rPr sz="2600" spc="-10" dirty="0">
                          <a:latin typeface="Courier New"/>
                          <a:cs typeface="Courier New"/>
                        </a:rPr>
                        <a:t>&gt;&gt;&gt;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9050">
                      <a:solidFill>
                        <a:srgbClr val="FF0000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ts val="2450"/>
                        </a:lnSpc>
                      </a:pPr>
                      <a:r>
                        <a:rPr sz="2600" spc="-5" dirty="0">
                          <a:latin typeface="Courier New"/>
                          <a:cs typeface="Courier New"/>
                        </a:rPr>
                        <a:t>type(5)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331">
                <a:tc gridSpan="2">
                  <a:txBody>
                    <a:bodyPr/>
                    <a:lstStyle/>
                    <a:p>
                      <a:pPr marL="202565">
                        <a:lnSpc>
                          <a:spcPts val="2655"/>
                        </a:lnSpc>
                      </a:pPr>
                      <a:r>
                        <a:rPr sz="2600" spc="-5" dirty="0">
                          <a:latin typeface="Courier New"/>
                          <a:cs typeface="Courier New"/>
                        </a:rPr>
                        <a:t>int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810259" y="5509514"/>
            <a:ext cx="2603500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600" spc="-5" dirty="0">
                <a:latin typeface="Courier New"/>
                <a:cs typeface="Courier New"/>
              </a:rPr>
              <a:t>&gt;&gt;&gt;</a:t>
            </a:r>
            <a:r>
              <a:rPr sz="2600" spc="-7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type(3.0) </a:t>
            </a:r>
            <a:r>
              <a:rPr sz="2600" spc="-154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float</a:t>
            </a:r>
            <a:endParaRPr sz="2600"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209160" y="4567935"/>
            <a:ext cx="1791970" cy="1741170"/>
            <a:chOff x="4209160" y="4567935"/>
            <a:chExt cx="1791970" cy="174117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62754" y="4567935"/>
              <a:ext cx="1738249" cy="101117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09160" y="5470181"/>
              <a:ext cx="1574418" cy="838644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LEC1</a:t>
            </a:r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65043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40" dirty="0"/>
              <a:t>TYPE</a:t>
            </a:r>
            <a:r>
              <a:rPr u="none" spc="-114" dirty="0"/>
              <a:t> </a:t>
            </a:r>
            <a:r>
              <a:rPr u="none" spc="-60" dirty="0"/>
              <a:t>CONVERSIONS</a:t>
            </a:r>
            <a:r>
              <a:rPr u="none" spc="-120" dirty="0"/>
              <a:t> </a:t>
            </a:r>
            <a:r>
              <a:rPr u="none" spc="-50" dirty="0"/>
              <a:t>(CAST)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LEC1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810259" y="1683662"/>
            <a:ext cx="6197600" cy="1622425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16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can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convert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 object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one</a:t>
            </a:r>
            <a:r>
              <a:rPr sz="26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type</a:t>
            </a:r>
            <a:r>
              <a:rPr sz="26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to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another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5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ourier New"/>
                <a:cs typeface="Courier New"/>
              </a:rPr>
              <a:t>float(3)</a:t>
            </a:r>
            <a:r>
              <a:rPr sz="2600" spc="-955" dirty="0">
                <a:latin typeface="Courier New"/>
                <a:cs typeface="Courier New"/>
              </a:rPr>
              <a:t> </a:t>
            </a:r>
            <a:r>
              <a:rPr sz="2600" spc="-35" dirty="0">
                <a:latin typeface="Calibri"/>
                <a:cs typeface="Calibri"/>
              </a:rPr>
              <a:t>c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45" dirty="0">
                <a:latin typeface="Calibri"/>
                <a:cs typeface="Calibri"/>
              </a:rPr>
              <a:t>n</a:t>
            </a:r>
            <a:r>
              <a:rPr sz="2600" spc="-30" dirty="0">
                <a:latin typeface="Calibri"/>
                <a:cs typeface="Calibri"/>
              </a:rPr>
              <a:t>v</a:t>
            </a:r>
            <a:r>
              <a:rPr sz="2600" spc="-5" dirty="0">
                <a:latin typeface="Calibri"/>
                <a:cs typeface="Calibri"/>
              </a:rPr>
              <a:t>erts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</a:t>
            </a:r>
            <a:r>
              <a:rPr sz="2600" spc="-25" dirty="0">
                <a:latin typeface="Calibri"/>
                <a:cs typeface="Calibri"/>
              </a:rPr>
              <a:t>n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-35" dirty="0">
                <a:latin typeface="Calibri"/>
                <a:cs typeface="Calibri"/>
              </a:rPr>
              <a:t>g</a:t>
            </a:r>
            <a:r>
              <a:rPr sz="2600" spc="-5" dirty="0">
                <a:latin typeface="Calibri"/>
                <a:cs typeface="Calibri"/>
              </a:rPr>
              <a:t>er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3</a:t>
            </a:r>
            <a:r>
              <a:rPr sz="2600" spc="5" dirty="0">
                <a:latin typeface="Courier New"/>
                <a:cs typeface="Courier New"/>
              </a:rPr>
              <a:t> </a:t>
            </a:r>
            <a:r>
              <a:rPr sz="2600" spc="-3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o </a:t>
            </a:r>
            <a:r>
              <a:rPr sz="2600" spc="-10" dirty="0">
                <a:latin typeface="Calibri"/>
                <a:cs typeface="Calibri"/>
              </a:rPr>
              <a:t>flo</a:t>
            </a:r>
            <a:r>
              <a:rPr sz="2600" spc="-35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3.0</a:t>
            </a:r>
            <a:endParaRPr sz="2600">
              <a:latin typeface="Courier New"/>
              <a:cs typeface="Courier New"/>
            </a:endParaRPr>
          </a:p>
          <a:p>
            <a:pPr marL="238125" indent="-226060">
              <a:lnSpc>
                <a:spcPct val="100000"/>
              </a:lnSpc>
              <a:spcBef>
                <a:spcPts val="109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ourier New"/>
                <a:cs typeface="Courier New"/>
              </a:rPr>
              <a:t>int(3.9)</a:t>
            </a:r>
            <a:r>
              <a:rPr sz="2600" spc="-955" dirty="0">
                <a:latin typeface="Courier New"/>
                <a:cs typeface="Courier New"/>
              </a:rPr>
              <a:t> </a:t>
            </a:r>
            <a:r>
              <a:rPr sz="2600" spc="-15" dirty="0">
                <a:latin typeface="Calibri"/>
                <a:cs typeface="Calibri"/>
              </a:rPr>
              <a:t>truncates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float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3.9</a:t>
            </a:r>
            <a:r>
              <a:rPr sz="2600" spc="-965" dirty="0">
                <a:latin typeface="Courier New"/>
                <a:cs typeface="Courier New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integer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3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45" dirty="0"/>
              <a:t>PRINTING</a:t>
            </a:r>
            <a:r>
              <a:rPr spc="-125" dirty="0"/>
              <a:t> </a:t>
            </a:r>
            <a:r>
              <a:rPr spc="-95" dirty="0"/>
              <a:t>TO</a:t>
            </a:r>
            <a:r>
              <a:rPr spc="-125" dirty="0"/>
              <a:t> </a:t>
            </a:r>
            <a:r>
              <a:rPr spc="-55" dirty="0"/>
              <a:t>CONSOLE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10259" y="1844294"/>
            <a:ext cx="6662420" cy="3195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0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show</a:t>
            </a:r>
            <a:r>
              <a:rPr sz="2600" spc="-5" dirty="0">
                <a:latin typeface="Calibri"/>
                <a:cs typeface="Calibri"/>
              </a:rPr>
              <a:t> output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from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code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0" dirty="0">
                <a:latin typeface="Calibri"/>
                <a:cs typeface="Calibri"/>
              </a:rPr>
              <a:t>user,</a:t>
            </a:r>
            <a:r>
              <a:rPr sz="2600" spc="-5" dirty="0">
                <a:latin typeface="Calibri"/>
                <a:cs typeface="Calibri"/>
              </a:rPr>
              <a:t> use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print</a:t>
            </a:r>
            <a:endParaRPr sz="2600">
              <a:latin typeface="Courier New"/>
              <a:cs typeface="Courier New"/>
            </a:endParaRPr>
          </a:p>
          <a:p>
            <a:pPr marL="104139">
              <a:lnSpc>
                <a:spcPct val="100000"/>
              </a:lnSpc>
              <a:spcBef>
                <a:spcPts val="110"/>
              </a:spcBef>
            </a:pPr>
            <a:r>
              <a:rPr sz="2600" spc="-10" dirty="0">
                <a:latin typeface="Calibri"/>
                <a:cs typeface="Calibri"/>
              </a:rPr>
              <a:t>command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600" spc="-5" dirty="0">
                <a:latin typeface="Courier New"/>
                <a:cs typeface="Courier New"/>
              </a:rPr>
              <a:t>In</a:t>
            </a:r>
            <a:r>
              <a:rPr sz="2600" spc="-3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[11]:</a:t>
            </a:r>
            <a:r>
              <a:rPr sz="2600" spc="-25" dirty="0">
                <a:latin typeface="Courier New"/>
                <a:cs typeface="Courier New"/>
              </a:rPr>
              <a:t> </a:t>
            </a:r>
            <a:r>
              <a:rPr sz="2600" spc="-10" dirty="0">
                <a:latin typeface="Courier New"/>
                <a:cs typeface="Courier New"/>
              </a:rPr>
              <a:t>3+2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600" spc="-5" dirty="0">
                <a:latin typeface="Courier New"/>
                <a:cs typeface="Courier New"/>
              </a:rPr>
              <a:t>Out[11]:</a:t>
            </a:r>
            <a:r>
              <a:rPr sz="2600" spc="-5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5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600" spc="-5" dirty="0">
                <a:latin typeface="Courier New"/>
                <a:cs typeface="Courier New"/>
              </a:rPr>
              <a:t>In</a:t>
            </a:r>
            <a:r>
              <a:rPr sz="2600" spc="-1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[12]:</a:t>
            </a:r>
            <a:r>
              <a:rPr sz="2600" spc="-1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print(3+2)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600" dirty="0">
                <a:latin typeface="Courier New"/>
                <a:cs typeface="Courier New"/>
              </a:rPr>
              <a:t>5</a:t>
            </a:r>
            <a:endParaRPr sz="26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89629" y="2384298"/>
            <a:ext cx="3591178" cy="2852927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LEC1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32581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5" dirty="0"/>
              <a:t>EXPRESSIONS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LEC1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810259" y="1679849"/>
            <a:ext cx="7211695" cy="2003425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1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combine</a:t>
            </a:r>
            <a:r>
              <a:rPr sz="26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objects and </a:t>
            </a:r>
            <a:r>
              <a:rPr sz="2600" b="1" spc="-20" dirty="0">
                <a:solidFill>
                  <a:srgbClr val="C00000"/>
                </a:solidFill>
                <a:latin typeface="Calibri"/>
                <a:cs typeface="Calibri"/>
              </a:rPr>
              <a:t>operators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form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expressions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an </a:t>
            </a:r>
            <a:r>
              <a:rPr sz="2600" spc="-15" dirty="0">
                <a:latin typeface="Calibri"/>
                <a:cs typeface="Calibri"/>
              </a:rPr>
              <a:t>expression</a:t>
            </a:r>
            <a:r>
              <a:rPr sz="2600" spc="-5" dirty="0">
                <a:latin typeface="Calibri"/>
                <a:cs typeface="Calibri"/>
              </a:rPr>
              <a:t> has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value</a:t>
            </a:r>
            <a:r>
              <a:rPr sz="2600" spc="-10" dirty="0">
                <a:latin typeface="Calibri"/>
                <a:cs typeface="Calibri"/>
              </a:rPr>
              <a:t>,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which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has</a:t>
            </a:r>
            <a:r>
              <a:rPr sz="2600" spc="-5" dirty="0">
                <a:latin typeface="Calibri"/>
                <a:cs typeface="Calibri"/>
              </a:rPr>
              <a:t> a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type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25" dirty="0">
                <a:latin typeface="Calibri"/>
                <a:cs typeface="Calibri"/>
              </a:rPr>
              <a:t>syntax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for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simple</a:t>
            </a:r>
            <a:r>
              <a:rPr sz="2600" spc="-15" dirty="0">
                <a:latin typeface="Calibri"/>
                <a:cs typeface="Calibri"/>
              </a:rPr>
              <a:t> expression</a:t>
            </a:r>
            <a:endParaRPr sz="2600">
              <a:latin typeface="Calibri"/>
              <a:cs typeface="Calibri"/>
            </a:endParaRPr>
          </a:p>
          <a:p>
            <a:pPr marL="213360">
              <a:lnSpc>
                <a:spcPct val="100000"/>
              </a:lnSpc>
              <a:spcBef>
                <a:spcPts val="65"/>
              </a:spcBef>
            </a:pPr>
            <a:r>
              <a:rPr sz="2400" spc="-10" dirty="0">
                <a:latin typeface="Courier New"/>
                <a:cs typeface="Courier New"/>
              </a:rPr>
              <a:t>&lt;object&gt;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&lt;operator&gt;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&lt;object&gt;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72453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110" dirty="0"/>
              <a:t>OPERATORS</a:t>
            </a:r>
            <a:r>
              <a:rPr u="none" spc="-145" dirty="0"/>
              <a:t> </a:t>
            </a:r>
            <a:r>
              <a:rPr u="none" spc="-25" dirty="0"/>
              <a:t>ON</a:t>
            </a:r>
            <a:r>
              <a:rPr u="none" spc="-120" dirty="0"/>
              <a:t> </a:t>
            </a:r>
            <a:r>
              <a:rPr u="none" spc="-50" dirty="0"/>
              <a:t>ints</a:t>
            </a:r>
            <a:r>
              <a:rPr u="none" spc="-120" dirty="0"/>
              <a:t> </a:t>
            </a:r>
            <a:r>
              <a:rPr u="none" spc="-35" dirty="0"/>
              <a:t>and</a:t>
            </a:r>
            <a:r>
              <a:rPr u="none" spc="-120" dirty="0"/>
              <a:t> </a:t>
            </a:r>
            <a:r>
              <a:rPr u="none" spc="-50" dirty="0"/>
              <a:t>floats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10259" y="1677563"/>
            <a:ext cx="845819" cy="216408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1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ourier New"/>
                <a:cs typeface="Courier New"/>
              </a:rPr>
              <a:t>i+j</a:t>
            </a:r>
            <a:endParaRPr sz="2600">
              <a:latin typeface="Courier New"/>
              <a:cs typeface="Courier New"/>
            </a:endParaRPr>
          </a:p>
          <a:p>
            <a:pPr marL="238125" indent="-226060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ourier New"/>
                <a:cs typeface="Courier New"/>
              </a:rPr>
              <a:t>i-j</a:t>
            </a:r>
            <a:endParaRPr sz="2600">
              <a:latin typeface="Courier New"/>
              <a:cs typeface="Courier New"/>
            </a:endParaRPr>
          </a:p>
          <a:p>
            <a:pPr marL="238125" indent="-226060">
              <a:lnSpc>
                <a:spcPct val="100000"/>
              </a:lnSpc>
              <a:spcBef>
                <a:spcPts val="109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ourier New"/>
                <a:cs typeface="Courier New"/>
              </a:rPr>
              <a:t>i*j</a:t>
            </a:r>
            <a:endParaRPr sz="2600">
              <a:latin typeface="Courier New"/>
              <a:cs typeface="Courier New"/>
            </a:endParaRPr>
          </a:p>
          <a:p>
            <a:pPr marL="238125" indent="-226060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ourier New"/>
                <a:cs typeface="Courier New"/>
              </a:rPr>
              <a:t>i/j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29892" y="1677563"/>
            <a:ext cx="2334260" cy="216408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2600" dirty="0">
                <a:latin typeface="Wingdings"/>
                <a:cs typeface="Wingdings"/>
              </a:rPr>
              <a:t>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sum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2600" spc="-5" dirty="0">
                <a:latin typeface="Wingdings"/>
                <a:cs typeface="Wingdings"/>
              </a:rPr>
              <a:t>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difference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2600" spc="-5" dirty="0">
                <a:latin typeface="Wingdings"/>
                <a:cs typeface="Wingdings"/>
              </a:rPr>
              <a:t>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product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2600" spc="-5" dirty="0">
                <a:latin typeface="Wingdings"/>
                <a:cs typeface="Wingdings"/>
              </a:rPr>
              <a:t>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division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0259" y="4885131"/>
            <a:ext cx="6598920" cy="1094105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1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  <a:tab pos="1132205" algn="l"/>
              </a:tabLst>
            </a:pPr>
            <a:r>
              <a:rPr sz="2600" spc="-5" dirty="0">
                <a:latin typeface="Courier New"/>
                <a:cs typeface="Courier New"/>
              </a:rPr>
              <a:t>i%j	</a:t>
            </a:r>
            <a:r>
              <a:rPr sz="2600" spc="-5" dirty="0">
                <a:latin typeface="Wingdings"/>
                <a:cs typeface="Wingdings"/>
              </a:rPr>
              <a:t>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remainder</a:t>
            </a:r>
            <a:r>
              <a:rPr sz="2600" b="1" spc="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when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i</a:t>
            </a:r>
            <a:r>
              <a:rPr sz="2600" spc="-969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alibri"/>
                <a:cs typeface="Calibri"/>
              </a:rPr>
              <a:t>is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divided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by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j</a:t>
            </a:r>
            <a:endParaRPr sz="2600">
              <a:latin typeface="Courier New"/>
              <a:cs typeface="Courier New"/>
            </a:endParaRPr>
          </a:p>
          <a:p>
            <a:pPr marL="238125" indent="-226060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ourier New"/>
                <a:cs typeface="Courier New"/>
              </a:rPr>
              <a:t>i**j</a:t>
            </a:r>
            <a:r>
              <a:rPr sz="2600" spc="-96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Wingdings"/>
                <a:cs typeface="Wingdings"/>
              </a:rPr>
              <a:t>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i</a:t>
            </a:r>
            <a:r>
              <a:rPr sz="2600" spc="-969" dirty="0">
                <a:latin typeface="Courier New"/>
                <a:cs typeface="Courier New"/>
              </a:rPr>
              <a:t> </a:t>
            </a:r>
            <a:r>
              <a:rPr sz="2600" spc="-3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o t</a:t>
            </a:r>
            <a:r>
              <a:rPr sz="2600" dirty="0">
                <a:latin typeface="Calibri"/>
                <a:cs typeface="Calibri"/>
              </a:rPr>
              <a:t>h</a:t>
            </a:r>
            <a:r>
              <a:rPr sz="2600" spc="-5" dirty="0">
                <a:latin typeface="Calibri"/>
                <a:cs typeface="Calibri"/>
              </a:rPr>
              <a:t>e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600" b="1" spc="-25" dirty="0">
                <a:solidFill>
                  <a:srgbClr val="C00000"/>
                </a:solidFill>
                <a:latin typeface="Calibri"/>
                <a:cs typeface="Calibri"/>
              </a:rPr>
              <a:t>w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6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f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j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17414" y="2224278"/>
            <a:ext cx="3733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if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both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are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ints,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result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18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int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if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either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both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are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 floats, result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 is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float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901821" y="2013457"/>
            <a:ext cx="1145540" cy="309880"/>
          </a:xfrm>
          <a:custGeom>
            <a:avLst/>
            <a:gdLst/>
            <a:ahLst/>
            <a:cxnLst/>
            <a:rect l="l" t="t" r="r" b="b"/>
            <a:pathLst>
              <a:path w="1145539" h="309880">
                <a:moveTo>
                  <a:pt x="1069030" y="281687"/>
                </a:moveTo>
                <a:lnTo>
                  <a:pt x="1062228" y="309372"/>
                </a:lnTo>
                <a:lnTo>
                  <a:pt x="1145286" y="290576"/>
                </a:lnTo>
                <a:lnTo>
                  <a:pt x="1138407" y="284734"/>
                </a:lnTo>
                <a:lnTo>
                  <a:pt x="1081405" y="284734"/>
                </a:lnTo>
                <a:lnTo>
                  <a:pt x="1069030" y="281687"/>
                </a:lnTo>
                <a:close/>
              </a:path>
              <a:path w="1145539" h="309880">
                <a:moveTo>
                  <a:pt x="1073579" y="263171"/>
                </a:moveTo>
                <a:lnTo>
                  <a:pt x="1069030" y="281687"/>
                </a:lnTo>
                <a:lnTo>
                  <a:pt x="1081405" y="284734"/>
                </a:lnTo>
                <a:lnTo>
                  <a:pt x="1085850" y="266192"/>
                </a:lnTo>
                <a:lnTo>
                  <a:pt x="1073579" y="263171"/>
                </a:lnTo>
                <a:close/>
              </a:path>
              <a:path w="1145539" h="309880">
                <a:moveTo>
                  <a:pt x="1080389" y="235458"/>
                </a:moveTo>
                <a:lnTo>
                  <a:pt x="1073579" y="263171"/>
                </a:lnTo>
                <a:lnTo>
                  <a:pt x="1085850" y="266192"/>
                </a:lnTo>
                <a:lnTo>
                  <a:pt x="1081405" y="284734"/>
                </a:lnTo>
                <a:lnTo>
                  <a:pt x="1138407" y="284734"/>
                </a:lnTo>
                <a:lnTo>
                  <a:pt x="1080389" y="235458"/>
                </a:lnTo>
                <a:close/>
              </a:path>
              <a:path w="1145539" h="309880">
                <a:moveTo>
                  <a:pt x="4572" y="0"/>
                </a:moveTo>
                <a:lnTo>
                  <a:pt x="0" y="18542"/>
                </a:lnTo>
                <a:lnTo>
                  <a:pt x="1069030" y="281687"/>
                </a:lnTo>
                <a:lnTo>
                  <a:pt x="1073579" y="263171"/>
                </a:lnTo>
                <a:lnTo>
                  <a:pt x="457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42638" y="2486660"/>
            <a:ext cx="704850" cy="125730"/>
          </a:xfrm>
          <a:custGeom>
            <a:avLst/>
            <a:gdLst/>
            <a:ahLst/>
            <a:cxnLst/>
            <a:rect l="l" t="t" r="r" b="b"/>
            <a:pathLst>
              <a:path w="704850" h="125730">
                <a:moveTo>
                  <a:pt x="627733" y="28371"/>
                </a:moveTo>
                <a:lnTo>
                  <a:pt x="0" y="106806"/>
                </a:lnTo>
                <a:lnTo>
                  <a:pt x="2286" y="125729"/>
                </a:lnTo>
                <a:lnTo>
                  <a:pt x="630072" y="47178"/>
                </a:lnTo>
                <a:lnTo>
                  <a:pt x="627733" y="28371"/>
                </a:lnTo>
                <a:close/>
              </a:path>
              <a:path w="704850" h="125730">
                <a:moveTo>
                  <a:pt x="700149" y="26796"/>
                </a:moveTo>
                <a:lnTo>
                  <a:pt x="640334" y="26796"/>
                </a:lnTo>
                <a:lnTo>
                  <a:pt x="642747" y="45592"/>
                </a:lnTo>
                <a:lnTo>
                  <a:pt x="630072" y="47178"/>
                </a:lnTo>
                <a:lnTo>
                  <a:pt x="633603" y="75564"/>
                </a:lnTo>
                <a:lnTo>
                  <a:pt x="704469" y="28320"/>
                </a:lnTo>
                <a:lnTo>
                  <a:pt x="700149" y="26796"/>
                </a:lnTo>
                <a:close/>
              </a:path>
              <a:path w="704850" h="125730">
                <a:moveTo>
                  <a:pt x="640334" y="26796"/>
                </a:moveTo>
                <a:lnTo>
                  <a:pt x="627733" y="28371"/>
                </a:lnTo>
                <a:lnTo>
                  <a:pt x="630072" y="47178"/>
                </a:lnTo>
                <a:lnTo>
                  <a:pt x="642747" y="45592"/>
                </a:lnTo>
                <a:lnTo>
                  <a:pt x="640334" y="26796"/>
                </a:lnTo>
                <a:close/>
              </a:path>
              <a:path w="704850" h="125730">
                <a:moveTo>
                  <a:pt x="624205" y="0"/>
                </a:moveTo>
                <a:lnTo>
                  <a:pt x="627733" y="28371"/>
                </a:lnTo>
                <a:lnTo>
                  <a:pt x="640334" y="26796"/>
                </a:lnTo>
                <a:lnTo>
                  <a:pt x="700149" y="26796"/>
                </a:lnTo>
                <a:lnTo>
                  <a:pt x="62420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94860" y="2765933"/>
            <a:ext cx="952500" cy="321310"/>
          </a:xfrm>
          <a:custGeom>
            <a:avLst/>
            <a:gdLst/>
            <a:ahLst/>
            <a:cxnLst/>
            <a:rect l="l" t="t" r="r" b="b"/>
            <a:pathLst>
              <a:path w="952500" h="321310">
                <a:moveTo>
                  <a:pt x="876798" y="27161"/>
                </a:moveTo>
                <a:lnTo>
                  <a:pt x="0" y="302640"/>
                </a:lnTo>
                <a:lnTo>
                  <a:pt x="5587" y="320801"/>
                </a:lnTo>
                <a:lnTo>
                  <a:pt x="882484" y="45331"/>
                </a:lnTo>
                <a:lnTo>
                  <a:pt x="876798" y="27161"/>
                </a:lnTo>
                <a:close/>
              </a:path>
              <a:path w="952500" h="321310">
                <a:moveTo>
                  <a:pt x="942105" y="23367"/>
                </a:moveTo>
                <a:lnTo>
                  <a:pt x="888872" y="23367"/>
                </a:lnTo>
                <a:lnTo>
                  <a:pt x="894588" y="41528"/>
                </a:lnTo>
                <a:lnTo>
                  <a:pt x="882484" y="45331"/>
                </a:lnTo>
                <a:lnTo>
                  <a:pt x="891032" y="72643"/>
                </a:lnTo>
                <a:lnTo>
                  <a:pt x="942105" y="23367"/>
                </a:lnTo>
                <a:close/>
              </a:path>
              <a:path w="952500" h="321310">
                <a:moveTo>
                  <a:pt x="888872" y="23367"/>
                </a:moveTo>
                <a:lnTo>
                  <a:pt x="876798" y="27161"/>
                </a:lnTo>
                <a:lnTo>
                  <a:pt x="882484" y="45331"/>
                </a:lnTo>
                <a:lnTo>
                  <a:pt x="894588" y="41528"/>
                </a:lnTo>
                <a:lnTo>
                  <a:pt x="888872" y="23367"/>
                </a:lnTo>
                <a:close/>
              </a:path>
              <a:path w="952500" h="321310">
                <a:moveTo>
                  <a:pt x="868299" y="0"/>
                </a:moveTo>
                <a:lnTo>
                  <a:pt x="876798" y="27161"/>
                </a:lnTo>
                <a:lnTo>
                  <a:pt x="888872" y="23367"/>
                </a:lnTo>
                <a:lnTo>
                  <a:pt x="942105" y="23367"/>
                </a:lnTo>
                <a:lnTo>
                  <a:pt x="952372" y="13461"/>
                </a:lnTo>
                <a:lnTo>
                  <a:pt x="86829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3566414"/>
            <a:ext cx="1228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result</a:t>
            </a:r>
            <a:r>
              <a:rPr sz="18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18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float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595496" y="3608070"/>
            <a:ext cx="1152525" cy="130810"/>
          </a:xfrm>
          <a:custGeom>
            <a:avLst/>
            <a:gdLst/>
            <a:ahLst/>
            <a:cxnLst/>
            <a:rect l="l" t="t" r="r" b="b"/>
            <a:pathLst>
              <a:path w="1152525" h="130810">
                <a:moveTo>
                  <a:pt x="1079500" y="54229"/>
                </a:moveTo>
                <a:lnTo>
                  <a:pt x="1077311" y="82723"/>
                </a:lnTo>
                <a:lnTo>
                  <a:pt x="1089914" y="83693"/>
                </a:lnTo>
                <a:lnTo>
                  <a:pt x="1088517" y="102743"/>
                </a:lnTo>
                <a:lnTo>
                  <a:pt x="1075774" y="102743"/>
                </a:lnTo>
                <a:lnTo>
                  <a:pt x="1073658" y="130302"/>
                </a:lnTo>
                <a:lnTo>
                  <a:pt x="1141036" y="102743"/>
                </a:lnTo>
                <a:lnTo>
                  <a:pt x="1088517" y="102743"/>
                </a:lnTo>
                <a:lnTo>
                  <a:pt x="1075849" y="101769"/>
                </a:lnTo>
                <a:lnTo>
                  <a:pt x="1143417" y="101769"/>
                </a:lnTo>
                <a:lnTo>
                  <a:pt x="1152525" y="98044"/>
                </a:lnTo>
                <a:lnTo>
                  <a:pt x="1079500" y="54229"/>
                </a:lnTo>
                <a:close/>
              </a:path>
              <a:path w="1152525" h="130810">
                <a:moveTo>
                  <a:pt x="1077311" y="82723"/>
                </a:moveTo>
                <a:lnTo>
                  <a:pt x="1075849" y="101769"/>
                </a:lnTo>
                <a:lnTo>
                  <a:pt x="1088517" y="102743"/>
                </a:lnTo>
                <a:lnTo>
                  <a:pt x="1089914" y="83693"/>
                </a:lnTo>
                <a:lnTo>
                  <a:pt x="1077311" y="82723"/>
                </a:lnTo>
                <a:close/>
              </a:path>
              <a:path w="1152525" h="130810">
                <a:moveTo>
                  <a:pt x="1524" y="0"/>
                </a:moveTo>
                <a:lnTo>
                  <a:pt x="0" y="19050"/>
                </a:lnTo>
                <a:lnTo>
                  <a:pt x="1075849" y="101769"/>
                </a:lnTo>
                <a:lnTo>
                  <a:pt x="1077311" y="82723"/>
                </a:lnTo>
                <a:lnTo>
                  <a:pt x="152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LEC1</a:t>
            </a:r>
            <a:endParaRPr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4505"/>
            <a:ext cx="9144000" cy="66040"/>
          </a:xfrm>
          <a:custGeom>
            <a:avLst/>
            <a:gdLst/>
            <a:ahLst/>
            <a:cxnLst/>
            <a:rect l="l" t="t" r="r" b="b"/>
            <a:pathLst>
              <a:path w="9144000" h="66039">
                <a:moveTo>
                  <a:pt x="9144000" y="0"/>
                </a:moveTo>
                <a:lnTo>
                  <a:pt x="0" y="0"/>
                </a:lnTo>
                <a:lnTo>
                  <a:pt x="0" y="65532"/>
                </a:lnTo>
                <a:lnTo>
                  <a:pt x="9144000" y="65532"/>
                </a:lnTo>
                <a:lnTo>
                  <a:pt x="91440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33083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65" dirty="0"/>
              <a:t>COURSE</a:t>
            </a:r>
            <a:r>
              <a:rPr u="none" spc="-185" dirty="0"/>
              <a:t> </a:t>
            </a:r>
            <a:r>
              <a:rPr u="none" spc="-50" dirty="0"/>
              <a:t>INFO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4144008" y="6645275"/>
            <a:ext cx="1113791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LEC1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10259" y="1818385"/>
            <a:ext cx="4694555" cy="7950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3830" indent="-151765">
              <a:lnSpc>
                <a:spcPct val="100000"/>
              </a:lnSpc>
              <a:spcBef>
                <a:spcPts val="100"/>
              </a:spcBef>
              <a:buClr>
                <a:srgbClr val="585858"/>
              </a:buClr>
              <a:buSzPct val="96153"/>
              <a:buFont typeface="Wingdings"/>
              <a:buChar char=""/>
              <a:tabLst>
                <a:tab pos="164465" algn="l"/>
              </a:tabLst>
            </a:pPr>
            <a:r>
              <a:rPr sz="2600" spc="-10" dirty="0">
                <a:latin typeface="Calibri"/>
                <a:cs typeface="Calibri"/>
              </a:rPr>
              <a:t>Grading</a:t>
            </a:r>
            <a:endParaRPr sz="2600" dirty="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125"/>
              </a:spcBef>
              <a:buClr>
                <a:srgbClr val="585858"/>
              </a:buClr>
              <a:buChar char="◦"/>
              <a:tabLst>
                <a:tab pos="464820" algn="l"/>
                <a:tab pos="465455" algn="l"/>
                <a:tab pos="2126615" algn="l"/>
              </a:tabLst>
            </a:pPr>
            <a:r>
              <a:rPr lang="en-US" sz="2400" spc="-15" dirty="0">
                <a:latin typeface="Calibri"/>
                <a:cs typeface="Calibri"/>
              </a:rPr>
              <a:t>See Syllabus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50031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45" dirty="0"/>
              <a:t>SIMPLE</a:t>
            </a:r>
            <a:r>
              <a:rPr u="none" spc="-150" dirty="0"/>
              <a:t> </a:t>
            </a:r>
            <a:r>
              <a:rPr u="none" spc="-85" dirty="0"/>
              <a:t>OPERATIONS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LEC1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810259" y="1818385"/>
            <a:ext cx="7075805" cy="291020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04139" marR="993775" indent="-91440">
              <a:lnSpc>
                <a:spcPts val="2810"/>
              </a:lnSpc>
              <a:spcBef>
                <a:spcPts val="45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parentheses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used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tell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Python</a:t>
            </a:r>
            <a:r>
              <a:rPr sz="2600" spc="-15" dirty="0">
                <a:latin typeface="Calibri"/>
                <a:cs typeface="Calibri"/>
              </a:rPr>
              <a:t> to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do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these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operations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first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4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spc="-20" dirty="0">
                <a:solidFill>
                  <a:srgbClr val="C00000"/>
                </a:solidFill>
                <a:latin typeface="Calibri"/>
                <a:cs typeface="Calibri"/>
              </a:rPr>
              <a:t>operator</a:t>
            </a:r>
            <a:r>
              <a:rPr sz="2600" b="1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precedence</a:t>
            </a:r>
            <a:r>
              <a:rPr sz="2600" b="1" spc="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without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parentheses</a:t>
            </a:r>
            <a:endParaRPr sz="26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120"/>
              </a:spcBef>
              <a:buClr>
                <a:srgbClr val="585858"/>
              </a:buClr>
              <a:buChar char="◦"/>
              <a:tabLst>
                <a:tab pos="464820" algn="l"/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**</a:t>
            </a:r>
            <a:endParaRPr sz="24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315"/>
              </a:spcBef>
              <a:buClr>
                <a:srgbClr val="585858"/>
              </a:buClr>
              <a:buChar char="◦"/>
              <a:tabLst>
                <a:tab pos="464820" algn="l"/>
                <a:tab pos="465455" algn="l"/>
              </a:tabLst>
            </a:pPr>
            <a:r>
              <a:rPr sz="2400" dirty="0">
                <a:latin typeface="Calibri"/>
                <a:cs typeface="Calibri"/>
              </a:rPr>
              <a:t>*</a:t>
            </a:r>
            <a:endParaRPr sz="24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Char char="◦"/>
              <a:tabLst>
                <a:tab pos="464820" algn="l"/>
                <a:tab pos="465455" algn="l"/>
              </a:tabLst>
            </a:pPr>
            <a:r>
              <a:rPr sz="2400" dirty="0">
                <a:latin typeface="Calibri"/>
                <a:cs typeface="Calibri"/>
              </a:rPr>
              <a:t>/</a:t>
            </a:r>
            <a:endParaRPr sz="2400">
              <a:latin typeface="Calibri"/>
              <a:cs typeface="Calibri"/>
            </a:endParaRPr>
          </a:p>
          <a:p>
            <a:pPr marL="213360">
              <a:lnSpc>
                <a:spcPct val="100000"/>
              </a:lnSpc>
              <a:spcBef>
                <a:spcPts val="315"/>
              </a:spcBef>
              <a:tabLst>
                <a:tab pos="464820" algn="l"/>
              </a:tabLst>
            </a:pPr>
            <a:r>
              <a:rPr sz="2400" dirty="0">
                <a:solidFill>
                  <a:srgbClr val="585858"/>
                </a:solidFill>
                <a:latin typeface="Calibri"/>
                <a:cs typeface="Calibri"/>
              </a:rPr>
              <a:t>◦	</a:t>
            </a:r>
            <a:r>
              <a:rPr sz="2400" dirty="0">
                <a:latin typeface="Calibri"/>
                <a:cs typeface="Calibri"/>
              </a:rPr>
              <a:t>+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executed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left to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right,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appear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expression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1700" y="291845"/>
            <a:ext cx="6057265" cy="137922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 marR="5080">
              <a:lnSpc>
                <a:spcPts val="4900"/>
              </a:lnSpc>
              <a:spcBef>
                <a:spcPts val="980"/>
              </a:spcBef>
            </a:pPr>
            <a:r>
              <a:rPr u="none" spc="-45" dirty="0"/>
              <a:t>BINDING</a:t>
            </a:r>
            <a:r>
              <a:rPr u="none" spc="-130" dirty="0"/>
              <a:t> </a:t>
            </a:r>
            <a:r>
              <a:rPr u="none" spc="-75" dirty="0"/>
              <a:t>VARIABLES</a:t>
            </a:r>
            <a:r>
              <a:rPr u="none" spc="-130" dirty="0"/>
              <a:t> </a:t>
            </a:r>
            <a:r>
              <a:rPr u="none" spc="-35" dirty="0"/>
              <a:t>AND </a:t>
            </a:r>
            <a:r>
              <a:rPr u="none" spc="-1070" dirty="0"/>
              <a:t> </a:t>
            </a:r>
            <a:r>
              <a:rPr u="none" spc="-105" dirty="0"/>
              <a:t>VALUES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10259" y="1818385"/>
            <a:ext cx="7033259" cy="77851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04139" marR="5080" indent="-91440">
              <a:lnSpc>
                <a:spcPts val="2810"/>
              </a:lnSpc>
              <a:spcBef>
                <a:spcPts val="45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equal </a:t>
            </a:r>
            <a:r>
              <a:rPr sz="2600" spc="-5" dirty="0">
                <a:latin typeface="Calibri"/>
                <a:cs typeface="Calibri"/>
              </a:rPr>
              <a:t>sign </a:t>
            </a:r>
            <a:r>
              <a:rPr sz="2600" dirty="0">
                <a:latin typeface="Calibri"/>
                <a:cs typeface="Calibri"/>
              </a:rPr>
              <a:t>is an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assignment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10" dirty="0">
                <a:latin typeface="Calibri"/>
                <a:cs typeface="Calibri"/>
              </a:rPr>
              <a:t>value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10" dirty="0">
                <a:latin typeface="Calibri"/>
                <a:cs typeface="Calibri"/>
              </a:rPr>
              <a:t>variable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name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3341" y="3180969"/>
            <a:ext cx="597535" cy="553720"/>
          </a:xfrm>
          <a:prstGeom prst="rect">
            <a:avLst/>
          </a:prstGeom>
          <a:ln w="16001">
            <a:solidFill>
              <a:srgbClr val="FF0000"/>
            </a:solidFill>
          </a:ln>
        </p:spPr>
        <p:txBody>
          <a:bodyPr vert="horz" wrap="square" lIns="0" tIns="72390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570"/>
              </a:spcBef>
            </a:pPr>
            <a:r>
              <a:rPr sz="2600" spc="-5" dirty="0">
                <a:latin typeface="Courier New"/>
                <a:cs typeface="Courier New"/>
              </a:rPr>
              <a:t>pi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79618" y="3240786"/>
            <a:ext cx="22352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5" dirty="0">
                <a:latin typeface="Courier New"/>
                <a:cs typeface="Courier New"/>
              </a:rPr>
              <a:t>=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64995" y="3206114"/>
            <a:ext cx="1534160" cy="553720"/>
          </a:xfrm>
          <a:prstGeom prst="rect">
            <a:avLst/>
          </a:prstGeom>
          <a:ln w="16001">
            <a:solidFill>
              <a:srgbClr val="FF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370"/>
              </a:spcBef>
            </a:pPr>
            <a:r>
              <a:rPr sz="2600" spc="-10" dirty="0">
                <a:latin typeface="Courier New"/>
                <a:cs typeface="Courier New"/>
              </a:rPr>
              <a:t>3.14159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0259" y="3632911"/>
            <a:ext cx="6973570" cy="2523490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1215"/>
              </a:spcBef>
            </a:pPr>
            <a:r>
              <a:rPr sz="2600" spc="-5" dirty="0">
                <a:latin typeface="Courier New"/>
                <a:cs typeface="Courier New"/>
              </a:rPr>
              <a:t>pi_approx</a:t>
            </a:r>
            <a:r>
              <a:rPr sz="2600" spc="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=</a:t>
            </a:r>
            <a:r>
              <a:rPr sz="2600" spc="-1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22/7</a:t>
            </a:r>
            <a:endParaRPr sz="2600">
              <a:latin typeface="Courier New"/>
              <a:cs typeface="Courier New"/>
            </a:endParaRPr>
          </a:p>
          <a:p>
            <a:pPr marL="238125" indent="-226060">
              <a:lnSpc>
                <a:spcPct val="100000"/>
              </a:lnSpc>
              <a:spcBef>
                <a:spcPts val="111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value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stored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</a:t>
            </a:r>
            <a:r>
              <a:rPr sz="2600" spc="-10" dirty="0">
                <a:latin typeface="Calibri"/>
                <a:cs typeface="Calibri"/>
              </a:rPr>
              <a:t> computer</a:t>
            </a:r>
            <a:r>
              <a:rPr sz="2600" spc="-5" dirty="0">
                <a:latin typeface="Calibri"/>
                <a:cs typeface="Calibri"/>
              </a:rPr>
              <a:t> memory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an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assignment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binds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name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value</a:t>
            </a:r>
            <a:endParaRPr sz="2600">
              <a:latin typeface="Calibri"/>
              <a:cs typeface="Calibri"/>
            </a:endParaRPr>
          </a:p>
          <a:p>
            <a:pPr marL="104139" marR="5080" indent="-91440">
              <a:lnSpc>
                <a:spcPts val="2780"/>
              </a:lnSpc>
              <a:spcBef>
                <a:spcPts val="146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5" dirty="0">
                <a:latin typeface="Calibri"/>
                <a:cs typeface="Calibri"/>
              </a:rPr>
              <a:t>retrieve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value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associated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with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name or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variable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by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invoking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 name,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by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typing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pi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92423" y="2680588"/>
            <a:ext cx="468630" cy="285115"/>
          </a:xfrm>
          <a:custGeom>
            <a:avLst/>
            <a:gdLst/>
            <a:ahLst/>
            <a:cxnLst/>
            <a:rect l="l" t="t" r="r" b="b"/>
            <a:pathLst>
              <a:path w="468629" h="285114">
                <a:moveTo>
                  <a:pt x="15239" y="200914"/>
                </a:moveTo>
                <a:lnTo>
                  <a:pt x="14477" y="200914"/>
                </a:lnTo>
                <a:lnTo>
                  <a:pt x="13715" y="201041"/>
                </a:lnTo>
                <a:lnTo>
                  <a:pt x="12699" y="201295"/>
                </a:lnTo>
                <a:lnTo>
                  <a:pt x="11429" y="201803"/>
                </a:lnTo>
                <a:lnTo>
                  <a:pt x="8635" y="203073"/>
                </a:lnTo>
                <a:lnTo>
                  <a:pt x="6730" y="204089"/>
                </a:lnTo>
                <a:lnTo>
                  <a:pt x="5206" y="204851"/>
                </a:lnTo>
                <a:lnTo>
                  <a:pt x="4063" y="205486"/>
                </a:lnTo>
                <a:lnTo>
                  <a:pt x="2031" y="206756"/>
                </a:lnTo>
                <a:lnTo>
                  <a:pt x="1269" y="207264"/>
                </a:lnTo>
                <a:lnTo>
                  <a:pt x="761" y="207899"/>
                </a:lnTo>
                <a:lnTo>
                  <a:pt x="253" y="208407"/>
                </a:lnTo>
                <a:lnTo>
                  <a:pt x="0" y="208915"/>
                </a:lnTo>
                <a:lnTo>
                  <a:pt x="0" y="210566"/>
                </a:lnTo>
                <a:lnTo>
                  <a:pt x="380" y="211328"/>
                </a:lnTo>
                <a:lnTo>
                  <a:pt x="507" y="211455"/>
                </a:lnTo>
                <a:lnTo>
                  <a:pt x="634" y="211836"/>
                </a:lnTo>
                <a:lnTo>
                  <a:pt x="888" y="212090"/>
                </a:lnTo>
                <a:lnTo>
                  <a:pt x="1142" y="212471"/>
                </a:lnTo>
                <a:lnTo>
                  <a:pt x="2158" y="213487"/>
                </a:lnTo>
                <a:lnTo>
                  <a:pt x="2666" y="214122"/>
                </a:lnTo>
                <a:lnTo>
                  <a:pt x="3428" y="214757"/>
                </a:lnTo>
                <a:lnTo>
                  <a:pt x="77723" y="283845"/>
                </a:lnTo>
                <a:lnTo>
                  <a:pt x="78231" y="284353"/>
                </a:lnTo>
                <a:lnTo>
                  <a:pt x="79501" y="284861"/>
                </a:lnTo>
                <a:lnTo>
                  <a:pt x="80263" y="285115"/>
                </a:lnTo>
                <a:lnTo>
                  <a:pt x="81152" y="285115"/>
                </a:lnTo>
                <a:lnTo>
                  <a:pt x="83057" y="284861"/>
                </a:lnTo>
                <a:lnTo>
                  <a:pt x="84200" y="284480"/>
                </a:lnTo>
                <a:lnTo>
                  <a:pt x="85597" y="283845"/>
                </a:lnTo>
                <a:lnTo>
                  <a:pt x="86994" y="283337"/>
                </a:lnTo>
                <a:lnTo>
                  <a:pt x="88645" y="282575"/>
                </a:lnTo>
                <a:lnTo>
                  <a:pt x="90677" y="281559"/>
                </a:lnTo>
                <a:lnTo>
                  <a:pt x="94233" y="279654"/>
                </a:lnTo>
                <a:lnTo>
                  <a:pt x="95503" y="278765"/>
                </a:lnTo>
                <a:lnTo>
                  <a:pt x="96773" y="278003"/>
                </a:lnTo>
                <a:lnTo>
                  <a:pt x="100075" y="273812"/>
                </a:lnTo>
                <a:lnTo>
                  <a:pt x="100075" y="273050"/>
                </a:lnTo>
                <a:lnTo>
                  <a:pt x="98832" y="263779"/>
                </a:lnTo>
                <a:lnTo>
                  <a:pt x="82168" y="263779"/>
                </a:lnTo>
                <a:lnTo>
                  <a:pt x="81152" y="262763"/>
                </a:lnTo>
                <a:lnTo>
                  <a:pt x="17906" y="202311"/>
                </a:lnTo>
                <a:lnTo>
                  <a:pt x="17398" y="201803"/>
                </a:lnTo>
                <a:lnTo>
                  <a:pt x="16890" y="201422"/>
                </a:lnTo>
                <a:lnTo>
                  <a:pt x="16382" y="201295"/>
                </a:lnTo>
                <a:lnTo>
                  <a:pt x="15874" y="201041"/>
                </a:lnTo>
                <a:lnTo>
                  <a:pt x="15239" y="200914"/>
                </a:lnTo>
                <a:close/>
              </a:path>
              <a:path w="468629" h="285114">
                <a:moveTo>
                  <a:pt x="83184" y="165608"/>
                </a:moveTo>
                <a:lnTo>
                  <a:pt x="81787" y="165608"/>
                </a:lnTo>
                <a:lnTo>
                  <a:pt x="80898" y="165862"/>
                </a:lnTo>
                <a:lnTo>
                  <a:pt x="79882" y="166370"/>
                </a:lnTo>
                <a:lnTo>
                  <a:pt x="78866" y="166751"/>
                </a:lnTo>
                <a:lnTo>
                  <a:pt x="74294" y="169037"/>
                </a:lnTo>
                <a:lnTo>
                  <a:pt x="71881" y="170561"/>
                </a:lnTo>
                <a:lnTo>
                  <a:pt x="70738" y="171196"/>
                </a:lnTo>
                <a:lnTo>
                  <a:pt x="69976" y="171831"/>
                </a:lnTo>
                <a:lnTo>
                  <a:pt x="69595" y="172466"/>
                </a:lnTo>
                <a:lnTo>
                  <a:pt x="69087" y="172974"/>
                </a:lnTo>
                <a:lnTo>
                  <a:pt x="68706" y="173609"/>
                </a:lnTo>
                <a:lnTo>
                  <a:pt x="68579" y="174117"/>
                </a:lnTo>
                <a:lnTo>
                  <a:pt x="68452" y="174752"/>
                </a:lnTo>
                <a:lnTo>
                  <a:pt x="68452" y="175387"/>
                </a:lnTo>
                <a:lnTo>
                  <a:pt x="68706" y="176022"/>
                </a:lnTo>
                <a:lnTo>
                  <a:pt x="81984" y="262763"/>
                </a:lnTo>
                <a:lnTo>
                  <a:pt x="82168" y="263779"/>
                </a:lnTo>
                <a:lnTo>
                  <a:pt x="98832" y="263779"/>
                </a:lnTo>
                <a:lnTo>
                  <a:pt x="86589" y="172466"/>
                </a:lnTo>
                <a:lnTo>
                  <a:pt x="86486" y="171196"/>
                </a:lnTo>
                <a:lnTo>
                  <a:pt x="86232" y="170180"/>
                </a:lnTo>
                <a:lnTo>
                  <a:pt x="86105" y="169799"/>
                </a:lnTo>
                <a:lnTo>
                  <a:pt x="85978" y="169291"/>
                </a:lnTo>
                <a:lnTo>
                  <a:pt x="85851" y="168656"/>
                </a:lnTo>
                <a:lnTo>
                  <a:pt x="85724" y="168275"/>
                </a:lnTo>
                <a:lnTo>
                  <a:pt x="85597" y="168021"/>
                </a:lnTo>
                <a:lnTo>
                  <a:pt x="85470" y="167640"/>
                </a:lnTo>
                <a:lnTo>
                  <a:pt x="84962" y="166624"/>
                </a:lnTo>
                <a:lnTo>
                  <a:pt x="84581" y="166116"/>
                </a:lnTo>
                <a:lnTo>
                  <a:pt x="84200" y="165989"/>
                </a:lnTo>
                <a:lnTo>
                  <a:pt x="83692" y="165735"/>
                </a:lnTo>
                <a:lnTo>
                  <a:pt x="83184" y="165608"/>
                </a:lnTo>
                <a:close/>
              </a:path>
              <a:path w="468629" h="285114">
                <a:moveTo>
                  <a:pt x="180847" y="148590"/>
                </a:moveTo>
                <a:lnTo>
                  <a:pt x="152526" y="148590"/>
                </a:lnTo>
                <a:lnTo>
                  <a:pt x="157606" y="151130"/>
                </a:lnTo>
                <a:lnTo>
                  <a:pt x="159892" y="152400"/>
                </a:lnTo>
                <a:lnTo>
                  <a:pt x="162051" y="154940"/>
                </a:lnTo>
                <a:lnTo>
                  <a:pt x="164083" y="156210"/>
                </a:lnTo>
                <a:lnTo>
                  <a:pt x="166115" y="160020"/>
                </a:lnTo>
                <a:lnTo>
                  <a:pt x="167893" y="162560"/>
                </a:lnTo>
                <a:lnTo>
                  <a:pt x="171449" y="170180"/>
                </a:lnTo>
                <a:lnTo>
                  <a:pt x="159130" y="176530"/>
                </a:lnTo>
                <a:lnTo>
                  <a:pt x="152272" y="180340"/>
                </a:lnTo>
                <a:lnTo>
                  <a:pt x="126237" y="209550"/>
                </a:lnTo>
                <a:lnTo>
                  <a:pt x="125983" y="219710"/>
                </a:lnTo>
                <a:lnTo>
                  <a:pt x="127253" y="223520"/>
                </a:lnTo>
                <a:lnTo>
                  <a:pt x="129793" y="228600"/>
                </a:lnTo>
                <a:lnTo>
                  <a:pt x="132079" y="233680"/>
                </a:lnTo>
                <a:lnTo>
                  <a:pt x="134746" y="237490"/>
                </a:lnTo>
                <a:lnTo>
                  <a:pt x="141223" y="242570"/>
                </a:lnTo>
                <a:lnTo>
                  <a:pt x="144779" y="243840"/>
                </a:lnTo>
                <a:lnTo>
                  <a:pt x="148589" y="245110"/>
                </a:lnTo>
                <a:lnTo>
                  <a:pt x="156717" y="245110"/>
                </a:lnTo>
                <a:lnTo>
                  <a:pt x="165480" y="243840"/>
                </a:lnTo>
                <a:lnTo>
                  <a:pt x="170052" y="242570"/>
                </a:lnTo>
                <a:lnTo>
                  <a:pt x="174751" y="240030"/>
                </a:lnTo>
                <a:lnTo>
                  <a:pt x="180085" y="237490"/>
                </a:lnTo>
                <a:lnTo>
                  <a:pt x="184657" y="233680"/>
                </a:lnTo>
                <a:lnTo>
                  <a:pt x="187324" y="229870"/>
                </a:lnTo>
                <a:lnTo>
                  <a:pt x="160654" y="229870"/>
                </a:lnTo>
                <a:lnTo>
                  <a:pt x="151891" y="227330"/>
                </a:lnTo>
                <a:lnTo>
                  <a:pt x="148589" y="224790"/>
                </a:lnTo>
                <a:lnTo>
                  <a:pt x="146176" y="219710"/>
                </a:lnTo>
                <a:lnTo>
                  <a:pt x="144779" y="217170"/>
                </a:lnTo>
                <a:lnTo>
                  <a:pt x="144017" y="214630"/>
                </a:lnTo>
                <a:lnTo>
                  <a:pt x="143890" y="209550"/>
                </a:lnTo>
                <a:lnTo>
                  <a:pt x="144525" y="207010"/>
                </a:lnTo>
                <a:lnTo>
                  <a:pt x="146049" y="203200"/>
                </a:lnTo>
                <a:lnTo>
                  <a:pt x="147446" y="200660"/>
                </a:lnTo>
                <a:lnTo>
                  <a:pt x="149605" y="198120"/>
                </a:lnTo>
                <a:lnTo>
                  <a:pt x="152526" y="196850"/>
                </a:lnTo>
                <a:lnTo>
                  <a:pt x="155320" y="193040"/>
                </a:lnTo>
                <a:lnTo>
                  <a:pt x="159130" y="191770"/>
                </a:lnTo>
                <a:lnTo>
                  <a:pt x="177545" y="181610"/>
                </a:lnTo>
                <a:lnTo>
                  <a:pt x="198030" y="181610"/>
                </a:lnTo>
                <a:lnTo>
                  <a:pt x="183768" y="153670"/>
                </a:lnTo>
                <a:lnTo>
                  <a:pt x="180847" y="148590"/>
                </a:lnTo>
                <a:close/>
              </a:path>
              <a:path w="468629" h="285114">
                <a:moveTo>
                  <a:pt x="198030" y="181610"/>
                </a:moveTo>
                <a:lnTo>
                  <a:pt x="177545" y="181610"/>
                </a:lnTo>
                <a:lnTo>
                  <a:pt x="187324" y="200660"/>
                </a:lnTo>
                <a:lnTo>
                  <a:pt x="185673" y="207010"/>
                </a:lnTo>
                <a:lnTo>
                  <a:pt x="160654" y="229870"/>
                </a:lnTo>
                <a:lnTo>
                  <a:pt x="187324" y="229870"/>
                </a:lnTo>
                <a:lnTo>
                  <a:pt x="188213" y="228600"/>
                </a:lnTo>
                <a:lnTo>
                  <a:pt x="191769" y="224790"/>
                </a:lnTo>
                <a:lnTo>
                  <a:pt x="194436" y="218440"/>
                </a:lnTo>
                <a:lnTo>
                  <a:pt x="196214" y="212090"/>
                </a:lnTo>
                <a:lnTo>
                  <a:pt x="213587" y="212090"/>
                </a:lnTo>
                <a:lnTo>
                  <a:pt x="198030" y="181610"/>
                </a:lnTo>
                <a:close/>
              </a:path>
              <a:path w="468629" h="285114">
                <a:moveTo>
                  <a:pt x="213587" y="212090"/>
                </a:moveTo>
                <a:lnTo>
                  <a:pt x="196214" y="212090"/>
                </a:lnTo>
                <a:lnTo>
                  <a:pt x="200786" y="220980"/>
                </a:lnTo>
                <a:lnTo>
                  <a:pt x="201294" y="222250"/>
                </a:lnTo>
                <a:lnTo>
                  <a:pt x="207644" y="222250"/>
                </a:lnTo>
                <a:lnTo>
                  <a:pt x="211200" y="219710"/>
                </a:lnTo>
                <a:lnTo>
                  <a:pt x="212470" y="218440"/>
                </a:lnTo>
                <a:lnTo>
                  <a:pt x="213359" y="218440"/>
                </a:lnTo>
                <a:lnTo>
                  <a:pt x="214756" y="217170"/>
                </a:lnTo>
                <a:lnTo>
                  <a:pt x="215010" y="215900"/>
                </a:lnTo>
                <a:lnTo>
                  <a:pt x="215391" y="215900"/>
                </a:lnTo>
                <a:lnTo>
                  <a:pt x="215264" y="214630"/>
                </a:lnTo>
                <a:lnTo>
                  <a:pt x="214883" y="214630"/>
                </a:lnTo>
                <a:lnTo>
                  <a:pt x="213587" y="212090"/>
                </a:lnTo>
                <a:close/>
              </a:path>
              <a:path w="468629" h="285114">
                <a:moveTo>
                  <a:pt x="192277" y="55880"/>
                </a:moveTo>
                <a:lnTo>
                  <a:pt x="188340" y="55880"/>
                </a:lnTo>
                <a:lnTo>
                  <a:pt x="187197" y="57150"/>
                </a:lnTo>
                <a:lnTo>
                  <a:pt x="184657" y="57150"/>
                </a:lnTo>
                <a:lnTo>
                  <a:pt x="181355" y="59690"/>
                </a:lnTo>
                <a:lnTo>
                  <a:pt x="180085" y="59690"/>
                </a:lnTo>
                <a:lnTo>
                  <a:pt x="179196" y="60960"/>
                </a:lnTo>
                <a:lnTo>
                  <a:pt x="178180" y="60960"/>
                </a:lnTo>
                <a:lnTo>
                  <a:pt x="177418" y="62230"/>
                </a:lnTo>
                <a:lnTo>
                  <a:pt x="176910" y="62230"/>
                </a:lnTo>
                <a:lnTo>
                  <a:pt x="176402" y="63500"/>
                </a:lnTo>
                <a:lnTo>
                  <a:pt x="176148" y="63500"/>
                </a:lnTo>
                <a:lnTo>
                  <a:pt x="176148" y="64770"/>
                </a:lnTo>
                <a:lnTo>
                  <a:pt x="245109" y="198120"/>
                </a:lnTo>
                <a:lnTo>
                  <a:pt x="245363" y="199390"/>
                </a:lnTo>
                <a:lnTo>
                  <a:pt x="249554" y="199390"/>
                </a:lnTo>
                <a:lnTo>
                  <a:pt x="251840" y="198120"/>
                </a:lnTo>
                <a:lnTo>
                  <a:pt x="253237" y="198120"/>
                </a:lnTo>
                <a:lnTo>
                  <a:pt x="254761" y="196850"/>
                </a:lnTo>
                <a:lnTo>
                  <a:pt x="256412" y="196850"/>
                </a:lnTo>
                <a:lnTo>
                  <a:pt x="257809" y="195580"/>
                </a:lnTo>
                <a:lnTo>
                  <a:pt x="258825" y="194310"/>
                </a:lnTo>
                <a:lnTo>
                  <a:pt x="259714" y="194310"/>
                </a:lnTo>
                <a:lnTo>
                  <a:pt x="260476" y="193040"/>
                </a:lnTo>
                <a:lnTo>
                  <a:pt x="261365" y="193040"/>
                </a:lnTo>
                <a:lnTo>
                  <a:pt x="261873" y="190500"/>
                </a:lnTo>
                <a:lnTo>
                  <a:pt x="261492" y="190500"/>
                </a:lnTo>
                <a:lnTo>
                  <a:pt x="192658" y="57150"/>
                </a:lnTo>
                <a:lnTo>
                  <a:pt x="192277" y="55880"/>
                </a:lnTo>
                <a:close/>
              </a:path>
              <a:path w="468629" h="285114">
                <a:moveTo>
                  <a:pt x="111886" y="176530"/>
                </a:moveTo>
                <a:lnTo>
                  <a:pt x="110743" y="176530"/>
                </a:lnTo>
                <a:lnTo>
                  <a:pt x="111378" y="177800"/>
                </a:lnTo>
                <a:lnTo>
                  <a:pt x="111886" y="176530"/>
                </a:lnTo>
                <a:close/>
              </a:path>
              <a:path w="468629" h="285114">
                <a:moveTo>
                  <a:pt x="153923" y="130810"/>
                </a:moveTo>
                <a:lnTo>
                  <a:pt x="143382" y="133350"/>
                </a:lnTo>
                <a:lnTo>
                  <a:pt x="137540" y="134620"/>
                </a:lnTo>
                <a:lnTo>
                  <a:pt x="127761" y="139700"/>
                </a:lnTo>
                <a:lnTo>
                  <a:pt x="124459" y="142240"/>
                </a:lnTo>
                <a:lnTo>
                  <a:pt x="118363" y="147320"/>
                </a:lnTo>
                <a:lnTo>
                  <a:pt x="115696" y="149860"/>
                </a:lnTo>
                <a:lnTo>
                  <a:pt x="110997" y="154940"/>
                </a:lnTo>
                <a:lnTo>
                  <a:pt x="109092" y="156210"/>
                </a:lnTo>
                <a:lnTo>
                  <a:pt x="107441" y="158750"/>
                </a:lnTo>
                <a:lnTo>
                  <a:pt x="105917" y="161290"/>
                </a:lnTo>
                <a:lnTo>
                  <a:pt x="104901" y="162560"/>
                </a:lnTo>
                <a:lnTo>
                  <a:pt x="104393" y="165100"/>
                </a:lnTo>
                <a:lnTo>
                  <a:pt x="104012" y="165100"/>
                </a:lnTo>
                <a:lnTo>
                  <a:pt x="103885" y="167640"/>
                </a:lnTo>
                <a:lnTo>
                  <a:pt x="104139" y="167640"/>
                </a:lnTo>
                <a:lnTo>
                  <a:pt x="104393" y="168910"/>
                </a:lnTo>
                <a:lnTo>
                  <a:pt x="105028" y="170180"/>
                </a:lnTo>
                <a:lnTo>
                  <a:pt x="105790" y="171450"/>
                </a:lnTo>
                <a:lnTo>
                  <a:pt x="106298" y="172720"/>
                </a:lnTo>
                <a:lnTo>
                  <a:pt x="106933" y="173990"/>
                </a:lnTo>
                <a:lnTo>
                  <a:pt x="107949" y="175260"/>
                </a:lnTo>
                <a:lnTo>
                  <a:pt x="109092" y="176530"/>
                </a:lnTo>
                <a:lnTo>
                  <a:pt x="113156" y="176530"/>
                </a:lnTo>
                <a:lnTo>
                  <a:pt x="114172" y="175260"/>
                </a:lnTo>
                <a:lnTo>
                  <a:pt x="115315" y="173990"/>
                </a:lnTo>
                <a:lnTo>
                  <a:pt x="116331" y="171450"/>
                </a:lnTo>
                <a:lnTo>
                  <a:pt x="117855" y="168910"/>
                </a:lnTo>
                <a:lnTo>
                  <a:pt x="121411" y="165100"/>
                </a:lnTo>
                <a:lnTo>
                  <a:pt x="123697" y="162560"/>
                </a:lnTo>
                <a:lnTo>
                  <a:pt x="126491" y="160020"/>
                </a:lnTo>
                <a:lnTo>
                  <a:pt x="129158" y="157480"/>
                </a:lnTo>
                <a:lnTo>
                  <a:pt x="132460" y="154940"/>
                </a:lnTo>
                <a:lnTo>
                  <a:pt x="136524" y="152400"/>
                </a:lnTo>
                <a:lnTo>
                  <a:pt x="140334" y="151130"/>
                </a:lnTo>
                <a:lnTo>
                  <a:pt x="143763" y="149860"/>
                </a:lnTo>
                <a:lnTo>
                  <a:pt x="146811" y="148590"/>
                </a:lnTo>
                <a:lnTo>
                  <a:pt x="180847" y="148590"/>
                </a:lnTo>
                <a:lnTo>
                  <a:pt x="177672" y="143510"/>
                </a:lnTo>
                <a:lnTo>
                  <a:pt x="170941" y="137160"/>
                </a:lnTo>
                <a:lnTo>
                  <a:pt x="167131" y="134620"/>
                </a:lnTo>
                <a:lnTo>
                  <a:pt x="158622" y="132080"/>
                </a:lnTo>
                <a:lnTo>
                  <a:pt x="153923" y="130810"/>
                </a:lnTo>
                <a:close/>
              </a:path>
              <a:path w="468629" h="285114">
                <a:moveTo>
                  <a:pt x="261492" y="76200"/>
                </a:moveTo>
                <a:lnTo>
                  <a:pt x="254634" y="76200"/>
                </a:lnTo>
                <a:lnTo>
                  <a:pt x="253364" y="77470"/>
                </a:lnTo>
                <a:lnTo>
                  <a:pt x="251713" y="77470"/>
                </a:lnTo>
                <a:lnTo>
                  <a:pt x="250189" y="78740"/>
                </a:lnTo>
                <a:lnTo>
                  <a:pt x="248792" y="78740"/>
                </a:lnTo>
                <a:lnTo>
                  <a:pt x="247776" y="80010"/>
                </a:lnTo>
                <a:lnTo>
                  <a:pt x="246887" y="80010"/>
                </a:lnTo>
                <a:lnTo>
                  <a:pt x="246125" y="81280"/>
                </a:lnTo>
                <a:lnTo>
                  <a:pt x="245109" y="82550"/>
                </a:lnTo>
                <a:lnTo>
                  <a:pt x="244728" y="82550"/>
                </a:lnTo>
                <a:lnTo>
                  <a:pt x="244855" y="85090"/>
                </a:lnTo>
                <a:lnTo>
                  <a:pt x="245109" y="85090"/>
                </a:lnTo>
                <a:lnTo>
                  <a:pt x="273176" y="139700"/>
                </a:lnTo>
                <a:lnTo>
                  <a:pt x="294893" y="163830"/>
                </a:lnTo>
                <a:lnTo>
                  <a:pt x="299084" y="166370"/>
                </a:lnTo>
                <a:lnTo>
                  <a:pt x="303783" y="167640"/>
                </a:lnTo>
                <a:lnTo>
                  <a:pt x="313943" y="166370"/>
                </a:lnTo>
                <a:lnTo>
                  <a:pt x="319531" y="165100"/>
                </a:lnTo>
                <a:lnTo>
                  <a:pt x="325500" y="162560"/>
                </a:lnTo>
                <a:lnTo>
                  <a:pt x="330580" y="160020"/>
                </a:lnTo>
                <a:lnTo>
                  <a:pt x="334898" y="156210"/>
                </a:lnTo>
                <a:lnTo>
                  <a:pt x="338581" y="149860"/>
                </a:lnTo>
                <a:lnTo>
                  <a:pt x="339470" y="148590"/>
                </a:lnTo>
                <a:lnTo>
                  <a:pt x="306450" y="148590"/>
                </a:lnTo>
                <a:lnTo>
                  <a:pt x="303656" y="147320"/>
                </a:lnTo>
                <a:lnTo>
                  <a:pt x="300989" y="144780"/>
                </a:lnTo>
                <a:lnTo>
                  <a:pt x="298449" y="143510"/>
                </a:lnTo>
                <a:lnTo>
                  <a:pt x="296036" y="140970"/>
                </a:lnTo>
                <a:lnTo>
                  <a:pt x="293623" y="137160"/>
                </a:lnTo>
                <a:lnTo>
                  <a:pt x="291083" y="133350"/>
                </a:lnTo>
                <a:lnTo>
                  <a:pt x="288416" y="128270"/>
                </a:lnTo>
                <a:lnTo>
                  <a:pt x="261492" y="76200"/>
                </a:lnTo>
                <a:close/>
              </a:path>
              <a:path w="468629" h="285114">
                <a:moveTo>
                  <a:pt x="321690" y="44450"/>
                </a:moveTo>
                <a:lnTo>
                  <a:pt x="315086" y="44450"/>
                </a:lnTo>
                <a:lnTo>
                  <a:pt x="313816" y="45720"/>
                </a:lnTo>
                <a:lnTo>
                  <a:pt x="312165" y="46990"/>
                </a:lnTo>
                <a:lnTo>
                  <a:pt x="310514" y="46990"/>
                </a:lnTo>
                <a:lnTo>
                  <a:pt x="308228" y="48260"/>
                </a:lnTo>
                <a:lnTo>
                  <a:pt x="307339" y="49530"/>
                </a:lnTo>
                <a:lnTo>
                  <a:pt x="306577" y="49530"/>
                </a:lnTo>
                <a:lnTo>
                  <a:pt x="305561" y="50800"/>
                </a:lnTo>
                <a:lnTo>
                  <a:pt x="305307" y="52070"/>
                </a:lnTo>
                <a:lnTo>
                  <a:pt x="305180" y="53340"/>
                </a:lnTo>
                <a:lnTo>
                  <a:pt x="337819" y="115570"/>
                </a:lnTo>
                <a:lnTo>
                  <a:pt x="336168" y="124460"/>
                </a:lnTo>
                <a:lnTo>
                  <a:pt x="334136" y="130810"/>
                </a:lnTo>
                <a:lnTo>
                  <a:pt x="331469" y="135890"/>
                </a:lnTo>
                <a:lnTo>
                  <a:pt x="328929" y="140970"/>
                </a:lnTo>
                <a:lnTo>
                  <a:pt x="325627" y="144780"/>
                </a:lnTo>
                <a:lnTo>
                  <a:pt x="321563" y="146050"/>
                </a:lnTo>
                <a:lnTo>
                  <a:pt x="318388" y="148590"/>
                </a:lnTo>
                <a:lnTo>
                  <a:pt x="339470" y="148590"/>
                </a:lnTo>
                <a:lnTo>
                  <a:pt x="342137" y="144780"/>
                </a:lnTo>
                <a:lnTo>
                  <a:pt x="345058" y="138430"/>
                </a:lnTo>
                <a:lnTo>
                  <a:pt x="347217" y="130810"/>
                </a:lnTo>
                <a:lnTo>
                  <a:pt x="366208" y="130810"/>
                </a:lnTo>
                <a:lnTo>
                  <a:pt x="321690" y="44450"/>
                </a:lnTo>
                <a:close/>
              </a:path>
              <a:path w="468629" h="285114">
                <a:moveTo>
                  <a:pt x="366208" y="130810"/>
                </a:moveTo>
                <a:lnTo>
                  <a:pt x="347217" y="130810"/>
                </a:lnTo>
                <a:lnTo>
                  <a:pt x="353567" y="142240"/>
                </a:lnTo>
                <a:lnTo>
                  <a:pt x="353948" y="143510"/>
                </a:lnTo>
                <a:lnTo>
                  <a:pt x="358520" y="143510"/>
                </a:lnTo>
                <a:lnTo>
                  <a:pt x="359536" y="142240"/>
                </a:lnTo>
                <a:lnTo>
                  <a:pt x="362330" y="140970"/>
                </a:lnTo>
                <a:lnTo>
                  <a:pt x="364870" y="139700"/>
                </a:lnTo>
                <a:lnTo>
                  <a:pt x="366648" y="138430"/>
                </a:lnTo>
                <a:lnTo>
                  <a:pt x="367791" y="137160"/>
                </a:lnTo>
                <a:lnTo>
                  <a:pt x="368299" y="137160"/>
                </a:lnTo>
                <a:lnTo>
                  <a:pt x="368553" y="135890"/>
                </a:lnTo>
                <a:lnTo>
                  <a:pt x="368426" y="134620"/>
                </a:lnTo>
                <a:lnTo>
                  <a:pt x="368172" y="134620"/>
                </a:lnTo>
                <a:lnTo>
                  <a:pt x="366208" y="130810"/>
                </a:lnTo>
                <a:close/>
              </a:path>
              <a:path w="468629" h="285114">
                <a:moveTo>
                  <a:pt x="412749" y="0"/>
                </a:moveTo>
                <a:lnTo>
                  <a:pt x="400557" y="0"/>
                </a:lnTo>
                <a:lnTo>
                  <a:pt x="394080" y="2540"/>
                </a:lnTo>
                <a:lnTo>
                  <a:pt x="387095" y="6350"/>
                </a:lnTo>
                <a:lnTo>
                  <a:pt x="380491" y="8890"/>
                </a:lnTo>
                <a:lnTo>
                  <a:pt x="361060" y="41910"/>
                </a:lnTo>
                <a:lnTo>
                  <a:pt x="360933" y="48260"/>
                </a:lnTo>
                <a:lnTo>
                  <a:pt x="362076" y="55880"/>
                </a:lnTo>
                <a:lnTo>
                  <a:pt x="378586" y="92710"/>
                </a:lnTo>
                <a:lnTo>
                  <a:pt x="405891" y="110490"/>
                </a:lnTo>
                <a:lnTo>
                  <a:pt x="418718" y="110490"/>
                </a:lnTo>
                <a:lnTo>
                  <a:pt x="425322" y="109220"/>
                </a:lnTo>
                <a:lnTo>
                  <a:pt x="432307" y="106680"/>
                </a:lnTo>
                <a:lnTo>
                  <a:pt x="439546" y="102870"/>
                </a:lnTo>
                <a:lnTo>
                  <a:pt x="443864" y="101600"/>
                </a:lnTo>
                <a:lnTo>
                  <a:pt x="447674" y="99060"/>
                </a:lnTo>
                <a:lnTo>
                  <a:pt x="454532" y="93980"/>
                </a:lnTo>
                <a:lnTo>
                  <a:pt x="410717" y="93980"/>
                </a:lnTo>
                <a:lnTo>
                  <a:pt x="407034" y="91440"/>
                </a:lnTo>
                <a:lnTo>
                  <a:pt x="388238" y="71120"/>
                </a:lnTo>
                <a:lnTo>
                  <a:pt x="410289" y="59690"/>
                </a:lnTo>
                <a:lnTo>
                  <a:pt x="382142" y="59690"/>
                </a:lnTo>
                <a:lnTo>
                  <a:pt x="380364" y="55880"/>
                </a:lnTo>
                <a:lnTo>
                  <a:pt x="379094" y="52070"/>
                </a:lnTo>
                <a:lnTo>
                  <a:pt x="378586" y="48260"/>
                </a:lnTo>
                <a:lnTo>
                  <a:pt x="377951" y="44450"/>
                </a:lnTo>
                <a:lnTo>
                  <a:pt x="408050" y="13970"/>
                </a:lnTo>
                <a:lnTo>
                  <a:pt x="439220" y="13970"/>
                </a:lnTo>
                <a:lnTo>
                  <a:pt x="433323" y="7620"/>
                </a:lnTo>
                <a:lnTo>
                  <a:pt x="428624" y="5080"/>
                </a:lnTo>
                <a:lnTo>
                  <a:pt x="423544" y="2540"/>
                </a:lnTo>
                <a:lnTo>
                  <a:pt x="418337" y="1270"/>
                </a:lnTo>
                <a:lnTo>
                  <a:pt x="412749" y="0"/>
                </a:lnTo>
                <a:close/>
              </a:path>
              <a:path w="468629" h="285114">
                <a:moveTo>
                  <a:pt x="463549" y="67310"/>
                </a:moveTo>
                <a:lnTo>
                  <a:pt x="459485" y="67310"/>
                </a:lnTo>
                <a:lnTo>
                  <a:pt x="458469" y="68580"/>
                </a:lnTo>
                <a:lnTo>
                  <a:pt x="457199" y="69850"/>
                </a:lnTo>
                <a:lnTo>
                  <a:pt x="456056" y="71120"/>
                </a:lnTo>
                <a:lnTo>
                  <a:pt x="454405" y="73660"/>
                </a:lnTo>
                <a:lnTo>
                  <a:pt x="452500" y="74930"/>
                </a:lnTo>
                <a:lnTo>
                  <a:pt x="438530" y="86360"/>
                </a:lnTo>
                <a:lnTo>
                  <a:pt x="434212" y="88900"/>
                </a:lnTo>
                <a:lnTo>
                  <a:pt x="428878" y="91440"/>
                </a:lnTo>
                <a:lnTo>
                  <a:pt x="423925" y="93980"/>
                </a:lnTo>
                <a:lnTo>
                  <a:pt x="454532" y="93980"/>
                </a:lnTo>
                <a:lnTo>
                  <a:pt x="457453" y="91440"/>
                </a:lnTo>
                <a:lnTo>
                  <a:pt x="462279" y="86360"/>
                </a:lnTo>
                <a:lnTo>
                  <a:pt x="464184" y="83820"/>
                </a:lnTo>
                <a:lnTo>
                  <a:pt x="465454" y="82550"/>
                </a:lnTo>
                <a:lnTo>
                  <a:pt x="466851" y="81280"/>
                </a:lnTo>
                <a:lnTo>
                  <a:pt x="467613" y="80010"/>
                </a:lnTo>
                <a:lnTo>
                  <a:pt x="467740" y="78740"/>
                </a:lnTo>
                <a:lnTo>
                  <a:pt x="468121" y="78740"/>
                </a:lnTo>
                <a:lnTo>
                  <a:pt x="468121" y="76200"/>
                </a:lnTo>
                <a:lnTo>
                  <a:pt x="467867" y="76200"/>
                </a:lnTo>
                <a:lnTo>
                  <a:pt x="467740" y="74930"/>
                </a:lnTo>
                <a:lnTo>
                  <a:pt x="467232" y="73660"/>
                </a:lnTo>
                <a:lnTo>
                  <a:pt x="466978" y="73660"/>
                </a:lnTo>
                <a:lnTo>
                  <a:pt x="466724" y="72390"/>
                </a:lnTo>
                <a:lnTo>
                  <a:pt x="466216" y="72390"/>
                </a:lnTo>
                <a:lnTo>
                  <a:pt x="465581" y="71120"/>
                </a:lnTo>
                <a:lnTo>
                  <a:pt x="464565" y="68580"/>
                </a:lnTo>
                <a:lnTo>
                  <a:pt x="463549" y="67310"/>
                </a:lnTo>
                <a:close/>
              </a:path>
              <a:path w="468629" h="285114">
                <a:moveTo>
                  <a:pt x="260476" y="74930"/>
                </a:moveTo>
                <a:lnTo>
                  <a:pt x="256920" y="74930"/>
                </a:lnTo>
                <a:lnTo>
                  <a:pt x="255777" y="76200"/>
                </a:lnTo>
                <a:lnTo>
                  <a:pt x="260857" y="76200"/>
                </a:lnTo>
                <a:lnTo>
                  <a:pt x="260476" y="74930"/>
                </a:lnTo>
                <a:close/>
              </a:path>
              <a:path w="468629" h="285114">
                <a:moveTo>
                  <a:pt x="461644" y="66040"/>
                </a:moveTo>
                <a:lnTo>
                  <a:pt x="461136" y="66040"/>
                </a:lnTo>
                <a:lnTo>
                  <a:pt x="460755" y="67310"/>
                </a:lnTo>
                <a:lnTo>
                  <a:pt x="462660" y="67310"/>
                </a:lnTo>
                <a:lnTo>
                  <a:pt x="461644" y="66040"/>
                </a:lnTo>
                <a:close/>
              </a:path>
              <a:path w="468629" h="285114">
                <a:moveTo>
                  <a:pt x="439220" y="13970"/>
                </a:moveTo>
                <a:lnTo>
                  <a:pt x="408050" y="13970"/>
                </a:lnTo>
                <a:lnTo>
                  <a:pt x="414527" y="17780"/>
                </a:lnTo>
                <a:lnTo>
                  <a:pt x="421131" y="20320"/>
                </a:lnTo>
                <a:lnTo>
                  <a:pt x="426465" y="25400"/>
                </a:lnTo>
                <a:lnTo>
                  <a:pt x="430783" y="34290"/>
                </a:lnTo>
                <a:lnTo>
                  <a:pt x="382142" y="59690"/>
                </a:lnTo>
                <a:lnTo>
                  <a:pt x="410289" y="59690"/>
                </a:lnTo>
                <a:lnTo>
                  <a:pt x="447039" y="40640"/>
                </a:lnTo>
                <a:lnTo>
                  <a:pt x="448690" y="40640"/>
                </a:lnTo>
                <a:lnTo>
                  <a:pt x="449833" y="39370"/>
                </a:lnTo>
                <a:lnTo>
                  <a:pt x="451357" y="35560"/>
                </a:lnTo>
                <a:lnTo>
                  <a:pt x="451103" y="33020"/>
                </a:lnTo>
                <a:lnTo>
                  <a:pt x="449706" y="30480"/>
                </a:lnTo>
                <a:lnTo>
                  <a:pt x="445134" y="21590"/>
                </a:lnTo>
                <a:lnTo>
                  <a:pt x="441578" y="16510"/>
                </a:lnTo>
                <a:lnTo>
                  <a:pt x="439220" y="1397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9962" y="2727451"/>
            <a:ext cx="683323" cy="397129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LEC1</a:t>
            </a:r>
            <a:endParaRPr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67697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0" dirty="0"/>
              <a:t>ABSTRACTING</a:t>
            </a:r>
            <a:r>
              <a:rPr u="none" spc="-125" dirty="0"/>
              <a:t> </a:t>
            </a:r>
            <a:r>
              <a:rPr u="none" spc="-55" dirty="0"/>
              <a:t>EXPRESSIONS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LEC1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810259" y="1679849"/>
            <a:ext cx="5831205" cy="286893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1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5" dirty="0">
                <a:latin typeface="Calibri"/>
                <a:cs typeface="Calibri"/>
              </a:rPr>
              <a:t>why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give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names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10" dirty="0">
                <a:latin typeface="Calibri"/>
                <a:cs typeface="Calibri"/>
              </a:rPr>
              <a:t> values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expressions?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reuse</a:t>
            </a:r>
            <a:r>
              <a:rPr sz="26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names</a:t>
            </a:r>
            <a:r>
              <a:rPr sz="26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instead</a:t>
            </a:r>
            <a:r>
              <a:rPr sz="2600" spc="-5" dirty="0">
                <a:latin typeface="Calibri"/>
                <a:cs typeface="Calibri"/>
              </a:rPr>
              <a:t> of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values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easier</a:t>
            </a:r>
            <a:r>
              <a:rPr sz="2600" spc="-15" dirty="0">
                <a:latin typeface="Calibri"/>
                <a:cs typeface="Calibri"/>
              </a:rPr>
              <a:t> to</a:t>
            </a:r>
            <a:r>
              <a:rPr sz="2600" spc="-5" dirty="0">
                <a:latin typeface="Calibri"/>
                <a:cs typeface="Calibri"/>
              </a:rPr>
              <a:t> change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code later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ts val="2965"/>
              </a:lnSpc>
              <a:spcBef>
                <a:spcPts val="1025"/>
              </a:spcBef>
            </a:pPr>
            <a:r>
              <a:rPr sz="2600" spc="-5" dirty="0">
                <a:latin typeface="Courier New"/>
                <a:cs typeface="Courier New"/>
              </a:rPr>
              <a:t>pi</a:t>
            </a:r>
            <a:r>
              <a:rPr sz="2600" spc="-4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=</a:t>
            </a:r>
            <a:r>
              <a:rPr sz="2600" spc="-4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3.14159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ts val="2810"/>
              </a:lnSpc>
            </a:pPr>
            <a:r>
              <a:rPr sz="2600" spc="-5" dirty="0">
                <a:latin typeface="Courier New"/>
                <a:cs typeface="Courier New"/>
              </a:rPr>
              <a:t>radius</a:t>
            </a:r>
            <a:r>
              <a:rPr sz="2600" spc="-3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=</a:t>
            </a:r>
            <a:r>
              <a:rPr sz="2600" spc="-35" dirty="0">
                <a:latin typeface="Courier New"/>
                <a:cs typeface="Courier New"/>
              </a:rPr>
              <a:t> </a:t>
            </a:r>
            <a:r>
              <a:rPr sz="2600" spc="-10" dirty="0">
                <a:latin typeface="Courier New"/>
                <a:cs typeface="Courier New"/>
              </a:rPr>
              <a:t>2.2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ts val="2965"/>
              </a:lnSpc>
            </a:pPr>
            <a:r>
              <a:rPr sz="2600" spc="-5" dirty="0">
                <a:latin typeface="Courier New"/>
                <a:cs typeface="Courier New"/>
              </a:rPr>
              <a:t>area</a:t>
            </a:r>
            <a:r>
              <a:rPr sz="2600" spc="-3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=</a:t>
            </a:r>
            <a:r>
              <a:rPr sz="2600" spc="-2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pi*(radius**2)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091707"/>
            <a:ext cx="9144000" cy="766445"/>
            <a:chOff x="0" y="6091707"/>
            <a:chExt cx="9144000" cy="766445"/>
          </a:xfrm>
        </p:grpSpPr>
        <p:sp>
          <p:nvSpPr>
            <p:cNvPr id="3" name="object 3"/>
            <p:cNvSpPr/>
            <p:nvPr/>
          </p:nvSpPr>
          <p:spPr>
            <a:xfrm>
              <a:off x="0" y="6250685"/>
              <a:ext cx="9144000" cy="325755"/>
            </a:xfrm>
            <a:custGeom>
              <a:avLst/>
              <a:gdLst/>
              <a:ahLst/>
              <a:cxnLst/>
              <a:rect l="l" t="t" r="r" b="b"/>
              <a:pathLst>
                <a:path w="9144000" h="325754">
                  <a:moveTo>
                    <a:pt x="9144000" y="0"/>
                  </a:moveTo>
                  <a:lnTo>
                    <a:pt x="0" y="0"/>
                  </a:lnTo>
                  <a:lnTo>
                    <a:pt x="0" y="325373"/>
                  </a:lnTo>
                  <a:lnTo>
                    <a:pt x="9144000" y="325373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78160" y="6091707"/>
              <a:ext cx="160314" cy="13916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55" dirty="0"/>
              <a:t>PROGRAMMING</a:t>
            </a:r>
            <a:r>
              <a:rPr spc="-145" dirty="0"/>
              <a:t> </a:t>
            </a:r>
            <a:r>
              <a:rPr spc="-40" dirty="0"/>
              <a:t>vs</a:t>
            </a:r>
            <a:r>
              <a:rPr spc="-114" dirty="0"/>
              <a:t> </a:t>
            </a:r>
            <a:r>
              <a:rPr spc="-130" dirty="0"/>
              <a:t>MATH	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10259" y="1688237"/>
            <a:ext cx="5711190" cy="2504440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12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in</a:t>
            </a:r>
            <a:r>
              <a:rPr sz="2600" spc="-10" dirty="0">
                <a:latin typeface="Calibri"/>
                <a:cs typeface="Calibri"/>
              </a:rPr>
              <a:t> programming,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you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do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not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“solve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for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30" dirty="0">
                <a:latin typeface="Calibri"/>
                <a:cs typeface="Calibri"/>
              </a:rPr>
              <a:t>x”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ts val="2965"/>
              </a:lnSpc>
              <a:spcBef>
                <a:spcPts val="1019"/>
              </a:spcBef>
            </a:pPr>
            <a:r>
              <a:rPr sz="2600" spc="-5" dirty="0">
                <a:latin typeface="Courier New"/>
                <a:cs typeface="Courier New"/>
              </a:rPr>
              <a:t>pi</a:t>
            </a:r>
            <a:r>
              <a:rPr sz="2600" spc="-4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=</a:t>
            </a:r>
            <a:r>
              <a:rPr sz="2600" spc="-4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3.14159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ts val="2810"/>
              </a:lnSpc>
            </a:pPr>
            <a:r>
              <a:rPr sz="2600" spc="-5" dirty="0">
                <a:latin typeface="Courier New"/>
                <a:cs typeface="Courier New"/>
              </a:rPr>
              <a:t>radius</a:t>
            </a:r>
            <a:r>
              <a:rPr sz="2600" spc="-3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=</a:t>
            </a:r>
            <a:r>
              <a:rPr sz="2600" spc="-35" dirty="0">
                <a:latin typeface="Courier New"/>
                <a:cs typeface="Courier New"/>
              </a:rPr>
              <a:t> </a:t>
            </a:r>
            <a:r>
              <a:rPr sz="2600" spc="-10" dirty="0">
                <a:latin typeface="Courier New"/>
                <a:cs typeface="Courier New"/>
              </a:rPr>
              <a:t>2.2</a:t>
            </a:r>
            <a:endParaRPr sz="2600">
              <a:latin typeface="Courier New"/>
              <a:cs typeface="Courier New"/>
            </a:endParaRPr>
          </a:p>
          <a:p>
            <a:pPr marL="12700" marR="1527175">
              <a:lnSpc>
                <a:spcPts val="2810"/>
              </a:lnSpc>
              <a:spcBef>
                <a:spcPts val="195"/>
              </a:spcBef>
            </a:pPr>
            <a:r>
              <a:rPr sz="2600" spc="-5" dirty="0">
                <a:latin typeface="Courier New"/>
                <a:cs typeface="Courier New"/>
              </a:rPr>
              <a:t>#</a:t>
            </a:r>
            <a:r>
              <a:rPr sz="260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area</a:t>
            </a:r>
            <a:r>
              <a:rPr sz="2600" spc="155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of</a:t>
            </a:r>
            <a:r>
              <a:rPr sz="2600" spc="155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circle </a:t>
            </a:r>
            <a:r>
              <a:rPr sz="260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area = pi*(radius**2) </a:t>
            </a:r>
            <a:r>
              <a:rPr sz="2600" spc="-155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radius</a:t>
            </a:r>
            <a:r>
              <a:rPr sz="2600" spc="-1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=</a:t>
            </a:r>
            <a:r>
              <a:rPr sz="2600" spc="-1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radius+1</a:t>
            </a:r>
            <a:endParaRPr sz="2600">
              <a:latin typeface="Courier New"/>
              <a:cs typeface="Courier New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25979" y="3597402"/>
            <a:ext cx="4926076" cy="249504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16251" y="5953175"/>
            <a:ext cx="83819" cy="7895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LEC1</a:t>
            </a:r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901000"/>
            <a:ext cx="9144000" cy="2957195"/>
            <a:chOff x="0" y="3901000"/>
            <a:chExt cx="9144000" cy="2957195"/>
          </a:xfrm>
        </p:grpSpPr>
        <p:sp>
          <p:nvSpPr>
            <p:cNvPr id="3" name="object 3"/>
            <p:cNvSpPr/>
            <p:nvPr/>
          </p:nvSpPr>
          <p:spPr>
            <a:xfrm>
              <a:off x="0" y="6250685"/>
              <a:ext cx="9144000" cy="325755"/>
            </a:xfrm>
            <a:custGeom>
              <a:avLst/>
              <a:gdLst/>
              <a:ahLst/>
              <a:cxnLst/>
              <a:rect l="l" t="t" r="r" b="b"/>
              <a:pathLst>
                <a:path w="9144000" h="325754">
                  <a:moveTo>
                    <a:pt x="9144000" y="0"/>
                  </a:moveTo>
                  <a:lnTo>
                    <a:pt x="0" y="0"/>
                  </a:lnTo>
                  <a:lnTo>
                    <a:pt x="0" y="325373"/>
                  </a:lnTo>
                  <a:lnTo>
                    <a:pt x="9144000" y="325373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42279" y="3901000"/>
              <a:ext cx="2493649" cy="262297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45" dirty="0"/>
              <a:t>CHANGING</a:t>
            </a:r>
            <a:r>
              <a:rPr spc="-140" dirty="0"/>
              <a:t> </a:t>
            </a:r>
            <a:r>
              <a:rPr spc="-45" dirty="0"/>
              <a:t>BINDINGS	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04139" marR="528955" indent="-91440">
              <a:lnSpc>
                <a:spcPts val="2810"/>
              </a:lnSpc>
              <a:spcBef>
                <a:spcPts val="45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pc="-10" dirty="0"/>
              <a:t>can</a:t>
            </a:r>
            <a:r>
              <a:rPr spc="5" dirty="0"/>
              <a:t> </a:t>
            </a:r>
            <a:r>
              <a:rPr b="1" spc="-10" dirty="0">
                <a:solidFill>
                  <a:srgbClr val="C00000"/>
                </a:solidFill>
                <a:latin typeface="Calibri"/>
                <a:cs typeface="Calibri"/>
              </a:rPr>
              <a:t>re-bind</a:t>
            </a:r>
            <a:r>
              <a:rPr b="1" spc="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pc="-10" dirty="0"/>
              <a:t>variable</a:t>
            </a:r>
            <a:r>
              <a:rPr spc="5" dirty="0"/>
              <a:t> </a:t>
            </a:r>
            <a:r>
              <a:rPr spc="-5" dirty="0"/>
              <a:t>names</a:t>
            </a:r>
            <a:r>
              <a:rPr spc="-15" dirty="0"/>
              <a:t> </a:t>
            </a:r>
            <a:r>
              <a:rPr spc="-5" dirty="0"/>
              <a:t>using </a:t>
            </a:r>
            <a:r>
              <a:rPr spc="-10" dirty="0"/>
              <a:t>new</a:t>
            </a:r>
            <a:r>
              <a:rPr dirty="0"/>
              <a:t> </a:t>
            </a:r>
            <a:r>
              <a:rPr spc="-10" dirty="0"/>
              <a:t>assignment </a:t>
            </a:r>
            <a:r>
              <a:rPr spc="-575" dirty="0"/>
              <a:t> </a:t>
            </a:r>
            <a:r>
              <a:rPr spc="-20" dirty="0"/>
              <a:t>statements</a:t>
            </a:r>
          </a:p>
          <a:p>
            <a:pPr marL="104139" marR="5080" indent="-91440">
              <a:lnSpc>
                <a:spcPts val="2810"/>
              </a:lnSpc>
              <a:spcBef>
                <a:spcPts val="139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pc="-10" dirty="0"/>
              <a:t>previous</a:t>
            </a:r>
            <a:r>
              <a:rPr dirty="0"/>
              <a:t> </a:t>
            </a:r>
            <a:r>
              <a:rPr spc="-10" dirty="0"/>
              <a:t>value</a:t>
            </a:r>
            <a:r>
              <a:rPr dirty="0"/>
              <a:t> </a:t>
            </a:r>
            <a:r>
              <a:rPr spc="-20" dirty="0"/>
              <a:t>may</a:t>
            </a:r>
            <a:r>
              <a:rPr dirty="0"/>
              <a:t> </a:t>
            </a:r>
            <a:r>
              <a:rPr spc="-10" dirty="0"/>
              <a:t>still</a:t>
            </a:r>
            <a:r>
              <a:rPr spc="15" dirty="0"/>
              <a:t> </a:t>
            </a:r>
            <a:r>
              <a:rPr spc="-20" dirty="0"/>
              <a:t>stored</a:t>
            </a:r>
            <a:r>
              <a:rPr spc="5" dirty="0"/>
              <a:t> </a:t>
            </a:r>
            <a:r>
              <a:rPr spc="-5" dirty="0"/>
              <a:t>in</a:t>
            </a:r>
            <a:r>
              <a:rPr spc="5" dirty="0"/>
              <a:t> </a:t>
            </a:r>
            <a:r>
              <a:rPr spc="-5" dirty="0"/>
              <a:t>memory</a:t>
            </a:r>
            <a:r>
              <a:rPr spc="20" dirty="0"/>
              <a:t> </a:t>
            </a:r>
            <a:r>
              <a:rPr spc="-5" dirty="0"/>
              <a:t>but</a:t>
            </a:r>
            <a:r>
              <a:rPr spc="-10" dirty="0"/>
              <a:t> </a:t>
            </a:r>
            <a:r>
              <a:rPr spc="-15" dirty="0"/>
              <a:t>lost</a:t>
            </a:r>
            <a:r>
              <a:rPr spc="15" dirty="0"/>
              <a:t> </a:t>
            </a:r>
            <a:r>
              <a:rPr spc="-5" dirty="0"/>
              <a:t>the </a:t>
            </a:r>
            <a:r>
              <a:rPr spc="-570" dirty="0"/>
              <a:t> </a:t>
            </a:r>
            <a:r>
              <a:rPr spc="-5" dirty="0"/>
              <a:t>handle</a:t>
            </a:r>
            <a:r>
              <a:rPr spc="-20" dirty="0"/>
              <a:t> </a:t>
            </a:r>
            <a:r>
              <a:rPr spc="-25" dirty="0"/>
              <a:t>for</a:t>
            </a:r>
            <a:r>
              <a:rPr spc="-5" dirty="0"/>
              <a:t> it</a:t>
            </a:r>
          </a:p>
          <a:p>
            <a:pPr marL="104139" marR="808355" indent="-91440">
              <a:lnSpc>
                <a:spcPts val="2810"/>
              </a:lnSpc>
              <a:spcBef>
                <a:spcPts val="139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pc="-10" dirty="0"/>
              <a:t>value </a:t>
            </a:r>
            <a:r>
              <a:rPr spc="-25" dirty="0"/>
              <a:t>for</a:t>
            </a:r>
            <a:r>
              <a:rPr dirty="0"/>
              <a:t> </a:t>
            </a:r>
            <a:r>
              <a:rPr spc="-15" dirty="0"/>
              <a:t>area</a:t>
            </a:r>
            <a:r>
              <a:rPr spc="10" dirty="0"/>
              <a:t> </a:t>
            </a:r>
            <a:r>
              <a:rPr spc="-5" dirty="0"/>
              <a:t>does</a:t>
            </a:r>
            <a:r>
              <a:rPr spc="-10" dirty="0"/>
              <a:t> </a:t>
            </a:r>
            <a:r>
              <a:rPr spc="-5" dirty="0"/>
              <a:t>not change </a:t>
            </a:r>
            <a:r>
              <a:rPr spc="-10" dirty="0"/>
              <a:t>until</a:t>
            </a:r>
            <a:r>
              <a:rPr spc="-5" dirty="0"/>
              <a:t> </a:t>
            </a:r>
            <a:r>
              <a:rPr spc="-15" dirty="0"/>
              <a:t>you</a:t>
            </a:r>
            <a:r>
              <a:rPr spc="-10" dirty="0"/>
              <a:t> tell</a:t>
            </a:r>
            <a:r>
              <a:rPr spc="5" dirty="0"/>
              <a:t> </a:t>
            </a:r>
            <a:r>
              <a:rPr spc="-5" dirty="0"/>
              <a:t>the </a:t>
            </a:r>
            <a:r>
              <a:rPr spc="-575" dirty="0"/>
              <a:t> </a:t>
            </a:r>
            <a:r>
              <a:rPr spc="-15" dirty="0"/>
              <a:t>computer</a:t>
            </a:r>
            <a:r>
              <a:rPr spc="5" dirty="0"/>
              <a:t> </a:t>
            </a:r>
            <a:r>
              <a:rPr spc="-15" dirty="0"/>
              <a:t>to</a:t>
            </a:r>
            <a:r>
              <a:rPr spc="-5" dirty="0"/>
              <a:t> </a:t>
            </a:r>
            <a:r>
              <a:rPr dirty="0"/>
              <a:t>do</a:t>
            </a:r>
            <a:r>
              <a:rPr spc="-5" dirty="0"/>
              <a:t> </a:t>
            </a:r>
            <a:r>
              <a:rPr dirty="0"/>
              <a:t>the</a:t>
            </a:r>
            <a:r>
              <a:rPr spc="-10" dirty="0"/>
              <a:t> calculation</a:t>
            </a:r>
            <a:r>
              <a:rPr spc="20" dirty="0"/>
              <a:t> </a:t>
            </a:r>
            <a:r>
              <a:rPr spc="-15" dirty="0"/>
              <a:t>again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5192776" y="4556505"/>
            <a:ext cx="575945" cy="339725"/>
            <a:chOff x="5192776" y="4556505"/>
            <a:chExt cx="575945" cy="339725"/>
          </a:xfrm>
        </p:grpSpPr>
        <p:sp>
          <p:nvSpPr>
            <p:cNvPr id="8" name="object 8"/>
            <p:cNvSpPr/>
            <p:nvPr/>
          </p:nvSpPr>
          <p:spPr>
            <a:xfrm>
              <a:off x="5201031" y="4564760"/>
              <a:ext cx="559435" cy="323215"/>
            </a:xfrm>
            <a:custGeom>
              <a:avLst/>
              <a:gdLst/>
              <a:ahLst/>
              <a:cxnLst/>
              <a:rect l="l" t="t" r="r" b="b"/>
              <a:pathLst>
                <a:path w="559435" h="323214">
                  <a:moveTo>
                    <a:pt x="505459" y="0"/>
                  </a:moveTo>
                  <a:lnTo>
                    <a:pt x="53848" y="0"/>
                  </a:lnTo>
                  <a:lnTo>
                    <a:pt x="32896" y="4234"/>
                  </a:lnTo>
                  <a:lnTo>
                    <a:pt x="15779" y="15779"/>
                  </a:lnTo>
                  <a:lnTo>
                    <a:pt x="4234" y="32896"/>
                  </a:lnTo>
                  <a:lnTo>
                    <a:pt x="0" y="53848"/>
                  </a:lnTo>
                  <a:lnTo>
                    <a:pt x="0" y="269240"/>
                  </a:lnTo>
                  <a:lnTo>
                    <a:pt x="4234" y="290191"/>
                  </a:lnTo>
                  <a:lnTo>
                    <a:pt x="15779" y="307308"/>
                  </a:lnTo>
                  <a:lnTo>
                    <a:pt x="32896" y="318853"/>
                  </a:lnTo>
                  <a:lnTo>
                    <a:pt x="53848" y="323088"/>
                  </a:lnTo>
                  <a:lnTo>
                    <a:pt x="505459" y="323088"/>
                  </a:lnTo>
                  <a:lnTo>
                    <a:pt x="526411" y="318853"/>
                  </a:lnTo>
                  <a:lnTo>
                    <a:pt x="543528" y="307308"/>
                  </a:lnTo>
                  <a:lnTo>
                    <a:pt x="555073" y="290191"/>
                  </a:lnTo>
                  <a:lnTo>
                    <a:pt x="559308" y="269240"/>
                  </a:lnTo>
                  <a:lnTo>
                    <a:pt x="559308" y="53848"/>
                  </a:lnTo>
                  <a:lnTo>
                    <a:pt x="555073" y="32896"/>
                  </a:lnTo>
                  <a:lnTo>
                    <a:pt x="543528" y="15779"/>
                  </a:lnTo>
                  <a:lnTo>
                    <a:pt x="526411" y="4234"/>
                  </a:lnTo>
                  <a:lnTo>
                    <a:pt x="505459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01031" y="4564760"/>
              <a:ext cx="559435" cy="323215"/>
            </a:xfrm>
            <a:custGeom>
              <a:avLst/>
              <a:gdLst/>
              <a:ahLst/>
              <a:cxnLst/>
              <a:rect l="l" t="t" r="r" b="b"/>
              <a:pathLst>
                <a:path w="559435" h="323214">
                  <a:moveTo>
                    <a:pt x="0" y="53848"/>
                  </a:moveTo>
                  <a:lnTo>
                    <a:pt x="4234" y="32896"/>
                  </a:lnTo>
                  <a:lnTo>
                    <a:pt x="15779" y="15779"/>
                  </a:lnTo>
                  <a:lnTo>
                    <a:pt x="32896" y="4234"/>
                  </a:lnTo>
                  <a:lnTo>
                    <a:pt x="53848" y="0"/>
                  </a:lnTo>
                  <a:lnTo>
                    <a:pt x="505459" y="0"/>
                  </a:lnTo>
                  <a:lnTo>
                    <a:pt x="526411" y="4234"/>
                  </a:lnTo>
                  <a:lnTo>
                    <a:pt x="543528" y="15779"/>
                  </a:lnTo>
                  <a:lnTo>
                    <a:pt x="555073" y="32896"/>
                  </a:lnTo>
                  <a:lnTo>
                    <a:pt x="559308" y="53848"/>
                  </a:lnTo>
                  <a:lnTo>
                    <a:pt x="559308" y="269240"/>
                  </a:lnTo>
                  <a:lnTo>
                    <a:pt x="555073" y="290191"/>
                  </a:lnTo>
                  <a:lnTo>
                    <a:pt x="543528" y="307308"/>
                  </a:lnTo>
                  <a:lnTo>
                    <a:pt x="526411" y="318853"/>
                  </a:lnTo>
                  <a:lnTo>
                    <a:pt x="505459" y="323088"/>
                  </a:lnTo>
                  <a:lnTo>
                    <a:pt x="53848" y="323088"/>
                  </a:lnTo>
                  <a:lnTo>
                    <a:pt x="32896" y="318853"/>
                  </a:lnTo>
                  <a:lnTo>
                    <a:pt x="15779" y="307308"/>
                  </a:lnTo>
                  <a:lnTo>
                    <a:pt x="4234" y="290191"/>
                  </a:lnTo>
                  <a:lnTo>
                    <a:pt x="0" y="269240"/>
                  </a:lnTo>
                  <a:lnTo>
                    <a:pt x="0" y="53848"/>
                  </a:lnTo>
                  <a:close/>
                </a:path>
              </a:pathLst>
            </a:custGeom>
            <a:ln w="16002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331714" y="4549902"/>
            <a:ext cx="298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pi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179821" y="4938903"/>
            <a:ext cx="1183005" cy="718820"/>
            <a:chOff x="5179821" y="4938903"/>
            <a:chExt cx="1183005" cy="718820"/>
          </a:xfrm>
        </p:grpSpPr>
        <p:sp>
          <p:nvSpPr>
            <p:cNvPr id="12" name="object 12"/>
            <p:cNvSpPr/>
            <p:nvPr/>
          </p:nvSpPr>
          <p:spPr>
            <a:xfrm>
              <a:off x="5188064" y="4938915"/>
              <a:ext cx="1174750" cy="710565"/>
            </a:xfrm>
            <a:custGeom>
              <a:avLst/>
              <a:gdLst/>
              <a:ahLst/>
              <a:cxnLst/>
              <a:rect l="l" t="t" r="r" b="b"/>
              <a:pathLst>
                <a:path w="1174750" h="710564">
                  <a:moveTo>
                    <a:pt x="791718" y="440296"/>
                  </a:moveTo>
                  <a:lnTo>
                    <a:pt x="787488" y="419277"/>
                  </a:lnTo>
                  <a:lnTo>
                    <a:pt x="775931" y="402120"/>
                  </a:lnTo>
                  <a:lnTo>
                    <a:pt x="758774" y="390563"/>
                  </a:lnTo>
                  <a:lnTo>
                    <a:pt x="737743" y="386321"/>
                  </a:lnTo>
                  <a:lnTo>
                    <a:pt x="53975" y="386321"/>
                  </a:lnTo>
                  <a:lnTo>
                    <a:pt x="32956" y="390563"/>
                  </a:lnTo>
                  <a:lnTo>
                    <a:pt x="15798" y="402120"/>
                  </a:lnTo>
                  <a:lnTo>
                    <a:pt x="4241" y="419277"/>
                  </a:lnTo>
                  <a:lnTo>
                    <a:pt x="0" y="440296"/>
                  </a:lnTo>
                  <a:lnTo>
                    <a:pt x="0" y="656196"/>
                  </a:lnTo>
                  <a:lnTo>
                    <a:pt x="4241" y="677214"/>
                  </a:lnTo>
                  <a:lnTo>
                    <a:pt x="15798" y="694372"/>
                  </a:lnTo>
                  <a:lnTo>
                    <a:pt x="32956" y="705929"/>
                  </a:lnTo>
                  <a:lnTo>
                    <a:pt x="53975" y="710171"/>
                  </a:lnTo>
                  <a:lnTo>
                    <a:pt x="737743" y="710171"/>
                  </a:lnTo>
                  <a:lnTo>
                    <a:pt x="758774" y="705929"/>
                  </a:lnTo>
                  <a:lnTo>
                    <a:pt x="775931" y="694372"/>
                  </a:lnTo>
                  <a:lnTo>
                    <a:pt x="787488" y="677214"/>
                  </a:lnTo>
                  <a:lnTo>
                    <a:pt x="791718" y="656196"/>
                  </a:lnTo>
                  <a:lnTo>
                    <a:pt x="791718" y="440296"/>
                  </a:lnTo>
                  <a:close/>
                </a:path>
                <a:path w="1174750" h="710564">
                  <a:moveTo>
                    <a:pt x="1174242" y="53848"/>
                  </a:moveTo>
                  <a:lnTo>
                    <a:pt x="1170012" y="32893"/>
                  </a:lnTo>
                  <a:lnTo>
                    <a:pt x="1158468" y="15773"/>
                  </a:lnTo>
                  <a:lnTo>
                    <a:pt x="1141349" y="4229"/>
                  </a:lnTo>
                  <a:lnTo>
                    <a:pt x="1120394" y="0"/>
                  </a:lnTo>
                  <a:lnTo>
                    <a:pt x="66802" y="0"/>
                  </a:lnTo>
                  <a:lnTo>
                    <a:pt x="45859" y="4229"/>
                  </a:lnTo>
                  <a:lnTo>
                    <a:pt x="28740" y="15773"/>
                  </a:lnTo>
                  <a:lnTo>
                    <a:pt x="17195" y="32893"/>
                  </a:lnTo>
                  <a:lnTo>
                    <a:pt x="12954" y="53848"/>
                  </a:lnTo>
                  <a:lnTo>
                    <a:pt x="12954" y="269240"/>
                  </a:lnTo>
                  <a:lnTo>
                    <a:pt x="17195" y="290182"/>
                  </a:lnTo>
                  <a:lnTo>
                    <a:pt x="28740" y="307301"/>
                  </a:lnTo>
                  <a:lnTo>
                    <a:pt x="45859" y="318846"/>
                  </a:lnTo>
                  <a:lnTo>
                    <a:pt x="66802" y="323088"/>
                  </a:lnTo>
                  <a:lnTo>
                    <a:pt x="1120394" y="323088"/>
                  </a:lnTo>
                  <a:lnTo>
                    <a:pt x="1141349" y="318846"/>
                  </a:lnTo>
                  <a:lnTo>
                    <a:pt x="1158468" y="307301"/>
                  </a:lnTo>
                  <a:lnTo>
                    <a:pt x="1170012" y="290182"/>
                  </a:lnTo>
                  <a:lnTo>
                    <a:pt x="1174242" y="269240"/>
                  </a:lnTo>
                  <a:lnTo>
                    <a:pt x="1174242" y="53848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88076" y="5325237"/>
              <a:ext cx="791845" cy="323850"/>
            </a:xfrm>
            <a:custGeom>
              <a:avLst/>
              <a:gdLst/>
              <a:ahLst/>
              <a:cxnLst/>
              <a:rect l="l" t="t" r="r" b="b"/>
              <a:pathLst>
                <a:path w="791845" h="323850">
                  <a:moveTo>
                    <a:pt x="0" y="53975"/>
                  </a:moveTo>
                  <a:lnTo>
                    <a:pt x="4236" y="32950"/>
                  </a:lnTo>
                  <a:lnTo>
                    <a:pt x="15795" y="15795"/>
                  </a:lnTo>
                  <a:lnTo>
                    <a:pt x="32950" y="4236"/>
                  </a:lnTo>
                  <a:lnTo>
                    <a:pt x="53975" y="0"/>
                  </a:lnTo>
                  <a:lnTo>
                    <a:pt x="737743" y="0"/>
                  </a:lnTo>
                  <a:lnTo>
                    <a:pt x="758767" y="4236"/>
                  </a:lnTo>
                  <a:lnTo>
                    <a:pt x="775922" y="15795"/>
                  </a:lnTo>
                  <a:lnTo>
                    <a:pt x="787481" y="32950"/>
                  </a:lnTo>
                  <a:lnTo>
                    <a:pt x="791718" y="53975"/>
                  </a:lnTo>
                  <a:lnTo>
                    <a:pt x="791718" y="269875"/>
                  </a:lnTo>
                  <a:lnTo>
                    <a:pt x="787481" y="290883"/>
                  </a:lnTo>
                  <a:lnTo>
                    <a:pt x="775922" y="308040"/>
                  </a:lnTo>
                  <a:lnTo>
                    <a:pt x="758767" y="319608"/>
                  </a:lnTo>
                  <a:lnTo>
                    <a:pt x="737743" y="323850"/>
                  </a:lnTo>
                  <a:lnTo>
                    <a:pt x="53975" y="323850"/>
                  </a:lnTo>
                  <a:lnTo>
                    <a:pt x="32950" y="319608"/>
                  </a:lnTo>
                  <a:lnTo>
                    <a:pt x="15795" y="308040"/>
                  </a:lnTo>
                  <a:lnTo>
                    <a:pt x="4236" y="290883"/>
                  </a:lnTo>
                  <a:lnTo>
                    <a:pt x="0" y="269875"/>
                  </a:lnTo>
                  <a:lnTo>
                    <a:pt x="0" y="53975"/>
                  </a:lnTo>
                  <a:close/>
                </a:path>
              </a:pathLst>
            </a:custGeom>
            <a:ln w="16002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204110" y="4811014"/>
            <a:ext cx="1155700" cy="800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045" marR="5080" indent="-93980">
              <a:lnSpc>
                <a:spcPct val="141100"/>
              </a:lnSpc>
              <a:spcBef>
                <a:spcPts val="100"/>
              </a:spcBef>
            </a:pPr>
            <a:r>
              <a:rPr sz="1800" u="heavy" spc="135" dirty="0">
                <a:solidFill>
                  <a:srgbClr val="FFFFFF"/>
                </a:solidFill>
                <a:uFill>
                  <a:solidFill>
                    <a:srgbClr val="3E3E3E"/>
                  </a:solidFill>
                </a:uFill>
                <a:latin typeface="Courier New"/>
                <a:cs typeface="Courier New"/>
              </a:rPr>
              <a:t> </a:t>
            </a:r>
            <a:r>
              <a:rPr sz="1800" u="heavy" spc="-10" dirty="0">
                <a:solidFill>
                  <a:srgbClr val="FFFFFF"/>
                </a:solidFill>
                <a:uFill>
                  <a:solidFill>
                    <a:srgbClr val="3E3E3E"/>
                  </a:solidFill>
                </a:uFill>
                <a:latin typeface="Courier New"/>
                <a:cs typeface="Courier New"/>
              </a:rPr>
              <a:t>radius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area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565643" y="4332477"/>
            <a:ext cx="1124585" cy="274320"/>
            <a:chOff x="7565643" y="4332477"/>
            <a:chExt cx="1124585" cy="274320"/>
          </a:xfrm>
        </p:grpSpPr>
        <p:sp>
          <p:nvSpPr>
            <p:cNvPr id="16" name="object 16"/>
            <p:cNvSpPr/>
            <p:nvPr/>
          </p:nvSpPr>
          <p:spPr>
            <a:xfrm>
              <a:off x="7573898" y="4340732"/>
              <a:ext cx="1108075" cy="257810"/>
            </a:xfrm>
            <a:custGeom>
              <a:avLst/>
              <a:gdLst/>
              <a:ahLst/>
              <a:cxnLst/>
              <a:rect l="l" t="t" r="r" b="b"/>
              <a:pathLst>
                <a:path w="1108075" h="257810">
                  <a:moveTo>
                    <a:pt x="1065022" y="0"/>
                  </a:moveTo>
                  <a:lnTo>
                    <a:pt x="42926" y="0"/>
                  </a:lnTo>
                  <a:lnTo>
                    <a:pt x="26199" y="3367"/>
                  </a:lnTo>
                  <a:lnTo>
                    <a:pt x="12557" y="12557"/>
                  </a:lnTo>
                  <a:lnTo>
                    <a:pt x="3367" y="26199"/>
                  </a:lnTo>
                  <a:lnTo>
                    <a:pt x="0" y="42925"/>
                  </a:lnTo>
                  <a:lnTo>
                    <a:pt x="0" y="214629"/>
                  </a:lnTo>
                  <a:lnTo>
                    <a:pt x="3367" y="231356"/>
                  </a:lnTo>
                  <a:lnTo>
                    <a:pt x="12557" y="244998"/>
                  </a:lnTo>
                  <a:lnTo>
                    <a:pt x="26199" y="254188"/>
                  </a:lnTo>
                  <a:lnTo>
                    <a:pt x="42926" y="257555"/>
                  </a:lnTo>
                  <a:lnTo>
                    <a:pt x="1065022" y="257555"/>
                  </a:lnTo>
                  <a:lnTo>
                    <a:pt x="1081748" y="254188"/>
                  </a:lnTo>
                  <a:lnTo>
                    <a:pt x="1095390" y="244998"/>
                  </a:lnTo>
                  <a:lnTo>
                    <a:pt x="1104580" y="231356"/>
                  </a:lnTo>
                  <a:lnTo>
                    <a:pt x="1107948" y="214629"/>
                  </a:lnTo>
                  <a:lnTo>
                    <a:pt x="1107948" y="42925"/>
                  </a:lnTo>
                  <a:lnTo>
                    <a:pt x="1104580" y="26199"/>
                  </a:lnTo>
                  <a:lnTo>
                    <a:pt x="1095390" y="12557"/>
                  </a:lnTo>
                  <a:lnTo>
                    <a:pt x="1081748" y="3367"/>
                  </a:lnTo>
                  <a:lnTo>
                    <a:pt x="1065022" y="0"/>
                  </a:lnTo>
                  <a:close/>
                </a:path>
              </a:pathLst>
            </a:custGeom>
            <a:solidFill>
              <a:srgbClr val="9437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573898" y="4340732"/>
              <a:ext cx="1108075" cy="257810"/>
            </a:xfrm>
            <a:custGeom>
              <a:avLst/>
              <a:gdLst/>
              <a:ahLst/>
              <a:cxnLst/>
              <a:rect l="l" t="t" r="r" b="b"/>
              <a:pathLst>
                <a:path w="1108075" h="257810">
                  <a:moveTo>
                    <a:pt x="0" y="42925"/>
                  </a:moveTo>
                  <a:lnTo>
                    <a:pt x="3367" y="26199"/>
                  </a:lnTo>
                  <a:lnTo>
                    <a:pt x="12557" y="12557"/>
                  </a:lnTo>
                  <a:lnTo>
                    <a:pt x="26199" y="3367"/>
                  </a:lnTo>
                  <a:lnTo>
                    <a:pt x="42926" y="0"/>
                  </a:lnTo>
                  <a:lnTo>
                    <a:pt x="1065022" y="0"/>
                  </a:lnTo>
                  <a:lnTo>
                    <a:pt x="1081748" y="3367"/>
                  </a:lnTo>
                  <a:lnTo>
                    <a:pt x="1095390" y="12557"/>
                  </a:lnTo>
                  <a:lnTo>
                    <a:pt x="1104580" y="26199"/>
                  </a:lnTo>
                  <a:lnTo>
                    <a:pt x="1107948" y="42925"/>
                  </a:lnTo>
                  <a:lnTo>
                    <a:pt x="1107948" y="214629"/>
                  </a:lnTo>
                  <a:lnTo>
                    <a:pt x="1104580" y="231356"/>
                  </a:lnTo>
                  <a:lnTo>
                    <a:pt x="1095390" y="244998"/>
                  </a:lnTo>
                  <a:lnTo>
                    <a:pt x="1081748" y="254188"/>
                  </a:lnTo>
                  <a:lnTo>
                    <a:pt x="1065022" y="257555"/>
                  </a:lnTo>
                  <a:lnTo>
                    <a:pt x="42926" y="257555"/>
                  </a:lnTo>
                  <a:lnTo>
                    <a:pt x="26199" y="254188"/>
                  </a:lnTo>
                  <a:lnTo>
                    <a:pt x="12557" y="244998"/>
                  </a:lnTo>
                  <a:lnTo>
                    <a:pt x="3367" y="231356"/>
                  </a:lnTo>
                  <a:lnTo>
                    <a:pt x="0" y="214629"/>
                  </a:lnTo>
                  <a:lnTo>
                    <a:pt x="0" y="42925"/>
                  </a:lnTo>
                  <a:close/>
                </a:path>
              </a:pathLst>
            </a:custGeom>
            <a:ln w="16002">
              <a:solidFill>
                <a:srgbClr val="6C25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902193" y="4329683"/>
            <a:ext cx="45212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3.14</a:t>
            </a:r>
            <a:endParaRPr sz="1400">
              <a:latin typeface="Courier New"/>
              <a:cs typeface="Courier New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565643" y="4819396"/>
            <a:ext cx="1124585" cy="273685"/>
            <a:chOff x="7565643" y="4819396"/>
            <a:chExt cx="1124585" cy="273685"/>
          </a:xfrm>
        </p:grpSpPr>
        <p:sp>
          <p:nvSpPr>
            <p:cNvPr id="20" name="object 20"/>
            <p:cNvSpPr/>
            <p:nvPr/>
          </p:nvSpPr>
          <p:spPr>
            <a:xfrm>
              <a:off x="7573898" y="4827651"/>
              <a:ext cx="1108075" cy="257175"/>
            </a:xfrm>
            <a:custGeom>
              <a:avLst/>
              <a:gdLst/>
              <a:ahLst/>
              <a:cxnLst/>
              <a:rect l="l" t="t" r="r" b="b"/>
              <a:pathLst>
                <a:path w="1108075" h="257175">
                  <a:moveTo>
                    <a:pt x="1065149" y="0"/>
                  </a:moveTo>
                  <a:lnTo>
                    <a:pt x="42799" y="0"/>
                  </a:lnTo>
                  <a:lnTo>
                    <a:pt x="26146" y="3365"/>
                  </a:lnTo>
                  <a:lnTo>
                    <a:pt x="12541" y="12541"/>
                  </a:lnTo>
                  <a:lnTo>
                    <a:pt x="3365" y="26146"/>
                  </a:lnTo>
                  <a:lnTo>
                    <a:pt x="0" y="42799"/>
                  </a:lnTo>
                  <a:lnTo>
                    <a:pt x="0" y="213995"/>
                  </a:lnTo>
                  <a:lnTo>
                    <a:pt x="3365" y="230647"/>
                  </a:lnTo>
                  <a:lnTo>
                    <a:pt x="12541" y="244252"/>
                  </a:lnTo>
                  <a:lnTo>
                    <a:pt x="26146" y="253428"/>
                  </a:lnTo>
                  <a:lnTo>
                    <a:pt x="42799" y="256794"/>
                  </a:lnTo>
                  <a:lnTo>
                    <a:pt x="1065149" y="256794"/>
                  </a:lnTo>
                  <a:lnTo>
                    <a:pt x="1081801" y="253428"/>
                  </a:lnTo>
                  <a:lnTo>
                    <a:pt x="1095406" y="244252"/>
                  </a:lnTo>
                  <a:lnTo>
                    <a:pt x="1104582" y="230647"/>
                  </a:lnTo>
                  <a:lnTo>
                    <a:pt x="1107948" y="213995"/>
                  </a:lnTo>
                  <a:lnTo>
                    <a:pt x="1107948" y="42799"/>
                  </a:lnTo>
                  <a:lnTo>
                    <a:pt x="1104582" y="26146"/>
                  </a:lnTo>
                  <a:lnTo>
                    <a:pt x="1095406" y="12541"/>
                  </a:lnTo>
                  <a:lnTo>
                    <a:pt x="1081801" y="3365"/>
                  </a:lnTo>
                  <a:lnTo>
                    <a:pt x="1065149" y="0"/>
                  </a:lnTo>
                  <a:close/>
                </a:path>
              </a:pathLst>
            </a:custGeom>
            <a:solidFill>
              <a:srgbClr val="9437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573898" y="4827651"/>
              <a:ext cx="1108075" cy="257175"/>
            </a:xfrm>
            <a:custGeom>
              <a:avLst/>
              <a:gdLst/>
              <a:ahLst/>
              <a:cxnLst/>
              <a:rect l="l" t="t" r="r" b="b"/>
              <a:pathLst>
                <a:path w="1108075" h="257175">
                  <a:moveTo>
                    <a:pt x="0" y="42799"/>
                  </a:moveTo>
                  <a:lnTo>
                    <a:pt x="3365" y="26146"/>
                  </a:lnTo>
                  <a:lnTo>
                    <a:pt x="12541" y="12541"/>
                  </a:lnTo>
                  <a:lnTo>
                    <a:pt x="26146" y="3365"/>
                  </a:lnTo>
                  <a:lnTo>
                    <a:pt x="42799" y="0"/>
                  </a:lnTo>
                  <a:lnTo>
                    <a:pt x="1065149" y="0"/>
                  </a:lnTo>
                  <a:lnTo>
                    <a:pt x="1081801" y="3365"/>
                  </a:lnTo>
                  <a:lnTo>
                    <a:pt x="1095406" y="12541"/>
                  </a:lnTo>
                  <a:lnTo>
                    <a:pt x="1104582" y="26146"/>
                  </a:lnTo>
                  <a:lnTo>
                    <a:pt x="1107948" y="42799"/>
                  </a:lnTo>
                  <a:lnTo>
                    <a:pt x="1107948" y="213995"/>
                  </a:lnTo>
                  <a:lnTo>
                    <a:pt x="1104582" y="230647"/>
                  </a:lnTo>
                  <a:lnTo>
                    <a:pt x="1095406" y="244252"/>
                  </a:lnTo>
                  <a:lnTo>
                    <a:pt x="1081801" y="253428"/>
                  </a:lnTo>
                  <a:lnTo>
                    <a:pt x="1065149" y="256794"/>
                  </a:lnTo>
                  <a:lnTo>
                    <a:pt x="42799" y="256794"/>
                  </a:lnTo>
                  <a:lnTo>
                    <a:pt x="26146" y="253428"/>
                  </a:lnTo>
                  <a:lnTo>
                    <a:pt x="12541" y="244252"/>
                  </a:lnTo>
                  <a:lnTo>
                    <a:pt x="3365" y="230647"/>
                  </a:lnTo>
                  <a:lnTo>
                    <a:pt x="0" y="213995"/>
                  </a:lnTo>
                  <a:lnTo>
                    <a:pt x="0" y="42799"/>
                  </a:lnTo>
                  <a:close/>
                </a:path>
              </a:pathLst>
            </a:custGeom>
            <a:ln w="16002">
              <a:solidFill>
                <a:srgbClr val="6C25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955533" y="4816347"/>
            <a:ext cx="34544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2.2</a:t>
            </a:r>
            <a:endParaRPr sz="1400">
              <a:latin typeface="Courier New"/>
              <a:cs typeface="Courier New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565643" y="5801614"/>
            <a:ext cx="1124585" cy="273685"/>
            <a:chOff x="7565643" y="5801614"/>
            <a:chExt cx="1124585" cy="273685"/>
          </a:xfrm>
        </p:grpSpPr>
        <p:sp>
          <p:nvSpPr>
            <p:cNvPr id="24" name="object 24"/>
            <p:cNvSpPr/>
            <p:nvPr/>
          </p:nvSpPr>
          <p:spPr>
            <a:xfrm>
              <a:off x="7573898" y="5809869"/>
              <a:ext cx="1108075" cy="257175"/>
            </a:xfrm>
            <a:custGeom>
              <a:avLst/>
              <a:gdLst/>
              <a:ahLst/>
              <a:cxnLst/>
              <a:rect l="l" t="t" r="r" b="b"/>
              <a:pathLst>
                <a:path w="1108075" h="257175">
                  <a:moveTo>
                    <a:pt x="1065149" y="0"/>
                  </a:moveTo>
                  <a:lnTo>
                    <a:pt x="42799" y="0"/>
                  </a:lnTo>
                  <a:lnTo>
                    <a:pt x="26146" y="3363"/>
                  </a:lnTo>
                  <a:lnTo>
                    <a:pt x="12541" y="12536"/>
                  </a:lnTo>
                  <a:lnTo>
                    <a:pt x="3365" y="26140"/>
                  </a:lnTo>
                  <a:lnTo>
                    <a:pt x="0" y="42799"/>
                  </a:lnTo>
                  <a:lnTo>
                    <a:pt x="0" y="213995"/>
                  </a:lnTo>
                  <a:lnTo>
                    <a:pt x="3365" y="230653"/>
                  </a:lnTo>
                  <a:lnTo>
                    <a:pt x="12541" y="244257"/>
                  </a:lnTo>
                  <a:lnTo>
                    <a:pt x="26146" y="253430"/>
                  </a:lnTo>
                  <a:lnTo>
                    <a:pt x="42799" y="256794"/>
                  </a:lnTo>
                  <a:lnTo>
                    <a:pt x="1065149" y="256794"/>
                  </a:lnTo>
                  <a:lnTo>
                    <a:pt x="1081801" y="253430"/>
                  </a:lnTo>
                  <a:lnTo>
                    <a:pt x="1095406" y="244257"/>
                  </a:lnTo>
                  <a:lnTo>
                    <a:pt x="1104582" y="230653"/>
                  </a:lnTo>
                  <a:lnTo>
                    <a:pt x="1107948" y="213995"/>
                  </a:lnTo>
                  <a:lnTo>
                    <a:pt x="1107948" y="42799"/>
                  </a:lnTo>
                  <a:lnTo>
                    <a:pt x="1104582" y="26140"/>
                  </a:lnTo>
                  <a:lnTo>
                    <a:pt x="1095406" y="12536"/>
                  </a:lnTo>
                  <a:lnTo>
                    <a:pt x="1081801" y="3363"/>
                  </a:lnTo>
                  <a:lnTo>
                    <a:pt x="1065149" y="0"/>
                  </a:lnTo>
                  <a:close/>
                </a:path>
              </a:pathLst>
            </a:custGeom>
            <a:solidFill>
              <a:srgbClr val="9437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573898" y="5809869"/>
              <a:ext cx="1108075" cy="257175"/>
            </a:xfrm>
            <a:custGeom>
              <a:avLst/>
              <a:gdLst/>
              <a:ahLst/>
              <a:cxnLst/>
              <a:rect l="l" t="t" r="r" b="b"/>
              <a:pathLst>
                <a:path w="1108075" h="257175">
                  <a:moveTo>
                    <a:pt x="0" y="42799"/>
                  </a:moveTo>
                  <a:lnTo>
                    <a:pt x="3365" y="26140"/>
                  </a:lnTo>
                  <a:lnTo>
                    <a:pt x="12541" y="12536"/>
                  </a:lnTo>
                  <a:lnTo>
                    <a:pt x="26146" y="3363"/>
                  </a:lnTo>
                  <a:lnTo>
                    <a:pt x="42799" y="0"/>
                  </a:lnTo>
                  <a:lnTo>
                    <a:pt x="1065149" y="0"/>
                  </a:lnTo>
                  <a:lnTo>
                    <a:pt x="1081801" y="3363"/>
                  </a:lnTo>
                  <a:lnTo>
                    <a:pt x="1095406" y="12536"/>
                  </a:lnTo>
                  <a:lnTo>
                    <a:pt x="1104582" y="26140"/>
                  </a:lnTo>
                  <a:lnTo>
                    <a:pt x="1107948" y="42799"/>
                  </a:lnTo>
                  <a:lnTo>
                    <a:pt x="1107948" y="213995"/>
                  </a:lnTo>
                  <a:lnTo>
                    <a:pt x="1104582" y="230653"/>
                  </a:lnTo>
                  <a:lnTo>
                    <a:pt x="1095406" y="244257"/>
                  </a:lnTo>
                  <a:lnTo>
                    <a:pt x="1081801" y="253430"/>
                  </a:lnTo>
                  <a:lnTo>
                    <a:pt x="1065149" y="256794"/>
                  </a:lnTo>
                  <a:lnTo>
                    <a:pt x="42799" y="256794"/>
                  </a:lnTo>
                  <a:lnTo>
                    <a:pt x="26146" y="253430"/>
                  </a:lnTo>
                  <a:lnTo>
                    <a:pt x="12541" y="244257"/>
                  </a:lnTo>
                  <a:lnTo>
                    <a:pt x="3365" y="230653"/>
                  </a:lnTo>
                  <a:lnTo>
                    <a:pt x="0" y="213995"/>
                  </a:lnTo>
                  <a:lnTo>
                    <a:pt x="0" y="42799"/>
                  </a:lnTo>
                  <a:close/>
                </a:path>
              </a:pathLst>
            </a:custGeom>
            <a:ln w="16002">
              <a:solidFill>
                <a:srgbClr val="6C25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742935" y="5798820"/>
            <a:ext cx="77089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15.1976</a:t>
            </a:r>
            <a:endParaRPr sz="1400">
              <a:latin typeface="Courier New"/>
              <a:cs typeface="Courier New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565643" y="5288026"/>
            <a:ext cx="1124585" cy="273685"/>
            <a:chOff x="7565643" y="5288026"/>
            <a:chExt cx="1124585" cy="273685"/>
          </a:xfrm>
        </p:grpSpPr>
        <p:sp>
          <p:nvSpPr>
            <p:cNvPr id="28" name="object 28"/>
            <p:cNvSpPr/>
            <p:nvPr/>
          </p:nvSpPr>
          <p:spPr>
            <a:xfrm>
              <a:off x="7573898" y="5296281"/>
              <a:ext cx="1108075" cy="257175"/>
            </a:xfrm>
            <a:custGeom>
              <a:avLst/>
              <a:gdLst/>
              <a:ahLst/>
              <a:cxnLst/>
              <a:rect l="l" t="t" r="r" b="b"/>
              <a:pathLst>
                <a:path w="1108075" h="257175">
                  <a:moveTo>
                    <a:pt x="1065149" y="0"/>
                  </a:moveTo>
                  <a:lnTo>
                    <a:pt x="42799" y="0"/>
                  </a:lnTo>
                  <a:lnTo>
                    <a:pt x="26146" y="3365"/>
                  </a:lnTo>
                  <a:lnTo>
                    <a:pt x="12541" y="12541"/>
                  </a:lnTo>
                  <a:lnTo>
                    <a:pt x="3365" y="26146"/>
                  </a:lnTo>
                  <a:lnTo>
                    <a:pt x="0" y="42798"/>
                  </a:lnTo>
                  <a:lnTo>
                    <a:pt x="0" y="213994"/>
                  </a:lnTo>
                  <a:lnTo>
                    <a:pt x="3365" y="230647"/>
                  </a:lnTo>
                  <a:lnTo>
                    <a:pt x="12541" y="244252"/>
                  </a:lnTo>
                  <a:lnTo>
                    <a:pt x="26146" y="253428"/>
                  </a:lnTo>
                  <a:lnTo>
                    <a:pt x="42799" y="256793"/>
                  </a:lnTo>
                  <a:lnTo>
                    <a:pt x="1065149" y="256793"/>
                  </a:lnTo>
                  <a:lnTo>
                    <a:pt x="1081801" y="253428"/>
                  </a:lnTo>
                  <a:lnTo>
                    <a:pt x="1095406" y="244252"/>
                  </a:lnTo>
                  <a:lnTo>
                    <a:pt x="1104582" y="230647"/>
                  </a:lnTo>
                  <a:lnTo>
                    <a:pt x="1107948" y="213994"/>
                  </a:lnTo>
                  <a:lnTo>
                    <a:pt x="1107948" y="42798"/>
                  </a:lnTo>
                  <a:lnTo>
                    <a:pt x="1104582" y="26146"/>
                  </a:lnTo>
                  <a:lnTo>
                    <a:pt x="1095406" y="12541"/>
                  </a:lnTo>
                  <a:lnTo>
                    <a:pt x="1081801" y="3365"/>
                  </a:lnTo>
                  <a:lnTo>
                    <a:pt x="1065149" y="0"/>
                  </a:lnTo>
                  <a:close/>
                </a:path>
              </a:pathLst>
            </a:custGeom>
            <a:solidFill>
              <a:srgbClr val="9437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573898" y="5296281"/>
              <a:ext cx="1108075" cy="257175"/>
            </a:xfrm>
            <a:custGeom>
              <a:avLst/>
              <a:gdLst/>
              <a:ahLst/>
              <a:cxnLst/>
              <a:rect l="l" t="t" r="r" b="b"/>
              <a:pathLst>
                <a:path w="1108075" h="257175">
                  <a:moveTo>
                    <a:pt x="0" y="42798"/>
                  </a:moveTo>
                  <a:lnTo>
                    <a:pt x="3365" y="26146"/>
                  </a:lnTo>
                  <a:lnTo>
                    <a:pt x="12541" y="12541"/>
                  </a:lnTo>
                  <a:lnTo>
                    <a:pt x="26146" y="3365"/>
                  </a:lnTo>
                  <a:lnTo>
                    <a:pt x="42799" y="0"/>
                  </a:lnTo>
                  <a:lnTo>
                    <a:pt x="1065149" y="0"/>
                  </a:lnTo>
                  <a:lnTo>
                    <a:pt x="1081801" y="3365"/>
                  </a:lnTo>
                  <a:lnTo>
                    <a:pt x="1095406" y="12541"/>
                  </a:lnTo>
                  <a:lnTo>
                    <a:pt x="1104582" y="26146"/>
                  </a:lnTo>
                  <a:lnTo>
                    <a:pt x="1107948" y="42798"/>
                  </a:lnTo>
                  <a:lnTo>
                    <a:pt x="1107948" y="213994"/>
                  </a:lnTo>
                  <a:lnTo>
                    <a:pt x="1104582" y="230647"/>
                  </a:lnTo>
                  <a:lnTo>
                    <a:pt x="1095406" y="244252"/>
                  </a:lnTo>
                  <a:lnTo>
                    <a:pt x="1081801" y="253428"/>
                  </a:lnTo>
                  <a:lnTo>
                    <a:pt x="1065149" y="256793"/>
                  </a:lnTo>
                  <a:lnTo>
                    <a:pt x="42799" y="256793"/>
                  </a:lnTo>
                  <a:lnTo>
                    <a:pt x="26146" y="253428"/>
                  </a:lnTo>
                  <a:lnTo>
                    <a:pt x="12541" y="244252"/>
                  </a:lnTo>
                  <a:lnTo>
                    <a:pt x="3365" y="230647"/>
                  </a:lnTo>
                  <a:lnTo>
                    <a:pt x="0" y="213994"/>
                  </a:lnTo>
                  <a:lnTo>
                    <a:pt x="0" y="42798"/>
                  </a:lnTo>
                  <a:close/>
                </a:path>
              </a:pathLst>
            </a:custGeom>
            <a:ln w="16002">
              <a:solidFill>
                <a:srgbClr val="6C25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955533" y="5284978"/>
            <a:ext cx="34544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3.2</a:t>
            </a:r>
            <a:endParaRPr sz="1400">
              <a:latin typeface="Courier New"/>
              <a:cs typeface="Courier New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759958" y="4425695"/>
            <a:ext cx="1814195" cy="1556385"/>
            <a:chOff x="5759958" y="4425695"/>
            <a:chExt cx="1814195" cy="1556385"/>
          </a:xfrm>
        </p:grpSpPr>
        <p:sp>
          <p:nvSpPr>
            <p:cNvPr id="32" name="object 32"/>
            <p:cNvSpPr/>
            <p:nvPr/>
          </p:nvSpPr>
          <p:spPr>
            <a:xfrm>
              <a:off x="5759945" y="4425695"/>
              <a:ext cx="1814195" cy="1556385"/>
            </a:xfrm>
            <a:custGeom>
              <a:avLst/>
              <a:gdLst/>
              <a:ahLst/>
              <a:cxnLst/>
              <a:rect l="l" t="t" r="r" b="b"/>
              <a:pathLst>
                <a:path w="1814195" h="1556385">
                  <a:moveTo>
                    <a:pt x="1813179" y="43434"/>
                  </a:moveTo>
                  <a:lnTo>
                    <a:pt x="1784223" y="28956"/>
                  </a:lnTo>
                  <a:lnTo>
                    <a:pt x="1726311" y="0"/>
                  </a:lnTo>
                  <a:lnTo>
                    <a:pt x="1726311" y="28956"/>
                  </a:lnTo>
                  <a:lnTo>
                    <a:pt x="898652" y="28956"/>
                  </a:lnTo>
                  <a:lnTo>
                    <a:pt x="892175" y="35433"/>
                  </a:lnTo>
                  <a:lnTo>
                    <a:pt x="892175" y="285750"/>
                  </a:lnTo>
                  <a:lnTo>
                    <a:pt x="0" y="285750"/>
                  </a:lnTo>
                  <a:lnTo>
                    <a:pt x="0" y="314706"/>
                  </a:lnTo>
                  <a:lnTo>
                    <a:pt x="914654" y="314706"/>
                  </a:lnTo>
                  <a:lnTo>
                    <a:pt x="921131" y="308229"/>
                  </a:lnTo>
                  <a:lnTo>
                    <a:pt x="921131" y="300228"/>
                  </a:lnTo>
                  <a:lnTo>
                    <a:pt x="921131" y="285750"/>
                  </a:lnTo>
                  <a:lnTo>
                    <a:pt x="921131" y="57912"/>
                  </a:lnTo>
                  <a:lnTo>
                    <a:pt x="1726311" y="57912"/>
                  </a:lnTo>
                  <a:lnTo>
                    <a:pt x="1726311" y="86868"/>
                  </a:lnTo>
                  <a:lnTo>
                    <a:pt x="1784223" y="57912"/>
                  </a:lnTo>
                  <a:lnTo>
                    <a:pt x="1813179" y="43434"/>
                  </a:lnTo>
                  <a:close/>
                </a:path>
                <a:path w="1814195" h="1556385">
                  <a:moveTo>
                    <a:pt x="1813445" y="1512760"/>
                  </a:moveTo>
                  <a:lnTo>
                    <a:pt x="1784489" y="1498282"/>
                  </a:lnTo>
                  <a:lnTo>
                    <a:pt x="1726577" y="1469326"/>
                  </a:lnTo>
                  <a:lnTo>
                    <a:pt x="1726577" y="1498282"/>
                  </a:lnTo>
                  <a:lnTo>
                    <a:pt x="1030871" y="1498282"/>
                  </a:lnTo>
                  <a:lnTo>
                    <a:pt x="1030871" y="1075944"/>
                  </a:lnTo>
                  <a:lnTo>
                    <a:pt x="1030871" y="1061466"/>
                  </a:lnTo>
                  <a:lnTo>
                    <a:pt x="1030871" y="1053465"/>
                  </a:lnTo>
                  <a:lnTo>
                    <a:pt x="1024394" y="1046988"/>
                  </a:lnTo>
                  <a:lnTo>
                    <a:pt x="219468" y="1046988"/>
                  </a:lnTo>
                  <a:lnTo>
                    <a:pt x="219468" y="1075944"/>
                  </a:lnTo>
                  <a:lnTo>
                    <a:pt x="1001915" y="1075944"/>
                  </a:lnTo>
                  <a:lnTo>
                    <a:pt x="1001915" y="1520761"/>
                  </a:lnTo>
                  <a:lnTo>
                    <a:pt x="1008519" y="1527238"/>
                  </a:lnTo>
                  <a:lnTo>
                    <a:pt x="1726577" y="1527238"/>
                  </a:lnTo>
                  <a:lnTo>
                    <a:pt x="1726577" y="1556194"/>
                  </a:lnTo>
                  <a:lnTo>
                    <a:pt x="1784489" y="1527238"/>
                  </a:lnTo>
                  <a:lnTo>
                    <a:pt x="1813445" y="1512760"/>
                  </a:lnTo>
                  <a:close/>
                </a:path>
                <a:path w="1814195" h="1556385">
                  <a:moveTo>
                    <a:pt x="1813699" y="530352"/>
                  </a:moveTo>
                  <a:lnTo>
                    <a:pt x="1784743" y="515874"/>
                  </a:lnTo>
                  <a:lnTo>
                    <a:pt x="1726831" y="486918"/>
                  </a:lnTo>
                  <a:lnTo>
                    <a:pt x="1726831" y="515874"/>
                  </a:lnTo>
                  <a:lnTo>
                    <a:pt x="1199908" y="515874"/>
                  </a:lnTo>
                  <a:lnTo>
                    <a:pt x="1193431" y="522351"/>
                  </a:lnTo>
                  <a:lnTo>
                    <a:pt x="1193431" y="659904"/>
                  </a:lnTo>
                  <a:lnTo>
                    <a:pt x="601992" y="659904"/>
                  </a:lnTo>
                  <a:lnTo>
                    <a:pt x="601992" y="688860"/>
                  </a:lnTo>
                  <a:lnTo>
                    <a:pt x="1193431" y="688975"/>
                  </a:lnTo>
                  <a:lnTo>
                    <a:pt x="1193431" y="1006995"/>
                  </a:lnTo>
                  <a:lnTo>
                    <a:pt x="1199908" y="1013472"/>
                  </a:lnTo>
                  <a:lnTo>
                    <a:pt x="1726831" y="1013472"/>
                  </a:lnTo>
                  <a:lnTo>
                    <a:pt x="1726831" y="1042428"/>
                  </a:lnTo>
                  <a:lnTo>
                    <a:pt x="1784743" y="1013472"/>
                  </a:lnTo>
                  <a:lnTo>
                    <a:pt x="1813699" y="998994"/>
                  </a:lnTo>
                  <a:lnTo>
                    <a:pt x="1784743" y="984516"/>
                  </a:lnTo>
                  <a:lnTo>
                    <a:pt x="1726831" y="955560"/>
                  </a:lnTo>
                  <a:lnTo>
                    <a:pt x="1726831" y="984516"/>
                  </a:lnTo>
                  <a:lnTo>
                    <a:pt x="1222387" y="984516"/>
                  </a:lnTo>
                  <a:lnTo>
                    <a:pt x="1222387" y="544830"/>
                  </a:lnTo>
                  <a:lnTo>
                    <a:pt x="1726831" y="544830"/>
                  </a:lnTo>
                  <a:lnTo>
                    <a:pt x="1726831" y="573786"/>
                  </a:lnTo>
                  <a:lnTo>
                    <a:pt x="1784743" y="544830"/>
                  </a:lnTo>
                  <a:lnTo>
                    <a:pt x="1813699" y="5303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051167" y="4765293"/>
              <a:ext cx="307340" cy="307975"/>
            </a:xfrm>
            <a:custGeom>
              <a:avLst/>
              <a:gdLst/>
              <a:ahLst/>
              <a:cxnLst/>
              <a:rect l="l" t="t" r="r" b="b"/>
              <a:pathLst>
                <a:path w="307340" h="307975">
                  <a:moveTo>
                    <a:pt x="284226" y="0"/>
                  </a:moveTo>
                  <a:lnTo>
                    <a:pt x="154305" y="138556"/>
                  </a:lnTo>
                  <a:lnTo>
                    <a:pt x="15875" y="8508"/>
                  </a:lnTo>
                  <a:lnTo>
                    <a:pt x="0" y="25399"/>
                  </a:lnTo>
                  <a:lnTo>
                    <a:pt x="138430" y="155447"/>
                  </a:lnTo>
                  <a:lnTo>
                    <a:pt x="8509" y="293877"/>
                  </a:lnTo>
                  <a:lnTo>
                    <a:pt x="23113" y="307593"/>
                  </a:lnTo>
                  <a:lnTo>
                    <a:pt x="153035" y="169036"/>
                  </a:lnTo>
                  <a:lnTo>
                    <a:pt x="291592" y="299084"/>
                  </a:lnTo>
                  <a:lnTo>
                    <a:pt x="307340" y="282193"/>
                  </a:lnTo>
                  <a:lnTo>
                    <a:pt x="168910" y="152145"/>
                  </a:lnTo>
                  <a:lnTo>
                    <a:pt x="298831" y="13715"/>
                  </a:lnTo>
                  <a:lnTo>
                    <a:pt x="28422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051167" y="4765293"/>
              <a:ext cx="307340" cy="307975"/>
            </a:xfrm>
            <a:custGeom>
              <a:avLst/>
              <a:gdLst/>
              <a:ahLst/>
              <a:cxnLst/>
              <a:rect l="l" t="t" r="r" b="b"/>
              <a:pathLst>
                <a:path w="307340" h="307975">
                  <a:moveTo>
                    <a:pt x="15875" y="8508"/>
                  </a:moveTo>
                  <a:lnTo>
                    <a:pt x="154305" y="138556"/>
                  </a:lnTo>
                  <a:lnTo>
                    <a:pt x="284226" y="0"/>
                  </a:lnTo>
                  <a:lnTo>
                    <a:pt x="298831" y="13715"/>
                  </a:lnTo>
                  <a:lnTo>
                    <a:pt x="168910" y="152145"/>
                  </a:lnTo>
                  <a:lnTo>
                    <a:pt x="307340" y="282193"/>
                  </a:lnTo>
                  <a:lnTo>
                    <a:pt x="291592" y="299084"/>
                  </a:lnTo>
                  <a:lnTo>
                    <a:pt x="153035" y="169036"/>
                  </a:lnTo>
                  <a:lnTo>
                    <a:pt x="23113" y="307593"/>
                  </a:lnTo>
                  <a:lnTo>
                    <a:pt x="8509" y="293877"/>
                  </a:lnTo>
                  <a:lnTo>
                    <a:pt x="138430" y="155447"/>
                  </a:lnTo>
                  <a:lnTo>
                    <a:pt x="0" y="25399"/>
                  </a:lnTo>
                  <a:lnTo>
                    <a:pt x="15875" y="8508"/>
                  </a:lnTo>
                  <a:close/>
                </a:path>
              </a:pathLst>
            </a:custGeom>
            <a:ln w="158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802386" y="4478782"/>
            <a:ext cx="4204335" cy="1524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384">
              <a:lnSpc>
                <a:spcPts val="3035"/>
              </a:lnSpc>
              <a:spcBef>
                <a:spcPts val="95"/>
              </a:spcBef>
            </a:pPr>
            <a:r>
              <a:rPr sz="2600" spc="-5" dirty="0">
                <a:latin typeface="Courier New"/>
                <a:cs typeface="Courier New"/>
              </a:rPr>
              <a:t>pi</a:t>
            </a:r>
            <a:r>
              <a:rPr sz="2600" spc="-3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=</a:t>
            </a:r>
            <a:r>
              <a:rPr sz="2600" spc="-4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3.14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ts val="2885"/>
              </a:lnSpc>
            </a:pPr>
            <a:r>
              <a:rPr sz="2600" spc="-5" dirty="0">
                <a:latin typeface="Courier New"/>
                <a:cs typeface="Courier New"/>
              </a:rPr>
              <a:t>radius</a:t>
            </a:r>
            <a:r>
              <a:rPr sz="2600" spc="-3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=</a:t>
            </a:r>
            <a:r>
              <a:rPr sz="2600" spc="-25" dirty="0">
                <a:latin typeface="Courier New"/>
                <a:cs typeface="Courier New"/>
              </a:rPr>
              <a:t> </a:t>
            </a:r>
            <a:r>
              <a:rPr sz="2600" spc="-10" dirty="0">
                <a:latin typeface="Courier New"/>
                <a:cs typeface="Courier New"/>
              </a:rPr>
              <a:t>2.2</a:t>
            </a:r>
            <a:endParaRPr sz="2600">
              <a:latin typeface="Courier New"/>
              <a:cs typeface="Courier New"/>
            </a:endParaRPr>
          </a:p>
          <a:p>
            <a:pPr marL="12700" marR="5080" indent="12700">
              <a:lnSpc>
                <a:spcPts val="2910"/>
              </a:lnSpc>
              <a:spcBef>
                <a:spcPts val="125"/>
              </a:spcBef>
            </a:pPr>
            <a:r>
              <a:rPr sz="2600" spc="-5" dirty="0">
                <a:latin typeface="Courier New"/>
                <a:cs typeface="Courier New"/>
              </a:rPr>
              <a:t>area = pi*(radius**2) </a:t>
            </a:r>
            <a:r>
              <a:rPr sz="2600" spc="-155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radius</a:t>
            </a:r>
            <a:r>
              <a:rPr sz="2600" spc="-1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=</a:t>
            </a:r>
            <a:r>
              <a:rPr sz="2600" spc="-1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radius+1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LEC1</a:t>
            </a:r>
            <a:endParaRPr dirty="0"/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4505"/>
            <a:ext cx="9144000" cy="66040"/>
          </a:xfrm>
          <a:custGeom>
            <a:avLst/>
            <a:gdLst/>
            <a:ahLst/>
            <a:cxnLst/>
            <a:rect l="l" t="t" r="r" b="b"/>
            <a:pathLst>
              <a:path w="9144000" h="66039">
                <a:moveTo>
                  <a:pt x="9144000" y="0"/>
                </a:moveTo>
                <a:lnTo>
                  <a:pt x="0" y="0"/>
                </a:lnTo>
                <a:lnTo>
                  <a:pt x="0" y="65532"/>
                </a:lnTo>
                <a:lnTo>
                  <a:pt x="9144000" y="65532"/>
                </a:lnTo>
                <a:lnTo>
                  <a:pt x="91440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42278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65" dirty="0"/>
              <a:t>COURSE</a:t>
            </a:r>
            <a:r>
              <a:rPr u="none" spc="-180" dirty="0"/>
              <a:t> </a:t>
            </a:r>
            <a:r>
              <a:rPr u="none" spc="-50" dirty="0"/>
              <a:t>POLICIES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LEC1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10259" y="1818385"/>
            <a:ext cx="7589520" cy="41190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0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Collaboration</a:t>
            </a:r>
            <a:endParaRPr sz="2600" dirty="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125"/>
              </a:spcBef>
              <a:buClr>
                <a:srgbClr val="585858"/>
              </a:buClr>
              <a:buChar char="◦"/>
              <a:tabLst>
                <a:tab pos="464820" algn="l"/>
                <a:tab pos="465455" algn="l"/>
              </a:tabLst>
            </a:pPr>
            <a:r>
              <a:rPr sz="2400" spc="-15" dirty="0">
                <a:latin typeface="Calibri"/>
                <a:cs typeface="Calibri"/>
              </a:rPr>
              <a:t>may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collaborate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anyone</a:t>
            </a:r>
            <a:endParaRPr sz="2400" dirty="0">
              <a:latin typeface="Calibri"/>
              <a:cs typeface="Calibri"/>
            </a:endParaRPr>
          </a:p>
          <a:p>
            <a:pPr marL="396240" marR="25400" lvl="1" indent="-182880">
              <a:lnSpc>
                <a:spcPts val="2590"/>
              </a:lnSpc>
              <a:spcBef>
                <a:spcPts val="640"/>
              </a:spcBef>
              <a:buClr>
                <a:srgbClr val="585858"/>
              </a:buClr>
              <a:buFont typeface="Calibri"/>
              <a:buChar char="◦"/>
              <a:tabLst>
                <a:tab pos="464820" algn="l"/>
                <a:tab pos="465455" algn="l"/>
              </a:tabLst>
            </a:pPr>
            <a:r>
              <a:rPr dirty="0"/>
              <a:t>	</a:t>
            </a:r>
            <a:r>
              <a:rPr sz="2400" spc="-10" dirty="0">
                <a:latin typeface="Calibri"/>
                <a:cs typeface="Calibri"/>
              </a:rPr>
              <a:t>required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write code</a:t>
            </a:r>
            <a:r>
              <a:rPr sz="2400" spc="-5" dirty="0">
                <a:latin typeface="Calibri"/>
                <a:cs typeface="Calibri"/>
              </a:rPr>
              <a:t> independently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write </a:t>
            </a:r>
            <a:r>
              <a:rPr sz="2400" spc="-5" dirty="0">
                <a:latin typeface="Calibri"/>
                <a:cs typeface="Calibri"/>
              </a:rPr>
              <a:t>names of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collaborators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submission</a:t>
            </a:r>
            <a:endParaRPr sz="2400" dirty="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275"/>
              </a:spcBef>
              <a:buClr>
                <a:srgbClr val="585858"/>
              </a:buClr>
              <a:buChar char="◦"/>
              <a:tabLst>
                <a:tab pos="464820" algn="l"/>
                <a:tab pos="465455" algn="l"/>
              </a:tabLst>
            </a:pPr>
            <a:r>
              <a:rPr sz="2400" spc="-15" dirty="0">
                <a:latin typeface="Calibri"/>
                <a:cs typeface="Calibri"/>
              </a:rPr>
              <a:t>we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dirty="0">
                <a:latin typeface="Calibri"/>
                <a:cs typeface="Calibri"/>
              </a:rPr>
              <a:t>running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code </a:t>
            </a:r>
            <a:r>
              <a:rPr sz="2400" spc="-5" dirty="0">
                <a:latin typeface="Calibri"/>
                <a:cs typeface="Calibri"/>
              </a:rPr>
              <a:t>similarity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program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 err="1">
                <a:latin typeface="Calibri"/>
                <a:cs typeface="Calibri"/>
              </a:rPr>
              <a:t>psets</a:t>
            </a:r>
            <a:r>
              <a:rPr lang="en-US" sz="2400" spc="-10" dirty="0">
                <a:latin typeface="Calibri"/>
                <a:cs typeface="Calibri"/>
              </a:rPr>
              <a:t>*</a:t>
            </a:r>
            <a:endParaRPr sz="2400" dirty="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27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Extensions</a:t>
            </a:r>
            <a:endParaRPr sz="2600" dirty="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120"/>
              </a:spcBef>
              <a:buClr>
                <a:srgbClr val="585858"/>
              </a:buClr>
              <a:buFont typeface="Calibri"/>
              <a:buChar char="◦"/>
              <a:tabLst>
                <a:tab pos="464820" algn="l"/>
                <a:tab pos="465455" algn="l"/>
              </a:tabLst>
            </a:pP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no</a:t>
            </a:r>
            <a:r>
              <a:rPr sz="2400" b="1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extensions</a:t>
            </a:r>
            <a:endParaRPr sz="2400" dirty="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315"/>
              </a:spcBef>
              <a:buClr>
                <a:srgbClr val="585858"/>
              </a:buClr>
              <a:buFont typeface="Calibri"/>
              <a:buChar char="◦"/>
              <a:tabLst>
                <a:tab pos="464820" algn="l"/>
                <a:tab pos="465455" algn="l"/>
              </a:tabLst>
            </a:pP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late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days</a:t>
            </a:r>
            <a:r>
              <a:rPr sz="2400" spc="-15" dirty="0">
                <a:latin typeface="Calibri"/>
                <a:cs typeface="Calibri"/>
              </a:rPr>
              <a:t>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course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lang="en-US" sz="2400" spc="-15" dirty="0">
                <a:latin typeface="Calibri"/>
                <a:cs typeface="Calibri"/>
              </a:rPr>
              <a:t>D2L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details</a:t>
            </a:r>
            <a:endParaRPr sz="2400" dirty="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315"/>
              </a:spcBef>
              <a:buClr>
                <a:srgbClr val="585858"/>
              </a:buClr>
              <a:buFont typeface="Calibri"/>
              <a:buChar char="◦"/>
              <a:tabLst>
                <a:tab pos="464820" algn="l"/>
                <a:tab pos="465455" algn="l"/>
              </a:tabLst>
            </a:pP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drop</a:t>
            </a: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and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 roll</a:t>
            </a:r>
            <a:r>
              <a:rPr sz="2400"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weight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max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two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psets</a:t>
            </a:r>
            <a:r>
              <a:rPr sz="2400" dirty="0">
                <a:latin typeface="Calibri"/>
                <a:cs typeface="Calibri"/>
              </a:rPr>
              <a:t> 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final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exam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grade</a:t>
            </a:r>
            <a:endParaRPr sz="2400" dirty="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Char char="◦"/>
              <a:tabLst>
                <a:tab pos="464820" algn="l"/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should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EMERGENCY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only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4505"/>
            <a:ext cx="9144000" cy="66040"/>
          </a:xfrm>
          <a:custGeom>
            <a:avLst/>
            <a:gdLst/>
            <a:ahLst/>
            <a:cxnLst/>
            <a:rect l="l" t="t" r="r" b="b"/>
            <a:pathLst>
              <a:path w="9144000" h="66039">
                <a:moveTo>
                  <a:pt x="9144000" y="0"/>
                </a:moveTo>
                <a:lnTo>
                  <a:pt x="0" y="0"/>
                </a:lnTo>
                <a:lnTo>
                  <a:pt x="0" y="65532"/>
                </a:lnTo>
                <a:lnTo>
                  <a:pt x="9144000" y="65532"/>
                </a:lnTo>
                <a:lnTo>
                  <a:pt x="91440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36703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u="none" spc="-120" dirty="0"/>
              <a:t>OFFICE HOURS</a:t>
            </a:r>
            <a:endParaRPr u="none" spc="-120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LEC1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10259" y="1687500"/>
            <a:ext cx="7663180" cy="4389755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63830" indent="-151765">
              <a:lnSpc>
                <a:spcPct val="100000"/>
              </a:lnSpc>
              <a:spcBef>
                <a:spcPts val="875"/>
              </a:spcBef>
              <a:buClr>
                <a:srgbClr val="585858"/>
              </a:buClr>
              <a:buSzPct val="96153"/>
              <a:buFont typeface="Wingdings"/>
              <a:buChar char=""/>
              <a:tabLst>
                <a:tab pos="164465" algn="l"/>
              </a:tabLst>
            </a:pPr>
            <a:r>
              <a:rPr sz="2600" spc="-5" dirty="0">
                <a:latin typeface="Calibri"/>
                <a:cs typeface="Calibri"/>
              </a:rPr>
              <a:t>not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mandatory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780"/>
              </a:spcBef>
              <a:buClr>
                <a:srgbClr val="585858"/>
              </a:buClr>
              <a:buSzPct val="96153"/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two</a:t>
            </a:r>
            <a:r>
              <a:rPr sz="2600" spc="-25" dirty="0">
                <a:latin typeface="Calibri"/>
                <a:cs typeface="Calibri"/>
              </a:rPr>
              <a:t> flavors</a:t>
            </a:r>
            <a:endParaRPr sz="2600">
              <a:latin typeface="Calibri"/>
              <a:cs typeface="Calibri"/>
            </a:endParaRPr>
          </a:p>
          <a:p>
            <a:pPr marL="578485" lvl="1" indent="-342900">
              <a:lnSpc>
                <a:spcPts val="3090"/>
              </a:lnSpc>
              <a:spcBef>
                <a:spcPts val="780"/>
              </a:spcBef>
              <a:buAutoNum type="arabicParenR"/>
              <a:tabLst>
                <a:tab pos="579120" algn="l"/>
              </a:tabLst>
            </a:pPr>
            <a:r>
              <a:rPr sz="2600" spc="-15" dirty="0">
                <a:latin typeface="Calibri"/>
                <a:cs typeface="Calibri"/>
              </a:rPr>
              <a:t>Lecture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review: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review</a:t>
            </a:r>
            <a:r>
              <a:rPr sz="26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lecture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material</a:t>
            </a:r>
            <a:endParaRPr sz="2600">
              <a:latin typeface="Calibri"/>
              <a:cs typeface="Calibri"/>
            </a:endParaRPr>
          </a:p>
          <a:p>
            <a:pPr marL="636270" lvl="2" indent="-240665">
              <a:lnSpc>
                <a:spcPts val="2370"/>
              </a:lnSpc>
              <a:buSzPct val="50000"/>
              <a:buFont typeface="Courier New"/>
              <a:buChar char="o"/>
              <a:tabLst>
                <a:tab pos="636270" algn="l"/>
                <a:tab pos="636905" algn="l"/>
              </a:tabLst>
            </a:pPr>
            <a:r>
              <a:rPr sz="2000" spc="-5" dirty="0">
                <a:latin typeface="Calibri"/>
                <a:cs typeface="Calibri"/>
              </a:rPr>
              <a:t>if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you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missed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lecture</a:t>
            </a:r>
            <a:endParaRPr sz="2000">
              <a:latin typeface="Calibri"/>
              <a:cs typeface="Calibri"/>
            </a:endParaRPr>
          </a:p>
          <a:p>
            <a:pPr marL="636270" lvl="2" indent="-240665">
              <a:lnSpc>
                <a:spcPct val="100000"/>
              </a:lnSpc>
              <a:spcBef>
                <a:spcPts val="120"/>
              </a:spcBef>
              <a:buSzPct val="50000"/>
              <a:buFont typeface="Courier New"/>
              <a:buChar char="o"/>
              <a:tabLst>
                <a:tab pos="636270" algn="l"/>
                <a:tab pos="636905" algn="l"/>
              </a:tabLst>
            </a:pPr>
            <a:r>
              <a:rPr sz="2000" spc="-5" dirty="0">
                <a:latin typeface="Calibri"/>
                <a:cs typeface="Calibri"/>
              </a:rPr>
              <a:t>if </a:t>
            </a:r>
            <a:r>
              <a:rPr sz="2000" spc="-10" dirty="0">
                <a:latin typeface="Calibri"/>
                <a:cs typeface="Calibri"/>
              </a:rPr>
              <a:t>you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different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take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same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concepts</a:t>
            </a:r>
            <a:endParaRPr sz="2000">
              <a:latin typeface="Calibri"/>
              <a:cs typeface="Calibri"/>
            </a:endParaRPr>
          </a:p>
          <a:p>
            <a:pPr marL="213360" marR="374650" lvl="1">
              <a:lnSpc>
                <a:spcPct val="80000"/>
              </a:lnSpc>
              <a:spcBef>
                <a:spcPts val="580"/>
              </a:spcBef>
              <a:buAutoNum type="arabicParenR"/>
              <a:tabLst>
                <a:tab pos="528955" algn="l"/>
              </a:tabLst>
            </a:pPr>
            <a:r>
              <a:rPr sz="2400" spc="-10" dirty="0">
                <a:latin typeface="Calibri"/>
                <a:cs typeface="Calibri"/>
              </a:rPr>
              <a:t>Problem </a:t>
            </a:r>
            <a:r>
              <a:rPr sz="2400" spc="-5" dirty="0">
                <a:latin typeface="Calibri"/>
                <a:cs typeface="Calibri"/>
              </a:rPr>
              <a:t>solving: teach </a:t>
            </a:r>
            <a:r>
              <a:rPr sz="2400" spc="-15" dirty="0">
                <a:latin typeface="Calibri"/>
                <a:cs typeface="Calibri"/>
              </a:rPr>
              <a:t>you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how 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to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solve </a:t>
            </a:r>
            <a:r>
              <a:rPr sz="2400" spc="-10" dirty="0">
                <a:latin typeface="Calibri"/>
                <a:cs typeface="Calibri"/>
              </a:rPr>
              <a:t>programming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problems</a:t>
            </a:r>
            <a:endParaRPr sz="2400">
              <a:latin typeface="Calibri"/>
              <a:cs typeface="Calibri"/>
            </a:endParaRPr>
          </a:p>
          <a:p>
            <a:pPr marL="636270" lvl="2" indent="-240665">
              <a:lnSpc>
                <a:spcPct val="100000"/>
              </a:lnSpc>
              <a:spcBef>
                <a:spcPts val="140"/>
              </a:spcBef>
              <a:buClr>
                <a:srgbClr val="585858"/>
              </a:buClr>
              <a:buSzPct val="50000"/>
              <a:buFont typeface="Courier New"/>
              <a:buChar char="o"/>
              <a:tabLst>
                <a:tab pos="636270" algn="l"/>
                <a:tab pos="636905" algn="l"/>
              </a:tabLst>
            </a:pPr>
            <a:r>
              <a:rPr sz="2000" spc="-10" dirty="0">
                <a:latin typeface="Calibri"/>
                <a:cs typeface="Calibri"/>
              </a:rPr>
              <a:t>useful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you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don’t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know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how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up </a:t>
            </a:r>
            <a:r>
              <a:rPr sz="2000" spc="-10" dirty="0">
                <a:latin typeface="Calibri"/>
                <a:cs typeface="Calibri"/>
              </a:rPr>
              <a:t>pseudocode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pset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words</a:t>
            </a:r>
            <a:endParaRPr sz="2000">
              <a:latin typeface="Calibri"/>
              <a:cs typeface="Calibri"/>
            </a:endParaRPr>
          </a:p>
          <a:p>
            <a:pPr marL="636270" lvl="2" indent="-240665">
              <a:lnSpc>
                <a:spcPct val="100000"/>
              </a:lnSpc>
              <a:spcBef>
                <a:spcPts val="120"/>
              </a:spcBef>
              <a:buClr>
                <a:srgbClr val="585858"/>
              </a:buClr>
              <a:buSzPct val="50000"/>
              <a:buFont typeface="Courier New"/>
              <a:buChar char="o"/>
              <a:tabLst>
                <a:tab pos="636270" algn="l"/>
                <a:tab pos="636905" algn="l"/>
              </a:tabLst>
            </a:pPr>
            <a:r>
              <a:rPr sz="2000" spc="-15" dirty="0">
                <a:latin typeface="Calibri"/>
                <a:cs typeface="Calibri"/>
              </a:rPr>
              <a:t>we</a:t>
            </a:r>
            <a:r>
              <a:rPr sz="2000" spc="-5" dirty="0">
                <a:latin typeface="Calibri"/>
                <a:cs typeface="Calibri"/>
              </a:rPr>
              <a:t> show a </a:t>
            </a:r>
            <a:r>
              <a:rPr sz="2000" spc="-10" dirty="0">
                <a:latin typeface="Calibri"/>
                <a:cs typeface="Calibri"/>
              </a:rPr>
              <a:t>couple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15" dirty="0">
                <a:latin typeface="Calibri"/>
                <a:cs typeface="Calibri"/>
              </a:rPr>
              <a:t>harder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questions</a:t>
            </a:r>
            <a:endParaRPr sz="2000">
              <a:latin typeface="Calibri"/>
              <a:cs typeface="Calibri"/>
            </a:endParaRPr>
          </a:p>
          <a:p>
            <a:pPr marL="636270" lvl="2" indent="-240665">
              <a:lnSpc>
                <a:spcPct val="100000"/>
              </a:lnSpc>
              <a:spcBef>
                <a:spcPts val="120"/>
              </a:spcBef>
              <a:buClr>
                <a:srgbClr val="585858"/>
              </a:buClr>
              <a:buSzPct val="50000"/>
              <a:buFont typeface="Courier New"/>
              <a:buChar char="o"/>
              <a:tabLst>
                <a:tab pos="636270" algn="l"/>
                <a:tab pos="636905" algn="l"/>
              </a:tabLst>
            </a:pPr>
            <a:r>
              <a:rPr sz="2000" spc="-10" dirty="0">
                <a:latin typeface="Calibri"/>
                <a:cs typeface="Calibri"/>
              </a:rPr>
              <a:t>walk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you</a:t>
            </a:r>
            <a:r>
              <a:rPr sz="2000" spc="-10" dirty="0">
                <a:latin typeface="Calibri"/>
                <a:cs typeface="Calibri"/>
              </a:rPr>
              <a:t> through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how</a:t>
            </a:r>
            <a:r>
              <a:rPr sz="2000" spc="-15" dirty="0">
                <a:latin typeface="Calibri"/>
                <a:cs typeface="Calibri"/>
              </a:rPr>
              <a:t> 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approach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solving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problem</a:t>
            </a:r>
            <a:endParaRPr sz="2000">
              <a:latin typeface="Calibri"/>
              <a:cs typeface="Calibri"/>
            </a:endParaRPr>
          </a:p>
          <a:p>
            <a:pPr marL="636270" lvl="2" indent="-240665">
              <a:lnSpc>
                <a:spcPct val="100000"/>
              </a:lnSpc>
              <a:spcBef>
                <a:spcPts val="120"/>
              </a:spcBef>
              <a:buClr>
                <a:srgbClr val="585858"/>
              </a:buClr>
              <a:buSzPct val="50000"/>
              <a:buFont typeface="Courier New"/>
              <a:buChar char="o"/>
              <a:tabLst>
                <a:tab pos="636270" algn="l"/>
                <a:tab pos="636905" algn="l"/>
              </a:tabLst>
            </a:pPr>
            <a:r>
              <a:rPr sz="2000" spc="-15" dirty="0">
                <a:latin typeface="Calibri"/>
                <a:cs typeface="Calibri"/>
              </a:rPr>
              <a:t>brainstorm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code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solution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along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recitation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instructor</a:t>
            </a:r>
            <a:endParaRPr sz="2000">
              <a:latin typeface="Calibri"/>
              <a:cs typeface="Calibri"/>
            </a:endParaRPr>
          </a:p>
          <a:p>
            <a:pPr marL="636270" lvl="2" indent="-240665">
              <a:lnSpc>
                <a:spcPct val="100000"/>
              </a:lnSpc>
              <a:spcBef>
                <a:spcPts val="120"/>
              </a:spcBef>
              <a:buClr>
                <a:srgbClr val="585858"/>
              </a:buClr>
              <a:buSzPct val="50000"/>
              <a:buFont typeface="Courier New"/>
              <a:buChar char="o"/>
              <a:tabLst>
                <a:tab pos="636270" algn="l"/>
                <a:tab pos="636905" algn="l"/>
              </a:tabLst>
            </a:pP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post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solutions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after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4505"/>
            <a:ext cx="9144000" cy="66040"/>
          </a:xfrm>
          <a:custGeom>
            <a:avLst/>
            <a:gdLst/>
            <a:ahLst/>
            <a:cxnLst/>
            <a:rect l="l" t="t" r="r" b="b"/>
            <a:pathLst>
              <a:path w="9144000" h="66039">
                <a:moveTo>
                  <a:pt x="9144000" y="0"/>
                </a:moveTo>
                <a:lnTo>
                  <a:pt x="0" y="0"/>
                </a:lnTo>
                <a:lnTo>
                  <a:pt x="0" y="65532"/>
                </a:lnTo>
                <a:lnTo>
                  <a:pt x="9144000" y="65532"/>
                </a:lnTo>
                <a:lnTo>
                  <a:pt x="91440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49530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114" dirty="0"/>
              <a:t>FAST</a:t>
            </a:r>
            <a:r>
              <a:rPr u="none" spc="-135" dirty="0"/>
              <a:t> </a:t>
            </a:r>
            <a:r>
              <a:rPr u="none" spc="-120" dirty="0"/>
              <a:t>PACED</a:t>
            </a:r>
            <a:r>
              <a:rPr u="none" spc="-135" dirty="0"/>
              <a:t> </a:t>
            </a:r>
            <a:r>
              <a:rPr u="none" spc="-65" dirty="0"/>
              <a:t>COURSE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LEC1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10259" y="1818385"/>
            <a:ext cx="8071484" cy="3364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0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Position </a:t>
            </a:r>
            <a:r>
              <a:rPr sz="2600" spc="-15" dirty="0">
                <a:latin typeface="Calibri"/>
                <a:cs typeface="Calibri"/>
              </a:rPr>
              <a:t>yourself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succeed!</a:t>
            </a:r>
            <a:endParaRPr sz="2600" dirty="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125"/>
              </a:spcBef>
              <a:buClr>
                <a:srgbClr val="585858"/>
              </a:buClr>
              <a:buFont typeface="Calibri"/>
              <a:buChar char="◦"/>
              <a:tabLst>
                <a:tab pos="464820" algn="l"/>
                <a:tab pos="465455" algn="l"/>
              </a:tabLst>
            </a:pP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read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psets</a:t>
            </a:r>
            <a:r>
              <a:rPr sz="24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when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 they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come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out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back</a:t>
            </a:r>
            <a:r>
              <a:rPr sz="2400" spc="-15" dirty="0">
                <a:latin typeface="Calibri"/>
                <a:cs typeface="Calibri"/>
              </a:rPr>
              <a:t> 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them </a:t>
            </a:r>
            <a:r>
              <a:rPr sz="2400" spc="-15" dirty="0">
                <a:latin typeface="Calibri"/>
                <a:cs typeface="Calibri"/>
              </a:rPr>
              <a:t>later</a:t>
            </a:r>
            <a:endParaRPr sz="2400" dirty="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Char char="◦"/>
              <a:tabLst>
                <a:tab pos="464820" algn="l"/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use</a:t>
            </a:r>
            <a:r>
              <a:rPr sz="2400" spc="-15" dirty="0">
                <a:latin typeface="Calibri"/>
                <a:cs typeface="Calibri"/>
              </a:rPr>
              <a:t> late</a:t>
            </a:r>
            <a:r>
              <a:rPr sz="2400" spc="-20" dirty="0">
                <a:latin typeface="Calibri"/>
                <a:cs typeface="Calibri"/>
              </a:rPr>
              <a:t> days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emergency</a:t>
            </a:r>
            <a:r>
              <a:rPr sz="2400" spc="-5" dirty="0">
                <a:latin typeface="Calibri"/>
                <a:cs typeface="Calibri"/>
              </a:rPr>
              <a:t> situations</a:t>
            </a:r>
            <a:endParaRPr sz="2400" dirty="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27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New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to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programming?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PRACTICE.</a:t>
            </a:r>
            <a:r>
              <a:rPr sz="26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PRACTICE?</a:t>
            </a:r>
            <a:r>
              <a:rPr sz="26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PRACTICE!</a:t>
            </a:r>
            <a:endParaRPr sz="2600" dirty="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125"/>
              </a:spcBef>
              <a:buClr>
                <a:srgbClr val="585858"/>
              </a:buClr>
              <a:buChar char="◦"/>
              <a:tabLst>
                <a:tab pos="464820" algn="l"/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can’t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passively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absorb </a:t>
            </a:r>
            <a:r>
              <a:rPr sz="2400" spc="-15" dirty="0">
                <a:latin typeface="Calibri"/>
                <a:cs typeface="Calibri"/>
              </a:rPr>
              <a:t>programming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skill</a:t>
            </a:r>
            <a:endParaRPr sz="2400" dirty="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Char char="◦"/>
              <a:tabLst>
                <a:tab pos="464820" algn="l"/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download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code </a:t>
            </a:r>
            <a:r>
              <a:rPr sz="2400" spc="-25" dirty="0">
                <a:latin typeface="Calibri"/>
                <a:cs typeface="Calibri"/>
              </a:rPr>
              <a:t>before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lecture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follow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along</a:t>
            </a:r>
          </a:p>
          <a:p>
            <a:pPr marL="464820" lvl="1" indent="-252095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Char char="◦"/>
              <a:tabLst>
                <a:tab pos="464820" algn="l"/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do</a:t>
            </a:r>
            <a:r>
              <a:rPr sz="2400" spc="-20" dirty="0">
                <a:latin typeface="Calibri"/>
                <a:cs typeface="Calibri"/>
              </a:rPr>
              <a:t>  </a:t>
            </a:r>
            <a:r>
              <a:rPr sz="2400" spc="-10" dirty="0">
                <a:latin typeface="Calibri"/>
                <a:cs typeface="Calibri"/>
              </a:rPr>
              <a:t>finger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exercises</a:t>
            </a:r>
            <a:endParaRPr sz="2400" dirty="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315"/>
              </a:spcBef>
              <a:buClr>
                <a:srgbClr val="585858"/>
              </a:buClr>
              <a:buChar char="◦"/>
              <a:tabLst>
                <a:tab pos="464820" algn="l"/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don’t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-10" dirty="0">
                <a:latin typeface="Calibri"/>
                <a:cs typeface="Calibri"/>
              </a:rPr>
              <a:t> afraid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try</a:t>
            </a:r>
            <a:r>
              <a:rPr sz="2400" spc="-5" dirty="0">
                <a:latin typeface="Calibri"/>
                <a:cs typeface="Calibri"/>
              </a:rPr>
              <a:t> out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Python</a:t>
            </a:r>
            <a:r>
              <a:rPr sz="2400" spc="-10" dirty="0">
                <a:latin typeface="Calibri"/>
                <a:cs typeface="Calibri"/>
              </a:rPr>
              <a:t> commands!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4505"/>
            <a:ext cx="9144000" cy="66040"/>
          </a:xfrm>
          <a:custGeom>
            <a:avLst/>
            <a:gdLst/>
            <a:ahLst/>
            <a:cxnLst/>
            <a:rect l="l" t="t" r="r" b="b"/>
            <a:pathLst>
              <a:path w="9144000" h="66039">
                <a:moveTo>
                  <a:pt x="9144000" y="0"/>
                </a:moveTo>
                <a:lnTo>
                  <a:pt x="0" y="0"/>
                </a:lnTo>
                <a:lnTo>
                  <a:pt x="0" y="65532"/>
                </a:lnTo>
                <a:lnTo>
                  <a:pt x="9144000" y="65532"/>
                </a:lnTo>
                <a:lnTo>
                  <a:pt x="91440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6334505"/>
            <a:ext cx="9144000" cy="523875"/>
            <a:chOff x="0" y="6334505"/>
            <a:chExt cx="9144000" cy="523875"/>
          </a:xfrm>
        </p:grpSpPr>
        <p:sp>
          <p:nvSpPr>
            <p:cNvPr id="5" name="object 5"/>
            <p:cNvSpPr/>
            <p:nvPr/>
          </p:nvSpPr>
          <p:spPr>
            <a:xfrm>
              <a:off x="2286" y="6400799"/>
              <a:ext cx="9142095" cy="457200"/>
            </a:xfrm>
            <a:custGeom>
              <a:avLst/>
              <a:gdLst/>
              <a:ahLst/>
              <a:cxnLst/>
              <a:rect l="l" t="t" r="r" b="b"/>
              <a:pathLst>
                <a:path w="9142095" h="457200">
                  <a:moveTo>
                    <a:pt x="9141714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9141714" y="457200"/>
                  </a:lnTo>
                  <a:lnTo>
                    <a:pt x="9141714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334505"/>
              <a:ext cx="9142095" cy="64135"/>
            </a:xfrm>
            <a:custGeom>
              <a:avLst/>
              <a:gdLst/>
              <a:ahLst/>
              <a:cxnLst/>
              <a:rect l="l" t="t" r="r" b="b"/>
              <a:pathLst>
                <a:path w="9142095" h="64135">
                  <a:moveTo>
                    <a:pt x="9141714" y="0"/>
                  </a:moveTo>
                  <a:lnTo>
                    <a:pt x="0" y="0"/>
                  </a:lnTo>
                  <a:lnTo>
                    <a:pt x="0" y="64008"/>
                  </a:lnTo>
                  <a:lnTo>
                    <a:pt x="9141714" y="64008"/>
                  </a:lnTo>
                  <a:lnTo>
                    <a:pt x="9141714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9050" y="154"/>
            <a:ext cx="9182100" cy="594695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364741" y="2130044"/>
            <a:ext cx="576516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5" dirty="0">
                <a:solidFill>
                  <a:srgbClr val="D9D9D9"/>
                </a:solidFill>
                <a:latin typeface="Arial Black"/>
                <a:cs typeface="Arial Black"/>
              </a:rPr>
              <a:t>PR</a:t>
            </a:r>
            <a:r>
              <a:rPr sz="8000" spc="-150" dirty="0">
                <a:solidFill>
                  <a:srgbClr val="D9D9D9"/>
                </a:solidFill>
                <a:latin typeface="Arial Black"/>
                <a:cs typeface="Arial Black"/>
              </a:rPr>
              <a:t>A</a:t>
            </a:r>
            <a:r>
              <a:rPr sz="8000" dirty="0">
                <a:solidFill>
                  <a:srgbClr val="D9D9D9"/>
                </a:solidFill>
                <a:latin typeface="Arial Black"/>
                <a:cs typeface="Arial Black"/>
              </a:rPr>
              <a:t>CTICE</a:t>
            </a:r>
            <a:endParaRPr sz="8000">
              <a:latin typeface="Arial Black"/>
              <a:cs typeface="Arial Black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LEC1</a:t>
            </a:r>
            <a:endParaRPr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850640" y="1649983"/>
            <a:ext cx="10668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0485" marR="5080" indent="-58419">
              <a:lnSpc>
                <a:spcPct val="100000"/>
              </a:lnSpc>
              <a:spcBef>
                <a:spcPts val="95"/>
              </a:spcBef>
            </a:pPr>
            <a:r>
              <a:rPr sz="2000" b="1" u="none" spc="-1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b="1" u="none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b="1" u="none" spc="-10" dirty="0">
                <a:solidFill>
                  <a:srgbClr val="FFFFFF"/>
                </a:solidFill>
                <a:latin typeface="Calibri"/>
                <a:cs typeface="Calibri"/>
              </a:rPr>
              <a:t>OBLEM  </a:t>
            </a:r>
            <a:r>
              <a:rPr sz="2000" b="1" u="none" spc="-30" dirty="0">
                <a:solidFill>
                  <a:srgbClr val="FFFFFF"/>
                </a:solidFill>
                <a:latin typeface="Calibri"/>
                <a:cs typeface="Calibri"/>
              </a:rPr>
              <a:t>SOLVING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70321" y="3417823"/>
            <a:ext cx="17697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14045" marR="5080" indent="-60198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b="1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OGRAMMING 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SKILL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64944" y="3417823"/>
            <a:ext cx="14763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4925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KNOWLEDGE </a:t>
            </a:r>
            <a:r>
              <a:rPr sz="2000" b="1" spc="-4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000" b="1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CONCEPTS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4505"/>
            <a:ext cx="9144000" cy="66040"/>
          </a:xfrm>
          <a:custGeom>
            <a:avLst/>
            <a:gdLst/>
            <a:ahLst/>
            <a:cxnLst/>
            <a:rect l="l" t="t" r="r" b="b"/>
            <a:pathLst>
              <a:path w="9144000" h="66039">
                <a:moveTo>
                  <a:pt x="9144000" y="0"/>
                </a:moveTo>
                <a:lnTo>
                  <a:pt x="0" y="0"/>
                </a:lnTo>
                <a:lnTo>
                  <a:pt x="0" y="65532"/>
                </a:lnTo>
                <a:lnTo>
                  <a:pt x="9144000" y="65532"/>
                </a:lnTo>
                <a:lnTo>
                  <a:pt x="91440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17316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185" dirty="0"/>
              <a:t>T</a:t>
            </a:r>
            <a:r>
              <a:rPr u="none" spc="-50" dirty="0"/>
              <a:t>OPIC</a:t>
            </a:r>
            <a:r>
              <a:rPr u="none" dirty="0"/>
              <a:t>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LEC1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10259" y="1679849"/>
            <a:ext cx="7439659" cy="358902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1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5" dirty="0">
                <a:latin typeface="Calibri"/>
                <a:cs typeface="Calibri"/>
              </a:rPr>
              <a:t>represent</a:t>
            </a:r>
            <a:r>
              <a:rPr sz="2600" spc="-10" dirty="0">
                <a:latin typeface="Calibri"/>
                <a:cs typeface="Calibri"/>
              </a:rPr>
              <a:t> knowledge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with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data</a:t>
            </a:r>
            <a:r>
              <a:rPr sz="26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structures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iteration</a:t>
            </a:r>
            <a:r>
              <a:rPr sz="26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and</a:t>
            </a:r>
            <a:r>
              <a:rPr sz="26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recursion</a:t>
            </a:r>
            <a:r>
              <a:rPr sz="2600" b="1" spc="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as</a:t>
            </a:r>
            <a:r>
              <a:rPr sz="2600" spc="-10" dirty="0">
                <a:latin typeface="Calibri"/>
                <a:cs typeface="Calibri"/>
              </a:rPr>
              <a:t> computational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metaphors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abstraction</a:t>
            </a:r>
            <a:r>
              <a:rPr sz="2600" b="1" spc="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procedures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and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data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types</a:t>
            </a:r>
            <a:endParaRPr sz="2600">
              <a:latin typeface="Calibri"/>
              <a:cs typeface="Calibri"/>
            </a:endParaRPr>
          </a:p>
          <a:p>
            <a:pPr marL="104139" marR="5080" indent="-91440">
              <a:lnSpc>
                <a:spcPts val="2810"/>
              </a:lnSpc>
              <a:spcBef>
                <a:spcPts val="144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spc="-20" dirty="0">
                <a:solidFill>
                  <a:srgbClr val="C00000"/>
                </a:solidFill>
                <a:latin typeface="Calibri"/>
                <a:cs typeface="Calibri"/>
              </a:rPr>
              <a:t>organize</a:t>
            </a:r>
            <a:r>
              <a:rPr sz="2600" b="1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and</a:t>
            </a:r>
            <a:r>
              <a:rPr sz="26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modularize</a:t>
            </a:r>
            <a:r>
              <a:rPr sz="2600" b="1" spc="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systems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using object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classes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and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methods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4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25" dirty="0">
                <a:latin typeface="Calibri"/>
                <a:cs typeface="Calibri"/>
              </a:rPr>
              <a:t>different</a:t>
            </a:r>
            <a:r>
              <a:rPr sz="2600" spc="-5" dirty="0">
                <a:latin typeface="Calibri"/>
                <a:cs typeface="Calibri"/>
              </a:rPr>
              <a:t> classes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algorithms</a:t>
            </a:r>
            <a:r>
              <a:rPr sz="2600" spc="-5" dirty="0">
                <a:latin typeface="Calibri"/>
                <a:cs typeface="Calibri"/>
              </a:rPr>
              <a:t>,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searching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and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sorting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complexity</a:t>
            </a:r>
            <a:r>
              <a:rPr sz="26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algorithms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4505"/>
            <a:ext cx="9144000" cy="66040"/>
          </a:xfrm>
          <a:custGeom>
            <a:avLst/>
            <a:gdLst/>
            <a:ahLst/>
            <a:cxnLst/>
            <a:rect l="l" t="t" r="r" b="b"/>
            <a:pathLst>
              <a:path w="9144000" h="66039">
                <a:moveTo>
                  <a:pt x="9144000" y="0"/>
                </a:moveTo>
                <a:lnTo>
                  <a:pt x="0" y="0"/>
                </a:lnTo>
                <a:lnTo>
                  <a:pt x="0" y="65532"/>
                </a:lnTo>
                <a:lnTo>
                  <a:pt x="9144000" y="65532"/>
                </a:lnTo>
                <a:lnTo>
                  <a:pt x="91440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724280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135" dirty="0"/>
              <a:t>WHAT</a:t>
            </a:r>
            <a:r>
              <a:rPr u="none" spc="-120" dirty="0"/>
              <a:t> </a:t>
            </a:r>
            <a:r>
              <a:rPr u="none" spc="-50" dirty="0"/>
              <a:t>DOES</a:t>
            </a:r>
            <a:r>
              <a:rPr u="none" spc="-120" dirty="0"/>
              <a:t> </a:t>
            </a:r>
            <a:r>
              <a:rPr u="none" dirty="0"/>
              <a:t>A</a:t>
            </a:r>
            <a:r>
              <a:rPr u="none" spc="-125" dirty="0"/>
              <a:t> </a:t>
            </a:r>
            <a:r>
              <a:rPr u="none" spc="-50" dirty="0"/>
              <a:t>COMPUTER</a:t>
            </a:r>
            <a:r>
              <a:rPr u="none" spc="-125" dirty="0"/>
              <a:t> </a:t>
            </a:r>
            <a:r>
              <a:rPr u="none" spc="-25" dirty="0"/>
              <a:t>DO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LEC1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10259" y="1818385"/>
            <a:ext cx="5815965" cy="3923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0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Fundamentally:</a:t>
            </a:r>
            <a:endParaRPr sz="26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125"/>
              </a:spcBef>
              <a:buClr>
                <a:srgbClr val="585858"/>
              </a:buClr>
              <a:buChar char="◦"/>
              <a:tabLst>
                <a:tab pos="464820" algn="l"/>
                <a:tab pos="465455" algn="l"/>
              </a:tabLst>
            </a:pPr>
            <a:r>
              <a:rPr sz="2400" spc="-15" dirty="0">
                <a:latin typeface="Calibri"/>
                <a:cs typeface="Calibri"/>
              </a:rPr>
              <a:t>performs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calculations</a:t>
            </a:r>
            <a:endParaRPr sz="2400">
              <a:latin typeface="Calibri"/>
              <a:cs typeface="Calibri"/>
            </a:endParaRPr>
          </a:p>
          <a:p>
            <a:pPr marL="486409">
              <a:lnSpc>
                <a:spcPct val="100000"/>
              </a:lnSpc>
              <a:spcBef>
                <a:spcPts val="310"/>
              </a:spcBef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billion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calculations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second!</a:t>
            </a:r>
            <a:endParaRPr sz="24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Font typeface="Calibri"/>
              <a:buChar char="◦"/>
              <a:tabLst>
                <a:tab pos="464820" algn="l"/>
                <a:tab pos="465455" algn="l"/>
              </a:tabLst>
            </a:pP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remembers </a:t>
            </a:r>
            <a:r>
              <a:rPr sz="2400" spc="-5" dirty="0">
                <a:latin typeface="Calibri"/>
                <a:cs typeface="Calibri"/>
              </a:rPr>
              <a:t>results</a:t>
            </a:r>
            <a:endParaRPr sz="2400">
              <a:latin typeface="Calibri"/>
              <a:cs typeface="Calibri"/>
            </a:endParaRPr>
          </a:p>
          <a:p>
            <a:pPr marL="486409">
              <a:lnSpc>
                <a:spcPct val="100000"/>
              </a:lnSpc>
              <a:spcBef>
                <a:spcPts val="315"/>
              </a:spcBef>
            </a:pPr>
            <a:r>
              <a:rPr sz="2400" dirty="0">
                <a:latin typeface="Calibri"/>
                <a:cs typeface="Calibri"/>
              </a:rPr>
              <a:t>100s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gigabytes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storage!</a:t>
            </a:r>
            <a:endParaRPr sz="24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27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What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kinds of</a:t>
            </a:r>
            <a:r>
              <a:rPr sz="2600" spc="-10" dirty="0">
                <a:latin typeface="Calibri"/>
                <a:cs typeface="Calibri"/>
              </a:rPr>
              <a:t> calculations?</a:t>
            </a:r>
            <a:endParaRPr sz="26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120"/>
              </a:spcBef>
              <a:buClr>
                <a:srgbClr val="585858"/>
              </a:buClr>
              <a:buFont typeface="Calibri"/>
              <a:buChar char="◦"/>
              <a:tabLst>
                <a:tab pos="464820" algn="l"/>
                <a:tab pos="465455" algn="l"/>
              </a:tabLst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built-in</a:t>
            </a:r>
            <a:r>
              <a:rPr sz="24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language</a:t>
            </a:r>
            <a:endParaRPr sz="24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315"/>
              </a:spcBef>
              <a:buClr>
                <a:srgbClr val="585858"/>
              </a:buClr>
              <a:buChar char="◦"/>
              <a:tabLst>
                <a:tab pos="464820" algn="l"/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ones</a:t>
            </a:r>
            <a:r>
              <a:rPr sz="2400" spc="-10" dirty="0">
                <a:latin typeface="Calibri"/>
                <a:cs typeface="Calibri"/>
              </a:rPr>
              <a:t> that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you define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programmer</a:t>
            </a:r>
            <a:endParaRPr sz="2400">
              <a:latin typeface="Calibri"/>
              <a:cs typeface="Calibri"/>
            </a:endParaRPr>
          </a:p>
          <a:p>
            <a:pPr marL="312420" indent="-300355">
              <a:lnSpc>
                <a:spcPct val="100000"/>
              </a:lnSpc>
              <a:spcBef>
                <a:spcPts val="1275"/>
              </a:spcBef>
              <a:buClr>
                <a:srgbClr val="585858"/>
              </a:buClr>
              <a:buFont typeface="Wingdings"/>
              <a:buChar char=""/>
              <a:tabLst>
                <a:tab pos="312420" algn="l"/>
                <a:tab pos="313055" algn="l"/>
              </a:tabLst>
            </a:pPr>
            <a:r>
              <a:rPr sz="2600" spc="-15" dirty="0">
                <a:latin typeface="Calibri"/>
                <a:cs typeface="Calibri"/>
              </a:rPr>
              <a:t>computers</a:t>
            </a:r>
            <a:r>
              <a:rPr sz="2600" spc="-5" dirty="0">
                <a:latin typeface="Calibri"/>
                <a:cs typeface="Calibri"/>
              </a:rPr>
              <a:t> only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know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what </a:t>
            </a:r>
            <a:r>
              <a:rPr sz="2600" spc="-15" dirty="0">
                <a:latin typeface="Calibri"/>
                <a:cs typeface="Calibri"/>
              </a:rPr>
              <a:t>you </a:t>
            </a:r>
            <a:r>
              <a:rPr sz="2600" spc="-10" dirty="0">
                <a:latin typeface="Calibri"/>
                <a:cs typeface="Calibri"/>
              </a:rPr>
              <a:t>tell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them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1699</Words>
  <Application>Microsoft Office PowerPoint</Application>
  <PresentationFormat>On-screen Show (4:3)</PresentationFormat>
  <Paragraphs>340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 Black</vt:lpstr>
      <vt:lpstr>Calibri</vt:lpstr>
      <vt:lpstr>Calibri Light</vt:lpstr>
      <vt:lpstr>Courier New</vt:lpstr>
      <vt:lpstr>Times New Roman</vt:lpstr>
      <vt:lpstr>Verdana</vt:lpstr>
      <vt:lpstr>Wingdings</vt:lpstr>
      <vt:lpstr>Office Theme</vt:lpstr>
      <vt:lpstr>WELCOME!</vt:lpstr>
      <vt:lpstr>TODAY</vt:lpstr>
      <vt:lpstr>COURSE INFO</vt:lpstr>
      <vt:lpstr>COURSE POLICIES</vt:lpstr>
      <vt:lpstr>OFFICE HOURS</vt:lpstr>
      <vt:lpstr>FAST PACED COURSE</vt:lpstr>
      <vt:lpstr>PROBLEM  SOLVING</vt:lpstr>
      <vt:lpstr>TOPICS</vt:lpstr>
      <vt:lpstr>WHAT DOES A COMPUTER DO</vt:lpstr>
      <vt:lpstr>TYPES OF KNOWLEDGE</vt:lpstr>
      <vt:lpstr>A NUMERICAL EXAMPLE</vt:lpstr>
      <vt:lpstr>WHAT IS A RECIPE</vt:lpstr>
      <vt:lpstr>COMPUTERS ARE MACHINES</vt:lpstr>
      <vt:lpstr>BASIC MACHINE ARCHITECTURE</vt:lpstr>
      <vt:lpstr>STORED PROGRAM COMPUTER</vt:lpstr>
      <vt:lpstr>BASIC PRIMITIVES</vt:lpstr>
      <vt:lpstr>CREATING RECIPES</vt:lpstr>
      <vt:lpstr>ASPECTS OF LANGUAGES</vt:lpstr>
      <vt:lpstr>ASPECTS OF LANGUAGES</vt:lpstr>
      <vt:lpstr>ASPECTS OF LANGUAGES</vt:lpstr>
      <vt:lpstr>ASPECTS OF LANGUAGES</vt:lpstr>
      <vt:lpstr>WHERE THINGS GO WRONG</vt:lpstr>
      <vt:lpstr>PYTHON PROGRAMS</vt:lpstr>
      <vt:lpstr>OBJECTS</vt:lpstr>
      <vt:lpstr>SCALAR OBJECTS</vt:lpstr>
      <vt:lpstr>TYPE CONVERSIONS (CAST)</vt:lpstr>
      <vt:lpstr>PRINTING TO CONSOLE </vt:lpstr>
      <vt:lpstr>EXPRESSIONS</vt:lpstr>
      <vt:lpstr>OPERATORS ON ints and floats</vt:lpstr>
      <vt:lpstr>SIMPLE OPERATIONS</vt:lpstr>
      <vt:lpstr>BINDING VARIABLES AND  VALUES</vt:lpstr>
      <vt:lpstr>ABSTRACTING EXPRESSIONS</vt:lpstr>
      <vt:lpstr>PROGRAMMING vs MATH </vt:lpstr>
      <vt:lpstr>CHANGING BINDINGS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MIT6_0001F16_Welcome</dc:title>
  <dc:creator>Bell, Ana</dc:creator>
  <cp:lastModifiedBy>Ernesto Lee</cp:lastModifiedBy>
  <cp:revision>1</cp:revision>
  <dcterms:created xsi:type="dcterms:W3CDTF">2021-06-17T17:08:49Z</dcterms:created>
  <dcterms:modified xsi:type="dcterms:W3CDTF">2021-06-17T17:16:14Z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2016-11-23T00:00:00Z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2021-06-17T00:00:00Z</vt:filetime>
  </property>
</Properties>
</file>