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319" r:id="rId2"/>
    <p:sldId id="258" r:id="rId3"/>
    <p:sldId id="343" r:id="rId4"/>
    <p:sldId id="259" r:id="rId5"/>
    <p:sldId id="345" r:id="rId6"/>
    <p:sldId id="314" r:id="rId7"/>
    <p:sldId id="344" r:id="rId8"/>
    <p:sldId id="346" r:id="rId9"/>
    <p:sldId id="347" r:id="rId10"/>
    <p:sldId id="349" r:id="rId11"/>
    <p:sldId id="348" r:id="rId1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1pPr>
    <a:lvl2pPr marL="0" marR="0" indent="2286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2pPr>
    <a:lvl3pPr marL="0" marR="0" indent="4572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3pPr>
    <a:lvl4pPr marL="0" marR="0" indent="6858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4pPr>
    <a:lvl5pPr marL="0" marR="0" indent="9144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5pPr>
    <a:lvl6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6pPr>
    <a:lvl7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7pPr>
    <a:lvl8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8pPr>
    <a:lvl9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2E8"/>
          </a:solidFill>
        </a:fill>
      </a:tcStyle>
    </a:wholeTbl>
    <a:band2H>
      <a:tcTxStyle/>
      <a:tcStyle>
        <a:tcBdr/>
        <a:fill>
          <a:solidFill>
            <a:srgbClr val="E6EA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51" autoAdjust="0"/>
    <p:restoredTop sz="91515"/>
  </p:normalViewPr>
  <p:slideViewPr>
    <p:cSldViewPr snapToGrid="0">
      <p:cViewPr varScale="1">
        <p:scale>
          <a:sx n="72" d="100"/>
          <a:sy n="72" d="100"/>
        </p:scale>
        <p:origin x="13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" name="Shape 1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9513916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6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6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6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6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6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6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6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6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6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50240" y="319746"/>
            <a:ext cx="11704320" cy="17672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50240" y="2087044"/>
            <a:ext cx="11704320" cy="68145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11004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ctr" defTabSz="914400"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1333500" marR="0" indent="-889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1778000" marR="0" indent="-889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2222500" marR="0" indent="-889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2667000" marR="0" indent="-889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3124200" marR="0" indent="-889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3581400" marR="0" indent="-889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4038600" marR="0" indent="-889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4495800" marR="0" indent="-889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murderdata.or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murderdata.org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title" idx="4294967295"/>
          </p:nvPr>
        </p:nvSpPr>
        <p:spPr>
          <a:xfrm>
            <a:off x="3790544" y="808038"/>
            <a:ext cx="7764463" cy="3302000"/>
          </a:xfrm>
          <a:prstGeom prst="rect">
            <a:avLst/>
          </a:prstGeom>
        </p:spPr>
        <p:txBody>
          <a:bodyPr anchor="b">
            <a:normAutofit fontScale="90000"/>
          </a:bodyPr>
          <a:lstStyle/>
          <a:p>
            <a:pPr indent="1305179" defTabSz="416401">
              <a:defRPr sz="5676" b="1">
                <a:latin typeface="+mn-lt"/>
                <a:ea typeface="+mn-ea"/>
                <a:cs typeface="+mn-cs"/>
                <a:sym typeface="Helvetica"/>
              </a:defRPr>
            </a:pPr>
            <a:r>
              <a:rPr dirty="0"/>
              <a:t/>
            </a:r>
            <a:br>
              <a:rPr dirty="0"/>
            </a:br>
            <a:r>
              <a:rPr sz="6700" dirty="0"/>
              <a:t>Murder </a:t>
            </a:r>
            <a:r>
              <a:rPr lang="en-US" sz="6700" dirty="0"/>
              <a:t/>
            </a:r>
            <a:br>
              <a:rPr lang="en-US" sz="6700" dirty="0"/>
            </a:br>
            <a:r>
              <a:rPr sz="6700" dirty="0"/>
              <a:t>Accountability </a:t>
            </a:r>
            <a:br>
              <a:rPr sz="6700" dirty="0"/>
            </a:br>
            <a:r>
              <a:rPr sz="6700" dirty="0"/>
              <a:t>Project</a:t>
            </a:r>
          </a:p>
        </p:txBody>
      </p:sp>
      <p:sp>
        <p:nvSpPr>
          <p:cNvPr id="21" name="Shape 21"/>
          <p:cNvSpPr>
            <a:spLocks noGrp="1"/>
          </p:cNvSpPr>
          <p:nvPr>
            <p:ph type="body" sz="half" idx="4294967295"/>
          </p:nvPr>
        </p:nvSpPr>
        <p:spPr>
          <a:xfrm>
            <a:off x="1466849" y="4972051"/>
            <a:ext cx="10464802" cy="3600450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marL="0" indent="0" algn="ctr" defTabSz="512762">
              <a:spcBef>
                <a:spcPts val="0"/>
              </a:spcBef>
              <a:buSzTx/>
              <a:buNone/>
              <a:defRPr sz="3700" b="1" u="sng">
                <a:latin typeface="+mn-lt"/>
                <a:ea typeface="+mn-ea"/>
                <a:cs typeface="+mn-cs"/>
                <a:sym typeface="Helvetica"/>
              </a:defRPr>
            </a:pPr>
            <a:r>
              <a:rPr sz="480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www.murderdata.org</a:t>
            </a:r>
          </a:p>
          <a:p>
            <a:pPr marL="0" indent="0" algn="ctr" defTabSz="512762">
              <a:spcBef>
                <a:spcPts val="0"/>
              </a:spcBef>
              <a:buSzTx/>
              <a:buNone/>
              <a:defRPr sz="900" b="1">
                <a:latin typeface="+mn-lt"/>
                <a:ea typeface="+mn-ea"/>
                <a:cs typeface="+mn-cs"/>
                <a:sym typeface="Helvetica"/>
              </a:defRPr>
            </a:pPr>
            <a:endParaRPr dirty="0">
              <a:solidFill>
                <a:srgbClr val="0000FF"/>
              </a:solidFill>
              <a:uFill>
                <a:solidFill>
                  <a:srgbClr val="0000FF"/>
                </a:solidFill>
              </a:uFill>
              <a:hlinkClick r:id="rId2"/>
            </a:endParaRPr>
          </a:p>
          <a:p>
            <a:pPr marL="0" indent="0" algn="ctr" defTabSz="512762">
              <a:spcBef>
                <a:spcPts val="0"/>
              </a:spcBef>
              <a:buSzTx/>
              <a:buNone/>
              <a:defRPr sz="900" b="1">
                <a:latin typeface="+mn-lt"/>
                <a:ea typeface="+mn-ea"/>
                <a:cs typeface="+mn-cs"/>
                <a:sym typeface="Helvetica"/>
              </a:defRPr>
            </a:pPr>
            <a:endParaRPr dirty="0">
              <a:solidFill>
                <a:srgbClr val="0000FF"/>
              </a:solidFill>
              <a:uFill>
                <a:solidFill>
                  <a:srgbClr val="0000FF"/>
                </a:solidFill>
              </a:uFill>
              <a:hlinkClick r:id="rId2"/>
            </a:endParaRPr>
          </a:p>
          <a:p>
            <a:pPr marL="0" indent="0" algn="ctr" defTabSz="512762">
              <a:spcBef>
                <a:spcPts val="0"/>
              </a:spcBef>
              <a:buSzTx/>
              <a:buNone/>
              <a:defRPr sz="900" b="1">
                <a:latin typeface="+mn-lt"/>
                <a:ea typeface="+mn-ea"/>
                <a:cs typeface="+mn-cs"/>
                <a:sym typeface="Helvetica"/>
              </a:defRPr>
            </a:pPr>
            <a:endParaRPr dirty="0">
              <a:solidFill>
                <a:srgbClr val="0000FF"/>
              </a:solidFill>
              <a:uFill>
                <a:solidFill>
                  <a:srgbClr val="0000FF"/>
                </a:solidFill>
              </a:uFill>
              <a:hlinkClick r:id="rId2"/>
            </a:endParaRPr>
          </a:p>
          <a:p>
            <a:pPr marL="0" indent="0" algn="ctr" defTabSz="512762">
              <a:spcBef>
                <a:spcPts val="0"/>
              </a:spcBef>
              <a:buSzTx/>
              <a:buNone/>
              <a:defRPr sz="3200" b="1">
                <a:latin typeface="+mn-lt"/>
                <a:ea typeface="+mn-ea"/>
                <a:cs typeface="+mn-cs"/>
                <a:sym typeface="Helvetica"/>
              </a:defRPr>
            </a:pPr>
            <a:endParaRPr lang="en-US" dirty="0"/>
          </a:p>
          <a:p>
            <a:pPr marL="0" indent="0" algn="ctr" defTabSz="512762">
              <a:spcBef>
                <a:spcPts val="0"/>
              </a:spcBef>
              <a:buSzTx/>
              <a:buNone/>
              <a:defRPr sz="1500" b="1">
                <a:latin typeface="+mn-lt"/>
                <a:ea typeface="+mn-ea"/>
                <a:cs typeface="+mn-cs"/>
                <a:sym typeface="Helvetica"/>
              </a:defRPr>
            </a:pPr>
            <a:endParaRPr dirty="0"/>
          </a:p>
        </p:txBody>
      </p:sp>
      <p:pic>
        <p:nvPicPr>
          <p:cNvPr id="22" name="LargeMurderIcon.png" descr="LargeMurderIc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0" y="1192212"/>
            <a:ext cx="2794000" cy="291782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210163320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1E1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body" idx="4294967295"/>
          </p:nvPr>
        </p:nvSpPr>
        <p:spPr>
          <a:xfrm>
            <a:off x="1854200" y="1404937"/>
            <a:ext cx="10464802" cy="8348663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marL="0" indent="0" algn="ctr" defTabSz="457200">
              <a:spcBef>
                <a:spcPts val="0"/>
              </a:spcBef>
              <a:buSzTx/>
              <a:buNone/>
              <a:defRPr sz="6000" b="1">
                <a:latin typeface="Arial"/>
                <a:ea typeface="Arial"/>
                <a:cs typeface="Arial"/>
                <a:sym typeface="Arial"/>
              </a:defRPr>
            </a:pPr>
            <a:r>
              <a:rPr lang="en-US" dirty="0"/>
              <a:t>Finally: A Warning</a:t>
            </a:r>
            <a:endParaRPr dirty="0"/>
          </a:p>
          <a:p>
            <a:pPr marL="0" indent="0" defTabSz="457200">
              <a:spcBef>
                <a:spcPts val="0"/>
              </a:spcBef>
              <a:buSz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pPr>
            <a:endParaRPr sz="2800" dirty="0"/>
          </a:p>
          <a:p>
            <a:pPr marL="0" indent="0" defTabSz="457200">
              <a:spcBef>
                <a:spcPts val="0"/>
              </a:spcBef>
              <a:buSzPct val="100000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dirty="0"/>
              <a:t>Killer or killers are targeting sex workers and women with history of illegal drug addition (or both). </a:t>
            </a:r>
            <a:r>
              <a:rPr lang="en-US" u="sng" dirty="0"/>
              <a:t>These women should take precautions.</a:t>
            </a:r>
          </a:p>
          <a:p>
            <a:pPr marL="0" indent="0" defTabSz="457200">
              <a:spcBef>
                <a:spcPts val="0"/>
              </a:spcBef>
              <a:buSzPct val="100000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endParaRPr lang="en-US" dirty="0"/>
          </a:p>
          <a:p>
            <a:pPr marL="0" indent="0" defTabSz="457200">
              <a:spcBef>
                <a:spcPts val="0"/>
              </a:spcBef>
              <a:buSzTx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dirty="0"/>
              <a:t>Victims have been 76% African American </a:t>
            </a:r>
          </a:p>
          <a:p>
            <a:pPr marL="0" indent="0" defTabSz="457200">
              <a:spcBef>
                <a:spcPts val="0"/>
              </a:spcBef>
              <a:buSzTx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dirty="0"/>
              <a:t>and 24% Anglo or Hispanic White.</a:t>
            </a:r>
          </a:p>
          <a:p>
            <a:pPr marL="0" indent="0" defTabSz="457200">
              <a:spcBef>
                <a:spcPts val="0"/>
              </a:spcBef>
              <a:buSzTx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sz="2800" dirty="0"/>
              <a:t> </a:t>
            </a:r>
          </a:p>
          <a:p>
            <a:pPr marL="0" indent="0" defTabSz="457200">
              <a:spcBef>
                <a:spcPts val="0"/>
              </a:spcBef>
              <a:buSzTx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dirty="0"/>
              <a:t>Victim age range is large and skews toward high middle age. Youngest 18, oldest 58. Median age has increased over time: 35 among oldest killings, 38.5 among most recent.</a:t>
            </a:r>
          </a:p>
        </p:txBody>
      </p:sp>
      <p:pic>
        <p:nvPicPr>
          <p:cNvPr id="31" name="LargeMurderIcon.png" descr="LargeMurderIc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00" y="381000"/>
            <a:ext cx="1295400" cy="135255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Right Arrow 1"/>
          <p:cNvSpPr/>
          <p:nvPr/>
        </p:nvSpPr>
        <p:spPr>
          <a:xfrm>
            <a:off x="685798" y="2884789"/>
            <a:ext cx="978408" cy="484632"/>
          </a:xfrm>
          <a:prstGeom prst="rightArrow">
            <a:avLst/>
          </a:prstGeom>
          <a:solidFill>
            <a:srgbClr val="FAFAFA"/>
          </a:solidFill>
          <a:ln w="25400" cap="flat">
            <a:solidFill>
              <a:srgbClr val="FF0000"/>
            </a:solidFill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698558" y="5005293"/>
            <a:ext cx="978408" cy="484632"/>
          </a:xfrm>
          <a:prstGeom prst="rightArrow">
            <a:avLst/>
          </a:prstGeom>
          <a:solidFill>
            <a:srgbClr val="FFFFFF"/>
          </a:solidFill>
          <a:ln w="25400" cap="flat">
            <a:solidFill>
              <a:srgbClr val="FF0000"/>
            </a:solidFill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787175" y="6641165"/>
            <a:ext cx="978408" cy="484632"/>
          </a:xfrm>
          <a:prstGeom prst="rightArrow">
            <a:avLst/>
          </a:prstGeom>
          <a:solidFill>
            <a:srgbClr val="FFFFFF"/>
          </a:solidFill>
          <a:ln w="25400" cap="flat">
            <a:solidFill>
              <a:srgbClr val="FF0000"/>
            </a:solidFill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930294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title" idx="4294967295"/>
          </p:nvPr>
        </p:nvSpPr>
        <p:spPr>
          <a:xfrm>
            <a:off x="3790544" y="808038"/>
            <a:ext cx="7764463" cy="3302000"/>
          </a:xfrm>
          <a:prstGeom prst="rect">
            <a:avLst/>
          </a:prstGeom>
        </p:spPr>
        <p:txBody>
          <a:bodyPr anchor="b">
            <a:normAutofit fontScale="90000"/>
          </a:bodyPr>
          <a:lstStyle/>
          <a:p>
            <a:pPr indent="1305179" defTabSz="416401">
              <a:defRPr sz="5676" b="1">
                <a:latin typeface="+mn-lt"/>
                <a:ea typeface="+mn-ea"/>
                <a:cs typeface="+mn-cs"/>
                <a:sym typeface="Helvetica"/>
              </a:defRPr>
            </a:pPr>
            <a:r>
              <a:rPr dirty="0"/>
              <a:t/>
            </a:r>
            <a:br>
              <a:rPr dirty="0"/>
            </a:br>
            <a:r>
              <a:rPr sz="6700" dirty="0"/>
              <a:t>Murder </a:t>
            </a:r>
            <a:r>
              <a:rPr lang="en-US" sz="6700" dirty="0"/>
              <a:t/>
            </a:r>
            <a:br>
              <a:rPr lang="en-US" sz="6700" dirty="0"/>
            </a:br>
            <a:r>
              <a:rPr sz="6700" dirty="0"/>
              <a:t>Accountability </a:t>
            </a:r>
            <a:br>
              <a:rPr sz="6700" dirty="0"/>
            </a:br>
            <a:r>
              <a:rPr sz="6700" dirty="0"/>
              <a:t>Project</a:t>
            </a:r>
          </a:p>
        </p:txBody>
      </p:sp>
      <p:sp>
        <p:nvSpPr>
          <p:cNvPr id="21" name="Shape 21"/>
          <p:cNvSpPr>
            <a:spLocks noGrp="1"/>
          </p:cNvSpPr>
          <p:nvPr>
            <p:ph type="body" sz="half" idx="4294967295"/>
          </p:nvPr>
        </p:nvSpPr>
        <p:spPr>
          <a:xfrm>
            <a:off x="1466849" y="4972051"/>
            <a:ext cx="10464802" cy="3600450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marL="0" indent="0" algn="ctr" defTabSz="512762">
              <a:spcBef>
                <a:spcPts val="0"/>
              </a:spcBef>
              <a:buSzTx/>
              <a:buNone/>
              <a:defRPr sz="3700" b="1" u="sng">
                <a:latin typeface="+mn-lt"/>
                <a:ea typeface="+mn-ea"/>
                <a:cs typeface="+mn-cs"/>
                <a:sym typeface="Helvetica"/>
              </a:defRPr>
            </a:pPr>
            <a:r>
              <a:rPr sz="5400" dirty="0">
                <a:solidFill>
                  <a:schemeClr val="bg1"/>
                </a:solidFill>
                <a:uFill>
                  <a:solidFill>
                    <a:srgbClr val="0000FF"/>
                  </a:solidFill>
                </a:uFill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www.murderdata.org</a:t>
            </a:r>
          </a:p>
          <a:p>
            <a:pPr marL="0" indent="0" algn="ctr" defTabSz="512762">
              <a:spcBef>
                <a:spcPts val="0"/>
              </a:spcBef>
              <a:buSzTx/>
              <a:buNone/>
              <a:defRPr sz="900" b="1">
                <a:latin typeface="+mn-lt"/>
                <a:ea typeface="+mn-ea"/>
                <a:cs typeface="+mn-cs"/>
                <a:sym typeface="Helvetica"/>
              </a:defRPr>
            </a:pPr>
            <a:endParaRPr dirty="0">
              <a:solidFill>
                <a:srgbClr val="0000FF"/>
              </a:solidFill>
              <a:uFill>
                <a:solidFill>
                  <a:srgbClr val="0000FF"/>
                </a:solidFill>
              </a:uFill>
              <a:hlinkClick r:id="rId2">
                <a:extLst>
                  <a:ext uri="{A12FA001-AC4F-418D-AE19-62706E023703}">
                    <ahyp:hlinkClr xmlns:ahyp="http://schemas.microsoft.com/office/drawing/2018/hyperlinkcolor" xmlns="" val="tx"/>
                  </a:ext>
                </a:extLst>
              </a:hlinkClick>
            </a:endParaRPr>
          </a:p>
          <a:p>
            <a:pPr marL="0" indent="0" algn="ctr" defTabSz="512762">
              <a:spcBef>
                <a:spcPts val="0"/>
              </a:spcBef>
              <a:buSzTx/>
              <a:buNone/>
              <a:defRPr sz="900" b="1">
                <a:latin typeface="+mn-lt"/>
                <a:ea typeface="+mn-ea"/>
                <a:cs typeface="+mn-cs"/>
                <a:sym typeface="Helvetica"/>
              </a:defRPr>
            </a:pPr>
            <a:endParaRPr dirty="0">
              <a:solidFill>
                <a:srgbClr val="0000FF"/>
              </a:solidFill>
              <a:uFill>
                <a:solidFill>
                  <a:srgbClr val="0000FF"/>
                </a:solidFill>
              </a:uFill>
              <a:hlinkClick r:id="rId2">
                <a:extLst>
                  <a:ext uri="{A12FA001-AC4F-418D-AE19-62706E023703}">
                    <ahyp:hlinkClr xmlns:ahyp="http://schemas.microsoft.com/office/drawing/2018/hyperlinkcolor" xmlns="" val="tx"/>
                  </a:ext>
                </a:extLst>
              </a:hlinkClick>
            </a:endParaRPr>
          </a:p>
          <a:p>
            <a:pPr marL="0" indent="0" algn="ctr" defTabSz="512762">
              <a:spcBef>
                <a:spcPts val="0"/>
              </a:spcBef>
              <a:buSzTx/>
              <a:buNone/>
              <a:defRPr sz="900" b="1">
                <a:latin typeface="+mn-lt"/>
                <a:ea typeface="+mn-ea"/>
                <a:cs typeface="+mn-cs"/>
                <a:sym typeface="Helvetica"/>
              </a:defRPr>
            </a:pPr>
            <a:endParaRPr dirty="0">
              <a:solidFill>
                <a:srgbClr val="0000FF"/>
              </a:solidFill>
              <a:uFill>
                <a:solidFill>
                  <a:srgbClr val="0000FF"/>
                </a:solidFill>
              </a:uFill>
              <a:hlinkClick r:id="rId2">
                <a:extLst>
                  <a:ext uri="{A12FA001-AC4F-418D-AE19-62706E023703}">
                    <ahyp:hlinkClr xmlns:ahyp="http://schemas.microsoft.com/office/drawing/2018/hyperlinkcolor" xmlns="" val="tx"/>
                  </a:ext>
                </a:extLst>
              </a:hlinkClick>
            </a:endParaRPr>
          </a:p>
          <a:p>
            <a:pPr marL="0" indent="0" algn="ctr" defTabSz="512762">
              <a:spcBef>
                <a:spcPts val="0"/>
              </a:spcBef>
              <a:buSzTx/>
              <a:buNone/>
              <a:defRPr sz="3200" b="1">
                <a:latin typeface="+mn-lt"/>
                <a:ea typeface="+mn-ea"/>
                <a:cs typeface="+mn-cs"/>
                <a:sym typeface="Helvetica"/>
              </a:defRPr>
            </a:pPr>
            <a:endParaRPr lang="en-US" dirty="0"/>
          </a:p>
          <a:p>
            <a:pPr marL="0" indent="0" algn="ctr" defTabSz="512762">
              <a:spcBef>
                <a:spcPts val="0"/>
              </a:spcBef>
              <a:buSzTx/>
              <a:buNone/>
              <a:defRPr sz="1500" b="1">
                <a:latin typeface="+mn-lt"/>
                <a:ea typeface="+mn-ea"/>
                <a:cs typeface="+mn-cs"/>
                <a:sym typeface="Helvetica"/>
              </a:defRPr>
            </a:pPr>
            <a:endParaRPr dirty="0"/>
          </a:p>
        </p:txBody>
      </p:sp>
      <p:pic>
        <p:nvPicPr>
          <p:cNvPr id="22" name="LargeMurderIcon.png" descr="LargeMurderIc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0" y="1192212"/>
            <a:ext cx="2794000" cy="291782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397403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/>
          </p:cNvSpPr>
          <p:nvPr>
            <p:ph type="body" idx="4294967295"/>
          </p:nvPr>
        </p:nvSpPr>
        <p:spPr>
          <a:xfrm>
            <a:off x="2479488" y="656903"/>
            <a:ext cx="8780182" cy="1076647"/>
          </a:xfrm>
          <a:prstGeom prst="rect">
            <a:avLst/>
          </a:prstGeom>
          <a:solidFill>
            <a:srgbClr val="C1E1FE"/>
          </a:solidFill>
        </p:spPr>
        <p:txBody>
          <a:bodyPr anchor="t">
            <a:normAutofit/>
          </a:bodyPr>
          <a:lstStyle/>
          <a:p>
            <a:pPr marL="0" indent="0" algn="ctr" defTabSz="411765">
              <a:spcBef>
                <a:spcPts val="0"/>
              </a:spcBef>
              <a:buSzTx/>
              <a:buNone/>
              <a:defRPr sz="5346" b="1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M</a:t>
            </a:r>
            <a:r>
              <a:rPr lang="en-US" dirty="0"/>
              <a:t>AP’s Serial Algorithm</a:t>
            </a:r>
            <a:endParaRPr dirty="0"/>
          </a:p>
          <a:p>
            <a:pPr marL="0" indent="0" defTabSz="411765">
              <a:spcBef>
                <a:spcPts val="0"/>
              </a:spcBef>
              <a:buSzTx/>
              <a:buNone/>
              <a:defRPr sz="2772" b="1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</p:txBody>
      </p:sp>
      <p:pic>
        <p:nvPicPr>
          <p:cNvPr id="28" name="LargeMurderIcon.png" descr="LargeMurderIc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00" y="381000"/>
            <a:ext cx="1295400" cy="1352550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E6DED8A-F3EB-B24C-B33E-5FB4ECFA5F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50" y="2162497"/>
            <a:ext cx="12230100" cy="6934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0C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/>
          </p:cNvSpPr>
          <p:nvPr>
            <p:ph type="body" idx="4294967295"/>
          </p:nvPr>
        </p:nvSpPr>
        <p:spPr>
          <a:xfrm>
            <a:off x="2479488" y="656903"/>
            <a:ext cx="8780182" cy="1076647"/>
          </a:xfrm>
          <a:prstGeom prst="rect">
            <a:avLst/>
          </a:prstGeom>
          <a:solidFill>
            <a:srgbClr val="C1E1FE"/>
          </a:solidFill>
        </p:spPr>
        <p:txBody>
          <a:bodyPr anchor="t">
            <a:normAutofit/>
          </a:bodyPr>
          <a:lstStyle/>
          <a:p>
            <a:pPr marL="0" indent="0" algn="ctr" defTabSz="411765">
              <a:spcBef>
                <a:spcPts val="0"/>
              </a:spcBef>
              <a:buSzTx/>
              <a:buNone/>
              <a:defRPr sz="5346" b="1">
                <a:latin typeface="Arial"/>
                <a:ea typeface="Arial"/>
                <a:cs typeface="Arial"/>
                <a:sym typeface="Arial"/>
              </a:defRPr>
            </a:pPr>
            <a:r>
              <a:rPr lang="en-US" dirty="0"/>
              <a:t>What the Algorithm Found</a:t>
            </a:r>
            <a:endParaRPr dirty="0"/>
          </a:p>
          <a:p>
            <a:pPr marL="0" indent="0" defTabSz="411765">
              <a:spcBef>
                <a:spcPts val="0"/>
              </a:spcBef>
              <a:buSzTx/>
              <a:buNone/>
              <a:defRPr sz="2772" b="1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</p:txBody>
      </p:sp>
      <p:pic>
        <p:nvPicPr>
          <p:cNvPr id="28" name="LargeMurderIcon.png" descr="LargeMurderIc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00" y="381000"/>
            <a:ext cx="1295400" cy="1352550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D33DA9F-0080-1840-BC99-CBAB5CB261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665" y="2212510"/>
            <a:ext cx="12341469" cy="6884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5316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1E1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body" idx="4294967295"/>
          </p:nvPr>
        </p:nvSpPr>
        <p:spPr>
          <a:xfrm>
            <a:off x="1981198" y="1231527"/>
            <a:ext cx="10464802" cy="8348663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marL="0" indent="0" algn="ctr" defTabSz="457200">
              <a:spcBef>
                <a:spcPts val="0"/>
              </a:spcBef>
              <a:buSzTx/>
              <a:buNone/>
              <a:defRPr sz="6000" b="1">
                <a:latin typeface="Arial"/>
                <a:ea typeface="Arial"/>
                <a:cs typeface="Arial"/>
                <a:sym typeface="Arial"/>
              </a:defRPr>
            </a:pPr>
            <a:r>
              <a:rPr lang="en-US" dirty="0"/>
              <a:t>Serial Aspects</a:t>
            </a:r>
            <a:endParaRPr dirty="0"/>
          </a:p>
          <a:p>
            <a:pPr marL="0" indent="0" defTabSz="457200">
              <a:spcBef>
                <a:spcPts val="0"/>
              </a:spcBef>
              <a:buSz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marL="0" indent="0" defTabSz="457200">
              <a:spcBef>
                <a:spcPts val="0"/>
              </a:spcBef>
              <a:buSzPct val="100000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dirty="0"/>
              <a:t>Overwhelmingly (94%), victims recovered out-of-doors or in abandoned buildings</a:t>
            </a:r>
            <a:endParaRPr dirty="0"/>
          </a:p>
          <a:p>
            <a:pPr marL="0" indent="0" defTabSz="457200">
              <a:spcBef>
                <a:spcPts val="0"/>
              </a:spcBef>
              <a:buSzTx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</a:t>
            </a:r>
          </a:p>
          <a:p>
            <a:pPr marL="0" indent="0" defTabSz="457200">
              <a:spcBef>
                <a:spcPts val="0"/>
              </a:spcBef>
              <a:buSzPct val="100000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dirty="0"/>
              <a:t>At least three-quarters of homicides had clear sexual components: clothing removed or ripped to show female form; signs of recent sexual activity</a:t>
            </a:r>
            <a:endParaRPr dirty="0"/>
          </a:p>
          <a:p>
            <a:pPr marL="0" indent="0" defTabSz="457200">
              <a:spcBef>
                <a:spcPts val="0"/>
              </a:spcBef>
              <a:buSzTx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marL="0" indent="0" defTabSz="457200">
              <a:spcBef>
                <a:spcPts val="0"/>
              </a:spcBef>
              <a:buSzPct val="100000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dirty="0"/>
              <a:t>Victims disproportionately had histories of sex work, illicit drug use, or both. Serial killers have an historically recognized preference for these victims.</a:t>
            </a:r>
            <a:endParaRPr dirty="0"/>
          </a:p>
        </p:txBody>
      </p:sp>
      <p:pic>
        <p:nvPicPr>
          <p:cNvPr id="31" name="LargeMurderIcon.png" descr="LargeMurderIc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00" y="381000"/>
            <a:ext cx="1295400" cy="135255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Right Arrow 1"/>
          <p:cNvSpPr/>
          <p:nvPr/>
        </p:nvSpPr>
        <p:spPr>
          <a:xfrm>
            <a:off x="717296" y="2677097"/>
            <a:ext cx="978408" cy="484632"/>
          </a:xfrm>
          <a:prstGeom prst="rightArrow">
            <a:avLst/>
          </a:prstGeom>
          <a:solidFill>
            <a:srgbClr val="FAFAFA"/>
          </a:solidFill>
          <a:ln w="25400" cap="flat">
            <a:solidFill>
              <a:srgbClr val="FF0000"/>
            </a:solidFill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743581" y="4271010"/>
            <a:ext cx="978408" cy="484632"/>
          </a:xfrm>
          <a:prstGeom prst="rightArrow">
            <a:avLst/>
          </a:prstGeom>
          <a:solidFill>
            <a:srgbClr val="FFFFFF"/>
          </a:solidFill>
          <a:ln w="25400" cap="flat">
            <a:solidFill>
              <a:srgbClr val="FF0000"/>
            </a:solidFill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743581" y="6349556"/>
            <a:ext cx="978408" cy="484632"/>
          </a:xfrm>
          <a:prstGeom prst="rightArrow">
            <a:avLst/>
          </a:prstGeom>
          <a:solidFill>
            <a:srgbClr val="FFFFFF"/>
          </a:solidFill>
          <a:ln w="25400" cap="flat">
            <a:solidFill>
              <a:srgbClr val="FF0000"/>
            </a:solidFill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1" uiExpand="1" build="p" bldLvl="5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1E1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body" idx="4294967295"/>
          </p:nvPr>
        </p:nvSpPr>
        <p:spPr>
          <a:xfrm>
            <a:off x="2046939" y="1213597"/>
            <a:ext cx="10464802" cy="8348663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marL="0" indent="0" algn="ctr" defTabSz="457200">
              <a:spcBef>
                <a:spcPts val="0"/>
              </a:spcBef>
              <a:buSzTx/>
              <a:buNone/>
              <a:defRPr sz="6000" b="1">
                <a:latin typeface="Arial"/>
                <a:ea typeface="Arial"/>
                <a:cs typeface="Arial"/>
                <a:sym typeface="Arial"/>
              </a:defRPr>
            </a:pPr>
            <a:r>
              <a:rPr lang="en-US" dirty="0"/>
              <a:t>Other Serial Aspects</a:t>
            </a:r>
            <a:endParaRPr dirty="0"/>
          </a:p>
          <a:p>
            <a:pPr marL="0" indent="0" defTabSz="457200">
              <a:spcBef>
                <a:spcPts val="0"/>
              </a:spcBef>
              <a:buSz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marL="0" indent="0" defTabSz="457200">
              <a:spcBef>
                <a:spcPts val="0"/>
              </a:spcBef>
              <a:buSzTx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dirty="0"/>
              <a:t>Some cases seem serial “on their face.” 2007, in 24 hour period, Theresa Bunn and Hazel Marion Lewis, were found in opposite corners of Washington Park, in burning trash receptacles.</a:t>
            </a:r>
          </a:p>
          <a:p>
            <a:pPr marL="0" indent="0" defTabSz="457200">
              <a:spcBef>
                <a:spcPts val="0"/>
              </a:spcBef>
              <a:buSzTx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marL="0" indent="0" defTabSz="457200">
              <a:spcBef>
                <a:spcPts val="0"/>
              </a:spcBef>
              <a:buSzPct val="100000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dirty="0"/>
              <a:t>Body recovery sites are similar: 14 in alleys, 9 in abandoned buildings, 8 in vacant lots, 7 in trash receptacles.</a:t>
            </a:r>
          </a:p>
          <a:p>
            <a:pPr marL="0" indent="0" defTabSz="457200">
              <a:spcBef>
                <a:spcPts val="0"/>
              </a:spcBef>
              <a:buSzPct val="100000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marL="0" indent="0" defTabSz="457200">
              <a:spcBef>
                <a:spcPts val="0"/>
              </a:spcBef>
              <a:buSzPct val="100000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dirty="0"/>
              <a:t>Recovery sites in three broad areas: South Side (largest), West Side, and extreme South Side. Linear aspect to South Side killings.</a:t>
            </a:r>
            <a:endParaRPr dirty="0"/>
          </a:p>
        </p:txBody>
      </p:sp>
      <p:pic>
        <p:nvPicPr>
          <p:cNvPr id="31" name="LargeMurderIcon.png" descr="LargeMurderIc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00" y="381000"/>
            <a:ext cx="1295400" cy="135255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Right Arrow 1"/>
          <p:cNvSpPr/>
          <p:nvPr/>
        </p:nvSpPr>
        <p:spPr>
          <a:xfrm>
            <a:off x="717296" y="2574926"/>
            <a:ext cx="978408" cy="484632"/>
          </a:xfrm>
          <a:prstGeom prst="rightArrow">
            <a:avLst/>
          </a:prstGeom>
          <a:solidFill>
            <a:srgbClr val="FAFAFA"/>
          </a:solidFill>
          <a:ln w="25400" cap="flat">
            <a:solidFill>
              <a:srgbClr val="FF0000"/>
            </a:solidFill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717296" y="5333979"/>
            <a:ext cx="978408" cy="484632"/>
          </a:xfrm>
          <a:prstGeom prst="rightArrow">
            <a:avLst/>
          </a:prstGeom>
          <a:solidFill>
            <a:srgbClr val="FFFFFF"/>
          </a:solidFill>
          <a:ln w="25400" cap="flat">
            <a:solidFill>
              <a:srgbClr val="FF0000"/>
            </a:solidFill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737022" y="7473982"/>
            <a:ext cx="978408" cy="484632"/>
          </a:xfrm>
          <a:prstGeom prst="rightArrow">
            <a:avLst/>
          </a:prstGeom>
          <a:solidFill>
            <a:srgbClr val="FFFFFF"/>
          </a:solidFill>
          <a:ln w="25400" cap="flat">
            <a:solidFill>
              <a:srgbClr val="FF0000"/>
            </a:solidFill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16544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1E1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LargeMurderIcon.png" descr="LargeMurderIc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00" y="381000"/>
            <a:ext cx="1295400" cy="1352550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481E2B3-594F-F04F-A508-826AE1C266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024" y="381000"/>
            <a:ext cx="10621744" cy="89611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829D2B4-D041-9741-8CF3-CD7528279D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3315" y="4789394"/>
            <a:ext cx="2425700" cy="196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260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1E1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body" idx="4294967295"/>
          </p:nvPr>
        </p:nvSpPr>
        <p:spPr>
          <a:xfrm>
            <a:off x="1854200" y="1404937"/>
            <a:ext cx="10464802" cy="8348663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marL="0" indent="0" algn="ctr" defTabSz="457200">
              <a:spcBef>
                <a:spcPts val="0"/>
              </a:spcBef>
              <a:buSzTx/>
              <a:buNone/>
              <a:defRPr sz="6000" b="1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MAP </a:t>
            </a:r>
            <a:r>
              <a:rPr lang="en-US" dirty="0"/>
              <a:t>Recommendations</a:t>
            </a:r>
            <a:endParaRPr dirty="0"/>
          </a:p>
          <a:p>
            <a:pPr marL="0" indent="0" defTabSz="457200">
              <a:spcBef>
                <a:spcPts val="0"/>
              </a:spcBef>
              <a:buSz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marL="0" indent="0" defTabSz="457200">
              <a:spcBef>
                <a:spcPts val="0"/>
              </a:spcBef>
              <a:buSzPct val="100000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dirty="0"/>
              <a:t>Wholeheartedly endorse recent actions by Superintendent Eddie Johnson, who ordered case review to attempt “additional testing” of evidence.</a:t>
            </a:r>
          </a:p>
          <a:p>
            <a:pPr marL="0" indent="0" defTabSz="457200">
              <a:spcBef>
                <a:spcPts val="0"/>
              </a:spcBef>
              <a:buSzPct val="100000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endParaRPr lang="en-US" dirty="0"/>
          </a:p>
          <a:p>
            <a:pPr marL="0" indent="0" defTabSz="457200">
              <a:spcBef>
                <a:spcPts val="0"/>
              </a:spcBef>
              <a:buSzTx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dirty="0"/>
              <a:t>Murder books from 50+ cases should be assembled in one location. Review should assume cases are linked and look for commonalities.</a:t>
            </a:r>
          </a:p>
          <a:p>
            <a:pPr marL="0" indent="0" defTabSz="457200">
              <a:spcBef>
                <a:spcPts val="0"/>
              </a:spcBef>
              <a:buSzTx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sz="2800" dirty="0"/>
              <a:t> </a:t>
            </a:r>
          </a:p>
          <a:p>
            <a:pPr marL="0" indent="0" defTabSz="457200">
              <a:spcBef>
                <a:spcPts val="0"/>
              </a:spcBef>
              <a:buSzTx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dirty="0"/>
              <a:t>Methodical review of DNA samples. All samples, not just swabs from vaginal vault, should be sent to lab(s) for expedited testing – skin from under victims’ fingernails should be tested quickly.</a:t>
            </a:r>
          </a:p>
        </p:txBody>
      </p:sp>
      <p:pic>
        <p:nvPicPr>
          <p:cNvPr id="31" name="LargeMurderIcon.png" descr="LargeMurderIc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00" y="381000"/>
            <a:ext cx="1295400" cy="135255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Right Arrow 1"/>
          <p:cNvSpPr/>
          <p:nvPr/>
        </p:nvSpPr>
        <p:spPr>
          <a:xfrm>
            <a:off x="698558" y="2733170"/>
            <a:ext cx="978408" cy="484632"/>
          </a:xfrm>
          <a:prstGeom prst="rightArrow">
            <a:avLst/>
          </a:prstGeom>
          <a:solidFill>
            <a:srgbClr val="FAFAFA"/>
          </a:solidFill>
          <a:ln w="25400" cap="flat">
            <a:solidFill>
              <a:srgbClr val="FF0000"/>
            </a:solidFill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698558" y="5005293"/>
            <a:ext cx="978408" cy="484632"/>
          </a:xfrm>
          <a:prstGeom prst="rightArrow">
            <a:avLst/>
          </a:prstGeom>
          <a:solidFill>
            <a:srgbClr val="FFFFFF"/>
          </a:solidFill>
          <a:ln w="25400" cap="flat">
            <a:solidFill>
              <a:srgbClr val="FF0000"/>
            </a:solidFill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698558" y="7035100"/>
            <a:ext cx="978408" cy="484632"/>
          </a:xfrm>
          <a:prstGeom prst="rightArrow">
            <a:avLst/>
          </a:prstGeom>
          <a:solidFill>
            <a:srgbClr val="FFFFFF"/>
          </a:solidFill>
          <a:ln w="25400" cap="flat">
            <a:solidFill>
              <a:srgbClr val="FF0000"/>
            </a:solidFill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517122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1E1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body" idx="4294967295"/>
          </p:nvPr>
        </p:nvSpPr>
        <p:spPr>
          <a:xfrm>
            <a:off x="1854200" y="1404937"/>
            <a:ext cx="10464802" cy="8348663"/>
          </a:xfrm>
          <a:prstGeom prst="rect">
            <a:avLst/>
          </a:prstGeom>
        </p:spPr>
        <p:txBody>
          <a:bodyPr anchor="t">
            <a:normAutofit lnSpcReduction="10000"/>
          </a:bodyPr>
          <a:lstStyle/>
          <a:p>
            <a:pPr marL="0" indent="0" algn="ctr" defTabSz="457200">
              <a:spcBef>
                <a:spcPts val="0"/>
              </a:spcBef>
              <a:buSzTx/>
              <a:buNone/>
              <a:defRPr sz="6000" b="1">
                <a:latin typeface="Arial"/>
                <a:ea typeface="Arial"/>
                <a:cs typeface="Arial"/>
                <a:sym typeface="Arial"/>
              </a:defRPr>
            </a:pPr>
            <a:r>
              <a:rPr lang="en-US" dirty="0"/>
              <a:t>Other</a:t>
            </a:r>
            <a:r>
              <a:rPr dirty="0"/>
              <a:t> </a:t>
            </a:r>
            <a:r>
              <a:rPr lang="en-US" dirty="0"/>
              <a:t>Recommendations</a:t>
            </a:r>
            <a:endParaRPr dirty="0"/>
          </a:p>
          <a:p>
            <a:pPr marL="0" indent="0" defTabSz="457200">
              <a:spcBef>
                <a:spcPts val="0"/>
              </a:spcBef>
              <a:buSz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marL="0" indent="0" defTabSz="457200">
              <a:spcBef>
                <a:spcPts val="0"/>
              </a:spcBef>
              <a:buSzPct val="100000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dirty="0"/>
              <a:t>Strongly encourage attempting familial DNA matches using open source databases. This window is closing! Trained volunteers are available.</a:t>
            </a:r>
          </a:p>
          <a:p>
            <a:pPr marL="0" indent="0" defTabSz="457200">
              <a:spcBef>
                <a:spcPts val="0"/>
              </a:spcBef>
              <a:buSzPct val="100000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endParaRPr lang="en-US" dirty="0"/>
          </a:p>
          <a:p>
            <a:pPr marL="0" indent="0" defTabSz="457200">
              <a:spcBef>
                <a:spcPts val="0"/>
              </a:spcBef>
              <a:buSzTx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dirty="0"/>
              <a:t>In consultation with FBI, consider new techniques to pull DNA from difficult materials and surfaces. Consider M-Vac and other technologies.</a:t>
            </a:r>
          </a:p>
          <a:p>
            <a:pPr marL="0" indent="0" defTabSz="457200">
              <a:spcBef>
                <a:spcPts val="0"/>
              </a:spcBef>
              <a:buSzTx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sz="2800" dirty="0"/>
              <a:t> </a:t>
            </a:r>
          </a:p>
          <a:p>
            <a:pPr marL="0" indent="0" defTabSz="457200">
              <a:spcBef>
                <a:spcPts val="0"/>
              </a:spcBef>
              <a:buSzTx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dirty="0"/>
              <a:t>Aggressive review of CODIS hits, especially homicides that link to other crimes like sexual assaults. Other police departments have made errors in following up on CODIS data.</a:t>
            </a:r>
          </a:p>
        </p:txBody>
      </p:sp>
      <p:pic>
        <p:nvPicPr>
          <p:cNvPr id="31" name="LargeMurderIcon.png" descr="LargeMurderIc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00" y="381000"/>
            <a:ext cx="1295400" cy="135255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Right Arrow 1"/>
          <p:cNvSpPr/>
          <p:nvPr/>
        </p:nvSpPr>
        <p:spPr>
          <a:xfrm>
            <a:off x="698558" y="2642473"/>
            <a:ext cx="978408" cy="484632"/>
          </a:xfrm>
          <a:prstGeom prst="rightArrow">
            <a:avLst/>
          </a:prstGeom>
          <a:solidFill>
            <a:srgbClr val="FAFAFA"/>
          </a:solidFill>
          <a:ln w="25400" cap="flat">
            <a:solidFill>
              <a:srgbClr val="FF0000"/>
            </a:solidFill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698558" y="5005293"/>
            <a:ext cx="978408" cy="484632"/>
          </a:xfrm>
          <a:prstGeom prst="rightArrow">
            <a:avLst/>
          </a:prstGeom>
          <a:solidFill>
            <a:srgbClr val="FFFFFF"/>
          </a:solidFill>
          <a:ln w="25400" cap="flat">
            <a:solidFill>
              <a:srgbClr val="FF0000"/>
            </a:solidFill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717296" y="6883481"/>
            <a:ext cx="978408" cy="484632"/>
          </a:xfrm>
          <a:prstGeom prst="rightArrow">
            <a:avLst/>
          </a:prstGeom>
          <a:solidFill>
            <a:srgbClr val="FFFFFF"/>
          </a:solidFill>
          <a:ln w="25400" cap="flat">
            <a:solidFill>
              <a:srgbClr val="FF0000"/>
            </a:solidFill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353270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1E1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body" idx="4294967295"/>
          </p:nvPr>
        </p:nvSpPr>
        <p:spPr>
          <a:xfrm>
            <a:off x="1854200" y="1404937"/>
            <a:ext cx="10464802" cy="8348663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marL="0" indent="0" algn="ctr" defTabSz="457200">
              <a:spcBef>
                <a:spcPts val="0"/>
              </a:spcBef>
              <a:buSzTx/>
              <a:buNone/>
              <a:defRPr sz="6000" b="1">
                <a:latin typeface="Arial"/>
                <a:ea typeface="Arial"/>
                <a:cs typeface="Arial"/>
                <a:sym typeface="Arial"/>
              </a:defRPr>
            </a:pPr>
            <a:r>
              <a:rPr lang="en-US" dirty="0"/>
              <a:t>Other</a:t>
            </a:r>
            <a:r>
              <a:rPr dirty="0"/>
              <a:t> </a:t>
            </a:r>
            <a:r>
              <a:rPr lang="en-US" dirty="0"/>
              <a:t>Recommendations</a:t>
            </a:r>
            <a:endParaRPr dirty="0"/>
          </a:p>
          <a:p>
            <a:pPr marL="0" indent="0" defTabSz="457200">
              <a:spcBef>
                <a:spcPts val="0"/>
              </a:spcBef>
              <a:buSz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pPr>
            <a:endParaRPr sz="2800" dirty="0"/>
          </a:p>
          <a:p>
            <a:pPr marL="0" indent="0" defTabSz="457200">
              <a:spcBef>
                <a:spcPts val="0"/>
              </a:spcBef>
              <a:buSzPct val="100000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dirty="0"/>
              <a:t>Experience teaches killers probably already known to police. Look for survivors (almost every large series had them) who can provide descriptions. </a:t>
            </a:r>
          </a:p>
          <a:p>
            <a:pPr marL="0" indent="0" defTabSz="457200">
              <a:spcBef>
                <a:spcPts val="0"/>
              </a:spcBef>
              <a:buSzPct val="100000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endParaRPr lang="en-US" dirty="0"/>
          </a:p>
          <a:p>
            <a:pPr marL="0" indent="0" defTabSz="457200">
              <a:spcBef>
                <a:spcPts val="0"/>
              </a:spcBef>
              <a:buSzTx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dirty="0"/>
              <a:t>Since most victims were sex workers, identify pimps and associated prostitutes. Surviving sex workers may have suggestions for likely suspects.</a:t>
            </a:r>
          </a:p>
          <a:p>
            <a:pPr marL="0" indent="0" defTabSz="457200">
              <a:spcBef>
                <a:spcPts val="0"/>
              </a:spcBef>
              <a:buSzTx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sz="2800" dirty="0"/>
              <a:t> </a:t>
            </a:r>
          </a:p>
          <a:p>
            <a:pPr marL="0" indent="0" defTabSz="457200">
              <a:spcBef>
                <a:spcPts val="0"/>
              </a:spcBef>
              <a:buSzTx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dirty="0"/>
              <a:t>Don’t assume killers had sex with victims. Many serial killers are sexually dysfunctional.</a:t>
            </a:r>
          </a:p>
        </p:txBody>
      </p:sp>
      <p:pic>
        <p:nvPicPr>
          <p:cNvPr id="31" name="LargeMurderIcon.png" descr="LargeMurderIc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00" y="381000"/>
            <a:ext cx="1295400" cy="135255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Right Arrow 1"/>
          <p:cNvSpPr/>
          <p:nvPr/>
        </p:nvSpPr>
        <p:spPr>
          <a:xfrm>
            <a:off x="685798" y="2884789"/>
            <a:ext cx="978408" cy="484632"/>
          </a:xfrm>
          <a:prstGeom prst="rightArrow">
            <a:avLst/>
          </a:prstGeom>
          <a:solidFill>
            <a:srgbClr val="FAFAFA"/>
          </a:solidFill>
          <a:ln w="25400" cap="flat">
            <a:solidFill>
              <a:srgbClr val="FF0000"/>
            </a:solidFill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698558" y="5005293"/>
            <a:ext cx="978408" cy="484632"/>
          </a:xfrm>
          <a:prstGeom prst="rightArrow">
            <a:avLst/>
          </a:prstGeom>
          <a:solidFill>
            <a:srgbClr val="FFFFFF"/>
          </a:solidFill>
          <a:ln w="25400" cap="flat">
            <a:solidFill>
              <a:srgbClr val="FF0000"/>
            </a:solidFill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698558" y="7125797"/>
            <a:ext cx="978408" cy="484632"/>
          </a:xfrm>
          <a:prstGeom prst="rightArrow">
            <a:avLst/>
          </a:prstGeom>
          <a:solidFill>
            <a:srgbClr val="FFFFFF"/>
          </a:solidFill>
          <a:ln w="25400" cap="flat">
            <a:solidFill>
              <a:srgbClr val="FF0000"/>
            </a:solidFill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415103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5667</TotalTime>
  <Words>475</Words>
  <Application>Microsoft Office PowerPoint</Application>
  <PresentationFormat>Custom</PresentationFormat>
  <Paragraphs>55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Helvetica</vt:lpstr>
      <vt:lpstr>Helvetica Light</vt:lpstr>
      <vt:lpstr>Helvetica Neue</vt:lpstr>
      <vt:lpstr>White</vt:lpstr>
      <vt:lpstr> Murder  Accountability 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Murder  Accountability 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Murder Accountability  Project</dc:title>
  <dc:creator>Barbara and Eric</dc:creator>
  <cp:lastModifiedBy>Ernesto Lee</cp:lastModifiedBy>
  <cp:revision>155</cp:revision>
  <dcterms:modified xsi:type="dcterms:W3CDTF">2022-01-13T22:47:38Z</dcterms:modified>
</cp:coreProperties>
</file>