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1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10" r:id="rId12"/>
    <p:sldId id="309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99" d="100"/>
          <a:sy n="99" d="100"/>
        </p:scale>
        <p:origin x="19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0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12342"/>
            <a:ext cx="7315200" cy="12266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093162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630283"/>
            <a:ext cx="7315200" cy="12349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B5EBB6F0-FD0F-4765-9F5F-B76F17586ED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14400" y="2602853"/>
            <a:ext cx="7315200" cy="12349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163926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12207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476499"/>
            <a:ext cx="73152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3048000"/>
            <a:ext cx="7315200" cy="10943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FDDB4F4-DA1D-452E-AE18-B750924522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303763"/>
            <a:ext cx="73152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CAEFE5E-C61D-4E3F-A6DF-6C0BBC0B941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4400" y="4875264"/>
            <a:ext cx="7315200" cy="10683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556614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3200400"/>
            <a:ext cx="73914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95DD0C50-7F59-4B0C-9230-DDDCF08A08BF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914400" y="1143000"/>
            <a:ext cx="7315200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4350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B6B2511-37BC-4726-8C5F-37E59A8D82F9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295400"/>
            <a:ext cx="7315200" cy="30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6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90" r:id="rId3"/>
    <p:sldLayoutId id="2147483689" r:id="rId4"/>
    <p:sldLayoutId id="2147483685" r:id="rId5"/>
    <p:sldLayoutId id="2147483679" r:id="rId6"/>
    <p:sldLayoutId id="2147483680" r:id="rId7"/>
    <p:sldLayoutId id="2147483683" r:id="rId8"/>
    <p:sldLayoutId id="2147483681" r:id="rId9"/>
    <p:sldLayoutId id="2147483686" r:id="rId10"/>
    <p:sldLayoutId id="2147483674" r:id="rId11"/>
    <p:sldLayoutId id="2147483676" r:id="rId12"/>
    <p:sldLayoutId id="2147483688" r:id="rId13"/>
    <p:sldLayoutId id="2147483687" r:id="rId14"/>
    <p:sldLayoutId id="2147483675" r:id="rId15"/>
    <p:sldLayoutId id="2147483684" r:id="rId1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Chapter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to Python</a:t>
            </a:r>
            <a:br>
              <a:rPr lang="en-US" dirty="0"/>
            </a:br>
            <a:r>
              <a:rPr lang="en-US" dirty="0"/>
              <a:t>for data analysis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for Data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2021,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CD99A-C53C-448B-A8FD-52ED79E8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D0E7-8339-49E5-971C-74A3B5CE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programs that are installed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Anaconda distribution</a:t>
            </a:r>
            <a:endParaRPr lang="en-US" dirty="0"/>
          </a:p>
        </p:txBody>
      </p:sp>
      <p:pic>
        <p:nvPicPr>
          <p:cNvPr id="7" name="Content Placeholder 6" descr="Refer to page 9 in textbook ">
            <a:extLst>
              <a:ext uri="{FF2B5EF4-FFF2-40B4-BE49-F238E27FC236}">
                <a16:creationId xmlns:a16="http://schemas.microsoft.com/office/drawing/2014/main" id="{6DC04693-B011-429F-A445-180A0B0D12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22400" y="1371599"/>
            <a:ext cx="4064000" cy="42742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F66B-4398-4928-AA84-ACBA0418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DBD2-8F2A-47DB-BD68-BF91BB5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CA6B-BC76-43C7-9C3E-0C3C39E2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9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C4CE-3CA7-41A1-AC89-78DF577D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Modules included with the Anaconda distribution</a:t>
            </a:r>
            <a:endParaRPr lang="en-US" dirty="0"/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5DAE9BE8-3619-4508-B265-7851DD6C36E2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86504902"/>
              </p:ext>
            </p:extLst>
          </p:nvPr>
        </p:nvGraphicFramePr>
        <p:xfrm>
          <a:off x="914400" y="1143000"/>
          <a:ext cx="7029450" cy="3962400"/>
        </p:xfrm>
        <a:graphic>
          <a:graphicData uri="http://schemas.openxmlformats.org/drawingml/2006/table">
            <a:tbl>
              <a:tblPr firstRow="1"/>
              <a:tblGrid>
                <a:gridCol w="1428750">
                  <a:extLst>
                    <a:ext uri="{9D8B030D-6E8A-4147-A177-3AD203B41FA5}">
                      <a16:colId xmlns:a16="http://schemas.microsoft.com/office/drawing/2014/main" val="2725706857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740416609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4176158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Abbreviation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methods for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0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pandas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 analysis and visualization</a:t>
                      </a: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04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numpy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np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Numerical computing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14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seaborn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 visualization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7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Working with datetime objects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26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urllib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Getting files from the web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56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zipfile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Working with zip files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sqlite3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Working with a SQLite database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json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Working with JSON data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8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sklearn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9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Regression analysis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0110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79D5-AA71-4F32-A04F-EADC24C6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74EA-B939-4E4C-BBD4-1566E302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2CAA-1E76-4D3A-90D6-D86A23F8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0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060B-D95F-4C44-891D-AD5753EC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modules you need to install for this book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E282C070-F3EA-44BA-B3E4-6F7FF0D0EA0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55315030"/>
              </p:ext>
            </p:extLst>
          </p:nvPr>
        </p:nvGraphicFramePr>
        <p:xfrm>
          <a:off x="1295400" y="1097280"/>
          <a:ext cx="6229350" cy="1188720"/>
        </p:xfrm>
        <a:graphic>
          <a:graphicData uri="http://schemas.openxmlformats.org/drawingml/2006/table">
            <a:tbl>
              <a:tblPr firstRow="1"/>
              <a:tblGrid>
                <a:gridCol w="1543050">
                  <a:extLst>
                    <a:ext uri="{9D8B030D-6E8A-4147-A177-3AD203B41FA5}">
                      <a16:colId xmlns:a16="http://schemas.microsoft.com/office/drawing/2014/main" val="39401955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480896492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912065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Chapter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methods for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40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pyreadstat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Reading Stata files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853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geopandas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Plotting geographic data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279281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628BC8-1176-4994-A10D-A8667D1CE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590800"/>
            <a:ext cx="7391400" cy="3352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install a module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from the Anaconda prompt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pandas --yes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with a different channel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–-channel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-forge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pyreadstat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--yes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1730-CF89-4EFE-A80E-ED61B45F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BDF0-7F85-46BA-9810-14A0DBB2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A9E45-E64C-4B56-A6EC-B4C88808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8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F3DB-B4C5-4A83-85AB-5351B3C3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091D8-A7CF-42D4-A548-A7CFF3C3F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one module into the namespace specified by the as clause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one submodule from a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request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034E-5520-4F3C-971B-02DD5DFD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7594-25CF-404D-9A92-9D19F375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E0BFA-C358-4389-9D65-48F87CD5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0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688F-2370-4578-BAC0-42C80CAF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0A928-4E63-47F3-ABFF-321806352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a method in a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lang="en-US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sz="12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polls_url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'http://projects.fivethirtyeight.com/.../president_general_polls_2016.csv'</a:t>
            </a:r>
            <a:b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 =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poll_url</a:t>
            </a:r>
            <a:r>
              <a:rPr lang="en-US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a method from a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.sort_values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1698-0C42-44A6-9D37-E3A731D2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60D24-3F8C-45B7-A195-2625196B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EE32-A724-4A04-A602-52276ADD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3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E530-5852-471E-965F-EAB8D26C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chain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CF64C-583B-4278-AE0B-393276E4FD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chain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and head()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.head()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chain the query() and plot()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!= "U.S."')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y=['Clinton_pct','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Trump_pct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313D-4DBB-47E0-81AC-55EC9A55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BCAE9-979C-4080-917D-8958FFCD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3588E-44DC-4907-88EE-57E0788E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9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E699-BF04-4067-B635-B7325C04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a method with positional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keyword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747AB-FB50-4085-ADA9-510F19934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signature for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(by, axis=0, ascending=True,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=False,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kind='quicksort',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na_position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='last')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with positional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keyword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ascending=False,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8532-5D88-426F-9C1F-CF04C96A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203F-AF09-4F69-B6EC-9ECC97C3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199F9-76ED-4AC4-B0C0-F79F7791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7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56D7-A836-4ECA-9536-BF58B0B6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coding lists, slices, tuples,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dictionary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03175-79B1-4FD3-A70B-33C3C196C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is a sequence of items within brackets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[item1,item2,...]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tuple is coded like a list but in parentheses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(item1,item2,...)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dictionary is a sequence of key/value pairs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braces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{key1:value1, key2:value2, ...}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slice sets the start and stop values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an optional step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start:stop:step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8CE2A-947F-4804-8975-6F2B9D37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E1CE-9930-4CAA-B7C6-C5913168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9F25-CF01-4883-A18D-208887DD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27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714-C389-487B-8A8B-D18BA526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lists, slices, tuples,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dictionary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133C8-E1EF-4F8D-94F3-5462C97409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543800" cy="4648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used as a keyword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polls.drop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['cycle','branch','matchup','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forecastdate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tuple used as a keyword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polls.plot.line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('2016-06','2016-11')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dictionary used as a keyword parameter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polls.rename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{'adjpoll_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clinton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':'Clinton',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adjpoll_trump':'Trump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'}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slices used in a loc[ ] accessor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0:100:10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'state':'grade'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B587-4441-4541-B485-CAD349C0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F2A8B-F6C2-4FCB-983B-4874604D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409A-4DDB-437D-BDA6-86EB9270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7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525C-C1ED-46CC-8D9E-D1EF6301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list comprehension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2C7F-26A0-4EDB-A2BC-57B77BBE35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[expression for member in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comprehension used to provide the list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keyword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[x for x in range(1900,1920,2)]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[1900, 1902, 1904, 1906, 1908, 1910, 1912, 1914, 1916, 1918]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DB7BC-739F-433E-BEA4-CC30FFD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28982-079B-4174-ABC2-AE80D146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FDBF-F86C-4914-AA90-89FF4C37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1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EC24-221D-41A5-9F2C-34B4AFE9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434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CEBCB-2D70-4256-80C9-C3BF63530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endParaRPr lang="en-US" b="1" dirty="0"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Python statements that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a module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 and chain methods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slices, lists, tuples, dictionaries, and list comprehensions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JupyterLab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an existing Notebook or to start a new Notebook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 and run the cells of a Notebook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and modify the headings in a Notebook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JupyterLab’s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Tab completion and tooltip features.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JupyterLab’s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Magic Commands to time statements and display the current variables.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3442A-9BA3-4585-BAD4-B3BBDD2A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33D4F-52DE-4B2B-81F1-E83EB7DE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74E6-4824-4741-9570-650866EA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8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DF5F-E08E-43F0-9999-C845FA2D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continue a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F6336-5FD4-462D-88FB-E9079CDEBB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implicit continuation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['state','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ascending=False,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explicit continuation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(['state','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ascending=False,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03A4-2791-4004-9023-272A250C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9055-B52D-440E-B261-10242B66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0070-A887-4467-B4F5-A1A2DA6D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9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635A-8E98-4BB1-B876-D45B8BE7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Notebook in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File Browser open </a:t>
            </a:r>
            <a:endParaRPr lang="en-US" dirty="0"/>
          </a:p>
        </p:txBody>
      </p:sp>
      <p:pic>
        <p:nvPicPr>
          <p:cNvPr id="7" name="Content Placeholder 6" descr="Refer to page 17 in textbook ">
            <a:extLst>
              <a:ext uri="{FF2B5EF4-FFF2-40B4-BE49-F238E27FC236}">
                <a16:creationId xmlns:a16="http://schemas.microsoft.com/office/drawing/2014/main" id="{CA6C2A55-8064-4B55-BD50-C0E64FF82D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371600"/>
            <a:ext cx="7315199" cy="23251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88FD-3DF8-4FD9-98D0-91931A68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56E7-08C8-414A-9926-EC219DCF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C731-18B5-44B9-B378-A04898CB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5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495E-5496-4B5E-928B-10AF52E1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Notebooks in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File Browser closed</a:t>
            </a:r>
            <a:endParaRPr lang="en-US" dirty="0"/>
          </a:p>
        </p:txBody>
      </p:sp>
      <p:pic>
        <p:nvPicPr>
          <p:cNvPr id="7" name="Content Placeholder 6" descr="Refer to page 17 in textbook ">
            <a:extLst>
              <a:ext uri="{FF2B5EF4-FFF2-40B4-BE49-F238E27FC236}">
                <a16:creationId xmlns:a16="http://schemas.microsoft.com/office/drawing/2014/main" id="{8BCED29D-22E8-4E31-B194-9DC9536D5C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43987"/>
            <a:ext cx="7315200" cy="23250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31FB3-CEDA-4603-AE9C-66AAFCE3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53941-90F9-4C04-BB10-142AF930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A0B0-58DD-4BD4-912E-D8A3E2C8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79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2F49-7751-456F-B7CB-F251F889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start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E7852-29C3-4E6A-AEB0-23D87ED5FD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Start menu to start the Anaconda Navigator, and then launch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JupyterLab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Notebooks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open or close the File Browser, click the File Browser icon in the upper left corner.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open a Notebook, browse to the file you want to open and double-click on 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start a new Notebook, 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Launcher to open a Launcher tab. Then, click the Python 3 icon.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save, close, or rename a Notebook, use the File menu. To save the active Notebook, click on the Save icon in the toolbar for the tab.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restore a Notebook to the last checkpoint, 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Revert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 to Checkpoint.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89CF-701C-41FD-81E0-364B933B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6368-52AB-45DC-936A-F2A850A0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4A78-494D-4DCC-9EAD-4DBFE78A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55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437F-E5AC-48B5-947A-296A6602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cell and its output when the cell is run</a:t>
            </a:r>
            <a:endParaRPr lang="en-US" dirty="0"/>
          </a:p>
        </p:txBody>
      </p:sp>
      <p:pic>
        <p:nvPicPr>
          <p:cNvPr id="7" name="Content Placeholder 6" descr="Refer to page 19 in textbook ">
            <a:extLst>
              <a:ext uri="{FF2B5EF4-FFF2-40B4-BE49-F238E27FC236}">
                <a16:creationId xmlns:a16="http://schemas.microsoft.com/office/drawing/2014/main" id="{601391D1-897C-4847-9B4B-743E199A42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38782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7EB43-CB7E-48EB-8521-45AB3028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B52A-ED24-482F-B56A-8F68EA01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628DF-2089-4F9D-8879-BDE134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24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71A4-1980-4BCA-A7A8-A0FB84D9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select one or more cells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BFFB3-C0E1-4EA2-AD25-8EB1847B0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select one cell, position the pointer in the left margin of the cell so it becomes a crosshair, and then click so a blue line is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select more than one cell, select the first cell, hold down the Shift key, and select the last cell.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copy, delete, merge,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move the selected cells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buttons in the toolbar or the items in the Edit or shortcut menu.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cell after the current cell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+ button in the toolbar.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DAC2-A5BD-4444-9C98-89FFD845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CC4D4-A807-423F-89F6-FB86BC2D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C70FA-79E2-429D-96CD-FFF648CF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24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B68F-B3C3-49D5-84A6-4CC5AA1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the code in one cell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213F-1C37-4C73-AD12-7FEBB931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Shift+Enter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click the Run button in the toolbar.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the code in selected cells or all cells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Run button in the toolbar or the items in the Run menu.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interrupt, restart, or shutdown the kernel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items in the Kernel menu.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D6CA7-8442-4E42-9D82-27536342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17E0-59DA-436C-9DFA-7D4A7907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145D-E59F-40A3-85DB-EE604A76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83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C21C-3F57-4A85-869B-F0C4CFDD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 completion feature is activated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press the Tab key</a:t>
            </a:r>
            <a:endParaRPr lang="en-US" dirty="0"/>
          </a:p>
        </p:txBody>
      </p:sp>
      <p:pic>
        <p:nvPicPr>
          <p:cNvPr id="7" name="Content Placeholder 6" descr="Refer to page 21 in textbook ">
            <a:extLst>
              <a:ext uri="{FF2B5EF4-FFF2-40B4-BE49-F238E27FC236}">
                <a16:creationId xmlns:a16="http://schemas.microsoft.com/office/drawing/2014/main" id="{657B7EE4-C541-4CB4-846D-7A2BCF647D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9800" y="1447800"/>
            <a:ext cx="7289800" cy="8966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2A1F-4228-49B5-BA90-1ADB24C1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6E55-DE3B-4F08-B4C4-4B2E754E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FC11-7693-422D-8E6F-ED16BC69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83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61E0-3596-4F77-87ED-12DF55AE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tooltip feature is activated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press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Shift+Tab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7279C-5654-45E7-9535-DEB85D5167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716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start of the tooltip for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endParaRPr lang="en-US" dirty="0"/>
          </a:p>
        </p:txBody>
      </p:sp>
      <p:pic>
        <p:nvPicPr>
          <p:cNvPr id="8" name="Content Placeholder 7" descr="Refer to page 21 in textbook ">
            <a:extLst>
              <a:ext uri="{FF2B5EF4-FFF2-40B4-BE49-F238E27FC236}">
                <a16:creationId xmlns:a16="http://schemas.microsoft.com/office/drawing/2014/main" id="{69DDA77F-4FEA-4CD5-8305-6571B54D1A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6374" y="1828800"/>
            <a:ext cx="6875362" cy="25146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AA4D3-ED1B-4129-BD80-805FB0F5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5BF0C-9A8D-46F0-84F6-3ADB2D89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AE5A3-DA05-4F90-86F5-932FB6F1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96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4017-2640-496A-9C7A-6F297545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tooltip feature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6740-71FE-4AA1-BEE7-3882C5099F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7660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of the tooltip after scrolling down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start of the parameters</a:t>
            </a:r>
          </a:p>
          <a:p>
            <a:endParaRPr lang="en-US" dirty="0"/>
          </a:p>
        </p:txBody>
      </p:sp>
      <p:pic>
        <p:nvPicPr>
          <p:cNvPr id="8" name="Content Placeholder 7" descr="Refer to page 21 in textbook ">
            <a:extLst>
              <a:ext uri="{FF2B5EF4-FFF2-40B4-BE49-F238E27FC236}">
                <a16:creationId xmlns:a16="http://schemas.microsoft.com/office/drawing/2014/main" id="{32293AA8-C94E-4B77-BA31-8AD1CE2B86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0247" y="1828800"/>
            <a:ext cx="6663506" cy="242641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13F9F-10D3-48DD-857D-D008C5EA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8F54D-5FC5-4331-BC4A-85F8B32D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50A13-FF22-40EF-AB25-FE8B1348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6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674-2C5D-4FA8-87DD-7DD51F49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ED0F-D44A-4A92-BA3D-7BEE5CF5F5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lang="en-US" sz="2000" b="1" dirty="0"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data analysis and data visualization.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the five phases of data analysis and visualization.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Pandas and Seaborn modules that are in the Anaconda distribution.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runtime errors and syntax errors.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8813-A9F2-447C-A8A0-F6DEDBAE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B1E9-5AC4-4B05-9225-A1B06AD7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9E97-1389-44F4-A0BC-29747B4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42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B893-33A4-416F-8976-96A8DAD6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syntax error in a Notebook</a:t>
            </a:r>
            <a:endParaRPr lang="en-US" dirty="0"/>
          </a:p>
        </p:txBody>
      </p:sp>
      <p:pic>
        <p:nvPicPr>
          <p:cNvPr id="7" name="Content Placeholder 6" descr="Refer to page 23 in textbook ">
            <a:extLst>
              <a:ext uri="{FF2B5EF4-FFF2-40B4-BE49-F238E27FC236}">
                <a16:creationId xmlns:a16="http://schemas.microsoft.com/office/drawing/2014/main" id="{D1B2EE4A-C3B0-4B62-917B-E67E19EF13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9800" y="1143000"/>
            <a:ext cx="7289800" cy="12647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C5028-2CBD-4A48-940B-2761B0EA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6F50-0A43-408E-AD8D-7FEDAC3F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60E77-B163-4B8F-ADA0-E63136C6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94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46B9-811E-447C-BB03-0B28270B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runtime error in a Notebook</a:t>
            </a:r>
            <a:endParaRPr lang="en-US" dirty="0"/>
          </a:p>
        </p:txBody>
      </p:sp>
      <p:pic>
        <p:nvPicPr>
          <p:cNvPr id="7" name="Content Placeholder 6" descr="Refer to page 23 in textbook ">
            <a:extLst>
              <a:ext uri="{FF2B5EF4-FFF2-40B4-BE49-F238E27FC236}">
                <a16:creationId xmlns:a16="http://schemas.microsoft.com/office/drawing/2014/main" id="{96903729-49E8-4E74-A762-314A45A00D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7100" y="1060498"/>
            <a:ext cx="6403964" cy="48831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33FB-1C85-47EE-9D20-814A3361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66D1-AC32-4773-BAB6-6F19E284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BC911-B496-4C3D-8898-CC20261E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51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EB22-E62A-4DD4-9517-916E0922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Notebook with headings</a:t>
            </a:r>
            <a:endParaRPr lang="en-US" dirty="0"/>
          </a:p>
        </p:txBody>
      </p:sp>
      <p:pic>
        <p:nvPicPr>
          <p:cNvPr id="9" name="Content Placeholder 8" descr="Refer to page 25 in textbook ">
            <a:extLst>
              <a:ext uri="{FF2B5EF4-FFF2-40B4-BE49-F238E27FC236}">
                <a16:creationId xmlns:a16="http://schemas.microsoft.com/office/drawing/2014/main" id="{75FBC3CE-58A8-4D3A-9859-1063F3C94C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1" y="1091681"/>
            <a:ext cx="7315200" cy="231370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61671-D7E3-496D-B61F-18AF6A940F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Markdown language for the headings</a:t>
            </a:r>
          </a:p>
          <a:p>
            <a:endParaRPr lang="en-US" dirty="0"/>
          </a:p>
        </p:txBody>
      </p:sp>
      <p:pic>
        <p:nvPicPr>
          <p:cNvPr id="10" name="Content Placeholder 9" descr="Refer to page 25 in textbook ">
            <a:extLst>
              <a:ext uri="{FF2B5EF4-FFF2-40B4-BE49-F238E27FC236}">
                <a16:creationId xmlns:a16="http://schemas.microsoft.com/office/drawing/2014/main" id="{DDCB2D78-F973-4F90-8617-4AB90EF27FD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14400" y="4272876"/>
            <a:ext cx="7315200" cy="108089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5F1266-784D-4FA2-9F93-FCCDF83D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6F6F63-FF65-4D10-99E2-C076BE3A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0904B6-75DC-4557-B4F2-A6495F63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63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18A2-84DF-43ED-AD43-09E7499D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heading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using Markdown language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F572D-0820-4AF7-B7DB-E2CDE7CB0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the cursor in a new cell, change the drop-down list from Code to Markdown.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the text for a heading into the cell preceded by from one to five # signs. The number of signs determines the level of the heading.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 the cell to convert the Markdown language to the heading.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modify a heading in a Notebook cell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Double-click in the cell to display the Markdown language, modify it, and run the cell.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A6EFB-8D04-4F92-8429-AEDF9438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E074-E68D-4455-999F-33D8E3B2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C41B-16B1-44B7-B1AA-4CC7D3CD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65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3863-BC36-4FD2-925F-43BFC230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search for the Pandas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pic>
        <p:nvPicPr>
          <p:cNvPr id="7" name="Content Placeholder 6" descr="Refer to page 27 in textbook ">
            <a:extLst>
              <a:ext uri="{FF2B5EF4-FFF2-40B4-BE49-F238E27FC236}">
                <a16:creationId xmlns:a16="http://schemas.microsoft.com/office/drawing/2014/main" id="{9DED40C3-4D17-4F5B-8339-A5FD76AFBC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1699" y="1143000"/>
            <a:ext cx="7325833" cy="2971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542A-407B-4185-8FC5-41622863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99D9-12AE-4115-9CE3-0736CAD2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83925-9FEC-4AD8-A326-60E07BB4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54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322D-8C21-4A18-88F2-190D3AE4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Help menu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page in the Pandas reference</a:t>
            </a:r>
            <a:endParaRPr lang="en-US" dirty="0"/>
          </a:p>
        </p:txBody>
      </p:sp>
      <p:pic>
        <p:nvPicPr>
          <p:cNvPr id="7" name="Content Placeholder 6" descr="Refer to page 27 in textbook ">
            <a:extLst>
              <a:ext uri="{FF2B5EF4-FFF2-40B4-BE49-F238E27FC236}">
                <a16:creationId xmlns:a16="http://schemas.microsoft.com/office/drawing/2014/main" id="{8CE17652-DF26-4892-B249-DA361D5536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9800" y="1371600"/>
            <a:ext cx="6375400" cy="437924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904C-6553-4A60-A11D-88F73619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1F35-B24E-4DCF-96A6-85563D1B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AAB7A-E93F-4B97-86A4-316634D7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42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E900-A094-4707-BF77-7EFDA381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two Notebooks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horizontally split screen</a:t>
            </a:r>
            <a:endParaRPr lang="en-US" dirty="0"/>
          </a:p>
        </p:txBody>
      </p:sp>
      <p:pic>
        <p:nvPicPr>
          <p:cNvPr id="7" name="Content Placeholder 6" descr="Refer to page 29 in textbook ">
            <a:extLst>
              <a:ext uri="{FF2B5EF4-FFF2-40B4-BE49-F238E27FC236}">
                <a16:creationId xmlns:a16="http://schemas.microsoft.com/office/drawing/2014/main" id="{8DC529F5-1999-40FA-A441-466F07F2ED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7100" y="1295400"/>
            <a:ext cx="7315200" cy="405413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F225-0057-496F-AACB-518CE28F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149C-D6C4-40E7-A74A-04453CAC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A7A5-8277-4331-A312-D46EACF0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96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6656-8CDA-4EB2-8D7F-D7D76894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split the screen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3F00C-8230-4B8C-8D08-2001481F7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split the screen vertically between two open Notebooks, drag the second tab down and to the right and drop 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split the screen horizontally between two open Notebooks, drag the second tab down and drop it.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restore the screen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Drag the tab of the bottom or right Notebook until it’s next to the tab of the other Notebook and drop 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have trouble restoring the screen by dragging the split tab, you can close one of the Notebooks and then reopen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572D0-C0C4-4B43-8A49-71264898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6367-2041-4F1D-81FB-88234D54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61246-FE7E-4C4F-BC8F-715072A1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55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3A08-B6EF-44AA-821F-AC23F4C4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of the most useful Magic Commands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D461F-8EA0-4A5A-ACBD-ADB69F7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2C44-370E-452A-831D-B34D77B0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CEDC0-6F9D-4D96-8806-334CAA4D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896E0842-2740-4F6E-BE83-5A9B4C17ECE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78060893"/>
              </p:ext>
            </p:extLst>
          </p:nvPr>
        </p:nvGraphicFramePr>
        <p:xfrm>
          <a:off x="915202" y="1143000"/>
          <a:ext cx="6760029" cy="3178630"/>
        </p:xfrm>
        <a:graphic>
          <a:graphicData uri="http://schemas.openxmlformats.org/drawingml/2006/table">
            <a:tbl>
              <a:tblPr firstRow="1"/>
              <a:tblGrid>
                <a:gridCol w="1687286">
                  <a:extLst>
                    <a:ext uri="{9D8B030D-6E8A-4147-A177-3AD203B41FA5}">
                      <a16:colId xmlns:a16="http://schemas.microsoft.com/office/drawing/2014/main" val="1574508277"/>
                    </a:ext>
                  </a:extLst>
                </a:gridCol>
                <a:gridCol w="5072743">
                  <a:extLst>
                    <a:ext uri="{9D8B030D-6E8A-4147-A177-3AD203B41FA5}">
                      <a16:colId xmlns:a16="http://schemas.microsoft.com/office/drawing/2014/main" val="1227308027"/>
                    </a:ext>
                  </a:extLst>
                </a:gridCol>
              </a:tblGrid>
              <a:tr h="377371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Command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 panose="000006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 panose="000006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17778"/>
                  </a:ext>
                </a:extLst>
              </a:tr>
              <a:tr h="667657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%time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Displays the time that it takes for a statement to run.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908669"/>
                  </a:ext>
                </a:extLst>
              </a:tr>
              <a:tr h="667657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%%time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Displays the time that it takes for all the statements in a cell to run.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977"/>
                  </a:ext>
                </a:extLst>
              </a:tr>
              <a:tr h="667657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%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whos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Displays the variables that are in the namespace along with their data types.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965051"/>
                  </a:ext>
                </a:extLst>
              </a:tr>
              <a:tr h="667657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%magic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Displays a reference for all of the Magic commands.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36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833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D165-5711-4B28-8735-61CC27AD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%time command works</a:t>
            </a:r>
            <a:endParaRPr lang="en-US" dirty="0"/>
          </a:p>
        </p:txBody>
      </p:sp>
      <p:pic>
        <p:nvPicPr>
          <p:cNvPr id="13" name="Content Placeholder 12" descr="Refer to page 31 in textbook ">
            <a:extLst>
              <a:ext uri="{FF2B5EF4-FFF2-40B4-BE49-F238E27FC236}">
                <a16:creationId xmlns:a16="http://schemas.microsoft.com/office/drawing/2014/main" id="{07F37BB0-42AC-4B32-AECA-B53FE4DAB2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21321"/>
            <a:ext cx="7301978" cy="95395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5BE3E-8E2A-46D4-BA4F-6DC45F4A31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5500" y="2255863"/>
            <a:ext cx="73152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%%time command works</a:t>
            </a:r>
          </a:p>
        </p:txBody>
      </p:sp>
      <p:pic>
        <p:nvPicPr>
          <p:cNvPr id="14" name="Content Placeholder 13" descr="Refer to page 31 in textbook ">
            <a:extLst>
              <a:ext uri="{FF2B5EF4-FFF2-40B4-BE49-F238E27FC236}">
                <a16:creationId xmlns:a16="http://schemas.microsoft.com/office/drawing/2014/main" id="{DC8AC01C-F6ED-41C4-9BE4-0395F97CD7C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14400" y="2797369"/>
            <a:ext cx="7301978" cy="96428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67C08F-96EA-49DC-96BF-20B20FB3B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500" y="3970363"/>
            <a:ext cx="73152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%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works</a:t>
            </a:r>
          </a:p>
          <a:p>
            <a:endParaRPr lang="en-US" dirty="0"/>
          </a:p>
        </p:txBody>
      </p:sp>
      <p:pic>
        <p:nvPicPr>
          <p:cNvPr id="15" name="Content Placeholder 14" descr="Refer to page 31 in textbook ">
            <a:extLst>
              <a:ext uri="{FF2B5EF4-FFF2-40B4-BE49-F238E27FC236}">
                <a16:creationId xmlns:a16="http://schemas.microsoft.com/office/drawing/2014/main" id="{2C8CCBB1-D452-4DF0-AA39-7925287FC87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927100" y="4484755"/>
            <a:ext cx="7289278" cy="125893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0890E9-6063-413D-B4BC-E5157443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F2663D-5093-4A27-A3C7-D72686E9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90F13D-3F1E-4F78-AF62-22E5E963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2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CFC8-F5BF-4118-A0B5-555A939F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 often provides the best insights into the data</a:t>
            </a:r>
            <a:endParaRPr lang="en-US" dirty="0"/>
          </a:p>
        </p:txBody>
      </p:sp>
      <p:pic>
        <p:nvPicPr>
          <p:cNvPr id="7" name="Content Placeholder 6" descr="Refer to page 5 in textbook ">
            <a:extLst>
              <a:ext uri="{FF2B5EF4-FFF2-40B4-BE49-F238E27FC236}">
                <a16:creationId xmlns:a16="http://schemas.microsoft.com/office/drawing/2014/main" id="{AFAF1CF4-6130-43B9-AADE-F4334DFFD8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2318" y="1295400"/>
            <a:ext cx="6859363" cy="3276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B08E-6000-4421-B0BE-34B3B97C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D4F4-14D1-4796-AC7C-54B67CBB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F949-17B4-47CA-AB86-9B78C92C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454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9A7C-F04D-4944-A498-E06EA7AA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Python type()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check the data type of a variable</a:t>
            </a:r>
            <a:endParaRPr lang="en-US" dirty="0"/>
          </a:p>
        </p:txBody>
      </p:sp>
      <p:pic>
        <p:nvPicPr>
          <p:cNvPr id="7" name="Content Placeholder 6" descr="Refer to page 31 in textbook ">
            <a:extLst>
              <a:ext uri="{FF2B5EF4-FFF2-40B4-BE49-F238E27FC236}">
                <a16:creationId xmlns:a16="http://schemas.microsoft.com/office/drawing/2014/main" id="{728E2136-6F16-4DCF-8E58-7598734052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4784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09437-5441-4397-AA72-B6E7EDD9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B26C-3217-4C8E-B560-909DC8B7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ACC2-9F64-4A38-BCF6-8A1D4D55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76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29FE-04F5-44F9-A37F-0126DFE0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Polling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4E9BC-26D1-4413-8138-73C2A7D3C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375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http://projects.fivethirtyeight.com/general-model/</a:t>
            </a:r>
            <a:b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president_general_polls_2016.csv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imported </a:t>
            </a:r>
            <a:r>
              <a:rPr lang="en-US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(12,624 rows and 27 columns)</a:t>
            </a:r>
          </a:p>
          <a:p>
            <a:endParaRPr lang="en-US" dirty="0"/>
          </a:p>
        </p:txBody>
      </p:sp>
      <p:pic>
        <p:nvPicPr>
          <p:cNvPr id="8" name="Content Placeholder 7" descr="Refer to page 33 in textbook ">
            <a:extLst>
              <a:ext uri="{FF2B5EF4-FFF2-40B4-BE49-F238E27FC236}">
                <a16:creationId xmlns:a16="http://schemas.microsoft.com/office/drawing/2014/main" id="{697C0D95-AA69-4B3F-9405-42A7E6F065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1088" y="2506837"/>
            <a:ext cx="7055113" cy="168416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F2C7-2D74-4344-8250-6BAD09A4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7493-9306-4421-8B13-A6090F0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4595D-097F-4D3C-B76D-975BF188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591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41F8-D07A-4BA2-905B-05F32B60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cleaned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(4,116 rows and 10 columns)</a:t>
            </a:r>
            <a:endParaRPr lang="en-US" dirty="0"/>
          </a:p>
        </p:txBody>
      </p:sp>
      <p:pic>
        <p:nvPicPr>
          <p:cNvPr id="9" name="Content Placeholder 8" descr="Refer to page 33 in textbook ">
            <a:extLst>
              <a:ext uri="{FF2B5EF4-FFF2-40B4-BE49-F238E27FC236}">
                <a16:creationId xmlns:a16="http://schemas.microsoft.com/office/drawing/2014/main" id="{C6DEA22F-AE48-4F40-83CA-02608E5E52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36833"/>
            <a:ext cx="7315200" cy="8035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E7CB-B1C6-4A81-805D-0125233140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445148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prepared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(8,232 rows and 9 columns)</a:t>
            </a:r>
          </a:p>
        </p:txBody>
      </p:sp>
      <p:pic>
        <p:nvPicPr>
          <p:cNvPr id="10" name="Content Placeholder 9" descr="Refer to page 33 in textbook ">
            <a:extLst>
              <a:ext uri="{FF2B5EF4-FFF2-40B4-BE49-F238E27FC236}">
                <a16:creationId xmlns:a16="http://schemas.microsoft.com/office/drawing/2014/main" id="{28B93DCB-39A2-4635-BFB7-FD086F4FBC7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14401" y="3385389"/>
            <a:ext cx="5684403" cy="81297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851E2D-FA8C-42A3-888B-4AE4B75D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E397CE-4B2F-4559-9065-E66C751F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C5EF40-3741-4524-9040-DAEE2ABC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45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B68F-F99D-4D9B-BB3F-C676F61E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Seaborn plot of the swing state polls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2 months before the election</a:t>
            </a:r>
            <a:endParaRPr lang="en-US" dirty="0"/>
          </a:p>
        </p:txBody>
      </p:sp>
      <p:pic>
        <p:nvPicPr>
          <p:cNvPr id="7" name="Content Placeholder 6" descr="Refer to page 33 in textbook ">
            <a:extLst>
              <a:ext uri="{FF2B5EF4-FFF2-40B4-BE49-F238E27FC236}">
                <a16:creationId xmlns:a16="http://schemas.microsoft.com/office/drawing/2014/main" id="{CA63E48E-A0D6-4013-9354-D3969DB127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7337378" cy="3505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E4A76-5387-43F5-A49B-59B96EED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29A6-AFB2-4563-8DEA-1075F7B2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D83A-3C06-4E2E-BC9E-B16C01D1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98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1BBD-AE73-4993-A46F-D8DFCA25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Fires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6D3C0-A9DC-4244-B62D-458816867C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https://www.murach.com/python_analysis/FPA_FOD_20170508.zip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imported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(1,880,465 rows and 8 columns)</a:t>
            </a:r>
          </a:p>
          <a:p>
            <a:endParaRPr lang="en-US" dirty="0"/>
          </a:p>
        </p:txBody>
      </p:sp>
      <p:pic>
        <p:nvPicPr>
          <p:cNvPr id="10" name="Content Placeholder 9" descr="Refer to page 35 in textbook ">
            <a:extLst>
              <a:ext uri="{FF2B5EF4-FFF2-40B4-BE49-F238E27FC236}">
                <a16:creationId xmlns:a16="http://schemas.microsoft.com/office/drawing/2014/main" id="{87C870CC-1F22-4771-A935-55B83D4E0CD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914401" y="2667000"/>
            <a:ext cx="7195123" cy="8833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602CB-A55B-4E77-A61A-E36D7BFB75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72942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prepared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(247,123 rows and 10 columns)</a:t>
            </a:r>
          </a:p>
        </p:txBody>
      </p:sp>
      <p:pic>
        <p:nvPicPr>
          <p:cNvPr id="11" name="Content Placeholder 10" descr="Refer to page 35 in textbook ">
            <a:extLst>
              <a:ext uri="{FF2B5EF4-FFF2-40B4-BE49-F238E27FC236}">
                <a16:creationId xmlns:a16="http://schemas.microsoft.com/office/drawing/2014/main" id="{6B3DCA02-CFB0-4BFE-B036-3D6E87169A3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27100" y="4594829"/>
            <a:ext cx="7302500" cy="73917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B77F01-76D9-4E92-9AC8-67F3C62F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D8715E-0BAE-4D09-ABC2-468F7DEA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165BBE-8FB7-4592-B18D-EA681B73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74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EEF1-D90A-438B-A296-DE27CEE9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Pandas plot of the total acres burned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top 10 fire states in 2015</a:t>
            </a:r>
            <a:endParaRPr lang="en-US" dirty="0"/>
          </a:p>
        </p:txBody>
      </p:sp>
      <p:pic>
        <p:nvPicPr>
          <p:cNvPr id="7" name="Content Placeholder 6" descr="Refer to page 35 in textbook ">
            <a:extLst>
              <a:ext uri="{FF2B5EF4-FFF2-40B4-BE49-F238E27FC236}">
                <a16:creationId xmlns:a16="http://schemas.microsoft.com/office/drawing/2014/main" id="{EF1955CD-3345-4B15-B23D-EAFF239EA7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5943600" cy="44432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36BD-538C-450B-99CA-1A0D430E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9980-B264-4E77-9F5D-749DEECD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2A04-D584-4E95-AB4A-9245C8A9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11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8AA7-E06D-4F5C-9773-67517248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Seaborn plot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California fires over 500 acres in 2015</a:t>
            </a:r>
            <a:endParaRPr lang="en-US" dirty="0"/>
          </a:p>
        </p:txBody>
      </p:sp>
      <p:pic>
        <p:nvPicPr>
          <p:cNvPr id="7" name="Content Placeholder 6" descr="Refer to page 35 in textbook ">
            <a:extLst>
              <a:ext uri="{FF2B5EF4-FFF2-40B4-BE49-F238E27FC236}">
                <a16:creationId xmlns:a16="http://schemas.microsoft.com/office/drawing/2014/main" id="{65DCDF7B-4A50-4C04-BBBE-320E25ECB6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1600" y="1295400"/>
            <a:ext cx="4572000" cy="43776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3016-3332-414C-82A9-7973C954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637D4-9F29-4F16-B7A8-0E2B3A5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3CE4-4BA3-475C-BCF9-6A601F2E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7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8BC5-51F1-48EE-8BD1-2A1E38BD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Social Survey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C1446-5A77-419D-B5A0-CA080D64CF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https://www.murach.com/python_analysis/gss_stata_with_codebook.zip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starting dataset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64,814 rows and 6,110 columns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dataset is so large that importing it requires 3 gigabytes of memory. So instead of importing the entire file, you should import just the subsets of data that you need for your analyses.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that’s prepared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analysis (128 rows, 5 columns)</a:t>
            </a:r>
          </a:p>
          <a:p>
            <a:endParaRPr lang="en-US" dirty="0"/>
          </a:p>
        </p:txBody>
      </p:sp>
      <p:pic>
        <p:nvPicPr>
          <p:cNvPr id="8" name="Content Placeholder 7" descr="Refer to page 37 in textbook ">
            <a:extLst>
              <a:ext uri="{FF2B5EF4-FFF2-40B4-BE49-F238E27FC236}">
                <a16:creationId xmlns:a16="http://schemas.microsoft.com/office/drawing/2014/main" id="{98C56460-B242-4886-A05B-71F567B1D0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267200"/>
            <a:ext cx="3859102" cy="17558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87BBD-8EE5-46D2-952E-4B46F903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4A5D7-1C2C-4F4B-8834-FAB3C764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46B23-91F0-4698-9508-4ED1F38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74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C8A3-920D-46FB-B668-FEEBE780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Seaborn plot derived from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pic>
        <p:nvPicPr>
          <p:cNvPr id="7" name="Content Placeholder 6" descr="Refer to page 37 in textbook ">
            <a:extLst>
              <a:ext uri="{FF2B5EF4-FFF2-40B4-BE49-F238E27FC236}">
                <a16:creationId xmlns:a16="http://schemas.microsoft.com/office/drawing/2014/main" id="{A6BE4D2B-2846-4C09-957E-96879B938B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19200"/>
            <a:ext cx="5717127" cy="4343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C3D6E-F931-4269-BD7B-11E1568A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5754-F724-4D9B-A202-7D7DBACB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2517-7CA9-430F-A430-5A59EE09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82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1C11-7CD1-431D-9D32-EAA8AC8B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Sports Analytics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588FD-B8FD-4A09-97D0-28D86A597E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https://www.murach.com/python_analysis/shots.json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imported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(11,846 rows and 24 columns)</a:t>
            </a:r>
          </a:p>
          <a:p>
            <a:endParaRPr lang="en-US" dirty="0"/>
          </a:p>
        </p:txBody>
      </p:sp>
      <p:pic>
        <p:nvPicPr>
          <p:cNvPr id="8" name="Content Placeholder 7" descr="Refer to page 39 in textbook ">
            <a:extLst>
              <a:ext uri="{FF2B5EF4-FFF2-40B4-BE49-F238E27FC236}">
                <a16:creationId xmlns:a16="http://schemas.microsoft.com/office/drawing/2014/main" id="{D85233F1-0C7B-4707-82D9-94569E91D98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485901"/>
            <a:ext cx="7289800" cy="14764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57891-6768-4326-98A4-77FB387D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3991A-810B-44F0-BDC0-7D7FA173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1371C-06B7-45EC-9277-BAC38F17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7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EEAA-0C4E-4907-AAE5-6861CF4C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data analysis includes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1BE32-5583-4AD7-B8D0-3F0EDF2CB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analysis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visualization (data viz)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modeling (predictive analysis)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Related terms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analytics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analytics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Sports analytics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30AB-1F22-451B-B6DB-9C98BD9F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FD345-180D-45D5-A6CB-A710390E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7250-4F99-4723-A142-8341DF22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31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7837-A46F-40C5-ACAA-02183003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prepared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(11,753 rows and 12 columns)</a:t>
            </a:r>
            <a:endParaRPr lang="en-US" dirty="0"/>
          </a:p>
        </p:txBody>
      </p:sp>
      <p:pic>
        <p:nvPicPr>
          <p:cNvPr id="7" name="Content Placeholder 6" descr="Refer to page 39 in textbook ">
            <a:extLst>
              <a:ext uri="{FF2B5EF4-FFF2-40B4-BE49-F238E27FC236}">
                <a16:creationId xmlns:a16="http://schemas.microsoft.com/office/drawing/2014/main" id="{39B1049D-7A68-401D-A2E4-4B160D2624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32571"/>
            <a:ext cx="7315200" cy="16699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A899-8281-4155-AAC7-488254D1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BE93A-1657-4E0A-A462-D155359B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B56A-2809-42BE-9873-F9D827E5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15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BFFF-6B1A-4D88-9841-4212F24C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Seaborn plot for how Curry’s shot selection changed </a:t>
            </a:r>
            <a:endParaRPr lang="en-US" dirty="0"/>
          </a:p>
        </p:txBody>
      </p:sp>
      <p:pic>
        <p:nvPicPr>
          <p:cNvPr id="7" name="Content Placeholder 6" descr="Refer to page 39 in textbook ">
            <a:extLst>
              <a:ext uri="{FF2B5EF4-FFF2-40B4-BE49-F238E27FC236}">
                <a16:creationId xmlns:a16="http://schemas.microsoft.com/office/drawing/2014/main" id="{12FB45C2-2967-4D7E-9D6C-923F641F8E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6604" y="1447800"/>
            <a:ext cx="7290792" cy="3352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9234-05DF-447C-B506-7DCF08D9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2D91-33D3-413E-BE5A-D3249AAF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B905-1E16-41AD-B4A9-33AA45CF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2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56D1-7C8B-4DC2-9432-BA1CA457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to do before starting an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C7DB6-7ACD-4F1C-8382-B04707CEF3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your goals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goals of analysis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be well-defined, like trying to answer specific questions, or more general, like trying to extract useful information from large volumes of data.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your target audience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you’re going to present your findings to other people like managers or clients, you also need to define your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target audience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before you start your analysis.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6A10-C404-405C-9A97-48C91AF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CFD9-4885-4F0F-BFD4-0FF9BBC0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2C82-255D-4899-8CE9-1DD661DE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1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942A-ADE3-4D81-8273-979F285A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five phases of data analysis and visualization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D7E63-78CD-4B49-A4F5-936260C6A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04900"/>
            <a:ext cx="7391400" cy="4648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data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 the data on a website or in one of your company’s databases or spreadsheets.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 the data into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build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the data.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 the data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 unnecessary rows and columns.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Handle invalid or missing values.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 object data types to datetime or numeric data types.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6D715-5440-44DC-AB85-DC0A395A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BF3CC-0B12-4AFE-A66B-5A78EEB7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6DFE-F15C-486C-804D-42418B90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1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3402-12F5-43AA-A971-1CEDC641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five phases of data analysis and visualization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778D-373A-409E-B19A-4DD5B4D34E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the data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columns that are derived from other columns.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Shape the data into the forms that are needed for your analysis.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preliminary visualizations to better understand the data.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the data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new views of the data by grouping and aggregating.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visualizations that provide insights and show relationships.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the data as part of predictive analysis.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Visualize the data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 your visualizations so they’re appropriate for your target audience.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F4C7-C8A4-46FA-B9C0-A852FE14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3206-0933-41E6-8B08-F26ED38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EB14-ACAF-472D-BB77-42D625F7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5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7A09-4D4A-4BC5-A6A5-B18C6328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of the IDEs for Python data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9BAC-7A16-4150-8601-38C7B6801D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JupyterLab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 Code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recommendations for Python distributions and IDEs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Anaconda distribution of Python.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JupyterLab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your IDE.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A0EB-64BA-4EF9-9DB7-771E90E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93345-99E2-4C0E-8C6D-E5E1F996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8A3C-26E0-4EC5-942F-790CD86B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3289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751</TotalTime>
  <Words>3136</Words>
  <Application>Microsoft Office PowerPoint</Application>
  <PresentationFormat>On-screen Show (4:3)</PresentationFormat>
  <Paragraphs>459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Arial Narrow</vt:lpstr>
      <vt:lpstr>Consolas</vt:lpstr>
      <vt:lpstr>Courier New</vt:lpstr>
      <vt:lpstr>Montserrat Medium</vt:lpstr>
      <vt:lpstr>Symbol</vt:lpstr>
      <vt:lpstr>Times New Roman</vt:lpstr>
      <vt:lpstr>Master slides_with_titles_logo</vt:lpstr>
      <vt:lpstr>Chapter 1</vt:lpstr>
      <vt:lpstr>Objectives</vt:lpstr>
      <vt:lpstr>Objectives (continued)</vt:lpstr>
      <vt:lpstr>Data visualization often provides the best insights into the data</vt:lpstr>
      <vt:lpstr>What data analysis includes</vt:lpstr>
      <vt:lpstr>What to do before starting an analysis</vt:lpstr>
      <vt:lpstr>The five phases of data analysis and visualization</vt:lpstr>
      <vt:lpstr>The five phases of data analysis and visualization (continued)</vt:lpstr>
      <vt:lpstr>Three of the IDEs for Python data analysis</vt:lpstr>
      <vt:lpstr>The programs that are installed  by the Anaconda distribution</vt:lpstr>
      <vt:lpstr>Modules included with the Anaconda distribution</vt:lpstr>
      <vt:lpstr>The modules you need to install for this book</vt:lpstr>
      <vt:lpstr>How to import modules</vt:lpstr>
      <vt:lpstr>How to call methods</vt:lpstr>
      <vt:lpstr>How to chain methods</vt:lpstr>
      <vt:lpstr>How to call a method with positional  and keyword parameters</vt:lpstr>
      <vt:lpstr>The syntax for coding lists, slices, tuples,  and dictionary objects</vt:lpstr>
      <vt:lpstr>How to use lists, slices, tuples,  and dictionary objects</vt:lpstr>
      <vt:lpstr>How to code a list comprehension</vt:lpstr>
      <vt:lpstr>Two ways to continue a statement</vt:lpstr>
      <vt:lpstr>One Notebook in JupyterLab  with the File Browser open </vt:lpstr>
      <vt:lpstr>Two Notebooks in JupyterLab  with the File Browser closed</vt:lpstr>
      <vt:lpstr>How to start JupyterLab</vt:lpstr>
      <vt:lpstr>A cell and its output when the cell is run</vt:lpstr>
      <vt:lpstr>How to select one or more cells</vt:lpstr>
      <vt:lpstr>How to run the code in one cell</vt:lpstr>
      <vt:lpstr>The Tab completion feature is activated  when you press the Tab key</vt:lpstr>
      <vt:lpstr>The tooltip feature is activated  when you press the Shift+Tab key</vt:lpstr>
      <vt:lpstr>The tooltip feature (continued)</vt:lpstr>
      <vt:lpstr>A syntax error in a Notebook</vt:lpstr>
      <vt:lpstr>A runtime error in a Notebook</vt:lpstr>
      <vt:lpstr>A Notebook with headings</vt:lpstr>
      <vt:lpstr>How to create a heading  by using Markdown language</vt:lpstr>
      <vt:lpstr>A search for the Pandas sort_values() method</vt:lpstr>
      <vt:lpstr>The JupyterLab Help menu  and a page in the Pandas reference</vt:lpstr>
      <vt:lpstr>JupyterLab with two Notebooks  in a horizontally split screen</vt:lpstr>
      <vt:lpstr>How to split the screen</vt:lpstr>
      <vt:lpstr>Four of the most useful Magic Commands</vt:lpstr>
      <vt:lpstr>How the %time command works</vt:lpstr>
      <vt:lpstr>How to use the Python type() function  to check the data type of a variable</vt:lpstr>
      <vt:lpstr>The URL for the Polling data</vt:lpstr>
      <vt:lpstr>The cleaned DataFrame  (4,116 rows and 10 columns)</vt:lpstr>
      <vt:lpstr>A Seaborn plot of the swing state polls  in the 2 months before the election</vt:lpstr>
      <vt:lpstr>The URL for the Fires data</vt:lpstr>
      <vt:lpstr>A Pandas plot of the total acres burned  in the top 10 fire states in 2015</vt:lpstr>
      <vt:lpstr>A GeoPandas and Seaborn plot  of the California fires over 500 acres in 2015</vt:lpstr>
      <vt:lpstr>The URL for the Social Survey data</vt:lpstr>
      <vt:lpstr>A Seaborn plot derived from the DataFrame</vt:lpstr>
      <vt:lpstr>The URL for the Sports Analytics data</vt:lpstr>
      <vt:lpstr>The prepared DataFrame  (11,753 rows and 12 columns)</vt:lpstr>
      <vt:lpstr>A Seaborn plot for how Curry’s shot selection changed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Anne Boehm</dc:creator>
  <cp:lastModifiedBy>Scott McCoy</cp:lastModifiedBy>
  <cp:revision>42</cp:revision>
  <cp:lastPrinted>2016-01-14T23:03:16Z</cp:lastPrinted>
  <dcterms:created xsi:type="dcterms:W3CDTF">2021-06-15T21:45:37Z</dcterms:created>
  <dcterms:modified xsi:type="dcterms:W3CDTF">2023-09-22T18:27:10Z</dcterms:modified>
</cp:coreProperties>
</file>