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6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98" r:id="rId4"/>
    <p:sldId id="299" r:id="rId5"/>
    <p:sldId id="30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14" autoAdjust="0"/>
  </p:normalViewPr>
  <p:slideViewPr>
    <p:cSldViewPr>
      <p:cViewPr varScale="1">
        <p:scale>
          <a:sx n="99" d="100"/>
          <a:sy n="99" d="100"/>
        </p:scale>
        <p:origin x="19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9/22/2023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7526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2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86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3D78B2-A2B3-4F14-970F-D4E0D435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062758"/>
            <a:ext cx="7391400" cy="606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10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066800" y="12954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42136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3597780"/>
            <a:ext cx="7315200" cy="15076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39D1673-5FDF-4D83-ADBE-97ACF8D227B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76300" y="3532466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682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9" r:id="rId7"/>
    <p:sldLayoutId id="2147483690" r:id="rId8"/>
    <p:sldLayoutId id="2147483680" r:id="rId9"/>
    <p:sldLayoutId id="2147483683" r:id="rId10"/>
    <p:sldLayoutId id="2147483681" r:id="rId11"/>
    <p:sldLayoutId id="2147483674" r:id="rId12"/>
    <p:sldLayoutId id="2147483687" r:id="rId13"/>
    <p:sldLayoutId id="2147483676" r:id="rId14"/>
    <p:sldLayoutId id="2147483691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2209800"/>
            <a:ext cx="6400800" cy="2971800"/>
          </a:xfrm>
        </p:spPr>
        <p:txBody>
          <a:bodyPr/>
          <a:lstStyle/>
          <a:p>
            <a:r>
              <a:rPr lang="en-US" dirty="0"/>
              <a:t>The Forest Fires case study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0B9-DF0E-4649-98E3-BC0A95C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270D-5EC3-45D8-8DCC-D6E0249C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duplicate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F508-E030-49FF-BB4C-FC0764427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 if there are any duplicate rows (this returns 94 rows)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fires.duplicated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(keep=False)]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the duplicates but keep the first duplicate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each 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fires.drop_duplicates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(keep='first')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2BF6-4718-42A3-907B-2F54E00B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36B3-279D-4B34-B3C7-C1FB88D1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86EB-1204-41D7-A2F7-7DB35EB2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5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53E6-5D2C-4D88-A812-71BF13AC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dates to datetime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3FD35-B11E-4347-80F3-DF54C857B6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infer_datetime_format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infer_datetime_format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A7FF7-8DCF-4A66-8286-FD6C7251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1784-A5AB-435B-85D0-73D258F9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6F5B-17A4-4C90-93DD-2B298870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9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for missing contain dates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930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all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fires.contain_date.isnull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        # returns 136,747 rows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rows for fires greater than or equal to 10,000 acres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sort them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&amp;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10000')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49 in textbook">
            <a:extLst>
              <a:ext uri="{FF2B5EF4-FFF2-40B4-BE49-F238E27FC236}">
                <a16:creationId xmlns:a16="http://schemas.microsoft.com/office/drawing/2014/main" id="{C248A504-50A0-40CA-A67E-26B2AAFE92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3373999"/>
            <a:ext cx="6969825" cy="16470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6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for missing contain dates (continued)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rows that do have contain dates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&amp;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100')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49 in textbook">
            <a:extLst>
              <a:ext uri="{FF2B5EF4-FFF2-40B4-BE49-F238E27FC236}">
                <a16:creationId xmlns:a16="http://schemas.microsoft.com/office/drawing/2014/main" id="{E7D90FCA-9920-478B-9B62-40FD79ED20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124317"/>
            <a:ext cx="6953444" cy="168568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21FB30-341E-49A2-8345-356ED2A7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handle the missing values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2B20B1-A252-48A9-9346-714C1BEFD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consider the contain dates in your analysis because the data is incomplete.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you’re going to include the contain dates in your analysis, only analyze the rows that have contain dates.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the contain dates in the rows that do have them, calculate appropriate values for the contain dates in the rows that have missing values.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Defer this decision until you prepare or analyze the data. As you do that, you’ll get a better idea of whether the contain dates are important to your analysis.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CD167-9242-475B-93E7-160C7226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E667F-67A9-4DF1-96FD-B63DB690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1CFD2-0231-469B-AA66-C83EE461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57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B32C-8698-47FC-9C20-58BE284A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cleaned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C4722-B087-4286-8037-D6428445C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fires.to_pickle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fires_clean.pkl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FC42-9B55-448D-BDA0-8C8CAD35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817D-7979-4412-8956-B9F0E5DA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7933-CF3F-4CB0-80DF-4A37C377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5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46F9-343D-48C1-AC78-E3C14988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20-53FB-426A-AC4C-79AD4FFCA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fires.discovery_date.dt.month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dt.days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953E3-3EA1-41C3-829D-A6E9E505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EDFC-8AA9-4CE3-91E7-54BA8732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6BBB-87DE-4597-8CBE-BF22D102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7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18C6-9C7B-4932-B663-7290D876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F7F9C-6FD9-43A8-8532-2D2531FFE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fires.days_burning.describe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    137376.000000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          3.254520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          16.052833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           0.000000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25%           0.000000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50%           0.000000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75%           1.000000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        1881.000000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2802-B9DE-490B-ADDB-730C5109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B042-8C26-49BC-AA74-6DA702B0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54701-E7FE-42F7-B25C-76046985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48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a closer look at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fires greater than or equal to 100 acres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100')[['fire_name','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'discovery_date','contain_date','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1 in textbook">
            <a:extLst>
              <a:ext uri="{FF2B5EF4-FFF2-40B4-BE49-F238E27FC236}">
                <a16:creationId xmlns:a16="http://schemas.microsoft.com/office/drawing/2014/main" id="{94234F76-659A-4003-87C7-0EA5F0A2F8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2057400"/>
            <a:ext cx="5457922" cy="3886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1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6735A2-CDDB-49A7-9436-7103E9BA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prepared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DC042F-09C8-4509-B08D-94CD3C289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fires.to_pickle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fires_prepared.pkl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418D6-62D5-406D-93A5-8D5BC5AF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1C738-292B-46F6-BEFB-B85FC4C5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07C53-7807-45DA-8851-38680A90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17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8EE-2B03-43AD-A32E-CBCA466F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202D-4017-480F-A3D4-F511DEAF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code in any cell or group of cells in the Forest Fires case study, describe what it does.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GeoPandas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module.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5D2-AF37-45DD-95D3-722BA028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2832-913D-4A43-9E73-3C39399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DFC0-7EE6-4DA6-86D0-03C3539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data for California (part 1)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statistics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'state == "CA"')[['acres_burned','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']].describe().T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3 in textbook">
            <a:extLst>
              <a:ext uri="{FF2B5EF4-FFF2-40B4-BE49-F238E27FC236}">
                <a16:creationId xmlns:a16="http://schemas.microsoft.com/office/drawing/2014/main" id="{B4ECFFC4-AF94-4D96-B7F4-11E8BECE1B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057321"/>
            <a:ext cx="6969825" cy="11217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95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data for California (part 2)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maximum fire size by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acres_burned.max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title='Largest Fire in California by Year')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3 in textbook">
            <a:extLst>
              <a:ext uri="{FF2B5EF4-FFF2-40B4-BE49-F238E27FC236}">
                <a16:creationId xmlns:a16="http://schemas.microsoft.com/office/drawing/2014/main" id="{7496ADBA-709A-492F-815E-7F38D96297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2438400"/>
            <a:ext cx="5064826" cy="35888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9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data for California (part 3)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mean and median fire size by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acres_burned.agg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mean','median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.plot(title='Mean and Median Fires Sizes in California by Year')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3 in textbook">
            <a:extLst>
              <a:ext uri="{FF2B5EF4-FFF2-40B4-BE49-F238E27FC236}">
                <a16:creationId xmlns:a16="http://schemas.microsoft.com/office/drawing/2014/main" id="{34477917-FC4F-46E8-8863-3EE9C474EB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3525" y="2209800"/>
            <a:ext cx="5057939" cy="3657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25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California fire count by month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acres_burned.count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(title='Number of Fires by Month in California')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5 in textbook">
            <a:extLst>
              <a:ext uri="{FF2B5EF4-FFF2-40B4-BE49-F238E27FC236}">
                <a16:creationId xmlns:a16="http://schemas.microsoft.com/office/drawing/2014/main" id="{692BF63B-B644-4B70-A7F4-C430B9B6C8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1905000"/>
            <a:ext cx="5688105" cy="4114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3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Seaborn to create a box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California fires over 10,000 acres by month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518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 &amp;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10000'),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kind='box',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5 in textbook">
            <a:extLst>
              <a:ext uri="{FF2B5EF4-FFF2-40B4-BE49-F238E27FC236}">
                <a16:creationId xmlns:a16="http://schemas.microsoft.com/office/drawing/2014/main" id="{F6C7A232-A65E-4F12-82B5-E349AA9271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1981200"/>
            <a:ext cx="3986150" cy="39735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7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 the states by total acres burned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sum of the fire sizes for each state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acres_burned.sum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to_frame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rank for each state based on its total fire acres and sort by rank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state_rank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'].rank(ascending=False)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fires_states.sort_values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state_rank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7 in textbook">
            <a:extLst>
              <a:ext uri="{FF2B5EF4-FFF2-40B4-BE49-F238E27FC236}">
                <a16:creationId xmlns:a16="http://schemas.microsoft.com/office/drawing/2014/main" id="{493C6259-010B-46F4-8984-BB2C8CE031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3505200"/>
            <a:ext cx="2550225" cy="24834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8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 the states by total acres burned (continued)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total fire acres for the top 10 states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state_rank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='ten millions of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acreas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title='Total Acres Burned in the Top 10 States')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57 in textbook">
            <a:extLst>
              <a:ext uri="{FF2B5EF4-FFF2-40B4-BE49-F238E27FC236}">
                <a16:creationId xmlns:a16="http://schemas.microsoft.com/office/drawing/2014/main" id="{F933C7A3-5D67-4723-94D6-B3A5FAFA5B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286000"/>
            <a:ext cx="5129150" cy="36674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6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total acres burned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year within state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fire sums by year within each 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acres_burned.sum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59 in textbook">
            <a:extLst>
              <a:ext uri="{FF2B5EF4-FFF2-40B4-BE49-F238E27FC236}">
                <a16:creationId xmlns:a16="http://schemas.microsoft.com/office/drawing/2014/main" id="{2BC9FEE3-DD1A-4AEA-BEA4-B393C9A215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523565"/>
            <a:ext cx="2856124" cy="25056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5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total acres burned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year within state (continued)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en-US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fires_states_years.join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lsuffix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='_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rsuffix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='_total')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59 in textbook">
            <a:extLst>
              <a:ext uri="{FF2B5EF4-FFF2-40B4-BE49-F238E27FC236}">
                <a16:creationId xmlns:a16="http://schemas.microsoft.com/office/drawing/2014/main" id="{92682157-FA09-489D-87B6-C9D4B5565C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819401"/>
            <a:ext cx="5738750" cy="23107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11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top 4 states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fires_states_top4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fires_states_years.query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state_rank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4')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fires_states_top4 = fires_states_top4.reset_index()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fires_states_top4.head(4)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59 in textbook">
            <a:extLst>
              <a:ext uri="{FF2B5EF4-FFF2-40B4-BE49-F238E27FC236}">
                <a16:creationId xmlns:a16="http://schemas.microsoft.com/office/drawing/2014/main" id="{CFE0ED6B-D7E3-4B98-80EF-7AE781D59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237082"/>
            <a:ext cx="6043550" cy="18753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9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3998-A1D9-4E65-B079-86854F52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5B66E-3809-4F8A-B7D2-5AE069F5A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the zip file to disk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fires_url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'https://www.murach.com/python_analysis/FPA_FOD_20170508.zip'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'RDS-2013-0009.4_SQLITE.zip'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fires_url+filename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filename=filename)</a:t>
            </a:r>
          </a:p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2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Unzip and print the file info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(filename, mode='r') as zip: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zip.extractall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file in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zip.infolist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    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file.filename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file.compress_size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file.file_size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Data/FPA_FOD_20170508.sqlite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173776108 795785216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Data/ 0 0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_metadata_RDS-2013-0009.4.xml 11571 51400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Supplements/FPA_FOD_Source_List.pdf 74137 109336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Supplements/ 0 0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_fileindex_RDS-2013-0009.4.html 1098 4398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_metadata_RDS-2013-0009.4.html 13296 89005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6D16-C943-4024-BF70-7BC53E3A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E1BE-1E76-40DA-B877-A202E107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D7FA-98C0-42B2-85A2-C47F707C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07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5689336-3012-46E7-AF76-816B97C6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acres burned total by year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top 4 states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42A325-54E8-4F33-B9D6-2197D1CEE1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(data=fires_states_top4, kind='line',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acres_burned_by_year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hue='state',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col='state',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col_wrap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legend=False)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g.fig.suptitle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('Total Acres Burned by Year in the Top 4 States',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y=1.025)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('Fire Year')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('Millions of Acres')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644FB-E169-4333-A74F-6AB64149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85ED0-7317-416B-A64E-4B5208B6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546EF-3BE8-4115-948B-CBA1C25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42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A29377-11DA-4933-9F18-B8A0DEE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acres burned total by year (continued)</a:t>
            </a:r>
            <a:endParaRPr lang="en-US" dirty="0"/>
          </a:p>
        </p:txBody>
      </p:sp>
      <p:pic>
        <p:nvPicPr>
          <p:cNvPr id="9" name="Content Placeholder 8" descr="Refer to page 461 in textbook">
            <a:extLst>
              <a:ext uri="{FF2B5EF4-FFF2-40B4-BE49-F238E27FC236}">
                <a16:creationId xmlns:a16="http://schemas.microsoft.com/office/drawing/2014/main" id="{E733A305-C920-4C80-918A-4C8940A977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600" y="1066800"/>
            <a:ext cx="4805699" cy="4953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CC8A-D10C-4814-9EA9-9B47F966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19AC-7A65-425B-831E-DF110EF9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5BBC-A8B4-4538-BEC9-01FFA6B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40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the 20 largest fires in California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the fires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top_fires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== "CA"').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nlargest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(20, columns='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top_fires.sort_values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top_fires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[['fire_year','fire_name','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']].head(10)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63 in textbook">
            <a:extLst>
              <a:ext uri="{FF2B5EF4-FFF2-40B4-BE49-F238E27FC236}">
                <a16:creationId xmlns:a16="http://schemas.microsoft.com/office/drawing/2014/main" id="{F69155D9-28CC-433E-AB54-B0A8E9B903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919" y="2739158"/>
            <a:ext cx="4116742" cy="31282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12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the 20 largest fires in California (cont.)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fires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top_fires.sort_values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title='Largest Fires in California by Year')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63 in textbook">
            <a:extLst>
              <a:ext uri="{FF2B5EF4-FFF2-40B4-BE49-F238E27FC236}">
                <a16:creationId xmlns:a16="http://schemas.microsoft.com/office/drawing/2014/main" id="{FEE1561C-2114-4C5B-B25D-5DFBE177F5A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4103" y="2285999"/>
            <a:ext cx="4974297" cy="36494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86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AAA932D-4015-4832-AEE4-46AC5481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California fires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2C1182-3800-44FD-9FB0-B4A657C6E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California fires in 2015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fires_CA_2015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2015 &amp; state == "CA"')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those fires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geo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fire_locations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geo.GeoDataFrame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(fires_CA_2015,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geometry=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geo.points_from_xy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(fires_CA_2015.longitude,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fires_CA_2015.latitude))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B7BFE-EA4D-4A17-818D-5927D290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810C7-DAEB-4666-94D6-74FE6BDD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884C-0D12-4DAB-9D10-9309F2DD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00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5A97FE-954A-473E-9F5C-B962C85A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California map from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CD705-EDD2-42B3-92D5-4F745262E2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maps of the United States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geo.read_file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('Maps/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states.shp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pic>
        <p:nvPicPr>
          <p:cNvPr id="11" name="Content Placeholder 10" descr="Refer to page 465 in textbook">
            <a:extLst>
              <a:ext uri="{FF2B5EF4-FFF2-40B4-BE49-F238E27FC236}">
                <a16:creationId xmlns:a16="http://schemas.microsoft.com/office/drawing/2014/main" id="{CC0A2C1B-0DF1-4AC2-884C-4BB9B11549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2093847"/>
            <a:ext cx="6817425" cy="150402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79C7E1-AFE6-4D42-8C19-1247495C31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690802"/>
            <a:ext cx="7391400" cy="1414598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map of California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usa.STATE_ABBR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'CA']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AC4B-16D9-4CD6-AA09-5BC5E9E1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3F4D9-01EF-45B1-A885-C9DD7258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EB2C-0C09-43D5-B201-22EA077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7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plot the California map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(color='white',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='black')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65 in textbook">
            <a:extLst>
              <a:ext uri="{FF2B5EF4-FFF2-40B4-BE49-F238E27FC236}">
                <a16:creationId xmlns:a16="http://schemas.microsoft.com/office/drawing/2014/main" id="{C8985D3F-6E0D-489B-B65B-1693826529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49" y="1524000"/>
            <a:ext cx="4751483" cy="42712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58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plot the California fires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500 acres on a map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fire_locations.query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500').plot(color='red',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ax=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(color='white',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='black'))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467 in textbook">
            <a:extLst>
              <a:ext uri="{FF2B5EF4-FFF2-40B4-BE49-F238E27FC236}">
                <a16:creationId xmlns:a16="http://schemas.microsoft.com/office/drawing/2014/main" id="{221DE101-0095-4E72-BD0A-7DBDF608E6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1904999"/>
            <a:ext cx="4519550" cy="40733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49F453-F19F-4BCD-87A2-9FE5B531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California fires over 500 acres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A83007-623F-4985-BEAA-040D9B9E5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plot the map of California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usa.STATE_ABBR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'CA']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ca_map.plot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(color='white',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='black')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BB99-8313-415F-93F4-6392BE6E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8EF-82D4-40E4-8A0C-B18A2C6C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1389B-0302-4184-87AD-5D0BECCF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62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California fires over 500 acres (cont.)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Seaborn to plot the fires on the map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sns.scatterplot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(data=fires_CA_2015.query('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x='longitude', y='latitude', size='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palette='flare')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(title='California fires in 2015 over 500 acres',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=None)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67 in textbook">
            <a:extLst>
              <a:ext uri="{FF2B5EF4-FFF2-40B4-BE49-F238E27FC236}">
                <a16:creationId xmlns:a16="http://schemas.microsoft.com/office/drawing/2014/main" id="{B3E1A2E6-5EAE-482A-BA85-AFEA3B2731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49" y="2666999"/>
            <a:ext cx="3394509" cy="32766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6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4520-3167-4DF2-80B7-F903EB75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5980E-02EF-496D-AC96-4B7EFD3B9E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3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to the SQLite database and create a cursor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sqlite3.connect('Data/FPA_FOD_20170508.sqlite')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fires_con.cursor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4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out the tables and then the columns </a:t>
            </a:r>
            <a:b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Fires table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fires_cur.execute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'SELECT name FROM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sqlite_master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type="table"').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fires_cur.execute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('PRAGMA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table_info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(Fires)').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5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data into a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fires_sql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"""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SELECT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fire_size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state, latitude, longitude,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DATETIME(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DATETIME(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cont_date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FROM Fires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"""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 =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pd.read_sql_query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fires_sql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D148-DE79-4152-BD7F-F8C58530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6AAA-6D33-4A6D-9EF9-DED5D5F7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9E85-A835-4804-92F4-995FC291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7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4B9CE1-7F04-4F3C-87FB-4C2B00DD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fires in the continental U.S.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E3BFD6-73D0-4671-90B2-859BA6D62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map and plot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continental_usa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[1:49]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continental_usa.plot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(color='white',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edgecolor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='black')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80A1F-18A7-402C-A50E-AF2DA967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F2E8-6A2E-4838-894F-397EB481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BCC89-4D16-4CDC-A353-81FCA79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71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fires in the continental U.S. (continued)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Seaborn to plot the fires over 100,000 acres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map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sns.scatterplot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100_000 &amp; state not in ["AK","HI"]'),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x='longitude', y='latitude', size='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sizes=(10,100),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=(12,5))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(title='Continental U.S. fires over 100,000 acres',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=None)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469 in textbook">
            <a:extLst>
              <a:ext uri="{FF2B5EF4-FFF2-40B4-BE49-F238E27FC236}">
                <a16:creationId xmlns:a16="http://schemas.microsoft.com/office/drawing/2014/main" id="{92A114F3-69E2-4C35-BC96-E36F03E830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5961" y="3429000"/>
            <a:ext cx="5425933" cy="2514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56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3989E2-CDA7-4ADE-9235-D581CDE0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plot to a PNG file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CA403A-A1B3-4BFC-AD0C-0545796521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ax.get_figure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('us_fires_map.png')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5436F-84BC-4685-906B-B1BF69C4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EDF2-267A-4796-8F13-B35E4B84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F24E5-32B1-4403-8D5D-5DD80577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C819-8478-442C-A1AD-08153EED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C81BD-F05A-4C43-AE8C-4BF831CA5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 marR="0" lvl="0" indent="-347472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 typeface="+mj-lt"/>
              <a:buAutoNum type="arabicPeriod" startAt="6"/>
              <a:tabLst>
                <a:tab pos="1371600" algn="l"/>
                <a:tab pos="457200" algn="l"/>
              </a:tabLst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the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fires.to_pickle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fires_raw.pkl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1417-9172-49BF-9A97-63B4FB31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89C7-DACA-4B88-AF1A-8936E5D2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0204-517A-485F-8121-EEC0F7B0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69ACE6-E0D6-4AD0-8EAA-E66DACE4B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with the info() method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E2714B-CAFF-4B43-A542-7C99AA30D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fires.info(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memory_usage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='deep')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1880465 entries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 to 1880464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columns (total 8 columns):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923276 non-null object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FIRE_SIZE         1880465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            1880465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          1880465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         1880465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         1880465 non-null int64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1880465 non-null object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988934 non-null object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float64(3), int64(1), object(4)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473.8 MB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3AD7-26E4-448C-AFB4-8480053B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0A25-0E23-4A9E-BDD6-61588465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1AAAD-D5D4-4A53-9324-544A998A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6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A1981B7-9700-4C91-A319-A87F841D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 the data with the describe() method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43A973-059E-48B8-AE42-489FE0DAE8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fires.describe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</a:t>
            </a:r>
          </a:p>
          <a:p>
            <a:endParaRPr lang="en-US" sz="1600" dirty="0"/>
          </a:p>
        </p:txBody>
      </p:sp>
      <p:pic>
        <p:nvPicPr>
          <p:cNvPr id="15" name="Content Placeholder 14" descr="Refer to page 445 in textbook">
            <a:extLst>
              <a:ext uri="{FF2B5EF4-FFF2-40B4-BE49-F238E27FC236}">
                <a16:creationId xmlns:a16="http://schemas.microsoft.com/office/drawing/2014/main" id="{D96126EA-95CD-4176-B15D-FA7E31A304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7396" y="1456833"/>
            <a:ext cx="6680853" cy="13248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AC19A-1219-42D4-9401-5B4366CB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33BD0-46E7-4057-B2A8-CE81612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3A7D-11E9-4E92-B5A2-9BE0FDB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C13,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0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E56FAD-35F0-4233-81DF-4593FA69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 the readability of the data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B087824-9551-4C70-9690-E285156AD0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the column names lowercase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fires.columns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fires.columns.str.lower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pic>
        <p:nvPicPr>
          <p:cNvPr id="12" name="Content Placeholder 11" descr="Refer to page 445 in textbook">
            <a:extLst>
              <a:ext uri="{FF2B5EF4-FFF2-40B4-BE49-F238E27FC236}">
                <a16:creationId xmlns:a16="http://schemas.microsoft.com/office/drawing/2014/main" id="{2390CE26-0FB2-42AE-9F8B-459210261A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6980" y="2133600"/>
            <a:ext cx="6602540" cy="79864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8E7D26-F5EF-44B8-9D97-A5041DF516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048000"/>
            <a:ext cx="7391400" cy="1414598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fire_size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fires.rename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(columns={'fire_size':'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data in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to title case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fires.fire_name.str.title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5EE8-A41E-4270-A5CF-78C88D6B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CE87-3BD2-4F30-9BE7-5864B79C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B390-DC77-4563-8145-0723D07C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6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ED4A0DB-432A-4545-BC31-D8704554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unnecessary rows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3AFF2A-C0A9-4B22-8C34-FBD917A84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the rows for fires that are less than 10 acres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 = fires[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18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fires.info(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memory_usage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='deep')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Int64Index: </a:t>
            </a: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274170 entries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16 to 1880441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columns (total 8 columns):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  Column          Non-Null Count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------          --------------   -----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128667 non-null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274170 non-null 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 state           274170 non-null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 latitude        274170 non-null 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longitude       274170 non-null 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274170 non-null  int64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274170 non-null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contain_date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137377 non-null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float64(3), int64(1), object(4)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70.6 MB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601B64-DFE6-4697-B66E-474BA45A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4F1CCB-1016-48AD-BDC9-5FD36519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CB1722-44A9-45AE-9F0E-8B2A7611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4039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4444</TotalTime>
  <Words>3455</Words>
  <Application>Microsoft Office PowerPoint</Application>
  <PresentationFormat>On-screen Show (4:3)</PresentationFormat>
  <Paragraphs>430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Consolas</vt:lpstr>
      <vt:lpstr>Symbol</vt:lpstr>
      <vt:lpstr>Times New Roman</vt:lpstr>
      <vt:lpstr>Master slides_with_titles_logo</vt:lpstr>
      <vt:lpstr>Chapter 13</vt:lpstr>
      <vt:lpstr>Objectives</vt:lpstr>
      <vt:lpstr>Get the data (part 1)</vt:lpstr>
      <vt:lpstr>Get the data (part 2)</vt:lpstr>
      <vt:lpstr>Get the data (part 3)</vt:lpstr>
      <vt:lpstr>Examine the data with the info() method</vt:lpstr>
      <vt:lpstr>Examine the data with the describe() method</vt:lpstr>
      <vt:lpstr>Improve the readability of the data</vt:lpstr>
      <vt:lpstr>Drop unnecessary rows</vt:lpstr>
      <vt:lpstr>Drop duplicate rows</vt:lpstr>
      <vt:lpstr>Convert dates to datetime objects</vt:lpstr>
      <vt:lpstr>Check for missing contain dates</vt:lpstr>
      <vt:lpstr>Check for missing contain dates (continued)</vt:lpstr>
      <vt:lpstr>Four ways to handle the missing values</vt:lpstr>
      <vt:lpstr>Save the cleaned DataFrame</vt:lpstr>
      <vt:lpstr>Add fire_month and days_burning columns</vt:lpstr>
      <vt:lpstr>Examine the data in the days_burning column</vt:lpstr>
      <vt:lpstr>Take a closer look at the data  for fires greater than or equal to 100 acres</vt:lpstr>
      <vt:lpstr>Save the prepared DataFrame</vt:lpstr>
      <vt:lpstr>Analyze the data for California (part 1)</vt:lpstr>
      <vt:lpstr>Analyze the data for California (part 2)</vt:lpstr>
      <vt:lpstr>Analyze the data for California (part 3)</vt:lpstr>
      <vt:lpstr>Plot the California fire count by month</vt:lpstr>
      <vt:lpstr>Use Seaborn to create a box plot  for California fires over 10,000 acres by month</vt:lpstr>
      <vt:lpstr>Rank the states by total acres burned</vt:lpstr>
      <vt:lpstr>Rank the states by total acres burned (continued)</vt:lpstr>
      <vt:lpstr>Prepare a DataFrame for total acres burned  by year within state</vt:lpstr>
      <vt:lpstr>Prepare a DataFrame for total acres burned  by year within state (continued)</vt:lpstr>
      <vt:lpstr>Prepare a DataFrame for the top 4 states</vt:lpstr>
      <vt:lpstr>Plot the acres burned total by year  for the top 4 states</vt:lpstr>
      <vt:lpstr>Plot the acres burned total by year (continued)</vt:lpstr>
      <vt:lpstr>Review the 20 largest fires in California</vt:lpstr>
      <vt:lpstr>Review the 20 largest fires in California (cont.)</vt:lpstr>
      <vt:lpstr>Create a GeoDataFrame for the California fires</vt:lpstr>
      <vt:lpstr>Get a California map from Geopandas</vt:lpstr>
      <vt:lpstr>Use Geopandas to plot the California map</vt:lpstr>
      <vt:lpstr>Use Geopandas to plot the California fires  over 500 acres on a map</vt:lpstr>
      <vt:lpstr>Plot the California fires over 500 acres</vt:lpstr>
      <vt:lpstr>Plot the California fires over 500 acres (cont.)</vt:lpstr>
      <vt:lpstr>Plot the fires in the continental U.S.</vt:lpstr>
      <vt:lpstr>Plot the fires in the continental U.S. (continued)</vt:lpstr>
      <vt:lpstr>Save the plot to a PNG file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Scott McCoy</cp:lastModifiedBy>
  <cp:revision>135</cp:revision>
  <cp:lastPrinted>2016-01-14T23:03:16Z</cp:lastPrinted>
  <dcterms:created xsi:type="dcterms:W3CDTF">2021-06-22T20:59:38Z</dcterms:created>
  <dcterms:modified xsi:type="dcterms:W3CDTF">2023-09-22T18:42:12Z</dcterms:modified>
</cp:coreProperties>
</file>