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99" d="100"/>
          <a:sy n="99" d="100"/>
        </p:scale>
        <p:origin x="19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2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able Placeholder 7">
            <a:extLst>
              <a:ext uri="{FF2B5EF4-FFF2-40B4-BE49-F238E27FC236}">
                <a16:creationId xmlns:a16="http://schemas.microsoft.com/office/drawing/2014/main" id="{3D5E27E1-2A28-41ED-9087-6EAD0A4567D9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90600" y="3233602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A11CB2-6BF2-463D-816F-29FB65FCB0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2571162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7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0" r:id="rId7"/>
    <p:sldLayoutId id="2147483683" r:id="rId8"/>
    <p:sldLayoutId id="2147483681" r:id="rId9"/>
    <p:sldLayoutId id="2147483674" r:id="rId10"/>
    <p:sldLayoutId id="2147483687" r:id="rId11"/>
    <p:sldLayoutId id="2147483676" r:id="rId12"/>
    <p:sldLayoutId id="2147483675" r:id="rId13"/>
    <p:sldLayoutId id="214748368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r>
              <a:rPr lang="en-US" dirty="0"/>
              <a:t>How to get the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EC77-CC25-485B-A785-13B0F4DF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46-E9B8-4637-A833-17EC2DFC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first sheet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downloaded Excel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AFC9-ED55-4311-85FA-8658CCE9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("oesm18all/all_data_M_2018.xlsx")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679D-AB2E-42A1-8F3E-89AE7EBE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6658-225A-43C4-AAB2-6536680F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D11A-63B3-446A-9864-FF882543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6434F2-6DDD-4C1F-8C9B-0CC40775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urlretrieve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urllib.request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F28964-5F32-4338-B680-99B4D6273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urlretrieve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url,filename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download a file to disk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polls_url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  <a:b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'http://projects.fivethirtyeight.com/.../president_general_polls_2016.csv'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polls_url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filename='president_polls_2016.csv')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file 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('president_polls_2016.csv')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polls.head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200" dirty="0"/>
          </a:p>
        </p:txBody>
      </p:sp>
      <p:pic>
        <p:nvPicPr>
          <p:cNvPr id="3" name="Content Placeholder 2" descr="Refer to page 175 in textbook">
            <a:extLst>
              <a:ext uri="{FF2B5EF4-FFF2-40B4-BE49-F238E27FC236}">
                <a16:creationId xmlns:a16="http://schemas.microsoft.com/office/drawing/2014/main" id="{48A33421-10CA-4734-B877-6F6050B261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886200"/>
            <a:ext cx="6073616" cy="1981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F745-2721-48D2-8C04-063E8258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3770-BC98-4C0F-88A3-C50BB365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458E-194C-483B-AEA3-5DFDEEBE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2A8C7E-01CD-44AF-BA88-3D336178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9DF0FE6-09D5-4127-9A63-D6AA5E617E3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81016774"/>
              </p:ext>
            </p:extLst>
          </p:nvPr>
        </p:nvGraphicFramePr>
        <p:xfrm>
          <a:off x="914400" y="1066800"/>
          <a:ext cx="6240780" cy="1798320"/>
        </p:xfrm>
        <a:graphic>
          <a:graphicData uri="http://schemas.openxmlformats.org/drawingml/2006/table">
            <a:tbl>
              <a:tblPr firstRow="1"/>
              <a:tblGrid>
                <a:gridCol w="1840230">
                  <a:extLst>
                    <a:ext uri="{9D8B030D-6E8A-4147-A177-3AD203B41FA5}">
                      <a16:colId xmlns:a16="http://schemas.microsoft.com/office/drawing/2014/main" val="1705385576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3857557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2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extractall()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Extracts all of the files from the zip file and saves them in the default directory.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0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infolist()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Reads the zip file and returns the file information as a list.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499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4570-1378-4021-B4B1-8C4F1951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0FF0-79D8-409E-911B-4857DDC2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2AD5-0633-43A4-816A-E3BF1CDB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2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98DB-4B5D-4B1D-8F4B-60C77CF4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download a zip file to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C8FF-44BC-47C3-AE28-1F36F016B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229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zip_url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'https://www.murach.com/python_analysis/gss_stata_with_codebook.zip'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zip_url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filename='oesm18all.zip')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extract the files and list their names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list()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('oesm18all.zip', mode='r') as zip: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zip.extractall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file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zip.infolist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file_names.append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file.compress_size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file.file_size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oesm18all/all_data_M_2018.xlsx 70296790 71834374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BDA3-ACBB-4741-9FF7-C130D0BE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15EC-798F-4CCB-83AC-00096624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D918-05D3-41FA-BB16-7FCD9794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80D1-9AED-4113-B6B2-6D47AA55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read an extracted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6DE7-4C96-4DAC-85EB-22930E943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specifying the filename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("oesm18all/all_data_M_2018.xlsx")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1371600" algn="l"/>
                <a:tab pos="2743200" algn="l"/>
                <a:tab pos="4848225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specifying the position of the file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	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3505-9F3F-40A4-8DD7-79FF70E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4EF2-C7F7-416F-B725-AD82B28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DB97-C884-4266-B590-60D5C00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3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30B0F-A63B-4610-AE00-02443283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 for connecting to databases in Python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055E78A0-49E0-425D-A800-6DE71542EF2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32393808"/>
              </p:ext>
            </p:extLst>
          </p:nvPr>
        </p:nvGraphicFramePr>
        <p:xfrm>
          <a:off x="914400" y="1127760"/>
          <a:ext cx="6595110" cy="2377440"/>
        </p:xfrm>
        <a:graphic>
          <a:graphicData uri="http://schemas.openxmlformats.org/drawingml/2006/table">
            <a:tbl>
              <a:tblPr firstRow="1"/>
              <a:tblGrid>
                <a:gridCol w="2297430">
                  <a:extLst>
                    <a:ext uri="{9D8B030D-6E8A-4147-A177-3AD203B41FA5}">
                      <a16:colId xmlns:a16="http://schemas.microsoft.com/office/drawing/2014/main" val="1996627564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4123413692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3344251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 name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6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sqlite3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SQLite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Built-in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22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pymysql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MySQL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13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psycopg2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PostgreSQL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cx_oracle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Oracle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1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pymssql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SQL Server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7265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43B3-C5BB-492E-A959-4ADCC17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D61D-E689-4DB7-A7C7-AB99B101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F6CB-FBD0-4239-83BC-7803062A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AC6-1DBD-4060-8F2B-174C76DC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connect() method of the SQLite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B619-C5F8-4ADE-B2A6-9EE79B7C0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connect(path)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cursor() method of a connection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a cursor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8938-99DF-40CC-BF9B-FD7CA01C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BA83-20E8-4B7D-A40C-0245A6EE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EF12-0149-4BD4-A33B-C12523B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85A3-7123-4D3A-BAF7-15FAEFED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queries on a SQLite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9048-41A6-40B2-BB85-4CC2EF49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connection object and a cursor object</a:t>
            </a:r>
            <a:endParaRPr lang="en-US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sqlite3.connect('Data/FPA_FOD_20170508.sqlite')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fires_con.cursor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 query that lists the tables in the database</a:t>
            </a:r>
            <a:endParaRPr lang="en-US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'SELECT name FROM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sqlite_master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type="table"').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spatial_ref_sys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spatialite_history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('Fires',),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('NWCG_UnitIDActive_20170109',)]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4917-FF0C-40A5-867F-C4506908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754B-1305-47BE-BEFC-9CAC0390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77B6-2C44-4307-B70D-F2EC7793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4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1A28-B4EF-4758-AEE6-E19BADB9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information about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A92F-0CCD-4227-B5BE-43EC9A70C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('PRAGMA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table_info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(Fires)').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[(0, 'OBJECTID', 'integer', 1, None, 1),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(1, 'FOD_ID', 'int32',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(2, 'FPA_ID', 'text(100)',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(12, 'FIRE_CODE', 'text(10)',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(13, 'FIRE_NAME', 'text(255)',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(19, 'FIRE_YEAR', 'int16',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(20, 'DISCOVERY_DATE',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(28, 'FIRE_SIZE', 'float64',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(29, 'FIRE_SIZE_CLASS', 'text(1)',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(30, 'LATITUDE', 'float64',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(31, 'LONGITUDE', 'float64',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(34, 'STATE', 'text(255)',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(38, 'Shape', 'POINT', 1, None, 0)]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FAFD-097D-43B1-BEDA-3F3285FA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6B0D-3D6C-4298-9BC5-6F48B9E8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3A56-E58F-4897-8FDB-D2B69708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DAF26-B1BA-42B6-BDF2-CAC6882B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read_sql_query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C36798-293D-4186-9AD4-6A9995380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read_sql_query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SQL,connection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data from a 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pd.read_sql_query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'''SELECT STATE, FIRE_YEAR,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DATETIME(DISCOVERY_DATE) AS DISCOVERY_DATE,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FIRE_NAME, FIRE_SIZE, LATITUDE, LONGITUDE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FROM Fires''',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81 in textbook">
            <a:extLst>
              <a:ext uri="{FF2B5EF4-FFF2-40B4-BE49-F238E27FC236}">
                <a16:creationId xmlns:a16="http://schemas.microsoft.com/office/drawing/2014/main" id="{03C33B33-B9BA-4492-A076-0B71F02CED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6784" y="3636097"/>
            <a:ext cx="6763013" cy="20789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F44B-DE9F-4F8D-ADEF-D24440C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F487A-7C14-470E-8E80-7AC3E51E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5C4D-B419-4080-A5C8-C5542AEC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0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2ED-5B67-42A0-99BE-38747BBD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76D9-0A02-4D92-830D-8A01E7BBF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Pandas read methods to import data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 a file to disk before importing it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Unzip a zip file to access the files that it contains.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SQL query to import database data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metadata of a Stata file to analyze the data, and then read selected columns of the Stata data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drill down into the data in a JSON file that has more than two levels of data, convert the JSON file to a dictionary, and then build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portions of the data in the dictionary.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5074-C077-4F17-85D8-ABA5494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C9F8-443A-41B6-AECC-BA24D6CD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F342-DCB6-4966-AE44-3E8061EC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5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DE20-DE09-4D11-BB0E-99185C33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read_dta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3987-1A25-445F-A203-EDA65322B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read_dta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filename,columns,metadataonly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attributes for a metadata container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column_labels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number_columns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number_rows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--channel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-forge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--yes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1CF3-BA80-4983-9DF1-B072A2C4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045B-8BBC-4C9E-A551-4846AFA7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BEB2-1CB3-4C67-98DE-20270FA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7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5819-3664-4264-9EA8-C4522AD5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metadata from a Stata file on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5866-2F62-4741-A4C1-E4C22E373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gss_stata_filename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'GSS7218_R3.DTA'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gss_empty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pyreadstat.read_dta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gss_stata_filename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metadataonly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readstat_parser.metadata_container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96E8-A291-473F-A2B4-0B7B0F93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0181-B737-46F9-9D66-F16D4FC7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07E7-C3BB-4A87-92E6-6BCC12FB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0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9F26-7989-4F3E-ACC3-81BE4909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 attributes of the metadata container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tell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7B0A-21C8-4B2E-9476-14F313ABB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219200"/>
            <a:ext cx="7424057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print("Number of columns:",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gss_meta.number_columns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print("Number of rows:",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gss_meta.number_rows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print("Column names:",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gss_meta.column_names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columns: 6110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rows: 64814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names: ['year', 'id',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'hrs1', 'hrs2',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evwork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'occ', 'prestige',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wrkslf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wrkgovt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'commute', 'industry', 'occ80', 'prestg80', 'indus80', 'indus07',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occonet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'found', 'occ10',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occindv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occstatus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occtag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'prestg10', 'prestg105plus', 'indus10',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indstatus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indtag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6D1A-BEA5-4F49-B06B-847AEFE1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CA58-83FE-4F42-874F-91F53978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C555-A8A6-4EB8-AFCB-170CA4AB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0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2510B6-C550-4AD2-A59D-AF2747F1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 for a Stata file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FB6FDF6C-0D1C-449D-AB56-32115171794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23462549"/>
              </p:ext>
            </p:extLst>
          </p:nvPr>
        </p:nvGraphicFramePr>
        <p:xfrm>
          <a:off x="925286" y="1066800"/>
          <a:ext cx="6469380" cy="792480"/>
        </p:xfrm>
        <a:graphic>
          <a:graphicData uri="http://schemas.openxmlformats.org/drawingml/2006/table">
            <a:tbl>
              <a:tblPr firstRow="1"/>
              <a:tblGrid>
                <a:gridCol w="2411730">
                  <a:extLst>
                    <a:ext uri="{9D8B030D-6E8A-4147-A177-3AD203B41FA5}">
                      <a16:colId xmlns:a16="http://schemas.microsoft.com/office/drawing/2014/main" val="8288893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395150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1905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7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Constructs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046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0690D2-64E0-4E96-A9A0-95C827A5FD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2006043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CBFEB1F0-8674-4557-AB78-41ABA8F1873C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972175098"/>
              </p:ext>
            </p:extLst>
          </p:nvPr>
        </p:nvGraphicFramePr>
        <p:xfrm>
          <a:off x="925286" y="2514600"/>
          <a:ext cx="6469380" cy="2378928"/>
        </p:xfrm>
        <a:graphic>
          <a:graphicData uri="http://schemas.openxmlformats.org/drawingml/2006/table">
            <a:tbl>
              <a:tblPr firstRow="1"/>
              <a:tblGrid>
                <a:gridCol w="1840231">
                  <a:extLst>
                    <a:ext uri="{9D8B030D-6E8A-4147-A177-3AD203B41FA5}">
                      <a16:colId xmlns:a16="http://schemas.microsoft.com/office/drawing/2014/main" val="2105514315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1248183190"/>
                    </a:ext>
                  </a:extLst>
                </a:gridCol>
              </a:tblGrid>
              <a:tr h="265771">
                <a:tc>
                  <a:txBody>
                    <a:bodyPr/>
                    <a:lstStyle/>
                    <a:p>
                      <a:pPr marL="0" marR="4572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3576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be an array, dictionary, or other object that’s shaped like a table.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49568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columns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labels. If they aren’t specified, they will be generated.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84372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Row labels. If they aren’t specified, they will be generated.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248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C1DF-B0CC-4161-BCCE-75A43600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29FC-70AD-46CC-8501-9BC44E0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E09-A49B-4075-8A1D-253A43A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11A566-FFDD-456A-9408-60FFF68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build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column descriptions in the metadata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7C288F-633C-49C2-A487-2B5EAC444A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meta_cols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gss_meta.column_labels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gss_meta.column_names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columns=['description'])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meta_cols.head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85 in textbook">
            <a:extLst>
              <a:ext uri="{FF2B5EF4-FFF2-40B4-BE49-F238E27FC236}">
                <a16:creationId xmlns:a16="http://schemas.microsoft.com/office/drawing/2014/main" id="{D648F907-7220-4F28-9F0C-6F786E5A26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837506"/>
            <a:ext cx="3810000" cy="2214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2D47-59B1-4E04-9DBD-C51FA9FF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82A4-434A-4034-B0BD-331AE64E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B76A-D1AE-47AE-A649-6AC64283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7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7BFA7A-8C50-4E54-8FEA-4B52A8A5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seven columns of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C859A5-7323-47FE-824E-7B8E62C9E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472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gss_data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pd.read_stata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('GSS7218_R3.DTA',</a:t>
            </a:r>
          </a:p>
          <a:p>
            <a:pPr marL="347472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columns=['year','id','wrkstat','hrs1','hrs2','evwork','wrkslf','wrkgovt'])</a:t>
            </a:r>
          </a:p>
          <a:p>
            <a:pPr marL="347472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gss_data.tail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200" dirty="0"/>
          </a:p>
        </p:txBody>
      </p:sp>
      <p:pic>
        <p:nvPicPr>
          <p:cNvPr id="3" name="Content Placeholder 2" descr="Refer to page 185 in textbook">
            <a:extLst>
              <a:ext uri="{FF2B5EF4-FFF2-40B4-BE49-F238E27FC236}">
                <a16:creationId xmlns:a16="http://schemas.microsoft.com/office/drawing/2014/main" id="{C5703DAB-34EA-4CEB-BCF0-AD263B614B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777" y="1981200"/>
            <a:ext cx="6993823" cy="22212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6098-5272-432E-85EC-756C3172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1891-09E9-4486-8B46-0DF564B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8C48-993C-4393-A699-AA5AD4A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4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8C1-E404-4B41-BFAD-34199FC9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download a JSON file to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BF50-E355-432D-A590-4A35AAF06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'https://www.murach.com/python_analysis/shots.json'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FA77-1DA6-4A59-8D27-BC4F32B2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772C-996C-46B9-B102-81E66538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E9DC-3AA7-4F23-9B5B-0BE92997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1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9C1070-E829-44D2-BA4B-9D22473E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Double-click on the JSON file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open it</a:t>
            </a:r>
            <a:endParaRPr lang="en-US" dirty="0"/>
          </a:p>
        </p:txBody>
      </p:sp>
      <p:pic>
        <p:nvPicPr>
          <p:cNvPr id="8" name="Content Placeholder 7" descr="Refer to page 187 in textbook">
            <a:extLst>
              <a:ext uri="{FF2B5EF4-FFF2-40B4-BE49-F238E27FC236}">
                <a16:creationId xmlns:a16="http://schemas.microsoft.com/office/drawing/2014/main" id="{F5DDFFEA-4ED0-4B28-8A74-4AD0663C96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3405" y="1304393"/>
            <a:ext cx="6517189" cy="174360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6C61F5-E124-40C5-B5F9-13ABEFC2E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root level of the JSON file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Refer to page 187 in textbook">
            <a:extLst>
              <a:ext uri="{FF2B5EF4-FFF2-40B4-BE49-F238E27FC236}">
                <a16:creationId xmlns:a16="http://schemas.microsoft.com/office/drawing/2014/main" id="{2D502544-AA33-4A05-998F-47DAB837E4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13405" y="3611790"/>
            <a:ext cx="3072650" cy="10364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3F56-83FF-4E20-9A26-D5449BC2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17A1-9C74-4274-AA3E-9480D77B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F4BF-1AE1-48A3-9239-E0F47DB1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33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AA427E-80F6-473C-ADA5-0D99FEC4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two levels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pic>
        <p:nvPicPr>
          <p:cNvPr id="3" name="Content Placeholder 2" descr="Refer to page 189 in textbook">
            <a:extLst>
              <a:ext uri="{FF2B5EF4-FFF2-40B4-BE49-F238E27FC236}">
                <a16:creationId xmlns:a16="http://schemas.microsoft.com/office/drawing/2014/main" id="{28F3C41D-BFD5-46C4-AF03-F26D8F97EE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985" y="1130543"/>
            <a:ext cx="2932430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C522-4BB3-4621-A5B0-9D56F38F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84C1-2E57-4ED9-9D29-7BFE575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EDDD-340A-42D1-875A-979F4A0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5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C72381-0415-44F1-85EB-73065019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headers level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data</a:t>
            </a:r>
            <a:endParaRPr lang="en-US" dirty="0"/>
          </a:p>
        </p:txBody>
      </p:sp>
      <p:pic>
        <p:nvPicPr>
          <p:cNvPr id="3" name="Content Placeholder 2" descr="Refer to page 189 in texbook">
            <a:extLst>
              <a:ext uri="{FF2B5EF4-FFF2-40B4-BE49-F238E27FC236}">
                <a16:creationId xmlns:a16="http://schemas.microsoft.com/office/drawing/2014/main" id="{689082A9-EF95-41FF-88C3-9E69CB86AF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19383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EE73-8949-4631-866F-64154BB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A1D9-B703-4076-A623-91FF7B4D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7731-4D29-4239-A7A7-B8EA8D6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BD0F-65D9-46DB-8D97-AFE9AD1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786D-5B82-44F0-B5FF-201F781C2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that you get data in these formats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CSV, Excel, database, Stata, and JSON.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FE9B-79E7-4858-8E7D-7DDB09EE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8A89-04B4-4ADA-8E07-33B49024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35F8-A400-4ECB-B573-F85CB67F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3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E94A22-956A-4CE7-94A6-59C09C40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data</a:t>
            </a:r>
            <a:endParaRPr lang="en-US" dirty="0"/>
          </a:p>
        </p:txBody>
      </p:sp>
      <p:pic>
        <p:nvPicPr>
          <p:cNvPr id="3" name="Content Placeholder 2" descr="Refer to page 189 in texbook">
            <a:extLst>
              <a:ext uri="{FF2B5EF4-FFF2-40B4-BE49-F238E27FC236}">
                <a16:creationId xmlns:a16="http://schemas.microsoft.com/office/drawing/2014/main" id="{2A54A318-576F-489C-AC71-CF582916E4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2006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E3A4-2827-4E65-A737-7E9057ED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6527-BE2B-4E7C-95E7-DB0C4AA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8197-8C87-49FE-8798-FF632B5B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5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A45E73-4587-4371-B023-42E1A161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load() method of a JSON object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EB8FD7B7-D9F9-4236-B304-FF34B800D170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587603034"/>
              </p:ext>
            </p:extLst>
          </p:nvPr>
        </p:nvGraphicFramePr>
        <p:xfrm>
          <a:off x="914400" y="1112520"/>
          <a:ext cx="6469380" cy="792480"/>
        </p:xfrm>
        <a:graphic>
          <a:graphicData uri="http://schemas.openxmlformats.org/drawingml/2006/table">
            <a:tbl>
              <a:tblPr firstRow="1"/>
              <a:tblGrid>
                <a:gridCol w="1268730">
                  <a:extLst>
                    <a:ext uri="{9D8B030D-6E8A-4147-A177-3AD203B41FA5}">
                      <a16:colId xmlns:a16="http://schemas.microsoft.com/office/drawing/2014/main" val="270495437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401434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62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load()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Converts the data in a JSON file to a dictionary.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7251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6AE246-5CD3-4F2D-87B7-E5CD9EC72D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574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convert a JSON file to a dictionary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73FC-6D7D-4344-8B71-E2FA2F43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2F9-3227-4BFC-BECF-88615D0E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11E0-904F-4854-8728-95AD233A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79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33CACD-352D-48CF-B376-1F3470CE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 for a JSON file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EAEC63AA-335D-4F12-8F44-76E4FA3704B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37272301"/>
              </p:ext>
            </p:extLst>
          </p:nvPr>
        </p:nvGraphicFramePr>
        <p:xfrm>
          <a:off x="914400" y="1143000"/>
          <a:ext cx="6469380" cy="792480"/>
        </p:xfrm>
        <a:graphic>
          <a:graphicData uri="http://schemas.openxmlformats.org/drawingml/2006/table">
            <a:tbl>
              <a:tblPr firstRow="1"/>
              <a:tblGrid>
                <a:gridCol w="2468880">
                  <a:extLst>
                    <a:ext uri="{9D8B030D-6E8A-4147-A177-3AD203B41FA5}">
                      <a16:colId xmlns:a16="http://schemas.microsoft.com/office/drawing/2014/main" val="21927859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1874206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1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Constructs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9521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F6795A-0E6D-4F64-9610-A8ECBD2026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2019701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BB83BCC3-973E-4947-BF2F-16E5FC2DF50A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073624589"/>
              </p:ext>
            </p:extLst>
          </p:nvPr>
        </p:nvGraphicFramePr>
        <p:xfrm>
          <a:off x="914400" y="2514600"/>
          <a:ext cx="6469380" cy="2499360"/>
        </p:xfrm>
        <a:graphic>
          <a:graphicData uri="http://schemas.openxmlformats.org/drawingml/2006/table">
            <a:tbl>
              <a:tblPr firstRow="1"/>
              <a:tblGrid>
                <a:gridCol w="1840231">
                  <a:extLst>
                    <a:ext uri="{9D8B030D-6E8A-4147-A177-3AD203B41FA5}">
                      <a16:colId xmlns:a16="http://schemas.microsoft.com/office/drawing/2014/main" val="4037356831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3902002434"/>
                    </a:ext>
                  </a:extLst>
                </a:gridCol>
              </a:tblGrid>
              <a:tr h="26577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488046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be an array, dictionary, or other object that’s shaped like a table.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81741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columns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labels. If they aren’t specified, they will be generated.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23842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index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Row labels. If they aren’t specified, they will be generated.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2689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702E-2DD4-49E2-B88B-CE9DF882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720F-8829-4474-A97A-B593309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ECF6-F755-4CEF-B307-CDA401A9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5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99194F-7974-41C6-934A-38482D5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shots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1AB68B-B1DF-4E51-ACD0-EEB22BC01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'][0]['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x.lower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for x in 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'][0]['headers']]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columns=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91 in texbook">
            <a:extLst>
              <a:ext uri="{FF2B5EF4-FFF2-40B4-BE49-F238E27FC236}">
                <a16:creationId xmlns:a16="http://schemas.microsoft.com/office/drawing/2014/main" id="{019DA9D8-0BFC-4823-963F-F4FC4ACFB3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438400"/>
            <a:ext cx="6640735" cy="2819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71F6-7257-4C08-9DFD-7B010AB2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13A3-14EE-4D46-AAE0-8F28C2D9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4107-326E-4367-9BED-B71271A4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2C3916-C8B3-460C-8E70-E3360DEF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download page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Childhood Mortality data</a:t>
            </a:r>
            <a:endParaRPr lang="en-US" dirty="0"/>
          </a:p>
        </p:txBody>
      </p:sp>
      <p:pic>
        <p:nvPicPr>
          <p:cNvPr id="3" name="Content Placeholder 2" descr="Refer to page 171 in textbook">
            <a:extLst>
              <a:ext uri="{FF2B5EF4-FFF2-40B4-BE49-F238E27FC236}">
                <a16:creationId xmlns:a16="http://schemas.microsoft.com/office/drawing/2014/main" id="{670AD5A2-4D06-4AFC-8026-EAD0D42360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273484" cy="30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F732-8CF9-4289-A9F6-8E41E6A8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FCC4-D869-44C9-B285-3428FEAC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5AAB-2CC3-44B3-88DD-DCBC26AA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1F2-A849-4C45-8AC7-FDA146DF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sources of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4007C-E3F2-4DC0-BCCC-021EC2304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datasets and databases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can include everything from departmental spreadsheets to any of the databases used by a corporation.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Third-party websites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includes the hundreds of websites that let you download data for your own analysis.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places to look for external datasets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Dataset Search: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https://toolbox.google.com/datasearch</a:t>
            </a:r>
            <a:endParaRPr lang="en-US" sz="20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Kaggle: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https://www.kaggle.com/datasets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Registry of Open Data on AWS: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https://registry.opendata.aws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48C-C451-4AA2-BF2B-3D0CBF17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17AC-5D9C-460E-BB03-4A2C9E5E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075B-858F-41EE-982C-83D687E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266D-416D-4055-8F85-A2559410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websites for the case studies in this book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4563-C692-4090-B9A6-6E5D94D1D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 Mortality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Centers for Disease Control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data.cdc.gov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 Polling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FiveThirtyEight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fivethirtyeight.com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 Fires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U.S. Forest Service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fs.fed.us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Survey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General Social Survey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gss.norc.org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Sports Analytics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NBA stats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stats.nba.com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A476-9B70-46B1-94D5-32A0BB9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D3B-2C90-4270-9042-D83BEC13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9143-BBC5-4414-A1B0-8B80370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8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AFA80A-18BB-4C5E-B3D7-433ED338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file formats for data found on websites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65CAC7D6-914E-4B75-B907-A499F535D6D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85536702"/>
              </p:ext>
            </p:extLst>
          </p:nvPr>
        </p:nvGraphicFramePr>
        <p:xfrm>
          <a:off x="914400" y="1066800"/>
          <a:ext cx="7315200" cy="3678730"/>
        </p:xfrm>
        <a:graphic>
          <a:graphicData uri="http://schemas.openxmlformats.org/drawingml/2006/table">
            <a:tbl>
              <a:tblPr firstRow="1"/>
              <a:tblGrid>
                <a:gridCol w="860612">
                  <a:extLst>
                    <a:ext uri="{9D8B030D-6E8A-4147-A177-3AD203B41FA5}">
                      <a16:colId xmlns:a16="http://schemas.microsoft.com/office/drawing/2014/main" val="185912429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3532743469"/>
                    </a:ext>
                  </a:extLst>
                </a:gridCol>
                <a:gridCol w="3227294">
                  <a:extLst>
                    <a:ext uri="{9D8B030D-6E8A-4147-A177-3AD203B41FA5}">
                      <a16:colId xmlns:a16="http://schemas.microsoft.com/office/drawing/2014/main" val="132067866"/>
                    </a:ext>
                  </a:extLst>
                </a:gridCol>
                <a:gridCol w="1811814">
                  <a:extLst>
                    <a:ext uri="{9D8B030D-6E8A-4147-A177-3AD203B41FA5}">
                      <a16:colId xmlns:a16="http://schemas.microsoft.com/office/drawing/2014/main" val="2350291320"/>
                    </a:ext>
                  </a:extLst>
                </a:gridCol>
              </a:tblGrid>
              <a:tr h="3321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Extension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51429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CSV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.csv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Comma-separated values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table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13091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.tsv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Tab-separated values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table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6805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Excel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.xlsx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.xls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Excel spreadsheet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or more sheets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24957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.dta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Stata statistical package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01350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.json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JavaScript Object Notation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Nested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80286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XML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.xml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Extensible Markup Language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Nested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58579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.sd7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.sd6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SAS statistical package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71985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.sav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SPSS statistical package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15430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HDF5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.h5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Structured format for large datasets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08339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.zip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Archive format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or more files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741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267A-8B67-4487-A637-3DBBD6FA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051F-7374-4E6A-A8E0-BC7F71E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16C6-33B9-4C60-A1E4-9603D388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0691FC-CBF0-442F-8592-18AD6D28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Some of the Pandas methods </a:t>
            </a:r>
            <a:br>
              <a:rPr lang="en-US" sz="24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importing data into a </a:t>
            </a:r>
            <a:r>
              <a:rPr lang="en-US" sz="2400" b="1" dirty="0" err="1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23CCB27B-BF22-4BBA-9E80-2BCA526DD07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03034650"/>
              </p:ext>
            </p:extLst>
          </p:nvPr>
        </p:nvGraphicFramePr>
        <p:xfrm>
          <a:off x="936171" y="1249680"/>
          <a:ext cx="5097780" cy="3169920"/>
        </p:xfrm>
        <a:graphic>
          <a:graphicData uri="http://schemas.openxmlformats.org/drawingml/2006/table">
            <a:tbl>
              <a:tblPr firstRow="1"/>
              <a:tblGrid>
                <a:gridCol w="3211830">
                  <a:extLst>
                    <a:ext uri="{9D8B030D-6E8A-4147-A177-3AD203B41FA5}">
                      <a16:colId xmlns:a16="http://schemas.microsoft.com/office/drawing/2014/main" val="327851883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64013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format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3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read_csv(file)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CSV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2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read_excel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(file)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Excel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97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read_stata(file,columns)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4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read_json(file)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19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read_hdf(file,columns)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HDF5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2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read_sas(file)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60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read_sql_query(query,con)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Database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4832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963C-040E-488C-9A4F-809D0A91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E018-2372-4891-90AD-CC899D73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122E-8870-462B-8D02-16BE1399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1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F085-053C-482D-91BD-1F6BEC35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import a CSV file from a website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77ED-D45C-4531-97F4-3E9D77F58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"https://data.cdc.gov/.../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rows.csv?accessType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=DOWNLOAD"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20F7-BBE9-4F64-9F26-BF3C84E4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FD46-DA11-4858-BAC1-D4F8AF4A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60B0-7D52-49B2-9F7A-CC282E5E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707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86</TotalTime>
  <Words>2770</Words>
  <Application>Microsoft Office PowerPoint</Application>
  <PresentationFormat>On-screen Show (4:3)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Consolas</vt:lpstr>
      <vt:lpstr>Courier New</vt:lpstr>
      <vt:lpstr>Montserrat Medium</vt:lpstr>
      <vt:lpstr>Symbol</vt:lpstr>
      <vt:lpstr>Times New Roman</vt:lpstr>
      <vt:lpstr>Master slides_with_titles_logo</vt:lpstr>
      <vt:lpstr>Chapter 5</vt:lpstr>
      <vt:lpstr>Objectives</vt:lpstr>
      <vt:lpstr>Objectives (continued)</vt:lpstr>
      <vt:lpstr>The download page  for the Childhood Mortality data</vt:lpstr>
      <vt:lpstr>Common sources of data</vt:lpstr>
      <vt:lpstr>The websites for the case studies in this book</vt:lpstr>
      <vt:lpstr>Some file formats for data found on websites</vt:lpstr>
      <vt:lpstr>Some of the Pandas methods  for importing data into a DataFrame</vt:lpstr>
      <vt:lpstr>How to import a CSV file from a website</vt:lpstr>
      <vt:lpstr>How to import the first sheet  of a downloaded Excel file</vt:lpstr>
      <vt:lpstr>The urlretrieve() method  of the urllib.request module</vt:lpstr>
      <vt:lpstr>Two methods of the ZipFile class</vt:lpstr>
      <vt:lpstr>How to download a zip file to disk</vt:lpstr>
      <vt:lpstr>Two ways to read an extracted file  into a DataFrame</vt:lpstr>
      <vt:lpstr>Packages for connecting to databases in Python</vt:lpstr>
      <vt:lpstr>The connect() method of the SQLite module</vt:lpstr>
      <vt:lpstr>How to run queries on a SQLite database</vt:lpstr>
      <vt:lpstr>How to get information about a table</vt:lpstr>
      <vt:lpstr>The read_sql_query() method</vt:lpstr>
      <vt:lpstr>The read_dta() method of the pyreadstat package</vt:lpstr>
      <vt:lpstr>How to get the metadata from a Stata file on disk</vt:lpstr>
      <vt:lpstr>What the attributes of the metadata container  can tell you</vt:lpstr>
      <vt:lpstr>The DataFrame() constructor for a Stata file</vt:lpstr>
      <vt:lpstr>How to build a DataFrame  for the column descriptions in the metadata</vt:lpstr>
      <vt:lpstr>How to import seven columns of the data  into a DataFrame</vt:lpstr>
      <vt:lpstr>How to download a JSON file to disk</vt:lpstr>
      <vt:lpstr>Double-click on the JSON file in JupyterLab  to open it</vt:lpstr>
      <vt:lpstr>The first two levels of the resultSets data</vt:lpstr>
      <vt:lpstr>The headers level of the resultSets[0] data</vt:lpstr>
      <vt:lpstr>The rowSet level of the resultSets[0] data</vt:lpstr>
      <vt:lpstr>The load() method of a JSON object</vt:lpstr>
      <vt:lpstr>The DataFrame() constructor for a JSON file</vt:lpstr>
      <vt:lpstr>How to to build a DataFrame for the shots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Scott McCoy</cp:lastModifiedBy>
  <cp:revision>20</cp:revision>
  <cp:lastPrinted>2016-01-14T23:03:16Z</cp:lastPrinted>
  <dcterms:created xsi:type="dcterms:W3CDTF">2021-06-23T18:08:15Z</dcterms:created>
  <dcterms:modified xsi:type="dcterms:W3CDTF">2023-09-22T18:30:17Z</dcterms:modified>
</cp:coreProperties>
</file>