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7" r:id="rId2"/>
    <p:sldId id="275" r:id="rId3"/>
    <p:sldId id="279" r:id="rId4"/>
    <p:sldId id="276" r:id="rId5"/>
    <p:sldId id="277" r:id="rId6"/>
    <p:sldId id="1535" r:id="rId7"/>
    <p:sldId id="1536" r:id="rId8"/>
    <p:sldId id="1534" r:id="rId9"/>
    <p:sldId id="153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951"/>
    <a:srgbClr val="EB1483"/>
    <a:srgbClr val="FFC220"/>
    <a:srgbClr val="8D7EE7"/>
    <a:srgbClr val="5FB446"/>
    <a:srgbClr val="D0CCF3"/>
    <a:srgbClr val="FFFFFF"/>
    <a:srgbClr val="FB37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19"/>
    <p:restoredTop sz="94742"/>
  </p:normalViewPr>
  <p:slideViewPr>
    <p:cSldViewPr snapToGrid="0" snapToObjects="1" showGuides="1">
      <p:cViewPr varScale="1">
        <p:scale>
          <a:sx n="68" d="100"/>
          <a:sy n="68" d="100"/>
        </p:scale>
        <p:origin x="35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B1B02-34BC-DF41-A1E4-CEB548501836}" type="datetimeFigureOut">
              <a:rPr lang="en-US" smtClean="0"/>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B6F4EF-0439-BB49-832E-9BE280BB3789}" type="slidenum">
              <a:rPr lang="en-US" smtClean="0"/>
              <a:t>‹#›</a:t>
            </a:fld>
            <a:endParaRPr lang="en-US"/>
          </a:p>
        </p:txBody>
      </p:sp>
    </p:spTree>
    <p:extLst>
      <p:ext uri="{BB962C8B-B14F-4D97-AF65-F5344CB8AC3E}">
        <p14:creationId xmlns:p14="http://schemas.microsoft.com/office/powerpoint/2010/main" val="267588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C88323-1E29-47AE-BD6F-FB1571896BA9}" type="slidenum">
              <a:rPr lang="en-US" smtClean="0"/>
              <a:t>5</a:t>
            </a:fld>
            <a:endParaRPr lang="en-US" dirty="0"/>
          </a:p>
        </p:txBody>
      </p:sp>
    </p:spTree>
    <p:extLst>
      <p:ext uri="{BB962C8B-B14F-4D97-AF65-F5344CB8AC3E}">
        <p14:creationId xmlns:p14="http://schemas.microsoft.com/office/powerpoint/2010/main" val="3072787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B6F4EF-0439-BB49-832E-9BE280BB3789}" type="slidenum">
              <a:rPr lang="en-US" smtClean="0"/>
              <a:t>8</a:t>
            </a:fld>
            <a:endParaRPr lang="en-US"/>
          </a:p>
        </p:txBody>
      </p:sp>
    </p:spTree>
    <p:extLst>
      <p:ext uri="{BB962C8B-B14F-4D97-AF65-F5344CB8AC3E}">
        <p14:creationId xmlns:p14="http://schemas.microsoft.com/office/powerpoint/2010/main" val="290979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7.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Slide_Custom">
    <p:bg>
      <p:bgPr>
        <a:solidFill>
          <a:srgbClr val="2F295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54667" y="1122363"/>
            <a:ext cx="9482666" cy="2387600"/>
          </a:xfrm>
        </p:spPr>
        <p:txBody>
          <a:bodyPr anchor="b">
            <a:normAutofit/>
          </a:bodyPr>
          <a:lstStyle>
            <a:lvl1pPr algn="ctr">
              <a:defRPr sz="5500" b="1" i="0">
                <a:solidFill>
                  <a:schemeClr val="bg1"/>
                </a:solidFill>
                <a:latin typeface="Bogle" charset="0"/>
                <a:ea typeface="Bogle" charset="0"/>
                <a:cs typeface="Bogle"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Bogle" charset="0"/>
                <a:ea typeface="Bogle" charset="0"/>
                <a:cs typeface="Bogle"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lt">
    <p:bg>
      <p:bgPr>
        <a:solidFill>
          <a:srgbClr val="2F295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65956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olt_design">
    <p:bg>
      <p:bgPr>
        <a:solidFill>
          <a:srgbClr val="2F295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alphaModFix amt="22000"/>
            <a:extLst>
              <a:ext uri="{28A0092B-C50C-407E-A947-70E740481C1C}">
                <a14:useLocalDpi xmlns:a14="http://schemas.microsoft.com/office/drawing/2010/main" val="0"/>
              </a:ext>
            </a:extLst>
          </a:blip>
          <a:srcRect l="33023" r="33023"/>
          <a:stretch/>
        </p:blipFill>
        <p:spPr>
          <a:xfrm>
            <a:off x="6345384" y="-1868583"/>
            <a:ext cx="5878034" cy="9738008"/>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9584" y="1"/>
            <a:ext cx="14141305" cy="7954484"/>
          </a:xfrm>
          <a:prstGeom prst="rect">
            <a:avLst/>
          </a:prstGeom>
        </p:spPr>
      </p:pic>
    </p:spTree>
    <p:extLst>
      <p:ext uri="{BB962C8B-B14F-4D97-AF65-F5344CB8AC3E}">
        <p14:creationId xmlns:p14="http://schemas.microsoft.com/office/powerpoint/2010/main" val="409329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olt_Pattern">
    <p:bg>
      <p:bgPr>
        <a:solidFill>
          <a:srgbClr val="2F295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22061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Body">
    <p:spTree>
      <p:nvGrpSpPr>
        <p:cNvPr id="1" name=""/>
        <p:cNvGrpSpPr/>
        <p:nvPr/>
      </p:nvGrpSpPr>
      <p:grpSpPr>
        <a:xfrm>
          <a:off x="0" y="0"/>
          <a:ext cx="0" cy="0"/>
          <a:chOff x="0" y="0"/>
          <a:chExt cx="0" cy="0"/>
        </a:xfrm>
      </p:grpSpPr>
      <p:sp>
        <p:nvSpPr>
          <p:cNvPr id="2" name="Title 1"/>
          <p:cNvSpPr>
            <a:spLocks noGrp="1"/>
          </p:cNvSpPr>
          <p:nvPr>
            <p:ph type="title"/>
          </p:nvPr>
        </p:nvSpPr>
        <p:spPr>
          <a:xfrm>
            <a:off x="838200" y="753533"/>
            <a:ext cx="10515600" cy="795867"/>
          </a:xfrm>
        </p:spPr>
        <p:txBody>
          <a:bodyPr/>
          <a:lstStyle/>
          <a:p>
            <a:r>
              <a:rPr lang="en-US"/>
              <a:t>Click to edit Master title style</a:t>
            </a:r>
          </a:p>
        </p:txBody>
      </p:sp>
    </p:spTree>
    <p:extLst>
      <p:ext uri="{BB962C8B-B14F-4D97-AF65-F5344CB8AC3E}">
        <p14:creationId xmlns:p14="http://schemas.microsoft.com/office/powerpoint/2010/main" val="578860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_dark">
    <p:spTree>
      <p:nvGrpSpPr>
        <p:cNvPr id="1" name=""/>
        <p:cNvGrpSpPr/>
        <p:nvPr/>
      </p:nvGrpSpPr>
      <p:grpSpPr>
        <a:xfrm>
          <a:off x="0" y="0"/>
          <a:ext cx="0" cy="0"/>
          <a:chOff x="0" y="0"/>
          <a:chExt cx="0" cy="0"/>
        </a:xfrm>
      </p:grpSpPr>
    </p:spTree>
    <p:extLst>
      <p:ext uri="{BB962C8B-B14F-4D97-AF65-F5344CB8AC3E}">
        <p14:creationId xmlns:p14="http://schemas.microsoft.com/office/powerpoint/2010/main" val="95105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4" name="Rectangle 3"/>
          <p:cNvSpPr/>
          <p:nvPr userDrawn="1"/>
        </p:nvSpPr>
        <p:spPr>
          <a:xfrm>
            <a:off x="0" y="0"/>
            <a:ext cx="613498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753534"/>
            <a:ext cx="4272516" cy="742114"/>
          </a:xfrm>
        </p:spPr>
        <p:txBody>
          <a:bodyPr/>
          <a:lstStyle>
            <a:lvl1pPr>
              <a:defRPr>
                <a:solidFill>
                  <a:srgbClr val="2F2951"/>
                </a:solidFill>
              </a:defRPr>
            </a:lvl1pPr>
          </a:lstStyle>
          <a:p>
            <a:r>
              <a:rPr lang="en-US"/>
              <a:t>Click to edit Master title style</a:t>
            </a:r>
          </a:p>
        </p:txBody>
      </p:sp>
    </p:spTree>
    <p:extLst>
      <p:ext uri="{BB962C8B-B14F-4D97-AF65-F5344CB8AC3E}">
        <p14:creationId xmlns:p14="http://schemas.microsoft.com/office/powerpoint/2010/main" val="406421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Key Points">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name="think-cell Slide" r:id="rId3" imgW="470" imgH="469" progId="TCLayout.ActiveDocument.1">
                  <p:embed/>
                </p:oleObj>
              </mc:Choice>
              <mc:Fallback>
                <p:oleObj name="think-cell Slide" r:id="rId3" imgW="470" imgH="469" progId="TCLayout.ActiveDocument.1">
                  <p:embed/>
                  <p:pic>
                    <p:nvPicPr>
                      <p:cNvPr id="4" name="Object 3" hidden="1"/>
                      <p:cNvPicPr/>
                      <p:nvPr/>
                    </p:nvPicPr>
                    <p:blipFill>
                      <a:blip r:embed="rId4"/>
                      <a:stretch>
                        <a:fillRect/>
                      </a:stretch>
                    </p:blipFill>
                    <p:spPr>
                      <a:xfrm>
                        <a:off x="2118" y="2118"/>
                        <a:ext cx="2116" cy="2116"/>
                      </a:xfrm>
                      <a:prstGeom prst="rect">
                        <a:avLst/>
                      </a:prstGeom>
                    </p:spPr>
                  </p:pic>
                </p:oleObj>
              </mc:Fallback>
            </mc:AlternateContent>
          </a:graphicData>
        </a:graphic>
      </p:graphicFrame>
      <p:sp>
        <p:nvSpPr>
          <p:cNvPr id="2" name="Title 1"/>
          <p:cNvSpPr>
            <a:spLocks noGrp="1"/>
          </p:cNvSpPr>
          <p:nvPr>
            <p:ph type="title" hasCustomPrompt="1"/>
          </p:nvPr>
        </p:nvSpPr>
        <p:spPr>
          <a:xfrm>
            <a:off x="678469" y="43470"/>
            <a:ext cx="11310331" cy="715433"/>
          </a:xfrm>
          <a:prstGeom prst="rect">
            <a:avLst/>
          </a:prstGeom>
        </p:spPr>
        <p:txBody>
          <a:bodyPr/>
          <a:lstStyle>
            <a:lvl1pPr>
              <a:defRPr sz="2800" b="1">
                <a:solidFill>
                  <a:srgbClr val="003896"/>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Click to edit Key Point tagline</a:t>
            </a:r>
          </a:p>
        </p:txBody>
      </p:sp>
      <p:sp>
        <p:nvSpPr>
          <p:cNvPr id="3" name="Text Placeholder 2"/>
          <p:cNvSpPr>
            <a:spLocks noGrp="1"/>
          </p:cNvSpPr>
          <p:nvPr>
            <p:ph type="body" sz="quarter" idx="10" hasCustomPrompt="1"/>
          </p:nvPr>
        </p:nvSpPr>
        <p:spPr>
          <a:xfrm>
            <a:off x="677495" y="6335319"/>
            <a:ext cx="9875520" cy="262789"/>
          </a:xfrm>
        </p:spPr>
        <p:txBody>
          <a:bodyPr>
            <a:normAutofit/>
          </a:bodyPr>
          <a:lstStyle>
            <a:lvl1pPr>
              <a:defRPr sz="800"/>
            </a:lvl1pPr>
          </a:lstStyle>
          <a:p>
            <a:r>
              <a:rPr lang="en-US" dirty="0"/>
              <a:t>[insert Source or Note]</a:t>
            </a:r>
          </a:p>
        </p:txBody>
      </p:sp>
    </p:spTree>
    <p:extLst>
      <p:ext uri="{BB962C8B-B14F-4D97-AF65-F5344CB8AC3E}">
        <p14:creationId xmlns:p14="http://schemas.microsoft.com/office/powerpoint/2010/main" val="4101656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Slide_Dark">
    <p:bg>
      <p:bgPr>
        <a:solidFill>
          <a:srgbClr val="2F295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487332"/>
            <a:ext cx="9144000" cy="770467"/>
          </a:xfrm>
        </p:spPr>
        <p:txBody>
          <a:bodyPr/>
          <a:lstStyle>
            <a:lvl1pPr marL="0" indent="0" algn="ctr">
              <a:buNone/>
              <a:defRPr sz="2400">
                <a:solidFill>
                  <a:schemeClr val="bg1"/>
                </a:solidFill>
                <a:latin typeface="Bogle" charset="0"/>
                <a:ea typeface="Bogle" charset="0"/>
                <a:cs typeface="Bogle"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5" name="Group 4"/>
          <p:cNvGrpSpPr/>
          <p:nvPr userDrawn="1"/>
        </p:nvGrpSpPr>
        <p:grpSpPr>
          <a:xfrm>
            <a:off x="2911616" y="2777302"/>
            <a:ext cx="6368767" cy="1303397"/>
            <a:chOff x="2826032" y="2866132"/>
            <a:chExt cx="6368767" cy="1303397"/>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r="47060"/>
            <a:stretch/>
          </p:blipFill>
          <p:spPr>
            <a:xfrm>
              <a:off x="3865565" y="2866132"/>
              <a:ext cx="3400259" cy="1303397"/>
            </a:xfrm>
            <a:prstGeom prst="rect">
              <a:avLst/>
            </a:prstGeom>
          </p:spPr>
        </p:pic>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l="71395"/>
            <a:stretch/>
          </p:blipFill>
          <p:spPr>
            <a:xfrm>
              <a:off x="7357533" y="2866132"/>
              <a:ext cx="1837266" cy="13033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l="53863" r="30319"/>
            <a:stretch/>
          </p:blipFill>
          <p:spPr>
            <a:xfrm>
              <a:off x="2826032" y="2991271"/>
              <a:ext cx="895374" cy="1148649"/>
            </a:xfrm>
            <a:prstGeom prst="rect">
              <a:avLst/>
            </a:prstGeom>
          </p:spPr>
        </p:pic>
      </p:grpSp>
    </p:spTree>
    <p:extLst>
      <p:ext uri="{BB962C8B-B14F-4D97-AF65-F5344CB8AC3E}">
        <p14:creationId xmlns:p14="http://schemas.microsoft.com/office/powerpoint/2010/main" val="1043297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Slide_Ligh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487332"/>
            <a:ext cx="9144000" cy="770467"/>
          </a:xfrm>
        </p:spPr>
        <p:txBody>
          <a:bodyPr/>
          <a:lstStyle>
            <a:lvl1pPr marL="0" indent="0" algn="ctr">
              <a:buNone/>
              <a:defRPr sz="2400">
                <a:solidFill>
                  <a:srgbClr val="2F2951"/>
                </a:solidFill>
                <a:latin typeface="Bogle" charset="0"/>
                <a:ea typeface="Bogle" charset="0"/>
                <a:cs typeface="Bogle"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4" name="Group 3"/>
          <p:cNvGrpSpPr/>
          <p:nvPr userDrawn="1"/>
        </p:nvGrpSpPr>
        <p:grpSpPr>
          <a:xfrm>
            <a:off x="2920083" y="2777302"/>
            <a:ext cx="6368767" cy="1303397"/>
            <a:chOff x="2826032" y="2866132"/>
            <a:chExt cx="6368767" cy="1303397"/>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r="47060"/>
            <a:stretch/>
          </p:blipFill>
          <p:spPr>
            <a:xfrm>
              <a:off x="3865565" y="2866132"/>
              <a:ext cx="3400259" cy="1303397"/>
            </a:xfrm>
            <a:prstGeom prst="rect">
              <a:avLst/>
            </a:prstGeom>
          </p:spPr>
        </p:pic>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l="71395"/>
            <a:stretch/>
          </p:blipFill>
          <p:spPr>
            <a:xfrm>
              <a:off x="7357533" y="2866132"/>
              <a:ext cx="1837266" cy="13033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l="53863" r="30319"/>
            <a:stretch/>
          </p:blipFill>
          <p:spPr>
            <a:xfrm>
              <a:off x="2826032" y="2991271"/>
              <a:ext cx="895374" cy="1148649"/>
            </a:xfrm>
            <a:prstGeom prst="rect">
              <a:avLst/>
            </a:prstGeom>
          </p:spPr>
        </p:pic>
      </p:grpSp>
      <p:grpSp>
        <p:nvGrpSpPr>
          <p:cNvPr id="9" name="Group 8"/>
          <p:cNvGrpSpPr/>
          <p:nvPr userDrawn="1"/>
        </p:nvGrpSpPr>
        <p:grpSpPr>
          <a:xfrm>
            <a:off x="2911616" y="2777302"/>
            <a:ext cx="6368767" cy="1303397"/>
            <a:chOff x="2826032" y="2866132"/>
            <a:chExt cx="6368767" cy="1303397"/>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r="47060"/>
            <a:stretch/>
          </p:blipFill>
          <p:spPr>
            <a:xfrm>
              <a:off x="3865565" y="2866132"/>
              <a:ext cx="3400259" cy="1303397"/>
            </a:xfrm>
            <a:prstGeom prst="rect">
              <a:avLst/>
            </a:prstGeom>
          </p:spPr>
        </p:pic>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l="71395"/>
            <a:stretch/>
          </p:blipFill>
          <p:spPr>
            <a:xfrm>
              <a:off x="7357533" y="2866132"/>
              <a:ext cx="1837266" cy="1303397"/>
            </a:xfrm>
            <a:prstGeom prst="rect">
              <a:avLst/>
            </a:prstGeom>
          </p:spPr>
        </p:pic>
        <p:pic>
          <p:nvPicPr>
            <p:cNvPr id="12" name="Picture 11"/>
            <p:cNvPicPr>
              <a:picLocks noChangeAspect="1"/>
            </p:cNvPicPr>
            <p:nvPr userDrawn="1"/>
          </p:nvPicPr>
          <p:blipFill rotWithShape="1">
            <a:blip r:embed="rId3" cstate="email">
              <a:extLst>
                <a:ext uri="{28A0092B-C50C-407E-A947-70E740481C1C}">
                  <a14:useLocalDpi xmlns:a14="http://schemas.microsoft.com/office/drawing/2010/main"/>
                </a:ext>
              </a:extLst>
            </a:blip>
            <a:srcRect l="53863" r="30319"/>
            <a:stretch/>
          </p:blipFill>
          <p:spPr>
            <a:xfrm>
              <a:off x="2826032" y="2991271"/>
              <a:ext cx="895374" cy="1148649"/>
            </a:xfrm>
            <a:prstGeom prst="rect">
              <a:avLst/>
            </a:prstGeom>
          </p:spPr>
        </p:pic>
      </p:grpSp>
    </p:spTree>
    <p:extLst>
      <p:ext uri="{BB962C8B-B14F-4D97-AF65-F5344CB8AC3E}">
        <p14:creationId xmlns:p14="http://schemas.microsoft.com/office/powerpoint/2010/main" val="971825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59466" y="1668732"/>
            <a:ext cx="6045201" cy="4139401"/>
          </a:xfrm>
        </p:spPr>
        <p:txBody>
          <a:bodyPr/>
          <a:lstStyle>
            <a:lvl1pPr marL="0" indent="0" algn="l">
              <a:buNone/>
              <a:defRPr sz="2400">
                <a:solidFill>
                  <a:srgbClr val="2F2951"/>
                </a:solidFill>
                <a:latin typeface="Bogle" charset="0"/>
                <a:ea typeface="Bogle" charset="0"/>
                <a:cs typeface="Bogle"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 name="Title 1"/>
          <p:cNvSpPr>
            <a:spLocks noGrp="1"/>
          </p:cNvSpPr>
          <p:nvPr>
            <p:ph type="title"/>
          </p:nvPr>
        </p:nvSpPr>
        <p:spPr/>
        <p:txBody>
          <a:bodyPr>
            <a:normAutofit/>
          </a:bodyPr>
          <a:lstStyle>
            <a:lvl1pPr>
              <a:defRPr sz="3600">
                <a:solidFill>
                  <a:srgbClr val="2F2951"/>
                </a:solidFill>
              </a:defRPr>
            </a:lvl1pPr>
          </a:lstStyle>
          <a:p>
            <a:endParaRPr lang="en-US" dirty="0"/>
          </a:p>
        </p:txBody>
      </p:sp>
      <p:sp>
        <p:nvSpPr>
          <p:cNvPr id="13" name="Text Placeholder 12"/>
          <p:cNvSpPr>
            <a:spLocks noGrp="1"/>
          </p:cNvSpPr>
          <p:nvPr>
            <p:ph type="body" sz="quarter" idx="11" hasCustomPrompt="1"/>
          </p:nvPr>
        </p:nvSpPr>
        <p:spPr>
          <a:xfrm>
            <a:off x="849745" y="1676426"/>
            <a:ext cx="863600" cy="3540125"/>
          </a:xfrm>
        </p:spPr>
        <p:txBody>
          <a:bodyPr>
            <a:noAutofit/>
          </a:bodyPr>
          <a:lstStyle>
            <a:lvl1pPr marL="0" indent="0">
              <a:buNone/>
              <a:defRPr sz="2400">
                <a:solidFill>
                  <a:srgbClr val="2F2951"/>
                </a:solidFill>
              </a:defRPr>
            </a:lvl1pPr>
            <a:lvl2pPr marL="457200" indent="0">
              <a:buNone/>
              <a:defRPr sz="2400">
                <a:solidFill>
                  <a:srgbClr val="2F2951"/>
                </a:solidFill>
              </a:defRPr>
            </a:lvl2pPr>
            <a:lvl3pPr marL="914400" indent="0">
              <a:buNone/>
              <a:defRPr sz="2400">
                <a:solidFill>
                  <a:srgbClr val="2F2951"/>
                </a:solidFill>
              </a:defRPr>
            </a:lvl3pPr>
            <a:lvl4pPr marL="1371600" indent="0">
              <a:buNone/>
              <a:defRPr sz="2400">
                <a:solidFill>
                  <a:srgbClr val="2F2951"/>
                </a:solidFill>
              </a:defRPr>
            </a:lvl4pPr>
            <a:lvl5pPr marL="1828800" indent="0">
              <a:buNone/>
              <a:defRPr sz="2400">
                <a:solidFill>
                  <a:srgbClr val="2F2951"/>
                </a:solidFill>
              </a:defRPr>
            </a:lvl5pPr>
          </a:lstStyle>
          <a:p>
            <a:pPr lvl="0"/>
            <a:r>
              <a:rPr lang="en-US" dirty="0"/>
              <a:t>##</a:t>
            </a:r>
          </a:p>
        </p:txBody>
      </p:sp>
    </p:spTree>
    <p:extLst>
      <p:ext uri="{BB962C8B-B14F-4D97-AF65-F5344CB8AC3E}">
        <p14:creationId xmlns:p14="http://schemas.microsoft.com/office/powerpoint/2010/main" val="1458084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Body">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a:solidFill>
                  <a:srgbClr val="2F2951"/>
                </a:solidFill>
              </a:defRPr>
            </a:lvl1pPr>
          </a:lstStyle>
          <a:p>
            <a:r>
              <a:rPr lang="en-US"/>
              <a:t>Click to edit Master title style</a:t>
            </a:r>
          </a:p>
        </p:txBody>
      </p:sp>
    </p:spTree>
    <p:extLst>
      <p:ext uri="{BB962C8B-B14F-4D97-AF65-F5344CB8AC3E}">
        <p14:creationId xmlns:p14="http://schemas.microsoft.com/office/powerpoint/2010/main" val="695606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ll-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175933"/>
            <a:ext cx="10515600" cy="2463800"/>
          </a:xfrm>
        </p:spPr>
        <p:txBody>
          <a:bodyPr wrap="square">
            <a:noAutofit/>
          </a:bodyPr>
          <a:lstStyle>
            <a:lvl1pPr>
              <a:defRPr sz="5000" baseline="0">
                <a:solidFill>
                  <a:srgbClr val="2F2951"/>
                </a:solidFill>
              </a:defRPr>
            </a:lvl1pPr>
          </a:lstStyle>
          <a:p>
            <a:r>
              <a:rPr lang="en-US"/>
              <a:t>Call-out slide</a:t>
            </a:r>
            <a:endParaRPr lang="en-US" dirty="0"/>
          </a:p>
        </p:txBody>
      </p:sp>
    </p:spTree>
    <p:extLst>
      <p:ext uri="{BB962C8B-B14F-4D97-AF65-F5344CB8AC3E}">
        <p14:creationId xmlns:p14="http://schemas.microsoft.com/office/powerpoint/2010/main" val="199451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175933"/>
            <a:ext cx="10515600" cy="2463800"/>
          </a:xfrm>
        </p:spPr>
        <p:txBody>
          <a:bodyPr wrap="square">
            <a:noAutofit/>
          </a:bodyPr>
          <a:lstStyle>
            <a:lvl1pPr>
              <a:defRPr sz="5000" baseline="0">
                <a:solidFill>
                  <a:srgbClr val="2F2951"/>
                </a:solidFill>
              </a:defRPr>
            </a:lvl1pPr>
          </a:lstStyle>
          <a:p>
            <a:r>
              <a:rPr lang="en-US" dirty="0"/>
              <a:t>Quote</a:t>
            </a:r>
          </a:p>
        </p:txBody>
      </p:sp>
      <p:sp>
        <p:nvSpPr>
          <p:cNvPr id="3" name="TextBox 2"/>
          <p:cNvSpPr txBox="1"/>
          <p:nvPr userDrawn="1"/>
        </p:nvSpPr>
        <p:spPr>
          <a:xfrm>
            <a:off x="829733" y="1083733"/>
            <a:ext cx="1507067" cy="1169551"/>
          </a:xfrm>
          <a:prstGeom prst="rect">
            <a:avLst/>
          </a:prstGeom>
          <a:noFill/>
        </p:spPr>
        <p:txBody>
          <a:bodyPr wrap="square" rtlCol="0">
            <a:spAutoFit/>
          </a:bodyPr>
          <a:lstStyle/>
          <a:p>
            <a:r>
              <a:rPr lang="en-US" sz="7000" b="1" i="0" dirty="0">
                <a:solidFill>
                  <a:srgbClr val="2F2951">
                    <a:alpha val="32549"/>
                  </a:srgbClr>
                </a:solidFill>
                <a:latin typeface="Proxima Nova" charset="0"/>
                <a:ea typeface="Proxima Nova" charset="0"/>
                <a:cs typeface="Proxima Nova" charset="0"/>
              </a:rPr>
              <a:t>“”</a:t>
            </a:r>
          </a:p>
        </p:txBody>
      </p:sp>
      <p:sp>
        <p:nvSpPr>
          <p:cNvPr id="5" name="Text Placeholder 4"/>
          <p:cNvSpPr>
            <a:spLocks noGrp="1"/>
          </p:cNvSpPr>
          <p:nvPr>
            <p:ph type="body" sz="quarter" idx="11" hasCustomPrompt="1"/>
          </p:nvPr>
        </p:nvSpPr>
        <p:spPr>
          <a:xfrm>
            <a:off x="838200" y="4843463"/>
            <a:ext cx="6375400" cy="1168400"/>
          </a:xfrm>
        </p:spPr>
        <p:txBody>
          <a:bodyPr>
            <a:normAutofit/>
          </a:bodyPr>
          <a:lstStyle>
            <a:lvl1pPr marL="0" indent="0">
              <a:lnSpc>
                <a:spcPct val="80000"/>
              </a:lnSpc>
              <a:buNone/>
              <a:defRPr sz="1400" baseline="0">
                <a:solidFill>
                  <a:srgbClr val="2F2951"/>
                </a:solidFill>
              </a:defRPr>
            </a:lvl1pPr>
            <a:lvl2pPr marL="457200" indent="0">
              <a:buNone/>
              <a:defRPr>
                <a:solidFill>
                  <a:srgbClr val="2F2951"/>
                </a:solidFill>
              </a:defRPr>
            </a:lvl2pPr>
            <a:lvl3pPr marL="914400" indent="0">
              <a:buNone/>
              <a:defRPr>
                <a:solidFill>
                  <a:srgbClr val="2F2951"/>
                </a:solidFill>
              </a:defRPr>
            </a:lvl3pPr>
            <a:lvl4pPr marL="1371600" indent="0">
              <a:buNone/>
              <a:defRPr>
                <a:solidFill>
                  <a:srgbClr val="2F2951"/>
                </a:solidFill>
              </a:defRPr>
            </a:lvl4pPr>
            <a:lvl5pPr marL="1828800" indent="0">
              <a:buNone/>
              <a:defRPr>
                <a:solidFill>
                  <a:srgbClr val="2F2951"/>
                </a:solidFill>
              </a:defRPr>
            </a:lvl5pPr>
          </a:lstStyle>
          <a:p>
            <a:pPr lvl="0"/>
            <a:r>
              <a:rPr lang="en-US" dirty="0"/>
              <a:t>Name</a:t>
            </a:r>
          </a:p>
          <a:p>
            <a:pPr lvl="0"/>
            <a:r>
              <a:rPr lang="en-US" dirty="0"/>
              <a:t>Title @ Company</a:t>
            </a:r>
          </a:p>
        </p:txBody>
      </p:sp>
    </p:spTree>
    <p:extLst>
      <p:ext uri="{BB962C8B-B14F-4D97-AF65-F5344CB8AC3E}">
        <p14:creationId xmlns:p14="http://schemas.microsoft.com/office/powerpoint/2010/main" val="179547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ll-out+Image">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175933"/>
            <a:ext cx="10515600" cy="2463800"/>
          </a:xfrm>
        </p:spPr>
        <p:txBody>
          <a:bodyPr wrap="square">
            <a:noAutofit/>
          </a:bodyPr>
          <a:lstStyle>
            <a:lvl1pPr>
              <a:defRPr sz="5000" baseline="0">
                <a:solidFill>
                  <a:schemeClr val="bg1"/>
                </a:solidFill>
              </a:defRPr>
            </a:lvl1pPr>
          </a:lstStyle>
          <a:p>
            <a:r>
              <a:rPr lang="en-US" dirty="0"/>
              <a:t>Call-out</a:t>
            </a:r>
          </a:p>
        </p:txBody>
      </p:sp>
      <p:sp>
        <p:nvSpPr>
          <p:cNvPr id="5" name="Text Placeholder 4"/>
          <p:cNvSpPr>
            <a:spLocks noGrp="1"/>
          </p:cNvSpPr>
          <p:nvPr>
            <p:ph type="body" sz="quarter" idx="11" hasCustomPrompt="1"/>
          </p:nvPr>
        </p:nvSpPr>
        <p:spPr>
          <a:xfrm>
            <a:off x="838200" y="4843463"/>
            <a:ext cx="6375400" cy="1168400"/>
          </a:xfrm>
        </p:spPr>
        <p:txBody>
          <a:bodyPr>
            <a:normAutofit/>
          </a:bodyPr>
          <a:lstStyle>
            <a:lvl1pPr marL="0" indent="0">
              <a:lnSpc>
                <a:spcPct val="80000"/>
              </a:lnSpc>
              <a:buNone/>
              <a:defRPr sz="1400" baseline="0">
                <a:solidFill>
                  <a:srgbClr val="2F2951"/>
                </a:solidFill>
              </a:defRPr>
            </a:lvl1pPr>
            <a:lvl2pPr marL="457200" indent="0">
              <a:buNone/>
              <a:defRPr>
                <a:solidFill>
                  <a:srgbClr val="2F2951"/>
                </a:solidFill>
              </a:defRPr>
            </a:lvl2pPr>
            <a:lvl3pPr marL="914400" indent="0">
              <a:buNone/>
              <a:defRPr>
                <a:solidFill>
                  <a:srgbClr val="2F2951"/>
                </a:solidFill>
              </a:defRPr>
            </a:lvl3pPr>
            <a:lvl4pPr marL="1371600" indent="0">
              <a:buNone/>
              <a:defRPr>
                <a:solidFill>
                  <a:srgbClr val="2F2951"/>
                </a:solidFill>
              </a:defRPr>
            </a:lvl4pPr>
            <a:lvl5pPr marL="1828800" indent="0">
              <a:buNone/>
              <a:defRPr>
                <a:solidFill>
                  <a:srgbClr val="2F2951"/>
                </a:solidFill>
              </a:defRPr>
            </a:lvl5pPr>
          </a:lstStyle>
          <a:p>
            <a:pPr lvl="0"/>
            <a:r>
              <a:rPr lang="en-US" dirty="0"/>
              <a:t>Name</a:t>
            </a:r>
          </a:p>
          <a:p>
            <a:pPr lvl="0"/>
            <a:r>
              <a:rPr lang="en-US" dirty="0"/>
              <a:t>Title @ Company</a:t>
            </a:r>
          </a:p>
        </p:txBody>
      </p:sp>
    </p:spTree>
    <p:extLst>
      <p:ext uri="{BB962C8B-B14F-4D97-AF65-F5344CB8AC3E}">
        <p14:creationId xmlns:p14="http://schemas.microsoft.com/office/powerpoint/2010/main" val="47263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Image">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224867"/>
            <a:ext cx="3581400" cy="1313105"/>
          </a:xfrm>
        </p:spPr>
        <p:txBody>
          <a:bodyPr wrap="square">
            <a:noAutofit/>
          </a:bodyPr>
          <a:lstStyle>
            <a:lvl1pPr>
              <a:defRPr sz="1800" b="0" i="0" baseline="0">
                <a:solidFill>
                  <a:schemeClr val="bg1"/>
                </a:solidFill>
                <a:latin typeface="Bogle" charset="0"/>
                <a:ea typeface="Bogle" charset="0"/>
                <a:cs typeface="Bogle" charset="0"/>
              </a:defRPr>
            </a:lvl1pPr>
          </a:lstStyle>
          <a:p>
            <a:r>
              <a:rPr lang="en-US" dirty="0"/>
              <a:t>Call-out</a:t>
            </a:r>
          </a:p>
        </p:txBody>
      </p:sp>
      <p:sp>
        <p:nvSpPr>
          <p:cNvPr id="5" name="Text Placeholder 4"/>
          <p:cNvSpPr>
            <a:spLocks noGrp="1"/>
          </p:cNvSpPr>
          <p:nvPr>
            <p:ph type="body" sz="quarter" idx="11" hasCustomPrompt="1"/>
          </p:nvPr>
        </p:nvSpPr>
        <p:spPr>
          <a:xfrm>
            <a:off x="838200" y="5545667"/>
            <a:ext cx="2379133" cy="466196"/>
          </a:xfrm>
        </p:spPr>
        <p:txBody>
          <a:bodyPr>
            <a:normAutofit/>
          </a:bodyPr>
          <a:lstStyle>
            <a:lvl1pPr marL="0" indent="0">
              <a:lnSpc>
                <a:spcPct val="80000"/>
              </a:lnSpc>
              <a:buNone/>
              <a:defRPr sz="900" baseline="0">
                <a:solidFill>
                  <a:schemeClr val="bg1"/>
                </a:solidFill>
              </a:defRPr>
            </a:lvl1pPr>
            <a:lvl2pPr marL="457200" indent="0">
              <a:buNone/>
              <a:defRPr>
                <a:solidFill>
                  <a:srgbClr val="2F2951"/>
                </a:solidFill>
              </a:defRPr>
            </a:lvl2pPr>
            <a:lvl3pPr marL="914400" indent="0">
              <a:buNone/>
              <a:defRPr>
                <a:solidFill>
                  <a:srgbClr val="2F2951"/>
                </a:solidFill>
              </a:defRPr>
            </a:lvl3pPr>
            <a:lvl4pPr marL="1371600" indent="0">
              <a:buNone/>
              <a:defRPr>
                <a:solidFill>
                  <a:srgbClr val="2F2951"/>
                </a:solidFill>
              </a:defRPr>
            </a:lvl4pPr>
            <a:lvl5pPr marL="1828800" indent="0">
              <a:buNone/>
              <a:defRPr>
                <a:solidFill>
                  <a:srgbClr val="2F2951"/>
                </a:solidFill>
              </a:defRPr>
            </a:lvl5pPr>
          </a:lstStyle>
          <a:p>
            <a:pPr lvl="0"/>
            <a:r>
              <a:rPr lang="en-US" dirty="0"/>
              <a:t>Source</a:t>
            </a:r>
          </a:p>
        </p:txBody>
      </p:sp>
    </p:spTree>
    <p:extLst>
      <p:ext uri="{BB962C8B-B14F-4D97-AF65-F5344CB8AC3E}">
        <p14:creationId xmlns:p14="http://schemas.microsoft.com/office/powerpoint/2010/main" val="52402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295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753533"/>
            <a:ext cx="10515600" cy="91519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838200" y="1859492"/>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63" r:id="rId5"/>
    <p:sldLayoutId id="2147483656" r:id="rId6"/>
    <p:sldLayoutId id="2147483657" r:id="rId7"/>
    <p:sldLayoutId id="2147483658" r:id="rId8"/>
    <p:sldLayoutId id="2147483659" r:id="rId9"/>
    <p:sldLayoutId id="2147483652" r:id="rId10"/>
    <p:sldLayoutId id="2147483660" r:id="rId11"/>
    <p:sldLayoutId id="2147483653" r:id="rId12"/>
    <p:sldLayoutId id="2147483651" r:id="rId13"/>
    <p:sldLayoutId id="2147483662" r:id="rId14"/>
    <p:sldLayoutId id="2147483661" r:id="rId15"/>
    <p:sldLayoutId id="2147483676" r:id="rId16"/>
  </p:sldLayoutIdLst>
  <p:hf hdr="0" ftr="0" dt="0"/>
  <p:txStyles>
    <p:titleStyle>
      <a:lvl1pPr algn="l" defTabSz="914400" rtl="0" eaLnBrk="1" latinLnBrk="0" hangingPunct="1">
        <a:lnSpc>
          <a:spcPct val="90000"/>
        </a:lnSpc>
        <a:spcBef>
          <a:spcPct val="0"/>
        </a:spcBef>
        <a:buNone/>
        <a:defRPr sz="2400" b="1" i="0" kern="1200">
          <a:solidFill>
            <a:schemeClr val="bg1"/>
          </a:solidFill>
          <a:latin typeface="Bogle" charset="0"/>
          <a:ea typeface="Bogle" charset="0"/>
          <a:cs typeface="Bogle" charset="0"/>
        </a:defRPr>
      </a:lvl1pPr>
    </p:titleStyle>
    <p:bodyStyle>
      <a:lvl1pPr marL="228600" indent="-228600" algn="l" defTabSz="914400" rtl="0" eaLnBrk="1" latinLnBrk="0" hangingPunct="1">
        <a:lnSpc>
          <a:spcPct val="90000"/>
        </a:lnSpc>
        <a:spcBef>
          <a:spcPts val="1000"/>
        </a:spcBef>
        <a:buFont typeface="Arial"/>
        <a:buChar char="•"/>
        <a:defRPr sz="1800" kern="1200">
          <a:solidFill>
            <a:schemeClr val="bg1"/>
          </a:solidFill>
          <a:latin typeface="Bogle" charset="0"/>
          <a:ea typeface="Bogle" charset="0"/>
          <a:cs typeface="Bogle" charset="0"/>
        </a:defRPr>
      </a:lvl1pPr>
      <a:lvl2pPr marL="685800" indent="-228600" algn="l" defTabSz="914400" rtl="0" eaLnBrk="1" latinLnBrk="0" hangingPunct="1">
        <a:lnSpc>
          <a:spcPct val="90000"/>
        </a:lnSpc>
        <a:spcBef>
          <a:spcPts val="500"/>
        </a:spcBef>
        <a:buFont typeface="Arial"/>
        <a:buChar char="•"/>
        <a:defRPr sz="1600" kern="1200">
          <a:solidFill>
            <a:schemeClr val="bg1"/>
          </a:solidFill>
          <a:latin typeface="Bogle" charset="0"/>
          <a:ea typeface="Bogle" charset="0"/>
          <a:cs typeface="Bogle" charset="0"/>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Bogle" charset="0"/>
          <a:ea typeface="Bogle" charset="0"/>
          <a:cs typeface="Bogle" charset="0"/>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Bogle" charset="0"/>
          <a:ea typeface="Bogle" charset="0"/>
          <a:cs typeface="Bogle" charset="0"/>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Bogle" charset="0"/>
          <a:ea typeface="Bogle" charset="0"/>
          <a:cs typeface="Bogle"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hyperlink" Target="https://gist.wal-mart.com/#/views/CapUsers-WhowillbeintheCapReport/UserswithActiveWorkinJIRATFS?:iid=1" TargetMode="Externa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692676" y="4480673"/>
            <a:ext cx="9144000" cy="567268"/>
          </a:xfrm>
        </p:spPr>
        <p:txBody>
          <a:bodyPr>
            <a:normAutofit/>
          </a:bodyPr>
          <a:lstStyle/>
          <a:p>
            <a:r>
              <a:rPr lang="en-US" sz="3000" dirty="0">
                <a:solidFill>
                  <a:srgbClr val="FFC220"/>
                </a:solidFill>
              </a:rPr>
              <a:t>Guiding Principles for Technology Work</a:t>
            </a:r>
          </a:p>
        </p:txBody>
      </p:sp>
      <p:sp>
        <p:nvSpPr>
          <p:cNvPr id="7" name="Subtitle 3"/>
          <p:cNvSpPr txBox="1">
            <a:spLocks/>
          </p:cNvSpPr>
          <p:nvPr/>
        </p:nvSpPr>
        <p:spPr>
          <a:xfrm>
            <a:off x="1586144" y="4972812"/>
            <a:ext cx="9144000" cy="5672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bg1"/>
                </a:solidFill>
                <a:latin typeface="Bogle" charset="0"/>
                <a:ea typeface="Bogle" charset="0"/>
                <a:cs typeface="Bogle" charset="0"/>
              </a:defRPr>
            </a:lvl1pPr>
            <a:lvl2pPr marL="457200" indent="0" algn="ctr" defTabSz="914400" rtl="0" eaLnBrk="1" latinLnBrk="0" hangingPunct="1">
              <a:lnSpc>
                <a:spcPct val="90000"/>
              </a:lnSpc>
              <a:spcBef>
                <a:spcPts val="500"/>
              </a:spcBef>
              <a:buFont typeface="Arial"/>
              <a:buNone/>
              <a:defRPr sz="2000" kern="1200">
                <a:solidFill>
                  <a:schemeClr val="bg1"/>
                </a:solidFill>
                <a:latin typeface="Bogle" charset="0"/>
                <a:ea typeface="Bogle" charset="0"/>
                <a:cs typeface="Bogle" charset="0"/>
              </a:defRPr>
            </a:lvl2pPr>
            <a:lvl3pPr marL="914400" indent="0" algn="ctr" defTabSz="914400" rtl="0" eaLnBrk="1" latinLnBrk="0" hangingPunct="1">
              <a:lnSpc>
                <a:spcPct val="90000"/>
              </a:lnSpc>
              <a:spcBef>
                <a:spcPts val="500"/>
              </a:spcBef>
              <a:buFont typeface="Arial"/>
              <a:buNone/>
              <a:defRPr sz="1800" kern="1200">
                <a:solidFill>
                  <a:schemeClr val="bg1"/>
                </a:solidFill>
                <a:latin typeface="Bogle" charset="0"/>
                <a:ea typeface="Bogle" charset="0"/>
                <a:cs typeface="Bogle" charset="0"/>
              </a:defRPr>
            </a:lvl3pPr>
            <a:lvl4pPr marL="1371600" indent="0" algn="ctr" defTabSz="914400" rtl="0" eaLnBrk="1" latinLnBrk="0" hangingPunct="1">
              <a:lnSpc>
                <a:spcPct val="90000"/>
              </a:lnSpc>
              <a:spcBef>
                <a:spcPts val="500"/>
              </a:spcBef>
              <a:buFont typeface="Arial"/>
              <a:buNone/>
              <a:defRPr sz="1600" kern="1200">
                <a:solidFill>
                  <a:schemeClr val="bg1"/>
                </a:solidFill>
                <a:latin typeface="Bogle" charset="0"/>
                <a:ea typeface="Bogle" charset="0"/>
                <a:cs typeface="Bogle" charset="0"/>
              </a:defRPr>
            </a:lvl4pPr>
            <a:lvl5pPr marL="1828800" indent="0" algn="ctr" defTabSz="914400" rtl="0" eaLnBrk="1" latinLnBrk="0" hangingPunct="1">
              <a:lnSpc>
                <a:spcPct val="90000"/>
              </a:lnSpc>
              <a:spcBef>
                <a:spcPts val="500"/>
              </a:spcBef>
              <a:buFont typeface="Arial"/>
              <a:buNone/>
              <a:defRPr sz="1600" kern="1200">
                <a:solidFill>
                  <a:schemeClr val="bg1"/>
                </a:solidFill>
                <a:latin typeface="Bogle" charset="0"/>
                <a:ea typeface="Bogle" charset="0"/>
                <a:cs typeface="Bogle"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2000" dirty="0">
                <a:solidFill>
                  <a:srgbClr val="8D7EE7"/>
                </a:solidFill>
              </a:rPr>
              <a:t>Using Team Rosters and JIRA/TFS</a:t>
            </a:r>
          </a:p>
        </p:txBody>
      </p:sp>
      <p:sp>
        <p:nvSpPr>
          <p:cNvPr id="5" name="TextBox 4">
            <a:extLst>
              <a:ext uri="{FF2B5EF4-FFF2-40B4-BE49-F238E27FC236}">
                <a16:creationId xmlns:a16="http://schemas.microsoft.com/office/drawing/2014/main" id="{7A6684E2-DAE4-4F47-880B-4E06F6383F0D}"/>
              </a:ext>
            </a:extLst>
          </p:cNvPr>
          <p:cNvSpPr txBox="1"/>
          <p:nvPr/>
        </p:nvSpPr>
        <p:spPr>
          <a:xfrm>
            <a:off x="1692676" y="6135286"/>
            <a:ext cx="9734858" cy="584775"/>
          </a:xfrm>
          <a:prstGeom prst="rect">
            <a:avLst/>
          </a:prstGeom>
          <a:noFill/>
        </p:spPr>
        <p:txBody>
          <a:bodyPr wrap="square" rtlCol="0">
            <a:spAutoFit/>
          </a:bodyPr>
          <a:lstStyle/>
          <a:p>
            <a:r>
              <a:rPr lang="en-US" sz="1600" i="1" dirty="0">
                <a:solidFill>
                  <a:schemeClr val="bg1"/>
                </a:solidFill>
              </a:rPr>
              <a:t>NOTE: The guiding principles documented here are meant to be guardrails to drive consistency across Labs teams. While they drive consistency, they are </a:t>
            </a:r>
            <a:r>
              <a:rPr lang="en-US" sz="1600" i="1" u="sng" dirty="0">
                <a:solidFill>
                  <a:schemeClr val="bg1"/>
                </a:solidFill>
              </a:rPr>
              <a:t>not</a:t>
            </a:r>
            <a:r>
              <a:rPr lang="en-US" sz="1600" i="1" dirty="0">
                <a:solidFill>
                  <a:schemeClr val="bg1"/>
                </a:solidFill>
              </a:rPr>
              <a:t> intended as Accounting controls to ensure policy compliance.</a:t>
            </a:r>
          </a:p>
        </p:txBody>
      </p:sp>
    </p:spTree>
    <p:extLst>
      <p:ext uri="{BB962C8B-B14F-4D97-AF65-F5344CB8AC3E}">
        <p14:creationId xmlns:p14="http://schemas.microsoft.com/office/powerpoint/2010/main" val="688804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5C203-1FF9-4C3A-A0FF-E609A92AC228}"/>
              </a:ext>
            </a:extLst>
          </p:cNvPr>
          <p:cNvSpPr>
            <a:spLocks noGrp="1"/>
          </p:cNvSpPr>
          <p:nvPr>
            <p:ph type="title"/>
          </p:nvPr>
        </p:nvSpPr>
        <p:spPr>
          <a:xfrm>
            <a:off x="128053" y="148633"/>
            <a:ext cx="11310331" cy="715433"/>
          </a:xfrm>
        </p:spPr>
        <p:txBody>
          <a:bodyPr>
            <a:normAutofit/>
          </a:bodyPr>
          <a:lstStyle/>
          <a:p>
            <a:r>
              <a:rPr lang="en-US" sz="4000" dirty="0">
                <a:solidFill>
                  <a:srgbClr val="8D7EE7"/>
                </a:solidFill>
                <a:latin typeface="Bogle" panose="020B0503020203060203" pitchFamily="34" charset="0"/>
              </a:rPr>
              <a:t>Guiding Principles – the Tools</a:t>
            </a:r>
          </a:p>
        </p:txBody>
      </p:sp>
      <p:sp>
        <p:nvSpPr>
          <p:cNvPr id="4" name="TextBox 3">
            <a:extLst>
              <a:ext uri="{FF2B5EF4-FFF2-40B4-BE49-F238E27FC236}">
                <a16:creationId xmlns:a16="http://schemas.microsoft.com/office/drawing/2014/main" id="{4B5C18A6-497C-4DC0-BEAA-26AC8127E3D2}"/>
              </a:ext>
            </a:extLst>
          </p:cNvPr>
          <p:cNvSpPr txBox="1"/>
          <p:nvPr/>
        </p:nvSpPr>
        <p:spPr>
          <a:xfrm>
            <a:off x="523783" y="1100287"/>
            <a:ext cx="11058617" cy="3585597"/>
          </a:xfrm>
          <a:prstGeom prst="rect">
            <a:avLst/>
          </a:prstGeom>
          <a:noFill/>
        </p:spPr>
        <p:txBody>
          <a:bodyPr wrap="square" rtlCol="0">
            <a:spAutoFit/>
          </a:bodyPr>
          <a:lstStyle/>
          <a:p>
            <a:r>
              <a:rPr lang="en-US" sz="2200" b="1" dirty="0">
                <a:solidFill>
                  <a:srgbClr val="FFC000"/>
                </a:solidFill>
                <a:latin typeface="Bogle" panose="020B0503020203060203" pitchFamily="34" charset="0"/>
              </a:rPr>
              <a:t>Three tools provide transparency and visibility across headcount, initiatives and products:</a:t>
            </a:r>
          </a:p>
          <a:p>
            <a:pPr marL="952485" lvl="1" indent="-342900">
              <a:buFont typeface="Arial" panose="020B0604020202020204" pitchFamily="34" charset="0"/>
              <a:buChar char="•"/>
            </a:pPr>
            <a:r>
              <a:rPr lang="en-US" dirty="0">
                <a:solidFill>
                  <a:srgbClr val="FFFFFF"/>
                </a:solidFill>
                <a:latin typeface="Bogle" panose="020B0503020203060203" pitchFamily="34" charset="0"/>
              </a:rPr>
              <a:t>Roadmaps</a:t>
            </a:r>
          </a:p>
          <a:p>
            <a:pPr marL="952485" lvl="1" indent="-342900">
              <a:buFont typeface="Arial" panose="020B0604020202020204" pitchFamily="34" charset="0"/>
              <a:buChar char="•"/>
            </a:pPr>
            <a:r>
              <a:rPr lang="en-US" dirty="0">
                <a:solidFill>
                  <a:srgbClr val="FFFFFF"/>
                </a:solidFill>
                <a:latin typeface="Bogle" panose="020B0503020203060203" pitchFamily="34" charset="0"/>
              </a:rPr>
              <a:t>Team Rosters</a:t>
            </a:r>
          </a:p>
          <a:p>
            <a:pPr marL="952485" lvl="1" indent="-342900">
              <a:buFont typeface="Arial" panose="020B0604020202020204" pitchFamily="34" charset="0"/>
              <a:buChar char="•"/>
            </a:pPr>
            <a:r>
              <a:rPr lang="en-US" dirty="0">
                <a:solidFill>
                  <a:srgbClr val="FFFFFF"/>
                </a:solidFill>
                <a:latin typeface="Bogle" panose="020B0503020203060203" pitchFamily="34" charset="0"/>
              </a:rPr>
              <a:t>JIRA/TFS</a:t>
            </a:r>
          </a:p>
          <a:p>
            <a:pPr marL="342900" indent="-342900">
              <a:buFont typeface="Arial" panose="020B0604020202020204" pitchFamily="34" charset="0"/>
              <a:buChar char="•"/>
            </a:pPr>
            <a:endParaRPr lang="en-US" sz="2100" b="1" dirty="0">
              <a:solidFill>
                <a:srgbClr val="FFFFFF"/>
              </a:solidFill>
              <a:latin typeface="Bogle" panose="020B0503020203060203" pitchFamily="34" charset="0"/>
            </a:endParaRPr>
          </a:p>
          <a:p>
            <a:r>
              <a:rPr lang="en-US" sz="2200" b="1" dirty="0">
                <a:solidFill>
                  <a:srgbClr val="FFC000"/>
                </a:solidFill>
                <a:latin typeface="Bogle" panose="020B0503020203060203" pitchFamily="34" charset="0"/>
              </a:rPr>
              <a:t>Transparency requires data accuracy for:  </a:t>
            </a:r>
          </a:p>
          <a:p>
            <a:pPr marL="952485" lvl="1" indent="-342900">
              <a:buFont typeface="Arial" panose="020B0604020202020204" pitchFamily="34" charset="0"/>
              <a:buChar char="•"/>
            </a:pPr>
            <a:r>
              <a:rPr lang="en-US" dirty="0">
                <a:solidFill>
                  <a:srgbClr val="FFFFFF"/>
                </a:solidFill>
                <a:latin typeface="Bogle" panose="020B0503020203060203" pitchFamily="34" charset="0"/>
              </a:rPr>
              <a:t>Who did the work?</a:t>
            </a:r>
          </a:p>
          <a:p>
            <a:pPr marL="952485" lvl="1" indent="-342900">
              <a:buFont typeface="Arial" panose="020B0604020202020204" pitchFamily="34" charset="0"/>
              <a:buChar char="•"/>
            </a:pPr>
            <a:r>
              <a:rPr lang="en-US" dirty="0">
                <a:solidFill>
                  <a:srgbClr val="FFFFFF"/>
                </a:solidFill>
                <a:latin typeface="Bogle" panose="020B0503020203060203" pitchFamily="34" charset="0"/>
              </a:rPr>
              <a:t>When did the work start?</a:t>
            </a:r>
          </a:p>
          <a:p>
            <a:pPr marL="952485" lvl="1" indent="-342900">
              <a:buFont typeface="Arial" panose="020B0604020202020204" pitchFamily="34" charset="0"/>
              <a:buChar char="•"/>
            </a:pPr>
            <a:r>
              <a:rPr lang="en-US" dirty="0">
                <a:solidFill>
                  <a:srgbClr val="FFFFFF"/>
                </a:solidFill>
                <a:latin typeface="Bogle" panose="020B0503020203060203" pitchFamily="34" charset="0"/>
              </a:rPr>
              <a:t>When was the work completed?</a:t>
            </a:r>
          </a:p>
          <a:p>
            <a:pPr marL="952485" lvl="1" indent="-342900">
              <a:buFont typeface="Arial" panose="020B0604020202020204" pitchFamily="34" charset="0"/>
              <a:buChar char="•"/>
            </a:pPr>
            <a:r>
              <a:rPr lang="en-US" dirty="0">
                <a:solidFill>
                  <a:srgbClr val="FFFFFF"/>
                </a:solidFill>
                <a:latin typeface="Bogle" panose="020B0503020203060203" pitchFamily="34" charset="0"/>
              </a:rPr>
              <a:t>What type of work was it? (Build, Run, Support, Admin)</a:t>
            </a:r>
          </a:p>
          <a:p>
            <a:pPr marL="952485" lvl="1" indent="-342900">
              <a:buFont typeface="Arial" panose="020B0604020202020204" pitchFamily="34" charset="0"/>
              <a:buChar char="•"/>
            </a:pPr>
            <a:r>
              <a:rPr lang="en-US" dirty="0">
                <a:solidFill>
                  <a:srgbClr val="FFFFFF"/>
                </a:solidFill>
                <a:latin typeface="Bogle" panose="020B0503020203060203" pitchFamily="34" charset="0"/>
              </a:rPr>
              <a:t>What is the status of the work?</a:t>
            </a:r>
          </a:p>
          <a:p>
            <a:pPr marL="342900" indent="-342900">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2FA7D074-4887-49DF-B5B0-C46CD384BE1B}"/>
              </a:ext>
            </a:extLst>
          </p:cNvPr>
          <p:cNvSpPr/>
          <p:nvPr/>
        </p:nvSpPr>
        <p:spPr>
          <a:xfrm>
            <a:off x="1071243" y="5022787"/>
            <a:ext cx="10691674" cy="1785104"/>
          </a:xfrm>
          <a:prstGeom prst="rect">
            <a:avLst/>
          </a:prstGeom>
        </p:spPr>
        <p:txBody>
          <a:bodyPr wrap="square">
            <a:spAutoFit/>
          </a:bodyPr>
          <a:lstStyle/>
          <a:p>
            <a:pPr marL="285750" indent="-285750">
              <a:spcAft>
                <a:spcPts val="600"/>
              </a:spcAft>
              <a:buFont typeface="Wingdings" panose="05000000000000000000" pitchFamily="2" charset="2"/>
              <a:buChar char="ü"/>
            </a:pPr>
            <a:r>
              <a:rPr lang="en-US" dirty="0">
                <a:solidFill>
                  <a:schemeClr val="bg1"/>
                </a:solidFill>
              </a:rPr>
              <a:t>Roadmaps, Team Rosters and JIRA are integrated and used for strategic planning and resource alignment</a:t>
            </a:r>
          </a:p>
          <a:p>
            <a:pPr marL="285750" indent="-285750">
              <a:spcAft>
                <a:spcPts val="600"/>
              </a:spcAft>
              <a:buFont typeface="Wingdings" panose="05000000000000000000" pitchFamily="2" charset="2"/>
              <a:buChar char="ü"/>
            </a:pPr>
            <a:r>
              <a:rPr lang="en-US" dirty="0">
                <a:solidFill>
                  <a:schemeClr val="bg1"/>
                </a:solidFill>
              </a:rPr>
              <a:t>Team Rosters creates financial reporting tied to the general ledger P&amp;L </a:t>
            </a:r>
          </a:p>
          <a:p>
            <a:pPr marL="285750" indent="-285750">
              <a:spcAft>
                <a:spcPts val="600"/>
              </a:spcAft>
              <a:buFont typeface="Wingdings" panose="05000000000000000000" pitchFamily="2" charset="2"/>
              <a:buChar char="ü"/>
            </a:pPr>
            <a:r>
              <a:rPr lang="en-US" dirty="0">
                <a:solidFill>
                  <a:schemeClr val="bg1"/>
                </a:solidFill>
              </a:rPr>
              <a:t>Segment CEOs + CTOs rely on this spend visibility to make strategic decisions and align spend to these choices</a:t>
            </a:r>
          </a:p>
          <a:p>
            <a:pPr marL="285750" indent="-285750">
              <a:spcAft>
                <a:spcPts val="600"/>
              </a:spcAft>
              <a:buFont typeface="Wingdings" panose="05000000000000000000" pitchFamily="2" charset="2"/>
              <a:buChar char="ü"/>
            </a:pPr>
            <a:r>
              <a:rPr lang="en-US" dirty="0">
                <a:solidFill>
                  <a:schemeClr val="bg1"/>
                </a:solidFill>
              </a:rPr>
              <a:t>Team Rosters allocations drive budgeting process and sets starting point for Long Range Plan and FY23 AOP</a:t>
            </a:r>
          </a:p>
          <a:p>
            <a:pPr>
              <a:spcAft>
                <a:spcPts val="600"/>
              </a:spcAft>
            </a:pPr>
            <a:endParaRPr lang="en-US" dirty="0">
              <a:solidFill>
                <a:srgbClr val="D0CCF3"/>
              </a:solidFill>
            </a:endParaRPr>
          </a:p>
        </p:txBody>
      </p:sp>
      <p:sp>
        <p:nvSpPr>
          <p:cNvPr id="6" name="Rectangle 5">
            <a:extLst>
              <a:ext uri="{FF2B5EF4-FFF2-40B4-BE49-F238E27FC236}">
                <a16:creationId xmlns:a16="http://schemas.microsoft.com/office/drawing/2014/main" id="{FF8EF3AF-7F24-4650-9F4F-FA007704B35D}"/>
              </a:ext>
            </a:extLst>
          </p:cNvPr>
          <p:cNvSpPr/>
          <p:nvPr/>
        </p:nvSpPr>
        <p:spPr>
          <a:xfrm>
            <a:off x="523783" y="4595327"/>
            <a:ext cx="3286669" cy="430887"/>
          </a:xfrm>
          <a:prstGeom prst="rect">
            <a:avLst/>
          </a:prstGeom>
        </p:spPr>
        <p:txBody>
          <a:bodyPr wrap="none">
            <a:spAutoFit/>
          </a:bodyPr>
          <a:lstStyle/>
          <a:p>
            <a:r>
              <a:rPr lang="en-US" sz="2200" b="1" dirty="0">
                <a:solidFill>
                  <a:srgbClr val="FFC000"/>
                </a:solidFill>
                <a:latin typeface="Bogle" panose="020B0503020203060203" pitchFamily="34" charset="0"/>
              </a:rPr>
              <a:t>Why is this so important?</a:t>
            </a:r>
          </a:p>
        </p:txBody>
      </p:sp>
    </p:spTree>
    <p:extLst>
      <p:ext uri="{BB962C8B-B14F-4D97-AF65-F5344CB8AC3E}">
        <p14:creationId xmlns:p14="http://schemas.microsoft.com/office/powerpoint/2010/main" val="399734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5C203-1FF9-4C3A-A0FF-E609A92AC228}"/>
              </a:ext>
            </a:extLst>
          </p:cNvPr>
          <p:cNvSpPr>
            <a:spLocks noGrp="1"/>
          </p:cNvSpPr>
          <p:nvPr>
            <p:ph type="title"/>
          </p:nvPr>
        </p:nvSpPr>
        <p:spPr>
          <a:xfrm>
            <a:off x="74787" y="158879"/>
            <a:ext cx="11310331" cy="715433"/>
          </a:xfrm>
        </p:spPr>
        <p:txBody>
          <a:bodyPr>
            <a:normAutofit/>
          </a:bodyPr>
          <a:lstStyle/>
          <a:p>
            <a:r>
              <a:rPr lang="en-US" sz="4000" dirty="0">
                <a:solidFill>
                  <a:srgbClr val="8D7EE7"/>
                </a:solidFill>
                <a:latin typeface="Bogle" panose="020B0503020203060203" pitchFamily="34" charset="0"/>
              </a:rPr>
              <a:t>Guiding Principles – Driving Data Accuracy</a:t>
            </a:r>
          </a:p>
        </p:txBody>
      </p:sp>
      <p:sp>
        <p:nvSpPr>
          <p:cNvPr id="4" name="TextBox 3">
            <a:extLst>
              <a:ext uri="{FF2B5EF4-FFF2-40B4-BE49-F238E27FC236}">
                <a16:creationId xmlns:a16="http://schemas.microsoft.com/office/drawing/2014/main" id="{4B5C18A6-497C-4DC0-BEAA-26AC8127E3D2}"/>
              </a:ext>
            </a:extLst>
          </p:cNvPr>
          <p:cNvSpPr txBox="1"/>
          <p:nvPr/>
        </p:nvSpPr>
        <p:spPr>
          <a:xfrm>
            <a:off x="367682" y="1207363"/>
            <a:ext cx="11581662" cy="5524589"/>
          </a:xfrm>
          <a:prstGeom prst="rect">
            <a:avLst/>
          </a:prstGeom>
          <a:noFill/>
        </p:spPr>
        <p:txBody>
          <a:bodyPr wrap="square" rtlCol="0">
            <a:spAutoFit/>
          </a:bodyPr>
          <a:lstStyle/>
          <a:p>
            <a:r>
              <a:rPr lang="en-US" sz="2400" b="1" dirty="0">
                <a:solidFill>
                  <a:srgbClr val="FFC220"/>
                </a:solidFill>
                <a:latin typeface="Bogle" panose="020B0503020203060203" pitchFamily="34" charset="0"/>
              </a:rPr>
              <a:t>1) Resource Managers (anyone with a direct report):</a:t>
            </a:r>
          </a:p>
          <a:p>
            <a:pPr lvl="1"/>
            <a:endParaRPr lang="en-US" sz="1000" dirty="0">
              <a:solidFill>
                <a:schemeClr val="bg1"/>
              </a:solidFill>
              <a:latin typeface="Bogle" panose="020B0503020203060203" pitchFamily="34" charset="0"/>
            </a:endParaRPr>
          </a:p>
          <a:p>
            <a:pPr lvl="1"/>
            <a:endParaRPr lang="en-US" sz="1000" dirty="0">
              <a:solidFill>
                <a:schemeClr val="bg1"/>
              </a:solidFill>
              <a:latin typeface="Bogle" panose="020B0503020203060203" pitchFamily="34" charset="0"/>
            </a:endParaRPr>
          </a:p>
          <a:p>
            <a:pPr marL="342900" indent="-342900">
              <a:buFont typeface="Arial" panose="020B0604020202020204" pitchFamily="34" charset="0"/>
              <a:buChar char="•"/>
            </a:pPr>
            <a:r>
              <a:rPr lang="en-US" sz="2000" dirty="0">
                <a:solidFill>
                  <a:schemeClr val="bg1"/>
                </a:solidFill>
                <a:latin typeface="Bogle" panose="020B0503020203060203" pitchFamily="34" charset="0"/>
              </a:rPr>
              <a:t>Should leverage the </a:t>
            </a:r>
            <a:r>
              <a:rPr lang="en-US" sz="2000" dirty="0">
                <a:solidFill>
                  <a:srgbClr val="D0CCF3"/>
                </a:solidFill>
                <a:latin typeface="Bogle" panose="020B0503020203060203" pitchFamily="34" charset="0"/>
                <a:hlinkClick r:id="rId2"/>
              </a:rPr>
              <a:t>Cap-eligible report</a:t>
            </a:r>
            <a:r>
              <a:rPr lang="en-US" sz="2000" dirty="0">
                <a:solidFill>
                  <a:srgbClr val="D0CCF3"/>
                </a:solidFill>
                <a:latin typeface="Bogle" panose="020B0503020203060203" pitchFamily="34" charset="0"/>
              </a:rPr>
              <a:t> </a:t>
            </a:r>
            <a:r>
              <a:rPr lang="en-US" sz="2000" dirty="0">
                <a:solidFill>
                  <a:schemeClr val="bg1"/>
                </a:solidFill>
                <a:latin typeface="Bogle" panose="020B0503020203060203" pitchFamily="34" charset="0"/>
              </a:rPr>
              <a:t>to see missing work assignments in JIRA/TFS monthly</a:t>
            </a:r>
          </a:p>
          <a:p>
            <a:pPr marL="342900" indent="-342900">
              <a:buFont typeface="Arial" panose="020B0604020202020204" pitchFamily="34" charset="0"/>
              <a:buChar char="•"/>
            </a:pPr>
            <a:endParaRPr lang="en-US" dirty="0">
              <a:solidFill>
                <a:schemeClr val="bg1"/>
              </a:solidFill>
              <a:latin typeface="Bogle" panose="020B0503020203060203" pitchFamily="34" charset="0"/>
            </a:endParaRPr>
          </a:p>
          <a:p>
            <a:pPr marL="342900" indent="-342900">
              <a:buFont typeface="Arial" panose="020B0604020202020204" pitchFamily="34" charset="0"/>
              <a:buChar char="•"/>
            </a:pPr>
            <a:r>
              <a:rPr lang="en-US" sz="2000" dirty="0">
                <a:solidFill>
                  <a:schemeClr val="bg1"/>
                </a:solidFill>
                <a:latin typeface="Bogle" panose="020B0503020203060203" pitchFamily="34" charset="0"/>
              </a:rPr>
              <a:t>Must complete monthly Team Rosters audit process no later than the 20</a:t>
            </a:r>
            <a:r>
              <a:rPr lang="en-US" sz="2000" baseline="30000" dirty="0">
                <a:solidFill>
                  <a:schemeClr val="bg1"/>
                </a:solidFill>
                <a:latin typeface="Bogle" panose="020B0503020203060203" pitchFamily="34" charset="0"/>
              </a:rPr>
              <a:t>th</a:t>
            </a:r>
            <a:r>
              <a:rPr lang="en-US" sz="2000" dirty="0">
                <a:solidFill>
                  <a:schemeClr val="bg1"/>
                </a:solidFill>
                <a:latin typeface="Bogle" panose="020B0503020203060203" pitchFamily="34" charset="0"/>
              </a:rPr>
              <a:t>:</a:t>
            </a:r>
          </a:p>
          <a:p>
            <a:pPr marL="952485" lvl="1" indent="-342900">
              <a:buFont typeface="Courier New" panose="02070309020205020404" pitchFamily="49" charset="0"/>
              <a:buChar char="o"/>
            </a:pPr>
            <a:r>
              <a:rPr lang="en-US" sz="1600" dirty="0">
                <a:solidFill>
                  <a:schemeClr val="bg1"/>
                </a:solidFill>
                <a:latin typeface="Bogle" panose="020B0503020203060203" pitchFamily="34" charset="0"/>
              </a:rPr>
              <a:t>Resources actively working at Walmart for the assigned manager</a:t>
            </a:r>
          </a:p>
          <a:p>
            <a:pPr marL="952485" lvl="1" indent="-342900">
              <a:buFont typeface="Courier New" panose="02070309020205020404" pitchFamily="49" charset="0"/>
              <a:buChar char="o"/>
            </a:pPr>
            <a:r>
              <a:rPr lang="en-US" sz="1600" dirty="0">
                <a:solidFill>
                  <a:schemeClr val="bg1"/>
                </a:solidFill>
                <a:latin typeface="Bogle" panose="020B0503020203060203" pitchFamily="34" charset="0"/>
              </a:rPr>
              <a:t>Ensure accurate allocation to initiatives and teams—drives the financial forecast!</a:t>
            </a:r>
          </a:p>
          <a:p>
            <a:pPr marL="952485" lvl="1" indent="-342900">
              <a:buFont typeface="Courier New" panose="02070309020205020404" pitchFamily="49" charset="0"/>
              <a:buChar char="o"/>
            </a:pPr>
            <a:r>
              <a:rPr lang="en-US" sz="1600" dirty="0">
                <a:solidFill>
                  <a:schemeClr val="bg1"/>
                </a:solidFill>
                <a:latin typeface="Bogle" panose="020B0503020203060203" pitchFamily="34" charset="0"/>
              </a:rPr>
              <a:t>Validate that roles are correct—these drive Capitalization determination</a:t>
            </a:r>
          </a:p>
          <a:p>
            <a:endParaRPr lang="en-US" sz="1500" dirty="0">
              <a:solidFill>
                <a:schemeClr val="bg1"/>
              </a:solidFill>
              <a:latin typeface="Bogle" panose="020B0503020203060203" pitchFamily="34" charset="0"/>
            </a:endParaRPr>
          </a:p>
          <a:p>
            <a:pPr marL="342900" lvl="0" indent="-342900">
              <a:buFont typeface="Arial" panose="020B0604020202020204" pitchFamily="34" charset="0"/>
              <a:buChar char="•"/>
            </a:pPr>
            <a:endParaRPr lang="en-US" sz="1000" dirty="0">
              <a:solidFill>
                <a:schemeClr val="bg1"/>
              </a:solidFill>
              <a:latin typeface="Bogle" panose="020B0503020203060203" pitchFamily="34" charset="0"/>
            </a:endParaRPr>
          </a:p>
          <a:p>
            <a:pPr lvl="0"/>
            <a:r>
              <a:rPr lang="en-US" sz="2400" b="1" dirty="0">
                <a:solidFill>
                  <a:srgbClr val="FFC000"/>
                </a:solidFill>
                <a:latin typeface="Bogle" panose="020B0503020203060203" pitchFamily="34" charset="0"/>
              </a:rPr>
              <a:t>2) Teams should ensure they:</a:t>
            </a:r>
          </a:p>
          <a:p>
            <a:pPr lvl="0"/>
            <a:endParaRPr lang="en-US" sz="2000" b="1" dirty="0">
              <a:solidFill>
                <a:schemeClr val="bg1"/>
              </a:solidFill>
              <a:latin typeface="Bogle" panose="020B0503020203060203" pitchFamily="34" charset="0"/>
            </a:endParaRPr>
          </a:p>
          <a:p>
            <a:pPr marL="342900" lvl="0" indent="-342900">
              <a:buFont typeface="Arial" panose="020B0604020202020204" pitchFamily="34" charset="0"/>
              <a:buChar char="•"/>
            </a:pPr>
            <a:r>
              <a:rPr lang="en-US" sz="2000" dirty="0">
                <a:solidFill>
                  <a:schemeClr val="bg1"/>
                </a:solidFill>
                <a:latin typeface="Bogle" panose="020B0503020203060203" pitchFamily="34" charset="0"/>
              </a:rPr>
              <a:t>Define all work via Epics, Stories, Bugs, and Tasks</a:t>
            </a:r>
          </a:p>
          <a:p>
            <a:pPr marL="342900" lvl="0" indent="-342900">
              <a:buFont typeface="Arial" panose="020B0604020202020204" pitchFamily="34" charset="0"/>
              <a:buChar char="•"/>
            </a:pPr>
            <a:r>
              <a:rPr lang="en-US" sz="2000" dirty="0">
                <a:solidFill>
                  <a:schemeClr val="bg1"/>
                </a:solidFill>
                <a:latin typeface="Bogle" panose="020B0503020203060203" pitchFamily="34" charset="0"/>
              </a:rPr>
              <a:t>Ensure correct people appear in ‘Assignee’, ‘Tech Lead’, ‘QA Tester’, or ‘Participant’ fields for all work</a:t>
            </a:r>
          </a:p>
          <a:p>
            <a:pPr marL="342900" lvl="0" indent="-342900">
              <a:buFont typeface="Arial" panose="020B0604020202020204" pitchFamily="34" charset="0"/>
              <a:buChar char="•"/>
            </a:pPr>
            <a:r>
              <a:rPr lang="en-US" sz="2000" dirty="0">
                <a:solidFill>
                  <a:schemeClr val="bg1"/>
                </a:solidFill>
                <a:latin typeface="Bogle" panose="020B0503020203060203" pitchFamily="34" charset="0"/>
              </a:rPr>
              <a:t>Move issues from ‘Backlog’ to ‘WIP’ when work begins, and to ‘Done’ when complete</a:t>
            </a:r>
          </a:p>
          <a:p>
            <a:pPr marL="342900" indent="-342900">
              <a:buFont typeface="Arial" panose="020B0604020202020204" pitchFamily="34" charset="0"/>
              <a:buChar char="•"/>
            </a:pPr>
            <a:r>
              <a:rPr lang="en-US" sz="2000" dirty="0">
                <a:solidFill>
                  <a:schemeClr val="bg1"/>
                </a:solidFill>
                <a:latin typeface="Bogle" panose="020B0503020203060203" pitchFamily="34" charset="0"/>
              </a:rPr>
              <a:t>Leverage the </a:t>
            </a:r>
            <a:r>
              <a:rPr lang="en-US" sz="2000" dirty="0">
                <a:solidFill>
                  <a:schemeClr val="bg1"/>
                </a:solidFill>
                <a:latin typeface="Bogle" panose="020B0503020203060203" pitchFamily="34" charset="0"/>
                <a:hlinkClick r:id="rId2"/>
              </a:rPr>
              <a:t>Cap-eligible report</a:t>
            </a:r>
            <a:r>
              <a:rPr lang="en-US" sz="2000" dirty="0">
                <a:solidFill>
                  <a:schemeClr val="bg1"/>
                </a:solidFill>
                <a:latin typeface="Bogle" panose="020B0503020203060203" pitchFamily="34" charset="0"/>
              </a:rPr>
              <a:t> to see missing work assignments in JIRA/TFS monthly</a:t>
            </a:r>
          </a:p>
          <a:p>
            <a:pPr lvl="0"/>
            <a:endParaRPr lang="en-US" dirty="0">
              <a:solidFill>
                <a:schemeClr val="bg1"/>
              </a:solidFill>
            </a:endParaRPr>
          </a:p>
          <a:p>
            <a:pPr lvl="1"/>
            <a:endParaRPr lang="en-US" dirty="0">
              <a:solidFill>
                <a:schemeClr val="bg1"/>
              </a:solidFill>
            </a:endParaRP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827626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FDE374-AAE0-4220-9EF9-48314AA6A65F}"/>
              </a:ext>
            </a:extLst>
          </p:cNvPr>
          <p:cNvSpPr>
            <a:spLocks noGrp="1"/>
          </p:cNvSpPr>
          <p:nvPr>
            <p:ph type="title"/>
          </p:nvPr>
        </p:nvSpPr>
        <p:spPr>
          <a:xfrm>
            <a:off x="119174" y="123372"/>
            <a:ext cx="11310331" cy="715433"/>
          </a:xfrm>
        </p:spPr>
        <p:txBody>
          <a:bodyPr/>
          <a:lstStyle/>
          <a:p>
            <a:r>
              <a:rPr lang="en-US" dirty="0">
                <a:solidFill>
                  <a:srgbClr val="8D7EE7"/>
                </a:solidFill>
                <a:latin typeface="Bogle" panose="020B0503020203060203" pitchFamily="34" charset="0"/>
              </a:rPr>
              <a:t>Guiding Principles</a:t>
            </a:r>
          </a:p>
        </p:txBody>
      </p:sp>
      <p:graphicFrame>
        <p:nvGraphicFramePr>
          <p:cNvPr id="6" name="Table 5">
            <a:extLst>
              <a:ext uri="{FF2B5EF4-FFF2-40B4-BE49-F238E27FC236}">
                <a16:creationId xmlns:a16="http://schemas.microsoft.com/office/drawing/2014/main" id="{D37DA838-E8C0-4459-B5F3-15A005ABD28C}"/>
              </a:ext>
            </a:extLst>
          </p:cNvPr>
          <p:cNvGraphicFramePr>
            <a:graphicFrameLocks noGrp="1"/>
          </p:cNvGraphicFramePr>
          <p:nvPr>
            <p:extLst>
              <p:ext uri="{D42A27DB-BD31-4B8C-83A1-F6EECF244321}">
                <p14:modId xmlns:p14="http://schemas.microsoft.com/office/powerpoint/2010/main" val="1525110037"/>
              </p:ext>
            </p:extLst>
          </p:nvPr>
        </p:nvGraphicFramePr>
        <p:xfrm>
          <a:off x="310718" y="685655"/>
          <a:ext cx="11585360" cy="5908313"/>
        </p:xfrm>
        <a:graphic>
          <a:graphicData uri="http://schemas.openxmlformats.org/drawingml/2006/table">
            <a:tbl>
              <a:tblPr firstRow="1" bandRow="1">
                <a:tableStyleId>{F5AB1C69-6EDB-4FF4-983F-18BD219EF322}</a:tableStyleId>
              </a:tblPr>
              <a:tblGrid>
                <a:gridCol w="1562470">
                  <a:extLst>
                    <a:ext uri="{9D8B030D-6E8A-4147-A177-3AD203B41FA5}">
                      <a16:colId xmlns:a16="http://schemas.microsoft.com/office/drawing/2014/main" val="3792249557"/>
                    </a:ext>
                  </a:extLst>
                </a:gridCol>
                <a:gridCol w="4809480">
                  <a:extLst>
                    <a:ext uri="{9D8B030D-6E8A-4147-A177-3AD203B41FA5}">
                      <a16:colId xmlns:a16="http://schemas.microsoft.com/office/drawing/2014/main" val="3677100289"/>
                    </a:ext>
                  </a:extLst>
                </a:gridCol>
                <a:gridCol w="5213410">
                  <a:extLst>
                    <a:ext uri="{9D8B030D-6E8A-4147-A177-3AD203B41FA5}">
                      <a16:colId xmlns:a16="http://schemas.microsoft.com/office/drawing/2014/main" val="4206300661"/>
                    </a:ext>
                  </a:extLst>
                </a:gridCol>
              </a:tblGrid>
              <a:tr h="527262">
                <a:tc>
                  <a:txBody>
                    <a:bodyPr/>
                    <a:lstStyle/>
                    <a:p>
                      <a:r>
                        <a:rPr lang="en-US" sz="1800" dirty="0">
                          <a:solidFill>
                            <a:srgbClr val="2F2951"/>
                          </a:solidFill>
                          <a:latin typeface="Bogle" panose="020B0503020203060203" pitchFamily="34" charset="0"/>
                        </a:rPr>
                        <a:t>Area/Owner</a:t>
                      </a:r>
                    </a:p>
                  </a:txBody>
                  <a:tcPr/>
                </a:tc>
                <a:tc>
                  <a:txBody>
                    <a:bodyPr/>
                    <a:lstStyle/>
                    <a:p>
                      <a:r>
                        <a:rPr lang="en-US" sz="1800" dirty="0">
                          <a:solidFill>
                            <a:srgbClr val="2F2951"/>
                          </a:solidFill>
                          <a:latin typeface="Bogle" panose="020B0503020203060203" pitchFamily="34" charset="0"/>
                        </a:rPr>
                        <a:t>Guiding Principle</a:t>
                      </a:r>
                    </a:p>
                  </a:txBody>
                  <a:tcPr/>
                </a:tc>
                <a:tc>
                  <a:txBody>
                    <a:bodyPr/>
                    <a:lstStyle/>
                    <a:p>
                      <a:r>
                        <a:rPr lang="en-US" sz="1800" dirty="0">
                          <a:solidFill>
                            <a:srgbClr val="2F2951"/>
                          </a:solidFill>
                          <a:latin typeface="Bogle" panose="020B0503020203060203" pitchFamily="34" charset="0"/>
                        </a:rPr>
                        <a:t>Notes</a:t>
                      </a:r>
                    </a:p>
                  </a:txBody>
                  <a:tcPr/>
                </a:tc>
                <a:extLst>
                  <a:ext uri="{0D108BD9-81ED-4DB2-BD59-A6C34878D82A}">
                    <a16:rowId xmlns:a16="http://schemas.microsoft.com/office/drawing/2014/main" val="4067446439"/>
                  </a:ext>
                </a:extLst>
              </a:tr>
              <a:tr h="2264125">
                <a:tc>
                  <a:txBody>
                    <a:bodyPr/>
                    <a:lstStyle/>
                    <a:p>
                      <a:r>
                        <a:rPr lang="en-US" sz="1400" dirty="0">
                          <a:latin typeface="Bogle" panose="020B0503020203060203" pitchFamily="34" charset="0"/>
                        </a:rPr>
                        <a:t>Epics/</a:t>
                      </a:r>
                    </a:p>
                    <a:p>
                      <a:r>
                        <a:rPr lang="en-US" sz="1400" dirty="0">
                          <a:latin typeface="Bogle" panose="020B0503020203060203" pitchFamily="34" charset="0"/>
                        </a:rPr>
                        <a:t>Teams </a:t>
                      </a:r>
                    </a:p>
                  </a:txBody>
                  <a:tcPr/>
                </a:tc>
                <a:tc>
                  <a:txBody>
                    <a:bodyPr/>
                    <a:lstStyle/>
                    <a:p>
                      <a:pPr marL="342900" indent="-342900">
                        <a:buFont typeface="Arial" panose="020B0604020202020204" pitchFamily="34" charset="0"/>
                        <a:buChar char="•"/>
                      </a:pPr>
                      <a:r>
                        <a:rPr lang="en-US" sz="1400" dirty="0">
                          <a:latin typeface="Bogle" panose="020B0503020203060203" pitchFamily="34" charset="0"/>
                        </a:rPr>
                        <a:t>Duration ~90-120 days</a:t>
                      </a:r>
                    </a:p>
                    <a:p>
                      <a:pPr marL="342900" indent="-342900">
                        <a:buFont typeface="Arial" panose="020B0604020202020204" pitchFamily="34" charset="0"/>
                        <a:buChar char="•"/>
                      </a:pPr>
                      <a:r>
                        <a:rPr lang="en-US" sz="1400" dirty="0">
                          <a:latin typeface="Bogle" panose="020B0503020203060203" pitchFamily="34" charset="0"/>
                        </a:rPr>
                        <a:t>Linked to stories, which breakdown the work</a:t>
                      </a:r>
                    </a:p>
                    <a:p>
                      <a:pPr marL="342900" marR="0" lvl="0" indent="-3429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Bogle" panose="020B0503020203060203" pitchFamily="34" charset="0"/>
                        </a:rPr>
                        <a:t>Linked to the initiative/sub-initiative </a:t>
                      </a:r>
                    </a:p>
                    <a:p>
                      <a:pPr marL="342900" marR="0" lvl="0" indent="-3429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Bogle" panose="020B0503020203060203" pitchFamily="34" charset="0"/>
                        </a:rPr>
                        <a:t>Development type and market must be assigned</a:t>
                      </a:r>
                    </a:p>
                    <a:p>
                      <a:pPr marL="342900" indent="-342900">
                        <a:buFont typeface="Arial" panose="020B0604020202020204" pitchFamily="34" charset="0"/>
                        <a:buChar char="•"/>
                      </a:pPr>
                      <a:r>
                        <a:rPr lang="en-US" sz="1400" dirty="0">
                          <a:latin typeface="Bogle" panose="020B0503020203060203" pitchFamily="34" charset="0"/>
                        </a:rPr>
                        <a:t>Descriptions to describe the features/functionality being delivered including:</a:t>
                      </a:r>
                    </a:p>
                    <a:p>
                      <a:pPr marL="952485" lvl="1" indent="-342900">
                        <a:buFont typeface="Arial" panose="020B0604020202020204" pitchFamily="34" charset="0"/>
                        <a:buChar char="•"/>
                      </a:pPr>
                      <a:r>
                        <a:rPr lang="en-US" sz="1400" dirty="0">
                          <a:latin typeface="Bogle" panose="020B0503020203060203" pitchFamily="34" charset="0"/>
                        </a:rPr>
                        <a:t>Feature/functionality being replaced </a:t>
                      </a:r>
                    </a:p>
                    <a:p>
                      <a:pPr marL="952485" lvl="1" indent="-342900">
                        <a:buFont typeface="Arial" panose="020B0604020202020204" pitchFamily="34" charset="0"/>
                        <a:buChar char="•"/>
                      </a:pPr>
                      <a:r>
                        <a:rPr lang="en-US" sz="1400" dirty="0">
                          <a:latin typeface="Bogle" panose="020B0503020203060203" pitchFamily="34" charset="0"/>
                        </a:rPr>
                        <a:t>Acceptance criteria clearly defines when work is done</a:t>
                      </a:r>
                    </a:p>
                  </a:txBody>
                  <a:tcPr/>
                </a:tc>
                <a:tc>
                  <a:txBody>
                    <a:bodyPr/>
                    <a:lstStyle/>
                    <a:p>
                      <a:pPr marL="342900" marR="0" lvl="0" indent="-3429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Bogle" panose="020B0503020203060203" pitchFamily="34" charset="0"/>
                        </a:rPr>
                        <a:t>Demonstrates features/functions are put into production routinely</a:t>
                      </a:r>
                    </a:p>
                    <a:p>
                      <a:pPr marL="342900" indent="-342900">
                        <a:buFont typeface="Arial" panose="020B0604020202020204" pitchFamily="34" charset="0"/>
                        <a:buChar char="•"/>
                      </a:pPr>
                      <a:r>
                        <a:rPr lang="en-US" sz="1400" dirty="0">
                          <a:latin typeface="Bogle" panose="020B0503020203060203" pitchFamily="34" charset="0"/>
                        </a:rPr>
                        <a:t>Drives consistency across teams for epic-level detail</a:t>
                      </a:r>
                    </a:p>
                    <a:p>
                      <a:pPr marL="342900" indent="-342900">
                        <a:buFont typeface="Arial" panose="020B0604020202020204" pitchFamily="34" charset="0"/>
                        <a:buChar char="•"/>
                      </a:pPr>
                      <a:r>
                        <a:rPr lang="en-US" sz="1400" dirty="0">
                          <a:latin typeface="Bogle" panose="020B0503020203060203" pitchFamily="34" charset="0"/>
                        </a:rPr>
                        <a:t>Ensures transparency of work being done</a:t>
                      </a:r>
                    </a:p>
                    <a:p>
                      <a:pPr marL="342900" marR="0" lvl="0" indent="-3429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Bogle" panose="020B0503020203060203" pitchFamily="34" charset="0"/>
                        </a:rPr>
                        <a:t>Epics, by themselves, are not capitalization eligible since they are not assigned to an application/service</a:t>
                      </a:r>
                    </a:p>
                    <a:p>
                      <a:pPr marL="342900" indent="-342900">
                        <a:buFont typeface="Arial" panose="020B0604020202020204" pitchFamily="34" charset="0"/>
                        <a:buChar char="•"/>
                      </a:pPr>
                      <a:r>
                        <a:rPr lang="en-US" sz="1400" dirty="0">
                          <a:latin typeface="Bogle" panose="020B0503020203060203" pitchFamily="34" charset="0"/>
                        </a:rPr>
                        <a:t>Provides Roadmap and cost transparency for initiatives and sub-initiatives  </a:t>
                      </a:r>
                    </a:p>
                    <a:p>
                      <a:pPr marL="342900" indent="-342900">
                        <a:buFont typeface="Arial" panose="020B0604020202020204" pitchFamily="34" charset="0"/>
                        <a:buChar char="•"/>
                      </a:pPr>
                      <a:r>
                        <a:rPr lang="en-US" sz="1400" dirty="0">
                          <a:latin typeface="Bogle" panose="020B0503020203060203" pitchFamily="34" charset="0"/>
                        </a:rPr>
                        <a:t>Provides close alignment with accounting process for starting depreciation</a:t>
                      </a:r>
                    </a:p>
                  </a:txBody>
                  <a:tcPr/>
                </a:tc>
                <a:extLst>
                  <a:ext uri="{0D108BD9-81ED-4DB2-BD59-A6C34878D82A}">
                    <a16:rowId xmlns:a16="http://schemas.microsoft.com/office/drawing/2014/main" val="1136887217"/>
                  </a:ext>
                </a:extLst>
              </a:tr>
              <a:tr h="1938341">
                <a:tc>
                  <a:txBody>
                    <a:bodyPr/>
                    <a:lstStyle/>
                    <a:p>
                      <a:r>
                        <a:rPr lang="en-US" sz="1400" dirty="0">
                          <a:latin typeface="Bogle" panose="020B0503020203060203" pitchFamily="34" charset="0"/>
                        </a:rPr>
                        <a:t>Stories/</a:t>
                      </a:r>
                    </a:p>
                    <a:p>
                      <a:r>
                        <a:rPr lang="en-US" sz="1400" dirty="0">
                          <a:latin typeface="Bogle" panose="020B0503020203060203" pitchFamily="34" charset="0"/>
                        </a:rPr>
                        <a:t>Teams</a:t>
                      </a:r>
                    </a:p>
                  </a:txBody>
                  <a:tcPr/>
                </a:tc>
                <a:tc>
                  <a:txBody>
                    <a:bodyPr/>
                    <a:lstStyle/>
                    <a:p>
                      <a:pPr marL="342900" indent="-342900">
                        <a:buFont typeface="Arial" panose="020B0604020202020204" pitchFamily="34" charset="0"/>
                        <a:buChar char="•"/>
                      </a:pPr>
                      <a:r>
                        <a:rPr lang="en-US" sz="1400" dirty="0">
                          <a:latin typeface="Bogle" panose="020B0503020203060203" pitchFamily="34" charset="0"/>
                        </a:rPr>
                        <a:t>Linked to an epic</a:t>
                      </a:r>
                    </a:p>
                    <a:p>
                      <a:pPr marL="952485" lvl="1" indent="-342900">
                        <a:buFont typeface="Arial" panose="020B0604020202020204" pitchFamily="34" charset="0"/>
                        <a:buChar char="•"/>
                      </a:pPr>
                      <a:r>
                        <a:rPr lang="en-US" sz="1400" dirty="0">
                          <a:latin typeface="Bogle" panose="020B0503020203060203" pitchFamily="34" charset="0"/>
                        </a:rPr>
                        <a:t>Linked to the epic after story is created</a:t>
                      </a:r>
                    </a:p>
                    <a:p>
                      <a:pPr marL="952485" lvl="1" indent="-342900">
                        <a:buFont typeface="Arial" panose="020B0604020202020204" pitchFamily="34" charset="0"/>
                        <a:buChar char="•"/>
                      </a:pPr>
                      <a:r>
                        <a:rPr lang="en-US" sz="1400" dirty="0">
                          <a:latin typeface="Bogle" panose="020B0503020203060203" pitchFamily="34" charset="0"/>
                        </a:rPr>
                        <a:t>Created from the epic directly</a:t>
                      </a:r>
                    </a:p>
                    <a:p>
                      <a:pPr marL="342900" indent="-342900">
                        <a:buFont typeface="Arial" panose="020B0604020202020204" pitchFamily="34" charset="0"/>
                        <a:buChar char="•"/>
                      </a:pPr>
                      <a:r>
                        <a:rPr lang="en-US" sz="1400" dirty="0">
                          <a:latin typeface="Bogle" panose="020B0503020203060203" pitchFamily="34" charset="0"/>
                        </a:rPr>
                        <a:t>Descriptions to describe the features/functionality being delivered including:</a:t>
                      </a:r>
                    </a:p>
                    <a:p>
                      <a:pPr marL="952485" lvl="1" indent="-342900">
                        <a:buFont typeface="Arial" panose="020B0604020202020204" pitchFamily="34" charset="0"/>
                        <a:buChar char="•"/>
                      </a:pPr>
                      <a:r>
                        <a:rPr lang="en-US" sz="1400" dirty="0">
                          <a:latin typeface="Bogle" panose="020B0503020203060203" pitchFamily="34" charset="0"/>
                        </a:rPr>
                        <a:t>Feature/functionality being replaced</a:t>
                      </a:r>
                    </a:p>
                    <a:p>
                      <a:pPr marL="952485" lvl="1" indent="-342900">
                        <a:buFont typeface="Arial" panose="020B0604020202020204" pitchFamily="34" charset="0"/>
                        <a:buChar char="•"/>
                      </a:pPr>
                      <a:r>
                        <a:rPr lang="en-US" sz="1400" dirty="0">
                          <a:latin typeface="Bogle" panose="020B0503020203060203" pitchFamily="34" charset="0"/>
                        </a:rPr>
                        <a:t>Acceptance criteria clearly defines when work is done</a:t>
                      </a:r>
                    </a:p>
                  </a:txBody>
                  <a:tcPr/>
                </a:tc>
                <a:tc>
                  <a:txBody>
                    <a:bodyPr/>
                    <a:lstStyle/>
                    <a:p>
                      <a:pPr marL="342900" indent="-342900">
                        <a:buFont typeface="Arial" panose="020B0604020202020204" pitchFamily="34" charset="0"/>
                        <a:buChar char="•"/>
                      </a:pPr>
                      <a:r>
                        <a:rPr lang="en-US" sz="1400" dirty="0">
                          <a:latin typeface="Bogle" panose="020B0503020203060203" pitchFamily="34" charset="0"/>
                        </a:rPr>
                        <a:t>Epic defines the work type </a:t>
                      </a:r>
                    </a:p>
                    <a:p>
                      <a:pPr marL="342900" indent="-342900">
                        <a:buFont typeface="Arial" panose="020B0604020202020204" pitchFamily="34" charset="0"/>
                        <a:buChar char="•"/>
                      </a:pPr>
                      <a:r>
                        <a:rPr lang="en-US" sz="1400" dirty="0">
                          <a:latin typeface="Bogle" panose="020B0503020203060203" pitchFamily="34" charset="0"/>
                        </a:rPr>
                        <a:t>Stories not linked to an epic cannot be capitalized because the development type is defined at the epic-level</a:t>
                      </a:r>
                    </a:p>
                    <a:p>
                      <a:pPr marL="342900" marR="0" lvl="0" indent="-3429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Bogle" panose="020B0503020203060203" pitchFamily="34" charset="0"/>
                        </a:rPr>
                        <a:t>TFS does not systemically require an epic linkage for PBIs.  PBIs not linked to an epics cannot be capitalized because the development type is defined at the epics level</a:t>
                      </a:r>
                    </a:p>
                  </a:txBody>
                  <a:tcPr/>
                </a:tc>
                <a:extLst>
                  <a:ext uri="{0D108BD9-81ED-4DB2-BD59-A6C34878D82A}">
                    <a16:rowId xmlns:a16="http://schemas.microsoft.com/office/drawing/2014/main" val="598813758"/>
                  </a:ext>
                </a:extLst>
              </a:tr>
              <a:tr h="1178585">
                <a:tc>
                  <a:txBody>
                    <a:bodyPr/>
                    <a:lstStyle/>
                    <a:p>
                      <a:r>
                        <a:rPr lang="en-US" sz="1400" dirty="0">
                          <a:latin typeface="Bogle" panose="020B0503020203060203" pitchFamily="34" charset="0"/>
                        </a:rPr>
                        <a:t>Stories, Bugs, Tasks/</a:t>
                      </a:r>
                    </a:p>
                    <a:p>
                      <a:r>
                        <a:rPr lang="en-US" sz="1400" dirty="0">
                          <a:latin typeface="Bogle" panose="020B0503020203060203" pitchFamily="34" charset="0"/>
                        </a:rPr>
                        <a:t>Teams</a:t>
                      </a:r>
                    </a:p>
                  </a:txBody>
                  <a:tcPr/>
                </a:tc>
                <a:tc>
                  <a:txBody>
                    <a:bodyPr/>
                    <a:lstStyle/>
                    <a:p>
                      <a:pPr marL="342900" lvl="0" indent="-342900">
                        <a:buFont typeface="Arial" panose="020B0604020202020204" pitchFamily="34" charset="0"/>
                        <a:buChar char="•"/>
                      </a:pPr>
                      <a:r>
                        <a:rPr lang="en-US" sz="1400" dirty="0">
                          <a:latin typeface="Bogle" panose="020B0503020203060203" pitchFamily="34" charset="0"/>
                        </a:rPr>
                        <a:t>Application/Service is required on all stories and bugs</a:t>
                      </a:r>
                    </a:p>
                    <a:p>
                      <a:pPr marL="342900" lvl="0" indent="-342900">
                        <a:buFont typeface="Arial" panose="020B0604020202020204" pitchFamily="34" charset="0"/>
                        <a:buChar char="•"/>
                      </a:pPr>
                      <a:r>
                        <a:rPr lang="en-US" sz="1400" dirty="0">
                          <a:latin typeface="Bogle" panose="020B0503020203060203" pitchFamily="34" charset="0"/>
                        </a:rPr>
                        <a:t>Application/Service is optional for tasks when the work cannot be associated to a specific application/service</a:t>
                      </a:r>
                    </a:p>
                    <a:p>
                      <a:pPr marL="342900" lvl="0" indent="-342900">
                        <a:buFont typeface="Arial" panose="020B0604020202020204" pitchFamily="34" charset="0"/>
                        <a:buChar char="•"/>
                      </a:pPr>
                      <a:r>
                        <a:rPr lang="en-US" sz="1400" dirty="0">
                          <a:latin typeface="Bogle" panose="020B0503020203060203" pitchFamily="34" charset="0"/>
                        </a:rPr>
                        <a:t>“Found in” is a required field on all bugs</a:t>
                      </a:r>
                    </a:p>
                  </a:txBody>
                  <a:tcPr/>
                </a:tc>
                <a:tc>
                  <a:txBody>
                    <a:bodyPr/>
                    <a:lstStyle/>
                    <a:p>
                      <a:pPr marL="342900" indent="-342900">
                        <a:buFont typeface="Arial" panose="020B0604020202020204" pitchFamily="34" charset="0"/>
                        <a:buChar char="•"/>
                      </a:pPr>
                      <a:r>
                        <a:rPr lang="en-US" sz="1400" dirty="0">
                          <a:latin typeface="Bogle" panose="020B0503020203060203" pitchFamily="34" charset="0"/>
                        </a:rPr>
                        <a:t>Application is used for financial transparency and capitalization</a:t>
                      </a:r>
                    </a:p>
                    <a:p>
                      <a:pPr marL="342900" indent="-342900">
                        <a:buFont typeface="Arial" panose="020B0604020202020204" pitchFamily="34" charset="0"/>
                        <a:buChar char="•"/>
                      </a:pPr>
                      <a:r>
                        <a:rPr lang="en-US" sz="1400" dirty="0">
                          <a:latin typeface="Bogle" panose="020B0503020203060203" pitchFamily="34" charset="0"/>
                        </a:rPr>
                        <a:t>Work without an application will not be cap-eligible</a:t>
                      </a:r>
                    </a:p>
                    <a:p>
                      <a:pPr marL="342900" indent="-342900">
                        <a:buFont typeface="Arial" panose="020B0604020202020204" pitchFamily="34" charset="0"/>
                        <a:buChar char="•"/>
                      </a:pPr>
                      <a:r>
                        <a:rPr lang="en-US" sz="1400" dirty="0">
                          <a:latin typeface="Bogle" panose="020B0503020203060203" pitchFamily="34" charset="0"/>
                        </a:rPr>
                        <a:t>Work associated with pre-production bug fixes are cap-eligible</a:t>
                      </a:r>
                    </a:p>
                  </a:txBody>
                  <a:tcPr/>
                </a:tc>
                <a:extLst>
                  <a:ext uri="{0D108BD9-81ED-4DB2-BD59-A6C34878D82A}">
                    <a16:rowId xmlns:a16="http://schemas.microsoft.com/office/drawing/2014/main" val="2920666214"/>
                  </a:ext>
                </a:extLst>
              </a:tr>
            </a:tbl>
          </a:graphicData>
        </a:graphic>
      </p:graphicFrame>
    </p:spTree>
    <p:extLst>
      <p:ext uri="{BB962C8B-B14F-4D97-AF65-F5344CB8AC3E}">
        <p14:creationId xmlns:p14="http://schemas.microsoft.com/office/powerpoint/2010/main" val="3405920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FDE374-AAE0-4220-9EF9-48314AA6A65F}"/>
              </a:ext>
            </a:extLst>
          </p:cNvPr>
          <p:cNvSpPr>
            <a:spLocks noGrp="1"/>
          </p:cNvSpPr>
          <p:nvPr>
            <p:ph type="title"/>
          </p:nvPr>
        </p:nvSpPr>
        <p:spPr>
          <a:xfrm>
            <a:off x="83664" y="118792"/>
            <a:ext cx="11310331" cy="715433"/>
          </a:xfrm>
        </p:spPr>
        <p:txBody>
          <a:bodyPr>
            <a:normAutofit/>
          </a:bodyPr>
          <a:lstStyle/>
          <a:p>
            <a:r>
              <a:rPr lang="en-US" dirty="0">
                <a:solidFill>
                  <a:srgbClr val="8D7EE7"/>
                </a:solidFill>
                <a:latin typeface="Bogle" panose="020B0503020203060203" pitchFamily="34" charset="0"/>
              </a:rPr>
              <a:t>Guiding Principles</a:t>
            </a:r>
          </a:p>
        </p:txBody>
      </p:sp>
      <p:graphicFrame>
        <p:nvGraphicFramePr>
          <p:cNvPr id="6" name="Table 5">
            <a:extLst>
              <a:ext uri="{FF2B5EF4-FFF2-40B4-BE49-F238E27FC236}">
                <a16:creationId xmlns:a16="http://schemas.microsoft.com/office/drawing/2014/main" id="{D37DA838-E8C0-4459-B5F3-15A005ABD28C}"/>
              </a:ext>
            </a:extLst>
          </p:cNvPr>
          <p:cNvGraphicFramePr>
            <a:graphicFrameLocks noGrp="1"/>
          </p:cNvGraphicFramePr>
          <p:nvPr>
            <p:extLst>
              <p:ext uri="{D42A27DB-BD31-4B8C-83A1-F6EECF244321}">
                <p14:modId xmlns:p14="http://schemas.microsoft.com/office/powerpoint/2010/main" val="3475451502"/>
              </p:ext>
            </p:extLst>
          </p:nvPr>
        </p:nvGraphicFramePr>
        <p:xfrm>
          <a:off x="250081" y="719091"/>
          <a:ext cx="11679322" cy="5851608"/>
        </p:xfrm>
        <a:graphic>
          <a:graphicData uri="http://schemas.openxmlformats.org/drawingml/2006/table">
            <a:tbl>
              <a:tblPr firstRow="1" bandRow="1">
                <a:tableStyleId>{F5AB1C69-6EDB-4FF4-983F-18BD219EF322}</a:tableStyleId>
              </a:tblPr>
              <a:tblGrid>
                <a:gridCol w="1796571">
                  <a:extLst>
                    <a:ext uri="{9D8B030D-6E8A-4147-A177-3AD203B41FA5}">
                      <a16:colId xmlns:a16="http://schemas.microsoft.com/office/drawing/2014/main" val="3792249557"/>
                    </a:ext>
                  </a:extLst>
                </a:gridCol>
                <a:gridCol w="5272491">
                  <a:extLst>
                    <a:ext uri="{9D8B030D-6E8A-4147-A177-3AD203B41FA5}">
                      <a16:colId xmlns:a16="http://schemas.microsoft.com/office/drawing/2014/main" val="3677100289"/>
                    </a:ext>
                  </a:extLst>
                </a:gridCol>
                <a:gridCol w="4610260">
                  <a:extLst>
                    <a:ext uri="{9D8B030D-6E8A-4147-A177-3AD203B41FA5}">
                      <a16:colId xmlns:a16="http://schemas.microsoft.com/office/drawing/2014/main" val="4206300661"/>
                    </a:ext>
                  </a:extLst>
                </a:gridCol>
              </a:tblGrid>
              <a:tr h="723806">
                <a:tc>
                  <a:txBody>
                    <a:bodyPr/>
                    <a:lstStyle/>
                    <a:p>
                      <a:r>
                        <a:rPr lang="en-US" sz="1800" dirty="0">
                          <a:solidFill>
                            <a:srgbClr val="2F2951"/>
                          </a:solidFill>
                          <a:latin typeface="Bogle" panose="020B0503020203060203" pitchFamily="34" charset="0"/>
                        </a:rPr>
                        <a:t>Area/Owner</a:t>
                      </a:r>
                    </a:p>
                  </a:txBody>
                  <a:tcPr/>
                </a:tc>
                <a:tc>
                  <a:txBody>
                    <a:bodyPr/>
                    <a:lstStyle/>
                    <a:p>
                      <a:r>
                        <a:rPr lang="en-US" sz="1800" dirty="0">
                          <a:solidFill>
                            <a:srgbClr val="2F2951"/>
                          </a:solidFill>
                          <a:latin typeface="Bogle" panose="020B0503020203060203" pitchFamily="34" charset="0"/>
                        </a:rPr>
                        <a:t>Guiding Principle</a:t>
                      </a:r>
                    </a:p>
                  </a:txBody>
                  <a:tcPr/>
                </a:tc>
                <a:tc>
                  <a:txBody>
                    <a:bodyPr/>
                    <a:lstStyle/>
                    <a:p>
                      <a:r>
                        <a:rPr lang="en-US" sz="1800" dirty="0">
                          <a:solidFill>
                            <a:srgbClr val="2F2951"/>
                          </a:solidFill>
                          <a:latin typeface="Bogle" panose="020B0503020203060203" pitchFamily="34" charset="0"/>
                        </a:rPr>
                        <a:t>Notes</a:t>
                      </a:r>
                    </a:p>
                  </a:txBody>
                  <a:tcPr/>
                </a:tc>
                <a:extLst>
                  <a:ext uri="{0D108BD9-81ED-4DB2-BD59-A6C34878D82A}">
                    <a16:rowId xmlns:a16="http://schemas.microsoft.com/office/drawing/2014/main" val="4067446439"/>
                  </a:ext>
                </a:extLst>
              </a:tr>
              <a:tr h="1447613">
                <a:tc>
                  <a:txBody>
                    <a:bodyPr/>
                    <a:lstStyle/>
                    <a:p>
                      <a:r>
                        <a:rPr lang="en-US" sz="1400" dirty="0">
                          <a:latin typeface="Bogle" panose="020B0503020203060203" pitchFamily="34" charset="0"/>
                        </a:rPr>
                        <a:t>All issue types/</a:t>
                      </a:r>
                    </a:p>
                    <a:p>
                      <a:r>
                        <a:rPr lang="en-US" sz="1400" dirty="0">
                          <a:latin typeface="Bogle" panose="020B0503020203060203" pitchFamily="34" charset="0"/>
                        </a:rPr>
                        <a:t>Teams</a:t>
                      </a:r>
                    </a:p>
                  </a:txBody>
                  <a:tcPr/>
                </a:tc>
                <a:tc>
                  <a:txBody>
                    <a:bodyPr/>
                    <a:lstStyle/>
                    <a:p>
                      <a:pPr marL="342900" lvl="0" indent="-342900">
                        <a:buFont typeface="Arial" panose="020B0604020202020204" pitchFamily="34" charset="0"/>
                        <a:buChar char="•"/>
                      </a:pPr>
                      <a:r>
                        <a:rPr lang="en-US" sz="1400" dirty="0">
                          <a:latin typeface="Bogle" panose="020B0503020203060203" pitchFamily="34" charset="0"/>
                        </a:rPr>
                        <a:t>Status updates are expected at least once per sprint (weekly if not using sprints) to assigned issues</a:t>
                      </a:r>
                    </a:p>
                    <a:p>
                      <a:pPr marL="342900" lvl="0" indent="-342900">
                        <a:buFont typeface="Arial" panose="020B0604020202020204" pitchFamily="34" charset="0"/>
                        <a:buChar char="•"/>
                      </a:pPr>
                      <a:r>
                        <a:rPr lang="en-US" sz="1400" dirty="0">
                          <a:latin typeface="Bogle" panose="020B0503020203060203" pitchFamily="34" charset="0"/>
                        </a:rPr>
                        <a:t>Start and resolution dates are required </a:t>
                      </a:r>
                    </a:p>
                    <a:p>
                      <a:pPr marL="342900" lvl="0" indent="-342900">
                        <a:buFont typeface="Arial" panose="020B0604020202020204" pitchFamily="34" charset="0"/>
                        <a:buChar char="•"/>
                      </a:pPr>
                      <a:r>
                        <a:rPr lang="en-US" sz="1400" dirty="0">
                          <a:latin typeface="Bogle" panose="020B0503020203060203" pitchFamily="34" charset="0"/>
                        </a:rPr>
                        <a:t>Once a child-issue begins (story, sub-task), the parent (epic or story) needs to be moved in “in-process”</a:t>
                      </a:r>
                    </a:p>
                  </a:txBody>
                  <a:tcPr/>
                </a:tc>
                <a:tc>
                  <a:txBody>
                    <a:bodyPr/>
                    <a:lstStyle/>
                    <a:p>
                      <a:pPr marL="342900" indent="-342900">
                        <a:buFont typeface="Arial" panose="020B0604020202020204" pitchFamily="34" charset="0"/>
                        <a:buChar char="•"/>
                      </a:pPr>
                      <a:r>
                        <a:rPr lang="en-US" sz="1400" dirty="0">
                          <a:latin typeface="Bogle" panose="020B0503020203060203" pitchFamily="34" charset="0"/>
                        </a:rPr>
                        <a:t>Issues not updated in the last month are considered dormant</a:t>
                      </a:r>
                    </a:p>
                    <a:p>
                      <a:pPr marL="342900" indent="-342900">
                        <a:buFont typeface="Arial" panose="020B0604020202020204" pitchFamily="34" charset="0"/>
                        <a:buChar char="•"/>
                      </a:pPr>
                      <a:r>
                        <a:rPr lang="en-US" sz="1400" dirty="0">
                          <a:latin typeface="Bogle" panose="020B0503020203060203" pitchFamily="34" charset="0"/>
                        </a:rPr>
                        <a:t>Start &amp; End dates are automatically captured by the system during status changes</a:t>
                      </a:r>
                    </a:p>
                    <a:p>
                      <a:pPr marL="342900" indent="-342900">
                        <a:buFont typeface="Arial" panose="020B0604020202020204" pitchFamily="34" charset="0"/>
                        <a:buChar char="•"/>
                      </a:pPr>
                      <a:r>
                        <a:rPr lang="en-US" sz="1400" dirty="0">
                          <a:latin typeface="Bogle" panose="020B0503020203060203" pitchFamily="34" charset="0"/>
                        </a:rPr>
                        <a:t>Dormant issues are not cap-eligible in the current month</a:t>
                      </a:r>
                    </a:p>
                    <a:p>
                      <a:pPr marL="342900" indent="-342900">
                        <a:buFont typeface="Arial" panose="020B0604020202020204" pitchFamily="34" charset="0"/>
                        <a:buChar char="•"/>
                      </a:pPr>
                      <a:r>
                        <a:rPr lang="en-US" sz="1400" dirty="0">
                          <a:latin typeface="Bogle" panose="020B0503020203060203" pitchFamily="34" charset="0"/>
                        </a:rPr>
                        <a:t>Identification of outliers for further analysis</a:t>
                      </a:r>
                    </a:p>
                  </a:txBody>
                  <a:tcPr/>
                </a:tc>
                <a:extLst>
                  <a:ext uri="{0D108BD9-81ED-4DB2-BD59-A6C34878D82A}">
                    <a16:rowId xmlns:a16="http://schemas.microsoft.com/office/drawing/2014/main" val="42386378"/>
                  </a:ext>
                </a:extLst>
              </a:tr>
              <a:tr h="647616">
                <a:tc>
                  <a:txBody>
                    <a:bodyPr/>
                    <a:lstStyle/>
                    <a:p>
                      <a:r>
                        <a:rPr lang="en-US" sz="1400" dirty="0">
                          <a:latin typeface="Bogle" panose="020B0503020203060203" pitchFamily="34" charset="0"/>
                        </a:rPr>
                        <a:t>New Projects/</a:t>
                      </a:r>
                    </a:p>
                    <a:p>
                      <a:r>
                        <a:rPr lang="en-US" sz="1400" dirty="0">
                          <a:latin typeface="Bogle" panose="020B0503020203060203" pitchFamily="34" charset="0"/>
                        </a:rPr>
                        <a:t>DQL</a:t>
                      </a:r>
                    </a:p>
                  </a:txBody>
                  <a:tcPr/>
                </a:tc>
                <a:tc>
                  <a:txBody>
                    <a:bodyPr/>
                    <a:lstStyle/>
                    <a:p>
                      <a:pPr marL="342900" lvl="0" indent="-342900">
                        <a:buFont typeface="Arial" panose="020B0604020202020204" pitchFamily="34" charset="0"/>
                        <a:buChar char="•"/>
                      </a:pPr>
                      <a:r>
                        <a:rPr lang="en-US" sz="1400" dirty="0">
                          <a:latin typeface="Bogle" panose="020B0503020203060203" pitchFamily="34" charset="0"/>
                        </a:rPr>
                        <a:t>JIRA projects, with engineers assigned, must be on the capitalization template</a:t>
                      </a:r>
                    </a:p>
                  </a:txBody>
                  <a:tcPr/>
                </a:tc>
                <a:tc>
                  <a:txBody>
                    <a:bodyPr/>
                    <a:lstStyle/>
                    <a:p>
                      <a:pPr marL="342900" indent="-342900">
                        <a:buFont typeface="Arial" panose="020B0604020202020204" pitchFamily="34" charset="0"/>
                        <a:buChar char="•"/>
                      </a:pPr>
                      <a:r>
                        <a:rPr lang="en-US" sz="1400" dirty="0">
                          <a:latin typeface="Bogle" panose="020B0503020203060203" pitchFamily="34" charset="0"/>
                        </a:rPr>
                        <a:t>Makes the capitalization fields available to the team</a:t>
                      </a:r>
                    </a:p>
                  </a:txBody>
                  <a:tcPr/>
                </a:tc>
                <a:extLst>
                  <a:ext uri="{0D108BD9-81ED-4DB2-BD59-A6C34878D82A}">
                    <a16:rowId xmlns:a16="http://schemas.microsoft.com/office/drawing/2014/main" val="470122925"/>
                  </a:ext>
                </a:extLst>
              </a:tr>
              <a:tr h="1447613">
                <a:tc>
                  <a:txBody>
                    <a:bodyPr/>
                    <a:lstStyle/>
                    <a:p>
                      <a:r>
                        <a:rPr lang="en-US" sz="1400" dirty="0">
                          <a:latin typeface="Bogle" panose="020B0503020203060203" pitchFamily="34" charset="0"/>
                        </a:rPr>
                        <a:t>New Teams/</a:t>
                      </a:r>
                    </a:p>
                    <a:p>
                      <a:r>
                        <a:rPr lang="en-US" sz="1400" dirty="0">
                          <a:latin typeface="Bogle" panose="020B0503020203060203" pitchFamily="34" charset="0"/>
                        </a:rPr>
                        <a:t>DQL</a:t>
                      </a:r>
                    </a:p>
                  </a:txBody>
                  <a:tcPr/>
                </a:tc>
                <a:tc>
                  <a:txBody>
                    <a:bodyPr/>
                    <a:lstStyle/>
                    <a:p>
                      <a:pPr marL="342900" lvl="0" indent="-342900">
                        <a:buFont typeface="Arial" panose="020B0604020202020204" pitchFamily="34" charset="0"/>
                        <a:buChar char="•"/>
                      </a:pPr>
                      <a:r>
                        <a:rPr lang="en-US" sz="1400" dirty="0">
                          <a:latin typeface="Bogle" panose="020B0503020203060203" pitchFamily="34" charset="0"/>
                        </a:rPr>
                        <a:t>Must be linked to an existing product/pillar</a:t>
                      </a:r>
                    </a:p>
                    <a:p>
                      <a:pPr marL="342900" lvl="0" indent="-342900">
                        <a:buFont typeface="Arial" panose="020B0604020202020204" pitchFamily="34" charset="0"/>
                        <a:buChar char="•"/>
                      </a:pPr>
                      <a:r>
                        <a:rPr lang="en-US" sz="1400" dirty="0">
                          <a:latin typeface="Bogle" panose="020B0503020203060203" pitchFamily="34" charset="0"/>
                        </a:rPr>
                        <a:t>Can be linked to a JIRA project or component within the project</a:t>
                      </a:r>
                    </a:p>
                    <a:p>
                      <a:pPr marL="342900" lvl="0" indent="-342900">
                        <a:buFont typeface="Arial" panose="020B0604020202020204" pitchFamily="34" charset="0"/>
                        <a:buChar char="•"/>
                      </a:pPr>
                      <a:r>
                        <a:rPr lang="en-US" sz="1400" dirty="0">
                          <a:latin typeface="Bogle" panose="020B0503020203060203" pitchFamily="34" charset="0"/>
                        </a:rPr>
                        <a:t>When components are used, new components must be associated with a team</a:t>
                      </a:r>
                    </a:p>
                  </a:txBody>
                  <a:tcPr/>
                </a:tc>
                <a:tc>
                  <a:txBody>
                    <a:bodyPr/>
                    <a:lstStyle/>
                    <a:p>
                      <a:pPr marL="342900" indent="-342900">
                        <a:buFont typeface="Arial" panose="020B0604020202020204" pitchFamily="34" charset="0"/>
                        <a:buChar char="•"/>
                      </a:pPr>
                      <a:r>
                        <a:rPr lang="en-US" sz="1400" dirty="0">
                          <a:latin typeface="Bogle" panose="020B0503020203060203" pitchFamily="34" charset="0"/>
                        </a:rPr>
                        <a:t>Identifies work by technology teams which should be considered for financial transparency and capitalization</a:t>
                      </a:r>
                    </a:p>
                  </a:txBody>
                  <a:tcPr/>
                </a:tc>
                <a:extLst>
                  <a:ext uri="{0D108BD9-81ED-4DB2-BD59-A6C34878D82A}">
                    <a16:rowId xmlns:a16="http://schemas.microsoft.com/office/drawing/2014/main" val="99734350"/>
                  </a:ext>
                </a:extLst>
              </a:tr>
              <a:tr h="1447613">
                <a:tc>
                  <a:txBody>
                    <a:bodyPr/>
                    <a:lstStyle/>
                    <a:p>
                      <a:r>
                        <a:rPr lang="en-US" sz="1400" dirty="0">
                          <a:latin typeface="Bogle" panose="020B0503020203060203" pitchFamily="34" charset="0"/>
                        </a:rPr>
                        <a:t>Role/</a:t>
                      </a:r>
                    </a:p>
                    <a:p>
                      <a:r>
                        <a:rPr lang="en-US" sz="1400" dirty="0">
                          <a:latin typeface="Bogle" panose="020B0503020203060203" pitchFamily="34" charset="0"/>
                        </a:rPr>
                        <a:t>Resource Manager</a:t>
                      </a:r>
                    </a:p>
                  </a:txBody>
                  <a:tcPr/>
                </a:tc>
                <a:tc>
                  <a:txBody>
                    <a:bodyPr/>
                    <a:lstStyle/>
                    <a:p>
                      <a:pPr marL="342900" indent="-342900">
                        <a:buFont typeface="Arial" panose="020B0604020202020204" pitchFamily="34" charset="0"/>
                        <a:buChar char="•"/>
                      </a:pPr>
                      <a:r>
                        <a:rPr lang="en-US" sz="1400" dirty="0">
                          <a:latin typeface="Bogle" panose="020B0503020203060203" pitchFamily="34" charset="0"/>
                        </a:rPr>
                        <a:t>Monthly - review and ensure the correct role is assigned</a:t>
                      </a:r>
                    </a:p>
                    <a:p>
                      <a:pPr marL="342900" indent="-342900">
                        <a:buFont typeface="Arial" panose="020B0604020202020204" pitchFamily="34" charset="0"/>
                        <a:buChar char="•"/>
                      </a:pPr>
                      <a:r>
                        <a:rPr lang="en-US" sz="1400" dirty="0">
                          <a:latin typeface="Bogle" panose="020B0503020203060203" pitchFamily="34" charset="0"/>
                        </a:rPr>
                        <a:t>Weekly - new resources are assigned to a role by the first working day of the week in which they begin</a:t>
                      </a:r>
                    </a:p>
                  </a:txBody>
                  <a:tcPr/>
                </a:tc>
                <a:tc>
                  <a:txBody>
                    <a:bodyPr/>
                    <a:lstStyle/>
                    <a:p>
                      <a:pPr marL="342900" indent="-342900">
                        <a:buFont typeface="Arial" panose="020B0604020202020204" pitchFamily="34" charset="0"/>
                        <a:buChar char="•"/>
                      </a:pPr>
                      <a:r>
                        <a:rPr lang="en-US" sz="1400" dirty="0">
                          <a:latin typeface="Bogle" panose="020B0503020203060203" pitchFamily="34" charset="0"/>
                        </a:rPr>
                        <a:t>Provides transparency into the worker mix on products and initiatives for leadership</a:t>
                      </a:r>
                    </a:p>
                    <a:p>
                      <a:pPr marL="342900" indent="-342900">
                        <a:buFont typeface="Arial" panose="020B0604020202020204" pitchFamily="34" charset="0"/>
                        <a:buChar char="•"/>
                      </a:pPr>
                      <a:r>
                        <a:rPr lang="en-US" sz="1400" dirty="0">
                          <a:latin typeface="Bogle" panose="020B0503020203060203" pitchFamily="34" charset="0"/>
                        </a:rPr>
                        <a:t>Used to determine cap-eligibility </a:t>
                      </a:r>
                    </a:p>
                    <a:p>
                      <a:pPr marL="342900" indent="-342900">
                        <a:buFont typeface="Arial" panose="020B0604020202020204" pitchFamily="34" charset="0"/>
                        <a:buChar char="•"/>
                      </a:pPr>
                      <a:r>
                        <a:rPr lang="en-US" sz="1400" dirty="0">
                          <a:latin typeface="Bogle" panose="020B0503020203060203" pitchFamily="34" charset="0"/>
                        </a:rPr>
                        <a:t>Monthly financial process runs on the 25</a:t>
                      </a:r>
                      <a:r>
                        <a:rPr lang="en-US" sz="1400" baseline="30000" dirty="0">
                          <a:latin typeface="Bogle" panose="020B0503020203060203" pitchFamily="34" charset="0"/>
                        </a:rPr>
                        <a:t>th</a:t>
                      </a:r>
                      <a:r>
                        <a:rPr lang="en-US" sz="1400" dirty="0">
                          <a:latin typeface="Bogle" panose="020B0503020203060203" pitchFamily="34" charset="0"/>
                        </a:rPr>
                        <a:t> of each calendar month</a:t>
                      </a:r>
                    </a:p>
                  </a:txBody>
                  <a:tcPr/>
                </a:tc>
                <a:extLst>
                  <a:ext uri="{0D108BD9-81ED-4DB2-BD59-A6C34878D82A}">
                    <a16:rowId xmlns:a16="http://schemas.microsoft.com/office/drawing/2014/main" val="1862255554"/>
                  </a:ext>
                </a:extLst>
              </a:tr>
            </a:tbl>
          </a:graphicData>
        </a:graphic>
      </p:graphicFrame>
    </p:spTree>
    <p:extLst>
      <p:ext uri="{BB962C8B-B14F-4D97-AF65-F5344CB8AC3E}">
        <p14:creationId xmlns:p14="http://schemas.microsoft.com/office/powerpoint/2010/main" val="1977717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FDE374-AAE0-4220-9EF9-48314AA6A65F}"/>
              </a:ext>
            </a:extLst>
          </p:cNvPr>
          <p:cNvSpPr>
            <a:spLocks noGrp="1"/>
          </p:cNvSpPr>
          <p:nvPr>
            <p:ph type="title"/>
          </p:nvPr>
        </p:nvSpPr>
        <p:spPr>
          <a:xfrm>
            <a:off x="110298" y="132247"/>
            <a:ext cx="11310331" cy="715433"/>
          </a:xfrm>
        </p:spPr>
        <p:txBody>
          <a:bodyPr/>
          <a:lstStyle/>
          <a:p>
            <a:r>
              <a:rPr lang="en-US" dirty="0">
                <a:solidFill>
                  <a:srgbClr val="8D7EE7"/>
                </a:solidFill>
                <a:latin typeface="Bogle" panose="020B0503020203060203" pitchFamily="34" charset="0"/>
              </a:rPr>
              <a:t>Guiding Principles</a:t>
            </a:r>
          </a:p>
        </p:txBody>
      </p:sp>
      <p:graphicFrame>
        <p:nvGraphicFramePr>
          <p:cNvPr id="6" name="Table 5">
            <a:extLst>
              <a:ext uri="{FF2B5EF4-FFF2-40B4-BE49-F238E27FC236}">
                <a16:creationId xmlns:a16="http://schemas.microsoft.com/office/drawing/2014/main" id="{D37DA838-E8C0-4459-B5F3-15A005ABD28C}"/>
              </a:ext>
            </a:extLst>
          </p:cNvPr>
          <p:cNvGraphicFramePr>
            <a:graphicFrameLocks noGrp="1"/>
          </p:cNvGraphicFramePr>
          <p:nvPr>
            <p:extLst>
              <p:ext uri="{D42A27DB-BD31-4B8C-83A1-F6EECF244321}">
                <p14:modId xmlns:p14="http://schemas.microsoft.com/office/powerpoint/2010/main" val="2160883613"/>
              </p:ext>
            </p:extLst>
          </p:nvPr>
        </p:nvGraphicFramePr>
        <p:xfrm>
          <a:off x="249266" y="713196"/>
          <a:ext cx="11693468" cy="5896491"/>
        </p:xfrm>
        <a:graphic>
          <a:graphicData uri="http://schemas.openxmlformats.org/drawingml/2006/table">
            <a:tbl>
              <a:tblPr firstRow="1" bandRow="1">
                <a:tableStyleId>{F5AB1C69-6EDB-4FF4-983F-18BD219EF322}</a:tableStyleId>
              </a:tblPr>
              <a:tblGrid>
                <a:gridCol w="1671780">
                  <a:extLst>
                    <a:ext uri="{9D8B030D-6E8A-4147-A177-3AD203B41FA5}">
                      <a16:colId xmlns:a16="http://schemas.microsoft.com/office/drawing/2014/main" val="3792249557"/>
                    </a:ext>
                  </a:extLst>
                </a:gridCol>
                <a:gridCol w="6371158">
                  <a:extLst>
                    <a:ext uri="{9D8B030D-6E8A-4147-A177-3AD203B41FA5}">
                      <a16:colId xmlns:a16="http://schemas.microsoft.com/office/drawing/2014/main" val="3677100289"/>
                    </a:ext>
                  </a:extLst>
                </a:gridCol>
                <a:gridCol w="3650530">
                  <a:extLst>
                    <a:ext uri="{9D8B030D-6E8A-4147-A177-3AD203B41FA5}">
                      <a16:colId xmlns:a16="http://schemas.microsoft.com/office/drawing/2014/main" val="4206300661"/>
                    </a:ext>
                  </a:extLst>
                </a:gridCol>
              </a:tblGrid>
              <a:tr h="471244">
                <a:tc>
                  <a:txBody>
                    <a:bodyPr/>
                    <a:lstStyle/>
                    <a:p>
                      <a:r>
                        <a:rPr lang="en-US" sz="1800" dirty="0">
                          <a:solidFill>
                            <a:srgbClr val="2F2951"/>
                          </a:solidFill>
                          <a:latin typeface="Bogle" panose="020B0503020203060203" pitchFamily="34" charset="0"/>
                        </a:rPr>
                        <a:t>Area/Owner</a:t>
                      </a:r>
                    </a:p>
                  </a:txBody>
                  <a:tcPr/>
                </a:tc>
                <a:tc>
                  <a:txBody>
                    <a:bodyPr/>
                    <a:lstStyle/>
                    <a:p>
                      <a:r>
                        <a:rPr lang="en-US" sz="1800" dirty="0">
                          <a:solidFill>
                            <a:srgbClr val="2F2951"/>
                          </a:solidFill>
                          <a:latin typeface="Bogle" panose="020B0503020203060203" pitchFamily="34" charset="0"/>
                        </a:rPr>
                        <a:t>Guiding Principle</a:t>
                      </a:r>
                    </a:p>
                  </a:txBody>
                  <a:tcPr/>
                </a:tc>
                <a:tc>
                  <a:txBody>
                    <a:bodyPr/>
                    <a:lstStyle/>
                    <a:p>
                      <a:r>
                        <a:rPr lang="en-US" sz="1800" dirty="0">
                          <a:solidFill>
                            <a:srgbClr val="2F2951"/>
                          </a:solidFill>
                          <a:latin typeface="Bogle" panose="020B0503020203060203" pitchFamily="34" charset="0"/>
                        </a:rPr>
                        <a:t>Notes</a:t>
                      </a:r>
                    </a:p>
                  </a:txBody>
                  <a:tcPr/>
                </a:tc>
                <a:extLst>
                  <a:ext uri="{0D108BD9-81ED-4DB2-BD59-A6C34878D82A}">
                    <a16:rowId xmlns:a16="http://schemas.microsoft.com/office/drawing/2014/main" val="4067446439"/>
                  </a:ext>
                </a:extLst>
              </a:tr>
              <a:tr h="1622142">
                <a:tc>
                  <a:txBody>
                    <a:bodyPr/>
                    <a:lstStyle/>
                    <a:p>
                      <a:r>
                        <a:rPr lang="en-US" sz="1400" dirty="0">
                          <a:latin typeface="Bogle" panose="020B0503020203060203" pitchFamily="34" charset="0"/>
                        </a:rPr>
                        <a:t>Allocations/ </a:t>
                      </a:r>
                    </a:p>
                    <a:p>
                      <a:r>
                        <a:rPr lang="en-US" sz="1400" dirty="0">
                          <a:latin typeface="Bogle" panose="020B0503020203060203" pitchFamily="34" charset="0"/>
                        </a:rPr>
                        <a:t>Resource Manager</a:t>
                      </a:r>
                    </a:p>
                  </a:txBody>
                  <a:tcPr/>
                </a:tc>
                <a:tc>
                  <a:txBody>
                    <a:bodyPr/>
                    <a:lstStyle/>
                    <a:p>
                      <a:pPr marL="342900" marR="0" lvl="0" indent="-34290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Bogle" panose="020B0503020203060203" pitchFamily="34" charset="0"/>
                        </a:rPr>
                        <a:t>Monthly audit email is sent to managers</a:t>
                      </a:r>
                    </a:p>
                    <a:p>
                      <a:pPr marL="342900" indent="-342900">
                        <a:buFont typeface="Arial" panose="020B0604020202020204" pitchFamily="34" charset="0"/>
                        <a:buChar char="•"/>
                      </a:pPr>
                      <a:r>
                        <a:rPr lang="en-US" sz="1400" dirty="0">
                          <a:latin typeface="Bogle" panose="020B0503020203060203" pitchFamily="34" charset="0"/>
                        </a:rPr>
                        <a:t>Managers should review allocations and update based on changes in work assignment</a:t>
                      </a:r>
                    </a:p>
                    <a:p>
                      <a:pPr marL="342900" indent="-342900">
                        <a:buFont typeface="Arial" panose="020B0604020202020204" pitchFamily="34" charset="0"/>
                        <a:buChar char="•"/>
                      </a:pPr>
                      <a:r>
                        <a:rPr lang="en-US" sz="1400" dirty="0">
                          <a:latin typeface="Bogle" panose="020B0503020203060203" pitchFamily="34" charset="0"/>
                        </a:rPr>
                        <a:t>Sr. Director should be assigned to the Management Initiative </a:t>
                      </a:r>
                    </a:p>
                    <a:p>
                      <a:pPr marL="342900" indent="-342900">
                        <a:buFont typeface="Arial" panose="020B0604020202020204" pitchFamily="34" charset="0"/>
                        <a:buChar char="•"/>
                      </a:pPr>
                      <a:r>
                        <a:rPr lang="en-US" sz="1400" dirty="0">
                          <a:latin typeface="Bogle" panose="020B0503020203060203" pitchFamily="34" charset="0"/>
                        </a:rPr>
                        <a:t>All other roles should be allocated to the initiatives supported </a:t>
                      </a:r>
                    </a:p>
                    <a:p>
                      <a:pPr marL="342900" indent="-342900">
                        <a:buFont typeface="Arial" panose="020B0604020202020204" pitchFamily="34" charset="0"/>
                        <a:buChar char="•"/>
                      </a:pPr>
                      <a:r>
                        <a:rPr lang="en-US" sz="1400" dirty="0">
                          <a:latin typeface="Bogle" panose="020B0503020203060203" pitchFamily="34" charset="0"/>
                        </a:rPr>
                        <a:t>For corner cases, like strategy teams, Resource Manager should consult with the strategy team for direction </a:t>
                      </a:r>
                    </a:p>
                  </a:txBody>
                  <a:tcPr/>
                </a:tc>
                <a:tc>
                  <a:txBody>
                    <a:bodyPr/>
                    <a:lstStyle/>
                    <a:p>
                      <a:pPr marL="342900" indent="-342900">
                        <a:buFont typeface="Arial" panose="020B0604020202020204" pitchFamily="34" charset="0"/>
                        <a:buChar char="•"/>
                      </a:pPr>
                      <a:r>
                        <a:rPr lang="en-US" sz="1400" dirty="0">
                          <a:latin typeface="Bogle" panose="020B0503020203060203" pitchFamily="34" charset="0"/>
                        </a:rPr>
                        <a:t>Allocations drive the HC displayed in Roadmap</a:t>
                      </a:r>
                    </a:p>
                    <a:p>
                      <a:pPr marL="342900" indent="-342900">
                        <a:buFont typeface="Arial" panose="020B0604020202020204" pitchFamily="34" charset="0"/>
                        <a:buChar char="•"/>
                      </a:pPr>
                      <a:r>
                        <a:rPr lang="en-US" sz="1400" dirty="0">
                          <a:latin typeface="Bogle" panose="020B0503020203060203" pitchFamily="34" charset="0"/>
                        </a:rPr>
                        <a:t>Consistent reporting of HC across the organizations for financial transparency</a:t>
                      </a:r>
                    </a:p>
                  </a:txBody>
                  <a:tcPr/>
                </a:tc>
                <a:extLst>
                  <a:ext uri="{0D108BD9-81ED-4DB2-BD59-A6C34878D82A}">
                    <a16:rowId xmlns:a16="http://schemas.microsoft.com/office/drawing/2014/main" val="3661133694"/>
                  </a:ext>
                </a:extLst>
              </a:tr>
              <a:tr h="1863452">
                <a:tc>
                  <a:txBody>
                    <a:bodyPr/>
                    <a:lstStyle/>
                    <a:p>
                      <a:r>
                        <a:rPr lang="en-US" sz="1400" dirty="0" err="1">
                          <a:latin typeface="Bogle" panose="020B0503020203060203" pitchFamily="34" charset="0"/>
                        </a:rPr>
                        <a:t>FieldGlass</a:t>
                      </a:r>
                      <a:r>
                        <a:rPr lang="en-US" sz="1400" dirty="0">
                          <a:latin typeface="Bogle" panose="020B0503020203060203" pitchFamily="34" charset="0"/>
                        </a:rPr>
                        <a:t>/</a:t>
                      </a:r>
                    </a:p>
                    <a:p>
                      <a:r>
                        <a:rPr lang="en-US" sz="1400" dirty="0">
                          <a:latin typeface="Bogle" panose="020B0503020203060203" pitchFamily="34" charset="0"/>
                        </a:rPr>
                        <a:t>Resource Manager</a:t>
                      </a:r>
                    </a:p>
                  </a:txBody>
                  <a:tcPr/>
                </a:tc>
                <a:tc>
                  <a:txBody>
                    <a:bodyPr/>
                    <a:lstStyle/>
                    <a:p>
                      <a:pPr marL="342900" indent="-342900">
                        <a:buFont typeface="Arial" panose="020B0604020202020204" pitchFamily="34" charset="0"/>
                        <a:buChar char="•"/>
                      </a:pPr>
                      <a:r>
                        <a:rPr lang="en-US" sz="1400" dirty="0">
                          <a:latin typeface="Bogle" panose="020B0503020203060203" pitchFamily="34" charset="0"/>
                        </a:rPr>
                        <a:t>Resources rolling off a SOW, need to be set to in-active in </a:t>
                      </a:r>
                      <a:r>
                        <a:rPr lang="en-US" sz="1400" dirty="0" err="1">
                          <a:latin typeface="Bogle" panose="020B0503020203060203" pitchFamily="34" charset="0"/>
                        </a:rPr>
                        <a:t>FieldGlass</a:t>
                      </a:r>
                      <a:endParaRPr lang="en-US" sz="1400" dirty="0">
                        <a:latin typeface="Bogle" panose="020B0503020203060203" pitchFamily="34" charset="0"/>
                      </a:endParaRPr>
                    </a:p>
                    <a:p>
                      <a:pPr marL="342900" indent="-342900">
                        <a:buFont typeface="Arial" panose="020B0604020202020204" pitchFamily="34" charset="0"/>
                        <a:buChar char="•"/>
                      </a:pPr>
                      <a:r>
                        <a:rPr lang="en-US" sz="1400" dirty="0">
                          <a:latin typeface="Bogle" panose="020B0503020203060203" pitchFamily="34" charset="0"/>
                        </a:rPr>
                        <a:t>Resource assigned to more than one SOW will be aligned to the oldest SOW only in Team Rosters</a:t>
                      </a:r>
                    </a:p>
                    <a:p>
                      <a:pPr marL="342900" indent="-342900">
                        <a:buFont typeface="Arial" panose="020B0604020202020204" pitchFamily="34" charset="0"/>
                        <a:buChar char="•"/>
                      </a:pPr>
                      <a:r>
                        <a:rPr lang="en-US" sz="1400" dirty="0">
                          <a:latin typeface="Bogle" panose="020B0503020203060203" pitchFamily="34" charset="0"/>
                        </a:rPr>
                        <a:t>Time needs to be approved by COB Monday for the week ending on Saturday</a:t>
                      </a:r>
                    </a:p>
                    <a:p>
                      <a:pPr marL="952485" lvl="1" indent="-342900">
                        <a:buFont typeface="Arial" panose="020B0604020202020204" pitchFamily="34" charset="0"/>
                        <a:buChar char="•"/>
                      </a:pPr>
                      <a:r>
                        <a:rPr lang="en-US" sz="1400" dirty="0">
                          <a:latin typeface="Bogle" panose="020B0503020203060203" pitchFamily="34" charset="0"/>
                        </a:rPr>
                        <a:t>When Monday is a holiday, approvals due by COB first working day</a:t>
                      </a:r>
                    </a:p>
                    <a:p>
                      <a:pPr marL="952485" lvl="1" indent="-342900">
                        <a:buFont typeface="Arial" panose="020B0604020202020204" pitchFamily="34" charset="0"/>
                        <a:buChar char="•"/>
                      </a:pPr>
                      <a:r>
                        <a:rPr lang="en-US" sz="1400" dirty="0">
                          <a:latin typeface="Bogle" panose="020B0503020203060203" pitchFamily="34" charset="0"/>
                        </a:rPr>
                        <a:t>Manager to ensure rights are delegated if they are OOO to approvals happen timely</a:t>
                      </a:r>
                    </a:p>
                  </a:txBody>
                  <a:tcPr/>
                </a:tc>
                <a:tc>
                  <a:txBody>
                    <a:bodyPr/>
                    <a:lstStyle/>
                    <a:p>
                      <a:pPr marL="342900" indent="-342900">
                        <a:buFont typeface="Arial" panose="020B0604020202020204" pitchFamily="34" charset="0"/>
                        <a:buChar char="•"/>
                      </a:pPr>
                      <a:r>
                        <a:rPr lang="en-US" sz="1400" dirty="0">
                          <a:latin typeface="Bogle" panose="020B0503020203060203" pitchFamily="34" charset="0"/>
                        </a:rPr>
                        <a:t>Cost of approved time is allocated across work for the month as part of capitalization and for computing TCO</a:t>
                      </a:r>
                    </a:p>
                    <a:p>
                      <a:pPr marL="342900" indent="-342900">
                        <a:buFont typeface="Arial" panose="020B0604020202020204" pitchFamily="34" charset="0"/>
                        <a:buChar char="•"/>
                      </a:pPr>
                      <a:r>
                        <a:rPr lang="en-US" sz="1400" dirty="0">
                          <a:latin typeface="Bogle" panose="020B0503020203060203" pitchFamily="34" charset="0"/>
                        </a:rPr>
                        <a:t>Downstream tools are not designed to track worker assigned to more than one active SOW at the same time.  Thus, systems will always align costs, JEs, etc. to the oldest SOW </a:t>
                      </a:r>
                    </a:p>
                  </a:txBody>
                  <a:tcPr/>
                </a:tc>
                <a:extLst>
                  <a:ext uri="{0D108BD9-81ED-4DB2-BD59-A6C34878D82A}">
                    <a16:rowId xmlns:a16="http://schemas.microsoft.com/office/drawing/2014/main" val="2939588977"/>
                  </a:ext>
                </a:extLst>
              </a:tr>
              <a:tr h="1939653">
                <a:tc>
                  <a:txBody>
                    <a:bodyPr/>
                    <a:lstStyle/>
                    <a:p>
                      <a:r>
                        <a:rPr lang="en-US" sz="1400" dirty="0">
                          <a:latin typeface="Bogle" panose="020B0503020203060203" pitchFamily="34" charset="0"/>
                        </a:rPr>
                        <a:t>Teams/ Manager</a:t>
                      </a:r>
                    </a:p>
                  </a:txBody>
                  <a:tcPr/>
                </a:tc>
                <a:tc>
                  <a:txBody>
                    <a:bodyPr/>
                    <a:lstStyle/>
                    <a:p>
                      <a:pPr marL="495285" lvl="0" indent="-342900">
                        <a:buFont typeface="Arial" panose="020B0604020202020204" pitchFamily="34" charset="0"/>
                        <a:buChar char="•"/>
                      </a:pPr>
                      <a:r>
                        <a:rPr lang="en-US" sz="1400" dirty="0">
                          <a:latin typeface="Bogle" panose="020B0503020203060203" pitchFamily="34" charset="0"/>
                        </a:rPr>
                        <a:t>Teams should be approximately 10-15 people</a:t>
                      </a:r>
                    </a:p>
                    <a:p>
                      <a:pPr marL="495285" lvl="0" indent="-342900">
                        <a:buFont typeface="Arial" panose="020B0604020202020204" pitchFamily="34" charset="0"/>
                        <a:buChar char="•"/>
                      </a:pPr>
                      <a:r>
                        <a:rPr lang="en-US" sz="1400" dirty="0">
                          <a:latin typeface="Bogle" panose="020B0503020203060203" pitchFamily="34" charset="0"/>
                        </a:rPr>
                        <a:t>Should work together consistently </a:t>
                      </a:r>
                    </a:p>
                    <a:p>
                      <a:pPr marL="495285" lvl="0" indent="-342900">
                        <a:buFont typeface="Arial" panose="020B0604020202020204" pitchFamily="34" charset="0"/>
                        <a:buChar char="•"/>
                      </a:pPr>
                      <a:r>
                        <a:rPr lang="en-US" sz="1400" dirty="0">
                          <a:latin typeface="Bogle" panose="020B0503020203060203" pitchFamily="34" charset="0"/>
                        </a:rPr>
                        <a:t>Manage work from a single shared backlog, including both development and support</a:t>
                      </a:r>
                    </a:p>
                    <a:p>
                      <a:pPr marL="952485" lvl="1" indent="-342900">
                        <a:buFont typeface="Courier New" panose="02070309020205020404" pitchFamily="49" charset="0"/>
                        <a:buChar char="o"/>
                      </a:pPr>
                      <a:r>
                        <a:rPr lang="en-US" sz="1400" dirty="0">
                          <a:latin typeface="Bogle" panose="020B0503020203060203" pitchFamily="34" charset="0"/>
                        </a:rPr>
                        <a:t>In TFS: single project for each team</a:t>
                      </a:r>
                    </a:p>
                    <a:p>
                      <a:pPr marL="952485" lvl="1" indent="-342900">
                        <a:buFont typeface="Courier New" panose="02070309020205020404" pitchFamily="49" charset="0"/>
                        <a:buChar char="o"/>
                      </a:pPr>
                      <a:r>
                        <a:rPr lang="en-US" sz="1400" dirty="0">
                          <a:latin typeface="Bogle" panose="020B0503020203060203" pitchFamily="34" charset="0"/>
                        </a:rPr>
                        <a:t>In JIRA: there are two options</a:t>
                      </a:r>
                    </a:p>
                    <a:p>
                      <a:pPr marL="1409685" lvl="2" indent="-342900">
                        <a:buFont typeface="+mj-lt"/>
                        <a:buAutoNum type="arabicParenR"/>
                      </a:pPr>
                      <a:r>
                        <a:rPr lang="en-US" sz="1400" dirty="0">
                          <a:latin typeface="Bogle" panose="020B0503020203060203" pitchFamily="34" charset="0"/>
                        </a:rPr>
                        <a:t>Single project for each team</a:t>
                      </a:r>
                    </a:p>
                    <a:p>
                      <a:pPr marL="1409685" lvl="2" indent="-342900">
                        <a:buFont typeface="+mj-lt"/>
                        <a:buAutoNum type="arabicParenR"/>
                      </a:pPr>
                      <a:r>
                        <a:rPr lang="en-US" sz="1400" dirty="0">
                          <a:latin typeface="Bogle" panose="020B0503020203060203" pitchFamily="34" charset="0"/>
                        </a:rPr>
                        <a:t>Project with separate component for each team</a:t>
                      </a:r>
                    </a:p>
                  </a:txBody>
                  <a:tcPr/>
                </a:tc>
                <a:tc>
                  <a:txBody>
                    <a:bodyPr/>
                    <a:lstStyle/>
                    <a:p>
                      <a:pPr marL="342900" indent="-342900">
                        <a:buFont typeface="Arial" panose="020B0604020202020204" pitchFamily="34" charset="0"/>
                        <a:buChar char="•"/>
                      </a:pPr>
                      <a:r>
                        <a:rPr lang="en-US" sz="1400" dirty="0">
                          <a:latin typeface="Bogle" panose="020B0503020203060203" pitchFamily="34" charset="0"/>
                        </a:rPr>
                        <a:t>Structuring teams this way allows for natural tracking of delivery metrics </a:t>
                      </a:r>
                      <a:r>
                        <a:rPr lang="en-US" sz="1400">
                          <a:latin typeface="Bogle" panose="020B0503020203060203" pitchFamily="34" charset="0"/>
                        </a:rPr>
                        <a:t>for CI/CD</a:t>
                      </a:r>
                      <a:endParaRPr lang="en-US" sz="1400" dirty="0">
                        <a:latin typeface="Bogle" panose="020B0503020203060203" pitchFamily="34" charset="0"/>
                      </a:endParaRPr>
                    </a:p>
                  </a:txBody>
                  <a:tcPr/>
                </a:tc>
                <a:extLst>
                  <a:ext uri="{0D108BD9-81ED-4DB2-BD59-A6C34878D82A}">
                    <a16:rowId xmlns:a16="http://schemas.microsoft.com/office/drawing/2014/main" val="631661947"/>
                  </a:ext>
                </a:extLst>
              </a:tr>
            </a:tbl>
          </a:graphicData>
        </a:graphic>
      </p:graphicFrame>
    </p:spTree>
    <p:extLst>
      <p:ext uri="{BB962C8B-B14F-4D97-AF65-F5344CB8AC3E}">
        <p14:creationId xmlns:p14="http://schemas.microsoft.com/office/powerpoint/2010/main" val="2550010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5C203-1FF9-4C3A-A0FF-E609A92AC228}"/>
              </a:ext>
            </a:extLst>
          </p:cNvPr>
          <p:cNvSpPr>
            <a:spLocks noGrp="1"/>
          </p:cNvSpPr>
          <p:nvPr>
            <p:ph type="title"/>
          </p:nvPr>
        </p:nvSpPr>
        <p:spPr>
          <a:xfrm>
            <a:off x="128053" y="148633"/>
            <a:ext cx="11310331" cy="715433"/>
          </a:xfrm>
        </p:spPr>
        <p:txBody>
          <a:bodyPr>
            <a:normAutofit/>
          </a:bodyPr>
          <a:lstStyle/>
          <a:p>
            <a:r>
              <a:rPr lang="en-US" sz="4000" dirty="0">
                <a:solidFill>
                  <a:srgbClr val="8D7EE7"/>
                </a:solidFill>
                <a:latin typeface="Bogle" panose="020B0503020203060203" pitchFamily="34" charset="0"/>
              </a:rPr>
              <a:t>Resources to drive data quality and compliance:</a:t>
            </a:r>
          </a:p>
        </p:txBody>
      </p:sp>
      <p:sp>
        <p:nvSpPr>
          <p:cNvPr id="3" name="TextBox 2">
            <a:extLst>
              <a:ext uri="{FF2B5EF4-FFF2-40B4-BE49-F238E27FC236}">
                <a16:creationId xmlns:a16="http://schemas.microsoft.com/office/drawing/2014/main" id="{A4633354-4594-42C5-83E0-523055594C4B}"/>
              </a:ext>
            </a:extLst>
          </p:cNvPr>
          <p:cNvSpPr txBox="1"/>
          <p:nvPr/>
        </p:nvSpPr>
        <p:spPr>
          <a:xfrm>
            <a:off x="612559" y="1207368"/>
            <a:ext cx="10981678" cy="5035546"/>
          </a:xfrm>
          <a:prstGeom prst="rect">
            <a:avLst/>
          </a:prstGeom>
          <a:noFill/>
        </p:spPr>
        <p:txBody>
          <a:bodyPr wrap="square" rtlCol="0">
            <a:spAutoFit/>
          </a:bodyPr>
          <a:lstStyle/>
          <a:p>
            <a:r>
              <a:rPr lang="en-US" sz="3000" b="1" dirty="0">
                <a:solidFill>
                  <a:srgbClr val="FFC220"/>
                </a:solidFill>
                <a:latin typeface="Bogle" panose="020B0503020203060203" pitchFamily="34" charset="0"/>
              </a:rPr>
              <a:t>Ways you can drive quality and compliance in your area:</a:t>
            </a:r>
          </a:p>
          <a:p>
            <a:pPr marL="457200" indent="-457200">
              <a:buFont typeface="Arial" panose="020B0604020202020204" pitchFamily="34" charset="0"/>
              <a:buChar char="•"/>
            </a:pPr>
            <a:r>
              <a:rPr lang="en-US" sz="3000" dirty="0">
                <a:solidFill>
                  <a:schemeClr val="bg1"/>
                </a:solidFill>
                <a:latin typeface="Bogle" panose="020B0503020203060203" pitchFamily="34" charset="0"/>
              </a:rPr>
              <a:t>Slides to raise awareness (attached)</a:t>
            </a:r>
          </a:p>
          <a:p>
            <a:pPr marL="457200" indent="-457200">
              <a:buFont typeface="Arial" panose="020B0604020202020204" pitchFamily="34" charset="0"/>
              <a:buChar char="•"/>
            </a:pPr>
            <a:r>
              <a:rPr lang="en-US" sz="3000" dirty="0">
                <a:solidFill>
                  <a:schemeClr val="bg1"/>
                </a:solidFill>
                <a:latin typeface="Bogle" panose="020B0503020203060203" pitchFamily="34" charset="0"/>
              </a:rPr>
              <a:t>Templates for updates and reporting (attached)</a:t>
            </a:r>
          </a:p>
          <a:p>
            <a:pPr marL="457200" indent="-457200">
              <a:buFont typeface="Arial" panose="020B0604020202020204" pitchFamily="34" charset="0"/>
              <a:buChar char="•"/>
            </a:pPr>
            <a:r>
              <a:rPr lang="en-US" sz="3000" dirty="0">
                <a:solidFill>
                  <a:schemeClr val="bg1"/>
                </a:solidFill>
                <a:latin typeface="Bogle" panose="020B0503020203060203" pitchFamily="34" charset="0"/>
              </a:rPr>
              <a:t>Leadership talking points for email/ mtg. reminders (attached)</a:t>
            </a:r>
          </a:p>
          <a:p>
            <a:pPr marL="457200" indent="-457200">
              <a:buFont typeface="Arial" panose="020B0604020202020204" pitchFamily="34" charset="0"/>
              <a:buChar char="•"/>
            </a:pPr>
            <a:r>
              <a:rPr lang="en-US" sz="3000" dirty="0">
                <a:solidFill>
                  <a:schemeClr val="bg1"/>
                </a:solidFill>
                <a:latin typeface="Bogle" charset="0"/>
                <a:ea typeface="Bogle" charset="0"/>
                <a:cs typeface="Bogle" charset="0"/>
              </a:rPr>
              <a:t>Monthly headcount audit email (sent to Resource Managers)</a:t>
            </a:r>
          </a:p>
          <a:p>
            <a:pPr marL="457200" indent="-457200">
              <a:buFont typeface="Arial" panose="020B0604020202020204" pitchFamily="34" charset="0"/>
              <a:buChar char="•"/>
            </a:pPr>
            <a:r>
              <a:rPr lang="en-US" sz="3000" dirty="0">
                <a:solidFill>
                  <a:schemeClr val="bg1"/>
                </a:solidFill>
                <a:latin typeface="Bogle" charset="0"/>
                <a:ea typeface="Bogle" charset="0"/>
                <a:cs typeface="Bogle" charset="0"/>
              </a:rPr>
              <a:t>Digital signage/ collateral (now running in DGTC café)</a:t>
            </a:r>
          </a:p>
          <a:p>
            <a:pPr marL="457200" indent="-457200">
              <a:buFont typeface="Arial" panose="020B0604020202020204" pitchFamily="34" charset="0"/>
              <a:buChar char="•"/>
            </a:pPr>
            <a:endParaRPr lang="en-US" sz="3000" dirty="0">
              <a:solidFill>
                <a:srgbClr val="FFC220"/>
              </a:solidFill>
              <a:latin typeface="Bogle" charset="0"/>
              <a:ea typeface="Bogle" charset="0"/>
              <a:cs typeface="Bogle" charset="0"/>
            </a:endParaRPr>
          </a:p>
          <a:p>
            <a:r>
              <a:rPr lang="en-US" sz="3000" b="1" dirty="0">
                <a:solidFill>
                  <a:srgbClr val="FFC220"/>
                </a:solidFill>
                <a:latin typeface="Bogle" charset="0"/>
                <a:ea typeface="Bogle" charset="0"/>
                <a:cs typeface="Bogle" charset="0"/>
              </a:rPr>
              <a:t>Coming soon:</a:t>
            </a:r>
          </a:p>
          <a:p>
            <a:pPr marL="342900" indent="-342900">
              <a:lnSpc>
                <a:spcPct val="90000"/>
              </a:lnSpc>
              <a:buFont typeface="Arial" panose="020B0604020202020204" pitchFamily="34" charset="0"/>
              <a:buChar char="•"/>
            </a:pPr>
            <a:r>
              <a:rPr lang="en-US" sz="3000" dirty="0">
                <a:solidFill>
                  <a:schemeClr val="bg1"/>
                </a:solidFill>
                <a:latin typeface="Bogle" charset="0"/>
                <a:ea typeface="Bogle" charset="0"/>
                <a:cs typeface="Bogle" charset="0"/>
              </a:rPr>
              <a:t>Stickers for pods/ laptops (i.e. Team Rosters “Gold Star” User)</a:t>
            </a:r>
          </a:p>
          <a:p>
            <a:pPr marL="342900" indent="-342900">
              <a:lnSpc>
                <a:spcPct val="90000"/>
              </a:lnSpc>
              <a:buFont typeface="Arial" panose="020B0604020202020204" pitchFamily="34" charset="0"/>
              <a:buChar char="•"/>
            </a:pPr>
            <a:r>
              <a:rPr lang="en-US" sz="3000" dirty="0">
                <a:solidFill>
                  <a:schemeClr val="bg1"/>
                </a:solidFill>
                <a:latin typeface="Bogle" charset="0"/>
                <a:ea typeface="Bogle" charset="0"/>
                <a:cs typeface="Bogle" charset="0"/>
              </a:rPr>
              <a:t>Required training modules for Resource Managers</a:t>
            </a:r>
          </a:p>
          <a:p>
            <a:pPr marL="342900" indent="-342900">
              <a:lnSpc>
                <a:spcPct val="90000"/>
              </a:lnSpc>
              <a:buFont typeface="Arial" panose="020B0604020202020204" pitchFamily="34" charset="0"/>
              <a:buChar char="•"/>
            </a:pPr>
            <a:r>
              <a:rPr lang="en-US" sz="3000" dirty="0">
                <a:solidFill>
                  <a:schemeClr val="bg1"/>
                </a:solidFill>
                <a:latin typeface="Bogle" charset="0"/>
                <a:ea typeface="Bogle" charset="0"/>
                <a:cs typeface="Bogle" charset="0"/>
              </a:rPr>
              <a:t>Annual certification (performance management)</a:t>
            </a:r>
            <a:endParaRPr lang="en-US" sz="3000" dirty="0">
              <a:latin typeface="Bogle" panose="020B0503020203060203" pitchFamily="34" charset="0"/>
            </a:endParaRPr>
          </a:p>
        </p:txBody>
      </p:sp>
    </p:spTree>
    <p:extLst>
      <p:ext uri="{BB962C8B-B14F-4D97-AF65-F5344CB8AC3E}">
        <p14:creationId xmlns:p14="http://schemas.microsoft.com/office/powerpoint/2010/main" val="79643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227C8E-E5A4-4EA7-941B-0480ED4E7CD7}"/>
              </a:ext>
            </a:extLst>
          </p:cNvPr>
          <p:cNvSpPr>
            <a:spLocks noGrp="1"/>
          </p:cNvSpPr>
          <p:nvPr>
            <p:ph type="title"/>
          </p:nvPr>
        </p:nvSpPr>
        <p:spPr>
          <a:xfrm>
            <a:off x="173674" y="299571"/>
            <a:ext cx="11536362" cy="915988"/>
          </a:xfrm>
        </p:spPr>
        <p:txBody>
          <a:bodyPr>
            <a:noAutofit/>
          </a:bodyPr>
          <a:lstStyle/>
          <a:p>
            <a:r>
              <a:rPr lang="en-US" sz="4000" dirty="0"/>
              <a:t>Importance of Team Rosters – Talking Points</a:t>
            </a:r>
            <a:br>
              <a:rPr lang="en-US" sz="4000" dirty="0"/>
            </a:br>
            <a:endParaRPr lang="en-US" sz="4000" dirty="0"/>
          </a:p>
        </p:txBody>
      </p:sp>
      <p:sp>
        <p:nvSpPr>
          <p:cNvPr id="5" name="Subtitle 6">
            <a:extLst>
              <a:ext uri="{FF2B5EF4-FFF2-40B4-BE49-F238E27FC236}">
                <a16:creationId xmlns:a16="http://schemas.microsoft.com/office/drawing/2014/main" id="{99154190-210A-435E-8BF6-D0173BA52854}"/>
              </a:ext>
            </a:extLst>
          </p:cNvPr>
          <p:cNvSpPr txBox="1">
            <a:spLocks/>
          </p:cNvSpPr>
          <p:nvPr/>
        </p:nvSpPr>
        <p:spPr>
          <a:xfrm>
            <a:off x="295014" y="1682601"/>
            <a:ext cx="5593341" cy="4875828"/>
          </a:xfrm>
          <a:prstGeom prst="rect">
            <a:avLst/>
          </a:prstGeom>
        </p:spPr>
        <p:txBody>
          <a:bodyPr/>
          <a:lstStyle>
            <a:lvl1pPr marL="228600" indent="-228600" algn="l" defTabSz="914400" rtl="0" eaLnBrk="1" latinLnBrk="0" hangingPunct="1">
              <a:lnSpc>
                <a:spcPct val="90000"/>
              </a:lnSpc>
              <a:spcBef>
                <a:spcPts val="1000"/>
              </a:spcBef>
              <a:buFont typeface="Arial"/>
              <a:buChar char="•"/>
              <a:defRPr sz="1800" kern="1200">
                <a:solidFill>
                  <a:schemeClr val="bg1"/>
                </a:solidFill>
                <a:latin typeface="Bogle" charset="0"/>
                <a:ea typeface="Bogle" charset="0"/>
                <a:cs typeface="Bogle" charset="0"/>
              </a:defRPr>
            </a:lvl1pPr>
            <a:lvl2pPr marL="685800" indent="-228600" algn="l" defTabSz="914400" rtl="0" eaLnBrk="1" latinLnBrk="0" hangingPunct="1">
              <a:lnSpc>
                <a:spcPct val="90000"/>
              </a:lnSpc>
              <a:spcBef>
                <a:spcPts val="500"/>
              </a:spcBef>
              <a:buFont typeface="Arial"/>
              <a:buChar char="•"/>
              <a:defRPr sz="1600" kern="1200">
                <a:solidFill>
                  <a:schemeClr val="bg1"/>
                </a:solidFill>
                <a:latin typeface="Bogle" charset="0"/>
                <a:ea typeface="Bogle" charset="0"/>
                <a:cs typeface="Bogle" charset="0"/>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Bogle" charset="0"/>
                <a:ea typeface="Bogle" charset="0"/>
                <a:cs typeface="Bogle" charset="0"/>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Bogle" charset="0"/>
                <a:ea typeface="Bogle" charset="0"/>
                <a:cs typeface="Bogle" charset="0"/>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Bogle" charset="0"/>
                <a:ea typeface="Bogle" charset="0"/>
                <a:cs typeface="Bogle"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b="1" dirty="0">
              <a:solidFill>
                <a:srgbClr val="2F2951"/>
              </a:solidFill>
            </a:endParaRPr>
          </a:p>
          <a:p>
            <a:pPr>
              <a:spcAft>
                <a:spcPts val="600"/>
              </a:spcAft>
            </a:pPr>
            <a:r>
              <a:rPr lang="en-US" sz="1400" dirty="0">
                <a:solidFill>
                  <a:srgbClr val="2F2951"/>
                </a:solidFill>
              </a:rPr>
              <a:t>Team Rosters &amp; JIRA/TFS are the systems of record for our new process to calculate Capitalized Labor</a:t>
            </a:r>
          </a:p>
          <a:p>
            <a:pPr>
              <a:spcAft>
                <a:spcPts val="600"/>
              </a:spcAft>
            </a:pPr>
            <a:r>
              <a:rPr lang="en-US" sz="1400" dirty="0">
                <a:solidFill>
                  <a:srgbClr val="2F2951"/>
                </a:solidFill>
              </a:rPr>
              <a:t>If capitalizable resources or work are not in these tools, or roles not properly assigned, they default to 100% </a:t>
            </a:r>
            <a:r>
              <a:rPr lang="en-US" sz="1400" dirty="0" err="1">
                <a:solidFill>
                  <a:srgbClr val="2F2951"/>
                </a:solidFill>
              </a:rPr>
              <a:t>Opex</a:t>
            </a:r>
            <a:r>
              <a:rPr lang="en-US" sz="1400" dirty="0">
                <a:solidFill>
                  <a:srgbClr val="2F2951"/>
                </a:solidFill>
              </a:rPr>
              <a:t> vs. depreciating over 3 or 5 years</a:t>
            </a:r>
          </a:p>
          <a:p>
            <a:pPr lvl="1">
              <a:spcAft>
                <a:spcPts val="600"/>
              </a:spcAft>
            </a:pPr>
            <a:r>
              <a:rPr lang="en-US" sz="1400" i="1" dirty="0">
                <a:solidFill>
                  <a:srgbClr val="2F2951"/>
                </a:solidFill>
              </a:rPr>
              <a:t>Will result in overage vs Budget and subsequently impact workload capacity</a:t>
            </a:r>
          </a:p>
          <a:p>
            <a:pPr>
              <a:spcAft>
                <a:spcPts val="600"/>
              </a:spcAft>
            </a:pPr>
            <a:r>
              <a:rPr lang="en-US" sz="1400" dirty="0">
                <a:solidFill>
                  <a:srgbClr val="2F2951"/>
                </a:solidFill>
              </a:rPr>
              <a:t>Data cleanup efforts in TR and JIRA in Q2 &amp; Q3 have moved us into “acceptable” territory for estimated Cap rates in our pilot </a:t>
            </a:r>
          </a:p>
          <a:p>
            <a:pPr>
              <a:spcAft>
                <a:spcPts val="600"/>
              </a:spcAft>
            </a:pPr>
            <a:r>
              <a:rPr lang="en-US" sz="1400" dirty="0">
                <a:solidFill>
                  <a:srgbClr val="2F2951"/>
                </a:solidFill>
              </a:rPr>
              <a:t>Despite recent progress, more work is still needed – gaps due mainly to roles not assigned, or missing work assignments in JIRA/TFS</a:t>
            </a:r>
          </a:p>
          <a:p>
            <a:pPr>
              <a:spcAft>
                <a:spcPts val="600"/>
              </a:spcAft>
            </a:pPr>
            <a:endParaRPr lang="en-US" sz="1400" dirty="0">
              <a:solidFill>
                <a:srgbClr val="2F2951"/>
              </a:solidFill>
            </a:endParaRPr>
          </a:p>
          <a:p>
            <a:pPr>
              <a:spcAft>
                <a:spcPts val="600"/>
              </a:spcAft>
            </a:pPr>
            <a:endParaRPr lang="en-US" sz="1400" dirty="0">
              <a:solidFill>
                <a:srgbClr val="2F2951"/>
              </a:solidFill>
            </a:endParaRPr>
          </a:p>
          <a:p>
            <a:pPr marL="0" indent="0">
              <a:spcAft>
                <a:spcPts val="600"/>
              </a:spcAft>
              <a:buNone/>
            </a:pPr>
            <a:endParaRPr lang="en-US" sz="1400" dirty="0">
              <a:solidFill>
                <a:srgbClr val="2F2951"/>
              </a:solidFill>
            </a:endParaRPr>
          </a:p>
        </p:txBody>
      </p:sp>
      <p:sp>
        <p:nvSpPr>
          <p:cNvPr id="6" name="Subtitle 6">
            <a:extLst>
              <a:ext uri="{FF2B5EF4-FFF2-40B4-BE49-F238E27FC236}">
                <a16:creationId xmlns:a16="http://schemas.microsoft.com/office/drawing/2014/main" id="{6830CBB7-CA6E-4A48-B21E-B02973BC2AFA}"/>
              </a:ext>
            </a:extLst>
          </p:cNvPr>
          <p:cNvSpPr txBox="1">
            <a:spLocks/>
          </p:cNvSpPr>
          <p:nvPr/>
        </p:nvSpPr>
        <p:spPr>
          <a:xfrm>
            <a:off x="6191251" y="1682601"/>
            <a:ext cx="5406390" cy="3418123"/>
          </a:xfrm>
          <a:prstGeom prst="rect">
            <a:avLst/>
          </a:prstGeom>
        </p:spPr>
        <p:txBody>
          <a:bodyPr/>
          <a:lstStyle>
            <a:lvl1pPr marL="228600" indent="-228600" algn="l" defTabSz="914400" rtl="0" eaLnBrk="1" latinLnBrk="0" hangingPunct="1">
              <a:lnSpc>
                <a:spcPct val="90000"/>
              </a:lnSpc>
              <a:spcBef>
                <a:spcPts val="1000"/>
              </a:spcBef>
              <a:buFont typeface="Arial"/>
              <a:buChar char="•"/>
              <a:defRPr sz="1800" kern="1200">
                <a:solidFill>
                  <a:schemeClr val="bg1"/>
                </a:solidFill>
                <a:latin typeface="Bogle" charset="0"/>
                <a:ea typeface="Bogle" charset="0"/>
                <a:cs typeface="Bogle" charset="0"/>
              </a:defRPr>
            </a:lvl1pPr>
            <a:lvl2pPr marL="685800" indent="-228600" algn="l" defTabSz="914400" rtl="0" eaLnBrk="1" latinLnBrk="0" hangingPunct="1">
              <a:lnSpc>
                <a:spcPct val="90000"/>
              </a:lnSpc>
              <a:spcBef>
                <a:spcPts val="500"/>
              </a:spcBef>
              <a:buFont typeface="Arial"/>
              <a:buChar char="•"/>
              <a:defRPr sz="1600" kern="1200">
                <a:solidFill>
                  <a:schemeClr val="bg1"/>
                </a:solidFill>
                <a:latin typeface="Bogle" charset="0"/>
                <a:ea typeface="Bogle" charset="0"/>
                <a:cs typeface="Bogle" charset="0"/>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Bogle" charset="0"/>
                <a:ea typeface="Bogle" charset="0"/>
                <a:cs typeface="Bogle" charset="0"/>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Bogle" charset="0"/>
                <a:ea typeface="Bogle" charset="0"/>
                <a:cs typeface="Bogle" charset="0"/>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Bogle" charset="0"/>
                <a:ea typeface="Bogle" charset="0"/>
                <a:cs typeface="Bogle"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b="1" dirty="0">
              <a:solidFill>
                <a:srgbClr val="2F2951"/>
              </a:solidFill>
            </a:endParaRPr>
          </a:p>
          <a:p>
            <a:pPr>
              <a:spcAft>
                <a:spcPts val="600"/>
              </a:spcAft>
            </a:pPr>
            <a:r>
              <a:rPr lang="en-US" sz="1400" dirty="0">
                <a:solidFill>
                  <a:srgbClr val="2F2951"/>
                </a:solidFill>
              </a:rPr>
              <a:t>Team Rosters/Roadmap/JIRA are all integrated and used across the company for strategic planning and resource alignment</a:t>
            </a:r>
          </a:p>
          <a:p>
            <a:pPr>
              <a:spcAft>
                <a:spcPts val="600"/>
              </a:spcAft>
            </a:pPr>
            <a:r>
              <a:rPr lang="en-US" sz="1400" dirty="0">
                <a:solidFill>
                  <a:srgbClr val="2F2951"/>
                </a:solidFill>
              </a:rPr>
              <a:t>Team Rosters is an input to financial forecasting and reporting processes</a:t>
            </a:r>
          </a:p>
          <a:p>
            <a:pPr>
              <a:spcAft>
                <a:spcPts val="600"/>
              </a:spcAft>
            </a:pPr>
            <a:r>
              <a:rPr lang="en-US" sz="1400" dirty="0">
                <a:solidFill>
                  <a:srgbClr val="2F2951"/>
                </a:solidFill>
              </a:rPr>
              <a:t>Segment CEOs + CTOs rely on this visibility to make strategic decisions and align planned spend to these choices</a:t>
            </a:r>
          </a:p>
          <a:p>
            <a:pPr>
              <a:spcAft>
                <a:spcPts val="600"/>
              </a:spcAft>
            </a:pPr>
            <a:r>
              <a:rPr lang="en-US" sz="1400" dirty="0">
                <a:solidFill>
                  <a:srgbClr val="2F2951"/>
                </a:solidFill>
              </a:rPr>
              <a:t>Team Rosters allocations also drive the budgeting process and set the starting point for the Long Range Plan and FY20 Annual Operating Plan</a:t>
            </a:r>
          </a:p>
          <a:p>
            <a:pPr>
              <a:spcAft>
                <a:spcPts val="600"/>
              </a:spcAft>
            </a:pPr>
            <a:r>
              <a:rPr lang="en-US" sz="1400" dirty="0">
                <a:solidFill>
                  <a:srgbClr val="2F2951"/>
                </a:solidFill>
              </a:rPr>
              <a:t>We are focusing on improved education, documentation, and automation to improve data accuracy</a:t>
            </a:r>
          </a:p>
        </p:txBody>
      </p:sp>
      <p:sp>
        <p:nvSpPr>
          <p:cNvPr id="2" name="Rectangle: Rounded Corners 1">
            <a:extLst>
              <a:ext uri="{FF2B5EF4-FFF2-40B4-BE49-F238E27FC236}">
                <a16:creationId xmlns:a16="http://schemas.microsoft.com/office/drawing/2014/main" id="{F5EAB749-0432-4240-B3D6-6D863D8A3D40}"/>
              </a:ext>
            </a:extLst>
          </p:cNvPr>
          <p:cNvSpPr/>
          <p:nvPr/>
        </p:nvSpPr>
        <p:spPr>
          <a:xfrm>
            <a:off x="597910" y="1215559"/>
            <a:ext cx="5097780" cy="467042"/>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rPr>
              <a:t>Development Labor Capitalization</a:t>
            </a:r>
          </a:p>
        </p:txBody>
      </p:sp>
      <p:sp>
        <p:nvSpPr>
          <p:cNvPr id="8" name="Rectangle: Rounded Corners 7">
            <a:extLst>
              <a:ext uri="{FF2B5EF4-FFF2-40B4-BE49-F238E27FC236}">
                <a16:creationId xmlns:a16="http://schemas.microsoft.com/office/drawing/2014/main" id="{2329729A-BE08-4697-9E60-07DD7E777D30}"/>
              </a:ext>
            </a:extLst>
          </p:cNvPr>
          <p:cNvSpPr/>
          <p:nvPr/>
        </p:nvSpPr>
        <p:spPr>
          <a:xfrm>
            <a:off x="6457951" y="1215559"/>
            <a:ext cx="5097780" cy="467042"/>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rPr>
              <a:t>Initiative Reporting / Decisioning</a:t>
            </a:r>
          </a:p>
        </p:txBody>
      </p:sp>
    </p:spTree>
    <p:extLst>
      <p:ext uri="{BB962C8B-B14F-4D97-AF65-F5344CB8AC3E}">
        <p14:creationId xmlns:p14="http://schemas.microsoft.com/office/powerpoint/2010/main" val="2167231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5FBD0321-B60F-478A-880C-292E5D166B7E}"/>
              </a:ext>
            </a:extLst>
          </p:cNvPr>
          <p:cNvSpPr txBox="1"/>
          <p:nvPr/>
        </p:nvSpPr>
        <p:spPr>
          <a:xfrm>
            <a:off x="146482" y="-21808"/>
            <a:ext cx="7359588" cy="2092881"/>
          </a:xfrm>
          <a:prstGeom prst="rect">
            <a:avLst/>
          </a:prstGeom>
          <a:noFill/>
        </p:spPr>
        <p:txBody>
          <a:bodyPr wrap="square" rtlCol="0">
            <a:spAutoFit/>
          </a:bodyPr>
          <a:lstStyle/>
          <a:p>
            <a:r>
              <a:rPr lang="en-US" sz="6500" b="1" dirty="0">
                <a:solidFill>
                  <a:srgbClr val="2F2951"/>
                </a:solidFill>
                <a:latin typeface="Bogle" panose="020B0503020203060203" pitchFamily="34" charset="0"/>
              </a:rPr>
              <a:t>Work Matters.</a:t>
            </a:r>
          </a:p>
          <a:p>
            <a:r>
              <a:rPr lang="en-US" sz="6500" b="1" dirty="0">
                <a:solidFill>
                  <a:srgbClr val="2F2951"/>
                </a:solidFill>
                <a:latin typeface="Bogle" panose="020B0503020203060203" pitchFamily="34" charset="0"/>
              </a:rPr>
              <a:t>Tools Matter Too.</a:t>
            </a:r>
          </a:p>
        </p:txBody>
      </p:sp>
      <p:sp>
        <p:nvSpPr>
          <p:cNvPr id="16" name="TextBox 15">
            <a:extLst>
              <a:ext uri="{FF2B5EF4-FFF2-40B4-BE49-F238E27FC236}">
                <a16:creationId xmlns:a16="http://schemas.microsoft.com/office/drawing/2014/main" id="{9A8D9190-7D61-4F7F-9EEE-7326C8490017}"/>
              </a:ext>
            </a:extLst>
          </p:cNvPr>
          <p:cNvSpPr txBox="1"/>
          <p:nvPr/>
        </p:nvSpPr>
        <p:spPr>
          <a:xfrm>
            <a:off x="3957988" y="2818341"/>
            <a:ext cx="7637754" cy="677108"/>
          </a:xfrm>
          <a:prstGeom prst="rect">
            <a:avLst/>
          </a:prstGeom>
          <a:noFill/>
        </p:spPr>
        <p:txBody>
          <a:bodyPr wrap="square" rtlCol="0">
            <a:spAutoFit/>
          </a:bodyPr>
          <a:lstStyle/>
          <a:p>
            <a:r>
              <a:rPr lang="en-US" sz="3800" b="1" dirty="0">
                <a:solidFill>
                  <a:srgbClr val="EB1483"/>
                </a:solidFill>
                <a:latin typeface="Bogle" panose="020B0503020203060203" pitchFamily="34" charset="0"/>
              </a:rPr>
              <a:t>Here’s where we stand as of </a:t>
            </a:r>
            <a:r>
              <a:rPr lang="en-US" sz="3800" b="1" dirty="0">
                <a:solidFill>
                  <a:srgbClr val="EB1483"/>
                </a:solidFill>
                <a:highlight>
                  <a:srgbClr val="FFFF00"/>
                </a:highlight>
                <a:latin typeface="Bogle" panose="020B0503020203060203" pitchFamily="34" charset="0"/>
              </a:rPr>
              <a:t>[date].</a:t>
            </a:r>
          </a:p>
        </p:txBody>
      </p:sp>
      <p:pic>
        <p:nvPicPr>
          <p:cNvPr id="8" name="Picture 7">
            <a:extLst>
              <a:ext uri="{FF2B5EF4-FFF2-40B4-BE49-F238E27FC236}">
                <a16:creationId xmlns:a16="http://schemas.microsoft.com/office/drawing/2014/main" id="{2573F88F-97CA-4B47-B1C9-6E0011536B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469430"/>
            <a:ext cx="4169916" cy="5896035"/>
          </a:xfrm>
          <a:prstGeom prst="rect">
            <a:avLst/>
          </a:prstGeom>
        </p:spPr>
      </p:pic>
      <p:graphicFrame>
        <p:nvGraphicFramePr>
          <p:cNvPr id="3" name="Table 2">
            <a:extLst>
              <a:ext uri="{FF2B5EF4-FFF2-40B4-BE49-F238E27FC236}">
                <a16:creationId xmlns:a16="http://schemas.microsoft.com/office/drawing/2014/main" id="{90901723-5EFC-43BB-87C5-69537390AF1E}"/>
              </a:ext>
            </a:extLst>
          </p:cNvPr>
          <p:cNvGraphicFramePr>
            <a:graphicFrameLocks noGrp="1"/>
          </p:cNvGraphicFramePr>
          <p:nvPr>
            <p:extLst>
              <p:ext uri="{D42A27DB-BD31-4B8C-83A1-F6EECF244321}">
                <p14:modId xmlns:p14="http://schemas.microsoft.com/office/powerpoint/2010/main" val="526807390"/>
              </p:ext>
            </p:extLst>
          </p:nvPr>
        </p:nvGraphicFramePr>
        <p:xfrm>
          <a:off x="4019034" y="3476865"/>
          <a:ext cx="7999544" cy="2987040"/>
        </p:xfrm>
        <a:graphic>
          <a:graphicData uri="http://schemas.openxmlformats.org/drawingml/2006/table">
            <a:tbl>
              <a:tblPr firstRow="1" bandRow="1">
                <a:tableStyleId>{ED083AE6-46FA-4A59-8FB0-9F97EB10719F}</a:tableStyleId>
              </a:tblPr>
              <a:tblGrid>
                <a:gridCol w="1674894">
                  <a:extLst>
                    <a:ext uri="{9D8B030D-6E8A-4147-A177-3AD203B41FA5}">
                      <a16:colId xmlns:a16="http://schemas.microsoft.com/office/drawing/2014/main" val="3205741273"/>
                    </a:ext>
                  </a:extLst>
                </a:gridCol>
                <a:gridCol w="1430447">
                  <a:extLst>
                    <a:ext uri="{9D8B030D-6E8A-4147-A177-3AD203B41FA5}">
                      <a16:colId xmlns:a16="http://schemas.microsoft.com/office/drawing/2014/main" val="2751509436"/>
                    </a:ext>
                  </a:extLst>
                </a:gridCol>
                <a:gridCol w="1502876">
                  <a:extLst>
                    <a:ext uri="{9D8B030D-6E8A-4147-A177-3AD203B41FA5}">
                      <a16:colId xmlns:a16="http://schemas.microsoft.com/office/drawing/2014/main" val="1203595239"/>
                    </a:ext>
                  </a:extLst>
                </a:gridCol>
                <a:gridCol w="1608702">
                  <a:extLst>
                    <a:ext uri="{9D8B030D-6E8A-4147-A177-3AD203B41FA5}">
                      <a16:colId xmlns:a16="http://schemas.microsoft.com/office/drawing/2014/main" val="2272770549"/>
                    </a:ext>
                  </a:extLst>
                </a:gridCol>
                <a:gridCol w="1782625">
                  <a:extLst>
                    <a:ext uri="{9D8B030D-6E8A-4147-A177-3AD203B41FA5}">
                      <a16:colId xmlns:a16="http://schemas.microsoft.com/office/drawing/2014/main" val="1595108787"/>
                    </a:ext>
                  </a:extLst>
                </a:gridCol>
              </a:tblGrid>
              <a:tr h="0">
                <a:tc>
                  <a:txBody>
                    <a:bodyPr/>
                    <a:lstStyle/>
                    <a:p>
                      <a:pPr algn="ctr"/>
                      <a:r>
                        <a:rPr lang="en-US" sz="1600" dirty="0">
                          <a:latin typeface="Bogle" panose="020B0503020203060203" pitchFamily="34" charset="0"/>
                        </a:rPr>
                        <a:t>Area/Team </a:t>
                      </a:r>
                    </a:p>
                    <a:p>
                      <a:pPr algn="ctr"/>
                      <a:r>
                        <a:rPr lang="en-US" sz="1600" dirty="0">
                          <a:latin typeface="Bogle" panose="020B0503020203060203" pitchFamily="34" charset="0"/>
                        </a:rPr>
                        <a:t>(or Leader)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Bogle" panose="020B0503020203060203" pitchFamily="34" charset="0"/>
                        </a:rPr>
                        <a:t>% of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Bogle" panose="020B0503020203060203" pitchFamily="34" charset="0"/>
                        </a:rPr>
                        <a:t>Resources confirmed in Team Rosters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Bogle" panose="020B0503020203060203" pitchFamily="34" charset="0"/>
                        </a:rPr>
                        <a:t>% of</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Bogle" panose="020B0503020203060203" pitchFamily="34" charset="0"/>
                        </a:rPr>
                        <a:t>Epics with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Bogle" panose="020B0503020203060203" pitchFamily="34" charset="0"/>
                        </a:rPr>
                        <a:t>Dev Type assigned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Bogle" panose="020B0503020203060203" pitchFamily="34" charset="0"/>
                        </a:rPr>
                        <a:t>% of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Bogle" panose="020B0503020203060203" pitchFamily="34" charset="0"/>
                        </a:rPr>
                        <a:t>Work with Application/ Service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Bogle" panose="020B0503020203060203" pitchFamily="34" charset="0"/>
                        </a:rPr>
                        <a:t>% of</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Bogle" panose="020B0503020203060203" pitchFamily="34" charset="0"/>
                        </a:rPr>
                        <a:t>Cap-eligible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Bogle" panose="020B0503020203060203" pitchFamily="34" charset="0"/>
                        </a:rPr>
                        <a:t>Resources with work in JIRA/ TFS</a:t>
                      </a:r>
                    </a:p>
                  </a:txBody>
                  <a:tcPr/>
                </a:tc>
                <a:extLst>
                  <a:ext uri="{0D108BD9-81ED-4DB2-BD59-A6C34878D82A}">
                    <a16:rowId xmlns:a16="http://schemas.microsoft.com/office/drawing/2014/main" val="3551930226"/>
                  </a:ext>
                </a:extLst>
              </a:tr>
              <a:tr h="370840">
                <a:tc>
                  <a:txBody>
                    <a:bodyPr/>
                    <a:lstStyle/>
                    <a:p>
                      <a:pPr algn="ctr"/>
                      <a:r>
                        <a:rPr lang="en-US" sz="1800" b="1" dirty="0">
                          <a:solidFill>
                            <a:srgbClr val="2F2951"/>
                          </a:solidFill>
                          <a:latin typeface="Bogle" panose="020B0503020203060203" pitchFamily="34" charset="0"/>
                        </a:rPr>
                        <a:t>US CTO</a:t>
                      </a:r>
                    </a:p>
                    <a:p>
                      <a:pPr algn="ctr"/>
                      <a:r>
                        <a:rPr lang="en-US" sz="1800" b="1" dirty="0">
                          <a:solidFill>
                            <a:srgbClr val="2F2951"/>
                          </a:solidFill>
                          <a:latin typeface="Bogle" panose="020B0503020203060203" pitchFamily="34" charset="0"/>
                        </a:rPr>
                        <a:t>(JK)</a:t>
                      </a:r>
                    </a:p>
                  </a:txBody>
                  <a:tcPr anchor="ctr"/>
                </a:tc>
                <a:tc>
                  <a:txBody>
                    <a:bodyPr/>
                    <a:lstStyle/>
                    <a:p>
                      <a:pPr algn="ctr"/>
                      <a:r>
                        <a:rPr lang="en-US" sz="1800" b="1" dirty="0">
                          <a:solidFill>
                            <a:srgbClr val="2F2951"/>
                          </a:solidFill>
                          <a:latin typeface="Bogle" panose="020B0503020203060203" pitchFamily="34" charset="0"/>
                        </a:rPr>
                        <a:t>97%</a:t>
                      </a:r>
                    </a:p>
                  </a:txBody>
                  <a:tcPr anchor="ctr"/>
                </a:tc>
                <a:tc>
                  <a:txBody>
                    <a:bodyPr/>
                    <a:lstStyle/>
                    <a:p>
                      <a:pPr algn="ctr"/>
                      <a:r>
                        <a:rPr lang="en-US" sz="1800" b="1" dirty="0">
                          <a:solidFill>
                            <a:srgbClr val="2F2951"/>
                          </a:solidFill>
                          <a:latin typeface="Bogle" panose="020B0503020203060203" pitchFamily="34" charset="0"/>
                        </a:rPr>
                        <a:t>99.4</a:t>
                      </a:r>
                    </a:p>
                  </a:txBody>
                  <a:tcPr anchor="ctr"/>
                </a:tc>
                <a:tc>
                  <a:txBody>
                    <a:bodyPr/>
                    <a:lstStyle/>
                    <a:p>
                      <a:pPr algn="ctr"/>
                      <a:r>
                        <a:rPr lang="en-US" sz="1800" b="1" dirty="0">
                          <a:solidFill>
                            <a:srgbClr val="2F2951"/>
                          </a:solidFill>
                          <a:latin typeface="Bogle" panose="020B0503020203060203" pitchFamily="34" charset="0"/>
                        </a:rPr>
                        <a:t>99.5</a:t>
                      </a:r>
                    </a:p>
                  </a:txBody>
                  <a:tcPr anchor="ctr"/>
                </a:tc>
                <a:tc>
                  <a:txBody>
                    <a:bodyPr/>
                    <a:lstStyle/>
                    <a:p>
                      <a:pPr algn="ctr"/>
                      <a:r>
                        <a:rPr lang="en-US" sz="1800" b="1" dirty="0">
                          <a:solidFill>
                            <a:srgbClr val="2F2951"/>
                          </a:solidFill>
                          <a:latin typeface="Bogle" panose="020B0503020203060203" pitchFamily="34" charset="0"/>
                        </a:rPr>
                        <a:t>79.34</a:t>
                      </a:r>
                    </a:p>
                  </a:txBody>
                  <a:tcPr anchor="ctr"/>
                </a:tc>
                <a:extLst>
                  <a:ext uri="{0D108BD9-81ED-4DB2-BD59-A6C34878D82A}">
                    <a16:rowId xmlns:a16="http://schemas.microsoft.com/office/drawing/2014/main" val="185586599"/>
                  </a:ext>
                </a:extLst>
              </a:tr>
              <a:tr h="370840">
                <a:tc>
                  <a:txBody>
                    <a:bodyPr/>
                    <a:lstStyle/>
                    <a:p>
                      <a:pPr algn="ctr"/>
                      <a:endParaRPr lang="en-US" sz="1800" b="1" dirty="0">
                        <a:solidFill>
                          <a:srgbClr val="2F2951"/>
                        </a:solidFill>
                        <a:latin typeface="Bogle" panose="020B0503020203060203" pitchFamily="34" charset="0"/>
                      </a:endParaRPr>
                    </a:p>
                    <a:p>
                      <a:pPr algn="ctr"/>
                      <a:endParaRPr lang="en-US" sz="1800" b="1" dirty="0">
                        <a:solidFill>
                          <a:srgbClr val="2F2951"/>
                        </a:solidFill>
                        <a:latin typeface="Bogle" panose="020B0503020203060203" pitchFamily="34" charset="0"/>
                      </a:endParaRPr>
                    </a:p>
                  </a:txBody>
                  <a:tcPr anchor="ctr"/>
                </a:tc>
                <a:tc>
                  <a:txBody>
                    <a:bodyPr/>
                    <a:lstStyle/>
                    <a:p>
                      <a:pPr algn="ctr"/>
                      <a:endParaRPr lang="en-US" sz="1800" b="1" dirty="0">
                        <a:solidFill>
                          <a:srgbClr val="2F2951"/>
                        </a:solidFill>
                        <a:latin typeface="Bogle" panose="020B0503020203060203" pitchFamily="34" charset="0"/>
                      </a:endParaRPr>
                    </a:p>
                  </a:txBody>
                  <a:tcPr anchor="ctr"/>
                </a:tc>
                <a:tc>
                  <a:txBody>
                    <a:bodyPr/>
                    <a:lstStyle/>
                    <a:p>
                      <a:pPr algn="ctr"/>
                      <a:endParaRPr lang="en-US" sz="1800" b="1" dirty="0">
                        <a:solidFill>
                          <a:srgbClr val="2F2951"/>
                        </a:solidFill>
                        <a:latin typeface="Bogle" panose="020B0503020203060203" pitchFamily="34" charset="0"/>
                      </a:endParaRPr>
                    </a:p>
                  </a:txBody>
                  <a:tcPr anchor="ctr"/>
                </a:tc>
                <a:tc>
                  <a:txBody>
                    <a:bodyPr/>
                    <a:lstStyle/>
                    <a:p>
                      <a:pPr algn="ctr"/>
                      <a:endParaRPr lang="en-US" sz="1800" b="1" dirty="0">
                        <a:solidFill>
                          <a:srgbClr val="2F2951"/>
                        </a:solidFill>
                        <a:latin typeface="Bogle" panose="020B0503020203060203" pitchFamily="34" charset="0"/>
                      </a:endParaRPr>
                    </a:p>
                  </a:txBody>
                  <a:tcPr anchor="ctr"/>
                </a:tc>
                <a:tc>
                  <a:txBody>
                    <a:bodyPr/>
                    <a:lstStyle/>
                    <a:p>
                      <a:pPr algn="ctr"/>
                      <a:endParaRPr lang="en-US" sz="1800" b="1" dirty="0">
                        <a:solidFill>
                          <a:srgbClr val="2F2951"/>
                        </a:solidFill>
                        <a:latin typeface="Bogle" panose="020B0503020203060203" pitchFamily="34" charset="0"/>
                      </a:endParaRPr>
                    </a:p>
                  </a:txBody>
                  <a:tcPr anchor="ctr"/>
                </a:tc>
                <a:extLst>
                  <a:ext uri="{0D108BD9-81ED-4DB2-BD59-A6C34878D82A}">
                    <a16:rowId xmlns:a16="http://schemas.microsoft.com/office/drawing/2014/main" val="258967626"/>
                  </a:ext>
                </a:extLst>
              </a:tr>
              <a:tr h="370840">
                <a:tc>
                  <a:txBody>
                    <a:bodyPr/>
                    <a:lstStyle/>
                    <a:p>
                      <a:pPr algn="ctr"/>
                      <a:endParaRPr lang="en-US" sz="1800" b="1" dirty="0">
                        <a:solidFill>
                          <a:srgbClr val="2F2951"/>
                        </a:solidFill>
                        <a:latin typeface="Bogle" panose="020B0503020203060203" pitchFamily="34" charset="0"/>
                      </a:endParaRPr>
                    </a:p>
                    <a:p>
                      <a:pPr algn="ctr"/>
                      <a:endParaRPr lang="en-US" sz="1800" b="1" dirty="0">
                        <a:solidFill>
                          <a:srgbClr val="2F2951"/>
                        </a:solidFill>
                        <a:latin typeface="Bogle" panose="020B0503020203060203" pitchFamily="34" charset="0"/>
                      </a:endParaRPr>
                    </a:p>
                  </a:txBody>
                  <a:tcPr anchor="ctr"/>
                </a:tc>
                <a:tc>
                  <a:txBody>
                    <a:bodyPr/>
                    <a:lstStyle/>
                    <a:p>
                      <a:pPr algn="ctr"/>
                      <a:endParaRPr lang="en-US" sz="1800" b="1" dirty="0">
                        <a:solidFill>
                          <a:srgbClr val="2F2951"/>
                        </a:solidFill>
                        <a:latin typeface="Bogle" panose="020B0503020203060203" pitchFamily="34" charset="0"/>
                      </a:endParaRPr>
                    </a:p>
                  </a:txBody>
                  <a:tcPr anchor="ctr"/>
                </a:tc>
                <a:tc>
                  <a:txBody>
                    <a:bodyPr/>
                    <a:lstStyle/>
                    <a:p>
                      <a:pPr algn="ctr"/>
                      <a:endParaRPr lang="en-US" sz="1800" b="1" dirty="0">
                        <a:solidFill>
                          <a:srgbClr val="2F2951"/>
                        </a:solidFill>
                        <a:latin typeface="Bogle" panose="020B0503020203060203" pitchFamily="34" charset="0"/>
                      </a:endParaRPr>
                    </a:p>
                  </a:txBody>
                  <a:tcPr anchor="ctr"/>
                </a:tc>
                <a:tc>
                  <a:txBody>
                    <a:bodyPr/>
                    <a:lstStyle/>
                    <a:p>
                      <a:pPr algn="ctr"/>
                      <a:endParaRPr lang="en-US" sz="1800" b="1" dirty="0">
                        <a:solidFill>
                          <a:srgbClr val="2F2951"/>
                        </a:solidFill>
                        <a:latin typeface="Bogle" panose="020B0503020203060203" pitchFamily="34" charset="0"/>
                      </a:endParaRPr>
                    </a:p>
                  </a:txBody>
                  <a:tcPr anchor="ctr"/>
                </a:tc>
                <a:tc>
                  <a:txBody>
                    <a:bodyPr/>
                    <a:lstStyle/>
                    <a:p>
                      <a:pPr algn="ctr"/>
                      <a:endParaRPr lang="en-US" sz="1800" b="1" dirty="0">
                        <a:solidFill>
                          <a:srgbClr val="2F2951"/>
                        </a:solidFill>
                        <a:latin typeface="Bogle" panose="020B0503020203060203" pitchFamily="34" charset="0"/>
                      </a:endParaRPr>
                    </a:p>
                  </a:txBody>
                  <a:tcPr anchor="ctr"/>
                </a:tc>
                <a:extLst>
                  <a:ext uri="{0D108BD9-81ED-4DB2-BD59-A6C34878D82A}">
                    <a16:rowId xmlns:a16="http://schemas.microsoft.com/office/drawing/2014/main" val="1930664874"/>
                  </a:ext>
                </a:extLst>
              </a:tr>
            </a:tbl>
          </a:graphicData>
        </a:graphic>
      </p:graphicFrame>
      <p:pic>
        <p:nvPicPr>
          <p:cNvPr id="9" name="Graphic 8" descr="Clipboard">
            <a:extLst>
              <a:ext uri="{FF2B5EF4-FFF2-40B4-BE49-F238E27FC236}">
                <a16:creationId xmlns:a16="http://schemas.microsoft.com/office/drawing/2014/main" id="{080F0BAF-52A5-4811-BCED-63EF03823E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49523" y="59183"/>
            <a:ext cx="2068498" cy="2068498"/>
          </a:xfrm>
          <a:prstGeom prst="rect">
            <a:avLst/>
          </a:prstGeom>
        </p:spPr>
      </p:pic>
      <p:sp>
        <p:nvSpPr>
          <p:cNvPr id="10" name="TextBox 9">
            <a:extLst>
              <a:ext uri="{FF2B5EF4-FFF2-40B4-BE49-F238E27FC236}">
                <a16:creationId xmlns:a16="http://schemas.microsoft.com/office/drawing/2014/main" id="{6EB4AEA4-5F69-48FF-8A99-3CEE67A8A6A2}"/>
              </a:ext>
            </a:extLst>
          </p:cNvPr>
          <p:cNvSpPr txBox="1"/>
          <p:nvPr/>
        </p:nvSpPr>
        <p:spPr>
          <a:xfrm>
            <a:off x="10493407" y="652782"/>
            <a:ext cx="1180734" cy="553998"/>
          </a:xfrm>
          <a:prstGeom prst="rect">
            <a:avLst/>
          </a:prstGeom>
          <a:noFill/>
        </p:spPr>
        <p:txBody>
          <a:bodyPr wrap="square" rtlCol="0">
            <a:spAutoFit/>
          </a:bodyPr>
          <a:lstStyle/>
          <a:p>
            <a:pPr algn="ctr"/>
            <a:r>
              <a:rPr lang="en-US" sz="1500" b="1" dirty="0">
                <a:solidFill>
                  <a:srgbClr val="EB1483"/>
                </a:solidFill>
                <a:latin typeface="Bogle" panose="020B0503020203060203" pitchFamily="34" charset="0"/>
              </a:rPr>
              <a:t>Compliance Update</a:t>
            </a:r>
          </a:p>
        </p:txBody>
      </p:sp>
      <p:pic>
        <p:nvPicPr>
          <p:cNvPr id="12" name="Graphic 11" descr="Checkmark">
            <a:extLst>
              <a:ext uri="{FF2B5EF4-FFF2-40B4-BE49-F238E27FC236}">
                <a16:creationId xmlns:a16="http://schemas.microsoft.com/office/drawing/2014/main" id="{F1F4B699-B3FA-4A9D-8833-5C0038C362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02036" y="1074195"/>
            <a:ext cx="790470" cy="790470"/>
          </a:xfrm>
          <a:prstGeom prst="rect">
            <a:avLst/>
          </a:prstGeom>
        </p:spPr>
      </p:pic>
    </p:spTree>
    <p:extLst>
      <p:ext uri="{BB962C8B-B14F-4D97-AF65-F5344CB8AC3E}">
        <p14:creationId xmlns:p14="http://schemas.microsoft.com/office/powerpoint/2010/main" val="12142184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1285</TotalTime>
  <Words>1541</Words>
  <Application>Microsoft Office PowerPoint</Application>
  <PresentationFormat>Widescreen</PresentationFormat>
  <Paragraphs>190</Paragraphs>
  <Slides>9</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8" baseType="lpstr">
      <vt:lpstr>Arial</vt:lpstr>
      <vt:lpstr>Bogle</vt:lpstr>
      <vt:lpstr>Calibri</vt:lpstr>
      <vt:lpstr>Courier New</vt:lpstr>
      <vt:lpstr>Proxima Nova</vt:lpstr>
      <vt:lpstr>Segoe UI</vt:lpstr>
      <vt:lpstr>Wingdings</vt:lpstr>
      <vt:lpstr>Office Theme</vt:lpstr>
      <vt:lpstr>think-cell Slide</vt:lpstr>
      <vt:lpstr>PowerPoint Presentation</vt:lpstr>
      <vt:lpstr>Guiding Principles – the Tools</vt:lpstr>
      <vt:lpstr>Guiding Principles – Driving Data Accuracy</vt:lpstr>
      <vt:lpstr>Guiding Principles</vt:lpstr>
      <vt:lpstr>Guiding Principles</vt:lpstr>
      <vt:lpstr>Guiding Principles</vt:lpstr>
      <vt:lpstr>Resources to drive data quality and compliance:</vt:lpstr>
      <vt:lpstr>Importance of Team Rosters – Talking Points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Ernesto Lee</cp:lastModifiedBy>
  <cp:revision>74</cp:revision>
  <dcterms:created xsi:type="dcterms:W3CDTF">2017-06-12T18:07:44Z</dcterms:created>
  <dcterms:modified xsi:type="dcterms:W3CDTF">2023-07-27T17:16:01Z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24820e8-223f-4ed2-bd95-81c83f641284_Enabled">
    <vt:lpwstr>True</vt:lpwstr>
  </property>
  <property fmtid="{D5CDD505-2E9C-101B-9397-08002B2CF9AE}" pid="3" name="MSIP_Label_b24820e8-223f-4ed2-bd95-81c83f641284_SiteId">
    <vt:lpwstr>3cbcc3d3-094d-4006-9849-0d11d61f484d</vt:lpwstr>
  </property>
  <property fmtid="{D5CDD505-2E9C-101B-9397-08002B2CF9AE}" pid="4" name="MSIP_Label_b24820e8-223f-4ed2-bd95-81c83f641284_Owner">
    <vt:lpwstr>c1georg@homeoffice.wal-mart.com</vt:lpwstr>
  </property>
  <property fmtid="{D5CDD505-2E9C-101B-9397-08002B2CF9AE}" pid="5" name="MSIP_Label_b24820e8-223f-4ed2-bd95-81c83f641284_SetDate">
    <vt:lpwstr>2018-11-21T00:09:52.6623035Z</vt:lpwstr>
  </property>
  <property fmtid="{D5CDD505-2E9C-101B-9397-08002B2CF9AE}" pid="6" name="MSIP_Label_b24820e8-223f-4ed2-bd95-81c83f641284_Name">
    <vt:lpwstr>Sensitive</vt:lpwstr>
  </property>
  <property fmtid="{D5CDD505-2E9C-101B-9397-08002B2CF9AE}" pid="7" name="MSIP_Label_b24820e8-223f-4ed2-bd95-81c83f641284_Application">
    <vt:lpwstr>Microsoft Azure Information Protection</vt:lpwstr>
  </property>
  <property fmtid="{D5CDD505-2E9C-101B-9397-08002B2CF9AE}" pid="8" name="MSIP_Label_b24820e8-223f-4ed2-bd95-81c83f641284_Extended_MSFT_Method">
    <vt:lpwstr>Automatic</vt:lpwstr>
  </property>
  <property fmtid="{D5CDD505-2E9C-101B-9397-08002B2CF9AE}" pid="9" name="Sensitivity">
    <vt:lpwstr>Sensitive</vt:lpwstr>
  </property>
</Properties>
</file>