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870329"/>
            <a:ext cx="7477601" cy="34406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Explaining Linear Regression with Real World Examples and Code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641796"/>
            <a:ext cx="7477601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you want to know how to build a model for predicting numerical values, you’ve come to the right place. Linear regression is a basic yet powerful tool in statistical learning. In this presentation, we will define what linear regression is, give real-world examples of how it’s used, and explain the key libraries for running it in Python.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6901769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219" y="6909333"/>
            <a:ext cx="340162" cy="33766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6907205"/>
            <a:ext cx="2217420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Immanuel Kant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626155"/>
            <a:ext cx="71399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Linear Regression?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1880474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6500932" y="1913566"/>
            <a:ext cx="13716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1949377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Basics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📊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2513720"/>
            <a:ext cx="2905601" cy="2778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Linear regression is a statistical approach that helps to describe the relationship between two continuous variables, by fitting a line to the data points.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1880474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E7EDF9"/>
          </a:solidFill>
          <a:ln/>
        </p:spPr>
      </p:sp>
      <p:sp>
        <p:nvSpPr>
          <p:cNvPr id="10" name="Text 8"/>
          <p:cNvSpPr/>
          <p:nvPr/>
        </p:nvSpPr>
        <p:spPr>
          <a:xfrm>
            <a:off x="10327958" y="1913566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1949377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Formula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🔢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2513720"/>
            <a:ext cx="2905601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formula is Y = a*X + b, where Y is the dependent variable, X is the independent variable, a is the slope of the line, and b is the intercept.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719071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E7EDF9"/>
          </a:solidFill>
          <a:ln/>
        </p:spPr>
      </p:sp>
      <p:sp>
        <p:nvSpPr>
          <p:cNvPr id="14" name="Text 12"/>
          <p:cNvSpPr/>
          <p:nvPr/>
        </p:nvSpPr>
        <p:spPr>
          <a:xfrm>
            <a:off x="6478072" y="5752163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787974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Applications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🎯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352317"/>
            <a:ext cx="6755487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Linear Regression is used in many areas of business and science. It’s unsuitable for categorical variables and requires the relationship between variables to be linear.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771763" y="897749"/>
            <a:ext cx="12230100" cy="694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267"/>
              </a:lnSpc>
              <a:buNone/>
            </a:pPr>
            <a:r>
              <a:rPr lang="en-US" sz="405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 world examples of Linear Regression </a:t>
            </a:r>
            <a:pPr indent="0" marL="0">
              <a:lnSpc>
                <a:spcPts val="5267"/>
              </a:lnSpc>
              <a:buNone/>
            </a:pPr>
            <a:r>
              <a:rPr lang="en-US" sz="4051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🏠</a:t>
            </a:r>
            <a:pPr indent="0" marL="0">
              <a:lnSpc>
                <a:spcPts val="5267"/>
              </a:lnSpc>
              <a:buNone/>
            </a:pPr>
            <a:r>
              <a:rPr lang="en-US" sz="4051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📈</a:t>
            </a:r>
            <a:pPr indent="0" marL="0">
              <a:lnSpc>
                <a:spcPts val="5267"/>
              </a:lnSpc>
              <a:buNone/>
            </a:pPr>
            <a:r>
              <a:rPr lang="en-US" sz="4051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💰</a:t>
            </a:r>
            <a:endParaRPr lang="en-US" sz="4051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542" y="2570686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455539" y="4952273"/>
            <a:ext cx="2857500" cy="3319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33"/>
              </a:lnSpc>
              <a:buNone/>
            </a:pPr>
            <a:r>
              <a:rPr lang="en-US" sz="202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Predicting house prices</a:t>
            </a:r>
            <a:endParaRPr lang="en-US" sz="2026" dirty="0"/>
          </a:p>
        </p:txBody>
      </p:sp>
      <p:sp>
        <p:nvSpPr>
          <p:cNvPr id="7" name="Text 4"/>
          <p:cNvSpPr/>
          <p:nvPr/>
        </p:nvSpPr>
        <p:spPr>
          <a:xfrm>
            <a:off x="771763" y="5468042"/>
            <a:ext cx="4225171" cy="1471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917"/>
              </a:lnSpc>
              <a:buNone/>
            </a:pPr>
            <a:r>
              <a:rPr lang="en-US" sz="162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use Linear Regression to predict the selling prices of houses based on their characteristics, such as age, square footage, and location.</a:t>
            </a:r>
            <a:endParaRPr lang="en-US" sz="1621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72" y="2570686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16930" y="4952273"/>
            <a:ext cx="2796540" cy="3319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33"/>
              </a:lnSpc>
              <a:buNone/>
            </a:pPr>
            <a:r>
              <a:rPr lang="en-US" sz="202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Predicting stock prices</a:t>
            </a:r>
            <a:endParaRPr lang="en-US" sz="2026" dirty="0"/>
          </a:p>
        </p:txBody>
      </p:sp>
      <p:sp>
        <p:nvSpPr>
          <p:cNvPr id="10" name="Text 6"/>
          <p:cNvSpPr/>
          <p:nvPr/>
        </p:nvSpPr>
        <p:spPr>
          <a:xfrm>
            <a:off x="5202674" y="5468042"/>
            <a:ext cx="4225171" cy="11033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917"/>
              </a:lnSpc>
              <a:buNone/>
            </a:pPr>
            <a:r>
              <a:rPr lang="en-US" sz="162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use Linear Regression to predict future prices of stocks based on their past prices and other financial variables.</a:t>
            </a:r>
            <a:endParaRPr lang="en-US" sz="1621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402" y="2570686"/>
            <a:ext cx="2888575" cy="28673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33585" y="4952273"/>
            <a:ext cx="4225171" cy="6639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33"/>
              </a:lnSpc>
              <a:buNone/>
            </a:pPr>
            <a:r>
              <a:rPr lang="en-US" sz="202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Explaining advertising spend impact on sales</a:t>
            </a:r>
            <a:endParaRPr lang="en-US" sz="2026" dirty="0"/>
          </a:p>
        </p:txBody>
      </p:sp>
      <p:sp>
        <p:nvSpPr>
          <p:cNvPr id="13" name="Text 8"/>
          <p:cNvSpPr/>
          <p:nvPr/>
        </p:nvSpPr>
        <p:spPr>
          <a:xfrm>
            <a:off x="9633585" y="5800029"/>
            <a:ext cx="4225171" cy="1471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917"/>
              </a:lnSpc>
              <a:buNone/>
            </a:pPr>
            <a:r>
              <a:rPr lang="en-US" sz="162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use Linear Regression to study the relationship between advertising expenditure (independent variable) and sales (dependent variable).</a:t>
            </a:r>
            <a:endParaRPr lang="en-US" sz="162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667284"/>
            <a:ext cx="12964001" cy="14563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Steps involved in building a linear regression model </a:t>
            </a:r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🚀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608743"/>
            <a:ext cx="44410" cy="4892943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041484"/>
            <a:ext cx="777597" cy="44084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815452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E7EDF9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2848544"/>
            <a:ext cx="13716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82928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Preparation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386059"/>
            <a:ext cx="525994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Choose your data and clean it.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144169"/>
            <a:ext cx="777597" cy="44084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918137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E7EDF9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700" y="3951229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93196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Building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33199" y="4488744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Select the variables, train your model, and choose your algorithm.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50178"/>
            <a:ext cx="777597" cy="44084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24145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700" y="4957237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37973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Testing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494752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 the accuracy of your model and refine your algorithm.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287631" y="6156304"/>
            <a:ext cx="777597" cy="44084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930271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E7EDF9"/>
          </a:solidFill>
          <a:ln/>
        </p:spPr>
      </p:sp>
      <p:sp>
        <p:nvSpPr>
          <p:cNvPr id="23" name="Text 21"/>
          <p:cNvSpPr/>
          <p:nvPr/>
        </p:nvSpPr>
        <p:spPr>
          <a:xfrm>
            <a:off x="7219890" y="5963363"/>
            <a:ext cx="19050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3372803" y="5944099"/>
            <a:ext cx="27203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Interpretation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833199" y="6500878"/>
            <a:ext cx="525994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Draw conclusions supported by statistical tests.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761223"/>
            <a:ext cx="12039600" cy="739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Python Libraries for Linear Regression </a:t>
            </a:r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🐍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985877"/>
            <a:ext cx="4173260" cy="1799161"/>
          </a:xfrm>
          <a:prstGeom prst="roundRect">
            <a:avLst>
              <a:gd name="adj" fmla="val 7410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1055370" y="3206414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Pandas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🐼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55370" y="3770758"/>
            <a:ext cx="3728918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for data wrangling.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2985877"/>
            <a:ext cx="4173260" cy="1799161"/>
          </a:xfrm>
          <a:prstGeom prst="roundRect">
            <a:avLst>
              <a:gd name="adj" fmla="val 7410"/>
            </a:avLst>
          </a:prstGeom>
          <a:solidFill>
            <a:srgbClr val="E7EDF9"/>
          </a:solidFill>
          <a:ln/>
        </p:spPr>
      </p:sp>
      <p:sp>
        <p:nvSpPr>
          <p:cNvPr id="9" name="Text 7"/>
          <p:cNvSpPr/>
          <p:nvPr/>
        </p:nvSpPr>
        <p:spPr>
          <a:xfrm>
            <a:off x="5450800" y="3206414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Numpy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📈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0800" y="3770758"/>
            <a:ext cx="372891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for numerical computing (mathematical and logical operations)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2985877"/>
            <a:ext cx="4173260" cy="1799161"/>
          </a:xfrm>
          <a:prstGeom prst="roundRect">
            <a:avLst>
              <a:gd name="adj" fmla="val 7410"/>
            </a:avLst>
          </a:prstGeom>
          <a:solidFill>
            <a:srgbClr val="E7EDF9"/>
          </a:solidFill>
          <a:ln/>
        </p:spPr>
      </p:sp>
      <p:sp>
        <p:nvSpPr>
          <p:cNvPr id="12" name="Text 10"/>
          <p:cNvSpPr/>
          <p:nvPr/>
        </p:nvSpPr>
        <p:spPr>
          <a:xfrm>
            <a:off x="9846231" y="3206414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Matplotlib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📊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46231" y="3770758"/>
            <a:ext cx="3728918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for plotting.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5005576"/>
            <a:ext cx="12964001" cy="1402289"/>
          </a:xfrm>
          <a:prstGeom prst="roundRect">
            <a:avLst>
              <a:gd name="adj" fmla="val 9507"/>
            </a:avLst>
          </a:prstGeom>
          <a:solidFill>
            <a:srgbClr val="E7EDF9"/>
          </a:solidFill>
          <a:ln/>
        </p:spPr>
      </p:sp>
      <p:sp>
        <p:nvSpPr>
          <p:cNvPr id="15" name="Text 13"/>
          <p:cNvSpPr/>
          <p:nvPr/>
        </p:nvSpPr>
        <p:spPr>
          <a:xfrm>
            <a:off x="1055370" y="5226113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Scikit-learn 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🤖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55370" y="5790456"/>
            <a:ext cx="1251966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Sklearn is an open-source Python library used for machine learning. It also includes several linear regression models.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397188"/>
            <a:ext cx="7477601" cy="14563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to interpret the regression output </a:t>
            </a:r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🤔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184294"/>
            <a:ext cx="7477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regression output shows the slope of the line (i.e., how much Y changes when X increases by 1 unit) and the y-intercept (i.e., the value of Y when X equals zero). Other measurements of the model's accuracy, like R-squared and p-values, can also help interpret the regression output.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252310"/>
            <a:ext cx="7477601" cy="14563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Assumptions of Linear Regression </a:t>
            </a:r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🧐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246125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1014532" y="3279218"/>
            <a:ext cx="13716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31502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Linearity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871807"/>
            <a:ext cx="2905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relationship between dependent and independent variables is linear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3246125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E7EDF9"/>
          </a:solidFill>
          <a:ln/>
        </p:spPr>
      </p:sp>
      <p:sp>
        <p:nvSpPr>
          <p:cNvPr id="10" name="Text 8"/>
          <p:cNvSpPr/>
          <p:nvPr/>
        </p:nvSpPr>
        <p:spPr>
          <a:xfrm>
            <a:off x="4841557" y="3279218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331502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Independence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871807"/>
            <a:ext cx="2905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observations are independent of one another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489670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E7EDF9"/>
          </a:solidFill>
          <a:ln/>
        </p:spPr>
      </p:sp>
      <p:sp>
        <p:nvSpPr>
          <p:cNvPr id="14" name="Text 12"/>
          <p:cNvSpPr/>
          <p:nvPr/>
        </p:nvSpPr>
        <p:spPr>
          <a:xfrm>
            <a:off x="991672" y="552276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558573"/>
            <a:ext cx="23622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Homoscedasticity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115352"/>
            <a:ext cx="2905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There is a constant variance in the errors.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4683085" y="5489670"/>
            <a:ext cx="499943" cy="496267"/>
          </a:xfrm>
          <a:prstGeom prst="roundRect">
            <a:avLst>
              <a:gd name="adj" fmla="val 26864"/>
            </a:avLst>
          </a:prstGeom>
          <a:solidFill>
            <a:srgbClr val="E7EDF9"/>
          </a:solidFill>
          <a:ln/>
        </p:spPr>
      </p:sp>
      <p:sp>
        <p:nvSpPr>
          <p:cNvPr id="18" name="Text 16"/>
          <p:cNvSpPr/>
          <p:nvPr/>
        </p:nvSpPr>
        <p:spPr>
          <a:xfrm>
            <a:off x="4837748" y="5522762"/>
            <a:ext cx="19050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5405199" y="5558573"/>
            <a:ext cx="2221944" cy="365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Normality</a:t>
            </a:r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🔍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5405199" y="6122916"/>
            <a:ext cx="2905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error distribution of residuals is Normal.</a:t>
            </a:r>
            <a:endParaRPr lang="en-US" sz="1750" dirty="0"/>
          </a:p>
        </p:txBody>
      </p:sp>
      <p:pic>
        <p:nvPicPr>
          <p:cNvPr id="2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038845"/>
            <a:ext cx="7477601" cy="2173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Common errors/mistakes in interpreting Linear Regression results </a:t>
            </a:r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🙅‍♀️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542755"/>
            <a:ext cx="7477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Some people assume correlation implies causation, which isn't always the case. A higher R-squared value does not necessarily mean that the model is a good fit for the data as other factors come into play while building a Linear Regression model.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2023-07-12T13:22:53Z</dcterms:created>
  <dcterms:modified xsi:type="dcterms:W3CDTF">2023-07-12T13:22:53Z</dcterms:modified>
</cp:coreProperties>
</file>