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34" autoAdjust="0"/>
  </p:normalViewPr>
  <p:slideViewPr>
    <p:cSldViewPr>
      <p:cViewPr varScale="1">
        <p:scale>
          <a:sx n="62" d="100"/>
          <a:sy n="62" d="100"/>
        </p:scale>
        <p:origin x="145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26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139EC-9244-4554-8582-6BDC6AC1B38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63E95-F592-4683-8C57-CF0BB09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 everyone.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lecture,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 you an overview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the software development lifecycle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why it's important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you to realize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different methodologies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within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6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first off, all about linear progression.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working from one phase, into the next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next phase, into the next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do not go on to go from your phase one to phase two,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that phase one is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each particular phase or stage begins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previous stage's input.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kind of work through this a little bit.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stage or phase is the requirements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we'll break these down a little bit further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next slide,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 it to you at a high level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give you an overall understanding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the waterfall model means.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after the wire, the requirements stage,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move into the design stage.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requirements have some type of requirements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output of requirements, and it's given to design.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design stage is in full effect,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of design is a design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pushed out to development.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then the coding, the development's done,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end result of that is the software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pushed into testing.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testing is worked through and is done,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pushed into deployment,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after the deployment has been completed,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goes into the phase of maintenance.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 can see here, the waterfall model has its name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trickles down.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water starts at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flows over the edge of that stage as it completes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 design, and it goes all the way down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the waterfall,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one of the pieces to this is water cannot go back up,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no way in the waterfall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go from requirements to design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back up to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you do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 you can,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really, what you're doing is you're basically,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not just, oh, let's go back up to requirements quick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redo some of this, it's,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pull the whole project back up a phase,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rewind and go back a stage before we can move 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can really make projects go long.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kind of nice thing about is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fully planned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 start a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what those phases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like,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can put a pretty good project plan together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look at the time schedule as well as a budget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what that project is going to take.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that when you get done with the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move into design, to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only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through the full process once,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makes it a little bit easier to fully plan 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in the waterfall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 move from requirements, to design, to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much more extensive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have great documentation that's utilized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it comes out of this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one other piece with that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formal approval process.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 get done with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you go onto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formal requirements approval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business users,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stakeholders and the project sponsor.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 get into design, once it's through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formal approval.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use them as toll gates or stage gates, if you will,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can't move on to that next stage or that next phase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it's been approved.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definitely very, very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9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let's go into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really dissect all the different stages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understand fully what we're doing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those particular stages.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we'll start with the requirements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is business needs analysis.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a business analyst, you're diving in to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business needs, and then you want to elicit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document their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what their need is, document the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their solution needs to incorporate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have accounted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2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you've got all that completed,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a very long pole phase going through that piece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getting everything documented,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move into the design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where you design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will meet those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requirements as the input,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design a solution that will meet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also are determining hardware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system requirements in this phase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you're splitting the design into segments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pieces, and that way, it'll be easier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work through your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98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go, we've got a, taking a step back,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got a design document, we get that approved,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move into the development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development phase is really where we develop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code each segment based on the design.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take each of those pieces, we break it up,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we're coding on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developers are working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their unit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ensuring that everything's meeting the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meeting that design that they were given,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there aren't any bugs in their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that's complete,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move into an official testing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where the system is tested through each segment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was built, each piece that was broken off,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done by either a quality assurance analyst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it could be the business analyst or both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working through this piece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working through this testing.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phase of testing,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we're still in the testing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kind of a next step there is user acceptance testing.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having the business 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each of those segments,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ensure they're validating and verifying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their needs are met,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requirements that were gathered earlier.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last piece to testing is the end-to-end test.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you've been testing the software in its segments,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each piece as that was available,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you need to take all those pieces and put them together,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data integration,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different inputs and outputs,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test the system from start to finish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the process,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it doesn't have any bugs or any slip-ups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each segment is tied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8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you're done with the testing stage,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usually have a testing document that's approved,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you've worked through testing,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your test cases are approved in green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business gives you the thumbs up,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move into deployment.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could be one of two things,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one, you're deploying your custom software,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configured software into a production environment.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would be where the software is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your business will be utilizing,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in the business analyst's world,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most part,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probably what you're going to be doing,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unless you're working with a company that delivers products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is a startup company for products.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other piece is, you could instead of delivering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your business users,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be releasing it to the market.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this is a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you're going to be selling out in the market,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other businesses and companies, that could be that stage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that piece within the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it's deployed, you move into the maintenance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the last phase of the waterfall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working through and you're fixing bugs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different patches and releases.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things that were found that were missed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the different phases, you're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fixing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also looking to enhance the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meet the ever-changing business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business doesn't stop once you've,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know, the business doesn't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oh, yeah, this is perfect this meets our needs,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meet all of our future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absolutely not,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saying that this is meeting their needs right 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as the business change,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the software to be maintained,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new features and functionality added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keep up to speed with those changing needs.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7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look through some of the pros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cons to the waterfall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starting out with the pros, and at the top the slide,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really nice thing with the waterfall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sets clear expectations on the schedule,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budget and the resourcing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since you're able to plan out the full project,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know all the phases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know you're only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through them once,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really set clear expectations,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a great project plan to do so.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thing is you get extensive documentation,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really helps to ensure quality,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 and maintainability within that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have documentation that can be utilized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maintenance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somebody says, "How does this work?"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go look at the documentation,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have a good understanding of how that works,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have a good understanding of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that's built the way it's built.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in the waterfall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easily measure progress.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very easy to know, are we in the requirements phase?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we in the testing phase?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we in the deployment phase?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really easily see that you've kind of worked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far you're into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can really measure the progress very easily.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looking at some of the cons to the waterfall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biggest cons and I think this is the reason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other methodologies were spun off of this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very inflexible, it's very rigid.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your phases, you have your stages,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through them one by one by 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go back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all the way through it one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top to the bottom of that waterfall.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very cumbersome to work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it being so rigid and inflexible,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doesn't help to meet business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thing is, there's a long pole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that project start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something being tangible for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kick off that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start understanding the business need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working through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way through the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way through the development, and now finally,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testing, the business gets to see what's been built.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may have got little, little keys all along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clues or maybe been pulled into a demo,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 don't really get to get their hands on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don't get to see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utilize something tangible.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just don't even get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realize any of the benefits of it,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They've put in all this time and effort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still testing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until deployment,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 really can realize some of the benefits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a long time from that project kickoff,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the business actually gets to realize the benefits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that particular software that's been built.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because the business users aren't really seeing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product until the testing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problems aren't identified until then.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 work through the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business you may have been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business analyst ever,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have asked all the right questions,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there are certain things that you may have missed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that didn't come out in the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God forbid, that the requirements have changed 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business needs have changed because of that long pole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start until the testing,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in the testing phase, you start hearing a lot about,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oh, well, we need it to have it do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where's this feature functionality,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start to realize some of those problems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can't really go back up 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requirements phase very easily,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poses some issues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con is the written documentation,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great upfront,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awesome to have this detailed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worst part is, it's never kept up to date.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 get into the maintenance mode,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quite frankly, even in deployment,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you're making the last second changes, the bug fixes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different, maybe little tweaks or enhancements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deployment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not getting documented in the document.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Maintaining that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becomes trying to make that kind of a living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living, breathing document with up to date information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continually updated to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that software built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the features that are in there,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losing battle,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very rarely can companies find a good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keep it up to date, so over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document gets behind and it's no longer up to 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starts losing its usefulness,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nobody can trust that that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houses the information they're looking for.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one other thing is this model promotes a gap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business users and the development team.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since the business 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working through the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development team is working through the design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implementation, there's kind of a rift,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business users, will give you everything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 need,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gave you all the requirements on such and such a date,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it taking you so long to get this done?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kind of pits an us versus them mentality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waterfall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businesses and companies have to be really careful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they have this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that wall doesn't get put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business and the IT team.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some of the pros and the cons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waterfall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8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next things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dive into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it,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got to be good times to use a waterfall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 are the key concepts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when to use the waterfall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is you have clear objectives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 clear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this is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understand where you need to get 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understand the solution you need to build.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waterfall model is great,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 lot of surprises,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work from top to bottom,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it'll be wonderful for you.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reason could be that it's a large,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complicated and expensive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you're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gathering all these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can architect and design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meet all those needs,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there's a lot of complex things that are going 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to be able to tackle those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set design meetings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work through the development and in other pieces,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an expensive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the waterfall model is fairly expensive to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kind of the some of the rigidness to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know, that's the other piece.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this when there's not really high pressure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 immediate return on investment on an implementation.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 personally, I've worked in this field,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business analysis for quite a few years 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 don't think I've ever had a business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what, take as much time as you need,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don't need any immediate return on our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going through and building these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yeah, that's a great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the waterfall model, but realistically,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very little time that there's no pressure at all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getting a return on investment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kind of time that's being invested by the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the solution or to at least help define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needs and the requirements of the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good time to use it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project team is fully knowledgeable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solution application.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this comes down to no surprises,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able to work from top to bottom through the process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have very few surprises that are coming up.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they've worked in this particular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application many times before,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in the consulting company that I currently work for,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configure and customize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relationship management software,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both Salesforce and Microsoft Dynamics.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utilize their kind of starting platform,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we're configuring and customizing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particular platform for our customers.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that waterfall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reason is because we understand the solution,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understand that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understand what can and can't be done.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having us kind of work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their requirements and their needs,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then work fairly quickly through that waterfall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have very little risk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we'd have to go up to a previous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good time to use this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requirements aren't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really be changing.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lot of this comes down to no surprises,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it's there's no good way to go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 previous stage or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know, when the requirements are going to be stable,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utilize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is an unknown or the business isn't very tech savvy,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maybe you don't do a lot of projects as a project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things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missed or overlooked,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might not be the best model for you.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next thing is resource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waterfall model does a great job to really segment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people need to be engaged.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beginning,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business analyst is working with the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define their needs, and define their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business analyst is working with the design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it's developers or user interface analysts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whatever, to design that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that meets the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the business is kind of disengaged,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business only has to approve that final design.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design and you move through the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you only need the business analysts kind of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outside, helping answer questions,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have the development team engaged.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the business is kind of off doing their own 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anybody that that isn't actually writing the code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particular piece and the deployment,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off doing their own 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work in other projects.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you have resource constraints,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don't have people are available all the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months and months for a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good way to kind of segment that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another big reason to use the waterfall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when you need strict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formal approval steps.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to have a requirements approval,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have a design approval,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have testing approval,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have to have those certain milestones in there,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certain stage gates throughout the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waterfall is very useful.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again, that's the number two reason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my consulting company,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consulting company I work for utilizes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cause we're writing the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did go back to the customer to validate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this meets the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 hope that helps explain the waterfall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gives you a lot of detail and a lot of information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kind of the pros and the cons to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it's the oldest model out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oldest lifecycle, SDLC, it still is utilized today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still has a place.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definitely need to be comfortable and at least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concepts of the waterfall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you're getting into the business analyst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first step is to realize business analysts are here to make changes within companies, right? We know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previous lecture we dove in and understood that business analysts are there to define the needs, recommend the solutions and deliver value, deliver a change.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software development lifecycle is ultimately the processes in which that change takes place.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There's a lot of different methodologies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have grown throughout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utilizing different industries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for different types of projects.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make sure I give you the overview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all those different methodologies.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way, regardless of what methodology,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company you get hired at uses,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company you currently work for uses,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at least have a good understanding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that methodology means,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pros and the cons to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the other methodologies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available out there,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they utilize.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companies have one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 stick with.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once in a while,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 have kind of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different methodologies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kind of team you're with.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for the most part,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 will go with one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will be their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go-to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they work through.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everyone.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lecture,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incremental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model that was developed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waterfall was identified as being an issue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it being very rigid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taking you through phase by phase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not allowing you to go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9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thing with the incremental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it's a combination of both the linear progression.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waterfall type of progression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 can only go forward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 iterative approach,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 you circle back multiple times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iterate through something to complete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that I do this one after the waterfall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it's very similar because it does what,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they call mini waterfalls.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ultimately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linear progression multiple times.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you're working through the different phases.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go backwards,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then you iterate back to the beginning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work through it again.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that helps with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requirements change,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continue forward in the way that you were,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 to be doing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your requirements had dictated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were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doing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then in that next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next iteration,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able to go back and adjust those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adjust that development that was done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you can add additional features.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kind of,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"Okay, let's start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once we get that done,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be able to circle 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determine what other features and enhancements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to the particular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us through, to solve those business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piece to the incremental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focuses more heavily on shortening up the long pole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was in the waterfall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really delivering something earlier.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incremental model, that mini waterfall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called the mini waterfall,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 may not be cutting steps out of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will be cutting time to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you're going through the same steps,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with less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knowing that you don't have to get all those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elicited and documented in that initial run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initial iteration,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able to go through, get something created,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something tangible for the business to utilize.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just helps a lot with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 at the little picture that I have,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little depiction I have on the slide.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only have a few phases 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that's just to show you overall how this 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go from an analysis phase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you're working to identify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move that into a design phase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you're taking those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creating or developing,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some type of solution to meet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implementation phase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where you're actually doing the coding, the testing,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working through that piece.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you're done there,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iterate back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you're back at requirements gathering again.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do that a number of times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the business feels comfortable.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project team feels comfortable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end product, that end result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meets those business needs and those initial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were designated at the beginning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finally you deploy that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that's deploying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a production environment for 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putting that into some type of marketplace,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looking to sell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some pros and cons to the incremental model?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as we stated,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huge pros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able to provide some value early 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you've worked through that mini waterfall,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you've worked all the way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given the business users,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tangible to look at and to play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see what they like about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have them be able to come up with additional ideas.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goes into the second 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you can come up with additional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adjust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you've seen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the visual and you're utilizing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helps to be able to work through and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"Oh, okay, now that I see that, here's what 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adjust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here's some additional things 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build and make sure that we're meeting our needs."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is your problems can be detected pretty early.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you're working through a mini waterfall,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get to the users and they may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"Whoa, Whoa, Whoa, this is nothing like what we wanted,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we're going in the wrong direction."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waterfall, if you remember,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problems are usually detected at that testing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that is way down the line of that waterfall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incremental...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incremental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they're probably detecting it in the testing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that's not as far down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you're doing just a very small segment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those initial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working through your iterations.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another pro is that you can utilize knowledge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you've learned throughout those other iterations.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nice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don't know the solution very well,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know exactly what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doing,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custom building something,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say, "You know what?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get something out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let's throw something on paper,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it out there, work it through the full process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give it to the users, let them look at it."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 can learn from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to what hurdles we ran into, what's difficult or easy.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way, as you move into the next iteration,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had that learning, that knowledge.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cons to it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still a decent amount of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done in the incremental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you're working through, you're still doing analysis.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that kind of waterfalls, if you will,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phases into the next stage of the design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that phases into the next stage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implementation.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still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still utilizing the output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previous phase or stage as input in that next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still get a lot of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especially around when you're interfacing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other systems.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big problem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you're doing small iterations,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generally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tackle that huge problem,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huge data integration.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really document that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might be an iteration in itself,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you're adding in that type of data integration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your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you're iterating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lose track of that big picture,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lose track of what that business need was,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that business problem was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were trying to solve for.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working through iterating, iterating, iterating,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pretty soon you're like,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"Wait a minute. What were we solving for?"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just throwing these features and enhancements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this product that we're building,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have no real end game, end result.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you can just iterate forever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never really get to that deployment.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last con, or the last big con is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 had mentioned earlier,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bigger problems tend to get pushed aside.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"Oh, we'll handle that in the next iteration.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handle that now.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the more fun features."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those issues and those roadblocks get pushed off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pushed off to different iterations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ends up causing you a lot of problems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go to tackle it.</a:t>
            </a:r>
          </a:p>
          <a:p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you have this big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all these different features,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enhancements that you've created over multiple iterations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you're looking to integrate it with.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0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is it good to use an incremental model?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big reason you'd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you don't have the requirements very well defined.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difficult, users don't know what they want.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don't know what they don't know.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this will be a large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since they don't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trying to do a waterfall model would take forever.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 be in the analysis phase,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would be very hard to get them to visualize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what you're trying to depict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it would be difficult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you to be able to pull out the requirements out of them.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don't really know what they want.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type of large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they don't know what they want,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incremental type of model would work good.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one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working in unfamiliar technical areas.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alluded to it a little bit in the pros and cons section,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you're working in a solution,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you're working in a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you're configuring that product to meet...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your business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don't know that product real well.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know, a little bit about the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what you can utilize it for,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don't really know how to get it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this could be a good one for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"Hey, let's start somewhere.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get used to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well, as we work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learn stuff and be able to utilize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future iterations."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is if requirements are constantly changing,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in leading edge applications,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work well,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because you can increment through.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Honestly, there's better methodologies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can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leading edge or bleeding edge technology.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get to those later.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one is one that you can utilize for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will 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is business users need to be,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moderately to heavily engaged in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there's many waterfalls,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not segmented like you are in the waterfall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waterfall model has it where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business analyst works with the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develop those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business analyst works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solution designers to design out the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at that point,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you're in the design stage,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business 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pretty much off doing their own 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not having to be engaged in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the approval comes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in this 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waterfall is so short,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going through your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design doesn't take as long,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you're not having to design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as many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the business to be engaged,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then approve,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need the business to be engaged right away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implementation is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very long.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more engaged.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level of engagement, whether it's moderate or heavy,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 depends on how long your iterations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 two month iteration,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then maybe the business 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moderately engaged,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 have a one month iteration or less,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be more engaged.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moving through requirements analysis,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approval on the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that implementation that was done,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coding that was done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circling right back to features and enhancements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analysis phase again.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definitely have to be engaged more.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next thing is the functional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be able to turn them into something quickly.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good...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this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that needs to happen,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business needs to be able to see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need to have something tangible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 can utilize right away.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there's an urgent need.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the software suite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software application.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care of this huge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all these efficiencies for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there's one critical component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needs to be done really quickly.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there's a government change that's happening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they're regulating and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"This needs to be done by such and such a date."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model can work well,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to quickly get something out the door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deploy or usable and tangible in the business's hands.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the incremental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similar to the waterfall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shortens up the phases,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shrinks that down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works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just a segment of requirements at a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increments through multiple times,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it's ready for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66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Hey, everyone.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software development life cycle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 is the spiral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0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spiral model is aptly named.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combination of both linear and iterative.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Linear, because it goes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steps every iteration,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iterative, because obviously it goes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multiple times.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very similar to the incremental approach,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there are some key differences with the spiral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the reason that it was developed and created.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big difference with the spiral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focuses heavily on risk assessment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risk management.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great for projects that have higher risk,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could be dealing with governments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with regulations where there's a high risk,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even the healthcare industry,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there's a high risk to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need to make sure that the risks are being assessed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times throughout the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identifying and mitigating those risks.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one way that this model reduces some of those risks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by breaking up the project into multiple segments.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working through it in a more iterative fashion,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a strict waterfall approach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to identify and mitigate risks at a smaller level,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having a huge risk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could derail the whole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each cycle, we'll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into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little bit more in the next slide,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each cycle begins with identifying stakeholders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identifying what success looks like.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a little bit unique because most of the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identifying stakeholders and what success looks like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one of the first steps to a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maybe gets touched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work back through an iteration.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spiral model kind of redoes the whole 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make sure we have the right stakeholders in play,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have the bright success metrics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business problem identified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to what we're moving forward.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set kind of a mini goal for that particular spiral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to what the commitments are and how 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then, each cycle, as I kind of just alluded to,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ends with a review and a commitment after that cycle.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5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the spiral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little confusing to look 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through it in detail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try to help explain it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actually start right inside of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right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first thing you're doing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you're determining the objectives of the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a key first step,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what that business need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those user needs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starting right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you're working into this small little piece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skip over and you're doing a concept of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understanding what those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look like,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throwing kind of the concepts together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business need is this solving.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work through the concept of operation.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will it look like for 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utilize this particular software application?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the users and how's that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work into creating a requirements plan.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do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you're getting into your kind of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full cycle through.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after you've created the requirements plan,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doing a risk analysis.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you're identifying and solving risks.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very important that you don't actually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into the prototype until that risk analysis is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 what those risks are to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mitigate those risks.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the risks 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particular software application your creating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go in some type of healthcare machine.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one risk analysis is making 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that has a fail safe,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it can't fail and accidentally pump additional blood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additional fluids into the person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hooked up to the machine.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doing kind of initial risk analysis and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we need to identify and mitigate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that's in play.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one of the other unique things with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you're going and you're creating your prototype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going in and actually doing some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creating a very, very, very rough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one that's done within code.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more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one that's done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written, drawn, something like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 rough sketch,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rough idea of what the software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like.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then are working through and defining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all those requirements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at this point, as you create your first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know really that much about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requirements plan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 idea of the concept of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creating that prototype one just to validate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then you're coming through your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you're verifying and validating your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you're creating a development plan.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kind of the key thing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actually starting to say,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be ready to develop this 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need to do the coding necessary to make this happen.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also are finishing the,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finish that development plan,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coming up to the review point.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where you're re-identifying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putting the project under review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sure that the business objectives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were originally identified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business needs are being solved for.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go back through 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create your review, you're redoing your objectives.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you're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piece of the spiral.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again, doing risk analysis,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identifying those risks, mitigating the risks.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you kind of work through each particular spiral,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to look at is the spiral,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time gets longer.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identify more risks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you have a better understanding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those requirements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into the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where you're actually going 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probably do a little bit of coding,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little bit of configuration and work through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that you've got a good development plan,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start that piece.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then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 draft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work through the development of the actual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where the mainstay of development happens.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working through all of the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were defined.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then are verifying and validating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those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get 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you're getting into kind of planning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next iteration,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you need to plan for the testing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finishing up your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you're working into plan for your testing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you come to the review,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re-identifying stakeholders,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that you have the right people engaged,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planning that next,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look at the business need,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planning that next iteration through the spiral.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Coming up, again, determining the objectives,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progress through 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you're identifying solving risks.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this prototype you're utilizing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that you're creating,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actually an operational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 that it's one that could be utilized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is almost the end result of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you're working through a detailed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doing more coding, integration, testing,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implementation, and then you're finally releasing.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one key thing is this spiral continues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 to work through your detailed design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work through your coding and your integration.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may have a very tight spiral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you're working through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each key spirals you're working through a set of the,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 the waterfall stages that you work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your requirements, your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implementation, your testing,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deployment, your maintenance,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really what the spiral is doing,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it's doing it in a way that you're working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identifying risks, creating a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moving on to that next phase.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7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some pros and cons to the spiral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pros is it does a really good job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managing risks and mitigating risks.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talked about that a lot.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identifying it multiple times throughout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mitigating it multiple times throughout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as you've put more emphasis on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obviously going to make it easier to mitigate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manage those risks.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is you're able to identify issues earlier.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you're working through the spiral,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re-identifying stakeholders,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re-identifying the business need,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make sure that you're on the right track.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also you're able to identify those risks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able to find those problems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those issues earlier in the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saves you a lot of time and money later 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want them coming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you're finishing up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is, as you're working through the spiral,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estimates, as you get into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really good.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done a lot of work to get up to that point,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work through your requirements in your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planning.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your estimates towards the end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how many more hours, man hours,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schedule time 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going to be pretty good.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next thing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get developers engaged very early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type of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don't have business analysts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gathering the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trying to create a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maybe reaching a little bit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their expertise zone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work through designing the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developers early in the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experience,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know what they've developed in the past,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know what's worked and what hasn't.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having them engaged early helps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some of those problems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the design that was identified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was come up with is a successful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cons to the spiral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imagine,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long time to get a finished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creating prototypes,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they're not really something that can be utilized.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is a long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working through a lot of spirals to get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imagine the waterfall methodology,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kind of expanding that even further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spiral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you're having to put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risk identification mitigation in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every time you move to the next stage,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reviewing stakeholders and business plans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planning for that next stage.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a lot of additional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gets put into this particular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with that, there's a high cost.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mean, obviously with more time, more resources,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higher costs to utilize this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is it relies really heavily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special skills of somebody 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able to identify and mitigate risks.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having just a normal project team try to do this,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kind of identified mitigating risks,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something that's done very well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they're not used to doing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some type of person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been in risk management,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been in these projects that have failed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been very similar and they do a good job,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know kind of what steps it takes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and mitigate those risks.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then, the other thing that happens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you're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building this from the ground up,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solution ends up usually being extremely custom.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 making it very custom,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requirements that you're identifying,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you're documenting, that you're creating,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design that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putting together,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very limited chance of being 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reused on future projects.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kind of that model's not only high cost,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also makes you have to,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 all that work that you've done,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really just, only can be utilized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realized in this particular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6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should you use the spiral model?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one big thing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goes without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when risk identification and mitigation are high.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that's very important to the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it to use in medium and high risk projects,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 that have huge issues,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don't identify and correct for that risk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part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is users that aren't sure of their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goes with most iterative type of projects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you don't have to identify all the requirements up front.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kind of work through your spirals,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able to identify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utilize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you go.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one is if you need prototypes.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you're maybe selling this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need to be able to get constant feedback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outside users,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prototypes are very helpful to do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give something tangible,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something, somebody utilize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other reasons that prototypes are very useful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type of model does a good job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those prototype as you work through.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reason is if the requirements are complex.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working through a spiral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got more time to work through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you've got designated sections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you're able to solve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some of those complexities.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and costs aren't as important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it can be high cost, long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obviously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utilizing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business needs something tangible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their hands right away,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need to be realizing the benefit,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they have a very limited budget.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last but not least,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little to no experience in the project area.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since you're designating so much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working through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don't have a lot of experience in the product area,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affect you as much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you're able to 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spend a great deal of time getting that experience,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that knowledge and doing your necessary research.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the spiral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Definitely useful.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utilized in higher risk situations,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as utilized in a lot of industries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 to some of the other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0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methodology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definitely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multiple lectures to go over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because the concepts are very different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what we've learned in the waterfall,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incremental and the other models that we've covered.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one is a very unique method and it's called Agile.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agile was spun off of the waterfall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kind of is the competing model to waterfall.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 is extremely rigid, extremely staged,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have to work through one thing at a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it, it takes a long time to get complete with it.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 was created to completely throw that away.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wanted something that could be a more quick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something out to the business,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have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can deal with requirements changes more frequently.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way you can keep up to speed on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keep going with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two different agile methodologies.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kind of break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down a little bit.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very common misconception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rightfully so.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a term of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development lifecycle, SDLC,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systems development lifecycle, SDLC.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confusing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acronym is the same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people refer to them both as SDLC.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there are some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 key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kind of look at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1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first one is the Scrum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a kind of a subset of the agile framework,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will, and that's what we'll cover right now.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scrum model uses an iterative approach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call them sprints.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one thing you'll learn with agile,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they have different terminology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different things they're utilizing.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we'll go over all the terminology.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make sure I explain it all to you.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you're going into a company,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if you work for a company that's using an agile approach,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get some basics and some background around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it uses an iterative approach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called sprints.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look up here on my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image that I have on there,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shows you that you come in on that initial red arrow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discover, and you work through a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in yellow.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go through in the green and you develop,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blue is you test and that kicks you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next sprint.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get more into sprints a little bit later 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next slides.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 great thing about the agile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scrum model in general,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it's very flexible and adaptable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great for dealing with the unknown.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perfect example, is Google uses agile.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use kind of their own methodology,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they're autonomous driving cars.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self driving cars, is all being built on agile.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leading edge technology.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don't know a whole lot about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flexible and adaptable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different requirements and things that come up.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it helps a lot for them to utilize a scrum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values individuals and interactions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processes and tools.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waterfall methodology is all about processes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tools it takes to get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scrum model uses the people and the project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interacting with them a lot more frequently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the processes and tools.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is kind of the agile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Scrum model has a lot less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being done.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talk about that a lot further as well,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don't have a big requirements document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comes out with when you utilize a scrum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some base requirements kind of written down.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formality depends on the company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you're working for, that utilizes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are very formal and a little bit more detailed.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companies use very little to no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comes out of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different, but they really value the interaction.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also value working software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the comprehensive documentation.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just talked about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don't need documentation,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something and get it ready to go.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don't care to sit 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it's all designed and documented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hundred percent prior to engaging.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they value customer collaboration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contract negotiation.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want the customer to be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don't want the customer to say, oh,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here's the budget and here's what 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say, get in here, Mr. customer,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let's start working through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can tell us when we're good.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work with you and start collaborating with you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determining how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 your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another thing is they value responding to change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following a plan.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waterfall methodology and the linear ones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very process driven.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your step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step, step.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agile, while it has some steps, those could change,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could fluctuate and they like to be able to respond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change and quickly adjust for that change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saying, oh, we can't do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not part of our process,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wait until we see our circle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around or whatever.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agile in scrum model is much more flexible.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scrum model, as I kind of mentioned 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one of many different agile methods.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ones include extreme programming,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crystal clear, feature driven.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there's actually another one that I don't have listed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covering today,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the rapid application deployment.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40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what the scrum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very high level looks like.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let's dive into the scrum model a little bit more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let's understand it a little bit further.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you'll see on this slide,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different things underlined,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those are different terms that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utilizing the scrum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very good to have a good understanding of what they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first off the project team completes sprints.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project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group of people complete these things they called sprints.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like their iteration.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sprint is a short iteration from analysis,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development, testing and possibly deploying a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deploying is obviously,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after a number of sprints, most likely,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sprints can last anywhere from 14 to 30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a set timeframe.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whether it's 14 days, that's what your sprints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it's 30 days, that's what your sprints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doesn't fluctuate usually a company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certain sprint that they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all their projects or a certain sprint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utilize for this particular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within 14 days or up to 30 days,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working through analysis, development, testing,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ready to go with one kind of iterative 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you can see, that's a very short timeframe.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you're doing is you're using a subset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prioritized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Obviously you can't give them everything they want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14 to 30 days, or why would the other models even exist?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mean, that's impossible.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you can do, is have a prioritized requirement list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start to work through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prioritized requirement list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called the sprint backlog.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this is basically the backlog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all those requirements that were chosen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particular sprint and is what was decided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committed to that could be completed in that sprint.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term to know is the product backlog.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all the different current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people want for this particular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particular software.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all the products, all the enhancements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the features and everything they want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goes in the product backlog, every sprint,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team gets together, reviews it, plans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determine,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take the top 10, 15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prioritized requirements, whatever that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dependencies and length of time to complete,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pull it in, they commit to that for their sprint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start running.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we'll get into that a little bit more.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project team is made up of the product owner,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the business side of things,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scrum development team and the scrum master.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scrum development team is the business analysts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developers, designers, that whole development side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scrum master is ultimately the facilitator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sprints.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we'll go through it and dive into their roles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little bit more.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owner is responsible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return on investment.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ultimately the ones that their head will roll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product doesn't meet the needs of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the ones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bringing the business need forward.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the ones that are prioritizing those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determining the "what,"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ultimately filling that product backlog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all the requirements and needs of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they're definitely usually a business user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being brought in,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usually it's a subject matter expert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somebody up in a management, senior management,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somebody that has a very good grasp what that business wants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needs out of this particular software.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ScrumDev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 is a cross-functional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 that you're collaborating with business analysts,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designers, with maybe subject matter experts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those different pieces as part of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a cross functional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you're utilizing and you're collaborating with.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the ones that are really determining the how,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making sure that they're able to execute that how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code for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scrum master is the team facilitator,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don't have any power.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just there to facilitate,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that they're clearing roadblocks,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timeframes and expectations,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communicating and providing that visibility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that project and the status of that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those sprints to executive management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whomever the sponsor is of the particular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9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talk a little bit about what they call artifacts.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artifacts are their term for some of the different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scrum model and actually agile in general.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is the product backlog.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we've kind of talked about it a little bit,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is a list of features that the business wants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force ranked by the product owner.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I say force ranked, I mean,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can only be one number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can only be one number two.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can only be one number three.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trust me, that sounds easier,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easier said than done to get somebody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force rank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have a product owner that's able to go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actually force rank requirements, that is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a huge bonus on your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that's a huge help,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need to make sure that they are force ranking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 you can't have 10 number one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what happens if you can only complete seven of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sprint, you have no way to know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seven are more important than the other three.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about the product backlog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anyone can add items.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users may be adding items to the product backlog.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matter experts could be adding items.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People, I guess from the scrum development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I've seen add items to the product backlog,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they've seen something and understand a business need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that can be accomplished.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could be user stories or use cases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utilized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to basically what that product backlog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be a user story or use case that's documented.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don't know much about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do some research.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 do have some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lectures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cover user stories and use cases.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backlog does not contain tasks.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simply a list of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of what tasks need to be completed.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a task list.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what requirements need to be completed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meet that business need.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let's look at the sprint backlog.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sprint backlog is a subset of the product backlog.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committed features that will be completed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that current sprint, that 14 to 30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take requirements from the product backlog,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based on whatever the highest priorities are,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 may snake some lower priority ones,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easy to accomplish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can squeeze them into that sprint.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commit to them and say, this is our sprint backlog,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what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done in our 14 to 30 days,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a deadline to complete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obviously at the end of that sprint.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product backlog, there's no deadline,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just an ongoing list.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may be features that are put in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quite frankly, there will be, that'll never be realized.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They'll just keep dropping to the bottom of list.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they'll never be put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it's a good idea maybe,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it's not really very useful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return isn't very high.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they get lower priority.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with the sprint backlog is since you have a deadline,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track where you're 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all those different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track what wasn't started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what's in progress and what's completed.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working through and identifying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are those different committed requirements 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whereas that sprint backlog requirements list 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does that look like and what stage are they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2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continue on with the scrum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talk about the meetings that take place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part of the scrum model process.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meeting that always happens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sprint planning meeting.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where the product team gets together,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the, excuse me, the project team gets together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committing to items in that sprint backlog.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they're taking a look at that product backlog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saying, okay, knowing the length of the sprint,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knowing the dependencies of the different items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product backlog,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their priority,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items can we complete in this sprint?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very important that they get this right,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really the longer the project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together project over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try to keep the same team together,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more accurate they'll become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what they can complete in those sprints.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they've committed to that and they're working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also have a daily scrum meeting.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a daily 15-minute meeting,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it's called the standup meeting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really means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not sitting around a table,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getting together in a room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collaborating.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want it to go over 15 minutes,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 you're wasting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you do is you go one by 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 all the different individuals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part of the project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talk about what did you complete yesterday,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in your plan to complete today,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roadblocks or issues are you running into.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way you're basically understanding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every single person is working 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scrum master is getting a good feel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to, okay, are we moving forward.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 hear that people are working on things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maybe away from what they're expecting,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call that out and talk about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collaborate with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if there's roadblocks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issues that's being ran into,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scrum master is in charge of making 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those roadblocks are removed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the team is able to continue forward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running into any major snags as part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meeting that happens is this is kind of,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started with the sprint planning meeting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happens at the beginning of the sprint,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daily scrum that's obviously happening everyday,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a repeatable 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how many days your sprint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that sprint is done, you do a sprint review.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demonstrating that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getting feedback from the business,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users, from the product owner,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you have something tangible you're showing,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you're maybe even letting them click around with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play with it a little bit.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getting some good feedback.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have what you call the sprint retrospective,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where you're inspecting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sprint that just got done,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saying,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went well, what didn't go well,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we run into, what problems did we run into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 need to account for in future sprints,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we took on too much in that sprint,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we took on too little,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we skimped on the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ran into a lot of issues during our demonstration.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 that is, whatever those lessons learned 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working through it in that sprint retrospective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try to help avoid that in future sprints.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there's a fifth step,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kind of a step that if you go look it up,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isn't a common step you'll see,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is one that I've seen utilized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utilized very well in scrum model and agile teams,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the product backlog refinement.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where before you start that next sprint,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take a look at that product backlog,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look at everything that's in there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again you could have users throwing stuff in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really know the quality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what's getting put in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through and adjust those items,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clarify some of them, maybe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one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was put in there and split it up into multiple items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idea or the requirement concept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 put in there is just really large,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it'll be very difficult to handle that in one sprint.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break that up in different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can handle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through that way.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also you're looking at all the different dependencies.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 may be requirements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for us to do this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have this requirement also done.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kind of, they tie in together,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one can't be done without the other,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this one can't be done until at least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this other requirement has been met.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determining those dependencies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making sure that you got a good idea of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you're getting ready and you commit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items in your next sprint planning meeting,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up for success.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the key meetings as part of the scrum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9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are the pros and the cons to the scrum model,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talked about a lot of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when is the right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where are the good and the bad of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the first good is it's flexible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adaptable to changing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 can notice, you have the product backlog,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requirements that have to really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and committed to are the ones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go into that sprint backlog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you're working through as part of the sprint.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those other requirements, it doesn't matter,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change, they can fluctuate,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 the requirements can be deleted and rewritten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doesn't affect anything in that particular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it gets worked out in front of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get some tangible, tangible products,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they can see and demonstrate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possibly utilize really early.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to 30 days is nothing.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 that's really quick.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granted that that first iteration,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two, three aren't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grand.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basic stuff,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architecture and things set up,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at least they get to see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could help guide and understand where that's going.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it promotes collaboration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business and development teams.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remember from the waterfall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cons to that is you can sometimes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rift or a wall between the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between the development teams.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the scrum model really evaporates that wall.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really have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 have to work closely together.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product owner is working with the scrum dev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working with the scrum master.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all on one team.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Everybody's helping everybody else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not one person that's in charge of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one person that's gathering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Everybody is working together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put kind of their heads together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the requirements and the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testing and everything is perfect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chipping in with another.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really helps to collaborate between the teams.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you're getting daily feedback on what's going 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not having people stuck spinning their wheels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that's in requirement definition,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that's in development or testing.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seeing those roadblocks.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people as part of a project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not in the agile methodology,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they'll sit and spin their wheels for a while before they,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a couple days before they bring it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say, okay, I'm having an issue,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try to do their due diligence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it which is great.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 a tight timeline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can cause you to have to move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schedule of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cause the project to no longer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considered a full success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schedule had to move.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this is forcing that in that daily standup meeting,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working through and basically every person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getting called out on what they worked on the day before,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their plan is for that day,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any roadblocks they're running into.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helps stop the spinning wheels.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it sounds great,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common cons to this particular model?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some companies maybe not use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one of the key things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no defined end date,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 you're working through the scrum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working through these sprints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and over and over and over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there's not a good time just to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we're good, right, we're good enough,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product's good.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always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business needs and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out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just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less and less and less impact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return on investment.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hard to really define when that final end date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stop the scope creep from happening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scope of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continually blowing up and ballooning.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it relies on the commitment of all team members.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since you're working together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having daily meetings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working through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team members need to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 committed to this particular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time that project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only working on that particular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maybe they're working on one other 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generally mixing multiple together can cause issues.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they're working in one, they need to be committed,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it includes the business owners as well,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getting that level of commitment is tough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lot of different businesses to do.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it's challenging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adopt and train all the people in scrum.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I'm kind of telling you 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taking two different lectures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 to give you the basics of how scrum 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not even diving in to actually do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just giving you the understanding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different terminology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meetings and how it 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to actually do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a lot of experience and training to do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also have to train a scrum master.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can be challenging and costly to get that set up.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reason is if there's any type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turnover in that project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turnover for promotion,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 to a different project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they're leaving the company,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to a different role, anything like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can have a huge drastically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effect on that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team members are so intimately woven,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hard to build or snag another new person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pull them in and get them engaged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everything that's going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get them to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happened up to that point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lead the decisions and discussions.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very hard if you have a team member leaving,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especially if it's a critical team member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has a lot of knowledge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this particular product that you're building.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466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should you use the scrum model?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is it good to use?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these will be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obvious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pros and the cons,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when the project is unpredictable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changing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scrum model or the agile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is very good to utilize.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also good when using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creating leading edge technology,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 mentioned that earlier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were talking about Google.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uses the agile methodology and the scrum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they're constantly evolving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going into areas that nobody's gone before.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without having anybody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kind of technology area,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lots of learnings,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requirements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very quickly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new knowledge and stuff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you're learning through each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they're working through the sprint,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from it, talking about it, lessons learned,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 into that next sprint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that knowledge and ready to go again.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if your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an experienced scrum master,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helps a lot.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scrum masters are really a key and integral part.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actually certifications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for becoming a scrum master.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an integral part of the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somebody that's experienced is very helpful.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have somebody in the organization,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obviously it's a lot easier to utilize the scrum model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 scrum master already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one is the business has a good resource to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have time to dedicate to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talked about that a little bit earlier.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product owner has a lot of control for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they're misrepresenting the business needs,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they're not able to dedicate enough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project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likely fail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sprints aren't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driven very well,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pulling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the product backlog into the sprint backlog,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may not be prioritized correctly,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requirements could be wrong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 the business need.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important to have a good business user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engaged and dedicated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at least nearly dedicated to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you can use this when you have pressure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quickly get something tangible.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there's urgent need to have something tangible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something working out there,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great model for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 get that project set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first 14 to 30 days,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something at least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demoable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show them kind of where you're going with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nice to able to kind of work through that quickly.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piece is if you don't have much concern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length of the project or the budget,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great one to utilize.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best ways I've seen this utilized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for internal systems with a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this is their main system they use.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this is a particular software that they've created,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custom software for their business,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just have a team that's continually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evolving and supporting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there's always business needs and changes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needed to that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they just dedicate a project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simply support that particular application,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application is continually enhanced and changed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meet those ever-changing business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you don't really care about the budget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can afford that or it makes sense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have that project team available, perfect.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is the development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to be engaged throughout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the waterfall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some of the iterative methodologies,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development team is engaging,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the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they're able to back off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work on other projects or other products.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in the agile methodology and the scrum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can't really back off,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engaged as part of that project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constantly developing,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 they're constantly designing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developing the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they're developing and designing smaller increments,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much, much smaller increments to work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they're helping with the testing as well.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works really well when the development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resource constraints,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they have an ample number of developers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able to dedicate to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have it worked through.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the scrum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hope that makes a little bit of sense.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we've only touched the surface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agile and the scrum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will give you the basics that you need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work through an interview or to start at a company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business analyst within the agile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4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sng" dirty="0" smtClean="0">
                <a:solidFill>
                  <a:srgbClr val="401B9C"/>
                </a:solidFill>
                <a:effectLst/>
                <a:latin typeface="sf pro text"/>
              </a:rPr>
              <a:t>The next methodology that we're </a:t>
            </a:r>
            <a:r>
              <a:rPr lang="en-US" b="0" i="0" u="sng" dirty="0" err="1" smtClean="0">
                <a:solidFill>
                  <a:srgbClr val="401B9C"/>
                </a:solidFill>
                <a:effectLst/>
                <a:latin typeface="sf pro text"/>
              </a:rPr>
              <a:t>gonna</a:t>
            </a:r>
            <a:r>
              <a:rPr lang="en-US" b="0" i="0" u="sng" dirty="0" smtClean="0">
                <a:solidFill>
                  <a:srgbClr val="401B9C"/>
                </a:solidFill>
                <a:effectLst/>
                <a:latin typeface="sf pro text"/>
              </a:rPr>
              <a:t> cover</a:t>
            </a:r>
          </a:p>
          <a:p>
            <a:pPr algn="l"/>
            <a:r>
              <a:rPr lang="en-US" b="0" i="0" dirty="0" smtClean="0">
                <a:solidFill>
                  <a:srgbClr val="1C1D1F"/>
                </a:solidFill>
                <a:effectLst/>
                <a:latin typeface="sf pro text"/>
              </a:rPr>
              <a:t>is the rapid application development also known as RAD.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9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agile methodology,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you'll see some of the similarities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some of the differences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reason that it's its own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 to agile or the scrum methodology.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with rapid application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very incremental approach.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working through things multiple times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building upon something and making it better.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the components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functions are built in parallel with each other.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we'll go into that in a little bit more detail,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that is the kind of the number one 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separates the rapid application development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other methodologies.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Developments have very tight timeframes.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it goes, kind of without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the name, rapid application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something out the door quickly,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a product that's usable, that's buildable,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billable, whatever that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need to get that out the door right away.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these kind of mini projects, if you will,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pulled together into a working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we'll cover that a little bit more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to how they segment out and how they work together.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 is received and a prototype is refined.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we'll talk about that a little bit more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work through the process,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splitting up the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multiple groups work on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pulling it together into a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feedback and working 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additional and incrementing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iterating back through to build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that particular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keep repeating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all the requirements are met,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business need is solved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21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look at what the rapid application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it RAD for the rest of the lecture,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looks like.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starts out with an analysis and a quick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get into your iteration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your increments,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you're demonstrating, refining, developing.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developing, demonstrating, refining,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developing, demonstrating, refining,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creating this prototype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building on this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once you're complete there,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work through testing and deployment.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you've seen the scrum model or agile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iterative methodology,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you'd say, what's the difference with this one?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we just moving faster?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mean, it's the same concept.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work through analysis, then you're iterating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 final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testing and deploying.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3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here's the main difference.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rapid application development looks like.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start out with an analysis and a quick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then once you've done that you then are segmenting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particular product into multiple segments.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independent products, if you will,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will talk to each other.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done with these different teams.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 in the app, the analysis and quick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one, two and three.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are designating different project teams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development teams that are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looking to solve their segment of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piece of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ultimately they're working independently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same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Everybody is working consecutive together.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ultimately have three different projects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to pull together one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everybody's run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first iteration or few iterations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deemed a good point,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pull all that together into a working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you need to pull those separate project teams,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their solutions together, have them work together,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and build this prototype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then can be shown to the business,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they can get feedback,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refine things, they can talk about what they like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don't like, what needs to change,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features and requirements that need to be added.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work back from the prototype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into the different project teams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bouncing back from the prototype as needed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go back and continue iterating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build out all the necessary features.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end, you have a working prototype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is where you ultimately are taking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making it a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turn it into the actual production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utilized.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that it's a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the final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work through your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the different project teams are engaged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to deployment.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 is the big difference,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you split it up into multiple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work on them at the same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allows you to get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product out the door much faster,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hence the name, the rapid application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Guys, Venn diagram 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SDLC verses SDLC: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inner circle,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see the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development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development lifecycle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walking through the different phases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requirements in designing,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developing, testing, deployment,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maintaining that software.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really, that's a more confined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of lifecycle,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it's all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software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will help enable that change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will help deliver that value.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systems development lifecycle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encompasses all of the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development lifecycle stages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includes some additional things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managing the people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processes,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physical architecture,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handling all of the training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organizational announcements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that particular software development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 kind of look at this,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have a clear understanding of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hear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development lifecycle,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what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 about today,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think looking at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streamlined of implementing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changing a particular software application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suite that will help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enable that change.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deliver that value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end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systems development lifecycle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more of the big picture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encompassing the whole 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the software,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 how are 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deliver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our people?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it all affecting,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making sure that where they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necessary training and architecture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place to handle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91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talk about the pros and cons a little bit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this particular methodology.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the obvious one is it's reduced time to develop.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going to take you less time to develop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have all these different people working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segments and pushing it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timetable, that schedule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much shorter.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is you can reuse a lot of components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you're building this kind of segmented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will, and you're building this standalone piece,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able to potentially re-utilize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 of that in future products as a piece.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can reuse some of those components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some of those pieces that were built.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encourages customer feedback.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since you're working through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creating a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it to the business and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"Okay, we're 10% into this, but here's our first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"What do you think?"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able to get feedback,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able to refine and update the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whatnot to be able to meet that user need.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able to encourage customer feedback very early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product, rather than way at the end,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typical waterfall methodology.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you're tackling integration early,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avoids issues later.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by pulling it all together into a working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taking all these segments.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obviously, one of the challenges,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inherent challenges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all these different project teams working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kind of separate segments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pull together in one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talk.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since you're pulling that together into a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start solving for that a little bit earlier,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start talking integration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other systems really early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project teams need to know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that's part of their particular segment of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are some of the cons?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is you need a strong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business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these project teams, initially,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going through the analysis and the quick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project teams are splitting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a person that can identify those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do it really well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they're ultimately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supplementing three teams with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is you need to be 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segment or modularize your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products, it just doesn't make sense.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wouldn't be able to do it very easily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be able to break it up into different pieces.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to be able to do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can't have three standalone independent segments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modules, there's no way that you can pull it off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RAB type of development.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something that kind of adheres to that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another, a high dependency on modeling skills.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you're working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have a really good understanding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how all of these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together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process, in data flow, in an activity flow.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so, you need to have somebody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some people that know how to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do data modeling, activity, modeling,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modeling, and are 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that all together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all these modules can meet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end result once they're all combined.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 but not least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requires a highly skilled developer and designer team.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taking lots of developers, lots of designers,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having to split them up.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a lot of resources used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 have to have these different project teams.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because of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have highly skilled people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each particular team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drive that design and that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way, this model is very risky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sense that you're getting it done really fast,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need to make sure you have the right processes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procedures in place internally in your business,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able to make sure that this is successful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not just building three modularized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can't end up being used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45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should you use the RAD,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rapid application development?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you need a system up really quickly,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two to three months, you need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can be working and be utilized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goes with it, but you have to,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well, you have to be able to modularize.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system that can be broken apart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needs to be done really fast.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time when to use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when there's a high availability of quality designers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developers to be able to position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 the different project teams.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a large budget.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 lot of people that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working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this particular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have additional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coming out as trying to pull these together.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end up paying for the speed.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not only are you defining what the requirements 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business, you now have to split those up.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takes time to split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pull them all back together into a working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those are just costs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rapid application development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normally wouldn't hear in a lot of other models.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 is the resources need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have a really high business knowledge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need to be dedicated to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since this is moving really fast,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quick answers, quick decisions being made,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need correct decisions being made.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that business user, that sponsor,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business owner to be driving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right direction,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if they get going a week at a wrong direction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three or more teams,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kind of using the concept of three teams,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be 10 teams working together.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multiply that one week by multiple teams,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you've lost three weeks of development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time where you are trying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this done in record speed and it just doesn't 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when you use the rapid application development.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 haven't seen this used a ton in most businesses today.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sure there's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some companies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need to be quick to marketing certain things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have the resources available.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big companies may use something like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 need to get something out to compete,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they at least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something workable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the door that they can then work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help develop and create.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this is something,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would be more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maybe a company is trying to get quick to market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be the first to market a particular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system to be able to grab some of that market share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kind of work from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7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lecture, we're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 prototyping.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prototyping in amongst itself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its own lifecycle or methodology.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 thought it was important that we cover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explain what prototyping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have discussed different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it as we've worked through the different methodologies.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58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starting out, prototyping is used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iterative methodologies,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methodologies that are creating something,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creating a prototype, basically a mock draft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that end result will look like.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level of how far it is depends on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how much time was put in prior to prototyping.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prototype it, you get feedback,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get updates, and thoughts.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you're working back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analysis design development,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then put that feedback into place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build the next version of the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like I mentioned, prototyping isn't its own methodology.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used generally in conjunction with spiral,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application development, RAD,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incremental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the models that this kind of gets put in with,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really can get put in with any type of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has an incremental approach or iterative approach.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Prototyping, you're breaking things down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smaller segments,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you're breaking the requirements down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what's important.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then building it and calling it a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 that this isn't the end result.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goal.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hasn't really been fully vetted out or tested.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here's an example of what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kind of designing this out to look like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here's some of the functionality with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those prototypes are iterated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until they end up meeting all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those user requirements, all those business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one of the bad parts about it is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prototypes are generally discarded.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may build a prototype.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may give you a bunch of feedback,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users, the business might,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may end up scrapping that prototype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starting over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going a different direction and design.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usually are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discarding prototypes as you go.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final prototype is usually discarded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there's usually some key changes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need to be made as you get into ready for production.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it's kind of a lot of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end up wasting and creating these prototypes.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one of the other nice things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one of the other things with prototyping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business users involved.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they're seeing something tangible,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working with that particular software,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product and they're able to give that feedback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it's going in the direction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 had imagined.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20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talk a little bit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pros and cons of prototyping.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the one thing is it gives 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visual of their wants and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told us this is what your requirements were.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we translated it into something of use,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tangible, and they can get to see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give some feedback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promotes user participation and communication.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not waiting until the end to try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some of that communication some of that feedback.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promoting it throughout because you're showing them,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"Okay, here's a prototype, what do you think of this?"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It'll allows progress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when you're unsure of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one of the downfalls of a very linear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the waterfall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you can't really start on the design and the development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you understand all of the requirements,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mean, you have to go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design everything around,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 all those requirements, document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you move to the design and so on and so forth.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this type of model, this type of iterative fashion,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where okay, well we know a subset of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go and build a prototype knowing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figure out those other requirements as we go.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encourages innovation.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 create that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you're getting a lot of people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"Well What if we do something like this?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"However, what if we change this?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"What if we make the user interface different like this,"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able to innovate and keep making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particular software product better.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then the end users are extremely happy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end result.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are some of the cons?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one thing is if you have strict approval processes,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say, okay, at this certain stage,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approve the requirements that were defined,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approve the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approve the coding, there's not very good.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not like a, there's not a stage gate,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toll gate to work through to that next phase.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 iterative model, on a prototyping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kind of working through that and you don't,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need to get that formal approval.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very loose approvals.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non-functional requirements are really tough to identify.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non-functional requirements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not tangible.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clicking a button having certain actions happen.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certain pieces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non-functional requirements could be usability.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be security, it could be performance.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those are generally tough to identify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you're really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well, here are the needs, here's the needs I need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fulfill with this particular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particular challenges I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 are the features and enhancements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can take away those challenges.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very tough to pull out okay, what,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needs access to certain pieces of data within the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other non-functional types of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piece is that it can lead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really poorly designed systems.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you're kind of starting out, you're starting with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subset of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you work with that subset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requirements you design in a certain way.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later on maybe two iterations later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learn some other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man, if I would have known those requirements 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beginning, I would have designed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solution completely different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Kind of too late,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too far into the project generally to usually scrap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start over and redesign the architecture.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having to kind of build on top of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you've ever worked with a system that's gotten older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 IT teams tried to keep up with all the changes,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systems gotten old and clunky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there's band aids everywhere,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not good documentation,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how everything 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what happens as you're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build sometimes in the prototyping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last thing is, the business can sometimes think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that, oh, I've got this prototype,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software that I'm using, it looks perfect.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we're ready to go, right.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mean, let's launch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they don't understand is there's a lot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back end things that haven't been created for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prototype that you've built it in a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just shows them the feature,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haven't fully vetted out and built all of the pieces of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haven't integrated it with other systems.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business owners users can get a little antsy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pansy if you will, and want to hey let's push this 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go, this is perfect.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have to really curb their enthusiasm and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know, it's not done or we're not ready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go out at that point.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you can get a little pushback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22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is it good to use prototyping?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one nice thing as with all iterative models,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when the objectives are unclear,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requirements are unclear,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really sure where you're going,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what the initial requirements are,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you're not sure kind of how that can evolve.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 high pressure to implement something.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another iterative thing, they need something,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see something, some type of prototype something,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helps a lot with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requirements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changing a lot,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another reason.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a great thing for any iterative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minimal resource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you're working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this team engaged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the developers engaged quite often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work through these different iterations.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have resources available.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need strict approval processes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this particular model doesn't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approval processes, it's kind of very, very loose,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make sure that there isn't a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 need to have a strict approval at the different stages.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other reason to use this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innovative and flexible designs that want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accommodate future changes.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you're working in technology, and you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what, this is new technology, we're not really 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you need to let's go ahead and build this piece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we'll see where we're 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know, in two months, we'll see what technologies become,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we've learned and learn where to innovate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where to take this to.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another good time to use the prototype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we're talking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software development lifecycle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particular lecture.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software development lifecycle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used to plan,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test, and deploy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information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very important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you to understand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isn't just about going out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deploying something.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steps that you need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work through;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plan, create, test,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deploy.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what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through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all the different methodologies.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steps for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development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again, these change a little bit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methodology you look 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 order changes,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how many times they're,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hit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particular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key thing is the first step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gathering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understand the business need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need to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ultimately needs to happen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produce the greatest value,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what their current process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current systems,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what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to-be system looks like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being able to do gap analysis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fill that in.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a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fill that gap, ultimately.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that's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software,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buying a piece of software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configuring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meet your needs,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maybe even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building that software.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design a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meets those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step is going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developing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coding changes,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it's actual coding,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it's configuration,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development 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needed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that software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for that company.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realize the benefits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they're looking to achieve.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fourth step is deploying.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software is no good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you roll it out to users.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deploying it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 it to users in a production,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live environment,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having them utilize the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they're working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using that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company is starting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realize those benefits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reasons that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put into place.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fifth and final stage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just maintaining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software system,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bugs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brought up.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more commonly,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changes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business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that's going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then there has to be some maintenance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software package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keep up with those changes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the software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continues to meet the business's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ever-evolving needs.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some of the methodologies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waterfall methodology,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spiral methodology,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incremental model, prototyping,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two different agile methodologies,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scrum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rapid application deployment,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RAD.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the key methodologies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touch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you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understanding.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4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question that I get asked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methodology is the best,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one that's,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better than all the others.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truth of the matter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that easy.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methodology needs to fit the business,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needs to fit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particular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project team.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we work through every methodology,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go through a dive into exactly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that methodology 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we'll also talk about the pros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cons of the methodology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it's best used,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what companies,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by what project teams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are those key components?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way you're 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methodology is the best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particular need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that business in that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first software development life cycles,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 created, was the waterfall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methodology even though it's one of the oldest,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considered the traditional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definitely still is in use today.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give you more details about what it is, what it does,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pros and cons,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the best scenarios are to utilize.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63E95-F592-4683-8C57-CF0BB0961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3789" y="728929"/>
            <a:ext cx="6424421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33254" y="5118354"/>
            <a:ext cx="2159635" cy="1740535"/>
          </a:xfrm>
          <a:custGeom>
            <a:avLst/>
            <a:gdLst/>
            <a:ahLst/>
            <a:cxnLst/>
            <a:rect l="l" t="t" r="r" b="b"/>
            <a:pathLst>
              <a:path w="2159634" h="1740534">
                <a:moveTo>
                  <a:pt x="0" y="1740408"/>
                </a:moveTo>
                <a:lnTo>
                  <a:pt x="2159507" y="1740408"/>
                </a:lnTo>
                <a:lnTo>
                  <a:pt x="2159507" y="0"/>
                </a:lnTo>
                <a:lnTo>
                  <a:pt x="0" y="0"/>
                </a:lnTo>
                <a:lnTo>
                  <a:pt x="0" y="1740408"/>
                </a:lnTo>
                <a:close/>
              </a:path>
            </a:pathLst>
          </a:custGeom>
          <a:ln w="19812">
            <a:solidFill>
              <a:srgbClr val="0080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739" y="869950"/>
            <a:ext cx="97485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8229" y="1903882"/>
            <a:ext cx="10035540" cy="272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5.jp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5.jp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20.jpg"/><Relationship Id="rId9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552" y="237743"/>
            <a:ext cx="11977370" cy="6631305"/>
            <a:chOff x="225552" y="237743"/>
            <a:chExt cx="11977370" cy="6631305"/>
          </a:xfrm>
        </p:grpSpPr>
        <p:sp>
          <p:nvSpPr>
            <p:cNvPr id="3" name="object 3"/>
            <p:cNvSpPr/>
            <p:nvPr/>
          </p:nvSpPr>
          <p:spPr>
            <a:xfrm>
              <a:off x="10033254" y="5118353"/>
              <a:ext cx="2159635" cy="1740535"/>
            </a:xfrm>
            <a:custGeom>
              <a:avLst/>
              <a:gdLst/>
              <a:ahLst/>
              <a:cxnLst/>
              <a:rect l="l" t="t" r="r" b="b"/>
              <a:pathLst>
                <a:path w="2159634" h="1740534">
                  <a:moveTo>
                    <a:pt x="0" y="1740408"/>
                  </a:moveTo>
                  <a:lnTo>
                    <a:pt x="2159507" y="1740408"/>
                  </a:lnTo>
                  <a:lnTo>
                    <a:pt x="2159507" y="0"/>
                  </a:lnTo>
                  <a:lnTo>
                    <a:pt x="0" y="0"/>
                  </a:lnTo>
                  <a:lnTo>
                    <a:pt x="0" y="1740408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43839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11724132" y="0"/>
                  </a:moveTo>
                  <a:lnTo>
                    <a:pt x="0" y="0"/>
                  </a:lnTo>
                  <a:lnTo>
                    <a:pt x="0" y="6377939"/>
                  </a:lnTo>
                  <a:lnTo>
                    <a:pt x="11724132" y="6377939"/>
                  </a:lnTo>
                  <a:lnTo>
                    <a:pt x="1172413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648" y="243839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0" y="6377939"/>
                  </a:moveTo>
                  <a:lnTo>
                    <a:pt x="11724132" y="6377939"/>
                  </a:lnTo>
                  <a:lnTo>
                    <a:pt x="11724132" y="0"/>
                  </a:lnTo>
                  <a:lnTo>
                    <a:pt x="0" y="0"/>
                  </a:lnTo>
                  <a:lnTo>
                    <a:pt x="0" y="63779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8913" y="37345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R="5080" indent="6350" algn="ctr">
              <a:lnSpc>
                <a:spcPts val="7340"/>
              </a:lnSpc>
              <a:spcBef>
                <a:spcPts val="1430"/>
              </a:spcBef>
            </a:pPr>
            <a:r>
              <a:rPr spc="-45" dirty="0"/>
              <a:t>SOFTWARE </a:t>
            </a:r>
            <a:r>
              <a:rPr spc="-40" dirty="0"/>
              <a:t> </a:t>
            </a:r>
            <a:r>
              <a:rPr dirty="0"/>
              <a:t>DEVE</a:t>
            </a:r>
            <a:r>
              <a:rPr spc="-275" dirty="0"/>
              <a:t>L</a:t>
            </a:r>
            <a:r>
              <a:rPr spc="-10" dirty="0"/>
              <a:t>OPMENT  </a:t>
            </a:r>
            <a:r>
              <a:rPr dirty="0"/>
              <a:t>LIFE</a:t>
            </a:r>
            <a:r>
              <a:rPr spc="-295" dirty="0"/>
              <a:t> </a:t>
            </a:r>
            <a:r>
              <a:rPr spc="-30" dirty="0"/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6414135" cy="43408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Linear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progression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“Traditional”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model</a:t>
            </a:r>
            <a:endParaRPr sz="2200">
              <a:latin typeface="Corbel"/>
              <a:cs typeface="Corbel"/>
            </a:endParaRPr>
          </a:p>
          <a:p>
            <a:pPr marL="196215" marR="1703070" indent="-196215">
              <a:lnSpc>
                <a:spcPts val="3779"/>
              </a:lnSpc>
              <a:spcBef>
                <a:spcPts val="31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Next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phase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begins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once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previous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phase </a:t>
            </a:r>
            <a:r>
              <a:rPr sz="2200" spc="-4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complete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81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phase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begins with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previous 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phase’s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output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process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 go back to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previous phase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Fully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planned,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including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time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schedule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budget</a:t>
            </a:r>
            <a:endParaRPr sz="2200">
              <a:latin typeface="Corbel"/>
              <a:cs typeface="Corbel"/>
            </a:endParaRPr>
          </a:p>
          <a:p>
            <a:pPr marL="196215" marR="5080" indent="-196215">
              <a:lnSpc>
                <a:spcPts val="3779"/>
              </a:lnSpc>
              <a:spcBef>
                <a:spcPts val="10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Extensive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written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documentation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 formal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approval </a:t>
            </a:r>
            <a:r>
              <a:rPr sz="2200" spc="-4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process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58255" y="458723"/>
            <a:ext cx="5821680" cy="5747385"/>
            <a:chOff x="5858255" y="458723"/>
            <a:chExt cx="5821680" cy="57473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1792223"/>
              <a:ext cx="1199388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7644" y="2046731"/>
              <a:ext cx="448055" cy="5227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8711" y="2561844"/>
              <a:ext cx="1141476" cy="6675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0188" y="2855975"/>
              <a:ext cx="457200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4680" y="3320795"/>
              <a:ext cx="1152144" cy="6568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5700" y="4087368"/>
              <a:ext cx="1210055" cy="647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16823" y="3668268"/>
              <a:ext cx="429768" cy="4191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5755" y="4407408"/>
              <a:ext cx="419100" cy="4373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6823" y="4844795"/>
              <a:ext cx="1171955" cy="6385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88779" y="5163312"/>
              <a:ext cx="428244" cy="4297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15755" y="5567171"/>
              <a:ext cx="1170431" cy="6385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26752" y="458723"/>
              <a:ext cx="1853183" cy="18973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511" y="1808988"/>
            <a:ext cx="1199388" cy="685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852" y="2574035"/>
            <a:ext cx="1142999" cy="6675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8" y="3364991"/>
            <a:ext cx="1153668" cy="6568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8324" y="4105655"/>
            <a:ext cx="1210056" cy="647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5944" y="4847844"/>
            <a:ext cx="1171956" cy="6385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5944" y="5580888"/>
            <a:ext cx="1171956" cy="6385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1615923"/>
            <a:ext cx="3756025" cy="931544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5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sz="2000" spc="-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needs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analysis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Elicit</a:t>
            </a:r>
            <a:r>
              <a:rPr sz="2000" spc="-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0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document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511" y="1808988"/>
            <a:ext cx="1199388" cy="685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68324" y="2574035"/>
            <a:ext cx="1210310" cy="3769360"/>
            <a:chOff x="1068324" y="2574035"/>
            <a:chExt cx="1210310" cy="37693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852" y="2574035"/>
              <a:ext cx="1142999" cy="6675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088" y="3364991"/>
              <a:ext cx="1153668" cy="6568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324" y="4105655"/>
              <a:ext cx="1210056" cy="647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5944" y="4847843"/>
              <a:ext cx="1171956" cy="6385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5944" y="5580887"/>
              <a:ext cx="1171956" cy="638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1852" y="2574035"/>
              <a:ext cx="1170432" cy="376885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2102967"/>
            <a:ext cx="5097145" cy="138239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5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Design</a:t>
            </a:r>
            <a:r>
              <a:rPr sz="2000" spc="-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solution</a:t>
            </a:r>
            <a:r>
              <a:rPr sz="20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meet</a:t>
            </a:r>
            <a:r>
              <a:rPr sz="20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5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Determine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hardware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000" spc="-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system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50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Split</a:t>
            </a:r>
            <a:r>
              <a:rPr sz="2000" spc="-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design</a:t>
            </a:r>
            <a:r>
              <a:rPr sz="2000" spc="-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segments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8324" y="3322320"/>
            <a:ext cx="1210310" cy="3020695"/>
            <a:chOff x="1068324" y="3322320"/>
            <a:chExt cx="1210310" cy="30206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088" y="3364992"/>
              <a:ext cx="1153668" cy="6568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324" y="4105656"/>
              <a:ext cx="1210056" cy="647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944" y="4847844"/>
              <a:ext cx="1171956" cy="638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944" y="5580888"/>
              <a:ext cx="1171956" cy="638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852" y="3322320"/>
              <a:ext cx="1170432" cy="302056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48511" y="1699260"/>
            <a:ext cx="1210310" cy="1542415"/>
            <a:chOff x="1048511" y="1699260"/>
            <a:chExt cx="1210310" cy="154241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659" y="1699260"/>
              <a:ext cx="1168908" cy="86258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3079557"/>
            <a:ext cx="4924425" cy="9321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7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Develop/code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segment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 based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on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design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5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Developers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unit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test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sz="20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segment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088" y="3364991"/>
            <a:ext cx="1153668" cy="6568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68324" y="4067555"/>
            <a:ext cx="1210310" cy="2275840"/>
            <a:chOff x="1068324" y="4067555"/>
            <a:chExt cx="1210310" cy="22758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324" y="4105655"/>
              <a:ext cx="1210056" cy="647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944" y="4847843"/>
              <a:ext cx="1171956" cy="638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944" y="5580888"/>
              <a:ext cx="1171956" cy="638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852" y="4067555"/>
              <a:ext cx="1170432" cy="22753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48511" y="1699260"/>
            <a:ext cx="1210310" cy="1542415"/>
            <a:chOff x="1048511" y="1699260"/>
            <a:chExt cx="1210310" cy="154241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659" y="1699260"/>
              <a:ext cx="1168908" cy="149809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3638524"/>
            <a:ext cx="5029200" cy="13823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0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System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test each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segment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solidFill>
                  <a:srgbClr val="00AFEF"/>
                </a:solidFill>
                <a:latin typeface="Corbel"/>
                <a:cs typeface="Corbel"/>
              </a:rPr>
              <a:t>(QA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or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BA)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5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User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acceptance</a:t>
            </a:r>
            <a:r>
              <a:rPr sz="2000" spc="-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test</a:t>
            </a:r>
            <a:r>
              <a:rPr sz="20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each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segment (Business)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55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End-to-end</a:t>
            </a:r>
            <a:r>
              <a:rPr sz="2000" spc="-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test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 all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segments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together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as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one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324" y="4105655"/>
            <a:ext cx="1210056" cy="647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5944" y="4837176"/>
            <a:ext cx="1196340" cy="1506220"/>
            <a:chOff x="1075944" y="4837176"/>
            <a:chExt cx="1196340" cy="15062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4" y="4847844"/>
              <a:ext cx="1171956" cy="638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944" y="5580888"/>
              <a:ext cx="1171956" cy="638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852" y="4837176"/>
              <a:ext cx="1170432" cy="150571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48511" y="1699260"/>
            <a:ext cx="1210310" cy="2322830"/>
            <a:chOff x="1048511" y="1699260"/>
            <a:chExt cx="1210310" cy="232283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087" y="3364992"/>
              <a:ext cx="1153668" cy="6568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659" y="1699260"/>
              <a:ext cx="1168908" cy="228142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4367210"/>
            <a:ext cx="5002530" cy="138303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5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Deploy</a:t>
            </a:r>
            <a:r>
              <a:rPr sz="20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software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sz="20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production</a:t>
            </a:r>
            <a:r>
              <a:rPr sz="20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environment</a:t>
            </a:r>
            <a:endParaRPr sz="20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  <a:spcBef>
                <a:spcPts val="1170"/>
              </a:spcBef>
            </a:pP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5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Release</a:t>
            </a:r>
            <a:r>
              <a:rPr sz="20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0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market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944" y="4847844"/>
            <a:ext cx="1171956" cy="6385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5944" y="5580888"/>
            <a:ext cx="1196340" cy="762000"/>
            <a:chOff x="1075944" y="5580888"/>
            <a:chExt cx="1196340" cy="7620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4" y="5580888"/>
              <a:ext cx="1171956" cy="638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852" y="5580888"/>
              <a:ext cx="1170432" cy="7620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48511" y="1699260"/>
            <a:ext cx="1229995" cy="3054350"/>
            <a:chOff x="1048511" y="1699260"/>
            <a:chExt cx="1229995" cy="30543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087" y="3364992"/>
              <a:ext cx="1153668" cy="6568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8323" y="4105655"/>
              <a:ext cx="1210056" cy="647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59" y="1699260"/>
              <a:ext cx="1168908" cy="305409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898" y="5326352"/>
            <a:ext cx="5904865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Fix</a:t>
            </a:r>
            <a:r>
              <a:rPr sz="20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bugs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with</a:t>
            </a:r>
            <a:r>
              <a:rPr sz="2000" spc="-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patches/releases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Enhance</a:t>
            </a:r>
            <a:r>
              <a:rPr sz="2000" spc="-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product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 to</a:t>
            </a:r>
            <a:r>
              <a:rPr sz="20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meet</a:t>
            </a:r>
            <a:r>
              <a:rPr sz="20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changing</a:t>
            </a:r>
            <a:r>
              <a:rPr sz="2000" spc="-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sz="20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needs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944" y="5580888"/>
            <a:ext cx="1171956" cy="6385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48511" y="1699260"/>
            <a:ext cx="1229995" cy="3787140"/>
            <a:chOff x="1048511" y="1699260"/>
            <a:chExt cx="1229995" cy="37871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087" y="3364992"/>
              <a:ext cx="1153668" cy="6568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8323" y="4105655"/>
              <a:ext cx="1210056" cy="647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5943" y="4847844"/>
              <a:ext cx="1171956" cy="638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659" y="1699260"/>
              <a:ext cx="1168908" cy="378714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9049385" cy="146304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9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Clear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expectations</a:t>
            </a:r>
            <a:r>
              <a:rPr sz="2200" spc="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on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schedule,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budget, and resourcing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needs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Extensive</a:t>
            </a:r>
            <a:r>
              <a:rPr sz="2200" spc="3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documentation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helps</a:t>
            </a:r>
            <a:r>
              <a:rPr sz="2200" spc="5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ensure</a:t>
            </a:r>
            <a:r>
              <a:rPr sz="2200" spc="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quality,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reliability,</a:t>
            </a:r>
            <a:r>
              <a:rPr sz="2200" spc="5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maintainability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Progress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is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easily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measured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3812819"/>
            <a:ext cx="8181340" cy="242506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Inflexible</a:t>
            </a:r>
            <a:r>
              <a:rPr sz="2200" spc="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sz="2200" spc="-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cumbersome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Long pole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from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project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start to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something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tangible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Problems</a:t>
            </a:r>
            <a:r>
              <a:rPr sz="2200" spc="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are discovered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at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user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testing</a:t>
            </a:r>
            <a:endParaRPr sz="2200">
              <a:latin typeface="Corbel"/>
              <a:cs typeface="Corbel"/>
            </a:endParaRPr>
          </a:p>
          <a:p>
            <a:pPr marL="147955" indent="-135890">
              <a:lnSpc>
                <a:spcPct val="100000"/>
              </a:lnSpc>
              <a:spcBef>
                <a:spcPts val="1130"/>
              </a:spcBef>
              <a:buChar char="-"/>
              <a:tabLst>
                <a:tab pos="148590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Written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documentation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is never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orbel"/>
                <a:cs typeface="Corbel"/>
              </a:rPr>
              <a:t>kept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up-to-date,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loses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usefulness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Promotes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gap</a:t>
            </a:r>
            <a:r>
              <a:rPr sz="2200" spc="-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between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business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users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sz="2200" spc="-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development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team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6910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</a:t>
            </a:r>
            <a:r>
              <a:rPr spc="5" dirty="0"/>
              <a:t>e</a:t>
            </a:r>
            <a:r>
              <a:rPr dirty="0"/>
              <a:t>rfall</a:t>
            </a:r>
            <a:r>
              <a:rPr spc="-35" dirty="0"/>
              <a:t> </a:t>
            </a:r>
            <a:r>
              <a:rPr dirty="0"/>
              <a:t>M</a:t>
            </a:r>
            <a:r>
              <a:rPr spc="5" dirty="0"/>
              <a:t>o</a:t>
            </a:r>
            <a:r>
              <a:rPr dirty="0"/>
              <a:t>del:</a:t>
            </a:r>
            <a:r>
              <a:rPr spc="-245" dirty="0"/>
              <a:t> </a:t>
            </a:r>
            <a:r>
              <a:rPr dirty="0"/>
              <a:t>When</a:t>
            </a:r>
            <a:r>
              <a:rPr spc="-2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35" dirty="0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8970010" cy="338201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Clear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objectives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and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solution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Large,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complicated, and</a:t>
            </a:r>
            <a:r>
              <a:rPr sz="2200" spc="-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expensive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pressure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immediate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return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on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investment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(ROI)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from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implementation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team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fully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knowledgeable</a:t>
            </a:r>
            <a:r>
              <a:rPr sz="2200" spc="4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about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solution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application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stable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 will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unchanged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through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Resource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constraints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Strict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requirement</a:t>
            </a:r>
            <a:r>
              <a:rPr sz="2200" spc="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formal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approvals at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milestones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7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381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Incremental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468" y="778763"/>
            <a:ext cx="2592705" cy="2883535"/>
            <a:chOff x="7554468" y="778763"/>
            <a:chExt cx="2592705" cy="2883535"/>
          </a:xfrm>
        </p:grpSpPr>
        <p:sp>
          <p:nvSpPr>
            <p:cNvPr id="4" name="object 4"/>
            <p:cNvSpPr/>
            <p:nvPr/>
          </p:nvSpPr>
          <p:spPr>
            <a:xfrm>
              <a:off x="7766304" y="778763"/>
              <a:ext cx="2380615" cy="2883535"/>
            </a:xfrm>
            <a:custGeom>
              <a:avLst/>
              <a:gdLst/>
              <a:ahLst/>
              <a:cxnLst/>
              <a:rect l="l" t="t" r="r" b="b"/>
              <a:pathLst>
                <a:path w="2380615" h="2883535">
                  <a:moveTo>
                    <a:pt x="1190244" y="0"/>
                  </a:moveTo>
                  <a:lnTo>
                    <a:pt x="1190244" y="720851"/>
                  </a:lnTo>
                  <a:lnTo>
                    <a:pt x="0" y="720851"/>
                  </a:lnTo>
                  <a:lnTo>
                    <a:pt x="0" y="2162556"/>
                  </a:lnTo>
                  <a:lnTo>
                    <a:pt x="1190244" y="2162556"/>
                  </a:lnTo>
                  <a:lnTo>
                    <a:pt x="1190244" y="2883408"/>
                  </a:lnTo>
                  <a:lnTo>
                    <a:pt x="2380488" y="1441703"/>
                  </a:lnTo>
                  <a:lnTo>
                    <a:pt x="1190244" y="0"/>
                  </a:lnTo>
                  <a:close/>
                </a:path>
              </a:pathLst>
            </a:custGeom>
            <a:solidFill>
              <a:srgbClr val="E0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4468" y="1639811"/>
              <a:ext cx="907554" cy="11590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38998" y="2098040"/>
            <a:ext cx="54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Analysis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0871" y="1639811"/>
            <a:ext cx="907554" cy="11590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26551" y="2098040"/>
            <a:ext cx="4610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De</a:t>
            </a:r>
            <a:r>
              <a:rPr sz="1200" spc="-5" dirty="0">
                <a:latin typeface="Corbel"/>
                <a:cs typeface="Corbel"/>
              </a:rPr>
              <a:t>s</a:t>
            </a:r>
            <a:r>
              <a:rPr sz="1200" dirty="0">
                <a:latin typeface="Corbel"/>
                <a:cs typeface="Corbel"/>
              </a:rPr>
              <a:t>i</a:t>
            </a:r>
            <a:r>
              <a:rPr sz="1200" spc="-5" dirty="0">
                <a:latin typeface="Corbel"/>
                <a:cs typeface="Corbel"/>
              </a:rPr>
              <a:t>g</a:t>
            </a:r>
            <a:r>
              <a:rPr sz="1200" dirty="0"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8800" y="1639811"/>
            <a:ext cx="906030" cy="11590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543668" y="2098040"/>
            <a:ext cx="71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Implement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15504" y="666495"/>
            <a:ext cx="3813810" cy="3206115"/>
            <a:chOff x="7715504" y="666495"/>
            <a:chExt cx="3813810" cy="3206115"/>
          </a:xfrm>
        </p:grpSpPr>
        <p:sp>
          <p:nvSpPr>
            <p:cNvPr id="12" name="object 12"/>
            <p:cNvSpPr/>
            <p:nvPr/>
          </p:nvSpPr>
          <p:spPr>
            <a:xfrm>
              <a:off x="7725410" y="2576322"/>
              <a:ext cx="1233805" cy="1286510"/>
            </a:xfrm>
            <a:custGeom>
              <a:avLst/>
              <a:gdLst/>
              <a:ahLst/>
              <a:cxnLst/>
              <a:rect l="l" t="t" r="r" b="b"/>
              <a:pathLst>
                <a:path w="1233804" h="1286510">
                  <a:moveTo>
                    <a:pt x="291592" y="0"/>
                  </a:moveTo>
                  <a:lnTo>
                    <a:pt x="0" y="321563"/>
                  </a:lnTo>
                  <a:lnTo>
                    <a:pt x="160782" y="321563"/>
                  </a:lnTo>
                  <a:lnTo>
                    <a:pt x="172132" y="376580"/>
                  </a:lnTo>
                  <a:lnTo>
                    <a:pt x="185123" y="430394"/>
                  </a:lnTo>
                  <a:lnTo>
                    <a:pt x="199708" y="482966"/>
                  </a:lnTo>
                  <a:lnTo>
                    <a:pt x="215841" y="534254"/>
                  </a:lnTo>
                  <a:lnTo>
                    <a:pt x="233476" y="584218"/>
                  </a:lnTo>
                  <a:lnTo>
                    <a:pt x="252568" y="632819"/>
                  </a:lnTo>
                  <a:lnTo>
                    <a:pt x="273071" y="680015"/>
                  </a:lnTo>
                  <a:lnTo>
                    <a:pt x="294938" y="725767"/>
                  </a:lnTo>
                  <a:lnTo>
                    <a:pt x="318125" y="770033"/>
                  </a:lnTo>
                  <a:lnTo>
                    <a:pt x="342585" y="812774"/>
                  </a:lnTo>
                  <a:lnTo>
                    <a:pt x="368272" y="853949"/>
                  </a:lnTo>
                  <a:lnTo>
                    <a:pt x="395141" y="893518"/>
                  </a:lnTo>
                  <a:lnTo>
                    <a:pt x="423145" y="931440"/>
                  </a:lnTo>
                  <a:lnTo>
                    <a:pt x="452239" y="967674"/>
                  </a:lnTo>
                  <a:lnTo>
                    <a:pt x="482378" y="1002182"/>
                  </a:lnTo>
                  <a:lnTo>
                    <a:pt x="513514" y="1034921"/>
                  </a:lnTo>
                  <a:lnTo>
                    <a:pt x="545603" y="1065852"/>
                  </a:lnTo>
                  <a:lnTo>
                    <a:pt x="578599" y="1094934"/>
                  </a:lnTo>
                  <a:lnTo>
                    <a:pt x="612455" y="1122127"/>
                  </a:lnTo>
                  <a:lnTo>
                    <a:pt x="647126" y="1147391"/>
                  </a:lnTo>
                  <a:lnTo>
                    <a:pt x="682566" y="1170684"/>
                  </a:lnTo>
                  <a:lnTo>
                    <a:pt x="718729" y="1191968"/>
                  </a:lnTo>
                  <a:lnTo>
                    <a:pt x="755569" y="1211200"/>
                  </a:lnTo>
                  <a:lnTo>
                    <a:pt x="793041" y="1228342"/>
                  </a:lnTo>
                  <a:lnTo>
                    <a:pt x="831099" y="1243352"/>
                  </a:lnTo>
                  <a:lnTo>
                    <a:pt x="869697" y="1256190"/>
                  </a:lnTo>
                  <a:lnTo>
                    <a:pt x="908788" y="1266816"/>
                  </a:lnTo>
                  <a:lnTo>
                    <a:pt x="948328" y="1275189"/>
                  </a:lnTo>
                  <a:lnTo>
                    <a:pt x="988270" y="1281269"/>
                  </a:lnTo>
                  <a:lnTo>
                    <a:pt x="1028568" y="1285016"/>
                  </a:lnTo>
                  <a:lnTo>
                    <a:pt x="1069178" y="1286389"/>
                  </a:lnTo>
                  <a:lnTo>
                    <a:pt x="1110052" y="1285347"/>
                  </a:lnTo>
                  <a:lnTo>
                    <a:pt x="1151145" y="1281851"/>
                  </a:lnTo>
                  <a:lnTo>
                    <a:pt x="1192411" y="1275859"/>
                  </a:lnTo>
                  <a:lnTo>
                    <a:pt x="1233805" y="1267333"/>
                  </a:lnTo>
                  <a:lnTo>
                    <a:pt x="1192026" y="1256132"/>
                  </a:lnTo>
                  <a:lnTo>
                    <a:pt x="1150921" y="1242469"/>
                  </a:lnTo>
                  <a:lnTo>
                    <a:pt x="1110534" y="1226398"/>
                  </a:lnTo>
                  <a:lnTo>
                    <a:pt x="1070910" y="1207977"/>
                  </a:lnTo>
                  <a:lnTo>
                    <a:pt x="1032093" y="1187261"/>
                  </a:lnTo>
                  <a:lnTo>
                    <a:pt x="994128" y="1164306"/>
                  </a:lnTo>
                  <a:lnTo>
                    <a:pt x="957059" y="1139169"/>
                  </a:lnTo>
                  <a:lnTo>
                    <a:pt x="920931" y="1111905"/>
                  </a:lnTo>
                  <a:lnTo>
                    <a:pt x="885789" y="1082571"/>
                  </a:lnTo>
                  <a:lnTo>
                    <a:pt x="851677" y="1051224"/>
                  </a:lnTo>
                  <a:lnTo>
                    <a:pt x="818640" y="1017918"/>
                  </a:lnTo>
                  <a:lnTo>
                    <a:pt x="786721" y="982710"/>
                  </a:lnTo>
                  <a:lnTo>
                    <a:pt x="755967" y="945657"/>
                  </a:lnTo>
                  <a:lnTo>
                    <a:pt x="726421" y="906815"/>
                  </a:lnTo>
                  <a:lnTo>
                    <a:pt x="698128" y="866239"/>
                  </a:lnTo>
                  <a:lnTo>
                    <a:pt x="671132" y="823986"/>
                  </a:lnTo>
                  <a:lnTo>
                    <a:pt x="645479" y="780112"/>
                  </a:lnTo>
                  <a:lnTo>
                    <a:pt x="621212" y="734673"/>
                  </a:lnTo>
                  <a:lnTo>
                    <a:pt x="598377" y="687726"/>
                  </a:lnTo>
                  <a:lnTo>
                    <a:pt x="577017" y="639325"/>
                  </a:lnTo>
                  <a:lnTo>
                    <a:pt x="557177" y="589529"/>
                  </a:lnTo>
                  <a:lnTo>
                    <a:pt x="538903" y="538392"/>
                  </a:lnTo>
                  <a:lnTo>
                    <a:pt x="522238" y="485970"/>
                  </a:lnTo>
                  <a:lnTo>
                    <a:pt x="507227" y="432321"/>
                  </a:lnTo>
                  <a:lnTo>
                    <a:pt x="493915" y="377500"/>
                  </a:lnTo>
                  <a:lnTo>
                    <a:pt x="482346" y="321563"/>
                  </a:lnTo>
                  <a:lnTo>
                    <a:pt x="643128" y="321563"/>
                  </a:lnTo>
                  <a:lnTo>
                    <a:pt x="291592" y="0"/>
                  </a:lnTo>
                  <a:close/>
                </a:path>
              </a:pathLst>
            </a:custGeom>
            <a:solidFill>
              <a:srgbClr val="E1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98433" y="2576322"/>
              <a:ext cx="1264285" cy="1286510"/>
            </a:xfrm>
            <a:custGeom>
              <a:avLst/>
              <a:gdLst/>
              <a:ahLst/>
              <a:cxnLst/>
              <a:rect l="l" t="t" r="r" b="b"/>
              <a:pathLst>
                <a:path w="1264284" h="1286510">
                  <a:moveTo>
                    <a:pt x="1263777" y="0"/>
                  </a:moveTo>
                  <a:lnTo>
                    <a:pt x="942213" y="0"/>
                  </a:lnTo>
                  <a:lnTo>
                    <a:pt x="941342" y="55799"/>
                  </a:lnTo>
                  <a:lnTo>
                    <a:pt x="938754" y="110991"/>
                  </a:lnTo>
                  <a:lnTo>
                    <a:pt x="934483" y="165527"/>
                  </a:lnTo>
                  <a:lnTo>
                    <a:pt x="928566" y="219359"/>
                  </a:lnTo>
                  <a:lnTo>
                    <a:pt x="921037" y="272438"/>
                  </a:lnTo>
                  <a:lnTo>
                    <a:pt x="911931" y="324717"/>
                  </a:lnTo>
                  <a:lnTo>
                    <a:pt x="901285" y="376148"/>
                  </a:lnTo>
                  <a:lnTo>
                    <a:pt x="889134" y="426681"/>
                  </a:lnTo>
                  <a:lnTo>
                    <a:pt x="875513" y="476269"/>
                  </a:lnTo>
                  <a:lnTo>
                    <a:pt x="860456" y="524863"/>
                  </a:lnTo>
                  <a:lnTo>
                    <a:pt x="844001" y="572415"/>
                  </a:lnTo>
                  <a:lnTo>
                    <a:pt x="826181" y="618878"/>
                  </a:lnTo>
                  <a:lnTo>
                    <a:pt x="807033" y="664202"/>
                  </a:lnTo>
                  <a:lnTo>
                    <a:pt x="786592" y="708340"/>
                  </a:lnTo>
                  <a:lnTo>
                    <a:pt x="764893" y="751243"/>
                  </a:lnTo>
                  <a:lnTo>
                    <a:pt x="741971" y="792863"/>
                  </a:lnTo>
                  <a:lnTo>
                    <a:pt x="717863" y="833151"/>
                  </a:lnTo>
                  <a:lnTo>
                    <a:pt x="692602" y="872060"/>
                  </a:lnTo>
                  <a:lnTo>
                    <a:pt x="666226" y="909542"/>
                  </a:lnTo>
                  <a:lnTo>
                    <a:pt x="638768" y="945547"/>
                  </a:lnTo>
                  <a:lnTo>
                    <a:pt x="610264" y="980028"/>
                  </a:lnTo>
                  <a:lnTo>
                    <a:pt x="580751" y="1012937"/>
                  </a:lnTo>
                  <a:lnTo>
                    <a:pt x="550262" y="1044225"/>
                  </a:lnTo>
                  <a:lnTo>
                    <a:pt x="518834" y="1073844"/>
                  </a:lnTo>
                  <a:lnTo>
                    <a:pt x="486502" y="1101746"/>
                  </a:lnTo>
                  <a:lnTo>
                    <a:pt x="453301" y="1127883"/>
                  </a:lnTo>
                  <a:lnTo>
                    <a:pt x="419267" y="1152205"/>
                  </a:lnTo>
                  <a:lnTo>
                    <a:pt x="384434" y="1174666"/>
                  </a:lnTo>
                  <a:lnTo>
                    <a:pt x="348839" y="1195217"/>
                  </a:lnTo>
                  <a:lnTo>
                    <a:pt x="312517" y="1213809"/>
                  </a:lnTo>
                  <a:lnTo>
                    <a:pt x="275503" y="1230395"/>
                  </a:lnTo>
                  <a:lnTo>
                    <a:pt x="237832" y="1244926"/>
                  </a:lnTo>
                  <a:lnTo>
                    <a:pt x="199540" y="1257353"/>
                  </a:lnTo>
                  <a:lnTo>
                    <a:pt x="160662" y="1267629"/>
                  </a:lnTo>
                  <a:lnTo>
                    <a:pt x="121233" y="1275706"/>
                  </a:lnTo>
                  <a:lnTo>
                    <a:pt x="81290" y="1281535"/>
                  </a:lnTo>
                  <a:lnTo>
                    <a:pt x="40867" y="1285067"/>
                  </a:lnTo>
                  <a:lnTo>
                    <a:pt x="0" y="1286255"/>
                  </a:lnTo>
                  <a:lnTo>
                    <a:pt x="321564" y="1286255"/>
                  </a:lnTo>
                  <a:lnTo>
                    <a:pt x="362431" y="1285067"/>
                  </a:lnTo>
                  <a:lnTo>
                    <a:pt x="402854" y="1281535"/>
                  </a:lnTo>
                  <a:lnTo>
                    <a:pt x="442797" y="1275706"/>
                  </a:lnTo>
                  <a:lnTo>
                    <a:pt x="482226" y="1267629"/>
                  </a:lnTo>
                  <a:lnTo>
                    <a:pt x="521104" y="1257353"/>
                  </a:lnTo>
                  <a:lnTo>
                    <a:pt x="559396" y="1244926"/>
                  </a:lnTo>
                  <a:lnTo>
                    <a:pt x="597067" y="1230395"/>
                  </a:lnTo>
                  <a:lnTo>
                    <a:pt x="634081" y="1213809"/>
                  </a:lnTo>
                  <a:lnTo>
                    <a:pt x="670403" y="1195217"/>
                  </a:lnTo>
                  <a:lnTo>
                    <a:pt x="705998" y="1174666"/>
                  </a:lnTo>
                  <a:lnTo>
                    <a:pt x="740831" y="1152205"/>
                  </a:lnTo>
                  <a:lnTo>
                    <a:pt x="774865" y="1127883"/>
                  </a:lnTo>
                  <a:lnTo>
                    <a:pt x="808066" y="1101746"/>
                  </a:lnTo>
                  <a:lnTo>
                    <a:pt x="840398" y="1073844"/>
                  </a:lnTo>
                  <a:lnTo>
                    <a:pt x="871826" y="1044225"/>
                  </a:lnTo>
                  <a:lnTo>
                    <a:pt x="902315" y="1012937"/>
                  </a:lnTo>
                  <a:lnTo>
                    <a:pt x="931828" y="980028"/>
                  </a:lnTo>
                  <a:lnTo>
                    <a:pt x="960332" y="945547"/>
                  </a:lnTo>
                  <a:lnTo>
                    <a:pt x="987790" y="909542"/>
                  </a:lnTo>
                  <a:lnTo>
                    <a:pt x="1014166" y="872060"/>
                  </a:lnTo>
                  <a:lnTo>
                    <a:pt x="1039427" y="833151"/>
                  </a:lnTo>
                  <a:lnTo>
                    <a:pt x="1063535" y="792863"/>
                  </a:lnTo>
                  <a:lnTo>
                    <a:pt x="1086457" y="751243"/>
                  </a:lnTo>
                  <a:lnTo>
                    <a:pt x="1108156" y="708340"/>
                  </a:lnTo>
                  <a:lnTo>
                    <a:pt x="1128597" y="664202"/>
                  </a:lnTo>
                  <a:lnTo>
                    <a:pt x="1147745" y="618878"/>
                  </a:lnTo>
                  <a:lnTo>
                    <a:pt x="1165565" y="572415"/>
                  </a:lnTo>
                  <a:lnTo>
                    <a:pt x="1182020" y="524863"/>
                  </a:lnTo>
                  <a:lnTo>
                    <a:pt x="1197077" y="476269"/>
                  </a:lnTo>
                  <a:lnTo>
                    <a:pt x="1210698" y="426681"/>
                  </a:lnTo>
                  <a:lnTo>
                    <a:pt x="1222849" y="376148"/>
                  </a:lnTo>
                  <a:lnTo>
                    <a:pt x="1233495" y="324717"/>
                  </a:lnTo>
                  <a:lnTo>
                    <a:pt x="1242601" y="272438"/>
                  </a:lnTo>
                  <a:lnTo>
                    <a:pt x="1250130" y="219359"/>
                  </a:lnTo>
                  <a:lnTo>
                    <a:pt x="1256047" y="165527"/>
                  </a:lnTo>
                  <a:lnTo>
                    <a:pt x="1260318" y="110991"/>
                  </a:lnTo>
                  <a:lnTo>
                    <a:pt x="1262906" y="55799"/>
                  </a:lnTo>
                  <a:lnTo>
                    <a:pt x="1263777" y="0"/>
                  </a:lnTo>
                  <a:close/>
                </a:path>
              </a:pathLst>
            </a:custGeom>
            <a:solidFill>
              <a:srgbClr val="B6BC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25410" y="2576322"/>
              <a:ext cx="2336800" cy="1286510"/>
            </a:xfrm>
            <a:custGeom>
              <a:avLst/>
              <a:gdLst/>
              <a:ahLst/>
              <a:cxnLst/>
              <a:rect l="l" t="t" r="r" b="b"/>
              <a:pathLst>
                <a:path w="2336800" h="1286510">
                  <a:moveTo>
                    <a:pt x="1233805" y="1267333"/>
                  </a:moveTo>
                  <a:lnTo>
                    <a:pt x="1192026" y="1256132"/>
                  </a:lnTo>
                  <a:lnTo>
                    <a:pt x="1150921" y="1242469"/>
                  </a:lnTo>
                  <a:lnTo>
                    <a:pt x="1110534" y="1226398"/>
                  </a:lnTo>
                  <a:lnTo>
                    <a:pt x="1070910" y="1207977"/>
                  </a:lnTo>
                  <a:lnTo>
                    <a:pt x="1032093" y="1187261"/>
                  </a:lnTo>
                  <a:lnTo>
                    <a:pt x="994128" y="1164306"/>
                  </a:lnTo>
                  <a:lnTo>
                    <a:pt x="957059" y="1139169"/>
                  </a:lnTo>
                  <a:lnTo>
                    <a:pt x="920931" y="1111905"/>
                  </a:lnTo>
                  <a:lnTo>
                    <a:pt x="885789" y="1082571"/>
                  </a:lnTo>
                  <a:lnTo>
                    <a:pt x="851677" y="1051224"/>
                  </a:lnTo>
                  <a:lnTo>
                    <a:pt x="818640" y="1017918"/>
                  </a:lnTo>
                  <a:lnTo>
                    <a:pt x="786721" y="982710"/>
                  </a:lnTo>
                  <a:lnTo>
                    <a:pt x="755967" y="945657"/>
                  </a:lnTo>
                  <a:lnTo>
                    <a:pt x="726421" y="906815"/>
                  </a:lnTo>
                  <a:lnTo>
                    <a:pt x="698128" y="866239"/>
                  </a:lnTo>
                  <a:lnTo>
                    <a:pt x="671132" y="823986"/>
                  </a:lnTo>
                  <a:lnTo>
                    <a:pt x="645479" y="780112"/>
                  </a:lnTo>
                  <a:lnTo>
                    <a:pt x="621212" y="734673"/>
                  </a:lnTo>
                  <a:lnTo>
                    <a:pt x="598377" y="687726"/>
                  </a:lnTo>
                  <a:lnTo>
                    <a:pt x="577017" y="639325"/>
                  </a:lnTo>
                  <a:lnTo>
                    <a:pt x="557177" y="589529"/>
                  </a:lnTo>
                  <a:lnTo>
                    <a:pt x="538903" y="538392"/>
                  </a:lnTo>
                  <a:lnTo>
                    <a:pt x="522238" y="485970"/>
                  </a:lnTo>
                  <a:lnTo>
                    <a:pt x="507227" y="432321"/>
                  </a:lnTo>
                  <a:lnTo>
                    <a:pt x="493915" y="377500"/>
                  </a:lnTo>
                  <a:lnTo>
                    <a:pt x="482346" y="321563"/>
                  </a:lnTo>
                  <a:lnTo>
                    <a:pt x="643128" y="321563"/>
                  </a:lnTo>
                  <a:lnTo>
                    <a:pt x="291592" y="0"/>
                  </a:lnTo>
                  <a:lnTo>
                    <a:pt x="0" y="321563"/>
                  </a:lnTo>
                  <a:lnTo>
                    <a:pt x="160782" y="321563"/>
                  </a:lnTo>
                  <a:lnTo>
                    <a:pt x="171996" y="375984"/>
                  </a:lnTo>
                  <a:lnTo>
                    <a:pt x="184841" y="429290"/>
                  </a:lnTo>
                  <a:lnTo>
                    <a:pt x="199273" y="481436"/>
                  </a:lnTo>
                  <a:lnTo>
                    <a:pt x="215248" y="532377"/>
                  </a:lnTo>
                  <a:lnTo>
                    <a:pt x="232725" y="582068"/>
                  </a:lnTo>
                  <a:lnTo>
                    <a:pt x="251660" y="630463"/>
                  </a:lnTo>
                  <a:lnTo>
                    <a:pt x="272010" y="677516"/>
                  </a:lnTo>
                  <a:lnTo>
                    <a:pt x="293731" y="723182"/>
                  </a:lnTo>
                  <a:lnTo>
                    <a:pt x="316781" y="767416"/>
                  </a:lnTo>
                  <a:lnTo>
                    <a:pt x="341118" y="810173"/>
                  </a:lnTo>
                  <a:lnTo>
                    <a:pt x="366697" y="851406"/>
                  </a:lnTo>
                  <a:lnTo>
                    <a:pt x="393476" y="891070"/>
                  </a:lnTo>
                  <a:lnTo>
                    <a:pt x="421412" y="929121"/>
                  </a:lnTo>
                  <a:lnTo>
                    <a:pt x="450461" y="965512"/>
                  </a:lnTo>
                  <a:lnTo>
                    <a:pt x="480582" y="1000199"/>
                  </a:lnTo>
                  <a:lnTo>
                    <a:pt x="511730" y="1033135"/>
                  </a:lnTo>
                  <a:lnTo>
                    <a:pt x="543862" y="1064275"/>
                  </a:lnTo>
                  <a:lnTo>
                    <a:pt x="576937" y="1093575"/>
                  </a:lnTo>
                  <a:lnTo>
                    <a:pt x="610910" y="1120988"/>
                  </a:lnTo>
                  <a:lnTo>
                    <a:pt x="645739" y="1146468"/>
                  </a:lnTo>
                  <a:lnTo>
                    <a:pt x="681380" y="1169972"/>
                  </a:lnTo>
                  <a:lnTo>
                    <a:pt x="717791" y="1191453"/>
                  </a:lnTo>
                  <a:lnTo>
                    <a:pt x="754928" y="1210865"/>
                  </a:lnTo>
                  <a:lnTo>
                    <a:pt x="792749" y="1228164"/>
                  </a:lnTo>
                  <a:lnTo>
                    <a:pt x="831211" y="1243303"/>
                  </a:lnTo>
                  <a:lnTo>
                    <a:pt x="870270" y="1256238"/>
                  </a:lnTo>
                  <a:lnTo>
                    <a:pt x="909884" y="1266923"/>
                  </a:lnTo>
                  <a:lnTo>
                    <a:pt x="950009" y="1275313"/>
                  </a:lnTo>
                  <a:lnTo>
                    <a:pt x="990602" y="1281362"/>
                  </a:lnTo>
                  <a:lnTo>
                    <a:pt x="1031621" y="1285025"/>
                  </a:lnTo>
                  <a:lnTo>
                    <a:pt x="1073023" y="1286255"/>
                  </a:lnTo>
                  <a:lnTo>
                    <a:pt x="1394587" y="1286255"/>
                  </a:lnTo>
                  <a:lnTo>
                    <a:pt x="1435454" y="1285067"/>
                  </a:lnTo>
                  <a:lnTo>
                    <a:pt x="1475877" y="1281535"/>
                  </a:lnTo>
                  <a:lnTo>
                    <a:pt x="1515820" y="1275706"/>
                  </a:lnTo>
                  <a:lnTo>
                    <a:pt x="1555249" y="1267629"/>
                  </a:lnTo>
                  <a:lnTo>
                    <a:pt x="1594127" y="1257353"/>
                  </a:lnTo>
                  <a:lnTo>
                    <a:pt x="1632419" y="1244926"/>
                  </a:lnTo>
                  <a:lnTo>
                    <a:pt x="1670090" y="1230395"/>
                  </a:lnTo>
                  <a:lnTo>
                    <a:pt x="1707104" y="1213809"/>
                  </a:lnTo>
                  <a:lnTo>
                    <a:pt x="1743426" y="1195217"/>
                  </a:lnTo>
                  <a:lnTo>
                    <a:pt x="1779021" y="1174666"/>
                  </a:lnTo>
                  <a:lnTo>
                    <a:pt x="1813854" y="1152205"/>
                  </a:lnTo>
                  <a:lnTo>
                    <a:pt x="1847888" y="1127883"/>
                  </a:lnTo>
                  <a:lnTo>
                    <a:pt x="1881089" y="1101746"/>
                  </a:lnTo>
                  <a:lnTo>
                    <a:pt x="1913421" y="1073844"/>
                  </a:lnTo>
                  <a:lnTo>
                    <a:pt x="1944849" y="1044225"/>
                  </a:lnTo>
                  <a:lnTo>
                    <a:pt x="1975338" y="1012937"/>
                  </a:lnTo>
                  <a:lnTo>
                    <a:pt x="2004851" y="980028"/>
                  </a:lnTo>
                  <a:lnTo>
                    <a:pt x="2033355" y="945547"/>
                  </a:lnTo>
                  <a:lnTo>
                    <a:pt x="2060813" y="909542"/>
                  </a:lnTo>
                  <a:lnTo>
                    <a:pt x="2087189" y="872060"/>
                  </a:lnTo>
                  <a:lnTo>
                    <a:pt x="2112450" y="833151"/>
                  </a:lnTo>
                  <a:lnTo>
                    <a:pt x="2136558" y="792863"/>
                  </a:lnTo>
                  <a:lnTo>
                    <a:pt x="2159480" y="751243"/>
                  </a:lnTo>
                  <a:lnTo>
                    <a:pt x="2181179" y="708340"/>
                  </a:lnTo>
                  <a:lnTo>
                    <a:pt x="2201620" y="664202"/>
                  </a:lnTo>
                  <a:lnTo>
                    <a:pt x="2220768" y="618878"/>
                  </a:lnTo>
                  <a:lnTo>
                    <a:pt x="2238588" y="572415"/>
                  </a:lnTo>
                  <a:lnTo>
                    <a:pt x="2255043" y="524863"/>
                  </a:lnTo>
                  <a:lnTo>
                    <a:pt x="2270100" y="476269"/>
                  </a:lnTo>
                  <a:lnTo>
                    <a:pt x="2283721" y="426681"/>
                  </a:lnTo>
                  <a:lnTo>
                    <a:pt x="2295872" y="376148"/>
                  </a:lnTo>
                  <a:lnTo>
                    <a:pt x="2306518" y="324717"/>
                  </a:lnTo>
                  <a:lnTo>
                    <a:pt x="2315624" y="272438"/>
                  </a:lnTo>
                  <a:lnTo>
                    <a:pt x="2323153" y="219359"/>
                  </a:lnTo>
                  <a:lnTo>
                    <a:pt x="2329070" y="165527"/>
                  </a:lnTo>
                  <a:lnTo>
                    <a:pt x="2333341" y="110991"/>
                  </a:lnTo>
                  <a:lnTo>
                    <a:pt x="2335929" y="55799"/>
                  </a:lnTo>
                  <a:lnTo>
                    <a:pt x="2336800" y="0"/>
                  </a:lnTo>
                  <a:lnTo>
                    <a:pt x="2015236" y="0"/>
                  </a:lnTo>
                  <a:lnTo>
                    <a:pt x="2014365" y="55799"/>
                  </a:lnTo>
                  <a:lnTo>
                    <a:pt x="2011777" y="110991"/>
                  </a:lnTo>
                  <a:lnTo>
                    <a:pt x="2007506" y="165527"/>
                  </a:lnTo>
                  <a:lnTo>
                    <a:pt x="2001589" y="219359"/>
                  </a:lnTo>
                  <a:lnTo>
                    <a:pt x="1994060" y="272438"/>
                  </a:lnTo>
                  <a:lnTo>
                    <a:pt x="1984954" y="324717"/>
                  </a:lnTo>
                  <a:lnTo>
                    <a:pt x="1974308" y="376148"/>
                  </a:lnTo>
                  <a:lnTo>
                    <a:pt x="1962157" y="426681"/>
                  </a:lnTo>
                  <a:lnTo>
                    <a:pt x="1948536" y="476269"/>
                  </a:lnTo>
                  <a:lnTo>
                    <a:pt x="1933479" y="524863"/>
                  </a:lnTo>
                  <a:lnTo>
                    <a:pt x="1917024" y="572415"/>
                  </a:lnTo>
                  <a:lnTo>
                    <a:pt x="1899204" y="618878"/>
                  </a:lnTo>
                  <a:lnTo>
                    <a:pt x="1880056" y="664202"/>
                  </a:lnTo>
                  <a:lnTo>
                    <a:pt x="1859615" y="708340"/>
                  </a:lnTo>
                  <a:lnTo>
                    <a:pt x="1837916" y="751243"/>
                  </a:lnTo>
                  <a:lnTo>
                    <a:pt x="1814994" y="792863"/>
                  </a:lnTo>
                  <a:lnTo>
                    <a:pt x="1790886" y="833151"/>
                  </a:lnTo>
                  <a:lnTo>
                    <a:pt x="1765625" y="872060"/>
                  </a:lnTo>
                  <a:lnTo>
                    <a:pt x="1739249" y="909542"/>
                  </a:lnTo>
                  <a:lnTo>
                    <a:pt x="1711791" y="945547"/>
                  </a:lnTo>
                  <a:lnTo>
                    <a:pt x="1683287" y="980028"/>
                  </a:lnTo>
                  <a:lnTo>
                    <a:pt x="1653774" y="1012937"/>
                  </a:lnTo>
                  <a:lnTo>
                    <a:pt x="1623285" y="1044225"/>
                  </a:lnTo>
                  <a:lnTo>
                    <a:pt x="1591857" y="1073844"/>
                  </a:lnTo>
                  <a:lnTo>
                    <a:pt x="1559525" y="1101746"/>
                  </a:lnTo>
                  <a:lnTo>
                    <a:pt x="1526324" y="1127883"/>
                  </a:lnTo>
                  <a:lnTo>
                    <a:pt x="1492290" y="1152205"/>
                  </a:lnTo>
                  <a:lnTo>
                    <a:pt x="1457457" y="1174666"/>
                  </a:lnTo>
                  <a:lnTo>
                    <a:pt x="1421862" y="1195217"/>
                  </a:lnTo>
                  <a:lnTo>
                    <a:pt x="1385540" y="1213809"/>
                  </a:lnTo>
                  <a:lnTo>
                    <a:pt x="1348526" y="1230395"/>
                  </a:lnTo>
                  <a:lnTo>
                    <a:pt x="1310855" y="1244926"/>
                  </a:lnTo>
                  <a:lnTo>
                    <a:pt x="1272563" y="1257353"/>
                  </a:lnTo>
                  <a:lnTo>
                    <a:pt x="1233685" y="1267629"/>
                  </a:lnTo>
                  <a:lnTo>
                    <a:pt x="1194256" y="1275706"/>
                  </a:lnTo>
                  <a:lnTo>
                    <a:pt x="1154313" y="1281535"/>
                  </a:lnTo>
                  <a:lnTo>
                    <a:pt x="1113890" y="1285067"/>
                  </a:lnTo>
                  <a:lnTo>
                    <a:pt x="1073023" y="1286255"/>
                  </a:lnTo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60762" y="676020"/>
              <a:ext cx="1358900" cy="1173480"/>
            </a:xfrm>
            <a:custGeom>
              <a:avLst/>
              <a:gdLst/>
              <a:ahLst/>
              <a:cxnLst/>
              <a:rect l="l" t="t" r="r" b="b"/>
              <a:pathLst>
                <a:path w="1358900" h="1173480">
                  <a:moveTo>
                    <a:pt x="686181" y="0"/>
                  </a:moveTo>
                  <a:lnTo>
                    <a:pt x="843153" y="208787"/>
                  </a:lnTo>
                  <a:lnTo>
                    <a:pt x="0" y="842644"/>
                  </a:lnTo>
                  <a:lnTo>
                    <a:pt x="297180" y="877951"/>
                  </a:lnTo>
                  <a:lnTo>
                    <a:pt x="248539" y="1173226"/>
                  </a:lnTo>
                  <a:lnTo>
                    <a:pt x="1091692" y="539495"/>
                  </a:lnTo>
                  <a:lnTo>
                    <a:pt x="1248664" y="748283"/>
                  </a:lnTo>
                  <a:lnTo>
                    <a:pt x="1358773" y="79882"/>
                  </a:lnTo>
                  <a:lnTo>
                    <a:pt x="686181" y="0"/>
                  </a:lnTo>
                  <a:close/>
                </a:path>
              </a:pathLst>
            </a:custGeom>
            <a:solidFill>
              <a:srgbClr val="E1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60762" y="676020"/>
              <a:ext cx="1358900" cy="1173480"/>
            </a:xfrm>
            <a:custGeom>
              <a:avLst/>
              <a:gdLst/>
              <a:ahLst/>
              <a:cxnLst/>
              <a:rect l="l" t="t" r="r" b="b"/>
              <a:pathLst>
                <a:path w="1358900" h="1173480">
                  <a:moveTo>
                    <a:pt x="0" y="842644"/>
                  </a:moveTo>
                  <a:lnTo>
                    <a:pt x="843153" y="208787"/>
                  </a:lnTo>
                  <a:lnTo>
                    <a:pt x="686181" y="0"/>
                  </a:lnTo>
                  <a:lnTo>
                    <a:pt x="1358773" y="79882"/>
                  </a:lnTo>
                  <a:lnTo>
                    <a:pt x="1248664" y="748283"/>
                  </a:lnTo>
                  <a:lnTo>
                    <a:pt x="1091692" y="539495"/>
                  </a:lnTo>
                  <a:lnTo>
                    <a:pt x="248539" y="1173226"/>
                  </a:lnTo>
                  <a:lnTo>
                    <a:pt x="297180" y="877951"/>
                  </a:lnTo>
                  <a:lnTo>
                    <a:pt x="0" y="842644"/>
                  </a:lnTo>
                </a:path>
              </a:pathLst>
            </a:custGeom>
            <a:ln w="1905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69524" y="1047114"/>
              <a:ext cx="458470" cy="369570"/>
            </a:xfrm>
            <a:custGeom>
              <a:avLst/>
              <a:gdLst/>
              <a:ahLst/>
              <a:cxnLst/>
              <a:rect l="l" t="t" r="r" b="b"/>
              <a:pathLst>
                <a:path w="458470" h="369569">
                  <a:moveTo>
                    <a:pt x="70103" y="241808"/>
                  </a:moveTo>
                  <a:lnTo>
                    <a:pt x="33400" y="252095"/>
                  </a:lnTo>
                  <a:lnTo>
                    <a:pt x="17568" y="263302"/>
                  </a:lnTo>
                  <a:lnTo>
                    <a:pt x="0" y="276479"/>
                  </a:lnTo>
                  <a:lnTo>
                    <a:pt x="69976" y="369570"/>
                  </a:lnTo>
                  <a:lnTo>
                    <a:pt x="94914" y="350774"/>
                  </a:lnTo>
                  <a:lnTo>
                    <a:pt x="73659" y="350774"/>
                  </a:lnTo>
                  <a:lnTo>
                    <a:pt x="19050" y="278130"/>
                  </a:lnTo>
                  <a:lnTo>
                    <a:pt x="27685" y="271652"/>
                  </a:lnTo>
                  <a:lnTo>
                    <a:pt x="32003" y="268350"/>
                  </a:lnTo>
                  <a:lnTo>
                    <a:pt x="36068" y="265557"/>
                  </a:lnTo>
                  <a:lnTo>
                    <a:pt x="39877" y="263271"/>
                  </a:lnTo>
                  <a:lnTo>
                    <a:pt x="43560" y="260985"/>
                  </a:lnTo>
                  <a:lnTo>
                    <a:pt x="47117" y="259207"/>
                  </a:lnTo>
                  <a:lnTo>
                    <a:pt x="50673" y="257937"/>
                  </a:lnTo>
                  <a:lnTo>
                    <a:pt x="57435" y="256101"/>
                  </a:lnTo>
                  <a:lnTo>
                    <a:pt x="64008" y="255349"/>
                  </a:lnTo>
                  <a:lnTo>
                    <a:pt x="100705" y="255349"/>
                  </a:lnTo>
                  <a:lnTo>
                    <a:pt x="91948" y="248665"/>
                  </a:lnTo>
                  <a:lnTo>
                    <a:pt x="86868" y="245999"/>
                  </a:lnTo>
                  <a:lnTo>
                    <a:pt x="75819" y="242443"/>
                  </a:lnTo>
                  <a:lnTo>
                    <a:pt x="70103" y="241808"/>
                  </a:lnTo>
                  <a:close/>
                </a:path>
                <a:path w="458470" h="369569">
                  <a:moveTo>
                    <a:pt x="100705" y="255349"/>
                  </a:moveTo>
                  <a:lnTo>
                    <a:pt x="64008" y="255349"/>
                  </a:lnTo>
                  <a:lnTo>
                    <a:pt x="70389" y="255668"/>
                  </a:lnTo>
                  <a:lnTo>
                    <a:pt x="76580" y="257048"/>
                  </a:lnTo>
                  <a:lnTo>
                    <a:pt x="106632" y="287861"/>
                  </a:lnTo>
                  <a:lnTo>
                    <a:pt x="109600" y="301117"/>
                  </a:lnTo>
                  <a:lnTo>
                    <a:pt x="109390" y="307595"/>
                  </a:lnTo>
                  <a:lnTo>
                    <a:pt x="86741" y="340995"/>
                  </a:lnTo>
                  <a:lnTo>
                    <a:pt x="73659" y="350774"/>
                  </a:lnTo>
                  <a:lnTo>
                    <a:pt x="94914" y="350774"/>
                  </a:lnTo>
                  <a:lnTo>
                    <a:pt x="111125" y="334899"/>
                  </a:lnTo>
                  <a:lnTo>
                    <a:pt x="115443" y="329311"/>
                  </a:lnTo>
                  <a:lnTo>
                    <a:pt x="118491" y="323596"/>
                  </a:lnTo>
                  <a:lnTo>
                    <a:pt x="120523" y="317754"/>
                  </a:lnTo>
                  <a:lnTo>
                    <a:pt x="122427" y="311912"/>
                  </a:lnTo>
                  <a:lnTo>
                    <a:pt x="123444" y="306070"/>
                  </a:lnTo>
                  <a:lnTo>
                    <a:pt x="123190" y="300227"/>
                  </a:lnTo>
                  <a:lnTo>
                    <a:pt x="123062" y="294386"/>
                  </a:lnTo>
                  <a:lnTo>
                    <a:pt x="110108" y="265938"/>
                  </a:lnTo>
                  <a:lnTo>
                    <a:pt x="106045" y="260476"/>
                  </a:lnTo>
                  <a:lnTo>
                    <a:pt x="101600" y="256032"/>
                  </a:lnTo>
                  <a:lnTo>
                    <a:pt x="100705" y="255349"/>
                  </a:lnTo>
                  <a:close/>
                </a:path>
                <a:path w="458470" h="369569">
                  <a:moveTo>
                    <a:pt x="164592" y="204469"/>
                  </a:moveTo>
                  <a:lnTo>
                    <a:pt x="155955" y="204469"/>
                  </a:lnTo>
                  <a:lnTo>
                    <a:pt x="147700" y="207010"/>
                  </a:lnTo>
                  <a:lnTo>
                    <a:pt x="130428" y="222250"/>
                  </a:lnTo>
                  <a:lnTo>
                    <a:pt x="127889" y="226060"/>
                  </a:lnTo>
                  <a:lnTo>
                    <a:pt x="126365" y="231139"/>
                  </a:lnTo>
                  <a:lnTo>
                    <a:pt x="125349" y="241300"/>
                  </a:lnTo>
                  <a:lnTo>
                    <a:pt x="125856" y="246379"/>
                  </a:lnTo>
                  <a:lnTo>
                    <a:pt x="129158" y="257810"/>
                  </a:lnTo>
                  <a:lnTo>
                    <a:pt x="132333" y="264160"/>
                  </a:lnTo>
                  <a:lnTo>
                    <a:pt x="136778" y="269239"/>
                  </a:lnTo>
                  <a:lnTo>
                    <a:pt x="141477" y="275589"/>
                  </a:lnTo>
                  <a:lnTo>
                    <a:pt x="146176" y="280669"/>
                  </a:lnTo>
                  <a:lnTo>
                    <a:pt x="151256" y="283210"/>
                  </a:lnTo>
                  <a:lnTo>
                    <a:pt x="156209" y="287019"/>
                  </a:lnTo>
                  <a:lnTo>
                    <a:pt x="161162" y="288289"/>
                  </a:lnTo>
                  <a:lnTo>
                    <a:pt x="176402" y="288289"/>
                  </a:lnTo>
                  <a:lnTo>
                    <a:pt x="181482" y="285750"/>
                  </a:lnTo>
                  <a:lnTo>
                    <a:pt x="186562" y="284479"/>
                  </a:lnTo>
                  <a:lnTo>
                    <a:pt x="191389" y="281939"/>
                  </a:lnTo>
                  <a:lnTo>
                    <a:pt x="200151" y="275589"/>
                  </a:lnTo>
                  <a:lnTo>
                    <a:pt x="165607" y="275589"/>
                  </a:lnTo>
                  <a:lnTo>
                    <a:pt x="162051" y="274319"/>
                  </a:lnTo>
                  <a:lnTo>
                    <a:pt x="158496" y="271779"/>
                  </a:lnTo>
                  <a:lnTo>
                    <a:pt x="155067" y="270510"/>
                  </a:lnTo>
                  <a:lnTo>
                    <a:pt x="151765" y="266700"/>
                  </a:lnTo>
                  <a:lnTo>
                    <a:pt x="148590" y="262889"/>
                  </a:lnTo>
                  <a:lnTo>
                    <a:pt x="162099" y="252729"/>
                  </a:lnTo>
                  <a:lnTo>
                    <a:pt x="142112" y="252729"/>
                  </a:lnTo>
                  <a:lnTo>
                    <a:pt x="137668" y="238760"/>
                  </a:lnTo>
                  <a:lnTo>
                    <a:pt x="138049" y="236219"/>
                  </a:lnTo>
                  <a:lnTo>
                    <a:pt x="138302" y="233679"/>
                  </a:lnTo>
                  <a:lnTo>
                    <a:pt x="139192" y="229869"/>
                  </a:lnTo>
                  <a:lnTo>
                    <a:pt x="141985" y="224789"/>
                  </a:lnTo>
                  <a:lnTo>
                    <a:pt x="144018" y="223519"/>
                  </a:lnTo>
                  <a:lnTo>
                    <a:pt x="146430" y="220979"/>
                  </a:lnTo>
                  <a:lnTo>
                    <a:pt x="148971" y="218439"/>
                  </a:lnTo>
                  <a:lnTo>
                    <a:pt x="151637" y="218439"/>
                  </a:lnTo>
                  <a:lnTo>
                    <a:pt x="156845" y="217169"/>
                  </a:lnTo>
                  <a:lnTo>
                    <a:pt x="185335" y="217169"/>
                  </a:lnTo>
                  <a:lnTo>
                    <a:pt x="182372" y="214629"/>
                  </a:lnTo>
                  <a:lnTo>
                    <a:pt x="177800" y="210819"/>
                  </a:lnTo>
                  <a:lnTo>
                    <a:pt x="168909" y="205739"/>
                  </a:lnTo>
                  <a:lnTo>
                    <a:pt x="164592" y="204469"/>
                  </a:lnTo>
                  <a:close/>
                </a:path>
                <a:path w="458470" h="369569">
                  <a:moveTo>
                    <a:pt x="193928" y="173989"/>
                  </a:moveTo>
                  <a:lnTo>
                    <a:pt x="185800" y="180339"/>
                  </a:lnTo>
                  <a:lnTo>
                    <a:pt x="259842" y="278129"/>
                  </a:lnTo>
                  <a:lnTo>
                    <a:pt x="270382" y="270510"/>
                  </a:lnTo>
                  <a:lnTo>
                    <a:pt x="241426" y="231139"/>
                  </a:lnTo>
                  <a:lnTo>
                    <a:pt x="258064" y="231139"/>
                  </a:lnTo>
                  <a:lnTo>
                    <a:pt x="262127" y="228600"/>
                  </a:lnTo>
                  <a:lnTo>
                    <a:pt x="266192" y="224789"/>
                  </a:lnTo>
                  <a:lnTo>
                    <a:pt x="268097" y="223519"/>
                  </a:lnTo>
                  <a:lnTo>
                    <a:pt x="234823" y="223519"/>
                  </a:lnTo>
                  <a:lnTo>
                    <a:pt x="208787" y="187960"/>
                  </a:lnTo>
                  <a:lnTo>
                    <a:pt x="208787" y="186689"/>
                  </a:lnTo>
                  <a:lnTo>
                    <a:pt x="209042" y="185419"/>
                  </a:lnTo>
                  <a:lnTo>
                    <a:pt x="209550" y="181610"/>
                  </a:lnTo>
                  <a:lnTo>
                    <a:pt x="210057" y="180339"/>
                  </a:lnTo>
                  <a:lnTo>
                    <a:pt x="210439" y="179069"/>
                  </a:lnTo>
                  <a:lnTo>
                    <a:pt x="201929" y="179069"/>
                  </a:lnTo>
                  <a:lnTo>
                    <a:pt x="193928" y="173989"/>
                  </a:lnTo>
                  <a:close/>
                </a:path>
                <a:path w="458470" h="369569">
                  <a:moveTo>
                    <a:pt x="206501" y="250189"/>
                  </a:moveTo>
                  <a:lnTo>
                    <a:pt x="204470" y="254000"/>
                  </a:lnTo>
                  <a:lnTo>
                    <a:pt x="199644" y="259079"/>
                  </a:lnTo>
                  <a:lnTo>
                    <a:pt x="197103" y="262889"/>
                  </a:lnTo>
                  <a:lnTo>
                    <a:pt x="194055" y="265429"/>
                  </a:lnTo>
                  <a:lnTo>
                    <a:pt x="190500" y="267969"/>
                  </a:lnTo>
                  <a:lnTo>
                    <a:pt x="187071" y="270510"/>
                  </a:lnTo>
                  <a:lnTo>
                    <a:pt x="183515" y="271779"/>
                  </a:lnTo>
                  <a:lnTo>
                    <a:pt x="179958" y="274319"/>
                  </a:lnTo>
                  <a:lnTo>
                    <a:pt x="176275" y="275589"/>
                  </a:lnTo>
                  <a:lnTo>
                    <a:pt x="200151" y="275589"/>
                  </a:lnTo>
                  <a:lnTo>
                    <a:pt x="203580" y="271779"/>
                  </a:lnTo>
                  <a:lnTo>
                    <a:pt x="206628" y="269239"/>
                  </a:lnTo>
                  <a:lnTo>
                    <a:pt x="209550" y="265429"/>
                  </a:lnTo>
                  <a:lnTo>
                    <a:pt x="211835" y="262889"/>
                  </a:lnTo>
                  <a:lnTo>
                    <a:pt x="213232" y="259079"/>
                  </a:lnTo>
                  <a:lnTo>
                    <a:pt x="206501" y="250189"/>
                  </a:lnTo>
                  <a:close/>
                </a:path>
                <a:path w="458470" h="369569">
                  <a:moveTo>
                    <a:pt x="185335" y="217169"/>
                  </a:moveTo>
                  <a:lnTo>
                    <a:pt x="159511" y="217169"/>
                  </a:lnTo>
                  <a:lnTo>
                    <a:pt x="164592" y="218439"/>
                  </a:lnTo>
                  <a:lnTo>
                    <a:pt x="167131" y="219710"/>
                  </a:lnTo>
                  <a:lnTo>
                    <a:pt x="169418" y="220979"/>
                  </a:lnTo>
                  <a:lnTo>
                    <a:pt x="171830" y="223519"/>
                  </a:lnTo>
                  <a:lnTo>
                    <a:pt x="173990" y="224789"/>
                  </a:lnTo>
                  <a:lnTo>
                    <a:pt x="176022" y="227329"/>
                  </a:lnTo>
                  <a:lnTo>
                    <a:pt x="142112" y="252729"/>
                  </a:lnTo>
                  <a:lnTo>
                    <a:pt x="162099" y="252729"/>
                  </a:lnTo>
                  <a:lnTo>
                    <a:pt x="194182" y="228600"/>
                  </a:lnTo>
                  <a:lnTo>
                    <a:pt x="193167" y="227329"/>
                  </a:lnTo>
                  <a:lnTo>
                    <a:pt x="192277" y="226060"/>
                  </a:lnTo>
                  <a:lnTo>
                    <a:pt x="191897" y="224789"/>
                  </a:lnTo>
                  <a:lnTo>
                    <a:pt x="191134" y="224789"/>
                  </a:lnTo>
                  <a:lnTo>
                    <a:pt x="186817" y="218439"/>
                  </a:lnTo>
                  <a:lnTo>
                    <a:pt x="185335" y="217169"/>
                  </a:lnTo>
                  <a:close/>
                </a:path>
                <a:path w="458470" h="369569">
                  <a:moveTo>
                    <a:pt x="258064" y="231139"/>
                  </a:moveTo>
                  <a:lnTo>
                    <a:pt x="241680" y="231139"/>
                  </a:lnTo>
                  <a:lnTo>
                    <a:pt x="245999" y="232410"/>
                  </a:lnTo>
                  <a:lnTo>
                    <a:pt x="250190" y="232410"/>
                  </a:lnTo>
                  <a:lnTo>
                    <a:pt x="258064" y="231139"/>
                  </a:lnTo>
                  <a:close/>
                </a:path>
                <a:path w="458470" h="369569">
                  <a:moveTo>
                    <a:pt x="264032" y="161289"/>
                  </a:moveTo>
                  <a:lnTo>
                    <a:pt x="235584" y="161289"/>
                  </a:lnTo>
                  <a:lnTo>
                    <a:pt x="238886" y="162560"/>
                  </a:lnTo>
                  <a:lnTo>
                    <a:pt x="242189" y="162560"/>
                  </a:lnTo>
                  <a:lnTo>
                    <a:pt x="245364" y="165100"/>
                  </a:lnTo>
                  <a:lnTo>
                    <a:pt x="248411" y="167639"/>
                  </a:lnTo>
                  <a:lnTo>
                    <a:pt x="251586" y="170179"/>
                  </a:lnTo>
                  <a:lnTo>
                    <a:pt x="254634" y="172719"/>
                  </a:lnTo>
                  <a:lnTo>
                    <a:pt x="257428" y="176529"/>
                  </a:lnTo>
                  <a:lnTo>
                    <a:pt x="261366" y="181610"/>
                  </a:lnTo>
                  <a:lnTo>
                    <a:pt x="264032" y="186689"/>
                  </a:lnTo>
                  <a:lnTo>
                    <a:pt x="266573" y="195579"/>
                  </a:lnTo>
                  <a:lnTo>
                    <a:pt x="267080" y="199389"/>
                  </a:lnTo>
                  <a:lnTo>
                    <a:pt x="266065" y="205739"/>
                  </a:lnTo>
                  <a:lnTo>
                    <a:pt x="265049" y="209550"/>
                  </a:lnTo>
                  <a:lnTo>
                    <a:pt x="263271" y="212089"/>
                  </a:lnTo>
                  <a:lnTo>
                    <a:pt x="261620" y="213360"/>
                  </a:lnTo>
                  <a:lnTo>
                    <a:pt x="259715" y="215900"/>
                  </a:lnTo>
                  <a:lnTo>
                    <a:pt x="257682" y="217169"/>
                  </a:lnTo>
                  <a:lnTo>
                    <a:pt x="254380" y="219710"/>
                  </a:lnTo>
                  <a:lnTo>
                    <a:pt x="250698" y="222250"/>
                  </a:lnTo>
                  <a:lnTo>
                    <a:pt x="242824" y="223519"/>
                  </a:lnTo>
                  <a:lnTo>
                    <a:pt x="268097" y="223519"/>
                  </a:lnTo>
                  <a:lnTo>
                    <a:pt x="270001" y="222250"/>
                  </a:lnTo>
                  <a:lnTo>
                    <a:pt x="271906" y="219710"/>
                  </a:lnTo>
                  <a:lnTo>
                    <a:pt x="273684" y="218439"/>
                  </a:lnTo>
                  <a:lnTo>
                    <a:pt x="275335" y="215900"/>
                  </a:lnTo>
                  <a:lnTo>
                    <a:pt x="276605" y="212089"/>
                  </a:lnTo>
                  <a:lnTo>
                    <a:pt x="278002" y="209550"/>
                  </a:lnTo>
                  <a:lnTo>
                    <a:pt x="278892" y="207010"/>
                  </a:lnTo>
                  <a:lnTo>
                    <a:pt x="279653" y="203200"/>
                  </a:lnTo>
                  <a:lnTo>
                    <a:pt x="280289" y="200660"/>
                  </a:lnTo>
                  <a:lnTo>
                    <a:pt x="276478" y="181610"/>
                  </a:lnTo>
                  <a:lnTo>
                    <a:pt x="274700" y="176529"/>
                  </a:lnTo>
                  <a:lnTo>
                    <a:pt x="272160" y="172719"/>
                  </a:lnTo>
                  <a:lnTo>
                    <a:pt x="268604" y="167639"/>
                  </a:lnTo>
                  <a:lnTo>
                    <a:pt x="264032" y="161289"/>
                  </a:lnTo>
                  <a:close/>
                </a:path>
                <a:path w="458470" h="369569">
                  <a:moveTo>
                    <a:pt x="246760" y="80010"/>
                  </a:moveTo>
                  <a:lnTo>
                    <a:pt x="235966" y="87629"/>
                  </a:lnTo>
                  <a:lnTo>
                    <a:pt x="311657" y="187960"/>
                  </a:lnTo>
                  <a:lnTo>
                    <a:pt x="322452" y="180339"/>
                  </a:lnTo>
                  <a:lnTo>
                    <a:pt x="246760" y="80010"/>
                  </a:lnTo>
                  <a:close/>
                </a:path>
                <a:path w="458470" h="369569">
                  <a:moveTo>
                    <a:pt x="235457" y="147319"/>
                  </a:moveTo>
                  <a:lnTo>
                    <a:pt x="231012" y="148589"/>
                  </a:lnTo>
                  <a:lnTo>
                    <a:pt x="226568" y="148589"/>
                  </a:lnTo>
                  <a:lnTo>
                    <a:pt x="222123" y="151129"/>
                  </a:lnTo>
                  <a:lnTo>
                    <a:pt x="218058" y="152400"/>
                  </a:lnTo>
                  <a:lnTo>
                    <a:pt x="211708" y="157479"/>
                  </a:lnTo>
                  <a:lnTo>
                    <a:pt x="209550" y="160019"/>
                  </a:lnTo>
                  <a:lnTo>
                    <a:pt x="206248" y="165100"/>
                  </a:lnTo>
                  <a:lnTo>
                    <a:pt x="204977" y="166369"/>
                  </a:lnTo>
                  <a:lnTo>
                    <a:pt x="203200" y="171450"/>
                  </a:lnTo>
                  <a:lnTo>
                    <a:pt x="202692" y="172719"/>
                  </a:lnTo>
                  <a:lnTo>
                    <a:pt x="202310" y="175260"/>
                  </a:lnTo>
                  <a:lnTo>
                    <a:pt x="202056" y="176529"/>
                  </a:lnTo>
                  <a:lnTo>
                    <a:pt x="202056" y="179069"/>
                  </a:lnTo>
                  <a:lnTo>
                    <a:pt x="210439" y="179069"/>
                  </a:lnTo>
                  <a:lnTo>
                    <a:pt x="210820" y="177800"/>
                  </a:lnTo>
                  <a:lnTo>
                    <a:pt x="211708" y="175260"/>
                  </a:lnTo>
                  <a:lnTo>
                    <a:pt x="212725" y="173989"/>
                  </a:lnTo>
                  <a:lnTo>
                    <a:pt x="214122" y="171450"/>
                  </a:lnTo>
                  <a:lnTo>
                    <a:pt x="215519" y="170179"/>
                  </a:lnTo>
                  <a:lnTo>
                    <a:pt x="217297" y="167639"/>
                  </a:lnTo>
                  <a:lnTo>
                    <a:pt x="219582" y="166369"/>
                  </a:lnTo>
                  <a:lnTo>
                    <a:pt x="222757" y="163829"/>
                  </a:lnTo>
                  <a:lnTo>
                    <a:pt x="225932" y="162560"/>
                  </a:lnTo>
                  <a:lnTo>
                    <a:pt x="232409" y="161289"/>
                  </a:lnTo>
                  <a:lnTo>
                    <a:pt x="264032" y="161289"/>
                  </a:lnTo>
                  <a:lnTo>
                    <a:pt x="259333" y="157479"/>
                  </a:lnTo>
                  <a:lnTo>
                    <a:pt x="254507" y="153669"/>
                  </a:lnTo>
                  <a:lnTo>
                    <a:pt x="244855" y="148589"/>
                  </a:lnTo>
                  <a:lnTo>
                    <a:pt x="235457" y="147319"/>
                  </a:lnTo>
                  <a:close/>
                </a:path>
                <a:path w="458470" h="369569">
                  <a:moveTo>
                    <a:pt x="345694" y="67310"/>
                  </a:moveTo>
                  <a:lnTo>
                    <a:pt x="340614" y="67310"/>
                  </a:lnTo>
                  <a:lnTo>
                    <a:pt x="330326" y="69850"/>
                  </a:lnTo>
                  <a:lnTo>
                    <a:pt x="325374" y="72389"/>
                  </a:lnTo>
                  <a:lnTo>
                    <a:pt x="320421" y="76200"/>
                  </a:lnTo>
                  <a:lnTo>
                    <a:pt x="315722" y="78739"/>
                  </a:lnTo>
                  <a:lnTo>
                    <a:pt x="304419" y="107950"/>
                  </a:lnTo>
                  <a:lnTo>
                    <a:pt x="305053" y="113029"/>
                  </a:lnTo>
                  <a:lnTo>
                    <a:pt x="306831" y="118110"/>
                  </a:lnTo>
                  <a:lnTo>
                    <a:pt x="308482" y="123189"/>
                  </a:lnTo>
                  <a:lnTo>
                    <a:pt x="337566" y="152400"/>
                  </a:lnTo>
                  <a:lnTo>
                    <a:pt x="347599" y="153669"/>
                  </a:lnTo>
                  <a:lnTo>
                    <a:pt x="352678" y="153669"/>
                  </a:lnTo>
                  <a:lnTo>
                    <a:pt x="362839" y="151129"/>
                  </a:lnTo>
                  <a:lnTo>
                    <a:pt x="367919" y="148589"/>
                  </a:lnTo>
                  <a:lnTo>
                    <a:pt x="372872" y="144779"/>
                  </a:lnTo>
                  <a:lnTo>
                    <a:pt x="377571" y="142239"/>
                  </a:lnTo>
                  <a:lnTo>
                    <a:pt x="378491" y="140969"/>
                  </a:lnTo>
                  <a:lnTo>
                    <a:pt x="346455" y="140969"/>
                  </a:lnTo>
                  <a:lnTo>
                    <a:pt x="339598" y="138429"/>
                  </a:lnTo>
                  <a:lnTo>
                    <a:pt x="317880" y="106679"/>
                  </a:lnTo>
                  <a:lnTo>
                    <a:pt x="318134" y="99060"/>
                  </a:lnTo>
                  <a:lnTo>
                    <a:pt x="336676" y="80010"/>
                  </a:lnTo>
                  <a:lnTo>
                    <a:pt x="372702" y="80010"/>
                  </a:lnTo>
                  <a:lnTo>
                    <a:pt x="369824" y="77469"/>
                  </a:lnTo>
                  <a:lnTo>
                    <a:pt x="365125" y="74929"/>
                  </a:lnTo>
                  <a:lnTo>
                    <a:pt x="360552" y="71119"/>
                  </a:lnTo>
                  <a:lnTo>
                    <a:pt x="355726" y="68579"/>
                  </a:lnTo>
                  <a:lnTo>
                    <a:pt x="350647" y="68579"/>
                  </a:lnTo>
                  <a:lnTo>
                    <a:pt x="345694" y="67310"/>
                  </a:lnTo>
                  <a:close/>
                </a:path>
                <a:path w="458470" h="369569">
                  <a:moveTo>
                    <a:pt x="372702" y="80010"/>
                  </a:moveTo>
                  <a:lnTo>
                    <a:pt x="343407" y="80010"/>
                  </a:lnTo>
                  <a:lnTo>
                    <a:pt x="350266" y="81279"/>
                  </a:lnTo>
                  <a:lnTo>
                    <a:pt x="353695" y="83819"/>
                  </a:lnTo>
                  <a:lnTo>
                    <a:pt x="375310" y="118110"/>
                  </a:lnTo>
                  <a:lnTo>
                    <a:pt x="375157" y="121919"/>
                  </a:lnTo>
                  <a:lnTo>
                    <a:pt x="356616" y="140969"/>
                  </a:lnTo>
                  <a:lnTo>
                    <a:pt x="378491" y="140969"/>
                  </a:lnTo>
                  <a:lnTo>
                    <a:pt x="388874" y="113029"/>
                  </a:lnTo>
                  <a:lnTo>
                    <a:pt x="388239" y="107950"/>
                  </a:lnTo>
                  <a:lnTo>
                    <a:pt x="386460" y="102869"/>
                  </a:lnTo>
                  <a:lnTo>
                    <a:pt x="384809" y="97789"/>
                  </a:lnTo>
                  <a:lnTo>
                    <a:pt x="381889" y="92710"/>
                  </a:lnTo>
                  <a:lnTo>
                    <a:pt x="378078" y="87629"/>
                  </a:lnTo>
                  <a:lnTo>
                    <a:pt x="374142" y="81279"/>
                  </a:lnTo>
                  <a:lnTo>
                    <a:pt x="372702" y="80010"/>
                  </a:lnTo>
                  <a:close/>
                </a:path>
                <a:path w="458470" h="369569">
                  <a:moveTo>
                    <a:pt x="372109" y="39369"/>
                  </a:moveTo>
                  <a:lnTo>
                    <a:pt x="361315" y="46989"/>
                  </a:lnTo>
                  <a:lnTo>
                    <a:pt x="436118" y="92710"/>
                  </a:lnTo>
                  <a:lnTo>
                    <a:pt x="447294" y="137160"/>
                  </a:lnTo>
                  <a:lnTo>
                    <a:pt x="458089" y="129539"/>
                  </a:lnTo>
                  <a:lnTo>
                    <a:pt x="444440" y="76200"/>
                  </a:lnTo>
                  <a:lnTo>
                    <a:pt x="431673" y="76200"/>
                  </a:lnTo>
                  <a:lnTo>
                    <a:pt x="372109" y="39369"/>
                  </a:lnTo>
                  <a:close/>
                </a:path>
                <a:path w="458470" h="369569">
                  <a:moveTo>
                    <a:pt x="424942" y="0"/>
                  </a:moveTo>
                  <a:lnTo>
                    <a:pt x="414147" y="7619"/>
                  </a:lnTo>
                  <a:lnTo>
                    <a:pt x="432053" y="76200"/>
                  </a:lnTo>
                  <a:lnTo>
                    <a:pt x="444440" y="762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31122" y="3625977"/>
            <a:ext cx="5181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rbel"/>
                <a:cs typeface="Corbel"/>
              </a:rPr>
              <a:t>I</a:t>
            </a:r>
            <a:r>
              <a:rPr sz="1400" spc="5" dirty="0">
                <a:latin typeface="Corbel"/>
                <a:cs typeface="Corbel"/>
              </a:rPr>
              <a:t>t</a:t>
            </a:r>
            <a:r>
              <a:rPr sz="1400" dirty="0">
                <a:latin typeface="Corbel"/>
                <a:cs typeface="Corbel"/>
              </a:rPr>
              <a:t>e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dirty="0">
                <a:latin typeface="Corbel"/>
                <a:cs typeface="Corbel"/>
              </a:rPr>
              <a:t>ate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381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Incremental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2205" y="2653055"/>
            <a:ext cx="6696709" cy="242506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4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Combination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of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linear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approaches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Set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concrete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steps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(“mini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waterfalls”)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endParaRPr sz="22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  <a:spcBef>
                <a:spcPts val="1140"/>
              </a:spcBef>
            </a:pP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worked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through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an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fashion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Allows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easier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change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of requirements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Focuses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on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delivering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customer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value early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4468" y="778763"/>
            <a:ext cx="2592705" cy="2883535"/>
            <a:chOff x="7554468" y="778763"/>
            <a:chExt cx="2592705" cy="2883535"/>
          </a:xfrm>
        </p:grpSpPr>
        <p:sp>
          <p:nvSpPr>
            <p:cNvPr id="5" name="object 5"/>
            <p:cNvSpPr/>
            <p:nvPr/>
          </p:nvSpPr>
          <p:spPr>
            <a:xfrm>
              <a:off x="7766304" y="778763"/>
              <a:ext cx="2380615" cy="2883535"/>
            </a:xfrm>
            <a:custGeom>
              <a:avLst/>
              <a:gdLst/>
              <a:ahLst/>
              <a:cxnLst/>
              <a:rect l="l" t="t" r="r" b="b"/>
              <a:pathLst>
                <a:path w="2380615" h="2883535">
                  <a:moveTo>
                    <a:pt x="1190244" y="0"/>
                  </a:moveTo>
                  <a:lnTo>
                    <a:pt x="1190244" y="720851"/>
                  </a:lnTo>
                  <a:lnTo>
                    <a:pt x="0" y="720851"/>
                  </a:lnTo>
                  <a:lnTo>
                    <a:pt x="0" y="2162556"/>
                  </a:lnTo>
                  <a:lnTo>
                    <a:pt x="1190244" y="2162556"/>
                  </a:lnTo>
                  <a:lnTo>
                    <a:pt x="1190244" y="2883408"/>
                  </a:lnTo>
                  <a:lnTo>
                    <a:pt x="2380488" y="1441703"/>
                  </a:lnTo>
                  <a:lnTo>
                    <a:pt x="1190244" y="0"/>
                  </a:lnTo>
                  <a:close/>
                </a:path>
              </a:pathLst>
            </a:custGeom>
            <a:solidFill>
              <a:srgbClr val="E0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4468" y="1639811"/>
              <a:ext cx="907554" cy="11590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38998" y="2098040"/>
            <a:ext cx="54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Analysis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0871" y="1639811"/>
            <a:ext cx="907554" cy="11590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26551" y="2098040"/>
            <a:ext cx="4610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De</a:t>
            </a:r>
            <a:r>
              <a:rPr sz="1200" spc="-5" dirty="0">
                <a:latin typeface="Corbel"/>
                <a:cs typeface="Corbel"/>
              </a:rPr>
              <a:t>s</a:t>
            </a:r>
            <a:r>
              <a:rPr sz="1200" dirty="0">
                <a:latin typeface="Corbel"/>
                <a:cs typeface="Corbel"/>
              </a:rPr>
              <a:t>i</a:t>
            </a:r>
            <a:r>
              <a:rPr sz="1200" spc="-5" dirty="0">
                <a:latin typeface="Corbel"/>
                <a:cs typeface="Corbel"/>
              </a:rPr>
              <a:t>g</a:t>
            </a:r>
            <a:r>
              <a:rPr sz="1200" dirty="0"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8800" y="1639811"/>
            <a:ext cx="906030" cy="11590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543668" y="2098040"/>
            <a:ext cx="71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rbel"/>
                <a:cs typeface="Corbel"/>
              </a:rPr>
              <a:t>Implement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15504" y="666495"/>
            <a:ext cx="3813810" cy="3206115"/>
            <a:chOff x="7715504" y="666495"/>
            <a:chExt cx="3813810" cy="3206115"/>
          </a:xfrm>
        </p:grpSpPr>
        <p:sp>
          <p:nvSpPr>
            <p:cNvPr id="13" name="object 13"/>
            <p:cNvSpPr/>
            <p:nvPr/>
          </p:nvSpPr>
          <p:spPr>
            <a:xfrm>
              <a:off x="7725410" y="2576322"/>
              <a:ext cx="1233805" cy="1286510"/>
            </a:xfrm>
            <a:custGeom>
              <a:avLst/>
              <a:gdLst/>
              <a:ahLst/>
              <a:cxnLst/>
              <a:rect l="l" t="t" r="r" b="b"/>
              <a:pathLst>
                <a:path w="1233804" h="1286510">
                  <a:moveTo>
                    <a:pt x="291592" y="0"/>
                  </a:moveTo>
                  <a:lnTo>
                    <a:pt x="0" y="321563"/>
                  </a:lnTo>
                  <a:lnTo>
                    <a:pt x="160782" y="321563"/>
                  </a:lnTo>
                  <a:lnTo>
                    <a:pt x="172132" y="376580"/>
                  </a:lnTo>
                  <a:lnTo>
                    <a:pt x="185123" y="430394"/>
                  </a:lnTo>
                  <a:lnTo>
                    <a:pt x="199708" y="482966"/>
                  </a:lnTo>
                  <a:lnTo>
                    <a:pt x="215841" y="534254"/>
                  </a:lnTo>
                  <a:lnTo>
                    <a:pt x="233476" y="584218"/>
                  </a:lnTo>
                  <a:lnTo>
                    <a:pt x="252568" y="632819"/>
                  </a:lnTo>
                  <a:lnTo>
                    <a:pt x="273071" y="680015"/>
                  </a:lnTo>
                  <a:lnTo>
                    <a:pt x="294938" y="725767"/>
                  </a:lnTo>
                  <a:lnTo>
                    <a:pt x="318125" y="770033"/>
                  </a:lnTo>
                  <a:lnTo>
                    <a:pt x="342585" y="812774"/>
                  </a:lnTo>
                  <a:lnTo>
                    <a:pt x="368272" y="853949"/>
                  </a:lnTo>
                  <a:lnTo>
                    <a:pt x="395141" y="893518"/>
                  </a:lnTo>
                  <a:lnTo>
                    <a:pt x="423145" y="931440"/>
                  </a:lnTo>
                  <a:lnTo>
                    <a:pt x="452239" y="967674"/>
                  </a:lnTo>
                  <a:lnTo>
                    <a:pt x="482378" y="1002182"/>
                  </a:lnTo>
                  <a:lnTo>
                    <a:pt x="513514" y="1034921"/>
                  </a:lnTo>
                  <a:lnTo>
                    <a:pt x="545603" y="1065852"/>
                  </a:lnTo>
                  <a:lnTo>
                    <a:pt x="578599" y="1094934"/>
                  </a:lnTo>
                  <a:lnTo>
                    <a:pt x="612455" y="1122127"/>
                  </a:lnTo>
                  <a:lnTo>
                    <a:pt x="647126" y="1147391"/>
                  </a:lnTo>
                  <a:lnTo>
                    <a:pt x="682566" y="1170684"/>
                  </a:lnTo>
                  <a:lnTo>
                    <a:pt x="718729" y="1191968"/>
                  </a:lnTo>
                  <a:lnTo>
                    <a:pt x="755569" y="1211200"/>
                  </a:lnTo>
                  <a:lnTo>
                    <a:pt x="793041" y="1228342"/>
                  </a:lnTo>
                  <a:lnTo>
                    <a:pt x="831099" y="1243352"/>
                  </a:lnTo>
                  <a:lnTo>
                    <a:pt x="869697" y="1256190"/>
                  </a:lnTo>
                  <a:lnTo>
                    <a:pt x="908788" y="1266816"/>
                  </a:lnTo>
                  <a:lnTo>
                    <a:pt x="948328" y="1275189"/>
                  </a:lnTo>
                  <a:lnTo>
                    <a:pt x="988270" y="1281269"/>
                  </a:lnTo>
                  <a:lnTo>
                    <a:pt x="1028568" y="1285016"/>
                  </a:lnTo>
                  <a:lnTo>
                    <a:pt x="1069178" y="1286389"/>
                  </a:lnTo>
                  <a:lnTo>
                    <a:pt x="1110052" y="1285347"/>
                  </a:lnTo>
                  <a:lnTo>
                    <a:pt x="1151145" y="1281851"/>
                  </a:lnTo>
                  <a:lnTo>
                    <a:pt x="1192411" y="1275859"/>
                  </a:lnTo>
                  <a:lnTo>
                    <a:pt x="1233805" y="1267333"/>
                  </a:lnTo>
                  <a:lnTo>
                    <a:pt x="1192026" y="1256132"/>
                  </a:lnTo>
                  <a:lnTo>
                    <a:pt x="1150921" y="1242469"/>
                  </a:lnTo>
                  <a:lnTo>
                    <a:pt x="1110534" y="1226398"/>
                  </a:lnTo>
                  <a:lnTo>
                    <a:pt x="1070910" y="1207977"/>
                  </a:lnTo>
                  <a:lnTo>
                    <a:pt x="1032093" y="1187261"/>
                  </a:lnTo>
                  <a:lnTo>
                    <a:pt x="994128" y="1164306"/>
                  </a:lnTo>
                  <a:lnTo>
                    <a:pt x="957059" y="1139169"/>
                  </a:lnTo>
                  <a:lnTo>
                    <a:pt x="920931" y="1111905"/>
                  </a:lnTo>
                  <a:lnTo>
                    <a:pt x="885789" y="1082571"/>
                  </a:lnTo>
                  <a:lnTo>
                    <a:pt x="851677" y="1051224"/>
                  </a:lnTo>
                  <a:lnTo>
                    <a:pt x="818640" y="1017918"/>
                  </a:lnTo>
                  <a:lnTo>
                    <a:pt x="786721" y="982710"/>
                  </a:lnTo>
                  <a:lnTo>
                    <a:pt x="755967" y="945657"/>
                  </a:lnTo>
                  <a:lnTo>
                    <a:pt x="726421" y="906815"/>
                  </a:lnTo>
                  <a:lnTo>
                    <a:pt x="698128" y="866239"/>
                  </a:lnTo>
                  <a:lnTo>
                    <a:pt x="671132" y="823986"/>
                  </a:lnTo>
                  <a:lnTo>
                    <a:pt x="645479" y="780112"/>
                  </a:lnTo>
                  <a:lnTo>
                    <a:pt x="621212" y="734673"/>
                  </a:lnTo>
                  <a:lnTo>
                    <a:pt x="598377" y="687726"/>
                  </a:lnTo>
                  <a:lnTo>
                    <a:pt x="577017" y="639325"/>
                  </a:lnTo>
                  <a:lnTo>
                    <a:pt x="557177" y="589529"/>
                  </a:lnTo>
                  <a:lnTo>
                    <a:pt x="538903" y="538392"/>
                  </a:lnTo>
                  <a:lnTo>
                    <a:pt x="522238" y="485970"/>
                  </a:lnTo>
                  <a:lnTo>
                    <a:pt x="507227" y="432321"/>
                  </a:lnTo>
                  <a:lnTo>
                    <a:pt x="493915" y="377500"/>
                  </a:lnTo>
                  <a:lnTo>
                    <a:pt x="482346" y="321563"/>
                  </a:lnTo>
                  <a:lnTo>
                    <a:pt x="643128" y="321563"/>
                  </a:lnTo>
                  <a:lnTo>
                    <a:pt x="291592" y="0"/>
                  </a:lnTo>
                  <a:close/>
                </a:path>
              </a:pathLst>
            </a:custGeom>
            <a:solidFill>
              <a:srgbClr val="E1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98433" y="2576322"/>
              <a:ext cx="1264285" cy="1286510"/>
            </a:xfrm>
            <a:custGeom>
              <a:avLst/>
              <a:gdLst/>
              <a:ahLst/>
              <a:cxnLst/>
              <a:rect l="l" t="t" r="r" b="b"/>
              <a:pathLst>
                <a:path w="1264284" h="1286510">
                  <a:moveTo>
                    <a:pt x="1263777" y="0"/>
                  </a:moveTo>
                  <a:lnTo>
                    <a:pt x="942213" y="0"/>
                  </a:lnTo>
                  <a:lnTo>
                    <a:pt x="941342" y="55799"/>
                  </a:lnTo>
                  <a:lnTo>
                    <a:pt x="938754" y="110991"/>
                  </a:lnTo>
                  <a:lnTo>
                    <a:pt x="934483" y="165527"/>
                  </a:lnTo>
                  <a:lnTo>
                    <a:pt x="928566" y="219359"/>
                  </a:lnTo>
                  <a:lnTo>
                    <a:pt x="921037" y="272438"/>
                  </a:lnTo>
                  <a:lnTo>
                    <a:pt x="911931" y="324717"/>
                  </a:lnTo>
                  <a:lnTo>
                    <a:pt x="901285" y="376148"/>
                  </a:lnTo>
                  <a:lnTo>
                    <a:pt x="889134" y="426681"/>
                  </a:lnTo>
                  <a:lnTo>
                    <a:pt x="875513" y="476269"/>
                  </a:lnTo>
                  <a:lnTo>
                    <a:pt x="860456" y="524863"/>
                  </a:lnTo>
                  <a:lnTo>
                    <a:pt x="844001" y="572415"/>
                  </a:lnTo>
                  <a:lnTo>
                    <a:pt x="826181" y="618878"/>
                  </a:lnTo>
                  <a:lnTo>
                    <a:pt x="807033" y="664202"/>
                  </a:lnTo>
                  <a:lnTo>
                    <a:pt x="786592" y="708340"/>
                  </a:lnTo>
                  <a:lnTo>
                    <a:pt x="764893" y="751243"/>
                  </a:lnTo>
                  <a:lnTo>
                    <a:pt x="741971" y="792863"/>
                  </a:lnTo>
                  <a:lnTo>
                    <a:pt x="717863" y="833151"/>
                  </a:lnTo>
                  <a:lnTo>
                    <a:pt x="692602" y="872060"/>
                  </a:lnTo>
                  <a:lnTo>
                    <a:pt x="666226" y="909542"/>
                  </a:lnTo>
                  <a:lnTo>
                    <a:pt x="638768" y="945547"/>
                  </a:lnTo>
                  <a:lnTo>
                    <a:pt x="610264" y="980028"/>
                  </a:lnTo>
                  <a:lnTo>
                    <a:pt x="580751" y="1012937"/>
                  </a:lnTo>
                  <a:lnTo>
                    <a:pt x="550262" y="1044225"/>
                  </a:lnTo>
                  <a:lnTo>
                    <a:pt x="518834" y="1073844"/>
                  </a:lnTo>
                  <a:lnTo>
                    <a:pt x="486502" y="1101746"/>
                  </a:lnTo>
                  <a:lnTo>
                    <a:pt x="453301" y="1127883"/>
                  </a:lnTo>
                  <a:lnTo>
                    <a:pt x="419267" y="1152205"/>
                  </a:lnTo>
                  <a:lnTo>
                    <a:pt x="384434" y="1174666"/>
                  </a:lnTo>
                  <a:lnTo>
                    <a:pt x="348839" y="1195217"/>
                  </a:lnTo>
                  <a:lnTo>
                    <a:pt x="312517" y="1213809"/>
                  </a:lnTo>
                  <a:lnTo>
                    <a:pt x="275503" y="1230395"/>
                  </a:lnTo>
                  <a:lnTo>
                    <a:pt x="237832" y="1244926"/>
                  </a:lnTo>
                  <a:lnTo>
                    <a:pt x="199540" y="1257353"/>
                  </a:lnTo>
                  <a:lnTo>
                    <a:pt x="160662" y="1267629"/>
                  </a:lnTo>
                  <a:lnTo>
                    <a:pt x="121233" y="1275706"/>
                  </a:lnTo>
                  <a:lnTo>
                    <a:pt x="81290" y="1281535"/>
                  </a:lnTo>
                  <a:lnTo>
                    <a:pt x="40867" y="1285067"/>
                  </a:lnTo>
                  <a:lnTo>
                    <a:pt x="0" y="1286255"/>
                  </a:lnTo>
                  <a:lnTo>
                    <a:pt x="321564" y="1286255"/>
                  </a:lnTo>
                  <a:lnTo>
                    <a:pt x="362431" y="1285067"/>
                  </a:lnTo>
                  <a:lnTo>
                    <a:pt x="402854" y="1281535"/>
                  </a:lnTo>
                  <a:lnTo>
                    <a:pt x="442797" y="1275706"/>
                  </a:lnTo>
                  <a:lnTo>
                    <a:pt x="482226" y="1267629"/>
                  </a:lnTo>
                  <a:lnTo>
                    <a:pt x="521104" y="1257353"/>
                  </a:lnTo>
                  <a:lnTo>
                    <a:pt x="559396" y="1244926"/>
                  </a:lnTo>
                  <a:lnTo>
                    <a:pt x="597067" y="1230395"/>
                  </a:lnTo>
                  <a:lnTo>
                    <a:pt x="634081" y="1213809"/>
                  </a:lnTo>
                  <a:lnTo>
                    <a:pt x="670403" y="1195217"/>
                  </a:lnTo>
                  <a:lnTo>
                    <a:pt x="705998" y="1174666"/>
                  </a:lnTo>
                  <a:lnTo>
                    <a:pt x="740831" y="1152205"/>
                  </a:lnTo>
                  <a:lnTo>
                    <a:pt x="774865" y="1127883"/>
                  </a:lnTo>
                  <a:lnTo>
                    <a:pt x="808066" y="1101746"/>
                  </a:lnTo>
                  <a:lnTo>
                    <a:pt x="840398" y="1073844"/>
                  </a:lnTo>
                  <a:lnTo>
                    <a:pt x="871826" y="1044225"/>
                  </a:lnTo>
                  <a:lnTo>
                    <a:pt x="902315" y="1012937"/>
                  </a:lnTo>
                  <a:lnTo>
                    <a:pt x="931828" y="980028"/>
                  </a:lnTo>
                  <a:lnTo>
                    <a:pt x="960332" y="945547"/>
                  </a:lnTo>
                  <a:lnTo>
                    <a:pt x="987790" y="909542"/>
                  </a:lnTo>
                  <a:lnTo>
                    <a:pt x="1014166" y="872060"/>
                  </a:lnTo>
                  <a:lnTo>
                    <a:pt x="1039427" y="833151"/>
                  </a:lnTo>
                  <a:lnTo>
                    <a:pt x="1063535" y="792863"/>
                  </a:lnTo>
                  <a:lnTo>
                    <a:pt x="1086457" y="751243"/>
                  </a:lnTo>
                  <a:lnTo>
                    <a:pt x="1108156" y="708340"/>
                  </a:lnTo>
                  <a:lnTo>
                    <a:pt x="1128597" y="664202"/>
                  </a:lnTo>
                  <a:lnTo>
                    <a:pt x="1147745" y="618878"/>
                  </a:lnTo>
                  <a:lnTo>
                    <a:pt x="1165565" y="572415"/>
                  </a:lnTo>
                  <a:lnTo>
                    <a:pt x="1182020" y="524863"/>
                  </a:lnTo>
                  <a:lnTo>
                    <a:pt x="1197077" y="476269"/>
                  </a:lnTo>
                  <a:lnTo>
                    <a:pt x="1210698" y="426681"/>
                  </a:lnTo>
                  <a:lnTo>
                    <a:pt x="1222849" y="376148"/>
                  </a:lnTo>
                  <a:lnTo>
                    <a:pt x="1233495" y="324717"/>
                  </a:lnTo>
                  <a:lnTo>
                    <a:pt x="1242601" y="272438"/>
                  </a:lnTo>
                  <a:lnTo>
                    <a:pt x="1250130" y="219359"/>
                  </a:lnTo>
                  <a:lnTo>
                    <a:pt x="1256047" y="165527"/>
                  </a:lnTo>
                  <a:lnTo>
                    <a:pt x="1260318" y="110991"/>
                  </a:lnTo>
                  <a:lnTo>
                    <a:pt x="1262906" y="55799"/>
                  </a:lnTo>
                  <a:lnTo>
                    <a:pt x="1263777" y="0"/>
                  </a:lnTo>
                  <a:close/>
                </a:path>
              </a:pathLst>
            </a:custGeom>
            <a:solidFill>
              <a:srgbClr val="B6BC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25410" y="2576322"/>
              <a:ext cx="2336800" cy="1286510"/>
            </a:xfrm>
            <a:custGeom>
              <a:avLst/>
              <a:gdLst/>
              <a:ahLst/>
              <a:cxnLst/>
              <a:rect l="l" t="t" r="r" b="b"/>
              <a:pathLst>
                <a:path w="2336800" h="1286510">
                  <a:moveTo>
                    <a:pt x="1233805" y="1267333"/>
                  </a:moveTo>
                  <a:lnTo>
                    <a:pt x="1192026" y="1256132"/>
                  </a:lnTo>
                  <a:lnTo>
                    <a:pt x="1150921" y="1242469"/>
                  </a:lnTo>
                  <a:lnTo>
                    <a:pt x="1110534" y="1226398"/>
                  </a:lnTo>
                  <a:lnTo>
                    <a:pt x="1070910" y="1207977"/>
                  </a:lnTo>
                  <a:lnTo>
                    <a:pt x="1032093" y="1187261"/>
                  </a:lnTo>
                  <a:lnTo>
                    <a:pt x="994128" y="1164306"/>
                  </a:lnTo>
                  <a:lnTo>
                    <a:pt x="957059" y="1139169"/>
                  </a:lnTo>
                  <a:lnTo>
                    <a:pt x="920931" y="1111905"/>
                  </a:lnTo>
                  <a:lnTo>
                    <a:pt x="885789" y="1082571"/>
                  </a:lnTo>
                  <a:lnTo>
                    <a:pt x="851677" y="1051224"/>
                  </a:lnTo>
                  <a:lnTo>
                    <a:pt x="818640" y="1017918"/>
                  </a:lnTo>
                  <a:lnTo>
                    <a:pt x="786721" y="982710"/>
                  </a:lnTo>
                  <a:lnTo>
                    <a:pt x="755967" y="945657"/>
                  </a:lnTo>
                  <a:lnTo>
                    <a:pt x="726421" y="906815"/>
                  </a:lnTo>
                  <a:lnTo>
                    <a:pt x="698128" y="866239"/>
                  </a:lnTo>
                  <a:lnTo>
                    <a:pt x="671132" y="823986"/>
                  </a:lnTo>
                  <a:lnTo>
                    <a:pt x="645479" y="780112"/>
                  </a:lnTo>
                  <a:lnTo>
                    <a:pt x="621212" y="734673"/>
                  </a:lnTo>
                  <a:lnTo>
                    <a:pt x="598377" y="687726"/>
                  </a:lnTo>
                  <a:lnTo>
                    <a:pt x="577017" y="639325"/>
                  </a:lnTo>
                  <a:lnTo>
                    <a:pt x="557177" y="589529"/>
                  </a:lnTo>
                  <a:lnTo>
                    <a:pt x="538903" y="538392"/>
                  </a:lnTo>
                  <a:lnTo>
                    <a:pt x="522238" y="485970"/>
                  </a:lnTo>
                  <a:lnTo>
                    <a:pt x="507227" y="432321"/>
                  </a:lnTo>
                  <a:lnTo>
                    <a:pt x="493915" y="377500"/>
                  </a:lnTo>
                  <a:lnTo>
                    <a:pt x="482346" y="321563"/>
                  </a:lnTo>
                  <a:lnTo>
                    <a:pt x="643128" y="321563"/>
                  </a:lnTo>
                  <a:lnTo>
                    <a:pt x="291592" y="0"/>
                  </a:lnTo>
                  <a:lnTo>
                    <a:pt x="0" y="321563"/>
                  </a:lnTo>
                  <a:lnTo>
                    <a:pt x="160782" y="321563"/>
                  </a:lnTo>
                  <a:lnTo>
                    <a:pt x="171996" y="375984"/>
                  </a:lnTo>
                  <a:lnTo>
                    <a:pt x="184841" y="429290"/>
                  </a:lnTo>
                  <a:lnTo>
                    <a:pt x="199273" y="481436"/>
                  </a:lnTo>
                  <a:lnTo>
                    <a:pt x="215248" y="532377"/>
                  </a:lnTo>
                  <a:lnTo>
                    <a:pt x="232725" y="582068"/>
                  </a:lnTo>
                  <a:lnTo>
                    <a:pt x="251660" y="630463"/>
                  </a:lnTo>
                  <a:lnTo>
                    <a:pt x="272010" y="677516"/>
                  </a:lnTo>
                  <a:lnTo>
                    <a:pt x="293731" y="723182"/>
                  </a:lnTo>
                  <a:lnTo>
                    <a:pt x="316781" y="767416"/>
                  </a:lnTo>
                  <a:lnTo>
                    <a:pt x="341118" y="810173"/>
                  </a:lnTo>
                  <a:lnTo>
                    <a:pt x="366697" y="851406"/>
                  </a:lnTo>
                  <a:lnTo>
                    <a:pt x="393476" y="891070"/>
                  </a:lnTo>
                  <a:lnTo>
                    <a:pt x="421412" y="929121"/>
                  </a:lnTo>
                  <a:lnTo>
                    <a:pt x="450461" y="965512"/>
                  </a:lnTo>
                  <a:lnTo>
                    <a:pt x="480582" y="1000199"/>
                  </a:lnTo>
                  <a:lnTo>
                    <a:pt x="511730" y="1033135"/>
                  </a:lnTo>
                  <a:lnTo>
                    <a:pt x="543862" y="1064275"/>
                  </a:lnTo>
                  <a:lnTo>
                    <a:pt x="576937" y="1093575"/>
                  </a:lnTo>
                  <a:lnTo>
                    <a:pt x="610910" y="1120988"/>
                  </a:lnTo>
                  <a:lnTo>
                    <a:pt x="645739" y="1146468"/>
                  </a:lnTo>
                  <a:lnTo>
                    <a:pt x="681380" y="1169972"/>
                  </a:lnTo>
                  <a:lnTo>
                    <a:pt x="717791" y="1191453"/>
                  </a:lnTo>
                  <a:lnTo>
                    <a:pt x="754928" y="1210865"/>
                  </a:lnTo>
                  <a:lnTo>
                    <a:pt x="792749" y="1228164"/>
                  </a:lnTo>
                  <a:lnTo>
                    <a:pt x="831211" y="1243303"/>
                  </a:lnTo>
                  <a:lnTo>
                    <a:pt x="870270" y="1256238"/>
                  </a:lnTo>
                  <a:lnTo>
                    <a:pt x="909884" y="1266923"/>
                  </a:lnTo>
                  <a:lnTo>
                    <a:pt x="950009" y="1275313"/>
                  </a:lnTo>
                  <a:lnTo>
                    <a:pt x="990602" y="1281362"/>
                  </a:lnTo>
                  <a:lnTo>
                    <a:pt x="1031621" y="1285025"/>
                  </a:lnTo>
                  <a:lnTo>
                    <a:pt x="1073023" y="1286255"/>
                  </a:lnTo>
                  <a:lnTo>
                    <a:pt x="1394587" y="1286255"/>
                  </a:lnTo>
                  <a:lnTo>
                    <a:pt x="1435454" y="1285067"/>
                  </a:lnTo>
                  <a:lnTo>
                    <a:pt x="1475877" y="1281535"/>
                  </a:lnTo>
                  <a:lnTo>
                    <a:pt x="1515820" y="1275706"/>
                  </a:lnTo>
                  <a:lnTo>
                    <a:pt x="1555249" y="1267629"/>
                  </a:lnTo>
                  <a:lnTo>
                    <a:pt x="1594127" y="1257353"/>
                  </a:lnTo>
                  <a:lnTo>
                    <a:pt x="1632419" y="1244926"/>
                  </a:lnTo>
                  <a:lnTo>
                    <a:pt x="1670090" y="1230395"/>
                  </a:lnTo>
                  <a:lnTo>
                    <a:pt x="1707104" y="1213809"/>
                  </a:lnTo>
                  <a:lnTo>
                    <a:pt x="1743426" y="1195217"/>
                  </a:lnTo>
                  <a:lnTo>
                    <a:pt x="1779021" y="1174666"/>
                  </a:lnTo>
                  <a:lnTo>
                    <a:pt x="1813854" y="1152205"/>
                  </a:lnTo>
                  <a:lnTo>
                    <a:pt x="1847888" y="1127883"/>
                  </a:lnTo>
                  <a:lnTo>
                    <a:pt x="1881089" y="1101746"/>
                  </a:lnTo>
                  <a:lnTo>
                    <a:pt x="1913421" y="1073844"/>
                  </a:lnTo>
                  <a:lnTo>
                    <a:pt x="1944849" y="1044225"/>
                  </a:lnTo>
                  <a:lnTo>
                    <a:pt x="1975338" y="1012937"/>
                  </a:lnTo>
                  <a:lnTo>
                    <a:pt x="2004851" y="980028"/>
                  </a:lnTo>
                  <a:lnTo>
                    <a:pt x="2033355" y="945547"/>
                  </a:lnTo>
                  <a:lnTo>
                    <a:pt x="2060813" y="909542"/>
                  </a:lnTo>
                  <a:lnTo>
                    <a:pt x="2087189" y="872060"/>
                  </a:lnTo>
                  <a:lnTo>
                    <a:pt x="2112450" y="833151"/>
                  </a:lnTo>
                  <a:lnTo>
                    <a:pt x="2136558" y="792863"/>
                  </a:lnTo>
                  <a:lnTo>
                    <a:pt x="2159480" y="751243"/>
                  </a:lnTo>
                  <a:lnTo>
                    <a:pt x="2181179" y="708340"/>
                  </a:lnTo>
                  <a:lnTo>
                    <a:pt x="2201620" y="664202"/>
                  </a:lnTo>
                  <a:lnTo>
                    <a:pt x="2220768" y="618878"/>
                  </a:lnTo>
                  <a:lnTo>
                    <a:pt x="2238588" y="572415"/>
                  </a:lnTo>
                  <a:lnTo>
                    <a:pt x="2255043" y="524863"/>
                  </a:lnTo>
                  <a:lnTo>
                    <a:pt x="2270100" y="476269"/>
                  </a:lnTo>
                  <a:lnTo>
                    <a:pt x="2283721" y="426681"/>
                  </a:lnTo>
                  <a:lnTo>
                    <a:pt x="2295872" y="376148"/>
                  </a:lnTo>
                  <a:lnTo>
                    <a:pt x="2306518" y="324717"/>
                  </a:lnTo>
                  <a:lnTo>
                    <a:pt x="2315624" y="272438"/>
                  </a:lnTo>
                  <a:lnTo>
                    <a:pt x="2323153" y="219359"/>
                  </a:lnTo>
                  <a:lnTo>
                    <a:pt x="2329070" y="165527"/>
                  </a:lnTo>
                  <a:lnTo>
                    <a:pt x="2333341" y="110991"/>
                  </a:lnTo>
                  <a:lnTo>
                    <a:pt x="2335929" y="55799"/>
                  </a:lnTo>
                  <a:lnTo>
                    <a:pt x="2336800" y="0"/>
                  </a:lnTo>
                  <a:lnTo>
                    <a:pt x="2015236" y="0"/>
                  </a:lnTo>
                  <a:lnTo>
                    <a:pt x="2014365" y="55799"/>
                  </a:lnTo>
                  <a:lnTo>
                    <a:pt x="2011777" y="110991"/>
                  </a:lnTo>
                  <a:lnTo>
                    <a:pt x="2007506" y="165527"/>
                  </a:lnTo>
                  <a:lnTo>
                    <a:pt x="2001589" y="219359"/>
                  </a:lnTo>
                  <a:lnTo>
                    <a:pt x="1994060" y="272438"/>
                  </a:lnTo>
                  <a:lnTo>
                    <a:pt x="1984954" y="324717"/>
                  </a:lnTo>
                  <a:lnTo>
                    <a:pt x="1974308" y="376148"/>
                  </a:lnTo>
                  <a:lnTo>
                    <a:pt x="1962157" y="426681"/>
                  </a:lnTo>
                  <a:lnTo>
                    <a:pt x="1948536" y="476269"/>
                  </a:lnTo>
                  <a:lnTo>
                    <a:pt x="1933479" y="524863"/>
                  </a:lnTo>
                  <a:lnTo>
                    <a:pt x="1917024" y="572415"/>
                  </a:lnTo>
                  <a:lnTo>
                    <a:pt x="1899204" y="618878"/>
                  </a:lnTo>
                  <a:lnTo>
                    <a:pt x="1880056" y="664202"/>
                  </a:lnTo>
                  <a:lnTo>
                    <a:pt x="1859615" y="708340"/>
                  </a:lnTo>
                  <a:lnTo>
                    <a:pt x="1837916" y="751243"/>
                  </a:lnTo>
                  <a:lnTo>
                    <a:pt x="1814994" y="792863"/>
                  </a:lnTo>
                  <a:lnTo>
                    <a:pt x="1790886" y="833151"/>
                  </a:lnTo>
                  <a:lnTo>
                    <a:pt x="1765625" y="872060"/>
                  </a:lnTo>
                  <a:lnTo>
                    <a:pt x="1739249" y="909542"/>
                  </a:lnTo>
                  <a:lnTo>
                    <a:pt x="1711791" y="945547"/>
                  </a:lnTo>
                  <a:lnTo>
                    <a:pt x="1683287" y="980028"/>
                  </a:lnTo>
                  <a:lnTo>
                    <a:pt x="1653774" y="1012937"/>
                  </a:lnTo>
                  <a:lnTo>
                    <a:pt x="1623285" y="1044225"/>
                  </a:lnTo>
                  <a:lnTo>
                    <a:pt x="1591857" y="1073844"/>
                  </a:lnTo>
                  <a:lnTo>
                    <a:pt x="1559525" y="1101746"/>
                  </a:lnTo>
                  <a:lnTo>
                    <a:pt x="1526324" y="1127883"/>
                  </a:lnTo>
                  <a:lnTo>
                    <a:pt x="1492290" y="1152205"/>
                  </a:lnTo>
                  <a:lnTo>
                    <a:pt x="1457457" y="1174666"/>
                  </a:lnTo>
                  <a:lnTo>
                    <a:pt x="1421862" y="1195217"/>
                  </a:lnTo>
                  <a:lnTo>
                    <a:pt x="1385540" y="1213809"/>
                  </a:lnTo>
                  <a:lnTo>
                    <a:pt x="1348526" y="1230395"/>
                  </a:lnTo>
                  <a:lnTo>
                    <a:pt x="1310855" y="1244926"/>
                  </a:lnTo>
                  <a:lnTo>
                    <a:pt x="1272563" y="1257353"/>
                  </a:lnTo>
                  <a:lnTo>
                    <a:pt x="1233685" y="1267629"/>
                  </a:lnTo>
                  <a:lnTo>
                    <a:pt x="1194256" y="1275706"/>
                  </a:lnTo>
                  <a:lnTo>
                    <a:pt x="1154313" y="1281535"/>
                  </a:lnTo>
                  <a:lnTo>
                    <a:pt x="1113890" y="1285067"/>
                  </a:lnTo>
                  <a:lnTo>
                    <a:pt x="1073023" y="1286255"/>
                  </a:lnTo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60762" y="676020"/>
              <a:ext cx="1358900" cy="1173480"/>
            </a:xfrm>
            <a:custGeom>
              <a:avLst/>
              <a:gdLst/>
              <a:ahLst/>
              <a:cxnLst/>
              <a:rect l="l" t="t" r="r" b="b"/>
              <a:pathLst>
                <a:path w="1358900" h="1173480">
                  <a:moveTo>
                    <a:pt x="686181" y="0"/>
                  </a:moveTo>
                  <a:lnTo>
                    <a:pt x="843153" y="208787"/>
                  </a:lnTo>
                  <a:lnTo>
                    <a:pt x="0" y="842644"/>
                  </a:lnTo>
                  <a:lnTo>
                    <a:pt x="297180" y="877951"/>
                  </a:lnTo>
                  <a:lnTo>
                    <a:pt x="248539" y="1173226"/>
                  </a:lnTo>
                  <a:lnTo>
                    <a:pt x="1091692" y="539495"/>
                  </a:lnTo>
                  <a:lnTo>
                    <a:pt x="1248664" y="748283"/>
                  </a:lnTo>
                  <a:lnTo>
                    <a:pt x="1358773" y="79882"/>
                  </a:lnTo>
                  <a:lnTo>
                    <a:pt x="686181" y="0"/>
                  </a:lnTo>
                  <a:close/>
                </a:path>
              </a:pathLst>
            </a:custGeom>
            <a:solidFill>
              <a:srgbClr val="E1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60762" y="676020"/>
              <a:ext cx="1358900" cy="1173480"/>
            </a:xfrm>
            <a:custGeom>
              <a:avLst/>
              <a:gdLst/>
              <a:ahLst/>
              <a:cxnLst/>
              <a:rect l="l" t="t" r="r" b="b"/>
              <a:pathLst>
                <a:path w="1358900" h="1173480">
                  <a:moveTo>
                    <a:pt x="0" y="842644"/>
                  </a:moveTo>
                  <a:lnTo>
                    <a:pt x="843153" y="208787"/>
                  </a:lnTo>
                  <a:lnTo>
                    <a:pt x="686181" y="0"/>
                  </a:lnTo>
                  <a:lnTo>
                    <a:pt x="1358773" y="79882"/>
                  </a:lnTo>
                  <a:lnTo>
                    <a:pt x="1248664" y="748283"/>
                  </a:lnTo>
                  <a:lnTo>
                    <a:pt x="1091692" y="539495"/>
                  </a:lnTo>
                  <a:lnTo>
                    <a:pt x="248539" y="1173226"/>
                  </a:lnTo>
                  <a:lnTo>
                    <a:pt x="297180" y="877951"/>
                  </a:lnTo>
                  <a:lnTo>
                    <a:pt x="0" y="842644"/>
                  </a:lnTo>
                </a:path>
              </a:pathLst>
            </a:custGeom>
            <a:ln w="1905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69524" y="1047114"/>
              <a:ext cx="458470" cy="369570"/>
            </a:xfrm>
            <a:custGeom>
              <a:avLst/>
              <a:gdLst/>
              <a:ahLst/>
              <a:cxnLst/>
              <a:rect l="l" t="t" r="r" b="b"/>
              <a:pathLst>
                <a:path w="458470" h="369569">
                  <a:moveTo>
                    <a:pt x="70103" y="241808"/>
                  </a:moveTo>
                  <a:lnTo>
                    <a:pt x="33400" y="252095"/>
                  </a:lnTo>
                  <a:lnTo>
                    <a:pt x="17568" y="263302"/>
                  </a:lnTo>
                  <a:lnTo>
                    <a:pt x="0" y="276479"/>
                  </a:lnTo>
                  <a:lnTo>
                    <a:pt x="69976" y="369570"/>
                  </a:lnTo>
                  <a:lnTo>
                    <a:pt x="94914" y="350774"/>
                  </a:lnTo>
                  <a:lnTo>
                    <a:pt x="73659" y="350774"/>
                  </a:lnTo>
                  <a:lnTo>
                    <a:pt x="19050" y="278130"/>
                  </a:lnTo>
                  <a:lnTo>
                    <a:pt x="27685" y="271652"/>
                  </a:lnTo>
                  <a:lnTo>
                    <a:pt x="32003" y="268350"/>
                  </a:lnTo>
                  <a:lnTo>
                    <a:pt x="36068" y="265557"/>
                  </a:lnTo>
                  <a:lnTo>
                    <a:pt x="39877" y="263271"/>
                  </a:lnTo>
                  <a:lnTo>
                    <a:pt x="43560" y="260985"/>
                  </a:lnTo>
                  <a:lnTo>
                    <a:pt x="47117" y="259207"/>
                  </a:lnTo>
                  <a:lnTo>
                    <a:pt x="50673" y="257937"/>
                  </a:lnTo>
                  <a:lnTo>
                    <a:pt x="57435" y="256101"/>
                  </a:lnTo>
                  <a:lnTo>
                    <a:pt x="64008" y="255349"/>
                  </a:lnTo>
                  <a:lnTo>
                    <a:pt x="100705" y="255349"/>
                  </a:lnTo>
                  <a:lnTo>
                    <a:pt x="91948" y="248665"/>
                  </a:lnTo>
                  <a:lnTo>
                    <a:pt x="86868" y="245999"/>
                  </a:lnTo>
                  <a:lnTo>
                    <a:pt x="75819" y="242443"/>
                  </a:lnTo>
                  <a:lnTo>
                    <a:pt x="70103" y="241808"/>
                  </a:lnTo>
                  <a:close/>
                </a:path>
                <a:path w="458470" h="369569">
                  <a:moveTo>
                    <a:pt x="100705" y="255349"/>
                  </a:moveTo>
                  <a:lnTo>
                    <a:pt x="64008" y="255349"/>
                  </a:lnTo>
                  <a:lnTo>
                    <a:pt x="70389" y="255668"/>
                  </a:lnTo>
                  <a:lnTo>
                    <a:pt x="76580" y="257048"/>
                  </a:lnTo>
                  <a:lnTo>
                    <a:pt x="106632" y="287861"/>
                  </a:lnTo>
                  <a:lnTo>
                    <a:pt x="109600" y="301117"/>
                  </a:lnTo>
                  <a:lnTo>
                    <a:pt x="109390" y="307595"/>
                  </a:lnTo>
                  <a:lnTo>
                    <a:pt x="86741" y="340995"/>
                  </a:lnTo>
                  <a:lnTo>
                    <a:pt x="73659" y="350774"/>
                  </a:lnTo>
                  <a:lnTo>
                    <a:pt x="94914" y="350774"/>
                  </a:lnTo>
                  <a:lnTo>
                    <a:pt x="111125" y="334899"/>
                  </a:lnTo>
                  <a:lnTo>
                    <a:pt x="115443" y="329311"/>
                  </a:lnTo>
                  <a:lnTo>
                    <a:pt x="118491" y="323596"/>
                  </a:lnTo>
                  <a:lnTo>
                    <a:pt x="120523" y="317754"/>
                  </a:lnTo>
                  <a:lnTo>
                    <a:pt x="122427" y="311912"/>
                  </a:lnTo>
                  <a:lnTo>
                    <a:pt x="123444" y="306070"/>
                  </a:lnTo>
                  <a:lnTo>
                    <a:pt x="123190" y="300227"/>
                  </a:lnTo>
                  <a:lnTo>
                    <a:pt x="123062" y="294386"/>
                  </a:lnTo>
                  <a:lnTo>
                    <a:pt x="110108" y="265938"/>
                  </a:lnTo>
                  <a:lnTo>
                    <a:pt x="106045" y="260476"/>
                  </a:lnTo>
                  <a:lnTo>
                    <a:pt x="101600" y="256032"/>
                  </a:lnTo>
                  <a:lnTo>
                    <a:pt x="100705" y="255349"/>
                  </a:lnTo>
                  <a:close/>
                </a:path>
                <a:path w="458470" h="369569">
                  <a:moveTo>
                    <a:pt x="164592" y="204469"/>
                  </a:moveTo>
                  <a:lnTo>
                    <a:pt x="155955" y="204469"/>
                  </a:lnTo>
                  <a:lnTo>
                    <a:pt x="147700" y="207010"/>
                  </a:lnTo>
                  <a:lnTo>
                    <a:pt x="130428" y="222250"/>
                  </a:lnTo>
                  <a:lnTo>
                    <a:pt x="127889" y="226060"/>
                  </a:lnTo>
                  <a:lnTo>
                    <a:pt x="126365" y="231139"/>
                  </a:lnTo>
                  <a:lnTo>
                    <a:pt x="125349" y="241300"/>
                  </a:lnTo>
                  <a:lnTo>
                    <a:pt x="125856" y="246379"/>
                  </a:lnTo>
                  <a:lnTo>
                    <a:pt x="129158" y="257810"/>
                  </a:lnTo>
                  <a:lnTo>
                    <a:pt x="132333" y="264160"/>
                  </a:lnTo>
                  <a:lnTo>
                    <a:pt x="136778" y="269239"/>
                  </a:lnTo>
                  <a:lnTo>
                    <a:pt x="141477" y="275589"/>
                  </a:lnTo>
                  <a:lnTo>
                    <a:pt x="146176" y="280669"/>
                  </a:lnTo>
                  <a:lnTo>
                    <a:pt x="151256" y="283210"/>
                  </a:lnTo>
                  <a:lnTo>
                    <a:pt x="156209" y="287019"/>
                  </a:lnTo>
                  <a:lnTo>
                    <a:pt x="161162" y="288289"/>
                  </a:lnTo>
                  <a:lnTo>
                    <a:pt x="176402" y="288289"/>
                  </a:lnTo>
                  <a:lnTo>
                    <a:pt x="181482" y="285750"/>
                  </a:lnTo>
                  <a:lnTo>
                    <a:pt x="186562" y="284479"/>
                  </a:lnTo>
                  <a:lnTo>
                    <a:pt x="191389" y="281939"/>
                  </a:lnTo>
                  <a:lnTo>
                    <a:pt x="200151" y="275589"/>
                  </a:lnTo>
                  <a:lnTo>
                    <a:pt x="165607" y="275589"/>
                  </a:lnTo>
                  <a:lnTo>
                    <a:pt x="162051" y="274319"/>
                  </a:lnTo>
                  <a:lnTo>
                    <a:pt x="158496" y="271779"/>
                  </a:lnTo>
                  <a:lnTo>
                    <a:pt x="155067" y="270510"/>
                  </a:lnTo>
                  <a:lnTo>
                    <a:pt x="151765" y="266700"/>
                  </a:lnTo>
                  <a:lnTo>
                    <a:pt x="148590" y="262889"/>
                  </a:lnTo>
                  <a:lnTo>
                    <a:pt x="162099" y="252729"/>
                  </a:lnTo>
                  <a:lnTo>
                    <a:pt x="142112" y="252729"/>
                  </a:lnTo>
                  <a:lnTo>
                    <a:pt x="137668" y="238760"/>
                  </a:lnTo>
                  <a:lnTo>
                    <a:pt x="138049" y="236219"/>
                  </a:lnTo>
                  <a:lnTo>
                    <a:pt x="138302" y="233679"/>
                  </a:lnTo>
                  <a:lnTo>
                    <a:pt x="139192" y="229869"/>
                  </a:lnTo>
                  <a:lnTo>
                    <a:pt x="141985" y="224789"/>
                  </a:lnTo>
                  <a:lnTo>
                    <a:pt x="144018" y="223519"/>
                  </a:lnTo>
                  <a:lnTo>
                    <a:pt x="146430" y="220979"/>
                  </a:lnTo>
                  <a:lnTo>
                    <a:pt x="148971" y="218439"/>
                  </a:lnTo>
                  <a:lnTo>
                    <a:pt x="151637" y="218439"/>
                  </a:lnTo>
                  <a:lnTo>
                    <a:pt x="156845" y="217169"/>
                  </a:lnTo>
                  <a:lnTo>
                    <a:pt x="185335" y="217169"/>
                  </a:lnTo>
                  <a:lnTo>
                    <a:pt x="182372" y="214629"/>
                  </a:lnTo>
                  <a:lnTo>
                    <a:pt x="177800" y="210819"/>
                  </a:lnTo>
                  <a:lnTo>
                    <a:pt x="168909" y="205739"/>
                  </a:lnTo>
                  <a:lnTo>
                    <a:pt x="164592" y="204469"/>
                  </a:lnTo>
                  <a:close/>
                </a:path>
                <a:path w="458470" h="369569">
                  <a:moveTo>
                    <a:pt x="193928" y="173989"/>
                  </a:moveTo>
                  <a:lnTo>
                    <a:pt x="185800" y="180339"/>
                  </a:lnTo>
                  <a:lnTo>
                    <a:pt x="259842" y="278129"/>
                  </a:lnTo>
                  <a:lnTo>
                    <a:pt x="270382" y="270510"/>
                  </a:lnTo>
                  <a:lnTo>
                    <a:pt x="241426" y="231139"/>
                  </a:lnTo>
                  <a:lnTo>
                    <a:pt x="258064" y="231139"/>
                  </a:lnTo>
                  <a:lnTo>
                    <a:pt x="262127" y="228600"/>
                  </a:lnTo>
                  <a:lnTo>
                    <a:pt x="266192" y="224789"/>
                  </a:lnTo>
                  <a:lnTo>
                    <a:pt x="268097" y="223519"/>
                  </a:lnTo>
                  <a:lnTo>
                    <a:pt x="234823" y="223519"/>
                  </a:lnTo>
                  <a:lnTo>
                    <a:pt x="208787" y="187960"/>
                  </a:lnTo>
                  <a:lnTo>
                    <a:pt x="208787" y="186689"/>
                  </a:lnTo>
                  <a:lnTo>
                    <a:pt x="209042" y="185419"/>
                  </a:lnTo>
                  <a:lnTo>
                    <a:pt x="209550" y="181610"/>
                  </a:lnTo>
                  <a:lnTo>
                    <a:pt x="210057" y="180339"/>
                  </a:lnTo>
                  <a:lnTo>
                    <a:pt x="210439" y="179069"/>
                  </a:lnTo>
                  <a:lnTo>
                    <a:pt x="201929" y="179069"/>
                  </a:lnTo>
                  <a:lnTo>
                    <a:pt x="193928" y="173989"/>
                  </a:lnTo>
                  <a:close/>
                </a:path>
                <a:path w="458470" h="369569">
                  <a:moveTo>
                    <a:pt x="206501" y="250189"/>
                  </a:moveTo>
                  <a:lnTo>
                    <a:pt x="204470" y="254000"/>
                  </a:lnTo>
                  <a:lnTo>
                    <a:pt x="199644" y="259079"/>
                  </a:lnTo>
                  <a:lnTo>
                    <a:pt x="197103" y="262889"/>
                  </a:lnTo>
                  <a:lnTo>
                    <a:pt x="194055" y="265429"/>
                  </a:lnTo>
                  <a:lnTo>
                    <a:pt x="190500" y="267969"/>
                  </a:lnTo>
                  <a:lnTo>
                    <a:pt x="187071" y="270510"/>
                  </a:lnTo>
                  <a:lnTo>
                    <a:pt x="183515" y="271779"/>
                  </a:lnTo>
                  <a:lnTo>
                    <a:pt x="179958" y="274319"/>
                  </a:lnTo>
                  <a:lnTo>
                    <a:pt x="176275" y="275589"/>
                  </a:lnTo>
                  <a:lnTo>
                    <a:pt x="200151" y="275589"/>
                  </a:lnTo>
                  <a:lnTo>
                    <a:pt x="203580" y="271779"/>
                  </a:lnTo>
                  <a:lnTo>
                    <a:pt x="206628" y="269239"/>
                  </a:lnTo>
                  <a:lnTo>
                    <a:pt x="209550" y="265429"/>
                  </a:lnTo>
                  <a:lnTo>
                    <a:pt x="211835" y="262889"/>
                  </a:lnTo>
                  <a:lnTo>
                    <a:pt x="213232" y="259079"/>
                  </a:lnTo>
                  <a:lnTo>
                    <a:pt x="206501" y="250189"/>
                  </a:lnTo>
                  <a:close/>
                </a:path>
                <a:path w="458470" h="369569">
                  <a:moveTo>
                    <a:pt x="185335" y="217169"/>
                  </a:moveTo>
                  <a:lnTo>
                    <a:pt x="159511" y="217169"/>
                  </a:lnTo>
                  <a:lnTo>
                    <a:pt x="164592" y="218439"/>
                  </a:lnTo>
                  <a:lnTo>
                    <a:pt x="167131" y="219710"/>
                  </a:lnTo>
                  <a:lnTo>
                    <a:pt x="169418" y="220979"/>
                  </a:lnTo>
                  <a:lnTo>
                    <a:pt x="171830" y="223519"/>
                  </a:lnTo>
                  <a:lnTo>
                    <a:pt x="173990" y="224789"/>
                  </a:lnTo>
                  <a:lnTo>
                    <a:pt x="176022" y="227329"/>
                  </a:lnTo>
                  <a:lnTo>
                    <a:pt x="142112" y="252729"/>
                  </a:lnTo>
                  <a:lnTo>
                    <a:pt x="162099" y="252729"/>
                  </a:lnTo>
                  <a:lnTo>
                    <a:pt x="194182" y="228600"/>
                  </a:lnTo>
                  <a:lnTo>
                    <a:pt x="193167" y="227329"/>
                  </a:lnTo>
                  <a:lnTo>
                    <a:pt x="192277" y="226060"/>
                  </a:lnTo>
                  <a:lnTo>
                    <a:pt x="191897" y="224789"/>
                  </a:lnTo>
                  <a:lnTo>
                    <a:pt x="191134" y="224789"/>
                  </a:lnTo>
                  <a:lnTo>
                    <a:pt x="186817" y="218439"/>
                  </a:lnTo>
                  <a:lnTo>
                    <a:pt x="185335" y="217169"/>
                  </a:lnTo>
                  <a:close/>
                </a:path>
                <a:path w="458470" h="369569">
                  <a:moveTo>
                    <a:pt x="258064" y="231139"/>
                  </a:moveTo>
                  <a:lnTo>
                    <a:pt x="241680" y="231139"/>
                  </a:lnTo>
                  <a:lnTo>
                    <a:pt x="245999" y="232410"/>
                  </a:lnTo>
                  <a:lnTo>
                    <a:pt x="250190" y="232410"/>
                  </a:lnTo>
                  <a:lnTo>
                    <a:pt x="258064" y="231139"/>
                  </a:lnTo>
                  <a:close/>
                </a:path>
                <a:path w="458470" h="369569">
                  <a:moveTo>
                    <a:pt x="264032" y="161289"/>
                  </a:moveTo>
                  <a:lnTo>
                    <a:pt x="235584" y="161289"/>
                  </a:lnTo>
                  <a:lnTo>
                    <a:pt x="238886" y="162560"/>
                  </a:lnTo>
                  <a:lnTo>
                    <a:pt x="242189" y="162560"/>
                  </a:lnTo>
                  <a:lnTo>
                    <a:pt x="245364" y="165100"/>
                  </a:lnTo>
                  <a:lnTo>
                    <a:pt x="248411" y="167639"/>
                  </a:lnTo>
                  <a:lnTo>
                    <a:pt x="251586" y="170179"/>
                  </a:lnTo>
                  <a:lnTo>
                    <a:pt x="254634" y="172719"/>
                  </a:lnTo>
                  <a:lnTo>
                    <a:pt x="257428" y="176529"/>
                  </a:lnTo>
                  <a:lnTo>
                    <a:pt x="261366" y="181610"/>
                  </a:lnTo>
                  <a:lnTo>
                    <a:pt x="264032" y="186689"/>
                  </a:lnTo>
                  <a:lnTo>
                    <a:pt x="266573" y="195579"/>
                  </a:lnTo>
                  <a:lnTo>
                    <a:pt x="267080" y="199389"/>
                  </a:lnTo>
                  <a:lnTo>
                    <a:pt x="266065" y="205739"/>
                  </a:lnTo>
                  <a:lnTo>
                    <a:pt x="265049" y="209550"/>
                  </a:lnTo>
                  <a:lnTo>
                    <a:pt x="263271" y="212089"/>
                  </a:lnTo>
                  <a:lnTo>
                    <a:pt x="261620" y="213360"/>
                  </a:lnTo>
                  <a:lnTo>
                    <a:pt x="259715" y="215900"/>
                  </a:lnTo>
                  <a:lnTo>
                    <a:pt x="257682" y="217169"/>
                  </a:lnTo>
                  <a:lnTo>
                    <a:pt x="254380" y="219710"/>
                  </a:lnTo>
                  <a:lnTo>
                    <a:pt x="250698" y="222250"/>
                  </a:lnTo>
                  <a:lnTo>
                    <a:pt x="242824" y="223519"/>
                  </a:lnTo>
                  <a:lnTo>
                    <a:pt x="268097" y="223519"/>
                  </a:lnTo>
                  <a:lnTo>
                    <a:pt x="270001" y="222250"/>
                  </a:lnTo>
                  <a:lnTo>
                    <a:pt x="271906" y="219710"/>
                  </a:lnTo>
                  <a:lnTo>
                    <a:pt x="273684" y="218439"/>
                  </a:lnTo>
                  <a:lnTo>
                    <a:pt x="275335" y="215900"/>
                  </a:lnTo>
                  <a:lnTo>
                    <a:pt x="276605" y="212089"/>
                  </a:lnTo>
                  <a:lnTo>
                    <a:pt x="278002" y="209550"/>
                  </a:lnTo>
                  <a:lnTo>
                    <a:pt x="278892" y="207010"/>
                  </a:lnTo>
                  <a:lnTo>
                    <a:pt x="279653" y="203200"/>
                  </a:lnTo>
                  <a:lnTo>
                    <a:pt x="280289" y="200660"/>
                  </a:lnTo>
                  <a:lnTo>
                    <a:pt x="276478" y="181610"/>
                  </a:lnTo>
                  <a:lnTo>
                    <a:pt x="274700" y="176529"/>
                  </a:lnTo>
                  <a:lnTo>
                    <a:pt x="272160" y="172719"/>
                  </a:lnTo>
                  <a:lnTo>
                    <a:pt x="268604" y="167639"/>
                  </a:lnTo>
                  <a:lnTo>
                    <a:pt x="264032" y="161289"/>
                  </a:lnTo>
                  <a:close/>
                </a:path>
                <a:path w="458470" h="369569">
                  <a:moveTo>
                    <a:pt x="246760" y="80010"/>
                  </a:moveTo>
                  <a:lnTo>
                    <a:pt x="235966" y="87629"/>
                  </a:lnTo>
                  <a:lnTo>
                    <a:pt x="311657" y="187960"/>
                  </a:lnTo>
                  <a:lnTo>
                    <a:pt x="322452" y="180339"/>
                  </a:lnTo>
                  <a:lnTo>
                    <a:pt x="246760" y="80010"/>
                  </a:lnTo>
                  <a:close/>
                </a:path>
                <a:path w="458470" h="369569">
                  <a:moveTo>
                    <a:pt x="235457" y="147319"/>
                  </a:moveTo>
                  <a:lnTo>
                    <a:pt x="231012" y="148589"/>
                  </a:lnTo>
                  <a:lnTo>
                    <a:pt x="226568" y="148589"/>
                  </a:lnTo>
                  <a:lnTo>
                    <a:pt x="222123" y="151129"/>
                  </a:lnTo>
                  <a:lnTo>
                    <a:pt x="218058" y="152400"/>
                  </a:lnTo>
                  <a:lnTo>
                    <a:pt x="211708" y="157479"/>
                  </a:lnTo>
                  <a:lnTo>
                    <a:pt x="209550" y="160019"/>
                  </a:lnTo>
                  <a:lnTo>
                    <a:pt x="206248" y="165100"/>
                  </a:lnTo>
                  <a:lnTo>
                    <a:pt x="204977" y="166369"/>
                  </a:lnTo>
                  <a:lnTo>
                    <a:pt x="203200" y="171450"/>
                  </a:lnTo>
                  <a:lnTo>
                    <a:pt x="202692" y="172719"/>
                  </a:lnTo>
                  <a:lnTo>
                    <a:pt x="202310" y="175260"/>
                  </a:lnTo>
                  <a:lnTo>
                    <a:pt x="202056" y="176529"/>
                  </a:lnTo>
                  <a:lnTo>
                    <a:pt x="202056" y="179069"/>
                  </a:lnTo>
                  <a:lnTo>
                    <a:pt x="210439" y="179069"/>
                  </a:lnTo>
                  <a:lnTo>
                    <a:pt x="210820" y="177800"/>
                  </a:lnTo>
                  <a:lnTo>
                    <a:pt x="211708" y="175260"/>
                  </a:lnTo>
                  <a:lnTo>
                    <a:pt x="212725" y="173989"/>
                  </a:lnTo>
                  <a:lnTo>
                    <a:pt x="214122" y="171450"/>
                  </a:lnTo>
                  <a:lnTo>
                    <a:pt x="215519" y="170179"/>
                  </a:lnTo>
                  <a:lnTo>
                    <a:pt x="217297" y="167639"/>
                  </a:lnTo>
                  <a:lnTo>
                    <a:pt x="219582" y="166369"/>
                  </a:lnTo>
                  <a:lnTo>
                    <a:pt x="222757" y="163829"/>
                  </a:lnTo>
                  <a:lnTo>
                    <a:pt x="225932" y="162560"/>
                  </a:lnTo>
                  <a:lnTo>
                    <a:pt x="232409" y="161289"/>
                  </a:lnTo>
                  <a:lnTo>
                    <a:pt x="264032" y="161289"/>
                  </a:lnTo>
                  <a:lnTo>
                    <a:pt x="259333" y="157479"/>
                  </a:lnTo>
                  <a:lnTo>
                    <a:pt x="254507" y="153669"/>
                  </a:lnTo>
                  <a:lnTo>
                    <a:pt x="244855" y="148589"/>
                  </a:lnTo>
                  <a:lnTo>
                    <a:pt x="235457" y="147319"/>
                  </a:lnTo>
                  <a:close/>
                </a:path>
                <a:path w="458470" h="369569">
                  <a:moveTo>
                    <a:pt x="345694" y="67310"/>
                  </a:moveTo>
                  <a:lnTo>
                    <a:pt x="340614" y="67310"/>
                  </a:lnTo>
                  <a:lnTo>
                    <a:pt x="330326" y="69850"/>
                  </a:lnTo>
                  <a:lnTo>
                    <a:pt x="325374" y="72389"/>
                  </a:lnTo>
                  <a:lnTo>
                    <a:pt x="320421" y="76200"/>
                  </a:lnTo>
                  <a:lnTo>
                    <a:pt x="315722" y="78739"/>
                  </a:lnTo>
                  <a:lnTo>
                    <a:pt x="304419" y="107950"/>
                  </a:lnTo>
                  <a:lnTo>
                    <a:pt x="305053" y="113029"/>
                  </a:lnTo>
                  <a:lnTo>
                    <a:pt x="306831" y="118110"/>
                  </a:lnTo>
                  <a:lnTo>
                    <a:pt x="308482" y="123189"/>
                  </a:lnTo>
                  <a:lnTo>
                    <a:pt x="337566" y="152400"/>
                  </a:lnTo>
                  <a:lnTo>
                    <a:pt x="347599" y="153669"/>
                  </a:lnTo>
                  <a:lnTo>
                    <a:pt x="352678" y="153669"/>
                  </a:lnTo>
                  <a:lnTo>
                    <a:pt x="362839" y="151129"/>
                  </a:lnTo>
                  <a:lnTo>
                    <a:pt x="367919" y="148589"/>
                  </a:lnTo>
                  <a:lnTo>
                    <a:pt x="372872" y="144779"/>
                  </a:lnTo>
                  <a:lnTo>
                    <a:pt x="377571" y="142239"/>
                  </a:lnTo>
                  <a:lnTo>
                    <a:pt x="378491" y="140969"/>
                  </a:lnTo>
                  <a:lnTo>
                    <a:pt x="346455" y="140969"/>
                  </a:lnTo>
                  <a:lnTo>
                    <a:pt x="339598" y="138429"/>
                  </a:lnTo>
                  <a:lnTo>
                    <a:pt x="317880" y="106679"/>
                  </a:lnTo>
                  <a:lnTo>
                    <a:pt x="318134" y="99060"/>
                  </a:lnTo>
                  <a:lnTo>
                    <a:pt x="336676" y="80010"/>
                  </a:lnTo>
                  <a:lnTo>
                    <a:pt x="372702" y="80010"/>
                  </a:lnTo>
                  <a:lnTo>
                    <a:pt x="369824" y="77469"/>
                  </a:lnTo>
                  <a:lnTo>
                    <a:pt x="365125" y="74929"/>
                  </a:lnTo>
                  <a:lnTo>
                    <a:pt x="360552" y="71119"/>
                  </a:lnTo>
                  <a:lnTo>
                    <a:pt x="355726" y="68579"/>
                  </a:lnTo>
                  <a:lnTo>
                    <a:pt x="350647" y="68579"/>
                  </a:lnTo>
                  <a:lnTo>
                    <a:pt x="345694" y="67310"/>
                  </a:lnTo>
                  <a:close/>
                </a:path>
                <a:path w="458470" h="369569">
                  <a:moveTo>
                    <a:pt x="372702" y="80010"/>
                  </a:moveTo>
                  <a:lnTo>
                    <a:pt x="343407" y="80010"/>
                  </a:lnTo>
                  <a:lnTo>
                    <a:pt x="350266" y="81279"/>
                  </a:lnTo>
                  <a:lnTo>
                    <a:pt x="353695" y="83819"/>
                  </a:lnTo>
                  <a:lnTo>
                    <a:pt x="375310" y="118110"/>
                  </a:lnTo>
                  <a:lnTo>
                    <a:pt x="375157" y="121919"/>
                  </a:lnTo>
                  <a:lnTo>
                    <a:pt x="356616" y="140969"/>
                  </a:lnTo>
                  <a:lnTo>
                    <a:pt x="378491" y="140969"/>
                  </a:lnTo>
                  <a:lnTo>
                    <a:pt x="388874" y="113029"/>
                  </a:lnTo>
                  <a:lnTo>
                    <a:pt x="388239" y="107950"/>
                  </a:lnTo>
                  <a:lnTo>
                    <a:pt x="386460" y="102869"/>
                  </a:lnTo>
                  <a:lnTo>
                    <a:pt x="384809" y="97789"/>
                  </a:lnTo>
                  <a:lnTo>
                    <a:pt x="381889" y="92710"/>
                  </a:lnTo>
                  <a:lnTo>
                    <a:pt x="378078" y="87629"/>
                  </a:lnTo>
                  <a:lnTo>
                    <a:pt x="374142" y="81279"/>
                  </a:lnTo>
                  <a:lnTo>
                    <a:pt x="372702" y="80010"/>
                  </a:lnTo>
                  <a:close/>
                </a:path>
                <a:path w="458470" h="369569">
                  <a:moveTo>
                    <a:pt x="372109" y="39369"/>
                  </a:moveTo>
                  <a:lnTo>
                    <a:pt x="361315" y="46989"/>
                  </a:lnTo>
                  <a:lnTo>
                    <a:pt x="436118" y="92710"/>
                  </a:lnTo>
                  <a:lnTo>
                    <a:pt x="447294" y="137160"/>
                  </a:lnTo>
                  <a:lnTo>
                    <a:pt x="458089" y="129539"/>
                  </a:lnTo>
                  <a:lnTo>
                    <a:pt x="444440" y="76200"/>
                  </a:lnTo>
                  <a:lnTo>
                    <a:pt x="431673" y="76200"/>
                  </a:lnTo>
                  <a:lnTo>
                    <a:pt x="372109" y="39369"/>
                  </a:lnTo>
                  <a:close/>
                </a:path>
                <a:path w="458470" h="369569">
                  <a:moveTo>
                    <a:pt x="424942" y="0"/>
                  </a:moveTo>
                  <a:lnTo>
                    <a:pt x="414147" y="7619"/>
                  </a:lnTo>
                  <a:lnTo>
                    <a:pt x="432053" y="76200"/>
                  </a:lnTo>
                  <a:lnTo>
                    <a:pt x="444440" y="762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731122" y="3625977"/>
            <a:ext cx="5181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rbel"/>
                <a:cs typeface="Corbel"/>
              </a:rPr>
              <a:t>I</a:t>
            </a:r>
            <a:r>
              <a:rPr sz="1400" spc="5" dirty="0">
                <a:latin typeface="Corbel"/>
                <a:cs typeface="Corbel"/>
              </a:rPr>
              <a:t>t</a:t>
            </a:r>
            <a:r>
              <a:rPr sz="1400" dirty="0">
                <a:latin typeface="Corbel"/>
                <a:cs typeface="Corbel"/>
              </a:rPr>
              <a:t>e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dirty="0">
                <a:latin typeface="Corbel"/>
                <a:cs typeface="Corbel"/>
              </a:rPr>
              <a:t>ate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381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Incremental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6113780" cy="19431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Provides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early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value in the development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life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cycle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Allows</a:t>
            </a:r>
            <a:r>
              <a:rPr sz="2200" spc="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for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requirement</a:t>
            </a:r>
            <a:r>
              <a:rPr sz="2200" spc="3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changes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between</a:t>
            </a:r>
            <a:r>
              <a:rPr sz="2200" spc="2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iterations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Problems</a:t>
            </a:r>
            <a:r>
              <a:rPr sz="2200" spc="2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can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 be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detected earlier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9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Can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utilize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knowledge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learned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in 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an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 earlier</a:t>
            </a:r>
            <a:r>
              <a:rPr sz="2200" spc="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iteration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8305165" cy="146494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Heavy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documentation, especially</a:t>
            </a:r>
            <a:r>
              <a:rPr sz="2200" spc="3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around interfaces</a:t>
            </a:r>
            <a:r>
              <a:rPr sz="2200" spc="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with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other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systems</a:t>
            </a:r>
            <a:endParaRPr sz="2200">
              <a:latin typeface="Corbel"/>
              <a:cs typeface="Corbel"/>
            </a:endParaRPr>
          </a:p>
          <a:p>
            <a:pPr marL="151130" indent="-139065">
              <a:lnSpc>
                <a:spcPct val="100000"/>
              </a:lnSpc>
              <a:spcBef>
                <a:spcPts val="1145"/>
              </a:spcBef>
              <a:buChar char="-"/>
              <a:tabLst>
                <a:tab pos="151765" algn="l"/>
              </a:tabLst>
            </a:pP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Can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lose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track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overall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business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problem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30"/>
              </a:spcBef>
              <a:buChar char="-"/>
              <a:tabLst>
                <a:tab pos="162560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Difficult</a:t>
            </a:r>
            <a:r>
              <a:rPr sz="2200" spc="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problems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tend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 get pushed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future iterations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87156" y="544068"/>
            <a:ext cx="3228340" cy="2514600"/>
            <a:chOff x="8487156" y="544068"/>
            <a:chExt cx="3228340" cy="25146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544068"/>
              <a:ext cx="3227831" cy="2514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9180" y="736092"/>
              <a:ext cx="2857500" cy="21442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75507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</a:t>
            </a:r>
            <a:r>
              <a:rPr spc="10" dirty="0"/>
              <a:t>r</a:t>
            </a:r>
            <a:r>
              <a:rPr dirty="0"/>
              <a:t>eme</a:t>
            </a:r>
            <a:r>
              <a:rPr spc="15" dirty="0"/>
              <a:t>n</a:t>
            </a:r>
            <a:r>
              <a:rPr spc="-5" dirty="0"/>
              <a:t>ta</a:t>
            </a:r>
            <a:r>
              <a:rPr dirty="0"/>
              <a:t>l</a:t>
            </a:r>
            <a:r>
              <a:rPr spc="-45" dirty="0"/>
              <a:t> </a:t>
            </a:r>
            <a:r>
              <a:rPr dirty="0"/>
              <a:t>M</a:t>
            </a:r>
            <a:r>
              <a:rPr spc="5" dirty="0"/>
              <a:t>o</a:t>
            </a:r>
            <a:r>
              <a:rPr dirty="0"/>
              <a:t>del:</a:t>
            </a:r>
            <a:r>
              <a:rPr spc="-260" dirty="0"/>
              <a:t> </a:t>
            </a:r>
            <a:r>
              <a:rPr dirty="0"/>
              <a:t>When</a:t>
            </a:r>
            <a:r>
              <a:rPr spc="-1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35" dirty="0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9559925" cy="272351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Large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projects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where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not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understood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Working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 unfamiliar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technical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arenas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ts val="251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Changing requirements</a:t>
            </a:r>
            <a:r>
              <a:rPr sz="2200" spc="4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due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to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rapidly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changing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technology,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such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as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leading-edge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applications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user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can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moderately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heavily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engaged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Need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functional requirements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turned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into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something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tangible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quickly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54668" y="544068"/>
            <a:ext cx="2647315" cy="2078989"/>
            <a:chOff x="9154668" y="544068"/>
            <a:chExt cx="2647315" cy="20789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4668" y="544068"/>
              <a:ext cx="2647187" cy="20787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6692" y="736092"/>
              <a:ext cx="2276855" cy="17084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931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Spiral</a:t>
            </a:r>
            <a:r>
              <a:rPr spc="-80" dirty="0"/>
              <a:t> </a:t>
            </a:r>
            <a:r>
              <a:rPr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86800" y="551687"/>
            <a:ext cx="3077210" cy="2167255"/>
            <a:chOff x="8686800" y="551687"/>
            <a:chExt cx="3077210" cy="21672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800" y="551687"/>
              <a:ext cx="3076955" cy="2167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78823" y="743711"/>
              <a:ext cx="2706624" cy="1796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931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Spiral</a:t>
            </a:r>
            <a:r>
              <a:rPr spc="-8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8783955" cy="24218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Combination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of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linear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Focuses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heavily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on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risk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assessment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Minimized</a:t>
            </a:r>
            <a:r>
              <a:rPr sz="2200" spc="4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risk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by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breaking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smaller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segments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cycle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begins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with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identifying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stakeholders</a:t>
            </a:r>
            <a:r>
              <a:rPr sz="2200" spc="4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what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success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looks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like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cycle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ends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with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review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 a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commitment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86800" y="551687"/>
            <a:ext cx="3077210" cy="2167255"/>
            <a:chOff x="8686800" y="551687"/>
            <a:chExt cx="3077210" cy="21672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800" y="551687"/>
              <a:ext cx="3076955" cy="21672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78823" y="743711"/>
              <a:ext cx="2706624" cy="1796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3532" y="928116"/>
            <a:ext cx="6781800" cy="55747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510362"/>
            <a:ext cx="2933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Spiral</a:t>
            </a:r>
            <a:r>
              <a:rPr spc="-60" dirty="0"/>
              <a:t> </a:t>
            </a:r>
            <a:r>
              <a:rPr dirty="0"/>
              <a:t>Model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931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Spiral</a:t>
            </a:r>
            <a:r>
              <a:rPr spc="-8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7396480" cy="19431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0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sz="2200" spc="-50" dirty="0">
                <a:solidFill>
                  <a:srgbClr val="00AF50"/>
                </a:solidFill>
                <a:latin typeface="Corbel"/>
                <a:cs typeface="Corbel"/>
              </a:rPr>
              <a:t>c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cura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te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l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y</a:t>
            </a:r>
            <a:r>
              <a:rPr sz="2200" spc="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m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nages and miti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g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es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risks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Issues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are identified</a:t>
            </a:r>
            <a:r>
              <a:rPr sz="2200" spc="2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solved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early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 Estimates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near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end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of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project are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very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accurate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Early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involvement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from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developers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increases</a:t>
            </a:r>
            <a:r>
              <a:rPr sz="2200" spc="2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successful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design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6004560" cy="194500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Long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time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get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finished</a:t>
            </a:r>
            <a:r>
              <a:rPr sz="2200" spc="3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product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5"/>
              </a:spcBef>
              <a:buChar char="-"/>
              <a:tabLst>
                <a:tab pos="162560" algn="l"/>
              </a:tabLst>
            </a:pP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High</a:t>
            </a:r>
            <a:r>
              <a:rPr sz="2200" spc="-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cost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30"/>
              </a:spcBef>
              <a:buChar char="-"/>
              <a:tabLst>
                <a:tab pos="162560" algn="l"/>
              </a:tabLst>
            </a:pPr>
            <a:r>
              <a:rPr sz="2200" spc="-15" dirty="0">
                <a:solidFill>
                  <a:srgbClr val="FF0000"/>
                </a:solidFill>
                <a:latin typeface="Corbel"/>
                <a:cs typeface="Corbel"/>
              </a:rPr>
              <a:t>Relies</a:t>
            </a:r>
            <a:r>
              <a:rPr sz="2200" spc="3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on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special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skills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identify and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mitigate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risks</a:t>
            </a:r>
            <a:endParaRPr sz="2200">
              <a:latin typeface="Corbel"/>
              <a:cs typeface="Corbel"/>
            </a:endParaRPr>
          </a:p>
          <a:p>
            <a:pPr marL="143510" indent="-131445">
              <a:lnSpc>
                <a:spcPct val="100000"/>
              </a:lnSpc>
              <a:spcBef>
                <a:spcPts val="1140"/>
              </a:spcBef>
              <a:buChar char="-"/>
              <a:tabLst>
                <a:tab pos="144145" algn="l"/>
              </a:tabLst>
            </a:pPr>
            <a:r>
              <a:rPr sz="2200" spc="-25" dirty="0">
                <a:solidFill>
                  <a:srgbClr val="FF0000"/>
                </a:solidFill>
                <a:latin typeface="Corbel"/>
                <a:cs typeface="Corbel"/>
              </a:rPr>
              <a:t>Very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customized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solution limits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reusability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86800" y="551687"/>
            <a:ext cx="3077210" cy="2167255"/>
            <a:chOff x="8686800" y="551687"/>
            <a:chExt cx="3077210" cy="21672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800" y="551687"/>
              <a:ext cx="3076955" cy="21672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78823" y="743711"/>
              <a:ext cx="2706624" cy="1796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6100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</a:t>
            </a:r>
            <a:r>
              <a:rPr spc="10" dirty="0"/>
              <a:t>a</a:t>
            </a:r>
            <a:r>
              <a:rPr dirty="0"/>
              <a:t>l</a:t>
            </a:r>
            <a:r>
              <a:rPr spc="-20" dirty="0"/>
              <a:t> </a:t>
            </a:r>
            <a:r>
              <a:rPr dirty="0"/>
              <a:t>M</a:t>
            </a:r>
            <a:r>
              <a:rPr spc="5" dirty="0"/>
              <a:t>o</a:t>
            </a:r>
            <a:r>
              <a:rPr dirty="0"/>
              <a:t>del:</a:t>
            </a:r>
            <a:r>
              <a:rPr spc="-260" dirty="0"/>
              <a:t> </a:t>
            </a:r>
            <a:r>
              <a:rPr dirty="0"/>
              <a:t>When</a:t>
            </a:r>
            <a:r>
              <a:rPr spc="-1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35" dirty="0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6891655" cy="338201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Risk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identification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 mitigation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extremely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important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Medium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high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risk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projects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Users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unsure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their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needs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Prototypes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needed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complex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Time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cost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are not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important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Little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 no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experience</a:t>
            </a:r>
            <a:r>
              <a:rPr sz="2200" spc="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project’s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area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86800" y="551687"/>
            <a:ext cx="3077210" cy="2167255"/>
            <a:chOff x="8686800" y="551687"/>
            <a:chExt cx="3077210" cy="21672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800" y="551687"/>
              <a:ext cx="3076955" cy="21672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78823" y="743711"/>
              <a:ext cx="2706624" cy="1796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725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spc="-55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spc="-10" dirty="0"/>
              <a:t>(Agile)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5678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</a:t>
            </a:r>
            <a:r>
              <a:rPr spc="-85" dirty="0"/>
              <a:t> </a:t>
            </a:r>
            <a:r>
              <a:rPr dirty="0"/>
              <a:t>Misconception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446" y="2159254"/>
            <a:ext cx="4906010" cy="29197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lnSpc>
                <a:spcPts val="3020"/>
              </a:lnSpc>
              <a:spcBef>
                <a:spcPts val="480"/>
              </a:spcBef>
            </a:pP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Software</a:t>
            </a:r>
            <a:r>
              <a:rPr sz="28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r>
              <a:rPr sz="28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Life</a:t>
            </a:r>
            <a:r>
              <a:rPr sz="2800" spc="-114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25" dirty="0">
                <a:solidFill>
                  <a:srgbClr val="00AFEF"/>
                </a:solidFill>
                <a:latin typeface="Corbel"/>
                <a:cs typeface="Corbel"/>
              </a:rPr>
              <a:t>Cycle </a:t>
            </a:r>
            <a:r>
              <a:rPr sz="2800" spc="-54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30" dirty="0">
                <a:solidFill>
                  <a:srgbClr val="00AFEF"/>
                </a:solidFill>
                <a:latin typeface="Corbel"/>
                <a:cs typeface="Corbel"/>
              </a:rPr>
              <a:t>(SDLC)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7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2800" b="1" u="heavy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vs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orbel"/>
              <a:cs typeface="Corbel"/>
            </a:endParaRPr>
          </a:p>
          <a:p>
            <a:pPr marL="59690" marR="52069" algn="ctr">
              <a:lnSpc>
                <a:spcPts val="3030"/>
              </a:lnSpc>
            </a:pP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Systems</a:t>
            </a:r>
            <a:r>
              <a:rPr sz="28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r>
              <a:rPr sz="28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Life</a:t>
            </a:r>
            <a:r>
              <a:rPr sz="2800" spc="-1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25" dirty="0">
                <a:solidFill>
                  <a:srgbClr val="00AFEF"/>
                </a:solidFill>
                <a:latin typeface="Corbel"/>
                <a:cs typeface="Corbel"/>
              </a:rPr>
              <a:t>Cycle </a:t>
            </a:r>
            <a:r>
              <a:rPr sz="2800" spc="-55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30" dirty="0">
                <a:solidFill>
                  <a:srgbClr val="00AFEF"/>
                </a:solidFill>
                <a:latin typeface="Corbel"/>
                <a:cs typeface="Corbel"/>
              </a:rPr>
              <a:t>(SDLC)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5200" y="1770888"/>
            <a:ext cx="3893820" cy="3503929"/>
            <a:chOff x="7315200" y="1770888"/>
            <a:chExt cx="3893820" cy="35039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200" y="1770888"/>
              <a:ext cx="3893820" cy="35036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0271" y="1965960"/>
              <a:ext cx="3323844" cy="29337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725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spc="-55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spc="-10" dirty="0"/>
              <a:t>(Agile)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0795" y="569976"/>
            <a:ext cx="4741163" cy="42092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7460" y="1903882"/>
            <a:ext cx="7261859" cy="43408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Uses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approach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called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sprints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Flexible</a:t>
            </a:r>
            <a:r>
              <a:rPr sz="2200" spc="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adaptable,</a:t>
            </a:r>
            <a:r>
              <a:rPr sz="2200" spc="-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great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unknown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Values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individuals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interactions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over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processes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 tools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Values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working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software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over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comprehensive</a:t>
            </a:r>
            <a:r>
              <a:rPr sz="2200" spc="5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documentation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Values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customer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collaboration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over contract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negotiation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Values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responding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change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over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following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plan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rbel"/>
              <a:cs typeface="Corbel"/>
            </a:endParaRPr>
          </a:p>
          <a:p>
            <a:pPr marL="881380" marR="743585" indent="-869315">
              <a:lnSpc>
                <a:spcPct val="143200"/>
              </a:lnSpc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One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of many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different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Agile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methods including;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Extreme </a:t>
            </a:r>
            <a:r>
              <a:rPr sz="2200" spc="-4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Programming,</a:t>
            </a:r>
            <a:r>
              <a:rPr sz="2200" spc="-9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Crystal</a:t>
            </a:r>
            <a:r>
              <a:rPr sz="2200" spc="-9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Clear,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Feature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Driven,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etc.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725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spc="-55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spc="-10" dirty="0"/>
              <a:t>(Agile)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713" y="2020316"/>
            <a:ext cx="9170670" cy="4001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505"/>
              </a:lnSpc>
              <a:spcBef>
                <a:spcPts val="95"/>
              </a:spcBef>
              <a:buSzPct val="79545"/>
              <a:buChar char="•"/>
              <a:tabLst>
                <a:tab pos="195580" algn="l"/>
              </a:tabLst>
            </a:pPr>
            <a:r>
              <a:rPr sz="22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Project </a:t>
            </a:r>
            <a:r>
              <a:rPr sz="22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team</a:t>
            </a:r>
            <a:r>
              <a:rPr sz="22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completes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sprints</a:t>
            </a:r>
            <a:endParaRPr sz="2200">
              <a:latin typeface="Corbel"/>
              <a:cs typeface="Corbel"/>
            </a:endParaRPr>
          </a:p>
          <a:p>
            <a:pPr marL="424180" marR="5080" lvl="1" indent="-182880">
              <a:lnSpc>
                <a:spcPct val="80000"/>
              </a:lnSpc>
              <a:spcBef>
                <a:spcPts val="345"/>
              </a:spcBef>
              <a:buSzPct val="80000"/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short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iteration from analysis,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development, testing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and possibly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deployment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sz="2000" spc="-39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product.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(14-30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days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 long)</a:t>
            </a:r>
            <a:endParaRPr sz="2000">
              <a:latin typeface="Corbel"/>
              <a:cs typeface="Corbel"/>
            </a:endParaRPr>
          </a:p>
          <a:p>
            <a:pPr marL="424180" marR="109855" lvl="1" indent="-182880">
              <a:lnSpc>
                <a:spcPct val="80000"/>
              </a:lnSpc>
              <a:spcBef>
                <a:spcPts val="600"/>
              </a:spcBef>
              <a:buSzPct val="80000"/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Uses</a:t>
            </a:r>
            <a:r>
              <a:rPr sz="20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subset</a:t>
            </a:r>
            <a:r>
              <a:rPr sz="20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of prioritized</a:t>
            </a:r>
            <a:r>
              <a:rPr sz="20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r>
              <a:rPr sz="2000" spc="4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 form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sz="20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sprint</a:t>
            </a:r>
            <a:r>
              <a:rPr sz="2000" u="heavy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backlog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.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Requirements </a:t>
            </a:r>
            <a:r>
              <a:rPr sz="2000" spc="-38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derived</a:t>
            </a:r>
            <a:r>
              <a:rPr sz="20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from a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product</a:t>
            </a:r>
            <a:r>
              <a:rPr sz="20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backlog</a:t>
            </a:r>
            <a:endParaRPr sz="2000">
              <a:latin typeface="Corbel"/>
              <a:cs typeface="Corbel"/>
            </a:endParaRPr>
          </a:p>
          <a:p>
            <a:pPr marL="195580" marR="549910" indent="-182880">
              <a:lnSpc>
                <a:spcPct val="80000"/>
              </a:lnSpc>
              <a:spcBef>
                <a:spcPts val="1795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project team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is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made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Product 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Owner,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Scrum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Dev </a:t>
            </a:r>
            <a:r>
              <a:rPr sz="2200" spc="-35" dirty="0">
                <a:solidFill>
                  <a:srgbClr val="00AFEF"/>
                </a:solidFill>
                <a:latin typeface="Corbel"/>
                <a:cs typeface="Corbel"/>
              </a:rPr>
              <a:t>Team,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 Scrum </a:t>
            </a:r>
            <a:r>
              <a:rPr sz="2200" spc="-434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Master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120"/>
              </a:lnSpc>
              <a:buSzPct val="80000"/>
              <a:buChar char="•"/>
              <a:tabLst>
                <a:tab pos="424180" algn="l"/>
              </a:tabLst>
            </a:pPr>
            <a:r>
              <a:rPr sz="20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Product</a:t>
            </a:r>
            <a:r>
              <a:rPr sz="2000" u="heavy" spc="-7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Owner</a:t>
            </a:r>
            <a:r>
              <a:rPr sz="20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responsible</a:t>
            </a:r>
            <a:r>
              <a:rPr sz="20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for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the return</a:t>
            </a:r>
            <a:r>
              <a:rPr sz="20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on</a:t>
            </a:r>
            <a:r>
              <a:rPr sz="20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investment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(ROI).</a:t>
            </a:r>
            <a:endParaRPr sz="2000">
              <a:latin typeface="Corbel"/>
              <a:cs typeface="Corbel"/>
            </a:endParaRPr>
          </a:p>
          <a:p>
            <a:pPr marL="698500" lvl="2" indent="-183515">
              <a:lnSpc>
                <a:spcPct val="100000"/>
              </a:lnSpc>
              <a:spcBef>
                <a:spcPts val="175"/>
              </a:spcBef>
              <a:buSzPct val="80555"/>
              <a:buChar char="•"/>
              <a:tabLst>
                <a:tab pos="698500" algn="l"/>
              </a:tabLst>
            </a:pPr>
            <a:r>
              <a:rPr sz="1800" spc="-5" dirty="0">
                <a:solidFill>
                  <a:srgbClr val="00AFEF"/>
                </a:solidFill>
                <a:latin typeface="Corbel"/>
                <a:cs typeface="Corbel"/>
              </a:rPr>
              <a:t>Focuses</a:t>
            </a:r>
            <a:r>
              <a:rPr sz="18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orbel"/>
                <a:cs typeface="Corbel"/>
              </a:rPr>
              <a:t>on the 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requirements,</a:t>
            </a:r>
            <a:r>
              <a:rPr sz="1800" spc="-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 “what”</a:t>
            </a:r>
            <a:endParaRPr sz="18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115"/>
              </a:spcBef>
              <a:buSzPct val="80000"/>
              <a:buChar char="•"/>
              <a:tabLst>
                <a:tab pos="424180" algn="l"/>
              </a:tabLst>
            </a:pPr>
            <a:r>
              <a:rPr sz="20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</a:t>
            </a:r>
            <a:r>
              <a:rPr sz="20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c</a:t>
            </a:r>
            <a:r>
              <a:rPr sz="20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r</a:t>
            </a:r>
            <a:r>
              <a:rPr sz="20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u</a:t>
            </a:r>
            <a:r>
              <a:rPr sz="2000" u="heavy" spc="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m</a:t>
            </a:r>
            <a:r>
              <a:rPr sz="20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sz="20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D</a:t>
            </a:r>
            <a:r>
              <a:rPr sz="2000" u="heavy" spc="-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e</a:t>
            </a:r>
            <a:r>
              <a:rPr sz="20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v</a:t>
            </a:r>
            <a:r>
              <a:rPr sz="2000" u="heavy" spc="-14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sz="2000" u="heavy" spc="-1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T</a:t>
            </a:r>
            <a:r>
              <a:rPr sz="20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eam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 is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cros</a:t>
            </a:r>
            <a:r>
              <a:rPr sz="2000" spc="10" dirty="0">
                <a:solidFill>
                  <a:srgbClr val="00AFEF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-f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nctiona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l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698500" lvl="2" indent="-183515">
              <a:lnSpc>
                <a:spcPct val="100000"/>
              </a:lnSpc>
              <a:spcBef>
                <a:spcPts val="175"/>
              </a:spcBef>
              <a:buSzPct val="80555"/>
              <a:buChar char="•"/>
              <a:tabLst>
                <a:tab pos="698500" algn="l"/>
              </a:tabLst>
            </a:pPr>
            <a:r>
              <a:rPr sz="1800" spc="-10" dirty="0">
                <a:solidFill>
                  <a:srgbClr val="00AFEF"/>
                </a:solidFill>
                <a:latin typeface="Corbel"/>
                <a:cs typeface="Corbel"/>
              </a:rPr>
              <a:t>Collaborates</a:t>
            </a:r>
            <a:r>
              <a:rPr sz="18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18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build </a:t>
            </a:r>
            <a:r>
              <a:rPr sz="1800" spc="-5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18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product</a:t>
            </a:r>
            <a:r>
              <a:rPr sz="18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sz="18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sprint,</a:t>
            </a:r>
            <a:r>
              <a:rPr sz="1800" spc="-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 “how”</a:t>
            </a:r>
            <a:endParaRPr sz="18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115"/>
              </a:spcBef>
              <a:buSzPct val="80000"/>
              <a:buChar char="•"/>
              <a:tabLst>
                <a:tab pos="424180" algn="l"/>
              </a:tabLst>
            </a:pPr>
            <a:r>
              <a:rPr sz="20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Scrum Master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 the</a:t>
            </a:r>
            <a:r>
              <a:rPr sz="20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team 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facilitator,</a:t>
            </a:r>
            <a:r>
              <a:rPr sz="2000" spc="-4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but</a:t>
            </a:r>
            <a:r>
              <a:rPr sz="20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has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sz="20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00AFEF"/>
                </a:solidFill>
                <a:latin typeface="Corbel"/>
                <a:cs typeface="Corbel"/>
              </a:rPr>
              <a:t>power.</a:t>
            </a:r>
            <a:endParaRPr sz="2000">
              <a:latin typeface="Corbel"/>
              <a:cs typeface="Corbel"/>
            </a:endParaRPr>
          </a:p>
          <a:p>
            <a:pPr marL="698500" lvl="2" indent="-183515">
              <a:lnSpc>
                <a:spcPct val="100000"/>
              </a:lnSpc>
              <a:spcBef>
                <a:spcPts val="175"/>
              </a:spcBef>
              <a:buSzPct val="80555"/>
              <a:buChar char="•"/>
              <a:tabLst>
                <a:tab pos="698500" algn="l"/>
              </a:tabLst>
            </a:pPr>
            <a:r>
              <a:rPr sz="1800" spc="-5" dirty="0">
                <a:solidFill>
                  <a:srgbClr val="00AFEF"/>
                </a:solidFill>
                <a:latin typeface="Corbel"/>
                <a:cs typeface="Corbel"/>
              </a:rPr>
              <a:t>Removes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orbel"/>
                <a:cs typeface="Corbel"/>
              </a:rPr>
              <a:t>roadblocks,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 sets</a:t>
            </a:r>
            <a:r>
              <a:rPr sz="18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orbel"/>
                <a:cs typeface="Corbel"/>
              </a:rPr>
              <a:t>timeframes,</a:t>
            </a:r>
            <a:r>
              <a:rPr sz="1800" dirty="0">
                <a:solidFill>
                  <a:srgbClr val="00AFEF"/>
                </a:solidFill>
                <a:latin typeface="Corbel"/>
                <a:cs typeface="Corbel"/>
              </a:rPr>
              <a:t> and provides </a:t>
            </a:r>
            <a:r>
              <a:rPr sz="1800" spc="-10" dirty="0">
                <a:solidFill>
                  <a:srgbClr val="00AFEF"/>
                </a:solidFill>
                <a:latin typeface="Corbel"/>
                <a:cs typeface="Corbel"/>
              </a:rPr>
              <a:t>visibility.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6945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spc="-35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spc="-10" dirty="0"/>
              <a:t>(Agile):</a:t>
            </a:r>
            <a:r>
              <a:rPr spc="-190" dirty="0"/>
              <a:t> </a:t>
            </a:r>
            <a:r>
              <a:rPr spc="-5" dirty="0"/>
              <a:t>Artifacts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60" y="2020316"/>
            <a:ext cx="8246109" cy="412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3515">
              <a:lnSpc>
                <a:spcPts val="2480"/>
              </a:lnSpc>
              <a:spcBef>
                <a:spcPts val="9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Product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Backlog</a:t>
            </a:r>
            <a:endParaRPr sz="2200">
              <a:latin typeface="Corbel"/>
              <a:cs typeface="Corbel"/>
            </a:endParaRPr>
          </a:p>
          <a:p>
            <a:pPr marL="424180" lvl="1" indent="-183515">
              <a:lnSpc>
                <a:spcPts val="2480"/>
              </a:lnSpc>
              <a:buSzPct val="79545"/>
              <a:buChar char="•"/>
              <a:tabLst>
                <a:tab pos="4248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List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features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wants,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force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ranked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by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Product</a:t>
            </a:r>
            <a:endParaRPr sz="22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Owner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(one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#1)</a:t>
            </a:r>
            <a:endParaRPr sz="2200">
              <a:latin typeface="Corbel"/>
              <a:cs typeface="Corbel"/>
            </a:endParaRPr>
          </a:p>
          <a:p>
            <a:pPr marL="424180" lvl="1" indent="-183515">
              <a:lnSpc>
                <a:spcPct val="100000"/>
              </a:lnSpc>
              <a:spcBef>
                <a:spcPts val="75"/>
              </a:spcBef>
              <a:buSzPct val="79545"/>
              <a:buChar char="•"/>
              <a:tabLst>
                <a:tab pos="4248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Anyone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can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add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items,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could be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user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stories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or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use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cases</a:t>
            </a:r>
            <a:endParaRPr sz="2200">
              <a:latin typeface="Corbel"/>
              <a:cs typeface="Corbel"/>
            </a:endParaRPr>
          </a:p>
          <a:p>
            <a:pPr marL="424180" lvl="1" indent="-183515">
              <a:lnSpc>
                <a:spcPct val="100000"/>
              </a:lnSpc>
              <a:spcBef>
                <a:spcPts val="70"/>
              </a:spcBef>
              <a:buSzPct val="79545"/>
              <a:buChar char="•"/>
              <a:tabLst>
                <a:tab pos="4248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Does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not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contain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tasks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ts val="2470"/>
              </a:lnSpc>
              <a:spcBef>
                <a:spcPts val="127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Sprint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Backlog</a:t>
            </a:r>
            <a:endParaRPr sz="2200">
              <a:latin typeface="Corbel"/>
              <a:cs typeface="Corbel"/>
            </a:endParaRPr>
          </a:p>
          <a:p>
            <a:pPr marL="424180" lvl="1" indent="-183515">
              <a:lnSpc>
                <a:spcPts val="2470"/>
              </a:lnSpc>
              <a:buSzPct val="79545"/>
              <a:buChar char="•"/>
              <a:tabLst>
                <a:tab pos="4248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Committed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features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will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completed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within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current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sprint</a:t>
            </a:r>
            <a:endParaRPr sz="2200">
              <a:latin typeface="Corbel"/>
              <a:cs typeface="Corbel"/>
            </a:endParaRPr>
          </a:p>
          <a:p>
            <a:pPr marL="424180" lvl="1" indent="-183515">
              <a:lnSpc>
                <a:spcPct val="100000"/>
              </a:lnSpc>
              <a:spcBef>
                <a:spcPts val="70"/>
              </a:spcBef>
              <a:buSzPct val="79545"/>
              <a:buChar char="•"/>
              <a:tabLst>
                <a:tab pos="4248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Has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deadline to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complete</a:t>
            </a:r>
            <a:endParaRPr sz="2200">
              <a:latin typeface="Corbel"/>
              <a:cs typeface="Corbel"/>
            </a:endParaRPr>
          </a:p>
          <a:p>
            <a:pPr marL="424180" lvl="1" indent="-183515">
              <a:lnSpc>
                <a:spcPct val="100000"/>
              </a:lnSpc>
              <a:spcBef>
                <a:spcPts val="75"/>
              </a:spcBef>
              <a:buSzPct val="79545"/>
              <a:buChar char="•"/>
              <a:tabLst>
                <a:tab pos="424815" algn="l"/>
              </a:tabLst>
            </a:pPr>
            <a:r>
              <a:rPr sz="2200" spc="-35" dirty="0">
                <a:solidFill>
                  <a:srgbClr val="00AFEF"/>
                </a:solidFill>
                <a:latin typeface="Corbel"/>
                <a:cs typeface="Corbel"/>
              </a:rPr>
              <a:t>Tasks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tracked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as</a:t>
            </a:r>
            <a:endParaRPr sz="2200">
              <a:latin typeface="Corbel"/>
              <a:cs typeface="Corbel"/>
            </a:endParaRPr>
          </a:p>
          <a:p>
            <a:pPr marL="698500" lvl="2" indent="-183515">
              <a:lnSpc>
                <a:spcPct val="100000"/>
              </a:lnSpc>
              <a:spcBef>
                <a:spcPts val="130"/>
              </a:spcBef>
              <a:buSzPct val="80000"/>
              <a:buChar char="•"/>
              <a:tabLst>
                <a:tab pos="699135" algn="l"/>
              </a:tabLst>
            </a:pP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Not</a:t>
            </a:r>
            <a:r>
              <a:rPr sz="2000" spc="-4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started</a:t>
            </a:r>
            <a:endParaRPr sz="2000">
              <a:latin typeface="Corbel"/>
              <a:cs typeface="Corbel"/>
            </a:endParaRPr>
          </a:p>
          <a:p>
            <a:pPr marL="698500" lvl="2" indent="-183515">
              <a:lnSpc>
                <a:spcPct val="100000"/>
              </a:lnSpc>
              <a:spcBef>
                <a:spcPts val="120"/>
              </a:spcBef>
              <a:buSzPct val="80000"/>
              <a:buChar char="•"/>
              <a:tabLst>
                <a:tab pos="699135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sz="2000" spc="-9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Progress</a:t>
            </a:r>
            <a:endParaRPr sz="2000">
              <a:latin typeface="Corbel"/>
              <a:cs typeface="Corbel"/>
            </a:endParaRPr>
          </a:p>
          <a:p>
            <a:pPr marL="698500" lvl="2" indent="-183515">
              <a:lnSpc>
                <a:spcPct val="100000"/>
              </a:lnSpc>
              <a:spcBef>
                <a:spcPts val="120"/>
              </a:spcBef>
              <a:buSzPct val="80000"/>
              <a:buChar char="•"/>
              <a:tabLst>
                <a:tab pos="699135" algn="l"/>
              </a:tabLst>
            </a:pP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Completed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71475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spc="-35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spc="-10" dirty="0"/>
              <a:t>(Agile):</a:t>
            </a:r>
            <a:r>
              <a:rPr spc="-5" dirty="0"/>
              <a:t> </a:t>
            </a:r>
            <a:r>
              <a:rPr dirty="0"/>
              <a:t>Meetings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8481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385445" algn="l"/>
              </a:tabLst>
            </a:pPr>
            <a:r>
              <a:rPr spc="-5" dirty="0"/>
              <a:t>Sprint</a:t>
            </a:r>
            <a:r>
              <a:rPr spc="5" dirty="0"/>
              <a:t> </a:t>
            </a:r>
            <a:r>
              <a:rPr spc="-5" dirty="0"/>
              <a:t>Planning</a:t>
            </a:r>
            <a:r>
              <a:rPr spc="10" dirty="0"/>
              <a:t> </a:t>
            </a:r>
            <a:r>
              <a:rPr spc="-5" dirty="0"/>
              <a:t>–</a:t>
            </a:r>
            <a:r>
              <a:rPr spc="-85" dirty="0"/>
              <a:t> </a:t>
            </a:r>
            <a:r>
              <a:rPr spc="-5" dirty="0"/>
              <a:t>Commit items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10" dirty="0"/>
              <a:t>sprint</a:t>
            </a:r>
            <a:r>
              <a:rPr spc="5" dirty="0"/>
              <a:t> </a:t>
            </a:r>
            <a:r>
              <a:rPr spc="-5" dirty="0"/>
              <a:t>backlog</a:t>
            </a:r>
          </a:p>
          <a:p>
            <a:pPr marL="38481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385445" algn="l"/>
              </a:tabLst>
            </a:pPr>
            <a:r>
              <a:rPr spc="-5" dirty="0"/>
              <a:t>Daily</a:t>
            </a:r>
            <a:r>
              <a:rPr spc="-60" dirty="0"/>
              <a:t> </a:t>
            </a:r>
            <a:r>
              <a:rPr spc="-5" dirty="0"/>
              <a:t>Scrum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15" dirty="0"/>
              <a:t> </a:t>
            </a:r>
            <a:r>
              <a:rPr spc="-15" dirty="0"/>
              <a:t>Daily,</a:t>
            </a:r>
            <a:r>
              <a:rPr spc="-10" dirty="0"/>
              <a:t> </a:t>
            </a:r>
            <a:r>
              <a:rPr spc="-5" dirty="0"/>
              <a:t>15</a:t>
            </a:r>
            <a:r>
              <a:rPr dirty="0"/>
              <a:t> </a:t>
            </a:r>
            <a:r>
              <a:rPr spc="-5" dirty="0"/>
              <a:t>minutes.</a:t>
            </a:r>
            <a:r>
              <a:rPr spc="204" dirty="0"/>
              <a:t> </a:t>
            </a:r>
            <a:r>
              <a:rPr spc="-30" dirty="0"/>
              <a:t>Yesterday,</a:t>
            </a:r>
            <a:r>
              <a:rPr spc="-10" dirty="0"/>
              <a:t> </a:t>
            </a:r>
            <a:r>
              <a:rPr spc="-15" dirty="0"/>
              <a:t>today,</a:t>
            </a:r>
            <a:r>
              <a:rPr spc="-20" dirty="0"/>
              <a:t> </a:t>
            </a:r>
            <a:r>
              <a:rPr spc="-5" dirty="0"/>
              <a:t>roadblocks</a:t>
            </a:r>
          </a:p>
          <a:p>
            <a:pPr marL="38481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385445" algn="l"/>
              </a:tabLst>
            </a:pPr>
            <a:r>
              <a:rPr spc="-5" dirty="0"/>
              <a:t>Sprint</a:t>
            </a:r>
            <a:r>
              <a:rPr spc="5" dirty="0"/>
              <a:t> </a:t>
            </a:r>
            <a:r>
              <a:rPr spc="-15" dirty="0"/>
              <a:t>Review</a:t>
            </a:r>
            <a:r>
              <a:rPr spc="25" dirty="0"/>
              <a:t> </a:t>
            </a:r>
            <a:r>
              <a:rPr spc="-5" dirty="0"/>
              <a:t>– Demonstrate</a:t>
            </a:r>
            <a:r>
              <a:rPr spc="5" dirty="0"/>
              <a:t> </a:t>
            </a:r>
            <a:r>
              <a:rPr spc="-5" dirty="0"/>
              <a:t>product, </a:t>
            </a:r>
            <a:r>
              <a:rPr spc="-10" dirty="0"/>
              <a:t>get</a:t>
            </a:r>
            <a:r>
              <a:rPr dirty="0"/>
              <a:t> </a:t>
            </a:r>
            <a:r>
              <a:rPr spc="-5" dirty="0"/>
              <a:t>feedback</a:t>
            </a:r>
          </a:p>
          <a:p>
            <a:pPr marL="38481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385445" algn="l"/>
              </a:tabLst>
            </a:pPr>
            <a:r>
              <a:rPr spc="-5" dirty="0"/>
              <a:t>Sprint</a:t>
            </a:r>
            <a:r>
              <a:rPr spc="10" dirty="0"/>
              <a:t> </a:t>
            </a:r>
            <a:r>
              <a:rPr spc="-10" dirty="0"/>
              <a:t>Retrospective</a:t>
            </a:r>
            <a:r>
              <a:rPr spc="25"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5" dirty="0"/>
              <a:t>Inspect last</a:t>
            </a:r>
            <a:r>
              <a:rPr dirty="0"/>
              <a:t> </a:t>
            </a:r>
            <a:r>
              <a:rPr spc="-5" dirty="0"/>
              <a:t>sprint.</a:t>
            </a:r>
            <a:r>
              <a:rPr spc="5" dirty="0"/>
              <a:t> </a:t>
            </a:r>
            <a:r>
              <a:rPr spc="-5" dirty="0"/>
              <a:t>Lessons</a:t>
            </a:r>
            <a:r>
              <a:rPr spc="15" dirty="0"/>
              <a:t> </a:t>
            </a:r>
            <a:r>
              <a:rPr spc="-5" dirty="0"/>
              <a:t>learned</a:t>
            </a:r>
          </a:p>
          <a:p>
            <a:pPr marL="384810" marR="5080" indent="-183515">
              <a:lnSpc>
                <a:spcPts val="2380"/>
              </a:lnSpc>
              <a:spcBef>
                <a:spcPts val="1425"/>
              </a:spcBef>
              <a:buSzPct val="79545"/>
              <a:buChar char="•"/>
              <a:tabLst>
                <a:tab pos="385445" algn="l"/>
              </a:tabLst>
            </a:pPr>
            <a:r>
              <a:rPr spc="-10" dirty="0"/>
              <a:t>Product</a:t>
            </a:r>
            <a:r>
              <a:rPr spc="5" dirty="0"/>
              <a:t> </a:t>
            </a:r>
            <a:r>
              <a:rPr spc="-10" dirty="0"/>
              <a:t>Backlog</a:t>
            </a:r>
            <a:r>
              <a:rPr spc="10" dirty="0"/>
              <a:t> </a:t>
            </a:r>
            <a:r>
              <a:rPr spc="-10" dirty="0"/>
              <a:t>Refinement</a:t>
            </a:r>
            <a:r>
              <a:rPr spc="80" dirty="0"/>
              <a:t> </a:t>
            </a:r>
            <a:r>
              <a:rPr spc="-5" dirty="0"/>
              <a:t>–</a:t>
            </a:r>
            <a:r>
              <a:rPr spc="-90" dirty="0"/>
              <a:t> </a:t>
            </a:r>
            <a:r>
              <a:rPr spc="-10" dirty="0"/>
              <a:t>Adjust,</a:t>
            </a:r>
            <a:r>
              <a:rPr spc="5" dirty="0"/>
              <a:t> </a:t>
            </a:r>
            <a:r>
              <a:rPr spc="-10" dirty="0"/>
              <a:t>split,</a:t>
            </a:r>
            <a:r>
              <a:rPr spc="1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determine</a:t>
            </a:r>
            <a:r>
              <a:rPr spc="40" dirty="0"/>
              <a:t> </a:t>
            </a:r>
            <a:r>
              <a:rPr spc="-5" dirty="0"/>
              <a:t>dependencies</a:t>
            </a:r>
            <a:r>
              <a:rPr spc="3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backlog </a:t>
            </a:r>
            <a:r>
              <a:rPr spc="-425" dirty="0"/>
              <a:t> </a:t>
            </a:r>
            <a:r>
              <a:rPr spc="-5" dirty="0"/>
              <a:t>items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3367" y="4561332"/>
            <a:ext cx="6141720" cy="19613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725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spc="-55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spc="-10" dirty="0"/>
              <a:t>(Agile)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8003540" cy="19431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 Flexible</a:t>
            </a:r>
            <a:r>
              <a:rPr sz="2200" spc="4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adaptable</a:t>
            </a:r>
            <a:r>
              <a:rPr sz="22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changing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9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Gets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workable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product in-front</a:t>
            </a:r>
            <a:r>
              <a:rPr sz="2200" spc="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 business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quicker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 Promotes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collaboration</a:t>
            </a:r>
            <a:r>
              <a:rPr sz="2200" spc="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between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business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and development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teams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Daily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feedback</a:t>
            </a:r>
            <a:r>
              <a:rPr sz="2200" spc="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on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progress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roadblocks,</a:t>
            </a:r>
            <a:r>
              <a:rPr sz="2200" spc="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stops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“spinning</a:t>
            </a:r>
            <a:r>
              <a:rPr sz="2200" spc="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wheels”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8552180" cy="194500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Leads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scope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creep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due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to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 no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defined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end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date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5"/>
              </a:spcBef>
              <a:buChar char="-"/>
              <a:tabLst>
                <a:tab pos="162560" algn="l"/>
              </a:tabLst>
            </a:pPr>
            <a:r>
              <a:rPr sz="2200" spc="-15" dirty="0">
                <a:solidFill>
                  <a:srgbClr val="FF0000"/>
                </a:solidFill>
                <a:latin typeface="Corbel"/>
                <a:cs typeface="Corbel"/>
              </a:rPr>
              <a:t>Relies</a:t>
            </a:r>
            <a:r>
              <a:rPr sz="2200" spc="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on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commitment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of all team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members</a:t>
            </a:r>
            <a:endParaRPr sz="2200">
              <a:latin typeface="Corbel"/>
              <a:cs typeface="Corbel"/>
            </a:endParaRPr>
          </a:p>
          <a:p>
            <a:pPr marL="151130" indent="-139065">
              <a:lnSpc>
                <a:spcPct val="100000"/>
              </a:lnSpc>
              <a:spcBef>
                <a:spcPts val="1130"/>
              </a:spcBef>
              <a:buChar char="-"/>
              <a:tabLst>
                <a:tab pos="151765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Challenging</a:t>
            </a:r>
            <a:r>
              <a:rPr sz="2200" spc="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initially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adopt and</a:t>
            </a:r>
            <a:r>
              <a:rPr sz="2200" spc="-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train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in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an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organization</a:t>
            </a:r>
            <a:endParaRPr sz="2200">
              <a:latin typeface="Corbel"/>
              <a:cs typeface="Corbel"/>
            </a:endParaRPr>
          </a:p>
          <a:p>
            <a:pPr marL="151130" indent="-139065">
              <a:lnSpc>
                <a:spcPct val="100000"/>
              </a:lnSpc>
              <a:spcBef>
                <a:spcPts val="1140"/>
              </a:spcBef>
              <a:buChar char="-"/>
              <a:tabLst>
                <a:tab pos="151765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Changing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or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leaving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team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members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can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have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 drastically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negative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effect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7896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</a:t>
            </a:r>
            <a:r>
              <a:rPr spc="10" dirty="0"/>
              <a:t>r</a:t>
            </a:r>
            <a:r>
              <a:rPr dirty="0"/>
              <a:t>um</a:t>
            </a:r>
            <a:r>
              <a:rPr spc="-25" dirty="0"/>
              <a:t> </a:t>
            </a:r>
            <a:r>
              <a:rPr dirty="0"/>
              <a:t>M</a:t>
            </a:r>
            <a:r>
              <a:rPr spc="5" dirty="0"/>
              <a:t>o</a:t>
            </a:r>
            <a:r>
              <a:rPr dirty="0"/>
              <a:t>del</a:t>
            </a:r>
            <a:r>
              <a:rPr spc="-15" dirty="0"/>
              <a:t> </a:t>
            </a:r>
            <a:r>
              <a:rPr dirty="0"/>
              <a:t>(Agil</a:t>
            </a:r>
            <a:r>
              <a:rPr spc="-80" dirty="0"/>
              <a:t>e</a:t>
            </a:r>
            <a:r>
              <a:rPr dirty="0"/>
              <a:t>):</a:t>
            </a:r>
            <a:r>
              <a:rPr spc="-235" dirty="0"/>
              <a:t> </a:t>
            </a:r>
            <a:r>
              <a:rPr dirty="0"/>
              <a:t>When</a:t>
            </a:r>
            <a:r>
              <a:rPr spc="-1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35" dirty="0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8429625" cy="338201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unpredictable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will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have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changing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Using or creating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leading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edge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technology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Organization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as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an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experienced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Scrum Master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has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experienced</a:t>
            </a:r>
            <a:r>
              <a:rPr sz="2200" spc="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resource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can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dedicate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time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Pressure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produce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 tangible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product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quickly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Little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concerns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on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length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or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budget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team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doesn’t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have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resource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constraints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spc="-204" dirty="0"/>
              <a:t> </a:t>
            </a:r>
            <a:r>
              <a:rPr spc="-5" dirty="0"/>
              <a:t>Application</a:t>
            </a:r>
            <a:r>
              <a:rPr spc="-15" dirty="0"/>
              <a:t> </a:t>
            </a:r>
            <a:r>
              <a:rPr dirty="0"/>
              <a:t>Development</a:t>
            </a:r>
            <a:r>
              <a:rPr spc="-40" dirty="0"/>
              <a:t> </a:t>
            </a:r>
            <a:r>
              <a:rPr spc="-35" dirty="0"/>
              <a:t>(RAD)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57716" y="2034539"/>
            <a:ext cx="2133600" cy="1931035"/>
            <a:chOff x="9157716" y="2034539"/>
            <a:chExt cx="2133600" cy="19310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7716" y="2034539"/>
              <a:ext cx="2133600" cy="19309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9740" y="2226563"/>
              <a:ext cx="1763268" cy="1560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spc="-204" dirty="0"/>
              <a:t> </a:t>
            </a:r>
            <a:r>
              <a:rPr spc="-5" dirty="0"/>
              <a:t>Application</a:t>
            </a:r>
            <a:r>
              <a:rPr spc="-15" dirty="0"/>
              <a:t> </a:t>
            </a:r>
            <a:r>
              <a:rPr dirty="0"/>
              <a:t>Development</a:t>
            </a:r>
            <a:r>
              <a:rPr spc="-40" dirty="0"/>
              <a:t> </a:t>
            </a:r>
            <a:r>
              <a:rPr spc="-35" dirty="0"/>
              <a:t>(RAD)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6829425" cy="290195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Incremental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approach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Components and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functions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developed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parallel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Developments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have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tight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timeframes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mini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projects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assembled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working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prototype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Feedback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received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 prototype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refined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Repeated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until product fully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meets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57716" y="2034539"/>
            <a:ext cx="2133600" cy="1931035"/>
            <a:chOff x="9157716" y="2034539"/>
            <a:chExt cx="2133600" cy="19310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7716" y="2034539"/>
              <a:ext cx="2133600" cy="19309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9740" y="2226563"/>
              <a:ext cx="1763268" cy="1560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spc="-204" dirty="0"/>
              <a:t> </a:t>
            </a:r>
            <a:r>
              <a:rPr spc="-5" dirty="0"/>
              <a:t>Application</a:t>
            </a:r>
            <a:r>
              <a:rPr spc="-15" dirty="0"/>
              <a:t> </a:t>
            </a:r>
            <a:r>
              <a:rPr dirty="0"/>
              <a:t>Development</a:t>
            </a:r>
            <a:r>
              <a:rPr spc="-40" dirty="0"/>
              <a:t> </a:t>
            </a:r>
            <a:r>
              <a:rPr spc="-35" dirty="0"/>
              <a:t>(RAD)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5416" y="2450592"/>
            <a:ext cx="6641591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64" y="3610355"/>
            <a:ext cx="1400810" cy="810895"/>
            <a:chOff x="5617464" y="3610355"/>
            <a:chExt cx="1400810" cy="810895"/>
          </a:xfrm>
        </p:grpSpPr>
        <p:sp>
          <p:nvSpPr>
            <p:cNvPr id="3" name="object 3"/>
            <p:cNvSpPr/>
            <p:nvPr/>
          </p:nvSpPr>
          <p:spPr>
            <a:xfrm>
              <a:off x="5627370" y="3818000"/>
              <a:ext cx="1183005" cy="593725"/>
            </a:xfrm>
            <a:custGeom>
              <a:avLst/>
              <a:gdLst/>
              <a:ahLst/>
              <a:cxnLst/>
              <a:rect l="l" t="t" r="r" b="b"/>
              <a:pathLst>
                <a:path w="1183004" h="593725">
                  <a:moveTo>
                    <a:pt x="1183004" y="0"/>
                  </a:moveTo>
                  <a:lnTo>
                    <a:pt x="0" y="0"/>
                  </a:lnTo>
                  <a:lnTo>
                    <a:pt x="0" y="593217"/>
                  </a:lnTo>
                  <a:lnTo>
                    <a:pt x="1183004" y="593217"/>
                  </a:lnTo>
                  <a:lnTo>
                    <a:pt x="1183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10375" y="3620261"/>
              <a:ext cx="198120" cy="791210"/>
            </a:xfrm>
            <a:custGeom>
              <a:avLst/>
              <a:gdLst/>
              <a:ahLst/>
              <a:cxnLst/>
              <a:rect l="l" t="t" r="r" b="b"/>
              <a:pathLst>
                <a:path w="198120" h="791210">
                  <a:moveTo>
                    <a:pt x="197739" y="0"/>
                  </a:moveTo>
                  <a:lnTo>
                    <a:pt x="0" y="197738"/>
                  </a:lnTo>
                  <a:lnTo>
                    <a:pt x="0" y="790956"/>
                  </a:lnTo>
                  <a:lnTo>
                    <a:pt x="197739" y="593217"/>
                  </a:lnTo>
                  <a:lnTo>
                    <a:pt x="19773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7370" y="3620261"/>
              <a:ext cx="1381125" cy="198120"/>
            </a:xfrm>
            <a:custGeom>
              <a:avLst/>
              <a:gdLst/>
              <a:ahLst/>
              <a:cxnLst/>
              <a:rect l="l" t="t" r="r" b="b"/>
              <a:pathLst>
                <a:path w="1381125" h="198120">
                  <a:moveTo>
                    <a:pt x="1380744" y="0"/>
                  </a:moveTo>
                  <a:lnTo>
                    <a:pt x="197738" y="0"/>
                  </a:lnTo>
                  <a:lnTo>
                    <a:pt x="0" y="197738"/>
                  </a:lnTo>
                  <a:lnTo>
                    <a:pt x="1183004" y="197738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7370" y="3620261"/>
              <a:ext cx="1381125" cy="791210"/>
            </a:xfrm>
            <a:custGeom>
              <a:avLst/>
              <a:gdLst/>
              <a:ahLst/>
              <a:cxnLst/>
              <a:rect l="l" t="t" r="r" b="b"/>
              <a:pathLst>
                <a:path w="1381125" h="791210">
                  <a:moveTo>
                    <a:pt x="0" y="197738"/>
                  </a:moveTo>
                  <a:lnTo>
                    <a:pt x="197738" y="0"/>
                  </a:lnTo>
                  <a:lnTo>
                    <a:pt x="1380744" y="0"/>
                  </a:lnTo>
                  <a:lnTo>
                    <a:pt x="1380744" y="593217"/>
                  </a:lnTo>
                  <a:lnTo>
                    <a:pt x="1183004" y="790956"/>
                  </a:lnTo>
                  <a:lnTo>
                    <a:pt x="0" y="790956"/>
                  </a:lnTo>
                  <a:lnTo>
                    <a:pt x="0" y="197738"/>
                  </a:lnTo>
                  <a:close/>
                </a:path>
                <a:path w="1381125" h="791210">
                  <a:moveTo>
                    <a:pt x="0" y="197738"/>
                  </a:moveTo>
                  <a:lnTo>
                    <a:pt x="1183004" y="197738"/>
                  </a:lnTo>
                  <a:lnTo>
                    <a:pt x="1380744" y="0"/>
                  </a:lnTo>
                </a:path>
                <a:path w="1381125" h="791210">
                  <a:moveTo>
                    <a:pt x="1183004" y="197738"/>
                  </a:moveTo>
                  <a:lnTo>
                    <a:pt x="1183004" y="790956"/>
                  </a:lnTo>
                </a:path>
              </a:pathLst>
            </a:custGeom>
            <a:ln w="19812">
              <a:solidFill>
                <a:srgbClr val="A1D0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64991" y="3337559"/>
            <a:ext cx="1324610" cy="1381125"/>
            <a:chOff x="3364991" y="3337559"/>
            <a:chExt cx="1324610" cy="13811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4991" y="3337559"/>
              <a:ext cx="1324356" cy="13807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15333" y="3830573"/>
              <a:ext cx="425450" cy="422275"/>
            </a:xfrm>
            <a:custGeom>
              <a:avLst/>
              <a:gdLst/>
              <a:ahLst/>
              <a:cxnLst/>
              <a:rect l="l" t="t" r="r" b="b"/>
              <a:pathLst>
                <a:path w="425450" h="422275">
                  <a:moveTo>
                    <a:pt x="212598" y="0"/>
                  </a:moveTo>
                  <a:lnTo>
                    <a:pt x="141731" y="105537"/>
                  </a:lnTo>
                  <a:lnTo>
                    <a:pt x="0" y="105537"/>
                  </a:lnTo>
                  <a:lnTo>
                    <a:pt x="70865" y="211074"/>
                  </a:lnTo>
                  <a:lnTo>
                    <a:pt x="0" y="316611"/>
                  </a:lnTo>
                  <a:lnTo>
                    <a:pt x="141731" y="316611"/>
                  </a:lnTo>
                  <a:lnTo>
                    <a:pt x="212598" y="422148"/>
                  </a:lnTo>
                  <a:lnTo>
                    <a:pt x="283463" y="316611"/>
                  </a:lnTo>
                  <a:lnTo>
                    <a:pt x="425195" y="316611"/>
                  </a:lnTo>
                  <a:lnTo>
                    <a:pt x="354329" y="211074"/>
                  </a:lnTo>
                  <a:lnTo>
                    <a:pt x="425195" y="105537"/>
                  </a:lnTo>
                  <a:lnTo>
                    <a:pt x="283463" y="105537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5333" y="3830573"/>
              <a:ext cx="425450" cy="422275"/>
            </a:xfrm>
            <a:custGeom>
              <a:avLst/>
              <a:gdLst/>
              <a:ahLst/>
              <a:cxnLst/>
              <a:rect l="l" t="t" r="r" b="b"/>
              <a:pathLst>
                <a:path w="425450" h="422275">
                  <a:moveTo>
                    <a:pt x="0" y="105537"/>
                  </a:moveTo>
                  <a:lnTo>
                    <a:pt x="141731" y="105537"/>
                  </a:lnTo>
                  <a:lnTo>
                    <a:pt x="212598" y="0"/>
                  </a:lnTo>
                  <a:lnTo>
                    <a:pt x="283463" y="105537"/>
                  </a:lnTo>
                  <a:lnTo>
                    <a:pt x="425195" y="105537"/>
                  </a:lnTo>
                  <a:lnTo>
                    <a:pt x="354329" y="211074"/>
                  </a:lnTo>
                  <a:lnTo>
                    <a:pt x="425195" y="316611"/>
                  </a:lnTo>
                  <a:lnTo>
                    <a:pt x="283463" y="316611"/>
                  </a:lnTo>
                  <a:lnTo>
                    <a:pt x="212598" y="422148"/>
                  </a:lnTo>
                  <a:lnTo>
                    <a:pt x="141731" y="316611"/>
                  </a:lnTo>
                  <a:lnTo>
                    <a:pt x="0" y="316611"/>
                  </a:lnTo>
                  <a:lnTo>
                    <a:pt x="70865" y="211074"/>
                  </a:lnTo>
                  <a:lnTo>
                    <a:pt x="0" y="105537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spc="-204" dirty="0"/>
              <a:t> </a:t>
            </a:r>
            <a:r>
              <a:rPr spc="-5" dirty="0"/>
              <a:t>Application</a:t>
            </a:r>
            <a:r>
              <a:rPr spc="-15" dirty="0"/>
              <a:t> </a:t>
            </a:r>
            <a:r>
              <a:rPr dirty="0"/>
              <a:t>Development</a:t>
            </a:r>
            <a:r>
              <a:rPr spc="-40" dirty="0"/>
              <a:t> </a:t>
            </a:r>
            <a:r>
              <a:rPr spc="-35" dirty="0"/>
              <a:t>(RAD)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56050" y="3875913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5503" y="3233927"/>
            <a:ext cx="1723644" cy="13563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364991" y="1965960"/>
            <a:ext cx="1338580" cy="4159250"/>
            <a:chOff x="3364991" y="1965960"/>
            <a:chExt cx="1338580" cy="41592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4991" y="1965960"/>
              <a:ext cx="1324356" cy="13807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0231" y="4744211"/>
              <a:ext cx="1322832" cy="13807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15333" y="2455926"/>
              <a:ext cx="425450" cy="422275"/>
            </a:xfrm>
            <a:custGeom>
              <a:avLst/>
              <a:gdLst/>
              <a:ahLst/>
              <a:cxnLst/>
              <a:rect l="l" t="t" r="r" b="b"/>
              <a:pathLst>
                <a:path w="425450" h="422275">
                  <a:moveTo>
                    <a:pt x="212598" y="0"/>
                  </a:moveTo>
                  <a:lnTo>
                    <a:pt x="141731" y="105537"/>
                  </a:lnTo>
                  <a:lnTo>
                    <a:pt x="0" y="105537"/>
                  </a:lnTo>
                  <a:lnTo>
                    <a:pt x="70865" y="211074"/>
                  </a:lnTo>
                  <a:lnTo>
                    <a:pt x="0" y="316611"/>
                  </a:lnTo>
                  <a:lnTo>
                    <a:pt x="141731" y="316611"/>
                  </a:lnTo>
                  <a:lnTo>
                    <a:pt x="212598" y="422148"/>
                  </a:lnTo>
                  <a:lnTo>
                    <a:pt x="283463" y="316611"/>
                  </a:lnTo>
                  <a:lnTo>
                    <a:pt x="425195" y="316611"/>
                  </a:lnTo>
                  <a:lnTo>
                    <a:pt x="354329" y="211074"/>
                  </a:lnTo>
                  <a:lnTo>
                    <a:pt x="425195" y="105537"/>
                  </a:lnTo>
                  <a:lnTo>
                    <a:pt x="283463" y="105537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5333" y="2455926"/>
              <a:ext cx="425450" cy="422275"/>
            </a:xfrm>
            <a:custGeom>
              <a:avLst/>
              <a:gdLst/>
              <a:ahLst/>
              <a:cxnLst/>
              <a:rect l="l" t="t" r="r" b="b"/>
              <a:pathLst>
                <a:path w="425450" h="422275">
                  <a:moveTo>
                    <a:pt x="0" y="105537"/>
                  </a:moveTo>
                  <a:lnTo>
                    <a:pt x="141731" y="105537"/>
                  </a:lnTo>
                  <a:lnTo>
                    <a:pt x="212598" y="0"/>
                  </a:lnTo>
                  <a:lnTo>
                    <a:pt x="283463" y="105537"/>
                  </a:lnTo>
                  <a:lnTo>
                    <a:pt x="425195" y="105537"/>
                  </a:lnTo>
                  <a:lnTo>
                    <a:pt x="354329" y="211074"/>
                  </a:lnTo>
                  <a:lnTo>
                    <a:pt x="425195" y="316611"/>
                  </a:lnTo>
                  <a:lnTo>
                    <a:pt x="283463" y="316611"/>
                  </a:lnTo>
                  <a:lnTo>
                    <a:pt x="212598" y="422148"/>
                  </a:lnTo>
                  <a:lnTo>
                    <a:pt x="141731" y="316611"/>
                  </a:lnTo>
                  <a:lnTo>
                    <a:pt x="0" y="316611"/>
                  </a:lnTo>
                  <a:lnTo>
                    <a:pt x="70865" y="211074"/>
                  </a:lnTo>
                  <a:lnTo>
                    <a:pt x="0" y="105537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63161" y="2502153"/>
            <a:ext cx="12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20414" y="5213350"/>
            <a:ext cx="444500" cy="442595"/>
            <a:chOff x="3820414" y="5213350"/>
            <a:chExt cx="444500" cy="442595"/>
          </a:xfrm>
        </p:grpSpPr>
        <p:sp>
          <p:nvSpPr>
            <p:cNvPr id="21" name="object 21"/>
            <p:cNvSpPr/>
            <p:nvPr/>
          </p:nvSpPr>
          <p:spPr>
            <a:xfrm>
              <a:off x="3830574" y="5223510"/>
              <a:ext cx="424180" cy="422275"/>
            </a:xfrm>
            <a:custGeom>
              <a:avLst/>
              <a:gdLst/>
              <a:ahLst/>
              <a:cxnLst/>
              <a:rect l="l" t="t" r="r" b="b"/>
              <a:pathLst>
                <a:path w="424179" h="422275">
                  <a:moveTo>
                    <a:pt x="211836" y="0"/>
                  </a:moveTo>
                  <a:lnTo>
                    <a:pt x="141224" y="105536"/>
                  </a:lnTo>
                  <a:lnTo>
                    <a:pt x="0" y="105536"/>
                  </a:lnTo>
                  <a:lnTo>
                    <a:pt x="70612" y="211073"/>
                  </a:lnTo>
                  <a:lnTo>
                    <a:pt x="0" y="316610"/>
                  </a:lnTo>
                  <a:lnTo>
                    <a:pt x="141224" y="316610"/>
                  </a:lnTo>
                  <a:lnTo>
                    <a:pt x="211836" y="422147"/>
                  </a:lnTo>
                  <a:lnTo>
                    <a:pt x="282448" y="316610"/>
                  </a:lnTo>
                  <a:lnTo>
                    <a:pt x="423672" y="316610"/>
                  </a:lnTo>
                  <a:lnTo>
                    <a:pt x="353060" y="211073"/>
                  </a:lnTo>
                  <a:lnTo>
                    <a:pt x="423672" y="105536"/>
                  </a:lnTo>
                  <a:lnTo>
                    <a:pt x="282448" y="1055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30574" y="5223510"/>
              <a:ext cx="424180" cy="422275"/>
            </a:xfrm>
            <a:custGeom>
              <a:avLst/>
              <a:gdLst/>
              <a:ahLst/>
              <a:cxnLst/>
              <a:rect l="l" t="t" r="r" b="b"/>
              <a:pathLst>
                <a:path w="424179" h="422275">
                  <a:moveTo>
                    <a:pt x="0" y="105536"/>
                  </a:moveTo>
                  <a:lnTo>
                    <a:pt x="141224" y="105536"/>
                  </a:lnTo>
                  <a:lnTo>
                    <a:pt x="211836" y="0"/>
                  </a:lnTo>
                  <a:lnTo>
                    <a:pt x="282448" y="105536"/>
                  </a:lnTo>
                  <a:lnTo>
                    <a:pt x="423672" y="105536"/>
                  </a:lnTo>
                  <a:lnTo>
                    <a:pt x="353060" y="211073"/>
                  </a:lnTo>
                  <a:lnTo>
                    <a:pt x="423672" y="316610"/>
                  </a:lnTo>
                  <a:lnTo>
                    <a:pt x="282448" y="316610"/>
                  </a:lnTo>
                  <a:lnTo>
                    <a:pt x="211836" y="422147"/>
                  </a:lnTo>
                  <a:lnTo>
                    <a:pt x="141224" y="316610"/>
                  </a:lnTo>
                  <a:lnTo>
                    <a:pt x="0" y="316610"/>
                  </a:lnTo>
                  <a:lnTo>
                    <a:pt x="70612" y="211073"/>
                  </a:lnTo>
                  <a:lnTo>
                    <a:pt x="0" y="105536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77766" y="5270372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9655" y="3564635"/>
            <a:ext cx="1158240" cy="11582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23404" y="3337559"/>
            <a:ext cx="2657855" cy="148590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4690491" y="2864357"/>
            <a:ext cx="720090" cy="2468245"/>
          </a:xfrm>
          <a:custGeom>
            <a:avLst/>
            <a:gdLst/>
            <a:ahLst/>
            <a:cxnLst/>
            <a:rect l="l" t="t" r="r" b="b"/>
            <a:pathLst>
              <a:path w="720089" h="2468245">
                <a:moveTo>
                  <a:pt x="716788" y="1612392"/>
                </a:moveTo>
                <a:lnTo>
                  <a:pt x="603250" y="1670812"/>
                </a:lnTo>
                <a:lnTo>
                  <a:pt x="633971" y="1693329"/>
                </a:lnTo>
                <a:lnTo>
                  <a:pt x="83312" y="2445385"/>
                </a:lnTo>
                <a:lnTo>
                  <a:pt x="114046" y="2467864"/>
                </a:lnTo>
                <a:lnTo>
                  <a:pt x="664679" y="1715833"/>
                </a:lnTo>
                <a:lnTo>
                  <a:pt x="695452" y="1738376"/>
                </a:lnTo>
                <a:lnTo>
                  <a:pt x="705662" y="1678051"/>
                </a:lnTo>
                <a:lnTo>
                  <a:pt x="716788" y="1612392"/>
                </a:lnTo>
                <a:close/>
              </a:path>
              <a:path w="720089" h="2468245">
                <a:moveTo>
                  <a:pt x="716788" y="1152144"/>
                </a:moveTo>
                <a:lnTo>
                  <a:pt x="681139" y="1135380"/>
                </a:lnTo>
                <a:lnTo>
                  <a:pt x="601218" y="1097788"/>
                </a:lnTo>
                <a:lnTo>
                  <a:pt x="602145" y="1135849"/>
                </a:lnTo>
                <a:lnTo>
                  <a:pt x="61595" y="1149096"/>
                </a:lnTo>
                <a:lnTo>
                  <a:pt x="62611" y="1187196"/>
                </a:lnTo>
                <a:lnTo>
                  <a:pt x="603072" y="1173949"/>
                </a:lnTo>
                <a:lnTo>
                  <a:pt x="604012" y="1212088"/>
                </a:lnTo>
                <a:lnTo>
                  <a:pt x="716788" y="1152144"/>
                </a:lnTo>
                <a:close/>
              </a:path>
              <a:path w="720089" h="2468245">
                <a:moveTo>
                  <a:pt x="719709" y="700405"/>
                </a:moveTo>
                <a:lnTo>
                  <a:pt x="701344" y="647700"/>
                </a:lnTo>
                <a:lnTo>
                  <a:pt x="677672" y="579755"/>
                </a:lnTo>
                <a:lnTo>
                  <a:pt x="651040" y="607110"/>
                </a:lnTo>
                <a:lnTo>
                  <a:pt x="26670" y="0"/>
                </a:lnTo>
                <a:lnTo>
                  <a:pt x="0" y="27432"/>
                </a:lnTo>
                <a:lnTo>
                  <a:pt x="624471" y="634390"/>
                </a:lnTo>
                <a:lnTo>
                  <a:pt x="597916" y="661670"/>
                </a:lnTo>
                <a:lnTo>
                  <a:pt x="719709" y="700405"/>
                </a:lnTo>
                <a:close/>
              </a:path>
            </a:pathLst>
          </a:custGeom>
          <a:solidFill>
            <a:srgbClr val="A7D2D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930" y="2240991"/>
            <a:ext cx="1309370" cy="1904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spc="-40" dirty="0"/>
              <a:t>SDLC</a:t>
            </a:r>
          </a:p>
          <a:p>
            <a:pPr marL="12065" marR="5080" indent="-635" algn="ctr">
              <a:lnSpc>
                <a:spcPts val="4750"/>
              </a:lnSpc>
              <a:spcBef>
                <a:spcPts val="335"/>
              </a:spcBef>
            </a:pPr>
            <a:r>
              <a:rPr dirty="0"/>
              <a:t>vs </a:t>
            </a:r>
            <a:r>
              <a:rPr spc="5" dirty="0"/>
              <a:t> </a:t>
            </a:r>
            <a:r>
              <a:rPr dirty="0"/>
              <a:t>SD</a:t>
            </a:r>
            <a:r>
              <a:rPr spc="-170" dirty="0"/>
              <a:t>L</a:t>
            </a:r>
            <a:r>
              <a:rPr dirty="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7391" y="463295"/>
            <a:ext cx="7671815" cy="595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spc="-204" dirty="0"/>
              <a:t> </a:t>
            </a:r>
            <a:r>
              <a:rPr spc="-5" dirty="0"/>
              <a:t>Application</a:t>
            </a:r>
            <a:r>
              <a:rPr spc="-15" dirty="0"/>
              <a:t> </a:t>
            </a:r>
            <a:r>
              <a:rPr dirty="0"/>
              <a:t>Development</a:t>
            </a:r>
            <a:r>
              <a:rPr spc="-40" dirty="0"/>
              <a:t> </a:t>
            </a:r>
            <a:r>
              <a:rPr spc="-35" dirty="0"/>
              <a:t>(RAD)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5250815" cy="19431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Reduced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time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to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develop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 Increased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reusability</a:t>
            </a:r>
            <a:r>
              <a:rPr sz="2200" spc="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of components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Encourages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customer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feedback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5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00AF50"/>
                </a:solidFill>
                <a:latin typeface="Corbel"/>
                <a:cs typeface="Corbel"/>
              </a:rPr>
              <a:t>Tackling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 integration</a:t>
            </a:r>
            <a:r>
              <a:rPr sz="2200" spc="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early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avoids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later issues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6145530" cy="194500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Need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strong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team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identify business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  <a:p>
            <a:pPr marL="155575" indent="-143510">
              <a:lnSpc>
                <a:spcPct val="100000"/>
              </a:lnSpc>
              <a:spcBef>
                <a:spcPts val="1145"/>
              </a:spcBef>
              <a:buChar char="-"/>
              <a:tabLst>
                <a:tab pos="156210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System must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able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modularized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30"/>
              </a:spcBef>
              <a:buChar char="-"/>
              <a:tabLst>
                <a:tab pos="162560" algn="l"/>
              </a:tabLst>
            </a:pP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High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dependency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on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modeling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skills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Requires</a:t>
            </a:r>
            <a:r>
              <a:rPr sz="2200" spc="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highly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skilled</a:t>
            </a:r>
            <a:r>
              <a:rPr sz="2200" spc="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developers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designers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12452" y="1773935"/>
            <a:ext cx="2135505" cy="1931035"/>
            <a:chOff x="9712452" y="1773935"/>
            <a:chExt cx="2135505" cy="19310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2452" y="1773935"/>
              <a:ext cx="2135124" cy="19309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4476" y="1965959"/>
              <a:ext cx="1764792" cy="1560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258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RAD:</a:t>
            </a:r>
            <a:r>
              <a:rPr spc="-245" dirty="0"/>
              <a:t> </a:t>
            </a:r>
            <a:r>
              <a:rPr dirty="0"/>
              <a:t>When</a:t>
            </a:r>
            <a:r>
              <a:rPr spc="-1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35" dirty="0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8914765" cy="19431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Need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system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can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be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modularized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 completed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2-3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months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High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availability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quality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designers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modeling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Large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budget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Resources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with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high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knowledge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available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dedicate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5123" y="213359"/>
            <a:ext cx="2135505" cy="1931035"/>
            <a:chOff x="9755123" y="213359"/>
            <a:chExt cx="2135505" cy="19310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5123" y="213359"/>
              <a:ext cx="2135124" cy="1930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7147" y="405383"/>
              <a:ext cx="1764792" cy="1560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803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Prototyping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38616" y="667512"/>
            <a:ext cx="3122930" cy="2435860"/>
            <a:chOff x="8738616" y="667512"/>
            <a:chExt cx="3122930" cy="24358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8616" y="667512"/>
              <a:ext cx="3122676" cy="24353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0640" y="859536"/>
              <a:ext cx="2752344" cy="2065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803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7479665" cy="38608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progression</a:t>
            </a:r>
            <a:endParaRPr sz="2200">
              <a:latin typeface="Corbel"/>
              <a:cs typeface="Corbel"/>
            </a:endParaRPr>
          </a:p>
          <a:p>
            <a:pPr marL="196215" marR="1367790" indent="-196215">
              <a:lnSpc>
                <a:spcPts val="3779"/>
              </a:lnSpc>
              <a:spcBef>
                <a:spcPts val="30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Used in conjunction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with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Spiral, Rapid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Application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Development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(RAD),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Incremental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models</a:t>
            </a:r>
            <a:endParaRPr sz="2200">
              <a:latin typeface="Corbel"/>
              <a:cs typeface="Corbel"/>
            </a:endParaRPr>
          </a:p>
          <a:p>
            <a:pPr marL="196215" marR="5080" indent="-196215">
              <a:lnSpc>
                <a:spcPts val="3770"/>
              </a:lnSpc>
              <a:spcBef>
                <a:spcPts val="1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Breaks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segments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creates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small-scale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mock-ups </a:t>
            </a:r>
            <a:r>
              <a:rPr sz="2200" spc="-4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system,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called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prototypes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8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Prototypes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iterated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until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they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meet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Final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prototype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usually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discarded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Business user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is involved in the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full process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38616" y="667512"/>
            <a:ext cx="3122930" cy="2435860"/>
            <a:chOff x="8738616" y="667512"/>
            <a:chExt cx="3122930" cy="2435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8616" y="667512"/>
              <a:ext cx="3122676" cy="2435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0640" y="859536"/>
              <a:ext cx="2752344" cy="2065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939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Prototype</a:t>
            </a:r>
            <a:r>
              <a:rPr spc="-4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6319520" cy="19431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9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Gives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business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users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visual of</a:t>
            </a:r>
            <a:r>
              <a:rPr sz="22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their</a:t>
            </a:r>
            <a:r>
              <a:rPr sz="2200" spc="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wants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and needs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 Promotes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user</a:t>
            </a:r>
            <a:r>
              <a:rPr sz="22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participation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and communication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0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l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lows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progr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e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s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s 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ven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w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h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en</a:t>
            </a:r>
            <a:r>
              <a:rPr sz="2200" spc="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u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c</a:t>
            </a:r>
            <a:r>
              <a:rPr sz="2200" spc="-15" dirty="0">
                <a:solidFill>
                  <a:srgbClr val="00AF50"/>
                </a:solidFill>
                <a:latin typeface="Corbel"/>
                <a:cs typeface="Corbel"/>
              </a:rPr>
              <a:t>l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ear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requiremen</a:t>
            </a:r>
            <a:r>
              <a:rPr sz="2200" dirty="0">
                <a:solidFill>
                  <a:srgbClr val="00AF50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Encourages</a:t>
            </a:r>
            <a:r>
              <a:rPr sz="22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rbel"/>
                <a:cs typeface="Corbel"/>
              </a:rPr>
              <a:t>innovation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7851775" cy="194500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240"/>
              </a:spcBef>
              <a:buChar char="-"/>
              <a:tabLst>
                <a:tab pos="144145" algn="l"/>
              </a:tabLst>
            </a:pPr>
            <a:r>
              <a:rPr sz="2200" spc="-25" dirty="0">
                <a:solidFill>
                  <a:srgbClr val="FF0000"/>
                </a:solidFill>
                <a:latin typeface="Corbel"/>
                <a:cs typeface="Corbel"/>
              </a:rPr>
              <a:t>Very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 loose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approval</a:t>
            </a:r>
            <a:r>
              <a:rPr sz="2200" spc="-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control process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5"/>
              </a:spcBef>
              <a:buChar char="-"/>
              <a:tabLst>
                <a:tab pos="162560" algn="l"/>
              </a:tabLst>
            </a:pP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Non-functional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requirements</a:t>
            </a:r>
            <a:r>
              <a:rPr sz="2200" spc="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are tough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identify</a:t>
            </a:r>
            <a:endParaRPr sz="2200">
              <a:latin typeface="Corbel"/>
              <a:cs typeface="Corbel"/>
            </a:endParaRPr>
          </a:p>
          <a:p>
            <a:pPr marL="151130" indent="-139065">
              <a:lnSpc>
                <a:spcPct val="100000"/>
              </a:lnSpc>
              <a:spcBef>
                <a:spcPts val="1130"/>
              </a:spcBef>
              <a:buChar char="-"/>
              <a:tabLst>
                <a:tab pos="151765" algn="l"/>
              </a:tabLst>
            </a:pP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lead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to poorly</a:t>
            </a:r>
            <a:r>
              <a:rPr sz="22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designed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systems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False</a:t>
            </a:r>
            <a:r>
              <a:rPr sz="22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expectations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thinking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system</a:t>
            </a:r>
            <a:r>
              <a:rPr sz="22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complete</a:t>
            </a:r>
            <a:r>
              <a:rPr sz="22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from</a:t>
            </a:r>
            <a:r>
              <a:rPr sz="2200" spc="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rbel"/>
                <a:cs typeface="Corbel"/>
              </a:rPr>
              <a:t>prototype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05088" y="690372"/>
            <a:ext cx="3124200" cy="2435860"/>
            <a:chOff x="8705088" y="690372"/>
            <a:chExt cx="3124200" cy="24358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5088" y="690372"/>
              <a:ext cx="3124200" cy="24353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7112" y="882396"/>
              <a:ext cx="2753868" cy="2065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7107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Prot</a:t>
            </a:r>
            <a:r>
              <a:rPr spc="10" dirty="0"/>
              <a:t>o</a:t>
            </a:r>
            <a:r>
              <a:rPr spc="-5" dirty="0"/>
              <a:t>typ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Mod</a:t>
            </a:r>
            <a:r>
              <a:rPr spc="10" dirty="0"/>
              <a:t>e</a:t>
            </a:r>
            <a:r>
              <a:rPr dirty="0"/>
              <a:t>l:</a:t>
            </a:r>
            <a:r>
              <a:rPr spc="-254" dirty="0"/>
              <a:t> </a:t>
            </a:r>
            <a:r>
              <a:rPr dirty="0"/>
              <a:t>When</a:t>
            </a:r>
            <a:r>
              <a:rPr spc="-2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35" dirty="0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8272780" cy="290195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 objectives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unclear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High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pressure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implement</a:t>
            </a:r>
            <a:r>
              <a:rPr sz="2200" spc="3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“something”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Frequent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requirement</a:t>
            </a:r>
            <a:r>
              <a:rPr sz="2200" spc="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changes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Minimal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resource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constraints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strict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approval</a:t>
            </a:r>
            <a:r>
              <a:rPr sz="22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processes</a:t>
            </a:r>
            <a:r>
              <a:rPr sz="22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needed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Innovative,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flexible</a:t>
            </a:r>
            <a:r>
              <a:rPr sz="2200" spc="5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designs</a:t>
            </a:r>
            <a:r>
              <a:rPr sz="22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need</a:t>
            </a:r>
            <a:r>
              <a:rPr sz="2200" spc="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accommodate</a:t>
            </a:r>
            <a:r>
              <a:rPr sz="220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future</a:t>
            </a:r>
            <a:r>
              <a:rPr sz="22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changes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05088" y="690372"/>
            <a:ext cx="3124200" cy="2435860"/>
            <a:chOff x="8705088" y="690372"/>
            <a:chExt cx="3124200" cy="2435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5088" y="690372"/>
              <a:ext cx="3124200" cy="2435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7112" y="882396"/>
              <a:ext cx="2753868" cy="2065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647" y="243840"/>
            <a:ext cx="11971020" cy="6624955"/>
            <a:chOff x="231647" y="243840"/>
            <a:chExt cx="11971020" cy="6624955"/>
          </a:xfrm>
        </p:grpSpPr>
        <p:sp>
          <p:nvSpPr>
            <p:cNvPr id="3" name="object 3"/>
            <p:cNvSpPr/>
            <p:nvPr/>
          </p:nvSpPr>
          <p:spPr>
            <a:xfrm>
              <a:off x="231647" y="243840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11724132" y="0"/>
                  </a:moveTo>
                  <a:lnTo>
                    <a:pt x="0" y="0"/>
                  </a:lnTo>
                  <a:lnTo>
                    <a:pt x="0" y="6377939"/>
                  </a:lnTo>
                  <a:lnTo>
                    <a:pt x="11724132" y="6377939"/>
                  </a:lnTo>
                  <a:lnTo>
                    <a:pt x="11724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33254" y="5118354"/>
              <a:ext cx="2159635" cy="1740535"/>
            </a:xfrm>
            <a:custGeom>
              <a:avLst/>
              <a:gdLst/>
              <a:ahLst/>
              <a:cxnLst/>
              <a:rect l="l" t="t" r="r" b="b"/>
              <a:pathLst>
                <a:path w="2159634" h="1740534">
                  <a:moveTo>
                    <a:pt x="0" y="1740408"/>
                  </a:moveTo>
                  <a:lnTo>
                    <a:pt x="2159507" y="1740408"/>
                  </a:lnTo>
                  <a:lnTo>
                    <a:pt x="2159507" y="0"/>
                  </a:lnTo>
                  <a:lnTo>
                    <a:pt x="0" y="0"/>
                  </a:lnTo>
                  <a:lnTo>
                    <a:pt x="0" y="1740408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21739" y="568197"/>
            <a:ext cx="771017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dirty="0">
                <a:solidFill>
                  <a:srgbClr val="00AFEF"/>
                </a:solidFill>
                <a:latin typeface="Corbel"/>
                <a:cs typeface="Corbel"/>
              </a:rPr>
              <a:t>Software</a:t>
            </a:r>
            <a:r>
              <a:rPr sz="4400" spc="-4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4400" dirty="0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r>
              <a:rPr sz="4400" spc="-4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4400" dirty="0">
                <a:solidFill>
                  <a:srgbClr val="00AFEF"/>
                </a:solidFill>
                <a:latin typeface="Corbel"/>
                <a:cs typeface="Corbel"/>
              </a:rPr>
              <a:t>Life</a:t>
            </a:r>
            <a:r>
              <a:rPr sz="4400" spc="-18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4400" spc="-35" dirty="0">
                <a:solidFill>
                  <a:srgbClr val="00AFEF"/>
                </a:solidFill>
                <a:latin typeface="Corbel"/>
                <a:cs typeface="Corbel"/>
              </a:rPr>
              <a:t>Cycle </a:t>
            </a:r>
            <a:r>
              <a:rPr sz="4400" spc="-86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4400" spc="-40" dirty="0">
                <a:solidFill>
                  <a:srgbClr val="00AFEF"/>
                </a:solidFill>
                <a:latin typeface="Corbel"/>
                <a:cs typeface="Corbel"/>
              </a:rPr>
              <a:t>(SDLC)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246" y="3108198"/>
            <a:ext cx="51098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9144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00AFEF"/>
                </a:solidFill>
                <a:latin typeface="Corbel"/>
                <a:cs typeface="Corbel"/>
              </a:rPr>
              <a:t>Process</a:t>
            </a:r>
            <a:r>
              <a:rPr sz="2800" spc="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used</a:t>
            </a:r>
            <a:r>
              <a:rPr sz="2800" dirty="0">
                <a:solidFill>
                  <a:srgbClr val="00AFEF"/>
                </a:solidFill>
                <a:latin typeface="Corbel"/>
                <a:cs typeface="Corbel"/>
              </a:rPr>
              <a:t> to</a:t>
            </a: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 plan,</a:t>
            </a:r>
            <a:r>
              <a:rPr sz="2800" spc="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rbel"/>
                <a:cs typeface="Corbel"/>
              </a:rPr>
              <a:t>create,</a:t>
            </a:r>
            <a:r>
              <a:rPr sz="280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rbel"/>
                <a:cs typeface="Corbel"/>
              </a:rPr>
              <a:t>test, </a:t>
            </a: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 and deploy </a:t>
            </a:r>
            <a:r>
              <a:rPr sz="2800" spc="-10" dirty="0">
                <a:solidFill>
                  <a:srgbClr val="00AFEF"/>
                </a:solidFill>
                <a:latin typeface="Corbel"/>
                <a:cs typeface="Corbel"/>
              </a:rPr>
              <a:t>an</a:t>
            </a:r>
            <a:r>
              <a:rPr sz="28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information</a:t>
            </a:r>
            <a:r>
              <a:rPr sz="2800" spc="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rbel"/>
                <a:cs typeface="Corbel"/>
              </a:rPr>
              <a:t>system.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6952" y="1926335"/>
            <a:ext cx="3064002" cy="401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622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</a:t>
            </a:r>
            <a:r>
              <a:rPr spc="5" dirty="0"/>
              <a:t>n</a:t>
            </a:r>
            <a:r>
              <a:rPr dirty="0"/>
              <a:t>eral</a:t>
            </a:r>
            <a:r>
              <a:rPr spc="-125" dirty="0"/>
              <a:t> </a:t>
            </a:r>
            <a:r>
              <a:rPr dirty="0"/>
              <a:t>SD</a:t>
            </a:r>
            <a:r>
              <a:rPr spc="-165" dirty="0"/>
              <a:t>L</a:t>
            </a:r>
            <a:r>
              <a:rPr dirty="0"/>
              <a:t>C</a:t>
            </a:r>
            <a:r>
              <a:rPr spc="-155" dirty="0"/>
              <a:t> </a:t>
            </a:r>
            <a:r>
              <a:rPr dirty="0"/>
              <a:t>Ste</a:t>
            </a:r>
            <a:r>
              <a:rPr spc="5" dirty="0"/>
              <a:t>p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313" y="2346477"/>
            <a:ext cx="3629025" cy="23272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65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Gather</a:t>
            </a:r>
            <a:r>
              <a:rPr sz="28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8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60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Design</a:t>
            </a:r>
            <a:r>
              <a:rPr sz="2800" spc="-8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Solution</a:t>
            </a:r>
            <a:endParaRPr sz="28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70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endParaRPr sz="28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60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AFEF"/>
                </a:solidFill>
                <a:latin typeface="Corbel"/>
                <a:cs typeface="Corbel"/>
              </a:rPr>
              <a:t>Deploy</a:t>
            </a:r>
            <a:endParaRPr sz="28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00AFEF"/>
                </a:solidFill>
                <a:latin typeface="Corbel"/>
                <a:cs typeface="Corbel"/>
              </a:rPr>
              <a:t>Maintenance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9" y="1965960"/>
            <a:ext cx="3886200" cy="2979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515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2218461"/>
            <a:ext cx="4438650" cy="30753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Waterfall</a:t>
            </a:r>
            <a:r>
              <a:rPr sz="220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Model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Spiral</a:t>
            </a:r>
            <a:r>
              <a:rPr sz="2200" spc="-2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Model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Incremental</a:t>
            </a: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 Model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00AFEF"/>
                </a:solidFill>
                <a:latin typeface="Corbel"/>
                <a:cs typeface="Corbel"/>
              </a:rPr>
              <a:t>Prototyping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ts val="263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00AFEF"/>
                </a:solidFill>
                <a:latin typeface="Corbel"/>
                <a:cs typeface="Corbel"/>
              </a:rPr>
              <a:t>Agile</a:t>
            </a:r>
            <a:endParaRPr sz="2200">
              <a:latin typeface="Corbel"/>
              <a:cs typeface="Corbel"/>
            </a:endParaRPr>
          </a:p>
          <a:p>
            <a:pPr marL="424180" lvl="1" indent="-183515">
              <a:lnSpc>
                <a:spcPts val="2390"/>
              </a:lnSpc>
              <a:buSzPct val="80000"/>
              <a:buChar char="•"/>
              <a:tabLst>
                <a:tab pos="424815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Scrum</a:t>
            </a:r>
            <a:r>
              <a:rPr sz="2000" spc="-4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Model</a:t>
            </a:r>
            <a:endParaRPr sz="2000">
              <a:latin typeface="Corbel"/>
              <a:cs typeface="Corbel"/>
            </a:endParaRPr>
          </a:p>
          <a:p>
            <a:pPr marL="424180" lvl="1" indent="-183515">
              <a:lnSpc>
                <a:spcPct val="100000"/>
              </a:lnSpc>
              <a:spcBef>
                <a:spcPts val="365"/>
              </a:spcBef>
              <a:buSzPct val="80000"/>
              <a:buChar char="•"/>
              <a:tabLst>
                <a:tab pos="424815" algn="l"/>
              </a:tabLst>
            </a:pP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Ra</a:t>
            </a:r>
            <a:r>
              <a:rPr sz="2000" spc="5" dirty="0">
                <a:solidFill>
                  <a:srgbClr val="00AFEF"/>
                </a:solidFill>
                <a:latin typeface="Corbel"/>
                <a:cs typeface="Corbel"/>
              </a:rPr>
              <a:t>p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id</a:t>
            </a:r>
            <a:r>
              <a:rPr sz="2000" spc="-10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Ap</a:t>
            </a:r>
            <a:r>
              <a:rPr sz="2000" spc="5" dirty="0">
                <a:solidFill>
                  <a:srgbClr val="00AFEF"/>
                </a:solidFill>
                <a:latin typeface="Corbel"/>
                <a:cs typeface="Corbel"/>
              </a:rPr>
              <a:t>p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li</a:t>
            </a:r>
            <a:r>
              <a:rPr sz="2000" spc="-5" dirty="0">
                <a:solidFill>
                  <a:srgbClr val="00AFEF"/>
                </a:solidFill>
                <a:latin typeface="Corbel"/>
                <a:cs typeface="Corbel"/>
              </a:rPr>
              <a:t>catio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D</a:t>
            </a:r>
            <a:r>
              <a:rPr sz="2000" spc="-20" dirty="0">
                <a:solidFill>
                  <a:srgbClr val="00AFEF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velopment</a:t>
            </a:r>
            <a:r>
              <a:rPr sz="2000" spc="-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(RA</a:t>
            </a:r>
            <a:r>
              <a:rPr sz="2000" spc="-75" dirty="0">
                <a:solidFill>
                  <a:srgbClr val="00AFEF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00AFEF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5892" y="1446275"/>
            <a:ext cx="4162044" cy="4162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0072" y="884098"/>
            <a:ext cx="472503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7894" marR="5080" indent="-925830">
              <a:lnSpc>
                <a:spcPct val="116599"/>
              </a:lnSpc>
              <a:spcBef>
                <a:spcPts val="100"/>
              </a:spcBef>
            </a:pPr>
            <a:r>
              <a:rPr dirty="0"/>
              <a:t>Which</a:t>
            </a:r>
            <a:r>
              <a:rPr spc="-85" dirty="0"/>
              <a:t> </a:t>
            </a:r>
            <a:r>
              <a:rPr dirty="0"/>
              <a:t>methodology </a:t>
            </a:r>
            <a:r>
              <a:rPr spc="-86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BEST?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3172" y="3468751"/>
            <a:ext cx="4175760" cy="130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sz="4400" spc="-10" dirty="0">
                <a:solidFill>
                  <a:srgbClr val="BEBEBE"/>
                </a:solidFill>
                <a:latin typeface="Corbel"/>
                <a:cs typeface="Corbel"/>
              </a:rPr>
              <a:t>Unfortunately,</a:t>
            </a:r>
            <a:r>
              <a:rPr sz="4400" spc="-100" dirty="0">
                <a:solidFill>
                  <a:srgbClr val="BEBEBE"/>
                </a:solidFill>
                <a:latin typeface="Corbel"/>
                <a:cs typeface="Corbel"/>
              </a:rPr>
              <a:t> </a:t>
            </a:r>
            <a:r>
              <a:rPr sz="4400" spc="-35" dirty="0">
                <a:solidFill>
                  <a:srgbClr val="BEBEBE"/>
                </a:solidFill>
                <a:latin typeface="Corbel"/>
                <a:cs typeface="Corbel"/>
              </a:rPr>
              <a:t>it’s</a:t>
            </a:r>
            <a:endParaRPr sz="4400">
              <a:latin typeface="Corbel"/>
              <a:cs typeface="Corbel"/>
            </a:endParaRPr>
          </a:p>
          <a:p>
            <a:pPr algn="ctr">
              <a:lnSpc>
                <a:spcPts val="5015"/>
              </a:lnSpc>
            </a:pPr>
            <a:r>
              <a:rPr sz="4400" spc="-5" dirty="0">
                <a:solidFill>
                  <a:srgbClr val="BEBEBE"/>
                </a:solidFill>
                <a:latin typeface="Corbel"/>
                <a:cs typeface="Corbel"/>
              </a:rPr>
              <a:t>not</a:t>
            </a:r>
            <a:r>
              <a:rPr sz="4400" spc="-25" dirty="0">
                <a:solidFill>
                  <a:srgbClr val="BEBEBE"/>
                </a:solidFill>
                <a:latin typeface="Corbel"/>
                <a:cs typeface="Corbel"/>
              </a:rPr>
              <a:t> </a:t>
            </a:r>
            <a:r>
              <a:rPr sz="4400" spc="-5" dirty="0">
                <a:solidFill>
                  <a:srgbClr val="BEBEBE"/>
                </a:solidFill>
                <a:latin typeface="Corbel"/>
                <a:cs typeface="Corbel"/>
              </a:rPr>
              <a:t>that</a:t>
            </a:r>
            <a:r>
              <a:rPr sz="4400" spc="-45" dirty="0">
                <a:solidFill>
                  <a:srgbClr val="BEBEBE"/>
                </a:solidFill>
                <a:latin typeface="Corbel"/>
                <a:cs typeface="Corbel"/>
              </a:rPr>
              <a:t> </a:t>
            </a:r>
            <a:r>
              <a:rPr sz="4400" dirty="0">
                <a:solidFill>
                  <a:srgbClr val="BEBEBE"/>
                </a:solidFill>
                <a:latin typeface="Corbel"/>
                <a:cs typeface="Corbel"/>
              </a:rPr>
              <a:t>easy</a:t>
            </a:r>
            <a:endParaRPr sz="44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20605</Words>
  <Application>Microsoft Office PowerPoint</Application>
  <PresentationFormat>Widescreen</PresentationFormat>
  <Paragraphs>2716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Corbel</vt:lpstr>
      <vt:lpstr>sf pro text</vt:lpstr>
      <vt:lpstr>Office Theme</vt:lpstr>
      <vt:lpstr>SOFTWARE  DEVELOPMENT  LIFE CYCLE</vt:lpstr>
      <vt:lpstr>PowerPoint Presentation</vt:lpstr>
      <vt:lpstr>Common Misconception</vt:lpstr>
      <vt:lpstr>SDLC vs  SDLC</vt:lpstr>
      <vt:lpstr>PowerPoint Presentation</vt:lpstr>
      <vt:lpstr>General SDLC Steps</vt:lpstr>
      <vt:lpstr>Methodologies</vt:lpstr>
      <vt:lpstr>Which methodology  is the BEST?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 Model: When to Use</vt:lpstr>
      <vt:lpstr>Incremental Model</vt:lpstr>
      <vt:lpstr>Incremental Model</vt:lpstr>
      <vt:lpstr>Incremental Model</vt:lpstr>
      <vt:lpstr>Incremental Model: When to Use</vt:lpstr>
      <vt:lpstr>Spiral Model</vt:lpstr>
      <vt:lpstr>Spiral Model</vt:lpstr>
      <vt:lpstr>Spiral Model</vt:lpstr>
      <vt:lpstr>Spiral Model</vt:lpstr>
      <vt:lpstr>Spiral Model: When to Use</vt:lpstr>
      <vt:lpstr>Scrum Model (Agile)</vt:lpstr>
      <vt:lpstr>Scrum Model (Agile)</vt:lpstr>
      <vt:lpstr>Scrum Model (Agile)</vt:lpstr>
      <vt:lpstr>Scrum Model (Agile): Artifacts</vt:lpstr>
      <vt:lpstr>Scrum Model (Agile): Meetings</vt:lpstr>
      <vt:lpstr>Scrum Model (Agile)</vt:lpstr>
      <vt:lpstr>Scrum Model (Agile): When to Use</vt:lpstr>
      <vt:lpstr>Rapid Application Development (RAD)</vt:lpstr>
      <vt:lpstr>Rapid Application Development (RAD)</vt:lpstr>
      <vt:lpstr>Rapid Application Development (RAD)</vt:lpstr>
      <vt:lpstr>Rapid Application Development (RAD)</vt:lpstr>
      <vt:lpstr>Rapid Application Development (RAD)</vt:lpstr>
      <vt:lpstr>RAD: When to Use</vt:lpstr>
      <vt:lpstr>Prototyping</vt:lpstr>
      <vt:lpstr>Prototyping</vt:lpstr>
      <vt:lpstr>Prototype Model</vt:lpstr>
      <vt:lpstr>Prototype Model: When to 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aschenbrennerjeremy@gmail.com</dc:creator>
  <cp:lastModifiedBy>Ayesha</cp:lastModifiedBy>
  <cp:revision>10</cp:revision>
  <dcterms:created xsi:type="dcterms:W3CDTF">2021-11-09T02:42:06Z</dcterms:created>
  <dcterms:modified xsi:type="dcterms:W3CDTF">2021-11-09T07:12:05Z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