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12" autoAdjust="0"/>
  </p:normalViewPr>
  <p:slideViewPr>
    <p:cSldViewPr>
      <p:cViewPr varScale="1">
        <p:scale>
          <a:sx n="60" d="100"/>
          <a:sy n="60" d="100"/>
        </p:scale>
        <p:origin x="152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9344-3BBC-43FE-9F54-7A610CE8150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60953-E0E2-4D41-BD8B-801B2AA6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Hey, everyone.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particular lecture,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and presenting a business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first off, phase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initial analysis.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where you're really diving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fully understanding the problem or opportunity.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to fully understand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understand that that's the root problem,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need to define who it's all affecting,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working through and detailing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pieces to that problem.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want your recommended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solve for all pieces of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just one kind of final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one little piece of the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thing is under the initial analysis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determine some high level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an idea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business requirements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isn't a full business requirements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anything like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just some high level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an idea of kind of what their business need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you'll be able to determine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kind of understanding that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time, with just a few additional questions.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thing is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data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sell this idea,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sell the return on investment.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the business case needs to be able to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 convince decision makers to take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number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Regardless of the action,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convince them to take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Convince them that a problem is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they need to take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second thing is to convince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go towards your recommended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 and get information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understand where you can get information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determine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that's in, maybe the issue is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 service team is solving their cases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too slow,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solving their cases within 72 hours.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as part of the business you have kind of a motto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go by that you'll have their customer's case solved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48 hours.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not really hitting that mark.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now you're going into identify what is causing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now you need to look at it and say,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 need to identify data to help support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need to identify the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supports that it's taking 72 hours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identify what data could be collected later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validate that the particular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actually meeting the need that is being driven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you want to,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you've got a good understanding of the problem,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some high level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you've understood kind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your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data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define that return on investment,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some decision makers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level of return is worth the potential investment.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before you actually waste time creating a business case,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it even makes sense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go past this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people will skip this step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go and create a business case,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they'll go to present it and their boss will say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already know about that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a solution that's being created over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we've already determined that solving that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cost more than the benefit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not good and then you just wasted all this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 one very real example of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was working as a business analyst.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wanted me to automate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that they did.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trying to remember exactly what the process was,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was a process that they were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were two users that had to do it once a week.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process that they had to follow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a little bit more of a manual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got a pop up alert that they needed to do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they had to click a series of like three buttons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select one option set.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took, on average when I timed it 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nine seconds for these users to do this once a week.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what I was able to do is say,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time does that take them in a year?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know, two users every week, nine seconds,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that up and say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it takes 10 seconds because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could be a couple of 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they're a little slower for whatever reason.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maybe the system is a little slower.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can figure out,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them a total of an hour, let's just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not doing the math, but it takes them an hour every year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 through this manual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we looked at potential solutions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 that was most evident,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really two solutions.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was do nothing.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other solution was to automate the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Automating the process 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 52 hours to develop.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we wouldn't see a return on investment,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wouldn't even break even for 52 years.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at that point there's no point in moving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didn't have to write a business case or do anything for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it's like,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 reason for us to move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really what you're doing,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just validating with some decision makers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it doesn't even make sense to move.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you've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an internal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 did at that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did some analysis to determine does it even make sense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move forward?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ever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approved?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this particular case, it wasn't.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just canceled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just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what I call a sanity check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validate that it even makes sense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move forward from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once you're complete with phase 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into phase two,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where you're actually determining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solutions.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potential solutions,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the potential solutions.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leave out any solutions.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objectively look and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possible ways we could solve for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one key at the bottom that I have there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had it in my example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potential solution should be that you do nothing,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be that one action is to take no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because there is a cost to taking no action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that as a potential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project,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a very real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way that wouldn't be the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if maybe a government agency is driving it and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 no it still would be.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 was thinking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government agency is driving it saying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regulations you must meet this particular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 guess you still could have a solution to say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 action taking in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 fines you would receive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less than would actually take to resolve the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besides the point,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possible solutions to the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high level them,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 what the benefits 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particular solution,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costs are of that particular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timetable of the project you don't need to schedule,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just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 are we talking a couple hours,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of days, weeks, months, years, to create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understanding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talking bleeding edge technology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timetable's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pretty long, right,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do research and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determine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giving an idea of timetable.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next thing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before a return on investments realized.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for that example, it would've taken us about 53 years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break even, before we even made 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investment on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all know a system's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last 53 years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we'd probably be moved out of that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number of years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never would have made our return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that particular issue.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risks, and the risks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risks of that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your system's not very well defined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could break a whole bunch of other stuff,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timetable is really short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costs are really low for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risks are really high that when we make this change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know exactly what the backend is doing anymore.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it could break a bunch of stuff.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that's defined.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benefits costs timetable,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for return on investment and risk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done for every single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you've come up with,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your recommended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7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 move into phase three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 actually start writing the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companies have a template that you use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their company.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are a little bit more formal,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are a little less formal,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 all have the same general concept.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key or the six phases, I'm sorry,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six sections to a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I'm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are listed right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thing is the executive summary.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the thing that I write last.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executive summary is doing is saying,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executives that don't have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read this whole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could be many, many pages,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 summary of everything,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 summary, very high level about the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 summary about the kind of quick analysis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 done.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 summary of the potential solutions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recommended solution,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just summarized in a couple paragraphs.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whole point of that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executives are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read the whole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a bird's eye view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 levels of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usually prepare themselves for coming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presentation of that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deciding if they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executive summary is the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top of the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that's usually the last thing that's done.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thing is the problem statement.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the well-defined problem statement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the opportunity or issue that we're having,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we're solving for.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should be very succinct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clear, no ambiguity.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is the analysis that you did.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some documentation there as to what you did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you were looking at and how it went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you found.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 go into your solution options.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this should be listing out those potential options.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the cost benefit analysis afterwards.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that's rolled in and they want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 had mentioned, in phase two on each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they want each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they want some type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or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has, okay,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the cost, the benefits,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when we would get our return on investment.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some different forms that people use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different companies use.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all have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just a matter of if its own section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if it's rolled up into the solution options section.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last but not least is the recommendation.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is, what are you recommending?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everything, the problem, potential solutions,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I've done all the research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what I recommend we move forward with.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how you write the business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next thing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review the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just like a resume.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this is good and solid,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 your hard work on this may go to waste.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back through your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validate that that problem statement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justifies a call to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 that's number one,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those decision makers to say yes,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take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you're portraying that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strongly and backing it up with facts and with numbers.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thing is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all the valid solutions are given.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leave a solution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potential solution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maybe competes with your recommended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that's listed,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that business make the decision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the facts.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thing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check your cost-benefit analysis calculations.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really easy to get those mixed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can really throw everything off,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somebody points out a mistake in your presentation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credibility is shot.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that's accurate.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 is you want 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objectively dissect your recommendation.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after you get all done with all your solutions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a step back and really objectively look at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just go with that option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that option sounds like the coolest option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a project you would really love to run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that's an area that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into.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 want it to be right for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make sure you're objectively dissecting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recommendation.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Obviously correct any grammatical or spelling mistakes.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another person review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just another set of eyes on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been looking at it for how many days,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a week or two, three weeks.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somebody else review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last but not least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buy-in of two key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doesn't have to be the decision makers.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this to be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usually if you're offering up a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a business manager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somebody that really wants that project to go 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one of the problem people,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people that are dealing with the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day-to-day basis.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it could be users that are dealing with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 couple of people that back you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have reviewed the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agree with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you a lot of credibility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go into actually presenting the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executives or the decision makers.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0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you've reviewed it, we have the fifth and final stage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actually presenting the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thing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remind yourself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haven't seen this before.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might've sent the business case to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meeting, as part of the invite,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a good habit to get into.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they can review it if they have a little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in as if they've never seen this,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no idea what the problem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no idea what the possible solutions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you've been working on it forever.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really easy for you to skip the high level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dive right into the details and lose people.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they're lost there's no way that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their agreement for funding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moving a project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that same concept,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meeting you're hammering home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defining that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need for that business to act.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you want your business case to state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the first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decision makers don't see that there's a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really listen to your solutions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recommendations,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what, it's not that big of a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cares?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just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action,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you're hammering that home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you're kind of selling them that there's a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give your recommendation.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need to go through everything.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that and talk about the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give your recommendation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can talk about the return on investment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particular recommendation.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then, I like to then circle back and say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other options that were being looked 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other solutions that we came up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 are the reasons I ruled each of them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here are the reasons that I went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recommended solution over that particular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just helps people to kind of rule out the other ones.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sometimes it's really obvious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just helps to kind of break that down.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you want to touch on each risk.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there's a risk touch on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deep dive and spend too much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risks that are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they're aware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there's a risk.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they have questions, I guarantee you they will stop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will ask you to go deeper into that risk.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just make sure you're touching on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that you're skating past it, but you're addressing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on it, and then moving 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coming back if they ask you for more details.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also, to build your credibility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mention your stakeholder backers.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two people that you had review it ahead of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agreed with you that this is a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needs to be solved,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the solution that you've come up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good one, bring them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the business manager Bob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somebody that I've reviewed this business case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 was heavily involved in helping 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up with the solutions.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really agrees with this, that this is a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this solution will solve it for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the business a lot easier for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mention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building on your credibility,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 if you're having like subject matter experts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people that are kind of proponents within that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helped drive change, positive change.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mentioning them will be very helpful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those decision makers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what, if Bob thinks it's the right thing to do,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his department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he's backed some of the other business cases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went really well, and we kind of got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return on investment.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last thing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close the presentation, summarizing the benefits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return on investment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recommendation and the action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you've kind of come up with.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with saying this is really important.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solve that problem that we've defined.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the benefits.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when we get our return.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our return on investment within two months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everything after that is profit.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think within the first year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equate to X amount of dollars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saved whatever, save cost,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five years, here's kind of where it would be.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you're ending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those benefits in that return on investment.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really that's the overall thing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a business case,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five phases that I've kind of come up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work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you're writing and presenting a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that makes sense.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that will help you as you move forward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ever get pulled into help or to write a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you'll have an idea of kind of what you're having to do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process you have to follow to make that happen.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everyone, in this particular lecture we're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 about project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 what a stakeholder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and why to identify them as well as give you some tips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how you can assign responsibilities to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ensure that they know what's going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their role is throughout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companies have individuals or groups who are directly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indirectly affected by activities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projects done by that company and those people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called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Stakeholders have an interest or are involved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company's decisions and can both positively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negatively impact their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before we jump in, the first step really is to go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identify those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talked at a really high level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stakeholders are people that are affected by projects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directly or indirectly but let's dive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little bit more and learn about the different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a stakeholder could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is a stakeholder?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one is your project team members.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project manager, the business analyst any IT folks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engaged, any other business folks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engaged in the project, those people are definitely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stakeholders for that project and those 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obvious ones.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people are customers.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anybody that's a customer of this particular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could be both internal or external customers,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anybody that's going to be, that maybe is the end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that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receiving the output or putting in input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is suppliers.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have anybody that's supplying you certain things.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is a new system they may, there may be changes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affect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to put their orders in a different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there's different, maybe there's different service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agreements that you have with them as to how quickly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orders will be put in or net terms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anything like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suppliers are also a common stakeholder.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fourth most common category is employees.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that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kind of point to right away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executive, management, the president,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vice president, the CEO, the CFO, those are all people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influencers within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overall they're making the decisions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company.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could also include any employees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interacting with this particular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a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people that are maybe not even directly interacting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system but they have to reference the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put in the system that's all legitimate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stakeholders as part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common one is the city or community.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your project has some type of a outward facing piece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it the city or the community could be affected by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project is to create a new library for the city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yeah, that the city and the community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affected so they should have input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how this project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go, where that library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built, what type of features it has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are the key things that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for to ensure that as you complete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project it's deemed successful by all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the city and the community.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is professional organizations.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could include government, this could include unions.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any type of organization that could have either influence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unions, if you have employees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in those unions,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influencers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union helps influence the employees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what their decisions are and the way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 on certain pieces.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able to understand what professional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organizations are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example of professional organizations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is, like I mentioned, the government.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something that's dealing with food, or drugs,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FDA could be engaged and they could be an influencer.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you're creating a project to create some new vaccine,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go through some different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 organizational steps, government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other entities, that have to approve your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they are definitely stakeholders within that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two are a little bit more vague.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individual that's impacted by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any individual that's going to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impacted is obviously if we were to build a library,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anybody that would be impacted.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we have to tear down a house to put the library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that person's, that's house is tore down,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owns that land,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impacted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need to be a stakeholder in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supporting piece, if you have a support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an IT team or maybe designers or whatever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the project after the fact,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involved early on as well so they can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 and state their opinions as to how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project goes.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what a stakeholder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7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you identify stakeholders?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we went at a really high level and we said,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"Hey, it increases the chances of success on a project."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that's really vague, let's dig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little bit more into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more stakeholders you have obviously the additional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ideas you have.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minds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more ideas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more conversation and input.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more input and conversation you get some additional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ideas of ways you can handle certain problems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ways you can avoid potential problems or risks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that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one, and I think this is one of the most 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ones, is you get varied perspectives.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work with this particular project, this system,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library, whatever you're doing as part of your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with it differently.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a system, those end users that are utilizing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with that system differently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the management level and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system differently than the executives,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different with the system compared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maybe customers that have a web interface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working with the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get varied perspectives as to all these different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that can work with the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success, gaining buy-in is the next most 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 you identify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gaining buy-in you have users that are actually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adopt the project, they're actually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utilize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excited about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 don't have buy-in, if they don't have skin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game, they're a lot more apt to oppose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 you're doing.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is hard, change is difficult.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when you can make change that benefits the majority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stakeholders, or all the stakeholders,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 lot easier to sell them on the idea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this project is really there for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being built for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reason you identify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 increase credibility.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involve many different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getting all these opinions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all these different people the outside perspective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"Wow, they really care.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really care about what people think,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really care about how they're affecting people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really are doing the research to ensure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minimal impact in being able to get from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 is process, or the as is system, or wherever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everything's at today, to the to be process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to be system."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increases your credibility with everyone,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internal and external stakeholders as well as anybody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just viewing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do you go about identifying stakeholders?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way that I always do it is I just walk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anticipated scope and the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 this as a solo exercise for myself.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I'm sitting down, I've already got my project charter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kind of explaining what this project is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just walking through what I'm imagining,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 imagine this project to unfold and what are the steps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I'm expecting to have in this to be process,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 this end result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I walk through I'm thinking about,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"Okay, who's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benefit from the effort?"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are definitely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could be employees, that could be customers,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could be the government agencies, it could be cities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community, could pretty much be anybody.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I'm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think about, "Okay, who's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benefit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project?"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one is who's directly involved with the people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benefit?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their managers or other people that are directly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engaged with people that are going to benefit.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way is jobs that could be affected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that project or results.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may not be beneficiaries of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 project may change a process, or how they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things, or how they work with people,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where they go to 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 need to make sure that you have them included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stakeholders as well.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fourth one, government officials.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kind of goes with the organizations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have to walk through and understand,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"Okay, what are the different government agencies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officials 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involved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those organizations we've identified?"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influencers?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the CEO, the president,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vice president, the board, anything like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they're the people that are ultimately making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decisions for the company and regardless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that system or project's doing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influencers, they get to make that decision,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ultimately the ones that are putting up the funding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potentially to move the project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the ones I'm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last but not least is interest in outcome.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these are the people that are interested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how this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this one could be the city and the community.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previous example where I talked about where maybe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project is to build a library and so they're interested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outcome of where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placed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 and the features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benefits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I've done that and I've done kind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my solo walkthrough the next thing that I do is I bring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project team together and I share.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all the kind of the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 have, let's brainstorm additional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sometimes I'll put those stakeholders up on the board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I've identified prior to it or make just a quick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 cheat sheet on a notebook or on a PowerPoint slide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I'll share with the project team.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times I don't share that information.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really project by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but really the whole point is I'm bringing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together or a subset of that project team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identify those stakeholders and maybe come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some that I've missed in my initial brainstorm.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you've done the solo brainstorm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team brainstorm the last step that I like to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those stakeholders that you've identified,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probably have 80 to 95, maybe if you're great,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of those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I like to do then is I like to go to all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those identified stakeholders, tell them a little bit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project, what we're doing, and then ask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else could be a stakeholder in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else could be affected by what we're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stakeholders they're more engaged in what they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know what the people in the groups that they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with, who is going to be affected by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 doing that, you're able to uncover areas,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people, groups, where you normally wouldn't even have gone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asked any questions, gotten any requirements from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 maybe didn't even know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were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involved.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by asking identified stakeholders who additional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stakeholders are you can uncover areas that you weren't even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to and you have one of those, "Uh-oh," moments,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at the end of a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8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everyone, in this next part,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talking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responsibilities to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really crucial part of your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through and identifying the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first step.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step is making sure that there's alignment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responsibilities those individual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have at different processes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points within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assign responsibilities,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run a lot of risk on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a very good habit to get into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assign the responsibilities right away.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 that I like to use and what most people use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called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a fairly simple matrix that you can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assign the responsibilities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ensure that everybody's on the same page,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it's a visual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be placed into your requirements documents,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it there for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0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thing is to really understand what it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a really critical tool to help you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responsibilities of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throughout a project, different stakeholders are engaged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different responsibilities.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is designated to do is to identify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responsibilities early on in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no confusion as you move throughout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really helps set the stage for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move forward.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8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it really helps to eliminate as power struggles.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one thing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does, as we get into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understand that you're able to identify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who's responsible for certain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who's accountable for certain pieces and tasks.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 doing that and identifying who's responsible,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eliminate the kind of butting of heads.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many times you have multiple teams,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cross-functional teams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working together on a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may have two managers or directors that 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usually they're used to having the power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start having a struggle.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better to solve that with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the project even starts,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get halfway through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start running into issues with power struggles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 political game within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1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kind of the exact opposite.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if you don't tell anybody they're responsible,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if they don't volunteer to be responsible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certain aspects, everybody assumes,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everybody else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care of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nobody ends up doing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ends up being a lot of finger pointing.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task never gets completed.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long as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causes it to go over schedule and over budget,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looks really bad for the business analysts,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helps to eliminate that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25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really big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the reason it eliminates all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sets clear expectations.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Everybody knows what their role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they're responsible for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the whole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it helps make sure that the business analyst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knows whose role or who, whatever his roles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throughout the project really makes you sit 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dictate that prior to that project starting.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dive in a little bit and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looks like.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quick thing, some people call it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I've heard it called a Reiki matrix.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I've always called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what most people call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can call it whatever you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Reiki,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the same concept that we'll dive in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we're looking at on the screen is just a,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example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here, it's a fairly simple matrix.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got some roles as you can tell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 the top, the left hand column is your tasks.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kind of have an internal part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bunch of R, A's, C's and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go into details as to what that means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you create this matrix.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0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from the letters,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acronym, responsible, accountable,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consulted and informed.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that is, is the different levels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 stakeholder could have in that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they're responsible for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accountable for it, they're consulted on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they're informed.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we'll dive into each one of these individually,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to define it a little bit further,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you fully understand.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responsible is, who is or will be doing this task.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who's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doing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who's assigned to work on the task?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Ultimately, who's responsible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ensuring that task gets completed?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7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is accountable.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one is, the I like to explain it as,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whose head will roll if something goes wrong,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Who's the boss, who's the one that will be in trouble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that task doesn't happen, as according to plan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also it kind of comes down to who has authority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authorize that work?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has authority to approve of the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validate that that particular task is done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correctly to meet the overall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objectives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7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have consulted.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somebody that's a utilized as part of that task.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talked to about that particular task,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they're not really making any decisions.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being consulted, they're telling them,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they're suggesting or recommending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 ways to handle that particular task or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they're just being consulted on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your normal project team members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subject matter experts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kind of say,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best way to handle this or based on experience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your level of expertise, what's the best way to go?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5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last, but not least, is informed.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the executives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different management levels on certain tasks.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what this is,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whose work is depending on this task.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could be the end user,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also who has to be kept up to date on the progress.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 said, that could be executives or management,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needs to be told about the progress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particular task.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what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very simplistic,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 remember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 pretty much rattle them off,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responsible, accountable, consulted, informed,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important then you're able to keep those four straight.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4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break down the chart a little bit.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fairly simple, but I like to explain it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the orange right across the top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where your project roles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your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your business analysts,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project managers, your different team members.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be your users and executives,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 all those stakeholders that you've identified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previous task of identifying stakeholders.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5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 the left hand column, and now in the orange,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actions are the tasks.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Ultimate, those are the things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being completed.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planning, testing, requirements, gathering,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moved to production, all those different tasks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part of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76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in the middle is your responsibility grid.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that is showing is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if you're looking at a certain column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stakeholder and the role of the task,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their particular responsibility for that?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they responsible, accountable, consulted, informed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are none of the above for that particular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before we actually get into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you some basics about business cases.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 what a business case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it's used,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it's used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who creates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8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starting with what is a business case?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 actual definition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decision making tool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determine the effects of a particular decision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have on profitability.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Ultimately, what that's meaning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document that's presented to decision makers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giving them options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telling them,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based on these certain actions,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cost benefit ratio.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return on investment,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making a decision one way or another.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case is used to identify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highlight problems or opportunities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 business can take,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different options they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recommended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person that's creating the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Ultimately, it's the driver of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companies will start projects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solely from business cases that are written.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make their employees write business cases.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gets put in front of a decision making committee,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person, a group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they're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here's all the business cases,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what ones make sense,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ones should we move forward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return on investment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 that problem has for the business?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alluded a little bit into about,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a business case used?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really used to convince decision makers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certain course of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 business case is done to identify the problem,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 out potential solutions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their cost and their benefits.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big thing is, the recommendation,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person is driving and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what we should be doing,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how we should be solving this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should be taking action to do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why.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kind of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a sales technique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sell the business on investing money,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solving that particular problem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working towards achieving that particular opportunity.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72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next thing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is it used?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I covered two things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one, a business case is really done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almost all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whether it's written or not.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business case is kind of how you work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 forward on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work through that decision process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off, okay, what are we trying to solve?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next off,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different solutions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 could potentially use to solve that problem?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return on investment?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cost?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benefit to be able to do that?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what's the recommended solution?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so, most of us do that in our head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we're working through and deciding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should be moving forward on a course of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 business case is a formal document that's done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that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being created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being created by a person that's not making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decision ultimately.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they're creating that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sell the decision maker on moving forward,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one, taking some action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two taking action in the recommended way they want.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thing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kind of obvious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I've talked about it a little bit already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case is done prior to a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no point in doing a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you're already working on the project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business is already investing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done early on usually to get funding,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budget,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move forward and actually kick off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square up a project to actually move forward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solve for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when it's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when a business case is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who creates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different company and per industry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 per project sometimes.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different companies will have certain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departments or projects that need a business case,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times they don't.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regards to who creates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a lot of different people.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people I see create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business executives.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upper level management.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could be VPs.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could be directors.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people that have managers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above reporting to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 have the business manager.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a person that leads a team.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could be creating the business case,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it could be a business analyst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times, there's a roles of business analysts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they're located more on the business side of things.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what they do.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driving forward business cases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then sell the business on making the improvement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solving the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that business analyst works that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to completion.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kind of who in this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particular lecture,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assume that we're creating the business case,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at least we're helping create the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way you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it as well as presenting the findings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business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really five phases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 effective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these are the five phases that I follow as I create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is an initial analysis.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to understand what that problem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 work through of being able to figure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those different pieces.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thing is determining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potential solutions to the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not just looking at okay, well here's what I want,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way 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at, okay, what are all the,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look, what are all the possible options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 could utilize?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thing is actually writing the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actually pretty far down.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done a lot of 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time you're writing the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times you're just putting it onto a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I'm going back and filling in the gaps.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 thing is reviewing the business case,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sure it's good, you don't have any mistakes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doing all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fifth 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step is presenting that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whole goal of the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presenting the business case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 get the business to say yes, we agree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 forward with that recommendation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that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the five phases that I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creating an effective business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what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actually go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of those phases and further break it down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give you some kind of highlights of things that happen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that particular phase.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60953-E0E2-4D41-BD8B-801B2AA684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284708"/>
            <a:ext cx="10673892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76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5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Business</a:t>
            </a:r>
            <a:r>
              <a:rPr spc="-15" dirty="0"/>
              <a:t> </a:t>
            </a:r>
            <a:r>
              <a:rPr dirty="0"/>
              <a:t>Objective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404" y="2225039"/>
            <a:ext cx="9539605" cy="3600450"/>
            <a:chOff x="565404" y="2225039"/>
            <a:chExt cx="9539605" cy="36004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2255519"/>
              <a:ext cx="560070" cy="7338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763" y="2225039"/>
              <a:ext cx="8580882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2767583"/>
              <a:ext cx="560070" cy="7338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2737103"/>
              <a:ext cx="601446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3278123"/>
              <a:ext cx="560070" cy="733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63" y="3247643"/>
              <a:ext cx="9326118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3788663"/>
              <a:ext cx="560070" cy="7338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63" y="3758183"/>
              <a:ext cx="9071610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763" y="4142232"/>
              <a:ext cx="5462778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4684775"/>
              <a:ext cx="560070" cy="7338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763" y="4654295"/>
              <a:ext cx="9202674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763" y="5038344"/>
              <a:ext cx="2980182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9053" y="2231288"/>
            <a:ext cx="9110980" cy="33515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Thoroughly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opportunity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(ROI)</a:t>
            </a:r>
            <a:endParaRPr sz="2800">
              <a:latin typeface="Trebuchet MS"/>
              <a:cs typeface="Trebuchet MS"/>
            </a:endParaRPr>
          </a:p>
          <a:p>
            <a:pPr marL="241300" marR="36639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makers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worth the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potential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endParaRPr sz="2800">
              <a:latin typeface="Trebuchet MS"/>
              <a:cs typeface="Trebuchet MS"/>
            </a:endParaRPr>
          </a:p>
          <a:p>
            <a:pPr marL="241300" marR="234950" indent="-228600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likelihood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approved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80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continue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295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Initi</a:t>
            </a:r>
            <a:r>
              <a:rPr spc="5" dirty="0"/>
              <a:t>a</a:t>
            </a:r>
            <a:r>
              <a:rPr dirty="0"/>
              <a:t>l</a:t>
            </a:r>
            <a:r>
              <a:rPr spc="-229" dirty="0"/>
              <a:t> </a:t>
            </a:r>
            <a:r>
              <a:rPr dirty="0"/>
              <a:t>Analysis</a:t>
            </a: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255" y="309372"/>
            <a:ext cx="2062733" cy="2062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6139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Determine</a:t>
            </a:r>
            <a:r>
              <a:rPr spc="-30" dirty="0"/>
              <a:t> </a:t>
            </a:r>
            <a:r>
              <a:rPr spc="-20" dirty="0"/>
              <a:t>Potential</a:t>
            </a:r>
            <a:r>
              <a:rPr spc="-15" dirty="0"/>
              <a:t> </a:t>
            </a:r>
            <a:r>
              <a:rPr spc="-5" dirty="0"/>
              <a:t>Solutions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65759"/>
            <a:ext cx="8289925" cy="4573270"/>
            <a:chOff x="216408" y="365759"/>
            <a:chExt cx="8289925" cy="45732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365759"/>
              <a:ext cx="1905000" cy="1905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2252471"/>
              <a:ext cx="560070" cy="733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2221992"/>
              <a:ext cx="77274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2717292"/>
              <a:ext cx="483857" cy="631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7968" y="2691383"/>
              <a:ext cx="1517142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3108959"/>
              <a:ext cx="483857" cy="6316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968" y="3083052"/>
              <a:ext cx="1116330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3502152"/>
              <a:ext cx="483857" cy="6316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7968" y="3476243"/>
              <a:ext cx="3240785" cy="6774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3895344"/>
              <a:ext cx="483857" cy="6316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7968" y="3869436"/>
              <a:ext cx="6799326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4287012"/>
              <a:ext cx="483857" cy="6316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7968" y="4261104"/>
              <a:ext cx="1067562" cy="677418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0163" y="5207508"/>
            <a:ext cx="7925561" cy="78714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59053" y="2278734"/>
            <a:ext cx="7508875" cy="34721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possible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problem.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Timetable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investment 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realized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i="1" spc="-10" dirty="0">
                <a:solidFill>
                  <a:srgbClr val="FFFFFF"/>
                </a:solidFill>
                <a:latin typeface="Trebuchet MS"/>
                <a:cs typeface="Trebuchet MS"/>
              </a:rPr>
              <a:t>*One</a:t>
            </a:r>
            <a:r>
              <a:rPr sz="2800" i="1" spc="-5" dirty="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sz="2800" i="1" spc="-10" dirty="0">
                <a:solidFill>
                  <a:srgbClr val="FFFFFF"/>
                </a:solidFill>
                <a:latin typeface="Trebuchet MS"/>
                <a:cs typeface="Trebuchet MS"/>
              </a:rPr>
              <a:t> your</a:t>
            </a:r>
            <a:r>
              <a:rPr sz="2800" i="1" spc="-5" dirty="0">
                <a:solidFill>
                  <a:srgbClr val="FFFFFF"/>
                </a:solidFill>
                <a:latin typeface="Trebuchet MS"/>
                <a:cs typeface="Trebuchet MS"/>
              </a:rPr>
              <a:t> solutions</a:t>
            </a:r>
            <a:r>
              <a:rPr sz="2800" i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800" i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Trebuchet MS"/>
                <a:cs typeface="Trebuchet MS"/>
              </a:rPr>
              <a:t>be to do</a:t>
            </a:r>
            <a:r>
              <a:rPr sz="2800" i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Trebuchet MS"/>
                <a:cs typeface="Trebuchet MS"/>
              </a:rPr>
              <a:t>nothing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411" y="359663"/>
            <a:ext cx="4316730" cy="5208270"/>
            <a:chOff x="248411" y="359663"/>
            <a:chExt cx="4316730" cy="520827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1" y="359663"/>
              <a:ext cx="1905000" cy="1905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" y="2255519"/>
              <a:ext cx="560070" cy="73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2225040"/>
              <a:ext cx="3568446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" y="2767584"/>
              <a:ext cx="560070" cy="733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63" y="2737103"/>
              <a:ext cx="3527298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" y="3278124"/>
              <a:ext cx="560070" cy="7338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63" y="3247643"/>
              <a:ext cx="1722882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" y="3788663"/>
              <a:ext cx="560070" cy="7338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763" y="3758184"/>
              <a:ext cx="3067050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" y="4300728"/>
              <a:ext cx="560070" cy="7338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763" y="4270248"/>
              <a:ext cx="1152906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564" y="4270248"/>
              <a:ext cx="598169" cy="7871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5628" y="4270248"/>
              <a:ext cx="2969514" cy="7871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" y="4811267"/>
              <a:ext cx="560070" cy="7338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763" y="4780787"/>
              <a:ext cx="3204210" cy="78714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59053" y="2231288"/>
            <a:ext cx="3576320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Executive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Options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Cost-Benefit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5224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Writing</a:t>
            </a:r>
            <a:r>
              <a:rPr spc="-5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Business</a:t>
            </a:r>
            <a:r>
              <a:rPr spc="-30" dirty="0"/>
              <a:t> </a:t>
            </a:r>
            <a:r>
              <a:rPr spc="-5" dirty="0"/>
              <a:t>Case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468" y="341375"/>
            <a:ext cx="9283700" cy="5737225"/>
            <a:chOff x="315468" y="341375"/>
            <a:chExt cx="9283700" cy="573722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341375"/>
              <a:ext cx="1905000" cy="1905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2255520"/>
              <a:ext cx="560070" cy="73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2225040"/>
              <a:ext cx="8820150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2767583"/>
              <a:ext cx="560070" cy="733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63" y="2737103"/>
              <a:ext cx="5980938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3278124"/>
              <a:ext cx="560070" cy="7338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63" y="3247643"/>
              <a:ext cx="3347466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9123" y="3247643"/>
              <a:ext cx="598170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0188" y="3247643"/>
              <a:ext cx="4967477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3788664"/>
              <a:ext cx="560070" cy="7338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763" y="3758184"/>
              <a:ext cx="7094982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4300728"/>
              <a:ext cx="560070" cy="7338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763" y="4270247"/>
              <a:ext cx="7666482" cy="7871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4811267"/>
              <a:ext cx="560070" cy="7338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763" y="4780787"/>
              <a:ext cx="8637270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4" y="5321808"/>
              <a:ext cx="560070" cy="7338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763" y="5291328"/>
              <a:ext cx="2989326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0984" y="5291328"/>
              <a:ext cx="598170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2047" y="5291328"/>
              <a:ext cx="4659630" cy="78714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59053" y="2231288"/>
            <a:ext cx="8605520" cy="3604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justifies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action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Double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check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cost-benefit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calculations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Objectively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dissect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spelling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grammatical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mistakes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person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closely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document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buy-in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key stakeholders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4384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Review</a:t>
            </a:r>
            <a:r>
              <a:rPr spc="-65" dirty="0"/>
              <a:t> </a:t>
            </a:r>
            <a:r>
              <a:rPr dirty="0"/>
              <a:t>Business</a:t>
            </a:r>
            <a:r>
              <a:rPr spc="-40" dirty="0"/>
              <a:t> </a:t>
            </a:r>
            <a:r>
              <a:rPr spc="-5" dirty="0"/>
              <a:t>Case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1" y="341375"/>
            <a:ext cx="1905000" cy="1905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2231288"/>
            <a:ext cx="9338310" cy="3604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Remind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yourself,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haven’t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seen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Clearly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to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act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Explain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return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(ROI)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Touch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on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risk,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unless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asked,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don’t dive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in deep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Mention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stakeholder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backers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Close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presentation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summarizing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ROI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5289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Present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dirty="0"/>
              <a:t>Business</a:t>
            </a:r>
            <a:r>
              <a:rPr spc="-35" dirty="0"/>
              <a:t> </a:t>
            </a:r>
            <a:r>
              <a:rPr spc="-5" dirty="0"/>
              <a:t>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85800"/>
            <a:ext cx="394335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76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Identifying</a:t>
            </a:r>
            <a:r>
              <a:rPr spc="-100" dirty="0"/>
              <a:t> </a:t>
            </a:r>
            <a:r>
              <a:rPr dirty="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84708"/>
            <a:ext cx="5156835" cy="31362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28600" marR="1841500" indent="-228600" algn="r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stakeholder?</a:t>
            </a:r>
            <a:endParaRPr sz="2400">
              <a:latin typeface="Trebuchet MS"/>
              <a:cs typeface="Trebuchet MS"/>
            </a:endParaRPr>
          </a:p>
          <a:p>
            <a:pPr marL="227965" marR="1848485" lvl="1" indent="-227965" algn="r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members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Suppliers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City/Community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Professional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organizations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impacted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76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Identifying</a:t>
            </a:r>
            <a:r>
              <a:rPr spc="-100" dirty="0"/>
              <a:t> </a:t>
            </a:r>
            <a:r>
              <a:rPr dirty="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84708"/>
            <a:ext cx="4760595" cy="2122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stakeholders?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increases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chances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success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Additional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ideas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Varied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perspectives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Gains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buy-in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Increases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credibility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76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Identifying</a:t>
            </a:r>
            <a:r>
              <a:rPr spc="-100" dirty="0"/>
              <a:t> </a:t>
            </a:r>
            <a:r>
              <a:rPr dirty="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84708"/>
            <a:ext cx="6559550" cy="29718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identify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my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project?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Walk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anticipated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scope/process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Beneficiaries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effort</a:t>
            </a:r>
            <a:endParaRPr sz="18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involved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beneficiaries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effort</a:t>
            </a:r>
            <a:endParaRPr sz="18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that may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affected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Government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officials</a:t>
            </a:r>
            <a:endParaRPr sz="18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Influencers</a:t>
            </a:r>
            <a:endParaRPr sz="18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Interest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outcome</a:t>
            </a:r>
            <a:endParaRPr sz="18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ideas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19200" y="2582926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06648" y="2746070"/>
            <a:ext cx="53086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  <a:tabLst>
                <a:tab pos="2386965" algn="l"/>
              </a:tabLst>
            </a:pPr>
            <a:r>
              <a:rPr sz="4000" spc="-5" dirty="0"/>
              <a:t>Assigning	Stakeholders  </a:t>
            </a:r>
            <a:r>
              <a:rPr sz="4000" spc="-15" dirty="0"/>
              <a:t>Responsibilities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5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Business</a:t>
            </a:r>
            <a:r>
              <a:rPr spc="-15" dirty="0"/>
              <a:t> </a:t>
            </a:r>
            <a:r>
              <a:rPr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009" y="2577211"/>
            <a:ext cx="4067175" cy="27806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563245" indent="-457834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the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project?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/>
              <a:buAutoNum type="arabicPeriod"/>
            </a:pPr>
            <a:endParaRPr sz="2700">
              <a:latin typeface="Trebuchet MS"/>
              <a:cs typeface="Trebuchet MS"/>
            </a:endParaRPr>
          </a:p>
          <a:p>
            <a:pPr marL="469900" marR="613410" indent="-457834">
              <a:lnSpc>
                <a:spcPts val="216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What are the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goals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objectives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project?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rebuchet MS"/>
              <a:buAutoNum type="arabicPeriod"/>
            </a:pPr>
            <a:endParaRPr sz="2700">
              <a:latin typeface="Trebuchet MS"/>
              <a:cs typeface="Trebuchet MS"/>
            </a:endParaRPr>
          </a:p>
          <a:p>
            <a:pPr marL="469900" marR="5080" indent="-457834">
              <a:lnSpc>
                <a:spcPts val="216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 the eyes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 project,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success,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measured?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560" y="3410839"/>
            <a:ext cx="49853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tool to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align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responsibilities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stakeholders.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4095" y="2453639"/>
            <a:ext cx="2456688" cy="3480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776" y="3459226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Alleviates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struggles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5900" y="2500883"/>
            <a:ext cx="4058920" cy="2677795"/>
            <a:chOff x="5295900" y="2500883"/>
            <a:chExt cx="4058920" cy="26777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5900" y="2500883"/>
              <a:ext cx="4058411" cy="26776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7923" y="2692907"/>
              <a:ext cx="3688079" cy="2307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1052" y="3478783"/>
            <a:ext cx="363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lack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5900" y="2593848"/>
            <a:ext cx="3228340" cy="2369820"/>
            <a:chOff x="5295900" y="2593848"/>
            <a:chExt cx="3228340" cy="2369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5900" y="2593848"/>
              <a:ext cx="3227831" cy="23698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7923" y="2785872"/>
              <a:ext cx="2857500" cy="1999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805" y="3469004"/>
            <a:ext cx="330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clear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expectations!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6320" y="2644139"/>
            <a:ext cx="4918075" cy="2402205"/>
            <a:chOff x="4846320" y="2644139"/>
            <a:chExt cx="4918075" cy="24022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320" y="2644139"/>
              <a:ext cx="4917948" cy="240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8344" y="2836163"/>
              <a:ext cx="4547615" cy="2031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226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25" dirty="0"/>
              <a:t> </a:t>
            </a:r>
            <a:r>
              <a:rPr spc="-5" dirty="0"/>
              <a:t>Matrix:</a:t>
            </a:r>
            <a:r>
              <a:rPr spc="-23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23" y="2426207"/>
            <a:ext cx="9241536" cy="32369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35" dirty="0"/>
              <a:t> </a:t>
            </a:r>
            <a:r>
              <a:rPr spc="-5" dirty="0"/>
              <a:t>Matrix:</a:t>
            </a:r>
            <a:r>
              <a:rPr spc="-40" dirty="0"/>
              <a:t> </a:t>
            </a:r>
            <a:r>
              <a:rPr spc="-5" dirty="0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2555239"/>
            <a:ext cx="1722120" cy="185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esponsible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cco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nta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  </a:t>
            </a: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onsulted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nformed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2359" y="2208276"/>
            <a:ext cx="7889748" cy="27645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35" dirty="0"/>
              <a:t> </a:t>
            </a:r>
            <a:r>
              <a:rPr spc="-5" dirty="0"/>
              <a:t>Matrix:</a:t>
            </a:r>
            <a:r>
              <a:rPr spc="-40" dirty="0"/>
              <a:t> </a:t>
            </a:r>
            <a:r>
              <a:rPr spc="-5" dirty="0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13230" cy="185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esponsible  </a:t>
            </a:r>
            <a:r>
              <a:rPr sz="2400" dirty="0">
                <a:latin typeface="Trebuchet MS"/>
                <a:cs typeface="Trebuchet MS"/>
              </a:rPr>
              <a:t>Acco</a:t>
            </a:r>
            <a:r>
              <a:rPr sz="2400" spc="-10" dirty="0">
                <a:latin typeface="Trebuchet MS"/>
                <a:cs typeface="Trebuchet MS"/>
              </a:rPr>
              <a:t>u</a:t>
            </a:r>
            <a:r>
              <a:rPr sz="2400" spc="-5" dirty="0">
                <a:latin typeface="Trebuchet MS"/>
                <a:cs typeface="Trebuchet MS"/>
              </a:rPr>
              <a:t>nta</a:t>
            </a:r>
            <a:r>
              <a:rPr sz="2400" spc="-15" dirty="0">
                <a:latin typeface="Trebuchet MS"/>
                <a:cs typeface="Trebuchet MS"/>
              </a:rPr>
              <a:t>b</a:t>
            </a:r>
            <a:r>
              <a:rPr sz="2400" dirty="0">
                <a:latin typeface="Trebuchet MS"/>
                <a:cs typeface="Trebuchet MS"/>
              </a:rPr>
              <a:t>le  </a:t>
            </a:r>
            <a:r>
              <a:rPr sz="2400" spc="-5" dirty="0">
                <a:latin typeface="Trebuchet MS"/>
                <a:cs typeface="Trebuchet MS"/>
              </a:rPr>
              <a:t>Consulted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2852394"/>
            <a:ext cx="4446905" cy="8305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is/will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doing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assigned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this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35" dirty="0"/>
              <a:t> </a:t>
            </a:r>
            <a:r>
              <a:rPr spc="-5" dirty="0"/>
              <a:t>Matrix:</a:t>
            </a:r>
            <a:r>
              <a:rPr spc="-40" dirty="0"/>
              <a:t> </a:t>
            </a:r>
            <a:r>
              <a:rPr spc="-5" dirty="0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87525" cy="185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spc="-15" dirty="0">
                <a:latin typeface="Trebuchet MS"/>
                <a:cs typeface="Trebuchet MS"/>
              </a:rPr>
              <a:t>Responsible 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oun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able  </a:t>
            </a:r>
            <a:r>
              <a:rPr sz="2400" spc="-5" dirty="0">
                <a:latin typeface="Trebuchet MS"/>
                <a:cs typeface="Trebuchet MS"/>
              </a:rPr>
              <a:t>Consulted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3251428"/>
            <a:ext cx="4672330" cy="11049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Who’s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roll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goes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wrong?</a:t>
            </a:r>
            <a:endParaRPr sz="2000">
              <a:latin typeface="Trebuchet MS"/>
              <a:cs typeface="Trebuchet MS"/>
            </a:endParaRPr>
          </a:p>
          <a:p>
            <a:pPr marL="241300" marR="227965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authority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off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work?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35" dirty="0"/>
              <a:t> </a:t>
            </a:r>
            <a:r>
              <a:rPr spc="-5" dirty="0"/>
              <a:t>Matrix:</a:t>
            </a:r>
            <a:r>
              <a:rPr spc="-40" dirty="0"/>
              <a:t> </a:t>
            </a:r>
            <a:r>
              <a:rPr spc="-5" dirty="0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08785" cy="185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spc="-15" dirty="0">
                <a:latin typeface="Trebuchet MS"/>
                <a:cs typeface="Trebuchet MS"/>
              </a:rPr>
              <a:t>Responsible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Acco</a:t>
            </a:r>
            <a:r>
              <a:rPr sz="2400" spc="-10" dirty="0">
                <a:latin typeface="Trebuchet MS"/>
                <a:cs typeface="Trebuchet MS"/>
              </a:rPr>
              <a:t>u</a:t>
            </a:r>
            <a:r>
              <a:rPr sz="2400" spc="-5" dirty="0">
                <a:latin typeface="Trebuchet MS"/>
                <a:cs typeface="Trebuchet MS"/>
              </a:rPr>
              <a:t>nta</a:t>
            </a:r>
            <a:r>
              <a:rPr sz="2400" spc="-15" dirty="0">
                <a:latin typeface="Trebuchet MS"/>
                <a:cs typeface="Trebuchet MS"/>
              </a:rPr>
              <a:t>b</a:t>
            </a:r>
            <a:r>
              <a:rPr sz="2400" dirty="0">
                <a:latin typeface="Trebuchet MS"/>
                <a:cs typeface="Trebuchet MS"/>
              </a:rPr>
              <a:t>le  </a:t>
            </a: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onsulted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3725265"/>
            <a:ext cx="4617085" cy="831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tell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Subject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Matter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Experts?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35" dirty="0"/>
              <a:t> </a:t>
            </a:r>
            <a:r>
              <a:rPr spc="-5" dirty="0"/>
              <a:t>Matrix:</a:t>
            </a:r>
            <a:r>
              <a:rPr spc="-40" dirty="0"/>
              <a:t> </a:t>
            </a:r>
            <a:r>
              <a:rPr spc="-5" dirty="0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08785" cy="185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spc="-15" dirty="0">
                <a:latin typeface="Trebuchet MS"/>
                <a:cs typeface="Trebuchet MS"/>
              </a:rPr>
              <a:t>Responsible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Acco</a:t>
            </a:r>
            <a:r>
              <a:rPr sz="2400" spc="-10" dirty="0">
                <a:latin typeface="Trebuchet MS"/>
                <a:cs typeface="Trebuchet MS"/>
              </a:rPr>
              <a:t>u</a:t>
            </a:r>
            <a:r>
              <a:rPr sz="2400" spc="-5" dirty="0">
                <a:latin typeface="Trebuchet MS"/>
                <a:cs typeface="Trebuchet MS"/>
              </a:rPr>
              <a:t>nta</a:t>
            </a:r>
            <a:r>
              <a:rPr sz="2400" spc="-15" dirty="0">
                <a:latin typeface="Trebuchet MS"/>
                <a:cs typeface="Trebuchet MS"/>
              </a:rPr>
              <a:t>b</a:t>
            </a:r>
            <a:r>
              <a:rPr sz="2400" dirty="0">
                <a:latin typeface="Trebuchet MS"/>
                <a:cs typeface="Trebuchet MS"/>
              </a:rPr>
              <a:t>le  </a:t>
            </a:r>
            <a:r>
              <a:rPr sz="2400" spc="-5" dirty="0">
                <a:latin typeface="Trebuchet MS"/>
                <a:cs typeface="Trebuchet MS"/>
              </a:rPr>
              <a:t>Consulted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4192879"/>
            <a:ext cx="4493260" cy="11049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Who’s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depends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kept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progress?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7200" y="2582926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9137" y="2628900"/>
            <a:ext cx="753046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6155"/>
              </a:lnSpc>
              <a:spcBef>
                <a:spcPts val="100"/>
              </a:spcBef>
            </a:pPr>
            <a:r>
              <a:rPr sz="5400" spc="-45" dirty="0"/>
              <a:t>Writing</a:t>
            </a:r>
            <a:r>
              <a:rPr sz="5400" spc="-20" dirty="0"/>
              <a:t> </a:t>
            </a:r>
            <a:r>
              <a:rPr sz="5400" spc="-5" dirty="0"/>
              <a:t>and</a:t>
            </a:r>
            <a:r>
              <a:rPr sz="5400" spc="-30" dirty="0"/>
              <a:t> </a:t>
            </a:r>
            <a:r>
              <a:rPr sz="5400" spc="-25" dirty="0"/>
              <a:t>Presenting</a:t>
            </a:r>
            <a:r>
              <a:rPr sz="5400" spc="-15" dirty="0"/>
              <a:t> </a:t>
            </a:r>
            <a:r>
              <a:rPr sz="5400" dirty="0"/>
              <a:t>a</a:t>
            </a:r>
          </a:p>
          <a:p>
            <a:pPr marR="8890" algn="r">
              <a:lnSpc>
                <a:spcPts val="6155"/>
              </a:lnSpc>
              <a:tabLst>
                <a:tab pos="2748280" algn="l"/>
              </a:tabLst>
            </a:pPr>
            <a:r>
              <a:rPr sz="5400" dirty="0"/>
              <a:t>Business	</a:t>
            </a:r>
            <a:r>
              <a:rPr sz="5400" spc="-10" dirty="0"/>
              <a:t>Case</a:t>
            </a:r>
            <a:endParaRPr sz="5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35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20" dirty="0"/>
              <a:t> </a:t>
            </a:r>
            <a:r>
              <a:rPr spc="-5" dirty="0"/>
              <a:t>Matrix:</a:t>
            </a:r>
            <a:r>
              <a:rPr spc="-30" dirty="0"/>
              <a:t> </a:t>
            </a:r>
            <a:r>
              <a:rPr spc="-5" dirty="0"/>
              <a:t>Breakdown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6924" y="2346960"/>
            <a:ext cx="7866888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6924" y="2346960"/>
            <a:ext cx="7866888" cy="3467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35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20" dirty="0"/>
              <a:t> </a:t>
            </a:r>
            <a:r>
              <a:rPr spc="-5" dirty="0"/>
              <a:t>Matrix:</a:t>
            </a:r>
            <a:r>
              <a:rPr spc="-30" dirty="0"/>
              <a:t> </a:t>
            </a:r>
            <a:r>
              <a:rPr spc="-5" dirty="0"/>
              <a:t>Breakdown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6924" y="2346960"/>
            <a:ext cx="7866888" cy="3467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35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RACI</a:t>
            </a:r>
            <a:r>
              <a:rPr spc="-20" dirty="0"/>
              <a:t> </a:t>
            </a:r>
            <a:r>
              <a:rPr spc="-5" dirty="0"/>
              <a:t>Matrix:</a:t>
            </a:r>
            <a:r>
              <a:rPr spc="-30" dirty="0"/>
              <a:t> </a:t>
            </a:r>
            <a:r>
              <a:rPr spc="-5" dirty="0"/>
              <a:t>Breakdown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80" y="845819"/>
            <a:ext cx="4743450" cy="1009650"/>
            <a:chOff x="487680" y="845819"/>
            <a:chExt cx="4743450" cy="10096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845819"/>
              <a:ext cx="857250" cy="1009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60" y="845819"/>
              <a:ext cx="4484370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16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</a:t>
            </a:r>
            <a:r>
              <a:rPr spc="-35" dirty="0"/>
              <a:t> </a:t>
            </a:r>
            <a:r>
              <a:rPr spc="-5" dirty="0"/>
              <a:t>Case</a:t>
            </a:r>
            <a:r>
              <a:rPr spc="-35" dirty="0"/>
              <a:t> </a:t>
            </a:r>
            <a:r>
              <a:rPr dirty="0"/>
              <a:t>Basics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22603" y="2673095"/>
            <a:ext cx="4548505" cy="2129790"/>
            <a:chOff x="1022603" y="2673095"/>
            <a:chExt cx="4548505" cy="21297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603" y="2703575"/>
              <a:ext cx="560070" cy="733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963" y="2673095"/>
              <a:ext cx="4335018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603" y="3151631"/>
              <a:ext cx="560070" cy="7338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963" y="3121151"/>
              <a:ext cx="2806445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603" y="3598163"/>
              <a:ext cx="560070" cy="7338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5963" y="3567683"/>
              <a:ext cx="3018282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603" y="4046219"/>
              <a:ext cx="560070" cy="7338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963" y="4015739"/>
              <a:ext cx="2913126" cy="78714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16558" y="2743675"/>
            <a:ext cx="4121150" cy="18161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 a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Case?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creates it?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45819"/>
            <a:ext cx="5574030" cy="1009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965403"/>
            <a:ext cx="5001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Case?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0872" y="3192779"/>
            <a:ext cx="9347835" cy="1171575"/>
            <a:chOff x="880872" y="3192779"/>
            <a:chExt cx="9347835" cy="11715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872" y="3192779"/>
              <a:ext cx="205816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1927" y="3192779"/>
              <a:ext cx="598169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2992" y="3192779"/>
              <a:ext cx="762533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6024" y="3576827"/>
              <a:ext cx="7568946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8847" y="3284677"/>
            <a:ext cx="879475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47725" marR="5080" indent="-83566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decision-making tool used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determine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effects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profitability.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45819"/>
            <a:ext cx="6503670" cy="1009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965403"/>
            <a:ext cx="593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Case Used?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7219" y="3192779"/>
            <a:ext cx="9871710" cy="1171575"/>
            <a:chOff x="617219" y="3192779"/>
            <a:chExt cx="9871710" cy="11715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19" y="3192779"/>
              <a:ext cx="5878830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8943" y="3192779"/>
              <a:ext cx="598157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0008" y="3192779"/>
              <a:ext cx="4328922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8271" y="3576827"/>
              <a:ext cx="5122926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5195" y="3284677"/>
            <a:ext cx="932307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33625" marR="5080" indent="-2321560">
              <a:lnSpc>
                <a:spcPts val="3030"/>
              </a:lnSpc>
              <a:spcBef>
                <a:spcPts val="475"/>
              </a:spcBef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convince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decision-makers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merits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particular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action.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45819"/>
            <a:ext cx="6776466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203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25" dirty="0"/>
              <a:t> </a:t>
            </a:r>
            <a:r>
              <a:rPr spc="-5" dirty="0"/>
              <a:t>Case</a:t>
            </a:r>
            <a:r>
              <a:rPr dirty="0"/>
              <a:t> </a:t>
            </a:r>
            <a:r>
              <a:rPr spc="-5" dirty="0"/>
              <a:t>Used?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5255" y="2682239"/>
            <a:ext cx="9295765" cy="1171575"/>
            <a:chOff x="905255" y="2682239"/>
            <a:chExt cx="9295765" cy="11715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5" y="2682239"/>
              <a:ext cx="9295638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7623" y="3066287"/>
              <a:ext cx="4825746" cy="78714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44651" y="4087367"/>
            <a:ext cx="9817100" cy="1555750"/>
            <a:chOff x="644651" y="4087367"/>
            <a:chExt cx="9817100" cy="15557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923" y="4087367"/>
              <a:ext cx="9275826" cy="7871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651" y="4471415"/>
              <a:ext cx="9816846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6575" y="4855463"/>
              <a:ext cx="3306318" cy="78714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2627" y="2774442"/>
            <a:ext cx="9269095" cy="2625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0" marR="259079" algn="ctr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case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done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on nearly every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action, but not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format.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>
              <a:latin typeface="Trebuchet MS"/>
              <a:cs typeface="Trebuchet MS"/>
            </a:endParaRPr>
          </a:p>
          <a:p>
            <a:pPr marL="12065" marR="5080" indent="6985" algn="ctr">
              <a:lnSpc>
                <a:spcPts val="3030"/>
              </a:lnSpc>
              <a:tabLst>
                <a:tab pos="1494155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being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started.	This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frames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return on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taking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action.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45819"/>
            <a:ext cx="6639306" cy="1009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965403"/>
            <a:ext cx="6068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Creates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Case?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3272" y="3192779"/>
            <a:ext cx="8933180" cy="1171575"/>
            <a:chOff x="1033272" y="3192779"/>
            <a:chExt cx="8933180" cy="11715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976" y="3192779"/>
              <a:ext cx="8448294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272" y="3576827"/>
              <a:ext cx="8932926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41552" y="3284677"/>
            <a:ext cx="848741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29845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case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 generally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created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by a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executive,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analyst.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45819"/>
            <a:ext cx="8410194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835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</a:t>
            </a:r>
            <a:r>
              <a:rPr spc="-15" dirty="0"/>
              <a:t> </a:t>
            </a:r>
            <a:r>
              <a:rPr spc="-35" dirty="0"/>
              <a:t>Phases</a:t>
            </a:r>
            <a:r>
              <a:rPr spc="-10" dirty="0"/>
              <a:t> </a:t>
            </a:r>
            <a:r>
              <a:rPr spc="-5" dirty="0"/>
              <a:t>to an</a:t>
            </a:r>
            <a:r>
              <a:rPr spc="-10" dirty="0"/>
              <a:t> </a:t>
            </a:r>
            <a:r>
              <a:rPr dirty="0"/>
              <a:t>Effective</a:t>
            </a:r>
            <a:r>
              <a:rPr spc="-45" dirty="0"/>
              <a:t> </a:t>
            </a:r>
            <a:r>
              <a:rPr dirty="0"/>
              <a:t>Business</a:t>
            </a:r>
            <a:r>
              <a:rPr spc="-5" dirty="0"/>
              <a:t> Case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07363" y="2673095"/>
            <a:ext cx="6747509" cy="2578100"/>
            <a:chOff x="1007363" y="2673095"/>
            <a:chExt cx="6747509" cy="25781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363" y="2673095"/>
              <a:ext cx="1767077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7336" y="2673095"/>
              <a:ext cx="598169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555" y="2673095"/>
              <a:ext cx="2737866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363" y="3121151"/>
              <a:ext cx="1767077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7336" y="3121151"/>
              <a:ext cx="598169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3555" y="3121151"/>
              <a:ext cx="5211318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7363" y="3567683"/>
              <a:ext cx="1767077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7336" y="3567683"/>
              <a:ext cx="598169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43555" y="3567683"/>
              <a:ext cx="4226814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7363" y="4015739"/>
              <a:ext cx="1767077" cy="7871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7336" y="4015739"/>
              <a:ext cx="598169" cy="7871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3555" y="4015739"/>
              <a:ext cx="3851910" cy="7871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7363" y="4463795"/>
              <a:ext cx="1767077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7336" y="4463795"/>
              <a:ext cx="598169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43555" y="4463795"/>
              <a:ext cx="4552950" cy="78714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16558" y="2743675"/>
            <a:ext cx="6306820" cy="22644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4900"/>
              </a:lnSpc>
              <a:spcBef>
                <a:spcPts val="5"/>
              </a:spcBef>
            </a:pP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Determine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sz="280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Write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4 –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Business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5 –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Present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9275</Words>
  <Application>Microsoft Office PowerPoint</Application>
  <PresentationFormat>Widescreen</PresentationFormat>
  <Paragraphs>1191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 MT</vt:lpstr>
      <vt:lpstr>Calibri</vt:lpstr>
      <vt:lpstr>Trebuchet MS</vt:lpstr>
      <vt:lpstr>Office Theme</vt:lpstr>
      <vt:lpstr>Understanding the Business Objective</vt:lpstr>
      <vt:lpstr>Understanding the Business Objective</vt:lpstr>
      <vt:lpstr>Writing and Presenting a Business Case</vt:lpstr>
      <vt:lpstr>Business Case Basics</vt:lpstr>
      <vt:lpstr>PowerPoint Presentation</vt:lpstr>
      <vt:lpstr>PowerPoint Presentation</vt:lpstr>
      <vt:lpstr>When is a Business Case Used?</vt:lpstr>
      <vt:lpstr>PowerPoint Presentation</vt:lpstr>
      <vt:lpstr>5 Phases to an Effective Business Case</vt:lpstr>
      <vt:lpstr>Initial Analysis</vt:lpstr>
      <vt:lpstr>Determine Potential Solutions</vt:lpstr>
      <vt:lpstr>Writing the Business Case</vt:lpstr>
      <vt:lpstr>Review Business Case</vt:lpstr>
      <vt:lpstr>Present the Business Case</vt:lpstr>
      <vt:lpstr>PowerPoint Presentation</vt:lpstr>
      <vt:lpstr>Identifying Stakeholders</vt:lpstr>
      <vt:lpstr>Identifying Stakeholders</vt:lpstr>
      <vt:lpstr>Identifying Stakeholders</vt:lpstr>
      <vt:lpstr>Assigning Stakeholders  Responsibilities</vt:lpstr>
      <vt:lpstr>PowerPoint Presentation</vt:lpstr>
      <vt:lpstr>PowerPoint Presentation</vt:lpstr>
      <vt:lpstr>PowerPoint Presentation</vt:lpstr>
      <vt:lpstr>PowerPoint Presentation</vt:lpstr>
      <vt:lpstr>RACI Matrix: An Overview</vt:lpstr>
      <vt:lpstr>RACI Matrix: R.A.C.I.</vt:lpstr>
      <vt:lpstr>RACI Matrix: R.A.C.I.</vt:lpstr>
      <vt:lpstr>RACI Matrix: R.A.C.I.</vt:lpstr>
      <vt:lpstr>RACI Matrix: R.A.C.I.</vt:lpstr>
      <vt:lpstr>RACI Matrix: R.A.C.I.</vt:lpstr>
      <vt:lpstr>RACI Matrix: Breakdown</vt:lpstr>
      <vt:lpstr>RACI Matrix: Breakdown</vt:lpstr>
      <vt:lpstr>RACI Matrix: Breakdown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Ayesha</cp:lastModifiedBy>
  <cp:revision>7</cp:revision>
  <dcterms:created xsi:type="dcterms:W3CDTF">2021-11-09T02:42:58Z</dcterms:created>
  <dcterms:modified xsi:type="dcterms:W3CDTF">2021-11-09T08:24:27Z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