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12" autoAdjust="0"/>
  </p:normalViewPr>
  <p:slideViewPr>
    <p:cSldViewPr>
      <p:cViewPr varScale="1">
        <p:scale>
          <a:sx n="60" d="100"/>
          <a:sy n="60" d="100"/>
        </p:scale>
        <p:origin x="152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1240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96499-DC62-487D-9DE3-D3FB93214BF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740CE-B88D-4677-845A-426D356D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 everyone.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most crucial aspects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being a business analyst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knowing what requirements are,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elicit and how to document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sounds pretty simple,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there is a huge piece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business analysts do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all about learning how you can communicate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people, how you can ask the right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elicit requirements and document them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then that end result, that end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something that the business can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meets all the needs of the particular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series of lectures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about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we'll go into a future series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we get into a little bit more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actually eliciting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first series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talking high level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what requirements are and why they're important.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it's all about the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into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most common type of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of requirement rather,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is functional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functional requirements are the scope of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really is defining the boundaries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connections to other products.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 mean by that is defining what,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would this product fit in and what can we,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we really looking to tackle?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the current project is talking about,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 and opportunities as part of our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having marketing generate leads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get them into the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salespeople work those leads,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they get a qualified lead,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turn that into an opportunity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work it through in an opportunity process.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we've kind of defined leads and opportunities,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 have some reports and other things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part of the scope of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now understanding that functional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shouldn't be falling outside the boundaries of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shouldn't be talking about doing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type of quoting or product engagement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the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that's not part of the scope.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scope of the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functional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define what that scope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part is functional and data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these are the things that the product must do,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data that will be manipulated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different functions.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okay, when these certain things happen, right,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certain procedures need to run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data needs to be handled in a certain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maybe acted in a certain way based on findings.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a lead has been in the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than six months,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hasn't been contacted,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automatically close out that lead,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could write some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define that that functional and data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 with the functional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go through some examples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a functional requirement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must track recipes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 to the ingredient and quantity level.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a function of the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needs to build to allow for that tracking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 to the ingredient and quantity level.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recipes must be editable by an administrator.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that's important,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know that the recipes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to be editable by an admin.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has to be built into the design.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must display the orders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need to be completed.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so some type of display.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good to know as well.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must display the recipes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the orders.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so now I'm kind of picturing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there's a baker, likely, that's looking at the screen.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able to see the recipes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need to be made that day and the ingredients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go into each of those recipes.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must track ingredients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their cost, vendors,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quantity in inventory.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well, so that's great to know.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got to track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product must interact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current Point of Sale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these are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you've been in additional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paid attention in earlier lectures,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goes along with the Delicious Pastry example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we've talked about,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where they're building a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take over and track some of their recipes,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ingredients, and help kind of 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the whole shopping experience,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sure they have the right ingredients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those particular products.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functional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worry if this isn't quite sinking in yet,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kind of going over the categories fairly quickly.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touching on this numerous times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the next couple of lectures.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48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but not least is the nonfunctional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supplemental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a bunch of different types of these.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the look and feel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intended appearance.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a certain color scheme,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would be a nonfunctional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it's to use the company's colors.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an non-functional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it's something that has to be noted.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intended users,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kind of talked about the experience level of users,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technically aptitude,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technical aptitude,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maybe how familiar they 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using systems,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what they're doing with that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are non-functional requirements to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that, okay, they're looking at customers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maybe need, you know, big buttons on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a non-functional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needs to be accounted for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it's designed.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fast, big, accurate, safe,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reliable does the system need to be?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we need to have a hundred percent uptime?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well, that needs to be noted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supplemental or non-functional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it need to be accurate?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that the most important 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we're rolling through some analytics,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on a particular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it needs to go down to the thousands level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number, or kind of what that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all non-functional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product's intended operating environment.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it's going to be operating?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going to be operating on the current machines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Windows 8 and et cetera, et cetera.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operational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 and portability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much, how adaptable does the product need to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for it to be changed.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something 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built upon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needs to be able to kind of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additional plugins and features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in easily?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does it need to be able to be moved around?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we need to have multiple,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potentially multiple locations?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needs to take into the account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there's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multiple locations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in this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has access to what and how confidential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data need to be?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and political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different human factors.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 to applicable laws.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need to,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capturing credit card data,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data needs to be removed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certain amount of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within applicable laws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holding credit card data,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would be a non-functional or supplemental requirement.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look at some examples.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shall use company colors and logos.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kind of talked about that a little bit,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look and feel of that particular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shall be intuitive,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to first time users.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saying, okay, we're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people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are, you know, used to working within systems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needs to be very intuitive and helpful.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 needs to be some design considerations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shall only allow bakers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administrators to view recipes.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there's some security rules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those are all supplemental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shall be easily upgraded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future business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makes sense.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product shall be scalable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multiple bakery locations.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kind of touched on a few of those,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that is really helping you to define 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really you're trying to give as much information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possibly gather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will be good information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necessary to ensure that the design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solution ends up meeting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these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being laid out for you.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an overview of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gives you a very high level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what a requirement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it's important to have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key, the three main categories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requirements being functional requirements,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non-functional or supplemental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 hope that's helped.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go into more details in the next lectures.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another fun-filled lecture about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lecture,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 little bit more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what makes up a good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words should you use in requirement statements,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words should you avoid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really help frame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overall beginning foundations of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you've learned why requirements are important,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requirements are,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basics about eliciting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pieces of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makes a good requirement?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that's easy,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that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attainable, complete,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concise, consistent,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correct, design-independent,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feasible, measurable,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necessary, organized,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prioritized, traceable,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unambiguous and understandable.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we're just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complete this lecture now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I'm just kidding.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is, those are all the great characteristics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a, what makes a good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what's funny is I've gotten this from textbooks.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say, what makes a good requirement?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have this laundry list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characteristics that a requirement should have.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that's not my style.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 you something that you can remember,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remember this laundry list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something that's actually practical,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you can apply and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you're writing requirements right now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future projects.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get into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a little bit easier to remember.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we actually do here is we borrow SMART.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lot of people have heard about SMART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regards to goals.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 need to be SMART.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specific and measurable,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be attainable and reasonable and timely,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believe as kind of the normal SMART breakdown.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borrowed that and we adjust it a little bit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it work for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the acronym is still SMART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very similar but obviously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way it kind of ties in is a little bit different.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 you think about what is a good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requirement is a SMART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I mean by that is that it's specific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go into each of these in more detail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the next slides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it's specific,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measurable,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attainable,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reasonable and it's traceable.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we'll go into all the details of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just remember a good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SMART requirement.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8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I mean by that is that it's specific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go into each of these in more detail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the next slides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it's specific,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measurable,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attainable,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reasonable and it's traceable.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we'll go into all the details of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just remember a good requirement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SMART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jump into Specific first.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of these breakdowns,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kind of three sections.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is an overall,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just some details overall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kind of what it means,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what questions to ask, how can you drive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questions can you ask yourself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validate that this specific characteristic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being met by your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some other guidelines as well.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for being specific,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the requirement to be overall unambiguous.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no ambiguity.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that means is you want it to be very clear.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Saying certain words in certain ways can be very confusing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hopping over to our guidelines,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bullet point.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calls B, it is updated.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you're not saying what's updated, A or B.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requirement is very ambiguous,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 that you can't tell what it's actually meaning,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very general and can be taken out of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number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thing is consistent.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the same terminology.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business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using a lot of terminology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sometimes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this word means the same thing as this word.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did it in an earlier lecture,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nonfunctional and supplemental.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every time I said supplemental,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was also saying nonfunctional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category of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to avoid confusion.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don't want people to get confused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what supplemental is versus non-functional,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also need to do the same 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you're going through your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make sure using the same terminology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keep it consistent,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for the business to understand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later on then when you translate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a design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want people getting confused on the terms.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 is simple.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these requirements to be really clear,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short, sweet, specific,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specific.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questions do you ask?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questions are a little general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why, who and where and you're asking yourself,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it doing?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it doing that?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doing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where is it happening?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can ask yourself those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every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could answer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based on the knowledge you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that requirement, it's specific.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are some other guidelines?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avoid the words of some,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and many.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talk about that, you're using terms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not specific,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talking about well, sometimes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needs to be able to do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you need to say when it needs to do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it doesn't need to do it, very specific.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already talked about kind of the pronouns,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specify, the units with numbers.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just say the response needs to happen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seven.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 what?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 seconds?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 milliseconds?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 hours?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 days?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have the units with any numbers,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pictures.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something that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get into kind of analyzing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specifying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making them more usable and readable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pictures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paint the visual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that requirement is stating.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last but not least,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 translations or explanations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terms such as transmitted,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sent, downloaded and processed.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you're saying it needs to be sent somewhere,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be specific about where it needs to be sent,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it needs to be sent,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it needs to be sent et cetera.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you want to be very specific.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you want your requirements to be measurable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measurable means is you want to be able to measure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progress towards a goal.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able to say yes, that requirement was met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here's how we can tell that requirement was met.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saying we want this system to be fast,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well, that's not measurable.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don't know what is fast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a very general term.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that the response time of the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to be, that the user needs to get a response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seven seconds of doing a certain action or whatever.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it to be measurable,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it to be detailed and specific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have some numbers in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your indicators should be quantifiable.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Ultimately,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able to say that the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successfully met or was not successfully met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end and during your testing.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type of questions do you ask?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will I know when this is accomplished?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can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how do I know when this will be accomplished?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certain thing that happens?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box that pops up?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I know when the specific requirement is met?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your guidelines,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it's measurable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the requirement elicitation.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wait for the testing phase of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then go back and say,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I measure this requirement?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doing it completely wrong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near impossible for you to validate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up with some measurement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business may or may not agree to.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that requirement in itself to be measurable.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is, well, we kind of talked about,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validate the unequivocal success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can be proven.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able to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sure, this has been met or this has not been met.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also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determine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that will need to be used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verify the requirement was met.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talking response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be able to say,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set up some type of a test to validate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long as you can kind of formulate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that test would be in your head,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need to write it down at this point.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might be great to put a little note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as long as you can validate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put together a test to be able to do it, that's great,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what you need to be able to do.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is Attainable.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overall of this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the requirement to be feasible.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it to be within technical expertise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your company.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it to be within the scope of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want it to be within budget.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some outlandish,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crazy requirements in many different projects.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may be very simple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some type of a system to capture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basic data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when you go and you start talking to end 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managers, they may have these harebrained ideas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 want certain things to happen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want the screen to flash colors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certain actions happen and it alert the user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all this stuff.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sometimes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take a step back and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is this requirement really attainable?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want a user to be able to smell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flowers are up on the screen.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well, from a technical standpoint,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don't think smelly monitors are in yet.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they've invented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that's likely out of the technical expertise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it's likely out of the scope of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budget's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crazy.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just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what I call sanity check the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validate that they are attainable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scope of the project,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budget and the expertise of the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people that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working on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ask.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theoretical solution to the problem?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we solve for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any type of solution that's available?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you don't know, write the requirement down,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definitely put a little asterisk next to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it may not be technically feasible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there may not be a solution to solve for it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you're not really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this point but a lot of times you can kind of identify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crazy ideas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maybe there's not a solution for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it been done before?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has been done before,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well, it's probably attainable.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you can go look at when that was done,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took, how long it took,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budget and whatnot to determine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to replicate?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hasn't been done before, why not?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because nobody's asked for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is there some constraints or feasibility issues?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last but not least,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there any known constraints?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it's environmental or physical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I mean by that is they may want certain things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happen but because of where that office is located,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it can't happen.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they want a one millisecond response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their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particular office is located in Southern Texas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server is located in Seattle, Washington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getting a millisecond response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just not attainable,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no possible way for it to happen.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matter even if you had a streamlined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fiber optics,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more than a millisecond to get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get back.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there's, that's another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kind of work through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guidelines.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determine who has responsibility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satisfying the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validate they can deliver.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kind of comes to the technical expertise.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not sure if that requirement's attainable,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talk to your IT experts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find out, is this something,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 path we want to go down?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we able to achieve this?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have a sufficient time and resources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budget to be able to account for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may say, yes, we can do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think to hit that one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a hundred hours of development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at least three weeks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us to get it done.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that meet within your time constraints,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budget constraints?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don't know.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do they have a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do they have a resource to be 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put on that for three weeks?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they do, when would they be able to get that?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you're just validating that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there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also,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able to reuse pieces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previous projects.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like we talked about, if it's been done before,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that and then, you know it's attainable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at least you know your baseline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what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to accomplish.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2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 into the R of SMART.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Reasonable.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reasonable means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validate that the effort is worth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very similar to attainable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ask, is this worthwhile?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timing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this match our other efforts and needs?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I mean by this,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worthwhile?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that this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a ton of time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you to put together and validate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that this works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only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gain a user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second every month because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 from having to click a button once a month.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well now looking at the ROI,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so many hours in a building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only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 user one second a month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times, number of users, times number of months,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long is 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for 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get, kind of break even on that cost,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 long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then you probably deemed that the requirement's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reasonable, it's not worthwhile.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next, is the timing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this'll come up sometimes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they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 certain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there may be like a piece to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being done in another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is planned in another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timing right to completed here as well?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there's another project happening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requirement's being kind of sanity checked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gone through and maybe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getting into the design and development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 of that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hold off on the requirement 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timing's not right.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let that project take all of the risk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getting that requirement up and going and see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attainable and see if it's reasonable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 can then utilize their knowledge.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may fail at it and we can find out why they failed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we go in the right path.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maybe that project does it successfully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they've got some lessons learned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can just learn from that and put the requirement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maybe it's not possible.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just deem after a while, it's just not feasible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you can identify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don't have to waste any time, money or resources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this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just determine that it's reasonable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not reasonable based on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does it match other efforts or needs?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just kind of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requirement's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two weeks to create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not that important,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it's a nice to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the other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taking two to four hours to complete,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kind of compare it and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this really match what we want for the effort?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return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there?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guidelines again, this is for reasonable,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on one kind of a sanity check like I said,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attainable, it's very similar.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want to validate that it makes sense,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it's worthwhile.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also you want to ensure the requirement makes sense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context of what you're doing.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get started.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off, why do you need requirements?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are they important?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am I creating a whole series of lectures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on requirements?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the number one thing is the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guiding the design of the eventual solution.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are dictating what the business needs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they want and ensures that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given to them in the end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meet their needs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will solve for the problem of their,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 the reason that they've started up this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other key thing is without correct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cannot design or build the correct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kind of goes hand in hand.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don't have the correct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write the correct design.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you don't have the right design,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build the product in the end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meet the needs.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all starts with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those go south, if those are a failure,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is probably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 failure.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 of projects fail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whether that's a business analyst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maybe doesn't have a lot of experience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missing some key aspects,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requirements are written down incorrectly or wrong,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they're just poor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not meeting the standards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makes a good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I'll be talking about is really getting into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showing you all of the different aspects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what requirements are, how you can elicit them,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can take some knowledge from 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apply it directly to the projects that you work 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what makes up a good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ensuring that you're following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standards that we'll set 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 few 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3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finally, moving into the T this is Traceable.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this,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able to trace the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the design implementation and testing.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 companies and organizations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do this more or less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other companies.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some organizations fully trace a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they're very, very, very stringent about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need to know requirement 11.1.4.B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requirement in the business requirements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this requirement and matches to this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this piece of the design that then flows through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matches this particular thing that was coded for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implementation and this test case in our testing.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people trace that out very, very strictly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very costly for them to do.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ones may have a more of a loose trace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other ones may have a very little traceability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it's very important that you,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regardless of your organization,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allow the requirement to be traceable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it's needed.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your organization doesn't trace,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able to write the requirement in a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it can be traceable all the way through.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questions can you ask?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 ensure this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been met in the design solution?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the business requirements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that requirement written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you validate that in the design solution,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been met?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can you trace it to there?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next is, can you trace it to the implementation?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finally, can you trace it to the testing?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the kinds of the rhetorical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you'll ask yourself to validate that that will work.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some guidelines.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to have originators,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assumptions, business justifications,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 on other requirements and importance.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this is saying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 what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kind of based off of.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another requirement that is the main piece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just a sub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an originator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Isn't there an assumption being made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this type of requirement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maybe how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designed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how it'll work in the end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other assumptions about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business justification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particular requirement?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dependent dependency on another requirement?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this is a requirement for a report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dependent on this actually being built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the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importance is kind of the priority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kind of having an understanding of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the SMART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Specific, measurable,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attainable, reasonable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traceable.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good requirement is a SMART requirement.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lecture,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giving you some tips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how you can produce valid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certain vocabulary that you should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shouldn't use within your writing of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word "shall"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extremely important word for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actually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quite sick of writing shall.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it's doing is it's very clearly stating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system or whatever it is shall do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Basically, it's saying it must do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meet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do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function in this way.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shall is really important.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other piece to that is you only use shall once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shall, shall, shall.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Basically, then if you have multiple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shalls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should probably be broken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multiple requirements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you're stating different facts.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your requirements to be very short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simple sentences.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goes back to our first point.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it to be specific.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consistent terminology.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stating things positively.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saying the system should not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shall not do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the system shall do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want to state it in a positive manner.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people's brains work in a positive manner,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a lot easier to do it that way,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we don't have to,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ever get into a double negative.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shall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blah, blah, blah.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just gets really confusing to read and understand.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you want it to be very simple, clear,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easy to 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you want to accompany your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notes and comments to support or clarify.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something that a lot of people don't do.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 for a lot of my requirements documents,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Microsoft Word.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get into a business requirement document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future lecture,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 use Microsoft Word.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very easy to add a comment,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 a highlight, clarification,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there in the requirements document.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got my requirement listed,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I've got a comment that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floats off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side of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way it's easy to read,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know what's really cool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turn the comments off.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then you have your requirements document for approval,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can turn it on if you want to get in depth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have more knowledge.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very important that you're writing that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giving yourself some context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what that's really covering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some of the assumptions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supporting information for that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it to be stated imperatively.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that means,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very clear that this is what will happen.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that this should happen or could happen.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happen.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shall happen.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shall be done.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you're stating it very clear, positively,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almost, like, forcefully.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not asking a question.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last, don't use will or should.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it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goes to the imperatively,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just causes confusion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just adds some generalness to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want to be very, very straightforward.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7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talk about some translations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different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different requirement verbiage.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one is 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people probably know this,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means that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options.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shall do this or shall, or do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that's saying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either needs to do this or this,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one of those will meet the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Can, should, not good.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expressing desire instead of a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Must, that's great.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write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it's 100% reliable.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must respond within seven seconds.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of course,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we'd have to put more detail around what are we doing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has to respond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is a response,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what the point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must respond in seven seconds.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saying it must.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Are, is, will.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descriptive part that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beginning of your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that'll kind of lead into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Support, and/or.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are both confusing terms.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that this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shall support this other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support mean?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it doing?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be writing out that it,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system should be passing data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should be taking some of the load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 of that other system to run the process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whatever it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And/or, that's just a confusing term in general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you're saying two different things.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saying both an inclusive, and,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means that these two things must be included,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or means you have to choose one or the other.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saying and/or,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very confusing on what that requirement means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you validate that that's being met.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not limited to, et cetera.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are really incomplete requirements or thoughts.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shouldn't be saying but not limited to.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it what it's limited to or not limited to.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cetera, that's a common 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once you run out of ideas,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write et cetera.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okay, it'll do this, this, and this, et cetera,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out of ideas, but there could be more.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just too lazy to think of 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come up with those other things.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Definitely not.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want et cetera used in your document.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Shall, again, this dictates a specification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functional capability.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shall respond in seven seconds.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very easy to tell if that requirement's been met.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2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about some of the terms to avoid.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these are terms that a lot of people use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their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really need to be reutilized as a different word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they're confusing or they don't provide any detail.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Adequate. What is adequate?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be defining that with a number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some type of measurable 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Adequate isn't something that can be measured.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Approximately. Same 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should be,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should respond in approximately seven seconds.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that mean?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that mean six seconds, five seconds, two seconds?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mean 12 seconds?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that close enough?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all up to interpretation.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than.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no, don't say better than.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it shall respond in this amount of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of course if it's less than that,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great.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never use better than.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use a comparison to something else.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say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easy or it should be easy.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just, you're basically a knock on wood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that hard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developer's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over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kick you later.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what does it mean by maintainable?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this needs to be,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shall be maintainable.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that mean?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need to run an upgrade through every month?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we need to have an admin,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nontechnical person that can go 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run the certain cleanup jobs?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maintainable.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Maximize, minimize, two more terms.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use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should normally do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no.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say what it needs to do every time,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what it could possibly do normally.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say what optimize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so general.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use quality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this to be a quality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you know, say it in more specifics.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makes a quality product?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be quick or rapid.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 you need to give it measurable.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it some type of measurable number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can be utilized.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 or sufficient, same thing,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It's, you don't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substantial or sufficient.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being very general.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timely goes exactly with the quick and the rapid.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anything that can be measured.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again, you want your requirements to be specific,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measurable, attainable, reasonable, and traceable.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 make your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your requirements meet those five things,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 make smart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design team, your development team, your testing team,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your business users will love you,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it'll make much more,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a lot easier sense as they work through the document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exactly what it's stating.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It'll make the design a lot easier,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a lot easier,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the end,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testers will be able to test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validate those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business will get what they're looking for.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Hey, everyone.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lecture's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 you an overall setup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next few sections of lectures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really, in the next few sections,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talking about the phases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requirements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5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four key phases that I break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requirements process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requirement elicitation, requirement analysis,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 specification, and requirements approval.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requirement elicitation is really all about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pulling the requirements out, out of documentation,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stakeholders, through various different techniques,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it's a technique like interviewing or surveys,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 workshops, et cetera.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talk about a bunch of different techniques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can utilize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the different pieces for requirement elicitation.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then move into requirements analysis.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analysis is about making sure, number 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have all the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taking those requirements and spinning them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modeling them in a way that both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technical users will draw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conclusions from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analysis phase is very important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the requirements readable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sure you've removed all ambiguity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those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requirement specification phase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all about categorizing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determining which ones are functional,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nonfunctional, or supplemental and constraints,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working through to set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different requirements that you've determined,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set priorities for those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then, finally, requirements approval.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talk about the three levels of approval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get; the business, the technical approval,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then, the executive sponsor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 steering committee approval of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the next, the next few sections, quite a few lectures,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 about these four phases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requirements process,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I'll see you in those 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7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lecture we're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talking about Business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6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 business rule and what is its purpose?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 business rule compared to a business requirement?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differences and how can you make sure that you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the two different aspects.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finally, we'll go through some best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7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like usual, let's start with, what is a business rule?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5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by definition, a business new rule is a rule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defines or constraints, some aspect of the business,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always resolves to either true or false.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a textbook definition and definitely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little confusing.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break it down a little bit and help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you to understand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 then go into the purpose as well as get into some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of business rules, which should help,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 of round out and make sure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understand what I mean.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8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next thing is what is a requirement?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it's something a product must do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 quality it must have.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requirement sounds very simple.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2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breaking the definition down the key first area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defines or constrains some aspect of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that saying is it's either saying this is how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going to do business,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the rules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this is how we are not going to do business,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follow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it this way.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Requirements, as you can remember,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the system may do this or shall do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rules are the system must.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must be done or must not be done.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is the base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second part of it, we've kind of alluded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to, is that it always resolves to true or false.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rules are black and white.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either yes or no, true or false.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make sure that the business rule is saying,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do this, or we can not do this.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one business rule for my home could be that I say to my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kids, you must be home by curfew.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a business rule, you must be home by curfew.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then, the business requirements would help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feed into whatever that business rule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to help them be home by curfew.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 shall wear a watch that an alarm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goes off 30 minutes before curfew.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means that you start home.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that would be like a business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what a definition of a business rule is.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either defining or constraining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a business does business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it's very clear, yes or no, true or false.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0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what's the purpose of a business rule?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business rules are intended to assert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structure or to control or influence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behavior of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the big thing there.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asserting business structure or it's controlling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influencing how that business 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this'll make a little bit more sense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 work through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38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talk about some examples.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business rule example is, entered email addresses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appear valid, all right.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when an email address is entered, it must appear 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the parentheses I've got there as to what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valid mean.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means it contains the ampersand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at symbol and a period.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all email addresses must do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email address will never be allowed to be entered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doesn't appear to be 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is a business rule.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very clear, cut, black and white.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one, each class must have at least one instructor.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that means is you can't have a 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an instructor.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no self-paced classes in this particular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may be a self-paced class,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must have an instructor tied to that 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it to be 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 must have a valid driver's license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rent a vehicle.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so, by saying that you are having to make 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customer has a valid driver's license.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they do have a draft valid driver's license,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pass that check and they may rent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vehicle, borrowing they pass other business rules.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ways, if they don't have a valid driver's license,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may not rent a vehicle.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these are very clear cut business rules.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finally, a quote must be completed prior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 invoice being generated.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so this is saying that every invoice must tie 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 quote.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before you can generate that invoice,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have a quote to then push it forward.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rules are very important because they are really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 how you do business or defining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don't do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Ultimately, what constraints you have.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business requirements are really being written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uphold these rules.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next what 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to kind of get you to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difference between business rules and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the requirements are actually moving forward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complete that rule or to validate that rule is 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each one of these examples and break it down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potential requirements that would help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meet that business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4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here's the first rule.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Entered email addresses must appear 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was our business rule.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here's some possible business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could come out of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the capability to enter an email address,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mean, that's kind of obvious.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be able to put that somewhere,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able to validate that it's 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alert the agent when the email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appear to be 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okay, so somebody is entering it in.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be able to alert them and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"Hey, this doesn't appear to be valid."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third thing, allow for correction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that email, if that email address,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does appear to be invalid, okay.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you kind of are able to work through and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to validate the email,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we need to be able to do, okay.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be able to enter an email.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be able to alert somebody that the email's not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 if it's not and allow them to be 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correct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those business requirements are actually being written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able to validate that rule is happening.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one example.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you're a little confused,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work through the rest of these examples and it might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to break it down for you a little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4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next one is each course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have at least one instructor.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so, the possible requirements would include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capability for the Dean to assign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instructor to a course.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that makes sense,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be able to assign the instructor to a course.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do that, you'd never be able to have any courses,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every course must have at least one instructor.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second requirement is the course registration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opened until an instructor is assigned.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excellent.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saying that we need to be able to add instructors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can't open a course for registration until at least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instructor assigned.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business requirements are pushing forward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making sure that that rule is being upheld.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there may be other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have to be put in here, maybe some requirements to say,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instructors are removed,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and maybe instructors have to have certain,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there's other rules to say instructors have to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 degrees to teach certain courses, things like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could have a lot of different,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 off rules and requirements here,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I'm just trying to keep it simple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you to build to 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go to the next 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 must have a valid driver's license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rent a vehicle.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so, the employee is to inspect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driver's license.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right, so, that agent, the employee,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whoever that is, that's renting that vehicle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 need to have the ability for that employee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validate the driver's license.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 valid driver's license?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need the employee to be 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run it through a system or whatever that is to validate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that driver's license is valid.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we're able to meet those two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 moving forward to make sure that that rule,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customers have valid driver's license,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able to rent the vehicle.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1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finally, a quote must be completed prior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 invoice being generated.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one, you have to build enter a quote,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can't enter a quote,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saying that a quote has to be there before you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generate an invoice,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then you'll never be able to generate an invoice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not acceptable.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to build that, enter a quote.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requirement is details from the quote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automatically float through to the invoice.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not really tied exactly to this rule,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makes a lot of sense,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be able to push some of those details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user doesn't have to reenter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third thing is the ability to tie the quote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invoices together for reporting.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rule that a quote must be completed prior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 invoice being generated has to be there for a reason.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reason they want those tied together.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more than likely,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for reporting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purposes as well as their normal process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they work through.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they want to be able to tie that quote and invoice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 on reporting.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able to say that invoice A matches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quote one, two, three, and that those are,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quote one, two, three was generated from invoice.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sorry that invoice a one, two, three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generated from quote 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 hope that helps make a little sense as to what business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rules are and what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they're there and what you're doing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requirements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again to reiterate, business rules are what defines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constrains a really clear cut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or false for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requirements are there to then allow the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project, whatever you're building,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able to make sure that business rule can be upheld.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0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go through some best practices.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that you can do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when you're documenting business rules,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simple.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I've had way too many business analysts that have tried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really fancy.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know, they know the difference between the business rule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business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they create a separate business rules document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kind of attaches to the requirements document.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then in the requirements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constantly referencing some business rule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 document.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 don't like the business rules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in a separate document.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 like as you're eliciting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you're starting with, okay,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rules of the business, right.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kind of, you could define that out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separate document, but then you're ultimately taking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as a throwaway document.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you create your business requirements document,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having your business rules listed right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there with the business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having the business rule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have the requirements that are using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uphold that rule.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don't like having to bounce back and forth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different documents and I've never separated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every time I've seen them separated,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very, very awkward.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Obviously it depends on the company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work for and what they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happen,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they need those separated.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they don't, I would highly recommend that the rules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requirements are in the same document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just have the rules somehow denoted.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maybe rules are red, and then the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black or however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it, just to be 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show that this is a business rule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these are the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the business requirements are used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comply with the business rules.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we've talked about that all the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this lecture.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requirements are in place to make sure that those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rules can be complied to.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writing the requirements to give the capability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validation and the insurance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that business rule can be met.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that business rule is allowing something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describing a capability or it's constraining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capability of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each business new rule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need multiple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should be pretty obvious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work through our examples.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one of the examples just at a high level had two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three requirements that were needed to ensure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main point of the business rule was being met.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to enter, to create something,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capability then to move forward and capture different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 of that rule and make sure that that's upheld.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finally, that business rules should not be changed.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really, really, really tough 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when a business makes a business rule and you're writing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down as a business rule,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make sure absolutely unequivocally 100%,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that rule will not change.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that rule may change, could change, will change.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 do not put it down as a business rule.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rules to me are basically chiseled in stone to say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 we're building or doing our processes, our systems,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applications are whatever you're working on this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for, your business rules that you're defining are really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things that are making up the architecture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foundation of that particular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that deliverable.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and changing a business rule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it's already done could have a huge impact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that particular deliverable.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say an application.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go back and just use one of our examples.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one of our examples is that, every course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have at least one instructor, right.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our business rule.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as we think ahead, we may say, you know what, we don't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 self-paced courses right 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courses where they do their own reading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take some tests online and then the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answers, the system passes them.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don't offer that right now.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rule works, but you have to think,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there ever be a time that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 courses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an instructor isn't needed?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something that really needs to be decided.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rules should not be taken lightly.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some change down the road?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some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cause huge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I've had projects that have ultimately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 turned on their head because of a business rule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down the road.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sure when you're defining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rules, that the business truly understands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if they make that rule, that if they would change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rule in the future,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affect things.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better off not making a business rule and saying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system needs to be able to have the capability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have one to zero instructors, and that needs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controlled by the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need to be able to have a setting to say that this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 course needs to have an instructor or doesn't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have an instructor you're better off setting it 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way and never using the capability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not having an instructor.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sending it up where you're saying all courses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have an instructor.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now later on having to go back and try to change code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processes to allow for one not to have an instructor.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business rules.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hope that all makes sense.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hope you now understand what a business rule is,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it works and how business requirements help to comply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that business rule,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some of these best practices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kind of framework everything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very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through some examples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kind of walk a little further.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there's some different categories of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have functional requirements,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are kind of the key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think of when you think of a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 that the system shall do something,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needs to do something.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need to be able to see our current quantity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inventory for a particular product, right?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that'd be written out,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shall show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inventory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toothbrushes.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right.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 you go.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a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that's a functional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function of the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is a non-functional requirement,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also known as a supplemental requirement.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requirements are a little bit harder to define,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they are going to give you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heavy talking about things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aren't really easy to see,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talking about the security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interface of the particular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third one is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 are what's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kind of hold it back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are the key things you need to keep in mind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you're working through,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work through the next phase, which is design.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we'll dig into each of these categories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 few slides and give you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better understanding of exactly what I'm talking about.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first off, the functional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things a product must do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action the product must take.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Non-functional requirements are properties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qualities the product must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the product will behave.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constraints are global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purpose of the project,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well as users of the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actually constraints.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start off with product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one that's a little bit at a higher level.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 want to start here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it a little bit easier to understand.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first thing 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all the different sections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could be types of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could be considered product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off, the purpose of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what's the reason you're building that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 earlier lecture, we talked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business objective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understanding what their needs 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making sure that you have a measurable baseline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towards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understanding that what those business needs are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 that problem is, what the purpose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product is a product constraint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is a requirement that should be documented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your requirements document.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client, customer, and stakeholders.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people that are interacting with that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considered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need to understand who is going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interacting with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of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the intended end-users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they affect the product usability.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you are talking about cashiers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with the point of sale type of software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a constraint,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users of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take into consideration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technical aptitude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familiar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this type of system, as well as,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they're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face to face with a customer,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make sure that the interface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kind of conducive to that.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just kind of helps to understand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those users 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help drive out further requirements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design requirements.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next thing is requirement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limitations of the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restrictions on design.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naming conventions.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vocabulary of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work through certain naming conventions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maybe how the business terms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are utilized as a certain word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vocabulary that needs to be,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needs to be documented and consistent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 relevant facts.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outside influences that make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difference to this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product constraints also include assumptions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developers and designers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about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want to call those out.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that assumption is and how it's going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potentially affect the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9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some examples.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budget must not exceed $50,000.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there you go.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a product constraint that we have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limited budget for this particular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can't exceed $50,000.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 simple.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thing is, the product shall run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company's existing machines.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as part of the budget,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don't have any 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buy additional hardware.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they need to be able to have it run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existing machines.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important to know, as you are, you know,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get into that design phase and understanding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you're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build, you can't go build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super high end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machines can't handle it.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have to make sure you understand that constraint.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the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interrupt daily business.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requirement to have.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a little bit later down the line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get more towards your implementation,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definitely something you want to note upfront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constraint of the particular product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the last one,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example I have here is, the last five years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historical data needs to be made available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product.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talking about if you had a different system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you're moving to another product,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 saying that the last five years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be pulled over,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is absolutely a constraint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needs to be built for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needs to be designed for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part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those are product constraints.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hope that makes a little bit of sense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kind of defining out what those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740CE-B88D-4677-845A-426D356D37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9053" y="2237079"/>
            <a:ext cx="4203700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076688" y="5140451"/>
            <a:ext cx="2115820" cy="1717675"/>
          </a:xfrm>
          <a:custGeom>
            <a:avLst/>
            <a:gdLst/>
            <a:ahLst/>
            <a:cxnLst/>
            <a:rect l="l" t="t" r="r" b="b"/>
            <a:pathLst>
              <a:path w="2115820" h="1717675">
                <a:moveTo>
                  <a:pt x="2115311" y="0"/>
                </a:moveTo>
                <a:lnTo>
                  <a:pt x="0" y="0"/>
                </a:lnTo>
                <a:lnTo>
                  <a:pt x="0" y="1717548"/>
                </a:lnTo>
                <a:lnTo>
                  <a:pt x="2115311" y="1717548"/>
                </a:lnTo>
                <a:lnTo>
                  <a:pt x="21153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76688" y="5140451"/>
            <a:ext cx="2115820" cy="1717675"/>
          </a:xfrm>
          <a:custGeom>
            <a:avLst/>
            <a:gdLst/>
            <a:ahLst/>
            <a:cxnLst/>
            <a:rect l="l" t="t" r="r" b="b"/>
            <a:pathLst>
              <a:path w="2115820" h="1717675">
                <a:moveTo>
                  <a:pt x="0" y="1717548"/>
                </a:moveTo>
                <a:lnTo>
                  <a:pt x="2115311" y="1717548"/>
                </a:lnTo>
                <a:lnTo>
                  <a:pt x="2115311" y="0"/>
                </a:lnTo>
                <a:lnTo>
                  <a:pt x="0" y="0"/>
                </a:lnTo>
                <a:lnTo>
                  <a:pt x="0" y="171754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53" y="2698750"/>
            <a:ext cx="10673892" cy="219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508" cy="6858126"/>
            <a:chOff x="0" y="0"/>
            <a:chExt cx="12192508" cy="6858126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76688" y="5140451"/>
              <a:ext cx="2115820" cy="1717675"/>
            </a:xfrm>
            <a:custGeom>
              <a:avLst/>
              <a:gdLst/>
              <a:ahLst/>
              <a:cxnLst/>
              <a:rect l="l" t="t" r="r" b="b"/>
              <a:pathLst>
                <a:path w="2115820" h="1717675">
                  <a:moveTo>
                    <a:pt x="2115311" y="0"/>
                  </a:moveTo>
                  <a:lnTo>
                    <a:pt x="0" y="0"/>
                  </a:lnTo>
                  <a:lnTo>
                    <a:pt x="0" y="1717548"/>
                  </a:lnTo>
                  <a:lnTo>
                    <a:pt x="2115311" y="1717548"/>
                  </a:lnTo>
                  <a:lnTo>
                    <a:pt x="21153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76688" y="5140451"/>
              <a:ext cx="2115820" cy="1717675"/>
            </a:xfrm>
            <a:custGeom>
              <a:avLst/>
              <a:gdLst/>
              <a:ahLst/>
              <a:cxnLst/>
              <a:rect l="l" t="t" r="r" b="b"/>
              <a:pathLst>
                <a:path w="2115820" h="1717675">
                  <a:moveTo>
                    <a:pt x="0" y="1717548"/>
                  </a:moveTo>
                  <a:lnTo>
                    <a:pt x="2115311" y="1717548"/>
                  </a:lnTo>
                  <a:lnTo>
                    <a:pt x="2115311" y="0"/>
                  </a:lnTo>
                  <a:lnTo>
                    <a:pt x="0" y="0"/>
                  </a:lnTo>
                  <a:lnTo>
                    <a:pt x="0" y="17175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09600" y="1929637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52600" y="2309303"/>
            <a:ext cx="892619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5" dirty="0"/>
              <a:t>It</a:t>
            </a:r>
            <a:r>
              <a:rPr sz="4100" spc="-285" dirty="0"/>
              <a:t>’</a:t>
            </a:r>
            <a:r>
              <a:rPr sz="4100" dirty="0"/>
              <a:t>s</a:t>
            </a:r>
            <a:r>
              <a:rPr sz="4100" spc="-245" dirty="0"/>
              <a:t> </a:t>
            </a:r>
            <a:r>
              <a:rPr sz="4100" dirty="0"/>
              <a:t>All</a:t>
            </a:r>
            <a:r>
              <a:rPr sz="4100" spc="-225" dirty="0"/>
              <a:t> </a:t>
            </a:r>
            <a:r>
              <a:rPr sz="4100" dirty="0"/>
              <a:t>About</a:t>
            </a:r>
            <a:r>
              <a:rPr sz="4100" spc="-25" dirty="0"/>
              <a:t> </a:t>
            </a:r>
            <a:r>
              <a:rPr sz="4100" dirty="0"/>
              <a:t>t</a:t>
            </a:r>
            <a:r>
              <a:rPr sz="4100" spc="-5" dirty="0"/>
              <a:t>h</a:t>
            </a:r>
            <a:r>
              <a:rPr sz="4100" dirty="0"/>
              <a:t>e</a:t>
            </a:r>
            <a:r>
              <a:rPr sz="4100" spc="-20" dirty="0"/>
              <a:t> </a:t>
            </a:r>
            <a:r>
              <a:rPr sz="4100" spc="-170" dirty="0" smtClean="0"/>
              <a:t>R</a:t>
            </a:r>
            <a:r>
              <a:rPr sz="4100" spc="-5" dirty="0" smtClean="0"/>
              <a:t>eq</a:t>
            </a:r>
            <a:r>
              <a:rPr sz="4100" spc="5" dirty="0" smtClean="0"/>
              <a:t>u</a:t>
            </a:r>
            <a:r>
              <a:rPr sz="4100" spc="-5" dirty="0" smtClean="0"/>
              <a:t>irem</a:t>
            </a:r>
            <a:r>
              <a:rPr sz="4100" spc="10" dirty="0" smtClean="0"/>
              <a:t>e</a:t>
            </a:r>
            <a:r>
              <a:rPr sz="4100" spc="-5" dirty="0" smtClean="0"/>
              <a:t>n</a:t>
            </a:r>
            <a:r>
              <a:rPr sz="4100" spc="-20" dirty="0" smtClean="0"/>
              <a:t>t</a:t>
            </a:r>
            <a:r>
              <a:rPr sz="4100" dirty="0" smtClean="0"/>
              <a:t>s</a:t>
            </a:r>
            <a:endParaRPr sz="4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116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-90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733294"/>
            <a:ext cx="8644255" cy="12807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1844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defines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boundaries</a:t>
            </a:r>
            <a:r>
              <a:rPr sz="2000" i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connections</a:t>
            </a:r>
            <a:r>
              <a:rPr sz="200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i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sz="2000" i="1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Functional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Things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manipulated</a:t>
            </a:r>
            <a:r>
              <a:rPr sz="200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9856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-30" dirty="0"/>
              <a:t> </a:t>
            </a:r>
            <a:r>
              <a:rPr spc="-20" dirty="0"/>
              <a:t>Requirement</a:t>
            </a:r>
            <a:r>
              <a:rPr spc="-4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37891"/>
            <a:ext cx="9199880" cy="27082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track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recipes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ingredient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quantity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recipes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editable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administrator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completed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recipes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 must track ingredients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cost, vendors,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 quantity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 inventory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Sale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073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Non-Functional</a:t>
            </a:r>
            <a:r>
              <a:rPr spc="-25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7079"/>
            <a:ext cx="9359900" cy="32359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Look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Feel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appearance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Usability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000" i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sz="2000" i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fast,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big,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accurate,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safe,</a:t>
            </a:r>
            <a:r>
              <a:rPr sz="2000" i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reliable,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product’s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operating</a:t>
            </a:r>
            <a:r>
              <a:rPr sz="200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Maintainability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Portability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changeable</a:t>
            </a:r>
            <a:r>
              <a:rPr sz="200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security,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confidentiality,</a:t>
            </a:r>
            <a:r>
              <a:rPr sz="20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integrity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Cultural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Political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sz="20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endParaRPr sz="2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Legal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conformance</a:t>
            </a:r>
            <a:r>
              <a:rPr sz="20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 applicable</a:t>
            </a:r>
            <a:r>
              <a:rPr sz="2000" i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laws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9413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Non-Functional</a:t>
            </a:r>
            <a:r>
              <a:rPr spc="10" dirty="0"/>
              <a:t> </a:t>
            </a:r>
            <a:r>
              <a:rPr spc="-20" dirty="0"/>
              <a:t>Requirement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37891"/>
            <a:ext cx="8307070" cy="20313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colors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logos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intuitive,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bakers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administrators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recipes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upgraded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scalable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bakery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locations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9475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35" dirty="0"/>
              <a:t> </a:t>
            </a:r>
            <a:r>
              <a:rPr spc="-5" dirty="0"/>
              <a:t>Makes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Good</a:t>
            </a:r>
            <a:r>
              <a:rPr spc="-15" dirty="0"/>
              <a:t> Requirement?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322" y="2549144"/>
            <a:ext cx="117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Allocatable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1455" y="3698240"/>
            <a:ext cx="109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5828" y="5324602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5905" y="4175252"/>
            <a:ext cx="805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Concise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850" y="4637023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Consistent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3505" y="2830195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rect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3446" y="3630548"/>
            <a:ext cx="2061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Design-independent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8822" y="4759832"/>
            <a:ext cx="86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Feasible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6601" y="2598801"/>
            <a:ext cx="117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Measurable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4523" y="3513582"/>
            <a:ext cx="87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Testable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09231" y="4256913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Modifiable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708" y="3118230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Necessary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4523" y="5586780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Organized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81366" y="5235397"/>
            <a:ext cx="1089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Prioritized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8260" y="5855309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Traceable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676" y="4175252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Unambiguous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5366" y="2271776"/>
            <a:ext cx="163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Understandable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8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SMART</a:t>
            </a:r>
            <a:r>
              <a:rPr spc="-140" dirty="0"/>
              <a:t> </a:t>
            </a:r>
            <a:r>
              <a:rPr spc="-15" dirty="0"/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6744" y="2215895"/>
            <a:ext cx="4288155" cy="683260"/>
            <a:chOff x="3666744" y="2215895"/>
            <a:chExt cx="4288155" cy="683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4216" y="2218931"/>
              <a:ext cx="3940301" cy="6789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1316" y="2220467"/>
              <a:ext cx="673608" cy="6736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1316" y="2220467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4"/>
                  </a:moveTo>
                  <a:lnTo>
                    <a:pt x="3073" y="291092"/>
                  </a:lnTo>
                  <a:lnTo>
                    <a:pt x="12027" y="247253"/>
                  </a:lnTo>
                  <a:lnTo>
                    <a:pt x="26461" y="205686"/>
                  </a:lnTo>
                  <a:lnTo>
                    <a:pt x="45974" y="166793"/>
                  </a:lnTo>
                  <a:lnTo>
                    <a:pt x="70164" y="130974"/>
                  </a:lnTo>
                  <a:lnTo>
                    <a:pt x="98631" y="98631"/>
                  </a:lnTo>
                  <a:lnTo>
                    <a:pt x="130974" y="70164"/>
                  </a:lnTo>
                  <a:lnTo>
                    <a:pt x="166793" y="45974"/>
                  </a:lnTo>
                  <a:lnTo>
                    <a:pt x="205686" y="26461"/>
                  </a:lnTo>
                  <a:lnTo>
                    <a:pt x="247253" y="12027"/>
                  </a:lnTo>
                  <a:lnTo>
                    <a:pt x="291092" y="3073"/>
                  </a:lnTo>
                  <a:lnTo>
                    <a:pt x="336804" y="0"/>
                  </a:lnTo>
                  <a:lnTo>
                    <a:pt x="382515" y="3073"/>
                  </a:lnTo>
                  <a:lnTo>
                    <a:pt x="426354" y="12027"/>
                  </a:lnTo>
                  <a:lnTo>
                    <a:pt x="467921" y="26461"/>
                  </a:lnTo>
                  <a:lnTo>
                    <a:pt x="506814" y="45974"/>
                  </a:lnTo>
                  <a:lnTo>
                    <a:pt x="542633" y="70164"/>
                  </a:lnTo>
                  <a:lnTo>
                    <a:pt x="574976" y="98631"/>
                  </a:lnTo>
                  <a:lnTo>
                    <a:pt x="603443" y="130974"/>
                  </a:lnTo>
                  <a:lnTo>
                    <a:pt x="627634" y="166793"/>
                  </a:lnTo>
                  <a:lnTo>
                    <a:pt x="647146" y="205686"/>
                  </a:lnTo>
                  <a:lnTo>
                    <a:pt x="661580" y="247253"/>
                  </a:lnTo>
                  <a:lnTo>
                    <a:pt x="670534" y="291092"/>
                  </a:lnTo>
                  <a:lnTo>
                    <a:pt x="673608" y="336804"/>
                  </a:lnTo>
                  <a:lnTo>
                    <a:pt x="670534" y="382515"/>
                  </a:lnTo>
                  <a:lnTo>
                    <a:pt x="661580" y="426354"/>
                  </a:lnTo>
                  <a:lnTo>
                    <a:pt x="647146" y="467921"/>
                  </a:lnTo>
                  <a:lnTo>
                    <a:pt x="627633" y="506814"/>
                  </a:lnTo>
                  <a:lnTo>
                    <a:pt x="603443" y="542633"/>
                  </a:lnTo>
                  <a:lnTo>
                    <a:pt x="574976" y="574976"/>
                  </a:lnTo>
                  <a:lnTo>
                    <a:pt x="542633" y="603443"/>
                  </a:lnTo>
                  <a:lnTo>
                    <a:pt x="506814" y="627634"/>
                  </a:lnTo>
                  <a:lnTo>
                    <a:pt x="467921" y="647146"/>
                  </a:lnTo>
                  <a:lnTo>
                    <a:pt x="426354" y="661580"/>
                  </a:lnTo>
                  <a:lnTo>
                    <a:pt x="382515" y="670534"/>
                  </a:lnTo>
                  <a:lnTo>
                    <a:pt x="336804" y="673608"/>
                  </a:lnTo>
                  <a:lnTo>
                    <a:pt x="291092" y="670534"/>
                  </a:lnTo>
                  <a:lnTo>
                    <a:pt x="247253" y="661580"/>
                  </a:lnTo>
                  <a:lnTo>
                    <a:pt x="205686" y="647146"/>
                  </a:lnTo>
                  <a:lnTo>
                    <a:pt x="166793" y="627633"/>
                  </a:lnTo>
                  <a:lnTo>
                    <a:pt x="130974" y="603443"/>
                  </a:lnTo>
                  <a:lnTo>
                    <a:pt x="98631" y="574976"/>
                  </a:lnTo>
                  <a:lnTo>
                    <a:pt x="70164" y="542633"/>
                  </a:lnTo>
                  <a:lnTo>
                    <a:pt x="45974" y="506814"/>
                  </a:lnTo>
                  <a:lnTo>
                    <a:pt x="26461" y="467921"/>
                  </a:lnTo>
                  <a:lnTo>
                    <a:pt x="12027" y="426354"/>
                  </a:lnTo>
                  <a:lnTo>
                    <a:pt x="3073" y="382515"/>
                  </a:lnTo>
                  <a:lnTo>
                    <a:pt x="0" y="33680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77411" y="3092195"/>
            <a:ext cx="4277360" cy="683260"/>
            <a:chOff x="3677411" y="3092195"/>
            <a:chExt cx="4277360" cy="6832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4215" y="3093707"/>
              <a:ext cx="3940301" cy="6789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983" y="3096767"/>
              <a:ext cx="673607" cy="6736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81983" y="3096767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4"/>
                  </a:moveTo>
                  <a:lnTo>
                    <a:pt x="3073" y="291092"/>
                  </a:lnTo>
                  <a:lnTo>
                    <a:pt x="12027" y="247253"/>
                  </a:lnTo>
                  <a:lnTo>
                    <a:pt x="26461" y="205686"/>
                  </a:lnTo>
                  <a:lnTo>
                    <a:pt x="45974" y="166793"/>
                  </a:lnTo>
                  <a:lnTo>
                    <a:pt x="70164" y="130974"/>
                  </a:lnTo>
                  <a:lnTo>
                    <a:pt x="98631" y="98631"/>
                  </a:lnTo>
                  <a:lnTo>
                    <a:pt x="130974" y="70164"/>
                  </a:lnTo>
                  <a:lnTo>
                    <a:pt x="166793" y="45974"/>
                  </a:lnTo>
                  <a:lnTo>
                    <a:pt x="205686" y="26461"/>
                  </a:lnTo>
                  <a:lnTo>
                    <a:pt x="247253" y="12027"/>
                  </a:lnTo>
                  <a:lnTo>
                    <a:pt x="291092" y="3073"/>
                  </a:lnTo>
                  <a:lnTo>
                    <a:pt x="336803" y="0"/>
                  </a:lnTo>
                  <a:lnTo>
                    <a:pt x="382515" y="3073"/>
                  </a:lnTo>
                  <a:lnTo>
                    <a:pt x="426354" y="12027"/>
                  </a:lnTo>
                  <a:lnTo>
                    <a:pt x="467921" y="26461"/>
                  </a:lnTo>
                  <a:lnTo>
                    <a:pt x="506814" y="45974"/>
                  </a:lnTo>
                  <a:lnTo>
                    <a:pt x="542633" y="70164"/>
                  </a:lnTo>
                  <a:lnTo>
                    <a:pt x="574976" y="98631"/>
                  </a:lnTo>
                  <a:lnTo>
                    <a:pt x="603443" y="130974"/>
                  </a:lnTo>
                  <a:lnTo>
                    <a:pt x="627633" y="166793"/>
                  </a:lnTo>
                  <a:lnTo>
                    <a:pt x="647146" y="205686"/>
                  </a:lnTo>
                  <a:lnTo>
                    <a:pt x="661580" y="247253"/>
                  </a:lnTo>
                  <a:lnTo>
                    <a:pt x="670534" y="291092"/>
                  </a:lnTo>
                  <a:lnTo>
                    <a:pt x="673607" y="336804"/>
                  </a:lnTo>
                  <a:lnTo>
                    <a:pt x="670534" y="382515"/>
                  </a:lnTo>
                  <a:lnTo>
                    <a:pt x="661580" y="426354"/>
                  </a:lnTo>
                  <a:lnTo>
                    <a:pt x="647146" y="467921"/>
                  </a:lnTo>
                  <a:lnTo>
                    <a:pt x="627633" y="506814"/>
                  </a:lnTo>
                  <a:lnTo>
                    <a:pt x="603443" y="542633"/>
                  </a:lnTo>
                  <a:lnTo>
                    <a:pt x="574976" y="574976"/>
                  </a:lnTo>
                  <a:lnTo>
                    <a:pt x="542633" y="603443"/>
                  </a:lnTo>
                  <a:lnTo>
                    <a:pt x="506814" y="627634"/>
                  </a:lnTo>
                  <a:lnTo>
                    <a:pt x="467921" y="647146"/>
                  </a:lnTo>
                  <a:lnTo>
                    <a:pt x="426354" y="661580"/>
                  </a:lnTo>
                  <a:lnTo>
                    <a:pt x="382515" y="670534"/>
                  </a:lnTo>
                  <a:lnTo>
                    <a:pt x="336803" y="673608"/>
                  </a:lnTo>
                  <a:lnTo>
                    <a:pt x="291092" y="670534"/>
                  </a:lnTo>
                  <a:lnTo>
                    <a:pt x="247253" y="661580"/>
                  </a:lnTo>
                  <a:lnTo>
                    <a:pt x="205686" y="647146"/>
                  </a:lnTo>
                  <a:lnTo>
                    <a:pt x="166793" y="627634"/>
                  </a:lnTo>
                  <a:lnTo>
                    <a:pt x="130974" y="603443"/>
                  </a:lnTo>
                  <a:lnTo>
                    <a:pt x="98631" y="574976"/>
                  </a:lnTo>
                  <a:lnTo>
                    <a:pt x="70164" y="542633"/>
                  </a:lnTo>
                  <a:lnTo>
                    <a:pt x="45974" y="506814"/>
                  </a:lnTo>
                  <a:lnTo>
                    <a:pt x="26461" y="467921"/>
                  </a:lnTo>
                  <a:lnTo>
                    <a:pt x="12027" y="426354"/>
                  </a:lnTo>
                  <a:lnTo>
                    <a:pt x="3073" y="382515"/>
                  </a:lnTo>
                  <a:lnTo>
                    <a:pt x="0" y="336804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77411" y="3966971"/>
            <a:ext cx="4277360" cy="683260"/>
            <a:chOff x="3677411" y="3966971"/>
            <a:chExt cx="4277360" cy="6832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4215" y="3968495"/>
              <a:ext cx="3940301" cy="6789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1983" y="3971543"/>
              <a:ext cx="673607" cy="6736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81983" y="3971543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3"/>
                  </a:moveTo>
                  <a:lnTo>
                    <a:pt x="3073" y="291092"/>
                  </a:lnTo>
                  <a:lnTo>
                    <a:pt x="12027" y="247253"/>
                  </a:lnTo>
                  <a:lnTo>
                    <a:pt x="26461" y="205686"/>
                  </a:lnTo>
                  <a:lnTo>
                    <a:pt x="45974" y="166793"/>
                  </a:lnTo>
                  <a:lnTo>
                    <a:pt x="70164" y="130974"/>
                  </a:lnTo>
                  <a:lnTo>
                    <a:pt x="98631" y="98631"/>
                  </a:lnTo>
                  <a:lnTo>
                    <a:pt x="130974" y="70164"/>
                  </a:lnTo>
                  <a:lnTo>
                    <a:pt x="166793" y="45973"/>
                  </a:lnTo>
                  <a:lnTo>
                    <a:pt x="205686" y="26461"/>
                  </a:lnTo>
                  <a:lnTo>
                    <a:pt x="247253" y="12027"/>
                  </a:lnTo>
                  <a:lnTo>
                    <a:pt x="291092" y="3073"/>
                  </a:lnTo>
                  <a:lnTo>
                    <a:pt x="336803" y="0"/>
                  </a:lnTo>
                  <a:lnTo>
                    <a:pt x="382515" y="3073"/>
                  </a:lnTo>
                  <a:lnTo>
                    <a:pt x="426354" y="12027"/>
                  </a:lnTo>
                  <a:lnTo>
                    <a:pt x="467921" y="26461"/>
                  </a:lnTo>
                  <a:lnTo>
                    <a:pt x="506814" y="45973"/>
                  </a:lnTo>
                  <a:lnTo>
                    <a:pt x="542633" y="70164"/>
                  </a:lnTo>
                  <a:lnTo>
                    <a:pt x="574976" y="98631"/>
                  </a:lnTo>
                  <a:lnTo>
                    <a:pt x="603443" y="130974"/>
                  </a:lnTo>
                  <a:lnTo>
                    <a:pt x="627633" y="166793"/>
                  </a:lnTo>
                  <a:lnTo>
                    <a:pt x="647146" y="205686"/>
                  </a:lnTo>
                  <a:lnTo>
                    <a:pt x="661580" y="247253"/>
                  </a:lnTo>
                  <a:lnTo>
                    <a:pt x="670534" y="291092"/>
                  </a:lnTo>
                  <a:lnTo>
                    <a:pt x="673607" y="336803"/>
                  </a:lnTo>
                  <a:lnTo>
                    <a:pt x="670534" y="382515"/>
                  </a:lnTo>
                  <a:lnTo>
                    <a:pt x="661580" y="426354"/>
                  </a:lnTo>
                  <a:lnTo>
                    <a:pt x="647146" y="467921"/>
                  </a:lnTo>
                  <a:lnTo>
                    <a:pt x="627633" y="506814"/>
                  </a:lnTo>
                  <a:lnTo>
                    <a:pt x="603443" y="542633"/>
                  </a:lnTo>
                  <a:lnTo>
                    <a:pt x="574976" y="574976"/>
                  </a:lnTo>
                  <a:lnTo>
                    <a:pt x="542633" y="603443"/>
                  </a:lnTo>
                  <a:lnTo>
                    <a:pt x="506814" y="627633"/>
                  </a:lnTo>
                  <a:lnTo>
                    <a:pt x="467921" y="647146"/>
                  </a:lnTo>
                  <a:lnTo>
                    <a:pt x="426354" y="661580"/>
                  </a:lnTo>
                  <a:lnTo>
                    <a:pt x="382515" y="670534"/>
                  </a:lnTo>
                  <a:lnTo>
                    <a:pt x="336803" y="673607"/>
                  </a:lnTo>
                  <a:lnTo>
                    <a:pt x="291092" y="670534"/>
                  </a:lnTo>
                  <a:lnTo>
                    <a:pt x="247253" y="661580"/>
                  </a:lnTo>
                  <a:lnTo>
                    <a:pt x="205686" y="647146"/>
                  </a:lnTo>
                  <a:lnTo>
                    <a:pt x="166793" y="627633"/>
                  </a:lnTo>
                  <a:lnTo>
                    <a:pt x="130974" y="603443"/>
                  </a:lnTo>
                  <a:lnTo>
                    <a:pt x="98631" y="574976"/>
                  </a:lnTo>
                  <a:lnTo>
                    <a:pt x="70164" y="542633"/>
                  </a:lnTo>
                  <a:lnTo>
                    <a:pt x="45974" y="506814"/>
                  </a:lnTo>
                  <a:lnTo>
                    <a:pt x="26461" y="467921"/>
                  </a:lnTo>
                  <a:lnTo>
                    <a:pt x="12027" y="426354"/>
                  </a:lnTo>
                  <a:lnTo>
                    <a:pt x="3073" y="382515"/>
                  </a:lnTo>
                  <a:lnTo>
                    <a:pt x="0" y="3368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677411" y="4841747"/>
            <a:ext cx="4277360" cy="683260"/>
            <a:chOff x="3677411" y="4841747"/>
            <a:chExt cx="4277360" cy="68326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4215" y="4843259"/>
              <a:ext cx="3940301" cy="67895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1983" y="4846319"/>
              <a:ext cx="673607" cy="6736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81983" y="4846319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3"/>
                  </a:moveTo>
                  <a:lnTo>
                    <a:pt x="3073" y="291092"/>
                  </a:lnTo>
                  <a:lnTo>
                    <a:pt x="12027" y="247253"/>
                  </a:lnTo>
                  <a:lnTo>
                    <a:pt x="26461" y="205686"/>
                  </a:lnTo>
                  <a:lnTo>
                    <a:pt x="45974" y="166793"/>
                  </a:lnTo>
                  <a:lnTo>
                    <a:pt x="70164" y="130974"/>
                  </a:lnTo>
                  <a:lnTo>
                    <a:pt x="98631" y="98631"/>
                  </a:lnTo>
                  <a:lnTo>
                    <a:pt x="130974" y="70164"/>
                  </a:lnTo>
                  <a:lnTo>
                    <a:pt x="166793" y="45973"/>
                  </a:lnTo>
                  <a:lnTo>
                    <a:pt x="205686" y="26461"/>
                  </a:lnTo>
                  <a:lnTo>
                    <a:pt x="247253" y="12027"/>
                  </a:lnTo>
                  <a:lnTo>
                    <a:pt x="291092" y="3073"/>
                  </a:lnTo>
                  <a:lnTo>
                    <a:pt x="336803" y="0"/>
                  </a:lnTo>
                  <a:lnTo>
                    <a:pt x="382515" y="3073"/>
                  </a:lnTo>
                  <a:lnTo>
                    <a:pt x="426354" y="12027"/>
                  </a:lnTo>
                  <a:lnTo>
                    <a:pt x="467921" y="26461"/>
                  </a:lnTo>
                  <a:lnTo>
                    <a:pt x="506814" y="45973"/>
                  </a:lnTo>
                  <a:lnTo>
                    <a:pt x="542633" y="70164"/>
                  </a:lnTo>
                  <a:lnTo>
                    <a:pt x="574976" y="98631"/>
                  </a:lnTo>
                  <a:lnTo>
                    <a:pt x="603443" y="130974"/>
                  </a:lnTo>
                  <a:lnTo>
                    <a:pt x="627633" y="166793"/>
                  </a:lnTo>
                  <a:lnTo>
                    <a:pt x="647146" y="205686"/>
                  </a:lnTo>
                  <a:lnTo>
                    <a:pt x="661580" y="247253"/>
                  </a:lnTo>
                  <a:lnTo>
                    <a:pt x="670534" y="291092"/>
                  </a:lnTo>
                  <a:lnTo>
                    <a:pt x="673607" y="336803"/>
                  </a:lnTo>
                  <a:lnTo>
                    <a:pt x="670534" y="382515"/>
                  </a:lnTo>
                  <a:lnTo>
                    <a:pt x="661580" y="426354"/>
                  </a:lnTo>
                  <a:lnTo>
                    <a:pt x="647146" y="467921"/>
                  </a:lnTo>
                  <a:lnTo>
                    <a:pt x="627633" y="506814"/>
                  </a:lnTo>
                  <a:lnTo>
                    <a:pt x="603443" y="542633"/>
                  </a:lnTo>
                  <a:lnTo>
                    <a:pt x="574976" y="574976"/>
                  </a:lnTo>
                  <a:lnTo>
                    <a:pt x="542633" y="603443"/>
                  </a:lnTo>
                  <a:lnTo>
                    <a:pt x="506814" y="627633"/>
                  </a:lnTo>
                  <a:lnTo>
                    <a:pt x="467921" y="647146"/>
                  </a:lnTo>
                  <a:lnTo>
                    <a:pt x="426354" y="661580"/>
                  </a:lnTo>
                  <a:lnTo>
                    <a:pt x="382515" y="670534"/>
                  </a:lnTo>
                  <a:lnTo>
                    <a:pt x="336803" y="673607"/>
                  </a:lnTo>
                  <a:lnTo>
                    <a:pt x="291092" y="670534"/>
                  </a:lnTo>
                  <a:lnTo>
                    <a:pt x="247253" y="661580"/>
                  </a:lnTo>
                  <a:lnTo>
                    <a:pt x="205686" y="647146"/>
                  </a:lnTo>
                  <a:lnTo>
                    <a:pt x="166793" y="627633"/>
                  </a:lnTo>
                  <a:lnTo>
                    <a:pt x="130974" y="603443"/>
                  </a:lnTo>
                  <a:lnTo>
                    <a:pt x="98631" y="574976"/>
                  </a:lnTo>
                  <a:lnTo>
                    <a:pt x="70164" y="542633"/>
                  </a:lnTo>
                  <a:lnTo>
                    <a:pt x="45974" y="506814"/>
                  </a:lnTo>
                  <a:lnTo>
                    <a:pt x="26461" y="467921"/>
                  </a:lnTo>
                  <a:lnTo>
                    <a:pt x="12027" y="426354"/>
                  </a:lnTo>
                  <a:lnTo>
                    <a:pt x="3073" y="382515"/>
                  </a:lnTo>
                  <a:lnTo>
                    <a:pt x="0" y="3368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14215" y="5718047"/>
            <a:ext cx="3940301" cy="6789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065903" y="2261743"/>
            <a:ext cx="2078355" cy="401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rebuchet MS"/>
                <a:cs typeface="Trebuchet MS"/>
              </a:rPr>
              <a:t>Specific</a:t>
            </a:r>
            <a:endParaRPr sz="3200">
              <a:latin typeface="Trebuchet MS"/>
              <a:cs typeface="Trebuchet MS"/>
            </a:endParaRPr>
          </a:p>
          <a:p>
            <a:pPr marL="17145" marR="5080" indent="-5080" algn="just">
              <a:lnSpc>
                <a:spcPct val="179400"/>
              </a:lnSpc>
            </a:pPr>
            <a:r>
              <a:rPr sz="3200" spc="-5" dirty="0">
                <a:latin typeface="Trebuchet MS"/>
                <a:cs typeface="Trebuchet MS"/>
              </a:rPr>
              <a:t>Measurab</a:t>
            </a:r>
            <a:r>
              <a:rPr sz="3200" dirty="0">
                <a:latin typeface="Trebuchet MS"/>
                <a:cs typeface="Trebuchet MS"/>
              </a:rPr>
              <a:t>le  Attainable 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Reasonable </a:t>
            </a:r>
            <a:r>
              <a:rPr sz="3200" spc="-95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Traceable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77411" y="5716523"/>
            <a:ext cx="683260" cy="683260"/>
            <a:chOff x="3677411" y="5716523"/>
            <a:chExt cx="683260" cy="68326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1983" y="5721095"/>
              <a:ext cx="673607" cy="6736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81983" y="5721095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336803"/>
                  </a:moveTo>
                  <a:lnTo>
                    <a:pt x="3073" y="291100"/>
                  </a:lnTo>
                  <a:lnTo>
                    <a:pt x="12027" y="247266"/>
                  </a:lnTo>
                  <a:lnTo>
                    <a:pt x="26461" y="205702"/>
                  </a:lnTo>
                  <a:lnTo>
                    <a:pt x="45974" y="166810"/>
                  </a:lnTo>
                  <a:lnTo>
                    <a:pt x="70164" y="130990"/>
                  </a:lnTo>
                  <a:lnTo>
                    <a:pt x="98631" y="98645"/>
                  </a:lnTo>
                  <a:lnTo>
                    <a:pt x="130974" y="70175"/>
                  </a:lnTo>
                  <a:lnTo>
                    <a:pt x="166793" y="45982"/>
                  </a:lnTo>
                  <a:lnTo>
                    <a:pt x="205686" y="26466"/>
                  </a:lnTo>
                  <a:lnTo>
                    <a:pt x="247253" y="12030"/>
                  </a:lnTo>
                  <a:lnTo>
                    <a:pt x="291092" y="3074"/>
                  </a:lnTo>
                  <a:lnTo>
                    <a:pt x="336803" y="0"/>
                  </a:lnTo>
                  <a:lnTo>
                    <a:pt x="382515" y="3074"/>
                  </a:lnTo>
                  <a:lnTo>
                    <a:pt x="426354" y="12030"/>
                  </a:lnTo>
                  <a:lnTo>
                    <a:pt x="467921" y="26466"/>
                  </a:lnTo>
                  <a:lnTo>
                    <a:pt x="506814" y="45982"/>
                  </a:lnTo>
                  <a:lnTo>
                    <a:pt x="542633" y="70175"/>
                  </a:lnTo>
                  <a:lnTo>
                    <a:pt x="574976" y="98645"/>
                  </a:lnTo>
                  <a:lnTo>
                    <a:pt x="603443" y="130990"/>
                  </a:lnTo>
                  <a:lnTo>
                    <a:pt x="627633" y="166810"/>
                  </a:lnTo>
                  <a:lnTo>
                    <a:pt x="647146" y="205702"/>
                  </a:lnTo>
                  <a:lnTo>
                    <a:pt x="661580" y="247266"/>
                  </a:lnTo>
                  <a:lnTo>
                    <a:pt x="670534" y="291100"/>
                  </a:lnTo>
                  <a:lnTo>
                    <a:pt x="673607" y="336803"/>
                  </a:lnTo>
                  <a:lnTo>
                    <a:pt x="670534" y="382507"/>
                  </a:lnTo>
                  <a:lnTo>
                    <a:pt x="661580" y="426341"/>
                  </a:lnTo>
                  <a:lnTo>
                    <a:pt x="647146" y="467905"/>
                  </a:lnTo>
                  <a:lnTo>
                    <a:pt x="627633" y="506797"/>
                  </a:lnTo>
                  <a:lnTo>
                    <a:pt x="603443" y="542617"/>
                  </a:lnTo>
                  <a:lnTo>
                    <a:pt x="574976" y="574962"/>
                  </a:lnTo>
                  <a:lnTo>
                    <a:pt x="542633" y="603432"/>
                  </a:lnTo>
                  <a:lnTo>
                    <a:pt x="506814" y="627625"/>
                  </a:lnTo>
                  <a:lnTo>
                    <a:pt x="467921" y="647141"/>
                  </a:lnTo>
                  <a:lnTo>
                    <a:pt x="426354" y="661577"/>
                  </a:lnTo>
                  <a:lnTo>
                    <a:pt x="382515" y="670533"/>
                  </a:lnTo>
                  <a:lnTo>
                    <a:pt x="336803" y="673607"/>
                  </a:lnTo>
                  <a:lnTo>
                    <a:pt x="291092" y="670533"/>
                  </a:lnTo>
                  <a:lnTo>
                    <a:pt x="247253" y="661577"/>
                  </a:lnTo>
                  <a:lnTo>
                    <a:pt x="205686" y="647141"/>
                  </a:lnTo>
                  <a:lnTo>
                    <a:pt x="166793" y="627625"/>
                  </a:lnTo>
                  <a:lnTo>
                    <a:pt x="130974" y="603432"/>
                  </a:lnTo>
                  <a:lnTo>
                    <a:pt x="98631" y="574962"/>
                  </a:lnTo>
                  <a:lnTo>
                    <a:pt x="70164" y="542617"/>
                  </a:lnTo>
                  <a:lnTo>
                    <a:pt x="45974" y="506797"/>
                  </a:lnTo>
                  <a:lnTo>
                    <a:pt x="26461" y="467905"/>
                  </a:lnTo>
                  <a:lnTo>
                    <a:pt x="12027" y="426341"/>
                  </a:lnTo>
                  <a:lnTo>
                    <a:pt x="3073" y="382507"/>
                  </a:lnTo>
                  <a:lnTo>
                    <a:pt x="0" y="33680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SMART</a:t>
            </a:r>
            <a:r>
              <a:rPr spc="-140" dirty="0"/>
              <a:t> </a:t>
            </a:r>
            <a:r>
              <a:rPr spc="-15" dirty="0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0071" y="944867"/>
            <a:ext cx="3231642" cy="6804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96176" y="1019377"/>
            <a:ext cx="13214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Trebuchet MS"/>
                <a:cs typeface="Trebuchet MS"/>
              </a:rPr>
              <a:t>Specific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62600" y="943355"/>
            <a:ext cx="684530" cy="684530"/>
            <a:chOff x="5562600" y="943355"/>
            <a:chExt cx="684530" cy="6845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7172" y="947927"/>
              <a:ext cx="675131" cy="6751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67172" y="947927"/>
              <a:ext cx="675640" cy="675640"/>
            </a:xfrm>
            <a:custGeom>
              <a:avLst/>
              <a:gdLst/>
              <a:ahLst/>
              <a:cxnLst/>
              <a:rect l="l" t="t" r="r" b="b"/>
              <a:pathLst>
                <a:path w="675639" h="675640">
                  <a:moveTo>
                    <a:pt x="0" y="337566"/>
                  </a:moveTo>
                  <a:lnTo>
                    <a:pt x="3081" y="291759"/>
                  </a:lnTo>
                  <a:lnTo>
                    <a:pt x="12057" y="247826"/>
                  </a:lnTo>
                  <a:lnTo>
                    <a:pt x="26527" y="206168"/>
                  </a:lnTo>
                  <a:lnTo>
                    <a:pt x="46086" y="167188"/>
                  </a:lnTo>
                  <a:lnTo>
                    <a:pt x="70335" y="131288"/>
                  </a:lnTo>
                  <a:lnTo>
                    <a:pt x="98869" y="98869"/>
                  </a:lnTo>
                  <a:lnTo>
                    <a:pt x="131288" y="70335"/>
                  </a:lnTo>
                  <a:lnTo>
                    <a:pt x="167188" y="46086"/>
                  </a:lnTo>
                  <a:lnTo>
                    <a:pt x="206168" y="26527"/>
                  </a:lnTo>
                  <a:lnTo>
                    <a:pt x="247826" y="12057"/>
                  </a:lnTo>
                  <a:lnTo>
                    <a:pt x="291759" y="3081"/>
                  </a:lnTo>
                  <a:lnTo>
                    <a:pt x="337565" y="0"/>
                  </a:lnTo>
                  <a:lnTo>
                    <a:pt x="383372" y="3081"/>
                  </a:lnTo>
                  <a:lnTo>
                    <a:pt x="427305" y="12057"/>
                  </a:lnTo>
                  <a:lnTo>
                    <a:pt x="468963" y="26527"/>
                  </a:lnTo>
                  <a:lnTo>
                    <a:pt x="507943" y="46086"/>
                  </a:lnTo>
                  <a:lnTo>
                    <a:pt x="543843" y="70335"/>
                  </a:lnTo>
                  <a:lnTo>
                    <a:pt x="576262" y="98869"/>
                  </a:lnTo>
                  <a:lnTo>
                    <a:pt x="604796" y="131288"/>
                  </a:lnTo>
                  <a:lnTo>
                    <a:pt x="629045" y="167188"/>
                  </a:lnTo>
                  <a:lnTo>
                    <a:pt x="648604" y="206168"/>
                  </a:lnTo>
                  <a:lnTo>
                    <a:pt x="663074" y="247826"/>
                  </a:lnTo>
                  <a:lnTo>
                    <a:pt x="672050" y="291759"/>
                  </a:lnTo>
                  <a:lnTo>
                    <a:pt x="675131" y="337566"/>
                  </a:lnTo>
                  <a:lnTo>
                    <a:pt x="672050" y="383372"/>
                  </a:lnTo>
                  <a:lnTo>
                    <a:pt x="663074" y="427305"/>
                  </a:lnTo>
                  <a:lnTo>
                    <a:pt x="648604" y="468963"/>
                  </a:lnTo>
                  <a:lnTo>
                    <a:pt x="629045" y="507943"/>
                  </a:lnTo>
                  <a:lnTo>
                    <a:pt x="604796" y="543843"/>
                  </a:lnTo>
                  <a:lnTo>
                    <a:pt x="576262" y="576262"/>
                  </a:lnTo>
                  <a:lnTo>
                    <a:pt x="543843" y="604796"/>
                  </a:lnTo>
                  <a:lnTo>
                    <a:pt x="507943" y="629045"/>
                  </a:lnTo>
                  <a:lnTo>
                    <a:pt x="468963" y="648604"/>
                  </a:lnTo>
                  <a:lnTo>
                    <a:pt x="427305" y="663074"/>
                  </a:lnTo>
                  <a:lnTo>
                    <a:pt x="383372" y="672050"/>
                  </a:lnTo>
                  <a:lnTo>
                    <a:pt x="337565" y="675132"/>
                  </a:lnTo>
                  <a:lnTo>
                    <a:pt x="291759" y="672050"/>
                  </a:lnTo>
                  <a:lnTo>
                    <a:pt x="247826" y="663074"/>
                  </a:lnTo>
                  <a:lnTo>
                    <a:pt x="206168" y="648604"/>
                  </a:lnTo>
                  <a:lnTo>
                    <a:pt x="167188" y="629045"/>
                  </a:lnTo>
                  <a:lnTo>
                    <a:pt x="131288" y="604796"/>
                  </a:lnTo>
                  <a:lnTo>
                    <a:pt x="98869" y="576262"/>
                  </a:lnTo>
                  <a:lnTo>
                    <a:pt x="70335" y="543843"/>
                  </a:lnTo>
                  <a:lnTo>
                    <a:pt x="46086" y="507943"/>
                  </a:lnTo>
                  <a:lnTo>
                    <a:pt x="26527" y="468963"/>
                  </a:lnTo>
                  <a:lnTo>
                    <a:pt x="12057" y="427305"/>
                  </a:lnTo>
                  <a:lnTo>
                    <a:pt x="3081" y="383372"/>
                  </a:lnTo>
                  <a:lnTo>
                    <a:pt x="0" y="337566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053" y="2237079"/>
            <a:ext cx="3629660" cy="385635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Overall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Clear,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ambiguity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1920"/>
              </a:lnSpc>
              <a:spcBef>
                <a:spcPts val="9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Consistent,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same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terminology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throughout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Questions</a:t>
            </a:r>
            <a:r>
              <a:rPr sz="20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</a:t>
            </a:r>
            <a:r>
              <a:rPr sz="20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Ask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What?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Why?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Who?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Where?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5695315" cy="27368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Avoid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“some”,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“several”,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“many”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pronouns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clearly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“A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calls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B,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updated”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Specify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numbers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pictures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clarify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endParaRPr sz="2000">
              <a:latin typeface="Trebuchet MS"/>
              <a:cs typeface="Trebuchet MS"/>
            </a:endParaRPr>
          </a:p>
          <a:p>
            <a:pPr marL="241300" marR="537845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explanations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terms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“transmitted”, “sent”, “downloaded”, and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“processed”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SMART</a:t>
            </a:r>
            <a:r>
              <a:rPr spc="-140" dirty="0"/>
              <a:t> </a:t>
            </a:r>
            <a:r>
              <a:rPr spc="-15" dirty="0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835" y="941832"/>
            <a:ext cx="3231641" cy="678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31634" y="1016634"/>
            <a:ext cx="188404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Trebuchet MS"/>
                <a:cs typeface="Trebuchet MS"/>
              </a:rPr>
              <a:t>Measurable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90032" y="940308"/>
            <a:ext cx="683260" cy="684530"/>
            <a:chOff x="5590032" y="940308"/>
            <a:chExt cx="683260" cy="6845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604" y="944880"/>
              <a:ext cx="673608" cy="6751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4604" y="944880"/>
              <a:ext cx="673735" cy="675640"/>
            </a:xfrm>
            <a:custGeom>
              <a:avLst/>
              <a:gdLst/>
              <a:ahLst/>
              <a:cxnLst/>
              <a:rect l="l" t="t" r="r" b="b"/>
              <a:pathLst>
                <a:path w="673735" h="675640">
                  <a:moveTo>
                    <a:pt x="0" y="337566"/>
                  </a:moveTo>
                  <a:lnTo>
                    <a:pt x="3073" y="291759"/>
                  </a:lnTo>
                  <a:lnTo>
                    <a:pt x="12027" y="247826"/>
                  </a:lnTo>
                  <a:lnTo>
                    <a:pt x="26461" y="206168"/>
                  </a:lnTo>
                  <a:lnTo>
                    <a:pt x="45974" y="167188"/>
                  </a:lnTo>
                  <a:lnTo>
                    <a:pt x="70164" y="131288"/>
                  </a:lnTo>
                  <a:lnTo>
                    <a:pt x="98631" y="98869"/>
                  </a:lnTo>
                  <a:lnTo>
                    <a:pt x="130974" y="70335"/>
                  </a:lnTo>
                  <a:lnTo>
                    <a:pt x="166793" y="46086"/>
                  </a:lnTo>
                  <a:lnTo>
                    <a:pt x="205686" y="26527"/>
                  </a:lnTo>
                  <a:lnTo>
                    <a:pt x="247253" y="12057"/>
                  </a:lnTo>
                  <a:lnTo>
                    <a:pt x="291092" y="3081"/>
                  </a:lnTo>
                  <a:lnTo>
                    <a:pt x="336804" y="0"/>
                  </a:lnTo>
                  <a:lnTo>
                    <a:pt x="382515" y="3081"/>
                  </a:lnTo>
                  <a:lnTo>
                    <a:pt x="426354" y="12057"/>
                  </a:lnTo>
                  <a:lnTo>
                    <a:pt x="467921" y="26527"/>
                  </a:lnTo>
                  <a:lnTo>
                    <a:pt x="506814" y="46086"/>
                  </a:lnTo>
                  <a:lnTo>
                    <a:pt x="542633" y="70335"/>
                  </a:lnTo>
                  <a:lnTo>
                    <a:pt x="574976" y="98869"/>
                  </a:lnTo>
                  <a:lnTo>
                    <a:pt x="603443" y="131288"/>
                  </a:lnTo>
                  <a:lnTo>
                    <a:pt x="627634" y="167188"/>
                  </a:lnTo>
                  <a:lnTo>
                    <a:pt x="647146" y="206168"/>
                  </a:lnTo>
                  <a:lnTo>
                    <a:pt x="661580" y="247826"/>
                  </a:lnTo>
                  <a:lnTo>
                    <a:pt x="670534" y="291759"/>
                  </a:lnTo>
                  <a:lnTo>
                    <a:pt x="673608" y="337566"/>
                  </a:lnTo>
                  <a:lnTo>
                    <a:pt x="670534" y="383372"/>
                  </a:lnTo>
                  <a:lnTo>
                    <a:pt x="661580" y="427305"/>
                  </a:lnTo>
                  <a:lnTo>
                    <a:pt x="647146" y="468963"/>
                  </a:lnTo>
                  <a:lnTo>
                    <a:pt x="627633" y="507943"/>
                  </a:lnTo>
                  <a:lnTo>
                    <a:pt x="603443" y="543843"/>
                  </a:lnTo>
                  <a:lnTo>
                    <a:pt x="574976" y="576262"/>
                  </a:lnTo>
                  <a:lnTo>
                    <a:pt x="542633" y="604796"/>
                  </a:lnTo>
                  <a:lnTo>
                    <a:pt x="506814" y="629045"/>
                  </a:lnTo>
                  <a:lnTo>
                    <a:pt x="467921" y="648604"/>
                  </a:lnTo>
                  <a:lnTo>
                    <a:pt x="426354" y="663074"/>
                  </a:lnTo>
                  <a:lnTo>
                    <a:pt x="382515" y="672050"/>
                  </a:lnTo>
                  <a:lnTo>
                    <a:pt x="336804" y="675132"/>
                  </a:lnTo>
                  <a:lnTo>
                    <a:pt x="291092" y="672050"/>
                  </a:lnTo>
                  <a:lnTo>
                    <a:pt x="247253" y="663074"/>
                  </a:lnTo>
                  <a:lnTo>
                    <a:pt x="205686" y="648604"/>
                  </a:lnTo>
                  <a:lnTo>
                    <a:pt x="166793" y="629045"/>
                  </a:lnTo>
                  <a:lnTo>
                    <a:pt x="130974" y="604796"/>
                  </a:lnTo>
                  <a:lnTo>
                    <a:pt x="98631" y="576262"/>
                  </a:lnTo>
                  <a:lnTo>
                    <a:pt x="70164" y="543843"/>
                  </a:lnTo>
                  <a:lnTo>
                    <a:pt x="45974" y="507943"/>
                  </a:lnTo>
                  <a:lnTo>
                    <a:pt x="26461" y="468963"/>
                  </a:lnTo>
                  <a:lnTo>
                    <a:pt x="12027" y="427305"/>
                  </a:lnTo>
                  <a:lnTo>
                    <a:pt x="3073" y="383372"/>
                  </a:lnTo>
                  <a:lnTo>
                    <a:pt x="0" y="33756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053" y="2237079"/>
            <a:ext cx="3997325" cy="33731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Overall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Measure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progress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towards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Indicators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quantifiable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Questions</a:t>
            </a:r>
            <a:r>
              <a:rPr sz="20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</a:t>
            </a:r>
            <a:r>
              <a:rPr sz="20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Ask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much?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many?</a:t>
            </a:r>
            <a:endParaRPr sz="2000">
              <a:latin typeface="Trebuchet MS"/>
              <a:cs typeface="Trebuchet MS"/>
            </a:endParaRPr>
          </a:p>
          <a:p>
            <a:pPr marL="241300" marR="772795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it is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accomplished?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5307965" cy="24536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marR="634365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measurable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requirement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elicitation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unequivocal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success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proven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Determine tests that will need to be used to </a:t>
            </a:r>
            <a:r>
              <a:rPr sz="2000" spc="-5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verify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met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SMART</a:t>
            </a:r>
            <a:r>
              <a:rPr spc="-140" dirty="0"/>
              <a:t> </a:t>
            </a:r>
            <a:r>
              <a:rPr spc="-15" dirty="0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835" y="941832"/>
            <a:ext cx="3231641" cy="678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01739" y="1016634"/>
            <a:ext cx="1745614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Trebuchet MS"/>
                <a:cs typeface="Trebuchet MS"/>
              </a:rPr>
              <a:t>Attainable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90032" y="940308"/>
            <a:ext cx="683260" cy="684530"/>
            <a:chOff x="5590032" y="940308"/>
            <a:chExt cx="683260" cy="6845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604" y="944880"/>
              <a:ext cx="673608" cy="6751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4604" y="944880"/>
              <a:ext cx="673735" cy="675640"/>
            </a:xfrm>
            <a:custGeom>
              <a:avLst/>
              <a:gdLst/>
              <a:ahLst/>
              <a:cxnLst/>
              <a:rect l="l" t="t" r="r" b="b"/>
              <a:pathLst>
                <a:path w="673735" h="675640">
                  <a:moveTo>
                    <a:pt x="0" y="337566"/>
                  </a:moveTo>
                  <a:lnTo>
                    <a:pt x="3073" y="291759"/>
                  </a:lnTo>
                  <a:lnTo>
                    <a:pt x="12027" y="247826"/>
                  </a:lnTo>
                  <a:lnTo>
                    <a:pt x="26461" y="206168"/>
                  </a:lnTo>
                  <a:lnTo>
                    <a:pt x="45974" y="167188"/>
                  </a:lnTo>
                  <a:lnTo>
                    <a:pt x="70164" y="131288"/>
                  </a:lnTo>
                  <a:lnTo>
                    <a:pt x="98631" y="98869"/>
                  </a:lnTo>
                  <a:lnTo>
                    <a:pt x="130974" y="70335"/>
                  </a:lnTo>
                  <a:lnTo>
                    <a:pt x="166793" y="46086"/>
                  </a:lnTo>
                  <a:lnTo>
                    <a:pt x="205686" y="26527"/>
                  </a:lnTo>
                  <a:lnTo>
                    <a:pt x="247253" y="12057"/>
                  </a:lnTo>
                  <a:lnTo>
                    <a:pt x="291092" y="3081"/>
                  </a:lnTo>
                  <a:lnTo>
                    <a:pt x="336804" y="0"/>
                  </a:lnTo>
                  <a:lnTo>
                    <a:pt x="382515" y="3081"/>
                  </a:lnTo>
                  <a:lnTo>
                    <a:pt x="426354" y="12057"/>
                  </a:lnTo>
                  <a:lnTo>
                    <a:pt x="467921" y="26527"/>
                  </a:lnTo>
                  <a:lnTo>
                    <a:pt x="506814" y="46086"/>
                  </a:lnTo>
                  <a:lnTo>
                    <a:pt x="542633" y="70335"/>
                  </a:lnTo>
                  <a:lnTo>
                    <a:pt x="574976" y="98869"/>
                  </a:lnTo>
                  <a:lnTo>
                    <a:pt x="603443" y="131288"/>
                  </a:lnTo>
                  <a:lnTo>
                    <a:pt x="627634" y="167188"/>
                  </a:lnTo>
                  <a:lnTo>
                    <a:pt x="647146" y="206168"/>
                  </a:lnTo>
                  <a:lnTo>
                    <a:pt x="661580" y="247826"/>
                  </a:lnTo>
                  <a:lnTo>
                    <a:pt x="670534" y="291759"/>
                  </a:lnTo>
                  <a:lnTo>
                    <a:pt x="673608" y="337566"/>
                  </a:lnTo>
                  <a:lnTo>
                    <a:pt x="670534" y="383372"/>
                  </a:lnTo>
                  <a:lnTo>
                    <a:pt x="661580" y="427305"/>
                  </a:lnTo>
                  <a:lnTo>
                    <a:pt x="647146" y="468963"/>
                  </a:lnTo>
                  <a:lnTo>
                    <a:pt x="627633" y="507943"/>
                  </a:lnTo>
                  <a:lnTo>
                    <a:pt x="603443" y="543843"/>
                  </a:lnTo>
                  <a:lnTo>
                    <a:pt x="574976" y="576262"/>
                  </a:lnTo>
                  <a:lnTo>
                    <a:pt x="542633" y="604796"/>
                  </a:lnTo>
                  <a:lnTo>
                    <a:pt x="506814" y="629045"/>
                  </a:lnTo>
                  <a:lnTo>
                    <a:pt x="467921" y="648604"/>
                  </a:lnTo>
                  <a:lnTo>
                    <a:pt x="426354" y="663074"/>
                  </a:lnTo>
                  <a:lnTo>
                    <a:pt x="382515" y="672050"/>
                  </a:lnTo>
                  <a:lnTo>
                    <a:pt x="336804" y="675132"/>
                  </a:lnTo>
                  <a:lnTo>
                    <a:pt x="291092" y="672050"/>
                  </a:lnTo>
                  <a:lnTo>
                    <a:pt x="247253" y="663074"/>
                  </a:lnTo>
                  <a:lnTo>
                    <a:pt x="205686" y="648604"/>
                  </a:lnTo>
                  <a:lnTo>
                    <a:pt x="166793" y="629045"/>
                  </a:lnTo>
                  <a:lnTo>
                    <a:pt x="130974" y="604796"/>
                  </a:lnTo>
                  <a:lnTo>
                    <a:pt x="98631" y="576262"/>
                  </a:lnTo>
                  <a:lnTo>
                    <a:pt x="70164" y="543843"/>
                  </a:lnTo>
                  <a:lnTo>
                    <a:pt x="45974" y="507943"/>
                  </a:lnTo>
                  <a:lnTo>
                    <a:pt x="26461" y="468963"/>
                  </a:lnTo>
                  <a:lnTo>
                    <a:pt x="12027" y="427305"/>
                  </a:lnTo>
                  <a:lnTo>
                    <a:pt x="3073" y="383372"/>
                  </a:lnTo>
                  <a:lnTo>
                    <a:pt x="0" y="33756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053" y="2237079"/>
            <a:ext cx="4399280" cy="40951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Overall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feasible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expertise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Questions</a:t>
            </a:r>
            <a:r>
              <a:rPr sz="20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</a:t>
            </a:r>
            <a:r>
              <a:rPr sz="20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Ask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theoretical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problem?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done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before?</a:t>
            </a:r>
            <a:endParaRPr sz="2000">
              <a:latin typeface="Trebuchet MS"/>
              <a:cs typeface="Trebuchet MS"/>
            </a:endParaRPr>
          </a:p>
          <a:p>
            <a:pPr marL="241300" marR="46863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known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constraints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(environmental,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physical,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etc.)?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5584190" cy="19050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responsibility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satisfying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sufficient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time,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resources,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Reuse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pieces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previous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projects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SMART</a:t>
            </a:r>
            <a:r>
              <a:rPr spc="-140" dirty="0"/>
              <a:t> </a:t>
            </a:r>
            <a:r>
              <a:rPr spc="-15" dirty="0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835" y="941832"/>
            <a:ext cx="3231641" cy="678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36206" y="1016634"/>
            <a:ext cx="18764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20" dirty="0">
                <a:latin typeface="Trebuchet MS"/>
                <a:cs typeface="Trebuchet MS"/>
              </a:rPr>
              <a:t>R</a:t>
            </a:r>
            <a:r>
              <a:rPr sz="2900" spc="-5" dirty="0">
                <a:latin typeface="Trebuchet MS"/>
                <a:cs typeface="Trebuchet MS"/>
              </a:rPr>
              <a:t>easonable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90032" y="940308"/>
            <a:ext cx="683260" cy="684530"/>
            <a:chOff x="5590032" y="940308"/>
            <a:chExt cx="683260" cy="6845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604" y="944880"/>
              <a:ext cx="673608" cy="6751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4604" y="944880"/>
              <a:ext cx="673735" cy="675640"/>
            </a:xfrm>
            <a:custGeom>
              <a:avLst/>
              <a:gdLst/>
              <a:ahLst/>
              <a:cxnLst/>
              <a:rect l="l" t="t" r="r" b="b"/>
              <a:pathLst>
                <a:path w="673735" h="675640">
                  <a:moveTo>
                    <a:pt x="0" y="337566"/>
                  </a:moveTo>
                  <a:lnTo>
                    <a:pt x="3073" y="291759"/>
                  </a:lnTo>
                  <a:lnTo>
                    <a:pt x="12027" y="247826"/>
                  </a:lnTo>
                  <a:lnTo>
                    <a:pt x="26461" y="206168"/>
                  </a:lnTo>
                  <a:lnTo>
                    <a:pt x="45974" y="167188"/>
                  </a:lnTo>
                  <a:lnTo>
                    <a:pt x="70164" y="131288"/>
                  </a:lnTo>
                  <a:lnTo>
                    <a:pt x="98631" y="98869"/>
                  </a:lnTo>
                  <a:lnTo>
                    <a:pt x="130974" y="70335"/>
                  </a:lnTo>
                  <a:lnTo>
                    <a:pt x="166793" y="46086"/>
                  </a:lnTo>
                  <a:lnTo>
                    <a:pt x="205686" y="26527"/>
                  </a:lnTo>
                  <a:lnTo>
                    <a:pt x="247253" y="12057"/>
                  </a:lnTo>
                  <a:lnTo>
                    <a:pt x="291092" y="3081"/>
                  </a:lnTo>
                  <a:lnTo>
                    <a:pt x="336804" y="0"/>
                  </a:lnTo>
                  <a:lnTo>
                    <a:pt x="382515" y="3081"/>
                  </a:lnTo>
                  <a:lnTo>
                    <a:pt x="426354" y="12057"/>
                  </a:lnTo>
                  <a:lnTo>
                    <a:pt x="467921" y="26527"/>
                  </a:lnTo>
                  <a:lnTo>
                    <a:pt x="506814" y="46086"/>
                  </a:lnTo>
                  <a:lnTo>
                    <a:pt x="542633" y="70335"/>
                  </a:lnTo>
                  <a:lnTo>
                    <a:pt x="574976" y="98869"/>
                  </a:lnTo>
                  <a:lnTo>
                    <a:pt x="603443" y="131288"/>
                  </a:lnTo>
                  <a:lnTo>
                    <a:pt x="627634" y="167188"/>
                  </a:lnTo>
                  <a:lnTo>
                    <a:pt x="647146" y="206168"/>
                  </a:lnTo>
                  <a:lnTo>
                    <a:pt x="661580" y="247826"/>
                  </a:lnTo>
                  <a:lnTo>
                    <a:pt x="670534" y="291759"/>
                  </a:lnTo>
                  <a:lnTo>
                    <a:pt x="673608" y="337566"/>
                  </a:lnTo>
                  <a:lnTo>
                    <a:pt x="670534" y="383372"/>
                  </a:lnTo>
                  <a:lnTo>
                    <a:pt x="661580" y="427305"/>
                  </a:lnTo>
                  <a:lnTo>
                    <a:pt x="647146" y="468963"/>
                  </a:lnTo>
                  <a:lnTo>
                    <a:pt x="627633" y="507943"/>
                  </a:lnTo>
                  <a:lnTo>
                    <a:pt x="603443" y="543843"/>
                  </a:lnTo>
                  <a:lnTo>
                    <a:pt x="574976" y="576262"/>
                  </a:lnTo>
                  <a:lnTo>
                    <a:pt x="542633" y="604796"/>
                  </a:lnTo>
                  <a:lnTo>
                    <a:pt x="506814" y="629045"/>
                  </a:lnTo>
                  <a:lnTo>
                    <a:pt x="467921" y="648604"/>
                  </a:lnTo>
                  <a:lnTo>
                    <a:pt x="426354" y="663074"/>
                  </a:lnTo>
                  <a:lnTo>
                    <a:pt x="382515" y="672050"/>
                  </a:lnTo>
                  <a:lnTo>
                    <a:pt x="336804" y="675132"/>
                  </a:lnTo>
                  <a:lnTo>
                    <a:pt x="291092" y="672050"/>
                  </a:lnTo>
                  <a:lnTo>
                    <a:pt x="247253" y="663074"/>
                  </a:lnTo>
                  <a:lnTo>
                    <a:pt x="205686" y="648604"/>
                  </a:lnTo>
                  <a:lnTo>
                    <a:pt x="166793" y="629045"/>
                  </a:lnTo>
                  <a:lnTo>
                    <a:pt x="130974" y="604796"/>
                  </a:lnTo>
                  <a:lnTo>
                    <a:pt x="98631" y="576262"/>
                  </a:lnTo>
                  <a:lnTo>
                    <a:pt x="70164" y="543843"/>
                  </a:lnTo>
                  <a:lnTo>
                    <a:pt x="45974" y="507943"/>
                  </a:lnTo>
                  <a:lnTo>
                    <a:pt x="26461" y="468963"/>
                  </a:lnTo>
                  <a:lnTo>
                    <a:pt x="12027" y="427305"/>
                  </a:lnTo>
                  <a:lnTo>
                    <a:pt x="3073" y="383372"/>
                  </a:lnTo>
                  <a:lnTo>
                    <a:pt x="0" y="33756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053" y="2237079"/>
            <a:ext cx="3810635" cy="32461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Overall</a:t>
            </a:r>
            <a:endParaRPr sz="20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effort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worth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Questions</a:t>
            </a:r>
            <a:r>
              <a:rPr sz="20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</a:t>
            </a:r>
            <a:r>
              <a:rPr sz="20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Ask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worthwhile?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timing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right?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match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efforts/needs?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5667375" cy="12280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Run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‘sanity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check’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sense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113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30" dirty="0"/>
              <a:t> </a:t>
            </a:r>
            <a:r>
              <a:rPr spc="-5" dirty="0"/>
              <a:t>Do </a:t>
            </a:r>
            <a:r>
              <a:rPr dirty="0"/>
              <a:t>I</a:t>
            </a:r>
            <a:r>
              <a:rPr spc="-20" dirty="0"/>
              <a:t> </a:t>
            </a:r>
            <a:r>
              <a:rPr spc="-5" dirty="0"/>
              <a:t>Need</a:t>
            </a:r>
            <a:r>
              <a:rPr spc="-15" dirty="0"/>
              <a:t> Requirements?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89493"/>
            <a:ext cx="8976360" cy="22898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Guides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eventual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735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correct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requirements,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you cannot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correct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2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60%</a:t>
            </a:r>
            <a:r>
              <a:rPr sz="28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originate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87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SMART</a:t>
            </a:r>
            <a:r>
              <a:rPr spc="-140" dirty="0"/>
              <a:t> </a:t>
            </a:r>
            <a:r>
              <a:rPr spc="-15" dirty="0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835" y="929627"/>
            <a:ext cx="3231641" cy="6789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61175" y="1003807"/>
            <a:ext cx="16287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30" dirty="0">
                <a:latin typeface="Trebuchet MS"/>
                <a:cs typeface="Trebuchet MS"/>
              </a:rPr>
              <a:t>T</a:t>
            </a:r>
            <a:r>
              <a:rPr sz="2900" dirty="0">
                <a:latin typeface="Trebuchet MS"/>
                <a:cs typeface="Trebuchet MS"/>
              </a:rPr>
              <a:t>raceable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90032" y="928116"/>
            <a:ext cx="683260" cy="684530"/>
            <a:chOff x="5590032" y="928116"/>
            <a:chExt cx="683260" cy="6845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604" y="932688"/>
              <a:ext cx="673608" cy="6751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4604" y="932688"/>
              <a:ext cx="673735" cy="675640"/>
            </a:xfrm>
            <a:custGeom>
              <a:avLst/>
              <a:gdLst/>
              <a:ahLst/>
              <a:cxnLst/>
              <a:rect l="l" t="t" r="r" b="b"/>
              <a:pathLst>
                <a:path w="673735" h="675640">
                  <a:moveTo>
                    <a:pt x="0" y="337565"/>
                  </a:moveTo>
                  <a:lnTo>
                    <a:pt x="3073" y="291759"/>
                  </a:lnTo>
                  <a:lnTo>
                    <a:pt x="12027" y="247826"/>
                  </a:lnTo>
                  <a:lnTo>
                    <a:pt x="26461" y="206168"/>
                  </a:lnTo>
                  <a:lnTo>
                    <a:pt x="45974" y="167188"/>
                  </a:lnTo>
                  <a:lnTo>
                    <a:pt x="70164" y="131288"/>
                  </a:lnTo>
                  <a:lnTo>
                    <a:pt x="98631" y="98869"/>
                  </a:lnTo>
                  <a:lnTo>
                    <a:pt x="130974" y="70335"/>
                  </a:lnTo>
                  <a:lnTo>
                    <a:pt x="166793" y="46086"/>
                  </a:lnTo>
                  <a:lnTo>
                    <a:pt x="205686" y="26527"/>
                  </a:lnTo>
                  <a:lnTo>
                    <a:pt x="247253" y="12057"/>
                  </a:lnTo>
                  <a:lnTo>
                    <a:pt x="291092" y="3081"/>
                  </a:lnTo>
                  <a:lnTo>
                    <a:pt x="336804" y="0"/>
                  </a:lnTo>
                  <a:lnTo>
                    <a:pt x="382515" y="3081"/>
                  </a:lnTo>
                  <a:lnTo>
                    <a:pt x="426354" y="12057"/>
                  </a:lnTo>
                  <a:lnTo>
                    <a:pt x="467921" y="26527"/>
                  </a:lnTo>
                  <a:lnTo>
                    <a:pt x="506814" y="46086"/>
                  </a:lnTo>
                  <a:lnTo>
                    <a:pt x="542633" y="70335"/>
                  </a:lnTo>
                  <a:lnTo>
                    <a:pt x="574976" y="98869"/>
                  </a:lnTo>
                  <a:lnTo>
                    <a:pt x="603443" y="131288"/>
                  </a:lnTo>
                  <a:lnTo>
                    <a:pt x="627634" y="167188"/>
                  </a:lnTo>
                  <a:lnTo>
                    <a:pt x="647146" y="206168"/>
                  </a:lnTo>
                  <a:lnTo>
                    <a:pt x="661580" y="247826"/>
                  </a:lnTo>
                  <a:lnTo>
                    <a:pt x="670534" y="291759"/>
                  </a:lnTo>
                  <a:lnTo>
                    <a:pt x="673608" y="337565"/>
                  </a:lnTo>
                  <a:lnTo>
                    <a:pt x="670534" y="383372"/>
                  </a:lnTo>
                  <a:lnTo>
                    <a:pt x="661580" y="427305"/>
                  </a:lnTo>
                  <a:lnTo>
                    <a:pt x="647146" y="468963"/>
                  </a:lnTo>
                  <a:lnTo>
                    <a:pt x="627633" y="507943"/>
                  </a:lnTo>
                  <a:lnTo>
                    <a:pt x="603443" y="543843"/>
                  </a:lnTo>
                  <a:lnTo>
                    <a:pt x="574976" y="576262"/>
                  </a:lnTo>
                  <a:lnTo>
                    <a:pt x="542633" y="604796"/>
                  </a:lnTo>
                  <a:lnTo>
                    <a:pt x="506814" y="629045"/>
                  </a:lnTo>
                  <a:lnTo>
                    <a:pt x="467921" y="648604"/>
                  </a:lnTo>
                  <a:lnTo>
                    <a:pt x="426354" y="663074"/>
                  </a:lnTo>
                  <a:lnTo>
                    <a:pt x="382515" y="672050"/>
                  </a:lnTo>
                  <a:lnTo>
                    <a:pt x="336804" y="675132"/>
                  </a:lnTo>
                  <a:lnTo>
                    <a:pt x="291092" y="672050"/>
                  </a:lnTo>
                  <a:lnTo>
                    <a:pt x="247253" y="663074"/>
                  </a:lnTo>
                  <a:lnTo>
                    <a:pt x="205686" y="648604"/>
                  </a:lnTo>
                  <a:lnTo>
                    <a:pt x="166793" y="629045"/>
                  </a:lnTo>
                  <a:lnTo>
                    <a:pt x="130974" y="604796"/>
                  </a:lnTo>
                  <a:lnTo>
                    <a:pt x="98631" y="576262"/>
                  </a:lnTo>
                  <a:lnTo>
                    <a:pt x="70164" y="543843"/>
                  </a:lnTo>
                  <a:lnTo>
                    <a:pt x="45974" y="507943"/>
                  </a:lnTo>
                  <a:lnTo>
                    <a:pt x="26461" y="468963"/>
                  </a:lnTo>
                  <a:lnTo>
                    <a:pt x="12027" y="427305"/>
                  </a:lnTo>
                  <a:lnTo>
                    <a:pt x="3073" y="383372"/>
                  </a:lnTo>
                  <a:lnTo>
                    <a:pt x="0" y="33756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pc="-5" dirty="0"/>
              <a:t>Overall</a:t>
            </a: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u="none" spc="-45" dirty="0"/>
              <a:t>Trace</a:t>
            </a:r>
            <a:r>
              <a:rPr u="none" spc="-50" dirty="0"/>
              <a:t> </a:t>
            </a:r>
            <a:r>
              <a:rPr u="none" dirty="0"/>
              <a:t>requirement</a:t>
            </a:r>
            <a:r>
              <a:rPr u="none" spc="-60" dirty="0"/>
              <a:t> </a:t>
            </a:r>
            <a:r>
              <a:rPr u="none" spc="-5" dirty="0"/>
              <a:t>through</a:t>
            </a:r>
            <a:r>
              <a:rPr u="none" spc="-60" dirty="0"/>
              <a:t> </a:t>
            </a:r>
            <a:r>
              <a:rPr u="none" dirty="0"/>
              <a:t>design, </a:t>
            </a:r>
            <a:r>
              <a:rPr u="none" spc="-590" dirty="0"/>
              <a:t> </a:t>
            </a:r>
            <a:r>
              <a:rPr u="none" spc="-5" dirty="0"/>
              <a:t>implementation,</a:t>
            </a:r>
            <a:r>
              <a:rPr u="none" spc="-40" dirty="0"/>
              <a:t> </a:t>
            </a:r>
            <a:r>
              <a:rPr u="none" spc="-5" dirty="0"/>
              <a:t>and</a:t>
            </a:r>
            <a:r>
              <a:rPr u="none" spc="-20" dirty="0"/>
              <a:t> </a:t>
            </a:r>
            <a:r>
              <a:rPr u="none" spc="-5" dirty="0"/>
              <a:t>testing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300"/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2450"/>
          </a:p>
          <a:p>
            <a:pPr marL="12700">
              <a:lnSpc>
                <a:spcPct val="100000"/>
              </a:lnSpc>
            </a:pPr>
            <a:r>
              <a:rPr dirty="0"/>
              <a:t>Questions</a:t>
            </a:r>
            <a:r>
              <a:rPr spc="-60" dirty="0"/>
              <a:t> </a:t>
            </a:r>
            <a:r>
              <a:rPr spc="-5" dirty="0"/>
              <a:t>to</a:t>
            </a:r>
            <a:r>
              <a:rPr spc="-140" dirty="0"/>
              <a:t> </a:t>
            </a:r>
            <a:r>
              <a:rPr dirty="0"/>
              <a:t>Ask</a:t>
            </a:r>
          </a:p>
          <a:p>
            <a:pPr marL="241300" marR="12192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u="none" spc="-5" dirty="0"/>
              <a:t>Can</a:t>
            </a:r>
            <a:r>
              <a:rPr u="none" spc="-25" dirty="0"/>
              <a:t> </a:t>
            </a:r>
            <a:r>
              <a:rPr u="none" dirty="0"/>
              <a:t>I</a:t>
            </a:r>
            <a:r>
              <a:rPr u="none" spc="-15" dirty="0"/>
              <a:t> </a:t>
            </a:r>
            <a:r>
              <a:rPr u="none" spc="-5" dirty="0"/>
              <a:t>ensure</a:t>
            </a:r>
            <a:r>
              <a:rPr u="none" spc="-35" dirty="0"/>
              <a:t> </a:t>
            </a:r>
            <a:r>
              <a:rPr u="none" spc="-5" dirty="0"/>
              <a:t>this</a:t>
            </a:r>
            <a:r>
              <a:rPr u="none" spc="-25" dirty="0"/>
              <a:t> </a:t>
            </a:r>
            <a:r>
              <a:rPr u="none" dirty="0"/>
              <a:t>requirement</a:t>
            </a:r>
            <a:r>
              <a:rPr u="none" spc="-50" dirty="0"/>
              <a:t> </a:t>
            </a:r>
            <a:r>
              <a:rPr u="none" spc="-5" dirty="0"/>
              <a:t>has </a:t>
            </a:r>
            <a:r>
              <a:rPr u="none" spc="-590" dirty="0"/>
              <a:t> </a:t>
            </a:r>
            <a:r>
              <a:rPr u="none" spc="-5" dirty="0"/>
              <a:t>been</a:t>
            </a:r>
            <a:r>
              <a:rPr u="none" spc="-30" dirty="0"/>
              <a:t> </a:t>
            </a:r>
            <a:r>
              <a:rPr u="none" spc="-5" dirty="0"/>
              <a:t>met</a:t>
            </a:r>
            <a:r>
              <a:rPr u="none" spc="-30" dirty="0"/>
              <a:t> </a:t>
            </a:r>
            <a:r>
              <a:rPr u="none" spc="-5" dirty="0"/>
              <a:t>in</a:t>
            </a:r>
            <a:r>
              <a:rPr u="none" spc="-10" dirty="0"/>
              <a:t> </a:t>
            </a:r>
            <a:r>
              <a:rPr u="none" spc="-5" dirty="0"/>
              <a:t>the</a:t>
            </a:r>
            <a:r>
              <a:rPr u="none" spc="-30" dirty="0"/>
              <a:t> </a:t>
            </a:r>
            <a:r>
              <a:rPr u="none" dirty="0"/>
              <a:t>design</a:t>
            </a:r>
            <a:r>
              <a:rPr u="none" spc="-40" dirty="0"/>
              <a:t> </a:t>
            </a:r>
            <a:r>
              <a:rPr u="none" dirty="0"/>
              <a:t>solution?</a:t>
            </a:r>
          </a:p>
          <a:p>
            <a:pPr marL="241300" marR="121920" indent="-228600">
              <a:lnSpc>
                <a:spcPts val="216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u="none" spc="-5" dirty="0"/>
              <a:t>Can</a:t>
            </a:r>
            <a:r>
              <a:rPr u="none" spc="-25" dirty="0"/>
              <a:t> </a:t>
            </a:r>
            <a:r>
              <a:rPr u="none" dirty="0"/>
              <a:t>I</a:t>
            </a:r>
            <a:r>
              <a:rPr u="none" spc="-15" dirty="0"/>
              <a:t> </a:t>
            </a:r>
            <a:r>
              <a:rPr u="none" spc="-5" dirty="0"/>
              <a:t>ensure</a:t>
            </a:r>
            <a:r>
              <a:rPr u="none" spc="-35" dirty="0"/>
              <a:t> </a:t>
            </a:r>
            <a:r>
              <a:rPr u="none" spc="-5" dirty="0"/>
              <a:t>this</a:t>
            </a:r>
            <a:r>
              <a:rPr u="none" spc="-25" dirty="0"/>
              <a:t> </a:t>
            </a:r>
            <a:r>
              <a:rPr u="none" dirty="0"/>
              <a:t>requirement</a:t>
            </a:r>
            <a:r>
              <a:rPr u="none" spc="-50" dirty="0"/>
              <a:t> </a:t>
            </a:r>
            <a:r>
              <a:rPr u="none" spc="-5" dirty="0"/>
              <a:t>has </a:t>
            </a:r>
            <a:r>
              <a:rPr u="none" spc="-590" dirty="0"/>
              <a:t> </a:t>
            </a:r>
            <a:r>
              <a:rPr u="none" spc="-5" dirty="0"/>
              <a:t>been</a:t>
            </a:r>
            <a:r>
              <a:rPr u="none" spc="-25" dirty="0"/>
              <a:t> </a:t>
            </a:r>
            <a:r>
              <a:rPr u="none" spc="-5" dirty="0"/>
              <a:t>met</a:t>
            </a:r>
            <a:r>
              <a:rPr u="none" spc="-30" dirty="0"/>
              <a:t> </a:t>
            </a:r>
            <a:r>
              <a:rPr u="none" spc="-5" dirty="0"/>
              <a:t>in the</a:t>
            </a:r>
            <a:r>
              <a:rPr u="none" spc="-30" dirty="0"/>
              <a:t> </a:t>
            </a:r>
            <a:r>
              <a:rPr u="none" spc="-5" dirty="0"/>
              <a:t>implementation?</a:t>
            </a:r>
          </a:p>
          <a:p>
            <a:pPr marL="241300" marR="121920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u="none" spc="-5" dirty="0"/>
              <a:t>Can</a:t>
            </a:r>
            <a:r>
              <a:rPr u="none" spc="-25" dirty="0"/>
              <a:t> </a:t>
            </a:r>
            <a:r>
              <a:rPr u="none" dirty="0"/>
              <a:t>I</a:t>
            </a:r>
            <a:r>
              <a:rPr u="none" spc="-15" dirty="0"/>
              <a:t> </a:t>
            </a:r>
            <a:r>
              <a:rPr u="none" spc="-5" dirty="0"/>
              <a:t>ensure</a:t>
            </a:r>
            <a:r>
              <a:rPr u="none" spc="-35" dirty="0"/>
              <a:t> </a:t>
            </a:r>
            <a:r>
              <a:rPr u="none" spc="-5" dirty="0"/>
              <a:t>this</a:t>
            </a:r>
            <a:r>
              <a:rPr u="none" spc="-25" dirty="0"/>
              <a:t> </a:t>
            </a:r>
            <a:r>
              <a:rPr u="none" dirty="0"/>
              <a:t>requirement</a:t>
            </a:r>
            <a:r>
              <a:rPr u="none" spc="-50" dirty="0"/>
              <a:t> </a:t>
            </a:r>
            <a:r>
              <a:rPr u="none" spc="-5" dirty="0"/>
              <a:t>has </a:t>
            </a:r>
            <a:r>
              <a:rPr u="none" spc="-590" dirty="0"/>
              <a:t> </a:t>
            </a:r>
            <a:r>
              <a:rPr u="none" spc="-5" dirty="0"/>
              <a:t>been</a:t>
            </a:r>
            <a:r>
              <a:rPr u="none" spc="-25" dirty="0"/>
              <a:t> </a:t>
            </a:r>
            <a:r>
              <a:rPr u="none" spc="-5" dirty="0"/>
              <a:t>met</a:t>
            </a:r>
            <a:r>
              <a:rPr u="none" spc="-30" dirty="0"/>
              <a:t> </a:t>
            </a:r>
            <a:r>
              <a:rPr u="none" spc="-5" dirty="0"/>
              <a:t>during</a:t>
            </a:r>
            <a:r>
              <a:rPr u="none" spc="-25" dirty="0"/>
              <a:t> </a:t>
            </a:r>
            <a:r>
              <a:rPr u="none" spc="-5" dirty="0"/>
              <a:t>testing?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48147" y="2237079"/>
            <a:ext cx="4082415" cy="22434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Guidelines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Originators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justifications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on other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Importance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780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Tips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20" dirty="0"/>
              <a:t>Producing</a:t>
            </a:r>
            <a:r>
              <a:rPr spc="-5" dirty="0"/>
              <a:t> </a:t>
            </a:r>
            <a:r>
              <a:rPr spc="-65" dirty="0"/>
              <a:t>Valid</a:t>
            </a:r>
            <a:r>
              <a:rPr spc="-15" dirty="0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8444230" cy="33820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use the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word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sz="24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requirement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Written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short,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sentences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Consistent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terminology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Stated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positively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Accompanied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notes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comments to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clarify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Stated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imperatively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Don’t use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400" i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858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Translations</a:t>
            </a:r>
            <a:r>
              <a:rPr spc="5" dirty="0"/>
              <a:t> </a:t>
            </a:r>
            <a:r>
              <a:rPr dirty="0"/>
              <a:t>for </a:t>
            </a:r>
            <a:r>
              <a:rPr spc="-20" dirty="0"/>
              <a:t>Requirement</a:t>
            </a:r>
            <a:r>
              <a:rPr spc="-25" dirty="0"/>
              <a:t> </a:t>
            </a:r>
            <a:r>
              <a:rPr spc="-35" dirty="0"/>
              <a:t>Verbiage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9519285" cy="32188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Or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Select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one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options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Can,</a:t>
            </a:r>
            <a:r>
              <a:rPr sz="24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should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Expresses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desire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suggestion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instead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100%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reliability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Are,</a:t>
            </a:r>
            <a:r>
              <a:rPr sz="24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is,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will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Descriptive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Support,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and/or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–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Confusing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But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not</a:t>
            </a:r>
            <a:r>
              <a:rPr sz="24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limited</a:t>
            </a:r>
            <a:r>
              <a:rPr sz="24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to,</a:t>
            </a:r>
            <a:r>
              <a:rPr sz="24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etc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Incomplete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requirement/thought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Shall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dictates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functional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capability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001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Terms</a:t>
            </a:r>
            <a:r>
              <a:rPr spc="-45" dirty="0"/>
              <a:t> </a:t>
            </a:r>
            <a:r>
              <a:rPr spc="-5" dirty="0"/>
              <a:t>to</a:t>
            </a:r>
            <a:r>
              <a:rPr spc="-229" dirty="0"/>
              <a:t> </a:t>
            </a:r>
            <a:r>
              <a:rPr spc="-40" dirty="0"/>
              <a:t>Avoid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2235835" cy="33820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Adequate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Approximately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Maintainable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Maximize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Minimize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3597" y="2234945"/>
            <a:ext cx="2387600" cy="33820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Normally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Optimize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Quick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Rapid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Substantial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Sufficient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Timely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593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5" dirty="0"/>
              <a:t>Phases</a:t>
            </a:r>
            <a:r>
              <a:rPr lang="en-US" spc="-20" dirty="0"/>
              <a:t> </a:t>
            </a:r>
            <a:r>
              <a:rPr lang="en-US" dirty="0"/>
              <a:t>of</a:t>
            </a:r>
            <a:r>
              <a:rPr lang="en-US" spc="-15" dirty="0"/>
              <a:t> </a:t>
            </a:r>
            <a:r>
              <a:rPr lang="en-US" dirty="0"/>
              <a:t>the</a:t>
            </a:r>
            <a:r>
              <a:rPr lang="en-US" spc="-25" dirty="0"/>
              <a:t> </a:t>
            </a:r>
            <a:r>
              <a:rPr lang="en-US" spc="-15" dirty="0"/>
              <a:t>Requirements</a:t>
            </a:r>
            <a:r>
              <a:rPr lang="en-US" spc="-45" dirty="0"/>
              <a:t> </a:t>
            </a:r>
            <a:r>
              <a:rPr lang="en-US" spc="-25" dirty="0"/>
              <a:t>Process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318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Phases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5" dirty="0"/>
              <a:t>Requirements</a:t>
            </a:r>
            <a:r>
              <a:rPr spc="-45" dirty="0"/>
              <a:t> </a:t>
            </a:r>
            <a:r>
              <a:rPr spc="-2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428494"/>
            <a:ext cx="4090670" cy="18516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Elicitation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Approval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930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80" dirty="0"/>
              <a:t> </a:t>
            </a:r>
            <a:r>
              <a:rPr spc="-25" dirty="0"/>
              <a:t>Rules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930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80" dirty="0"/>
              <a:t> </a:t>
            </a:r>
            <a:r>
              <a:rPr spc="-2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89493"/>
            <a:ext cx="5741670" cy="13957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What are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Rules?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vs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30" dirty="0"/>
              <a:t> </a:t>
            </a:r>
            <a:r>
              <a:rPr spc="-25" dirty="0"/>
              <a:t>Rules </a:t>
            </a:r>
            <a:r>
              <a:rPr spc="-5" dirty="0"/>
              <a:t>Explained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30" dirty="0"/>
              <a:t> </a:t>
            </a:r>
            <a:r>
              <a:rPr spc="-25" dirty="0"/>
              <a:t>Rules </a:t>
            </a:r>
            <a:r>
              <a:rPr spc="-5" dirty="0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69903"/>
            <a:ext cx="9426575" cy="25723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is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defines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constrains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aspect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 and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resolves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either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false.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Purpose:</a:t>
            </a:r>
            <a:endParaRPr sz="2400">
              <a:latin typeface="Trebuchet MS"/>
              <a:cs typeface="Trebuchet MS"/>
            </a:endParaRPr>
          </a:p>
          <a:p>
            <a:pPr marL="469900" marR="830580">
              <a:lnSpc>
                <a:spcPts val="216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assert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to control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influence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 business.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4842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53" y="3226689"/>
            <a:ext cx="748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Something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do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30" dirty="0"/>
              <a:t> </a:t>
            </a:r>
            <a:r>
              <a:rPr spc="-25" dirty="0"/>
              <a:t>Rules </a:t>
            </a:r>
            <a:r>
              <a:rPr spc="-5" dirty="0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69903"/>
            <a:ext cx="9426575" cy="25723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is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defines</a:t>
            </a:r>
            <a:r>
              <a:rPr sz="2000" spc="-25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or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 constrains</a:t>
            </a:r>
            <a:r>
              <a:rPr sz="2000" spc="-45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some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 aspect</a:t>
            </a:r>
            <a:r>
              <a:rPr sz="2000" spc="-30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of</a:t>
            </a:r>
            <a:r>
              <a:rPr sz="2000" spc="20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business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resolves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either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false.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Purpose:</a:t>
            </a:r>
            <a:endParaRPr sz="2400">
              <a:latin typeface="Trebuchet MS"/>
              <a:cs typeface="Trebuchet MS"/>
            </a:endParaRPr>
          </a:p>
          <a:p>
            <a:pPr marL="469900" marR="830580">
              <a:lnSpc>
                <a:spcPts val="216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assert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to control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influence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 business.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30" dirty="0"/>
              <a:t> </a:t>
            </a:r>
            <a:r>
              <a:rPr spc="-25" dirty="0"/>
              <a:t>Rules </a:t>
            </a:r>
            <a:r>
              <a:rPr spc="-5" dirty="0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69903"/>
            <a:ext cx="9426575" cy="25723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is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defines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constrains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aspect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 and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resolves</a:t>
            </a:r>
            <a:r>
              <a:rPr sz="2000" spc="-40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either</a:t>
            </a:r>
            <a:r>
              <a:rPr sz="2000" spc="-30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true</a:t>
            </a:r>
            <a:r>
              <a:rPr sz="2000" spc="-20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or</a:t>
            </a:r>
            <a:r>
              <a:rPr sz="2000" spc="-10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false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Purpose:</a:t>
            </a:r>
            <a:endParaRPr sz="2400">
              <a:latin typeface="Trebuchet MS"/>
              <a:cs typeface="Trebuchet MS"/>
            </a:endParaRPr>
          </a:p>
          <a:p>
            <a:pPr marL="469900" marR="830580">
              <a:lnSpc>
                <a:spcPts val="216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assert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to control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influence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 business.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56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30" dirty="0"/>
              <a:t> </a:t>
            </a:r>
            <a:r>
              <a:rPr spc="-25" dirty="0"/>
              <a:t>Rules </a:t>
            </a:r>
            <a:r>
              <a:rPr spc="-5" dirty="0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69903"/>
            <a:ext cx="9426575" cy="25723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is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defines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constrains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aspect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 and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resolves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either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false.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Purpose:</a:t>
            </a:r>
            <a:endParaRPr sz="2400">
              <a:latin typeface="Trebuchet MS"/>
              <a:cs typeface="Trebuchet MS"/>
            </a:endParaRPr>
          </a:p>
          <a:p>
            <a:pPr marL="469900" marR="830580">
              <a:lnSpc>
                <a:spcPts val="216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assert</a:t>
            </a:r>
            <a:r>
              <a:rPr sz="2000" spc="-30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business</a:t>
            </a:r>
            <a:r>
              <a:rPr sz="2000" spc="-15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structure</a:t>
            </a:r>
            <a:r>
              <a:rPr sz="2000" spc="-45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or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 to control</a:t>
            </a:r>
            <a:r>
              <a:rPr sz="2000" spc="-40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4B083"/>
                </a:solidFill>
                <a:latin typeface="Trebuchet MS"/>
                <a:cs typeface="Trebuchet MS"/>
              </a:rPr>
              <a:t>or </a:t>
            </a:r>
            <a:r>
              <a:rPr sz="2000" spc="-585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4B083"/>
                </a:solidFill>
                <a:latin typeface="Trebuchet MS"/>
                <a:cs typeface="Trebuchet MS"/>
              </a:rPr>
              <a:t>influence</a:t>
            </a:r>
            <a:r>
              <a:rPr sz="2000" spc="-40" dirty="0">
                <a:solidFill>
                  <a:srgbClr val="F4B083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989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35" dirty="0"/>
              <a:t> </a:t>
            </a:r>
            <a:r>
              <a:rPr spc="-25" dirty="0"/>
              <a:t>Rules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469642"/>
            <a:ext cx="8944610" cy="18516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addresses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must appear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valid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(contain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and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.)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class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at least one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instructor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valid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driver’s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license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rent a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vehicle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quote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completed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an invoice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generated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53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20" dirty="0"/>
              <a:t> </a:t>
            </a:r>
            <a:r>
              <a:rPr spc="-25" dirty="0"/>
              <a:t>Rules</a:t>
            </a:r>
            <a:r>
              <a:rPr spc="-15" dirty="0"/>
              <a:t> </a:t>
            </a:r>
            <a:r>
              <a:rPr dirty="0"/>
              <a:t>vs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05387"/>
            <a:ext cx="8528050" cy="25819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Rule: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  <a:tab pos="573722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addresses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appear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valid	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(contain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@,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later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.)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Possible</a:t>
            </a: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Capability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enter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Alert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agent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doesn’t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appear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valid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correction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invalid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53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20" dirty="0"/>
              <a:t> </a:t>
            </a:r>
            <a:r>
              <a:rPr spc="-25" dirty="0"/>
              <a:t>Rules</a:t>
            </a:r>
            <a:r>
              <a:rPr spc="-15" dirty="0"/>
              <a:t> </a:t>
            </a:r>
            <a:r>
              <a:rPr dirty="0"/>
              <a:t>vs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05387"/>
            <a:ext cx="8409305" cy="22434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Rule: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 have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least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instructor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Possible</a:t>
            </a: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Capability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Dean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assign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instructor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registration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cannot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opened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until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 instructor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assigned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53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20" dirty="0"/>
              <a:t> </a:t>
            </a:r>
            <a:r>
              <a:rPr spc="-25" dirty="0"/>
              <a:t>Rules</a:t>
            </a:r>
            <a:r>
              <a:rPr spc="-15" dirty="0"/>
              <a:t> </a:t>
            </a:r>
            <a:r>
              <a:rPr dirty="0"/>
              <a:t>vs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05387"/>
            <a:ext cx="7717790" cy="22434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Rule: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valid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driver’s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license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rent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vehicle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Possible</a:t>
            </a: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inspect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driver’s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license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Ability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validate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driver’s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license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53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20" dirty="0"/>
              <a:t> </a:t>
            </a:r>
            <a:r>
              <a:rPr spc="-25" dirty="0"/>
              <a:t>Rules</a:t>
            </a:r>
            <a:r>
              <a:rPr spc="-15" dirty="0"/>
              <a:t> </a:t>
            </a:r>
            <a:r>
              <a:rPr dirty="0"/>
              <a:t>vs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505387"/>
            <a:ext cx="7937500" cy="25819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Rule: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quote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completed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prior to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invoice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being generated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Possible</a:t>
            </a: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Capability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enter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quote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quote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automatically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flow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invoice</a:t>
            </a:r>
            <a:endParaRPr sz="2000">
              <a:latin typeface="Trebuchet MS"/>
              <a:cs typeface="Trebuchet MS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Ability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tie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quote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invoices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together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reporting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933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25" dirty="0"/>
              <a:t> Rules </a:t>
            </a:r>
            <a:r>
              <a:rPr dirty="0"/>
              <a:t>Best</a:t>
            </a:r>
            <a:r>
              <a:rPr spc="-25" dirty="0"/>
              <a:t> </a:t>
            </a:r>
            <a:r>
              <a:rPr spc="-2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98750"/>
            <a:ext cx="8677275" cy="21920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documenting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rules,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comply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need multiple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changed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cause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road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683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Categories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816479"/>
            <a:ext cx="4057015" cy="13957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Functional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600"/>
              </a:lnSpc>
              <a:spcBef>
                <a:spcPts val="1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Non-Functional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Requirements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683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Categories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3597" y="3146653"/>
            <a:ext cx="3589654" cy="8305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Things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2816479"/>
            <a:ext cx="4057015" cy="13957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Functional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600"/>
              </a:lnSpc>
              <a:spcBef>
                <a:spcPts val="10"/>
              </a:spcBef>
            </a:pPr>
            <a:r>
              <a:rPr sz="2400" spc="-5" dirty="0">
                <a:solidFill>
                  <a:srgbClr val="A6A6A6"/>
                </a:solidFill>
                <a:latin typeface="Trebuchet MS"/>
                <a:cs typeface="Trebuchet MS"/>
              </a:rPr>
              <a:t>Non-Functional </a:t>
            </a:r>
            <a:r>
              <a:rPr sz="2400" spc="-15" dirty="0">
                <a:solidFill>
                  <a:srgbClr val="A6A6A6"/>
                </a:solidFill>
                <a:latin typeface="Trebuchet MS"/>
                <a:cs typeface="Trebuchet MS"/>
              </a:rPr>
              <a:t>Requirements </a:t>
            </a:r>
            <a:r>
              <a:rPr sz="2400" spc="-7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A6A6A6"/>
                </a:solidFill>
                <a:latin typeface="Trebuchet MS"/>
                <a:cs typeface="Trebuchet MS"/>
              </a:rPr>
              <a:t>Constraints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683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Categories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3597" y="3243833"/>
            <a:ext cx="4184015" cy="1007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qualities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behave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2816479"/>
            <a:ext cx="4057015" cy="13957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solidFill>
                  <a:srgbClr val="A6A6A6"/>
                </a:solidFill>
                <a:latin typeface="Trebuchet MS"/>
                <a:cs typeface="Trebuchet MS"/>
              </a:rPr>
              <a:t>Functional </a:t>
            </a:r>
            <a:r>
              <a:rPr sz="2400" spc="-15" dirty="0">
                <a:solidFill>
                  <a:srgbClr val="A6A6A6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600"/>
              </a:lnSpc>
              <a:spcBef>
                <a:spcPts val="1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Non-Functional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Requirements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A6A6A6"/>
                </a:solidFill>
                <a:latin typeface="Trebuchet MS"/>
                <a:cs typeface="Trebuchet MS"/>
              </a:rPr>
              <a:t>Constraints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683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Categories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3597" y="3190699"/>
            <a:ext cx="2769235" cy="9518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project</a:t>
            </a:r>
            <a:endParaRPr sz="16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2816479"/>
            <a:ext cx="4057015" cy="13957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solidFill>
                  <a:srgbClr val="A6A6A6"/>
                </a:solidFill>
                <a:latin typeface="Trebuchet MS"/>
                <a:cs typeface="Trebuchet MS"/>
              </a:rPr>
              <a:t>Functional </a:t>
            </a:r>
            <a:r>
              <a:rPr sz="2400" spc="-15" dirty="0">
                <a:solidFill>
                  <a:srgbClr val="A6A6A6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24600"/>
              </a:lnSpc>
              <a:spcBef>
                <a:spcPts val="10"/>
              </a:spcBef>
            </a:pPr>
            <a:r>
              <a:rPr sz="2400" spc="-5" dirty="0">
                <a:solidFill>
                  <a:srgbClr val="A6A6A6"/>
                </a:solidFill>
                <a:latin typeface="Trebuchet MS"/>
                <a:cs typeface="Trebuchet MS"/>
              </a:rPr>
              <a:t>Non-Functional </a:t>
            </a:r>
            <a:r>
              <a:rPr sz="2400" spc="-15" dirty="0">
                <a:solidFill>
                  <a:srgbClr val="A6A6A6"/>
                </a:solidFill>
                <a:latin typeface="Trebuchet MS"/>
                <a:cs typeface="Trebuchet MS"/>
              </a:rPr>
              <a:t>Requirements </a:t>
            </a:r>
            <a:r>
              <a:rPr sz="2400" spc="-7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033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Product</a:t>
            </a:r>
            <a:r>
              <a:rPr spc="-70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7079"/>
            <a:ext cx="9426575" cy="28346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reason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Client,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Customer,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interact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i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intended</a:t>
            </a:r>
            <a:r>
              <a:rPr sz="2000" i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end-users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2000" i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affect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usability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limitations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restrictions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Naming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Conventions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Definitions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vocabulary</a:t>
            </a:r>
            <a:r>
              <a:rPr sz="2000" i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i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Facts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outside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influences</a:t>
            </a:r>
            <a:r>
              <a:rPr sz="200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difference</a:t>
            </a:r>
            <a:r>
              <a:rPr sz="200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r>
              <a:rPr sz="200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developers</a:t>
            </a:r>
            <a:r>
              <a:rPr sz="200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904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Product</a:t>
            </a:r>
            <a:r>
              <a:rPr spc="-35" dirty="0"/>
              <a:t> </a:t>
            </a:r>
            <a:r>
              <a:rPr spc="-5" dirty="0"/>
              <a:t>Constraint</a:t>
            </a:r>
            <a:r>
              <a:rPr spc="-50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37891"/>
            <a:ext cx="8975090" cy="16306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exceed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$50,000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company’s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machines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cannot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interrupt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daily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last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historical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13083</Words>
  <Application>Microsoft Office PowerPoint</Application>
  <PresentationFormat>Widescreen</PresentationFormat>
  <Paragraphs>1843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 MT</vt:lpstr>
      <vt:lpstr>Calibri</vt:lpstr>
      <vt:lpstr>Trebuchet MS</vt:lpstr>
      <vt:lpstr>Office Theme</vt:lpstr>
      <vt:lpstr>It’s All About the Requirements</vt:lpstr>
      <vt:lpstr>Why Do I Need Requirements?</vt:lpstr>
      <vt:lpstr>PowerPoint Presentation</vt:lpstr>
      <vt:lpstr>Categories of Requirements</vt:lpstr>
      <vt:lpstr>Categories of Requirements</vt:lpstr>
      <vt:lpstr>Categories of Requirements</vt:lpstr>
      <vt:lpstr>Categories of Requirements</vt:lpstr>
      <vt:lpstr>Product Constraints</vt:lpstr>
      <vt:lpstr>Product Constraint Examples</vt:lpstr>
      <vt:lpstr>Functional Requirements</vt:lpstr>
      <vt:lpstr>Functional Requirement Examples</vt:lpstr>
      <vt:lpstr>Non-Functional Requirements</vt:lpstr>
      <vt:lpstr>Non-Functional Requirement Examples</vt:lpstr>
      <vt:lpstr>What Makes a Good Requirement?</vt:lpstr>
      <vt:lpstr>SMART Requirements</vt:lpstr>
      <vt:lpstr>SMART Requirements</vt:lpstr>
      <vt:lpstr>SMART Requirements</vt:lpstr>
      <vt:lpstr>SMART Requirements</vt:lpstr>
      <vt:lpstr>SMART Requirements</vt:lpstr>
      <vt:lpstr>SMART Requirements</vt:lpstr>
      <vt:lpstr>Tips for Producing Valid Requirements</vt:lpstr>
      <vt:lpstr>Translations for Requirement Verbiage</vt:lpstr>
      <vt:lpstr>Terms to Avoid</vt:lpstr>
      <vt:lpstr>Phases of the Requirements Process</vt:lpstr>
      <vt:lpstr>Phases of the Requirements Process</vt:lpstr>
      <vt:lpstr>Business Rules</vt:lpstr>
      <vt:lpstr>Business Rules</vt:lpstr>
      <vt:lpstr>Business Rules Explained</vt:lpstr>
      <vt:lpstr>Business Rules Explained</vt:lpstr>
      <vt:lpstr>Business Rules Explained</vt:lpstr>
      <vt:lpstr>Business Rules Explained</vt:lpstr>
      <vt:lpstr>Business Rules Explained</vt:lpstr>
      <vt:lpstr>Business Rules Examples</vt:lpstr>
      <vt:lpstr>Business Rules vs Business Requirements</vt:lpstr>
      <vt:lpstr>Business Rules vs Business Requirements</vt:lpstr>
      <vt:lpstr>Business Rules vs Business Requirements</vt:lpstr>
      <vt:lpstr>Business Rules vs Business Requirements</vt:lpstr>
      <vt:lpstr>Business Rules Best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Ayesha</cp:lastModifiedBy>
  <cp:revision>6</cp:revision>
  <dcterms:created xsi:type="dcterms:W3CDTF">2021-11-09T02:43:59Z</dcterms:created>
  <dcterms:modified xsi:type="dcterms:W3CDTF">2021-11-09T09:03:42Z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