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12" autoAdjust="0"/>
  </p:normalViewPr>
  <p:slideViewPr>
    <p:cSldViewPr>
      <p:cViewPr varScale="1">
        <p:scale>
          <a:sx n="58" d="100"/>
          <a:sy n="58" d="100"/>
        </p:scale>
        <p:origin x="161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1F445-83BC-469F-92B7-FA63730A3D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114E-4BC4-49E6-814D-F595B051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everyone, welcome to Visual Modeling Concepts.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lecture,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the basics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visual modeling and give you an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I mean when I say visual modeling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benefits of using visual models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analyzing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114E-4BC4-49E6-814D-F595B0514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 off what is visual modeling?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actual definition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graphical representation using a modeling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takes something complex and makes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easier to understand.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that that definition is pretty complex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little bit overly confusing so let's go ahead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break that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114E-4BC4-49E6-814D-F595B0514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is, visual modeling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graphical representation.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Pictures are a lot easier to understand than a block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text and so modeling what it does is it takes that block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text and it breaks it up, it could break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up into full picture format, it could break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up into smaller words that kind of flow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in like a process flow, it could break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up into a matrix which is basically like imagine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Excel spreadsheet with different cells and rows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columns and so a graphical representation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way to be able to display it rather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just displaying 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using a modeling language,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in the next lecture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different modeling techniques that can be utilized.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over time, different languages have been created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evolved to meet different needs and usually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comes from different professions or industries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 different languages are out there,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too much about the languages,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worry about that in this particular course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we're staying at a higher level,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just want to give you the concepts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those different modeling 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or what the different modeling techniques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 into the specifics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particular modeling languages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different graphical representations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different modeling languages and what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is it takes something complex and makes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easier to understand.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take something that would be really long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convoluted if you wrote it out but when you 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into a picture into a model, a visual model,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kind of speaks for itself and it helps to break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down and make it easier to understand.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114E-4BC4-49E6-814D-F595B0514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411807"/>
            <a:ext cx="280416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1097" y="3205937"/>
            <a:ext cx="528980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094737"/>
            <a:ext cx="10673892" cy="369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anthonyarmendariz" TargetMode="Externa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7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43000" y="2209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7800" y="2478658"/>
            <a:ext cx="77635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Visual</a:t>
            </a:r>
            <a:r>
              <a:rPr spc="-40" dirty="0"/>
              <a:t> </a:t>
            </a:r>
            <a:r>
              <a:rPr spc="-5" dirty="0"/>
              <a:t>Modeling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60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Competitive</a:t>
            </a:r>
            <a:r>
              <a:rPr sz="3600" spc="-40" dirty="0"/>
              <a:t> </a:t>
            </a:r>
            <a:r>
              <a:rPr sz="3600" spc="-5" dirty="0"/>
              <a:t>Comparison</a:t>
            </a:r>
            <a:r>
              <a:rPr sz="3600" spc="-30" dirty="0"/>
              <a:t> </a:t>
            </a:r>
            <a:r>
              <a:rPr sz="3600" spc="-5" dirty="0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98704" y="2054351"/>
            <a:ext cx="11329670" cy="4150360"/>
            <a:chOff x="298704" y="2054351"/>
            <a:chExt cx="11329670" cy="4150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2054351"/>
              <a:ext cx="5849112" cy="3226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2249423"/>
              <a:ext cx="5279136" cy="26563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483" y="2976422"/>
              <a:ext cx="5850636" cy="3227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556" y="3171443"/>
              <a:ext cx="5280659" cy="2657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Stakeholder</a:t>
            </a:r>
            <a:r>
              <a:rPr sz="3600" spc="-95" dirty="0"/>
              <a:t> </a:t>
            </a:r>
            <a:r>
              <a:rPr sz="3600" spc="-5" dirty="0"/>
              <a:t>Map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337391" y="3371925"/>
            <a:ext cx="2668905" cy="1487805"/>
            <a:chOff x="4337391" y="3371925"/>
            <a:chExt cx="2668905" cy="1487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391" y="3371925"/>
              <a:ext cx="2668729" cy="14873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409" y="3437318"/>
              <a:ext cx="2439981" cy="12493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50409" y="3437318"/>
              <a:ext cx="2440305" cy="1249680"/>
            </a:xfrm>
            <a:custGeom>
              <a:avLst/>
              <a:gdLst/>
              <a:ahLst/>
              <a:cxnLst/>
              <a:rect l="l" t="t" r="r" b="b"/>
              <a:pathLst>
                <a:path w="2440304" h="1249679">
                  <a:moveTo>
                    <a:pt x="2439981" y="624705"/>
                  </a:moveTo>
                  <a:lnTo>
                    <a:pt x="2433683" y="560817"/>
                  </a:lnTo>
                  <a:lnTo>
                    <a:pt x="2415199" y="498777"/>
                  </a:lnTo>
                  <a:lnTo>
                    <a:pt x="2385140" y="438901"/>
                  </a:lnTo>
                  <a:lnTo>
                    <a:pt x="2344121" y="381501"/>
                  </a:lnTo>
                  <a:lnTo>
                    <a:pt x="2292753" y="326891"/>
                  </a:lnTo>
                  <a:lnTo>
                    <a:pt x="2263380" y="300730"/>
                  </a:lnTo>
                  <a:lnTo>
                    <a:pt x="2231650" y="275384"/>
                  </a:lnTo>
                  <a:lnTo>
                    <a:pt x="2197639" y="250893"/>
                  </a:lnTo>
                  <a:lnTo>
                    <a:pt x="2161424" y="227295"/>
                  </a:lnTo>
                  <a:lnTo>
                    <a:pt x="2123082" y="204629"/>
                  </a:lnTo>
                  <a:lnTo>
                    <a:pt x="2082689" y="182936"/>
                  </a:lnTo>
                  <a:lnTo>
                    <a:pt x="2040321" y="162253"/>
                  </a:lnTo>
                  <a:lnTo>
                    <a:pt x="1996056" y="142621"/>
                  </a:lnTo>
                  <a:lnTo>
                    <a:pt x="1949970" y="124078"/>
                  </a:lnTo>
                  <a:lnTo>
                    <a:pt x="1902139" y="106664"/>
                  </a:lnTo>
                  <a:lnTo>
                    <a:pt x="1852641" y="90418"/>
                  </a:lnTo>
                  <a:lnTo>
                    <a:pt x="1801551" y="75379"/>
                  </a:lnTo>
                  <a:lnTo>
                    <a:pt x="1748947" y="61586"/>
                  </a:lnTo>
                  <a:lnTo>
                    <a:pt x="1694905" y="49079"/>
                  </a:lnTo>
                  <a:lnTo>
                    <a:pt x="1639501" y="37896"/>
                  </a:lnTo>
                  <a:lnTo>
                    <a:pt x="1582813" y="28077"/>
                  </a:lnTo>
                  <a:lnTo>
                    <a:pt x="1524916" y="19661"/>
                  </a:lnTo>
                  <a:lnTo>
                    <a:pt x="1465888" y="12687"/>
                  </a:lnTo>
                  <a:lnTo>
                    <a:pt x="1405804" y="7195"/>
                  </a:lnTo>
                  <a:lnTo>
                    <a:pt x="1344742" y="3224"/>
                  </a:lnTo>
                  <a:lnTo>
                    <a:pt x="1282779" y="812"/>
                  </a:lnTo>
                  <a:lnTo>
                    <a:pt x="1219990" y="0"/>
                  </a:lnTo>
                  <a:lnTo>
                    <a:pt x="1157216" y="812"/>
                  </a:lnTo>
                  <a:lnTo>
                    <a:pt x="1095266" y="3224"/>
                  </a:lnTo>
                  <a:lnTo>
                    <a:pt x="1034215" y="7195"/>
                  </a:lnTo>
                  <a:lnTo>
                    <a:pt x="974141" y="12687"/>
                  </a:lnTo>
                  <a:lnTo>
                    <a:pt x="915121" y="19661"/>
                  </a:lnTo>
                  <a:lnTo>
                    <a:pt x="857231" y="28077"/>
                  </a:lnTo>
                  <a:lnTo>
                    <a:pt x="800547" y="37896"/>
                  </a:lnTo>
                  <a:lnTo>
                    <a:pt x="745147" y="49078"/>
                  </a:lnTo>
                  <a:lnTo>
                    <a:pt x="691107" y="61586"/>
                  </a:lnTo>
                  <a:lnTo>
                    <a:pt x="638504" y="75379"/>
                  </a:lnTo>
                  <a:lnTo>
                    <a:pt x="587414" y="90418"/>
                  </a:lnTo>
                  <a:lnTo>
                    <a:pt x="537915" y="106664"/>
                  </a:lnTo>
                  <a:lnTo>
                    <a:pt x="490083" y="124078"/>
                  </a:lnTo>
                  <a:lnTo>
                    <a:pt x="443994" y="142621"/>
                  </a:lnTo>
                  <a:lnTo>
                    <a:pt x="399726" y="162253"/>
                  </a:lnTo>
                  <a:lnTo>
                    <a:pt x="357355" y="182936"/>
                  </a:lnTo>
                  <a:lnTo>
                    <a:pt x="316958" y="204629"/>
                  </a:lnTo>
                  <a:lnTo>
                    <a:pt x="278611" y="227294"/>
                  </a:lnTo>
                  <a:lnTo>
                    <a:pt x="242391" y="250893"/>
                  </a:lnTo>
                  <a:lnTo>
                    <a:pt x="208375" y="275384"/>
                  </a:lnTo>
                  <a:lnTo>
                    <a:pt x="176639" y="300730"/>
                  </a:lnTo>
                  <a:lnTo>
                    <a:pt x="147261" y="326891"/>
                  </a:lnTo>
                  <a:lnTo>
                    <a:pt x="95883" y="381501"/>
                  </a:lnTo>
                  <a:lnTo>
                    <a:pt x="54854" y="438901"/>
                  </a:lnTo>
                  <a:lnTo>
                    <a:pt x="24789" y="498777"/>
                  </a:lnTo>
                  <a:lnTo>
                    <a:pt x="6299" y="560816"/>
                  </a:lnTo>
                  <a:lnTo>
                    <a:pt x="0" y="624705"/>
                  </a:lnTo>
                  <a:lnTo>
                    <a:pt x="1587" y="656845"/>
                  </a:lnTo>
                  <a:lnTo>
                    <a:pt x="14058" y="719820"/>
                  </a:lnTo>
                  <a:lnTo>
                    <a:pt x="38413" y="780795"/>
                  </a:lnTo>
                  <a:lnTo>
                    <a:pt x="74037" y="839456"/>
                  </a:lnTo>
                  <a:lnTo>
                    <a:pt x="120317" y="895488"/>
                  </a:lnTo>
                  <a:lnTo>
                    <a:pt x="176639" y="948577"/>
                  </a:lnTo>
                  <a:lnTo>
                    <a:pt x="208375" y="973919"/>
                  </a:lnTo>
                  <a:lnTo>
                    <a:pt x="242391" y="998409"/>
                  </a:lnTo>
                  <a:lnTo>
                    <a:pt x="278611" y="1022005"/>
                  </a:lnTo>
                  <a:lnTo>
                    <a:pt x="316958" y="1044670"/>
                  </a:lnTo>
                  <a:lnTo>
                    <a:pt x="357355" y="1066363"/>
                  </a:lnTo>
                  <a:lnTo>
                    <a:pt x="399726" y="1087046"/>
                  </a:lnTo>
                  <a:lnTo>
                    <a:pt x="443994" y="1106679"/>
                  </a:lnTo>
                  <a:lnTo>
                    <a:pt x="490083" y="1125223"/>
                  </a:lnTo>
                  <a:lnTo>
                    <a:pt x="537915" y="1142638"/>
                  </a:lnTo>
                  <a:lnTo>
                    <a:pt x="587414" y="1158886"/>
                  </a:lnTo>
                  <a:lnTo>
                    <a:pt x="638504" y="1173927"/>
                  </a:lnTo>
                  <a:lnTo>
                    <a:pt x="691107" y="1187722"/>
                  </a:lnTo>
                  <a:lnTo>
                    <a:pt x="745147" y="1200231"/>
                  </a:lnTo>
                  <a:lnTo>
                    <a:pt x="800547" y="1211416"/>
                  </a:lnTo>
                  <a:lnTo>
                    <a:pt x="857231" y="1221237"/>
                  </a:lnTo>
                  <a:lnTo>
                    <a:pt x="915121" y="1229655"/>
                  </a:lnTo>
                  <a:lnTo>
                    <a:pt x="974141" y="1236630"/>
                  </a:lnTo>
                  <a:lnTo>
                    <a:pt x="1034215" y="1242124"/>
                  </a:lnTo>
                  <a:lnTo>
                    <a:pt x="1095266" y="1246096"/>
                  </a:lnTo>
                  <a:lnTo>
                    <a:pt x="1157216" y="1248509"/>
                  </a:lnTo>
                  <a:lnTo>
                    <a:pt x="1219990" y="1249321"/>
                  </a:lnTo>
                  <a:lnTo>
                    <a:pt x="1282779" y="1248509"/>
                  </a:lnTo>
                  <a:lnTo>
                    <a:pt x="1344742" y="1246096"/>
                  </a:lnTo>
                  <a:lnTo>
                    <a:pt x="1405804" y="1242124"/>
                  </a:lnTo>
                  <a:lnTo>
                    <a:pt x="1465888" y="1236630"/>
                  </a:lnTo>
                  <a:lnTo>
                    <a:pt x="1524916" y="1229655"/>
                  </a:lnTo>
                  <a:lnTo>
                    <a:pt x="1582813" y="1221237"/>
                  </a:lnTo>
                  <a:lnTo>
                    <a:pt x="1639501" y="1211416"/>
                  </a:lnTo>
                  <a:lnTo>
                    <a:pt x="1694905" y="1200231"/>
                  </a:lnTo>
                  <a:lnTo>
                    <a:pt x="1748947" y="1187722"/>
                  </a:lnTo>
                  <a:lnTo>
                    <a:pt x="1801551" y="1173927"/>
                  </a:lnTo>
                  <a:lnTo>
                    <a:pt x="1852641" y="1158886"/>
                  </a:lnTo>
                  <a:lnTo>
                    <a:pt x="1902139" y="1142638"/>
                  </a:lnTo>
                  <a:lnTo>
                    <a:pt x="1949970" y="1125223"/>
                  </a:lnTo>
                  <a:lnTo>
                    <a:pt x="1996056" y="1106679"/>
                  </a:lnTo>
                  <a:lnTo>
                    <a:pt x="2040321" y="1087046"/>
                  </a:lnTo>
                  <a:lnTo>
                    <a:pt x="2082689" y="1066363"/>
                  </a:lnTo>
                  <a:lnTo>
                    <a:pt x="2123082" y="1044670"/>
                  </a:lnTo>
                  <a:lnTo>
                    <a:pt x="2161424" y="1022005"/>
                  </a:lnTo>
                  <a:lnTo>
                    <a:pt x="2197639" y="998409"/>
                  </a:lnTo>
                  <a:lnTo>
                    <a:pt x="2231650" y="973920"/>
                  </a:lnTo>
                  <a:lnTo>
                    <a:pt x="2263380" y="948577"/>
                  </a:lnTo>
                  <a:lnTo>
                    <a:pt x="2292753" y="922420"/>
                  </a:lnTo>
                  <a:lnTo>
                    <a:pt x="2344121" y="867820"/>
                  </a:lnTo>
                  <a:lnTo>
                    <a:pt x="2385140" y="810435"/>
                  </a:lnTo>
                  <a:lnTo>
                    <a:pt x="2415199" y="750577"/>
                  </a:lnTo>
                  <a:lnTo>
                    <a:pt x="2433683" y="688563"/>
                  </a:lnTo>
                  <a:lnTo>
                    <a:pt x="2439981" y="624705"/>
                  </a:lnTo>
                  <a:close/>
                </a:path>
              </a:pathLst>
            </a:custGeom>
            <a:ln w="17548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8776" y="3703150"/>
            <a:ext cx="1635125" cy="702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-386080">
              <a:lnSpc>
                <a:spcPct val="101699"/>
              </a:lnSpc>
              <a:spcBef>
                <a:spcPts val="55"/>
              </a:spcBef>
            </a:pP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22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220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2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r>
              <a:rPr sz="220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22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  </a:t>
            </a:r>
            <a:r>
              <a:rPr sz="22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System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92366" y="4673395"/>
            <a:ext cx="1499870" cy="942975"/>
            <a:chOff x="7692366" y="4673395"/>
            <a:chExt cx="1499870" cy="9429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2366" y="4673395"/>
              <a:ext cx="1499571" cy="9429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5384" y="4734962"/>
              <a:ext cx="1280990" cy="7194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05384" y="4734962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29" h="719454">
                  <a:moveTo>
                    <a:pt x="97599" y="719420"/>
                  </a:moveTo>
                  <a:lnTo>
                    <a:pt x="1183390" y="719420"/>
                  </a:lnTo>
                  <a:lnTo>
                    <a:pt x="1221444" y="711404"/>
                  </a:lnTo>
                  <a:lnTo>
                    <a:pt x="1273341" y="657126"/>
                  </a:lnTo>
                  <a:lnTo>
                    <a:pt x="1280990" y="617427"/>
                  </a:lnTo>
                  <a:lnTo>
                    <a:pt x="1280990" y="101992"/>
                  </a:lnTo>
                  <a:lnTo>
                    <a:pt x="1273341" y="62293"/>
                  </a:lnTo>
                  <a:lnTo>
                    <a:pt x="1252460" y="29874"/>
                  </a:lnTo>
                  <a:lnTo>
                    <a:pt x="1183390" y="0"/>
                  </a:lnTo>
                  <a:lnTo>
                    <a:pt x="97599" y="0"/>
                  </a:lnTo>
                  <a:lnTo>
                    <a:pt x="59617" y="8015"/>
                  </a:lnTo>
                  <a:lnTo>
                    <a:pt x="28593" y="29874"/>
                  </a:lnTo>
                  <a:lnTo>
                    <a:pt x="7672" y="62293"/>
                  </a:lnTo>
                  <a:lnTo>
                    <a:pt x="0" y="101992"/>
                  </a:lnTo>
                  <a:lnTo>
                    <a:pt x="0" y="617427"/>
                  </a:lnTo>
                  <a:lnTo>
                    <a:pt x="7672" y="657126"/>
                  </a:lnTo>
                  <a:lnTo>
                    <a:pt x="28593" y="689546"/>
                  </a:lnTo>
                  <a:lnTo>
                    <a:pt x="59617" y="711404"/>
                  </a:lnTo>
                  <a:lnTo>
                    <a:pt x="97599" y="719420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78733" y="4941794"/>
            <a:ext cx="9582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Employees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4911" y="2734524"/>
            <a:ext cx="1499870" cy="956310"/>
            <a:chOff x="1744911" y="2734524"/>
            <a:chExt cx="1499870" cy="9563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911" y="2734524"/>
              <a:ext cx="1499571" cy="9561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8014" y="2799863"/>
              <a:ext cx="1280905" cy="719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58014" y="2799863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30" h="719454">
                  <a:moveTo>
                    <a:pt x="97599" y="719438"/>
                  </a:moveTo>
                  <a:lnTo>
                    <a:pt x="1183475" y="719438"/>
                  </a:lnTo>
                  <a:lnTo>
                    <a:pt x="1221430" y="711420"/>
                  </a:lnTo>
                  <a:lnTo>
                    <a:pt x="1273259" y="657136"/>
                  </a:lnTo>
                  <a:lnTo>
                    <a:pt x="1280905" y="617445"/>
                  </a:lnTo>
                  <a:lnTo>
                    <a:pt x="1280905" y="101992"/>
                  </a:lnTo>
                  <a:lnTo>
                    <a:pt x="1273259" y="62301"/>
                  </a:lnTo>
                  <a:lnTo>
                    <a:pt x="1252396" y="29880"/>
                  </a:lnTo>
                  <a:lnTo>
                    <a:pt x="1183475" y="0"/>
                  </a:lnTo>
                  <a:lnTo>
                    <a:pt x="97599" y="0"/>
                  </a:lnTo>
                  <a:lnTo>
                    <a:pt x="59610" y="8017"/>
                  </a:lnTo>
                  <a:lnTo>
                    <a:pt x="28587" y="29880"/>
                  </a:lnTo>
                  <a:lnTo>
                    <a:pt x="7670" y="62301"/>
                  </a:lnTo>
                  <a:lnTo>
                    <a:pt x="0" y="101992"/>
                  </a:lnTo>
                  <a:lnTo>
                    <a:pt x="0" y="617445"/>
                  </a:lnTo>
                  <a:lnTo>
                    <a:pt x="7670" y="657136"/>
                  </a:lnTo>
                  <a:lnTo>
                    <a:pt x="28587" y="689557"/>
                  </a:lnTo>
                  <a:lnTo>
                    <a:pt x="59610" y="711420"/>
                  </a:lnTo>
                  <a:lnTo>
                    <a:pt x="97599" y="719438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18174" y="2872334"/>
            <a:ext cx="1167765" cy="53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2560">
              <a:lnSpc>
                <a:spcPct val="101800"/>
              </a:lnSpc>
              <a:spcBef>
                <a:spcPts val="95"/>
              </a:spcBef>
            </a:pPr>
            <a:r>
              <a:rPr sz="16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Executive </a:t>
            </a:r>
            <a:r>
              <a:rPr sz="16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6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6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na</a:t>
            </a:r>
            <a:r>
              <a:rPr sz="1650" spc="-1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6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650" spc="-1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6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6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6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92366" y="2641562"/>
            <a:ext cx="1499870" cy="942975"/>
            <a:chOff x="7692366" y="2641562"/>
            <a:chExt cx="1499870" cy="9429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2366" y="2641562"/>
              <a:ext cx="1499571" cy="9429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5384" y="2695038"/>
              <a:ext cx="1280990" cy="7194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05384" y="2695038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29" h="719454">
                  <a:moveTo>
                    <a:pt x="97599" y="719438"/>
                  </a:moveTo>
                  <a:lnTo>
                    <a:pt x="1183390" y="719438"/>
                  </a:lnTo>
                  <a:lnTo>
                    <a:pt x="1221444" y="711420"/>
                  </a:lnTo>
                  <a:lnTo>
                    <a:pt x="1273341" y="657136"/>
                  </a:lnTo>
                  <a:lnTo>
                    <a:pt x="1280990" y="617445"/>
                  </a:lnTo>
                  <a:lnTo>
                    <a:pt x="1280990" y="101992"/>
                  </a:lnTo>
                  <a:lnTo>
                    <a:pt x="1273341" y="62301"/>
                  </a:lnTo>
                  <a:lnTo>
                    <a:pt x="1252460" y="29880"/>
                  </a:lnTo>
                  <a:lnTo>
                    <a:pt x="1183390" y="0"/>
                  </a:lnTo>
                  <a:lnTo>
                    <a:pt x="97599" y="0"/>
                  </a:lnTo>
                  <a:lnTo>
                    <a:pt x="59617" y="8017"/>
                  </a:lnTo>
                  <a:lnTo>
                    <a:pt x="28593" y="29880"/>
                  </a:lnTo>
                  <a:lnTo>
                    <a:pt x="7672" y="62301"/>
                  </a:lnTo>
                  <a:lnTo>
                    <a:pt x="0" y="101992"/>
                  </a:lnTo>
                  <a:lnTo>
                    <a:pt x="0" y="617445"/>
                  </a:lnTo>
                  <a:lnTo>
                    <a:pt x="7672" y="657136"/>
                  </a:lnTo>
                  <a:lnTo>
                    <a:pt x="28593" y="689557"/>
                  </a:lnTo>
                  <a:lnTo>
                    <a:pt x="59617" y="711420"/>
                  </a:lnTo>
                  <a:lnTo>
                    <a:pt x="97599" y="719438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41088" y="2895354"/>
            <a:ext cx="8312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6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165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6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6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650" spc="-10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6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6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6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44911" y="4673394"/>
            <a:ext cx="1499870" cy="942975"/>
            <a:chOff x="1744911" y="4673394"/>
            <a:chExt cx="1499870" cy="9429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4911" y="4673394"/>
              <a:ext cx="1499571" cy="9429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014" y="4734962"/>
              <a:ext cx="1280905" cy="7194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58014" y="4734962"/>
              <a:ext cx="1281430" cy="719455"/>
            </a:xfrm>
            <a:custGeom>
              <a:avLst/>
              <a:gdLst/>
              <a:ahLst/>
              <a:cxnLst/>
              <a:rect l="l" t="t" r="r" b="b"/>
              <a:pathLst>
                <a:path w="1281430" h="719454">
                  <a:moveTo>
                    <a:pt x="97599" y="719420"/>
                  </a:moveTo>
                  <a:lnTo>
                    <a:pt x="1183475" y="719420"/>
                  </a:lnTo>
                  <a:lnTo>
                    <a:pt x="1221430" y="711404"/>
                  </a:lnTo>
                  <a:lnTo>
                    <a:pt x="1273259" y="657126"/>
                  </a:lnTo>
                  <a:lnTo>
                    <a:pt x="1280905" y="617427"/>
                  </a:lnTo>
                  <a:lnTo>
                    <a:pt x="1280905" y="101992"/>
                  </a:lnTo>
                  <a:lnTo>
                    <a:pt x="1273259" y="62293"/>
                  </a:lnTo>
                  <a:lnTo>
                    <a:pt x="1252396" y="29874"/>
                  </a:lnTo>
                  <a:lnTo>
                    <a:pt x="1183475" y="0"/>
                  </a:lnTo>
                  <a:lnTo>
                    <a:pt x="97599" y="0"/>
                  </a:lnTo>
                  <a:lnTo>
                    <a:pt x="59610" y="8015"/>
                  </a:lnTo>
                  <a:lnTo>
                    <a:pt x="28587" y="29874"/>
                  </a:lnTo>
                  <a:lnTo>
                    <a:pt x="7670" y="62293"/>
                  </a:lnTo>
                  <a:lnTo>
                    <a:pt x="0" y="101992"/>
                  </a:lnTo>
                  <a:lnTo>
                    <a:pt x="0" y="617427"/>
                  </a:lnTo>
                  <a:lnTo>
                    <a:pt x="7670" y="657126"/>
                  </a:lnTo>
                  <a:lnTo>
                    <a:pt x="28587" y="689546"/>
                  </a:lnTo>
                  <a:lnTo>
                    <a:pt x="59610" y="711404"/>
                  </a:lnTo>
                  <a:lnTo>
                    <a:pt x="97599" y="719420"/>
                  </a:lnTo>
                  <a:close/>
                </a:path>
              </a:pathLst>
            </a:custGeom>
            <a:ln w="13156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26533" y="4941794"/>
            <a:ext cx="9455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Customers</a:t>
            </a:r>
            <a:endParaRPr sz="1650">
              <a:latin typeface="Franklin Gothic Medium"/>
              <a:cs typeface="Franklin Gothic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8919" y="2992516"/>
            <a:ext cx="4667250" cy="2164715"/>
            <a:chOff x="3138919" y="2992516"/>
            <a:chExt cx="4667250" cy="2164715"/>
          </a:xfrm>
        </p:grpSpPr>
        <p:sp>
          <p:nvSpPr>
            <p:cNvPr id="29" name="object 29"/>
            <p:cNvSpPr/>
            <p:nvPr/>
          </p:nvSpPr>
          <p:spPr>
            <a:xfrm>
              <a:off x="3229233" y="3159494"/>
              <a:ext cx="1710055" cy="402590"/>
            </a:xfrm>
            <a:custGeom>
              <a:avLst/>
              <a:gdLst/>
              <a:ahLst/>
              <a:cxnLst/>
              <a:rect l="l" t="t" r="r" b="b"/>
              <a:pathLst>
                <a:path w="1710054" h="402589">
                  <a:moveTo>
                    <a:pt x="1710020" y="402304"/>
                  </a:moveTo>
                  <a:lnTo>
                    <a:pt x="1707976" y="338984"/>
                  </a:lnTo>
                  <a:lnTo>
                    <a:pt x="1693666" y="272518"/>
                  </a:lnTo>
                  <a:lnTo>
                    <a:pt x="1654827" y="207116"/>
                  </a:lnTo>
                  <a:lnTo>
                    <a:pt x="1622376" y="176127"/>
                  </a:lnTo>
                  <a:lnTo>
                    <a:pt x="1579193" y="146982"/>
                  </a:lnTo>
                  <a:lnTo>
                    <a:pt x="1523745" y="120207"/>
                  </a:lnTo>
                  <a:lnTo>
                    <a:pt x="1454499" y="96326"/>
                  </a:lnTo>
                  <a:lnTo>
                    <a:pt x="1385055" y="78858"/>
                  </a:lnTo>
                  <a:lnTo>
                    <a:pt x="1346670" y="70979"/>
                  </a:lnTo>
                  <a:lnTo>
                    <a:pt x="1306041" y="63644"/>
                  </a:lnTo>
                  <a:lnTo>
                    <a:pt x="1263321" y="56833"/>
                  </a:lnTo>
                  <a:lnTo>
                    <a:pt x="1218658" y="50528"/>
                  </a:lnTo>
                  <a:lnTo>
                    <a:pt x="1172202" y="44708"/>
                  </a:lnTo>
                  <a:lnTo>
                    <a:pt x="1124103" y="39354"/>
                  </a:lnTo>
                  <a:lnTo>
                    <a:pt x="1074511" y="34446"/>
                  </a:lnTo>
                  <a:lnTo>
                    <a:pt x="1023576" y="29966"/>
                  </a:lnTo>
                  <a:lnTo>
                    <a:pt x="971448" y="25893"/>
                  </a:lnTo>
                  <a:lnTo>
                    <a:pt x="918277" y="22208"/>
                  </a:lnTo>
                  <a:lnTo>
                    <a:pt x="864212" y="18891"/>
                  </a:lnTo>
                  <a:lnTo>
                    <a:pt x="809404" y="15923"/>
                  </a:lnTo>
                  <a:lnTo>
                    <a:pt x="754002" y="13284"/>
                  </a:lnTo>
                  <a:lnTo>
                    <a:pt x="698157" y="10956"/>
                  </a:lnTo>
                  <a:lnTo>
                    <a:pt x="642018" y="8917"/>
                  </a:lnTo>
                  <a:lnTo>
                    <a:pt x="585735" y="7150"/>
                  </a:lnTo>
                  <a:lnTo>
                    <a:pt x="529458" y="5633"/>
                  </a:lnTo>
                  <a:lnTo>
                    <a:pt x="473337" y="4349"/>
                  </a:lnTo>
                  <a:lnTo>
                    <a:pt x="417522" y="3277"/>
                  </a:lnTo>
                  <a:lnTo>
                    <a:pt x="362163" y="2397"/>
                  </a:lnTo>
                  <a:lnTo>
                    <a:pt x="307409" y="1691"/>
                  </a:lnTo>
                  <a:lnTo>
                    <a:pt x="253411" y="1139"/>
                  </a:lnTo>
                  <a:lnTo>
                    <a:pt x="200318" y="721"/>
                  </a:lnTo>
                  <a:lnTo>
                    <a:pt x="148281" y="417"/>
                  </a:lnTo>
                  <a:lnTo>
                    <a:pt x="97448" y="209"/>
                  </a:lnTo>
                  <a:lnTo>
                    <a:pt x="47971" y="76"/>
                  </a:lnTo>
                  <a:lnTo>
                    <a:pt x="0" y="0"/>
                  </a:lnTo>
                </a:path>
              </a:pathLst>
            </a:custGeom>
            <a:ln w="17667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8919" y="3097165"/>
              <a:ext cx="119457" cy="12465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35605" y="3054845"/>
              <a:ext cx="1280160" cy="521970"/>
            </a:xfrm>
            <a:custGeom>
              <a:avLst/>
              <a:gdLst/>
              <a:ahLst/>
              <a:cxnLst/>
              <a:rect l="l" t="t" r="r" b="b"/>
              <a:pathLst>
                <a:path w="1280159" h="521970">
                  <a:moveTo>
                    <a:pt x="0" y="521473"/>
                  </a:moveTo>
                  <a:lnTo>
                    <a:pt x="204" y="481131"/>
                  </a:lnTo>
                  <a:lnTo>
                    <a:pt x="1633" y="438894"/>
                  </a:lnTo>
                  <a:lnTo>
                    <a:pt x="5512" y="395488"/>
                  </a:lnTo>
                  <a:lnTo>
                    <a:pt x="13067" y="351641"/>
                  </a:lnTo>
                  <a:lnTo>
                    <a:pt x="25522" y="308080"/>
                  </a:lnTo>
                  <a:lnTo>
                    <a:pt x="44102" y="265535"/>
                  </a:lnTo>
                  <a:lnTo>
                    <a:pt x="70033" y="224731"/>
                  </a:lnTo>
                  <a:lnTo>
                    <a:pt x="104539" y="186398"/>
                  </a:lnTo>
                  <a:lnTo>
                    <a:pt x="148846" y="151263"/>
                  </a:lnTo>
                  <a:lnTo>
                    <a:pt x="204178" y="120053"/>
                  </a:lnTo>
                  <a:lnTo>
                    <a:pt x="273884" y="92493"/>
                  </a:lnTo>
                  <a:lnTo>
                    <a:pt x="313077" y="80456"/>
                  </a:lnTo>
                  <a:lnTo>
                    <a:pt x="354848" y="69511"/>
                  </a:lnTo>
                  <a:lnTo>
                    <a:pt x="398965" y="59608"/>
                  </a:lnTo>
                  <a:lnTo>
                    <a:pt x="445190" y="50692"/>
                  </a:lnTo>
                  <a:lnTo>
                    <a:pt x="493288" y="42714"/>
                  </a:lnTo>
                  <a:lnTo>
                    <a:pt x="543026" y="35620"/>
                  </a:lnTo>
                  <a:lnTo>
                    <a:pt x="594166" y="29358"/>
                  </a:lnTo>
                  <a:lnTo>
                    <a:pt x="646474" y="23876"/>
                  </a:lnTo>
                  <a:lnTo>
                    <a:pt x="699715" y="19123"/>
                  </a:lnTo>
                  <a:lnTo>
                    <a:pt x="753653" y="15046"/>
                  </a:lnTo>
                  <a:lnTo>
                    <a:pt x="808054" y="11593"/>
                  </a:lnTo>
                  <a:lnTo>
                    <a:pt x="862681" y="8711"/>
                  </a:lnTo>
                  <a:lnTo>
                    <a:pt x="917300" y="6350"/>
                  </a:lnTo>
                  <a:lnTo>
                    <a:pt x="971675" y="4456"/>
                  </a:lnTo>
                  <a:lnTo>
                    <a:pt x="1025571" y="2978"/>
                  </a:lnTo>
                  <a:lnTo>
                    <a:pt x="1078753" y="1863"/>
                  </a:lnTo>
                  <a:lnTo>
                    <a:pt x="1130986" y="1060"/>
                  </a:lnTo>
                  <a:lnTo>
                    <a:pt x="1182033" y="517"/>
                  </a:lnTo>
                  <a:lnTo>
                    <a:pt x="1231661" y="180"/>
                  </a:lnTo>
                  <a:lnTo>
                    <a:pt x="1279634" y="0"/>
                  </a:lnTo>
                </a:path>
              </a:pathLst>
            </a:custGeom>
            <a:ln w="17598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86096" y="2992516"/>
              <a:ext cx="119457" cy="12465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34927" y="4559591"/>
              <a:ext cx="1280795" cy="535305"/>
            </a:xfrm>
            <a:custGeom>
              <a:avLst/>
              <a:gdLst/>
              <a:ahLst/>
              <a:cxnLst/>
              <a:rect l="l" t="t" r="r" b="b"/>
              <a:pathLst>
                <a:path w="1280795" h="535304">
                  <a:moveTo>
                    <a:pt x="0" y="0"/>
                  </a:moveTo>
                  <a:lnTo>
                    <a:pt x="1232" y="76719"/>
                  </a:lnTo>
                  <a:lnTo>
                    <a:pt x="4159" y="117044"/>
                  </a:lnTo>
                  <a:lnTo>
                    <a:pt x="9858" y="157925"/>
                  </a:lnTo>
                  <a:lnTo>
                    <a:pt x="19254" y="198796"/>
                  </a:lnTo>
                  <a:lnTo>
                    <a:pt x="33272" y="239093"/>
                  </a:lnTo>
                  <a:lnTo>
                    <a:pt x="52835" y="278249"/>
                  </a:lnTo>
                  <a:lnTo>
                    <a:pt x="78868" y="315700"/>
                  </a:lnTo>
                  <a:lnTo>
                    <a:pt x="112294" y="350880"/>
                  </a:lnTo>
                  <a:lnTo>
                    <a:pt x="154039" y="383224"/>
                  </a:lnTo>
                  <a:lnTo>
                    <a:pt x="205026" y="412167"/>
                  </a:lnTo>
                  <a:lnTo>
                    <a:pt x="274762" y="440401"/>
                  </a:lnTo>
                  <a:lnTo>
                    <a:pt x="313959" y="452732"/>
                  </a:lnTo>
                  <a:lnTo>
                    <a:pt x="355729" y="463943"/>
                  </a:lnTo>
                  <a:lnTo>
                    <a:pt x="399838" y="474087"/>
                  </a:lnTo>
                  <a:lnTo>
                    <a:pt x="446052" y="483218"/>
                  </a:lnTo>
                  <a:lnTo>
                    <a:pt x="494135" y="491388"/>
                  </a:lnTo>
                  <a:lnTo>
                    <a:pt x="543854" y="498653"/>
                  </a:lnTo>
                  <a:lnTo>
                    <a:pt x="594974" y="505063"/>
                  </a:lnTo>
                  <a:lnTo>
                    <a:pt x="647260" y="510674"/>
                  </a:lnTo>
                  <a:lnTo>
                    <a:pt x="700477" y="515539"/>
                  </a:lnTo>
                  <a:lnTo>
                    <a:pt x="754393" y="519709"/>
                  </a:lnTo>
                  <a:lnTo>
                    <a:pt x="808771" y="523240"/>
                  </a:lnTo>
                  <a:lnTo>
                    <a:pt x="863377" y="526185"/>
                  </a:lnTo>
                  <a:lnTo>
                    <a:pt x="917978" y="528595"/>
                  </a:lnTo>
                  <a:lnTo>
                    <a:pt x="972338" y="530526"/>
                  </a:lnTo>
                  <a:lnTo>
                    <a:pt x="1026222" y="532031"/>
                  </a:lnTo>
                  <a:lnTo>
                    <a:pt x="1079397" y="533162"/>
                  </a:lnTo>
                  <a:lnTo>
                    <a:pt x="1131628" y="533972"/>
                  </a:lnTo>
                  <a:lnTo>
                    <a:pt x="1182681" y="534517"/>
                  </a:lnTo>
                  <a:lnTo>
                    <a:pt x="1232320" y="534848"/>
                  </a:lnTo>
                  <a:lnTo>
                    <a:pt x="1280312" y="535019"/>
                  </a:lnTo>
                </a:path>
              </a:pathLst>
            </a:custGeom>
            <a:ln w="17593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6096" y="5032246"/>
              <a:ext cx="119287" cy="1246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29233" y="4555005"/>
              <a:ext cx="1692275" cy="539750"/>
            </a:xfrm>
            <a:custGeom>
              <a:avLst/>
              <a:gdLst/>
              <a:ahLst/>
              <a:cxnLst/>
              <a:rect l="l" t="t" r="r" b="b"/>
              <a:pathLst>
                <a:path w="1692275" h="539750">
                  <a:moveTo>
                    <a:pt x="1691889" y="0"/>
                  </a:moveTo>
                  <a:lnTo>
                    <a:pt x="1690691" y="70497"/>
                  </a:lnTo>
                  <a:lnTo>
                    <a:pt x="1682306" y="144811"/>
                  </a:lnTo>
                  <a:lnTo>
                    <a:pt x="1673173" y="182345"/>
                  </a:lnTo>
                  <a:lnTo>
                    <a:pt x="1659547" y="219567"/>
                  </a:lnTo>
                  <a:lnTo>
                    <a:pt x="1640531" y="256056"/>
                  </a:lnTo>
                  <a:lnTo>
                    <a:pt x="1615226" y="291390"/>
                  </a:lnTo>
                  <a:lnTo>
                    <a:pt x="1582734" y="325146"/>
                  </a:lnTo>
                  <a:lnTo>
                    <a:pt x="1542156" y="356903"/>
                  </a:lnTo>
                  <a:lnTo>
                    <a:pt x="1492594" y="386240"/>
                  </a:lnTo>
                  <a:lnTo>
                    <a:pt x="1433150" y="412733"/>
                  </a:lnTo>
                  <a:lnTo>
                    <a:pt x="1364380" y="435744"/>
                  </a:lnTo>
                  <a:lnTo>
                    <a:pt x="1326436" y="446125"/>
                  </a:lnTo>
                  <a:lnTo>
                    <a:pt x="1286313" y="455791"/>
                  </a:lnTo>
                  <a:lnTo>
                    <a:pt x="1244156" y="464767"/>
                  </a:lnTo>
                  <a:lnTo>
                    <a:pt x="1200111" y="473078"/>
                  </a:lnTo>
                  <a:lnTo>
                    <a:pt x="1154323" y="480751"/>
                  </a:lnTo>
                  <a:lnTo>
                    <a:pt x="1106937" y="487811"/>
                  </a:lnTo>
                  <a:lnTo>
                    <a:pt x="1058099" y="494283"/>
                  </a:lnTo>
                  <a:lnTo>
                    <a:pt x="1007953" y="500193"/>
                  </a:lnTo>
                  <a:lnTo>
                    <a:pt x="956645" y="505567"/>
                  </a:lnTo>
                  <a:lnTo>
                    <a:pt x="904320" y="510429"/>
                  </a:lnTo>
                  <a:lnTo>
                    <a:pt x="851123" y="514806"/>
                  </a:lnTo>
                  <a:lnTo>
                    <a:pt x="797201" y="518722"/>
                  </a:lnTo>
                  <a:lnTo>
                    <a:pt x="742697" y="522205"/>
                  </a:lnTo>
                  <a:lnTo>
                    <a:pt x="687758" y="525278"/>
                  </a:lnTo>
                  <a:lnTo>
                    <a:pt x="632529" y="527968"/>
                  </a:lnTo>
                  <a:lnTo>
                    <a:pt x="577154" y="530300"/>
                  </a:lnTo>
                  <a:lnTo>
                    <a:pt x="521779" y="532300"/>
                  </a:lnTo>
                  <a:lnTo>
                    <a:pt x="466550" y="533993"/>
                  </a:lnTo>
                  <a:lnTo>
                    <a:pt x="411611" y="535405"/>
                  </a:lnTo>
                  <a:lnTo>
                    <a:pt x="357109" y="536561"/>
                  </a:lnTo>
                  <a:lnTo>
                    <a:pt x="303187" y="537487"/>
                  </a:lnTo>
                  <a:lnTo>
                    <a:pt x="249992" y="538209"/>
                  </a:lnTo>
                  <a:lnTo>
                    <a:pt x="197669" y="538751"/>
                  </a:lnTo>
                  <a:lnTo>
                    <a:pt x="146363" y="539140"/>
                  </a:lnTo>
                  <a:lnTo>
                    <a:pt x="96219" y="539400"/>
                  </a:lnTo>
                  <a:lnTo>
                    <a:pt x="47383" y="539559"/>
                  </a:lnTo>
                  <a:lnTo>
                    <a:pt x="0" y="539640"/>
                  </a:lnTo>
                </a:path>
              </a:pathLst>
            </a:custGeom>
            <a:ln w="1763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8919" y="5032299"/>
              <a:ext cx="119457" cy="124657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378775" y="2536382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6399" y="2317129"/>
            <a:ext cx="63246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25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2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8775" y="297498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3477" y="2757150"/>
            <a:ext cx="9398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12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2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1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25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2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8775" y="3413413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964" y="3197170"/>
            <a:ext cx="126682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Head</a:t>
            </a:r>
            <a:r>
              <a:rPr sz="12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of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Operations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38873" y="282447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4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393244" y="2606286"/>
            <a:ext cx="102171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Dough-C-Dough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238873" y="3263080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338514" y="3046306"/>
            <a:ext cx="113855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sz="125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ke</a:t>
            </a:r>
            <a:r>
              <a:rPr sz="12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25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oo</a:t>
            </a:r>
            <a:r>
              <a:rPr sz="125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R</a:t>
            </a:r>
            <a:r>
              <a:rPr sz="12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526" y="4998549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6956" y="4787300"/>
            <a:ext cx="8255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2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2526" y="5437118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10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3186" y="5227320"/>
            <a:ext cx="11303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25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oo</a:t>
            </a:r>
            <a:r>
              <a:rPr sz="125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125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2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1250" spc="-9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330372" y="4911006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741789" y="4699650"/>
            <a:ext cx="5080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12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330372" y="5349575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796010" y="5139671"/>
            <a:ext cx="4064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sz="125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sz="125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endParaRPr sz="1250">
              <a:latin typeface="Franklin Gothic Medium"/>
              <a:cs typeface="Franklin Gothic Medium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330372" y="5788143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30372" y="6243022"/>
            <a:ext cx="1311910" cy="55244"/>
          </a:xfrm>
          <a:custGeom>
            <a:avLst/>
            <a:gdLst/>
            <a:ahLst/>
            <a:cxnLst/>
            <a:rect l="l" t="t" r="r" b="b"/>
            <a:pathLst>
              <a:path w="1311909" h="55245">
                <a:moveTo>
                  <a:pt x="1311489" y="0"/>
                </a:moveTo>
                <a:lnTo>
                  <a:pt x="0" y="0"/>
                </a:lnTo>
                <a:lnTo>
                  <a:pt x="0" y="55246"/>
                </a:lnTo>
                <a:lnTo>
                  <a:pt x="1311489" y="55246"/>
                </a:lnTo>
                <a:lnTo>
                  <a:pt x="1311489" y="0"/>
                </a:lnTo>
                <a:close/>
              </a:path>
            </a:pathLst>
          </a:custGeom>
          <a:solidFill>
            <a:srgbClr val="173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366980" y="5579691"/>
            <a:ext cx="126682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2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Shopper</a:t>
            </a:r>
            <a:endParaRPr sz="125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125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12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</a:t>
            </a:r>
            <a:r>
              <a:rPr sz="12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2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25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-9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25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25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2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endParaRPr sz="12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6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Use</a:t>
            </a:r>
            <a:r>
              <a:rPr sz="3600" spc="-30" dirty="0"/>
              <a:t> </a:t>
            </a:r>
            <a:r>
              <a:rPr sz="3600" spc="-5" dirty="0"/>
              <a:t>Case</a:t>
            </a:r>
            <a:r>
              <a:rPr sz="3600" spc="-3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00335" y="2349458"/>
            <a:ext cx="4916170" cy="3857625"/>
            <a:chOff x="5100335" y="2349458"/>
            <a:chExt cx="4916170" cy="3857625"/>
          </a:xfrm>
        </p:grpSpPr>
        <p:sp>
          <p:nvSpPr>
            <p:cNvPr id="4" name="object 4"/>
            <p:cNvSpPr/>
            <p:nvPr/>
          </p:nvSpPr>
          <p:spPr>
            <a:xfrm>
              <a:off x="6227175" y="2354734"/>
              <a:ext cx="2453640" cy="3847465"/>
            </a:xfrm>
            <a:custGeom>
              <a:avLst/>
              <a:gdLst/>
              <a:ahLst/>
              <a:cxnLst/>
              <a:rect l="l" t="t" r="r" b="b"/>
              <a:pathLst>
                <a:path w="2453640" h="3847465">
                  <a:moveTo>
                    <a:pt x="6453" y="0"/>
                  </a:moveTo>
                  <a:lnTo>
                    <a:pt x="5405" y="211356"/>
                  </a:lnTo>
                  <a:lnTo>
                    <a:pt x="5412" y="432188"/>
                  </a:lnTo>
                  <a:lnTo>
                    <a:pt x="7504" y="797647"/>
                  </a:lnTo>
                  <a:lnTo>
                    <a:pt x="7528" y="960993"/>
                  </a:lnTo>
                  <a:lnTo>
                    <a:pt x="4075" y="1922638"/>
                  </a:lnTo>
                  <a:lnTo>
                    <a:pt x="4898" y="2595523"/>
                  </a:lnTo>
                  <a:lnTo>
                    <a:pt x="4229" y="2990959"/>
                  </a:lnTo>
                  <a:lnTo>
                    <a:pt x="4801" y="3322826"/>
                  </a:lnTo>
                  <a:lnTo>
                    <a:pt x="4341" y="3463513"/>
                  </a:lnTo>
                  <a:lnTo>
                    <a:pt x="2882" y="3635764"/>
                  </a:lnTo>
                  <a:lnTo>
                    <a:pt x="1145" y="3771999"/>
                  </a:lnTo>
                  <a:lnTo>
                    <a:pt x="0" y="3847407"/>
                  </a:lnTo>
                  <a:lnTo>
                    <a:pt x="3736" y="3841217"/>
                  </a:lnTo>
                  <a:lnTo>
                    <a:pt x="82109" y="3842946"/>
                  </a:lnTo>
                  <a:lnTo>
                    <a:pt x="151919" y="3844199"/>
                  </a:lnTo>
                  <a:lnTo>
                    <a:pt x="214046" y="3845044"/>
                  </a:lnTo>
                  <a:lnTo>
                    <a:pt x="318767" y="3845769"/>
                  </a:lnTo>
                  <a:lnTo>
                    <a:pt x="737025" y="3843951"/>
                  </a:lnTo>
                  <a:lnTo>
                    <a:pt x="1034243" y="3840279"/>
                  </a:lnTo>
                  <a:lnTo>
                    <a:pt x="1132743" y="3839459"/>
                  </a:lnTo>
                  <a:lnTo>
                    <a:pt x="1230526" y="3839169"/>
                  </a:lnTo>
                  <a:lnTo>
                    <a:pt x="1423940" y="3839562"/>
                  </a:lnTo>
                  <a:lnTo>
                    <a:pt x="1519664" y="3839077"/>
                  </a:lnTo>
                  <a:lnTo>
                    <a:pt x="1615291" y="3838193"/>
                  </a:lnTo>
                  <a:lnTo>
                    <a:pt x="1663447" y="3837961"/>
                  </a:lnTo>
                  <a:lnTo>
                    <a:pt x="1712027" y="3838069"/>
                  </a:lnTo>
                  <a:lnTo>
                    <a:pt x="1761135" y="3838603"/>
                  </a:lnTo>
                  <a:lnTo>
                    <a:pt x="1910201" y="3841241"/>
                  </a:lnTo>
                  <a:lnTo>
                    <a:pt x="1959853" y="3841820"/>
                  </a:lnTo>
                  <a:lnTo>
                    <a:pt x="2009168" y="3841981"/>
                  </a:lnTo>
                  <a:lnTo>
                    <a:pt x="2058261" y="3841785"/>
                  </a:lnTo>
                  <a:lnTo>
                    <a:pt x="2204962" y="3840175"/>
                  </a:lnTo>
                  <a:lnTo>
                    <a:pt x="2253655" y="3839146"/>
                  </a:lnTo>
                  <a:lnTo>
                    <a:pt x="2300484" y="3835199"/>
                  </a:lnTo>
                  <a:lnTo>
                    <a:pt x="2343504" y="3825320"/>
                  </a:lnTo>
                  <a:lnTo>
                    <a:pt x="2380768" y="3806495"/>
                  </a:lnTo>
                  <a:lnTo>
                    <a:pt x="2410333" y="3775709"/>
                  </a:lnTo>
                  <a:lnTo>
                    <a:pt x="2428002" y="3739320"/>
                  </a:lnTo>
                  <a:lnTo>
                    <a:pt x="2440054" y="3694213"/>
                  </a:lnTo>
                  <a:lnTo>
                    <a:pt x="2447552" y="3642068"/>
                  </a:lnTo>
                  <a:lnTo>
                    <a:pt x="2451560" y="3584563"/>
                  </a:lnTo>
                  <a:lnTo>
                    <a:pt x="2453139" y="3523378"/>
                  </a:lnTo>
                  <a:lnTo>
                    <a:pt x="2453354" y="3460192"/>
                  </a:lnTo>
                  <a:lnTo>
                    <a:pt x="2451097" y="3122727"/>
                  </a:lnTo>
                  <a:lnTo>
                    <a:pt x="2451018" y="3025539"/>
                  </a:lnTo>
                  <a:lnTo>
                    <a:pt x="2453128" y="2687669"/>
                  </a:lnTo>
                  <a:lnTo>
                    <a:pt x="2453225" y="2579452"/>
                  </a:lnTo>
                  <a:lnTo>
                    <a:pt x="2449505" y="1539175"/>
                  </a:lnTo>
                  <a:lnTo>
                    <a:pt x="2450343" y="883552"/>
                  </a:lnTo>
                  <a:lnTo>
                    <a:pt x="2449525" y="333670"/>
                  </a:lnTo>
                  <a:lnTo>
                    <a:pt x="2448890" y="280161"/>
                  </a:lnTo>
                  <a:lnTo>
                    <a:pt x="2446846" y="228967"/>
                  </a:lnTo>
                  <a:lnTo>
                    <a:pt x="2442642" y="181155"/>
                  </a:lnTo>
                  <a:lnTo>
                    <a:pt x="2435525" y="137787"/>
                  </a:lnTo>
                  <a:lnTo>
                    <a:pt x="2424742" y="99929"/>
                  </a:lnTo>
                  <a:lnTo>
                    <a:pt x="2380055" y="36931"/>
                  </a:lnTo>
                  <a:lnTo>
                    <a:pt x="2342581" y="17268"/>
                  </a:lnTo>
                  <a:lnTo>
                    <a:pt x="2299211" y="6762"/>
                  </a:lnTo>
                  <a:lnTo>
                    <a:pt x="2252036" y="2522"/>
                  </a:lnTo>
                  <a:lnTo>
                    <a:pt x="2203151" y="1656"/>
                  </a:lnTo>
                  <a:lnTo>
                    <a:pt x="2154284" y="1816"/>
                  </a:lnTo>
                  <a:lnTo>
                    <a:pt x="1961098" y="4497"/>
                  </a:lnTo>
                  <a:lnTo>
                    <a:pt x="1768029" y="6118"/>
                  </a:lnTo>
                  <a:lnTo>
                    <a:pt x="1719272" y="6864"/>
                  </a:lnTo>
                  <a:lnTo>
                    <a:pt x="1571837" y="10324"/>
                  </a:lnTo>
                  <a:lnTo>
                    <a:pt x="1522682" y="11132"/>
                  </a:lnTo>
                  <a:lnTo>
                    <a:pt x="1473711" y="11361"/>
                  </a:lnTo>
                  <a:lnTo>
                    <a:pt x="1425066" y="10844"/>
                  </a:lnTo>
                  <a:lnTo>
                    <a:pt x="1376596" y="9782"/>
                  </a:lnTo>
                  <a:lnTo>
                    <a:pt x="1279677" y="7248"/>
                  </a:lnTo>
                  <a:lnTo>
                    <a:pt x="1230979" y="6391"/>
                  </a:lnTo>
                  <a:lnTo>
                    <a:pt x="1181894" y="6047"/>
                  </a:lnTo>
                  <a:lnTo>
                    <a:pt x="1132510" y="6169"/>
                  </a:lnTo>
                  <a:lnTo>
                    <a:pt x="983379" y="7456"/>
                  </a:lnTo>
                  <a:lnTo>
                    <a:pt x="883832" y="7513"/>
                  </a:lnTo>
                  <a:lnTo>
                    <a:pt x="734987" y="6746"/>
                  </a:lnTo>
                  <a:lnTo>
                    <a:pt x="583012" y="6754"/>
                  </a:lnTo>
                  <a:lnTo>
                    <a:pt x="399067" y="7686"/>
                  </a:lnTo>
                  <a:lnTo>
                    <a:pt x="315600" y="7482"/>
                  </a:lnTo>
                  <a:lnTo>
                    <a:pt x="267004" y="6956"/>
                  </a:lnTo>
                  <a:lnTo>
                    <a:pt x="212666" y="6031"/>
                  </a:lnTo>
                  <a:lnTo>
                    <a:pt x="151712" y="4621"/>
                  </a:lnTo>
                  <a:lnTo>
                    <a:pt x="83266" y="2640"/>
                  </a:lnTo>
                  <a:lnTo>
                    <a:pt x="6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0344" y="2356976"/>
              <a:ext cx="2449830" cy="3843020"/>
            </a:xfrm>
            <a:custGeom>
              <a:avLst/>
              <a:gdLst/>
              <a:ahLst/>
              <a:cxnLst/>
              <a:rect l="l" t="t" r="r" b="b"/>
              <a:pathLst>
                <a:path w="2449829" h="3843020">
                  <a:moveTo>
                    <a:pt x="0" y="3833471"/>
                  </a:moveTo>
                  <a:lnTo>
                    <a:pt x="77485" y="3834665"/>
                  </a:lnTo>
                  <a:lnTo>
                    <a:pt x="146718" y="3835452"/>
                  </a:lnTo>
                  <a:lnTo>
                    <a:pt x="208536" y="3835912"/>
                  </a:lnTo>
                  <a:lnTo>
                    <a:pt x="263776" y="3836126"/>
                  </a:lnTo>
                  <a:lnTo>
                    <a:pt x="313276" y="3836175"/>
                  </a:lnTo>
                  <a:lnTo>
                    <a:pt x="357874" y="3836139"/>
                  </a:lnTo>
                  <a:lnTo>
                    <a:pt x="398408" y="3836097"/>
                  </a:lnTo>
                  <a:lnTo>
                    <a:pt x="435714" y="3836132"/>
                  </a:lnTo>
                  <a:lnTo>
                    <a:pt x="470632" y="3836323"/>
                  </a:lnTo>
                  <a:lnTo>
                    <a:pt x="529427" y="3837189"/>
                  </a:lnTo>
                  <a:lnTo>
                    <a:pt x="584233" y="3838520"/>
                  </a:lnTo>
                  <a:lnTo>
                    <a:pt x="636089" y="3840015"/>
                  </a:lnTo>
                  <a:lnTo>
                    <a:pt x="686032" y="3841371"/>
                  </a:lnTo>
                  <a:lnTo>
                    <a:pt x="735100" y="3842288"/>
                  </a:lnTo>
                  <a:lnTo>
                    <a:pt x="784079" y="3842552"/>
                  </a:lnTo>
                  <a:lnTo>
                    <a:pt x="833149" y="3842268"/>
                  </a:lnTo>
                  <a:lnTo>
                    <a:pt x="882242" y="3841632"/>
                  </a:lnTo>
                  <a:lnTo>
                    <a:pt x="931285" y="3840839"/>
                  </a:lnTo>
                  <a:lnTo>
                    <a:pt x="980209" y="3840087"/>
                  </a:lnTo>
                  <a:lnTo>
                    <a:pt x="1028887" y="3839527"/>
                  </a:lnTo>
                  <a:lnTo>
                    <a:pt x="1077429" y="3839155"/>
                  </a:lnTo>
                  <a:lnTo>
                    <a:pt x="1125916" y="3838928"/>
                  </a:lnTo>
                  <a:lnTo>
                    <a:pt x="1174431" y="3838803"/>
                  </a:lnTo>
                  <a:lnTo>
                    <a:pt x="1223054" y="3838737"/>
                  </a:lnTo>
                  <a:lnTo>
                    <a:pt x="1271933" y="3838694"/>
                  </a:lnTo>
                  <a:lnTo>
                    <a:pt x="1321012" y="3838703"/>
                  </a:lnTo>
                  <a:lnTo>
                    <a:pt x="1370277" y="3838802"/>
                  </a:lnTo>
                  <a:lnTo>
                    <a:pt x="1419710" y="3839030"/>
                  </a:lnTo>
                  <a:lnTo>
                    <a:pt x="1469295" y="3839424"/>
                  </a:lnTo>
                  <a:lnTo>
                    <a:pt x="1519066" y="3839987"/>
                  </a:lnTo>
                  <a:lnTo>
                    <a:pt x="1568848" y="3840624"/>
                  </a:lnTo>
                  <a:lnTo>
                    <a:pt x="1618515" y="3841205"/>
                  </a:lnTo>
                  <a:lnTo>
                    <a:pt x="1667944" y="3841598"/>
                  </a:lnTo>
                  <a:lnTo>
                    <a:pt x="1717008" y="3841673"/>
                  </a:lnTo>
                  <a:lnTo>
                    <a:pt x="1765701" y="3841344"/>
                  </a:lnTo>
                  <a:lnTo>
                    <a:pt x="1814079" y="3840701"/>
                  </a:lnTo>
                  <a:lnTo>
                    <a:pt x="1862316" y="3839875"/>
                  </a:lnTo>
                  <a:lnTo>
                    <a:pt x="1910585" y="3839000"/>
                  </a:lnTo>
                  <a:lnTo>
                    <a:pt x="1959060" y="3838205"/>
                  </a:lnTo>
                  <a:lnTo>
                    <a:pt x="2007933" y="3837598"/>
                  </a:lnTo>
                  <a:lnTo>
                    <a:pt x="2057050" y="3837182"/>
                  </a:lnTo>
                  <a:lnTo>
                    <a:pt x="2106275" y="3836931"/>
                  </a:lnTo>
                  <a:lnTo>
                    <a:pt x="2155474" y="3836819"/>
                  </a:lnTo>
                  <a:lnTo>
                    <a:pt x="2204509" y="3836820"/>
                  </a:lnTo>
                  <a:lnTo>
                    <a:pt x="2253025" y="3836411"/>
                  </a:lnTo>
                  <a:lnTo>
                    <a:pt x="2299372" y="3833028"/>
                  </a:lnTo>
                  <a:lnTo>
                    <a:pt x="2341681" y="3823603"/>
                  </a:lnTo>
                  <a:lnTo>
                    <a:pt x="2378084" y="3805071"/>
                  </a:lnTo>
                  <a:lnTo>
                    <a:pt x="2406710" y="3774365"/>
                  </a:lnTo>
                  <a:lnTo>
                    <a:pt x="2423695" y="3737856"/>
                  </a:lnTo>
                  <a:lnTo>
                    <a:pt x="2435072" y="3692521"/>
                  </a:lnTo>
                  <a:lnTo>
                    <a:pt x="2441934" y="3640114"/>
                  </a:lnTo>
                  <a:lnTo>
                    <a:pt x="2445370" y="3582390"/>
                  </a:lnTo>
                  <a:lnTo>
                    <a:pt x="2446474" y="3521103"/>
                  </a:lnTo>
                  <a:lnTo>
                    <a:pt x="2446335" y="3458009"/>
                  </a:lnTo>
                  <a:lnTo>
                    <a:pt x="2446041" y="3410436"/>
                  </a:lnTo>
                  <a:lnTo>
                    <a:pt x="2445680" y="3362815"/>
                  </a:lnTo>
                  <a:lnTo>
                    <a:pt x="2445272" y="3315127"/>
                  </a:lnTo>
                  <a:lnTo>
                    <a:pt x="2444835" y="3267353"/>
                  </a:lnTo>
                  <a:lnTo>
                    <a:pt x="2444387" y="3219475"/>
                  </a:lnTo>
                  <a:lnTo>
                    <a:pt x="2443947" y="3171472"/>
                  </a:lnTo>
                  <a:lnTo>
                    <a:pt x="2443533" y="3123327"/>
                  </a:lnTo>
                  <a:lnTo>
                    <a:pt x="2443165" y="3075020"/>
                  </a:lnTo>
                  <a:lnTo>
                    <a:pt x="2442857" y="3026541"/>
                  </a:lnTo>
                  <a:lnTo>
                    <a:pt x="2442611" y="2977935"/>
                  </a:lnTo>
                  <a:lnTo>
                    <a:pt x="2442427" y="2929247"/>
                  </a:lnTo>
                  <a:lnTo>
                    <a:pt x="2442302" y="2880527"/>
                  </a:lnTo>
                  <a:lnTo>
                    <a:pt x="2442235" y="2831820"/>
                  </a:lnTo>
                  <a:lnTo>
                    <a:pt x="2442226" y="2783174"/>
                  </a:lnTo>
                  <a:lnTo>
                    <a:pt x="2442272" y="2734637"/>
                  </a:lnTo>
                  <a:lnTo>
                    <a:pt x="2442372" y="2686255"/>
                  </a:lnTo>
                  <a:lnTo>
                    <a:pt x="2442527" y="2638117"/>
                  </a:lnTo>
                  <a:lnTo>
                    <a:pt x="2442737" y="2590168"/>
                  </a:lnTo>
                  <a:lnTo>
                    <a:pt x="2443005" y="2542373"/>
                  </a:lnTo>
                  <a:lnTo>
                    <a:pt x="2443335" y="2494701"/>
                  </a:lnTo>
                  <a:lnTo>
                    <a:pt x="2443728" y="2447118"/>
                  </a:lnTo>
                  <a:lnTo>
                    <a:pt x="2444187" y="2399590"/>
                  </a:lnTo>
                  <a:lnTo>
                    <a:pt x="2444716" y="2352085"/>
                  </a:lnTo>
                  <a:lnTo>
                    <a:pt x="2445316" y="2304568"/>
                  </a:lnTo>
                  <a:lnTo>
                    <a:pt x="2445937" y="2257015"/>
                  </a:lnTo>
                  <a:lnTo>
                    <a:pt x="2446593" y="2209409"/>
                  </a:lnTo>
                  <a:lnTo>
                    <a:pt x="2447254" y="2161731"/>
                  </a:lnTo>
                  <a:lnTo>
                    <a:pt x="2447892" y="2113961"/>
                  </a:lnTo>
                  <a:lnTo>
                    <a:pt x="2448476" y="2066080"/>
                  </a:lnTo>
                  <a:lnTo>
                    <a:pt x="2448978" y="2018069"/>
                  </a:lnTo>
                  <a:lnTo>
                    <a:pt x="2449368" y="1969909"/>
                  </a:lnTo>
                  <a:lnTo>
                    <a:pt x="2449618" y="1921579"/>
                  </a:lnTo>
                  <a:lnTo>
                    <a:pt x="2449670" y="1873078"/>
                  </a:lnTo>
                  <a:lnTo>
                    <a:pt x="2449590" y="1824456"/>
                  </a:lnTo>
                  <a:lnTo>
                    <a:pt x="2449403" y="1775766"/>
                  </a:lnTo>
                  <a:lnTo>
                    <a:pt x="2449137" y="1727066"/>
                  </a:lnTo>
                  <a:lnTo>
                    <a:pt x="2448818" y="1678410"/>
                  </a:lnTo>
                  <a:lnTo>
                    <a:pt x="2448472" y="1629854"/>
                  </a:lnTo>
                  <a:lnTo>
                    <a:pt x="2448126" y="1581454"/>
                  </a:lnTo>
                  <a:lnTo>
                    <a:pt x="2447807" y="1533264"/>
                  </a:lnTo>
                  <a:lnTo>
                    <a:pt x="2447464" y="1478503"/>
                  </a:lnTo>
                  <a:lnTo>
                    <a:pt x="2447203" y="1424049"/>
                  </a:lnTo>
                  <a:lnTo>
                    <a:pt x="2447008" y="1369845"/>
                  </a:lnTo>
                  <a:lnTo>
                    <a:pt x="2446861" y="1315836"/>
                  </a:lnTo>
                  <a:lnTo>
                    <a:pt x="2446749" y="1261965"/>
                  </a:lnTo>
                  <a:lnTo>
                    <a:pt x="2446654" y="1208178"/>
                  </a:lnTo>
                  <a:lnTo>
                    <a:pt x="2446561" y="1154417"/>
                  </a:lnTo>
                  <a:lnTo>
                    <a:pt x="2446512" y="1100695"/>
                  </a:lnTo>
                  <a:lnTo>
                    <a:pt x="2446462" y="1046929"/>
                  </a:lnTo>
                  <a:lnTo>
                    <a:pt x="2446407" y="993076"/>
                  </a:lnTo>
                  <a:lnTo>
                    <a:pt x="2446346" y="939093"/>
                  </a:lnTo>
                  <a:lnTo>
                    <a:pt x="2446277" y="884935"/>
                  </a:lnTo>
                  <a:lnTo>
                    <a:pt x="2446199" y="830561"/>
                  </a:lnTo>
                  <a:lnTo>
                    <a:pt x="2446108" y="775925"/>
                  </a:lnTo>
                  <a:lnTo>
                    <a:pt x="2446064" y="727888"/>
                  </a:lnTo>
                  <a:lnTo>
                    <a:pt x="2446025" y="679664"/>
                  </a:lnTo>
                  <a:lnTo>
                    <a:pt x="2446011" y="631291"/>
                  </a:lnTo>
                  <a:lnTo>
                    <a:pt x="2446038" y="582803"/>
                  </a:lnTo>
                  <a:lnTo>
                    <a:pt x="2446123" y="534239"/>
                  </a:lnTo>
                  <a:lnTo>
                    <a:pt x="2446284" y="485632"/>
                  </a:lnTo>
                  <a:lnTo>
                    <a:pt x="2446537" y="437020"/>
                  </a:lnTo>
                  <a:lnTo>
                    <a:pt x="2446901" y="388439"/>
                  </a:lnTo>
                  <a:lnTo>
                    <a:pt x="2447291" y="333179"/>
                  </a:lnTo>
                  <a:lnTo>
                    <a:pt x="2447072" y="279125"/>
                  </a:lnTo>
                  <a:lnTo>
                    <a:pt x="2445466" y="227399"/>
                  </a:lnTo>
                  <a:lnTo>
                    <a:pt x="2441698" y="179120"/>
                  </a:lnTo>
                  <a:lnTo>
                    <a:pt x="2434990" y="135407"/>
                  </a:lnTo>
                  <a:lnTo>
                    <a:pt x="2424568" y="97382"/>
                  </a:lnTo>
                  <a:lnTo>
                    <a:pt x="2380462" y="35051"/>
                  </a:lnTo>
                  <a:lnTo>
                    <a:pt x="2343038" y="16316"/>
                  </a:lnTo>
                  <a:lnTo>
                    <a:pt x="2299446" y="6830"/>
                  </a:lnTo>
                  <a:lnTo>
                    <a:pt x="2251751" y="3462"/>
                  </a:lnTo>
                  <a:lnTo>
                    <a:pt x="2202018" y="3083"/>
                  </a:lnTo>
                  <a:lnTo>
                    <a:pt x="2151987" y="3071"/>
                  </a:lnTo>
                  <a:lnTo>
                    <a:pt x="2102037" y="2963"/>
                  </a:lnTo>
                  <a:lnTo>
                    <a:pt x="2052195" y="2861"/>
                  </a:lnTo>
                  <a:lnTo>
                    <a:pt x="2002489" y="2867"/>
                  </a:lnTo>
                  <a:lnTo>
                    <a:pt x="1952947" y="3083"/>
                  </a:lnTo>
                  <a:lnTo>
                    <a:pt x="1903584" y="3493"/>
                  </a:lnTo>
                  <a:lnTo>
                    <a:pt x="1854372" y="4090"/>
                  </a:lnTo>
                  <a:lnTo>
                    <a:pt x="1805275" y="4778"/>
                  </a:lnTo>
                  <a:lnTo>
                    <a:pt x="1756255" y="5461"/>
                  </a:lnTo>
                  <a:lnTo>
                    <a:pt x="1707272" y="6041"/>
                  </a:lnTo>
                  <a:lnTo>
                    <a:pt x="1658240" y="6498"/>
                  </a:lnTo>
                  <a:lnTo>
                    <a:pt x="1609284" y="6738"/>
                  </a:lnTo>
                  <a:lnTo>
                    <a:pt x="1560481" y="6774"/>
                  </a:lnTo>
                  <a:lnTo>
                    <a:pt x="1511905" y="6617"/>
                  </a:lnTo>
                  <a:lnTo>
                    <a:pt x="1463634" y="6278"/>
                  </a:lnTo>
                  <a:lnTo>
                    <a:pt x="1415707" y="5775"/>
                  </a:lnTo>
                  <a:lnTo>
                    <a:pt x="1368013" y="5153"/>
                  </a:lnTo>
                  <a:lnTo>
                    <a:pt x="1320406" y="4463"/>
                  </a:lnTo>
                  <a:lnTo>
                    <a:pt x="1272739" y="3756"/>
                  </a:lnTo>
                  <a:lnTo>
                    <a:pt x="1224865" y="3083"/>
                  </a:lnTo>
                  <a:lnTo>
                    <a:pt x="1176605" y="2549"/>
                  </a:lnTo>
                  <a:lnTo>
                    <a:pt x="1128052" y="2106"/>
                  </a:lnTo>
                  <a:lnTo>
                    <a:pt x="1079265" y="1787"/>
                  </a:lnTo>
                  <a:lnTo>
                    <a:pt x="1030303" y="1628"/>
                  </a:lnTo>
                  <a:lnTo>
                    <a:pt x="981228" y="1662"/>
                  </a:lnTo>
                  <a:lnTo>
                    <a:pt x="932096" y="1904"/>
                  </a:lnTo>
                  <a:lnTo>
                    <a:pt x="882953" y="2287"/>
                  </a:lnTo>
                  <a:lnTo>
                    <a:pt x="833842" y="2728"/>
                  </a:lnTo>
                  <a:lnTo>
                    <a:pt x="784808" y="3139"/>
                  </a:lnTo>
                  <a:lnTo>
                    <a:pt x="735893" y="3438"/>
                  </a:lnTo>
                  <a:lnTo>
                    <a:pt x="686951" y="3563"/>
                  </a:lnTo>
                  <a:lnTo>
                    <a:pt x="637135" y="3500"/>
                  </a:lnTo>
                  <a:lnTo>
                    <a:pt x="585434" y="3233"/>
                  </a:lnTo>
                  <a:lnTo>
                    <a:pt x="530835" y="2745"/>
                  </a:lnTo>
                  <a:lnTo>
                    <a:pt x="472330" y="2018"/>
                  </a:lnTo>
                  <a:lnTo>
                    <a:pt x="437690" y="1522"/>
                  </a:lnTo>
                  <a:lnTo>
                    <a:pt x="400709" y="1019"/>
                  </a:lnTo>
                  <a:lnTo>
                    <a:pt x="360579" y="562"/>
                  </a:lnTo>
                  <a:lnTo>
                    <a:pt x="316493" y="204"/>
                  </a:lnTo>
                  <a:lnTo>
                    <a:pt x="267645" y="0"/>
                  </a:lnTo>
                  <a:lnTo>
                    <a:pt x="213228" y="1"/>
                  </a:lnTo>
                  <a:lnTo>
                    <a:pt x="152435" y="263"/>
                  </a:lnTo>
                  <a:lnTo>
                    <a:pt x="84458" y="838"/>
                  </a:lnTo>
                  <a:lnTo>
                    <a:pt x="8491" y="1781"/>
                  </a:lnTo>
                </a:path>
              </a:pathLst>
            </a:custGeom>
            <a:ln w="14337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9057" y="2360888"/>
              <a:ext cx="8255" cy="3833495"/>
            </a:xfrm>
            <a:custGeom>
              <a:avLst/>
              <a:gdLst/>
              <a:ahLst/>
              <a:cxnLst/>
              <a:rect l="l" t="t" r="r" b="b"/>
              <a:pathLst>
                <a:path w="8254" h="3833495">
                  <a:moveTo>
                    <a:pt x="4040" y="-7075"/>
                  </a:moveTo>
                  <a:lnTo>
                    <a:pt x="4040" y="3840126"/>
                  </a:lnTo>
                </a:path>
              </a:pathLst>
            </a:custGeom>
            <a:ln w="22232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3331" y="2456872"/>
              <a:ext cx="1732179" cy="155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8802" y="2655705"/>
              <a:ext cx="601394" cy="155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0335" y="2779247"/>
              <a:ext cx="4915817" cy="257133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44914" y="3662435"/>
            <a:ext cx="54483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sz="1100" spc="-10" dirty="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h</a:t>
            </a:r>
            <a:r>
              <a:rPr sz="1100" spc="20" dirty="0">
                <a:solidFill>
                  <a:srgbClr val="052F6E"/>
                </a:solidFill>
                <a:latin typeface="Arial MT"/>
                <a:cs typeface="Arial MT"/>
              </a:rPr>
              <a:t>i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1355" y="3120380"/>
            <a:ext cx="8153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-15" dirty="0">
                <a:solidFill>
                  <a:srgbClr val="052F6E"/>
                </a:solidFill>
                <a:latin typeface="Arial MT"/>
                <a:cs typeface="Arial MT"/>
              </a:rPr>
              <a:t>n</a:t>
            </a:r>
            <a:r>
              <a:rPr sz="1100" spc="90" dirty="0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r>
              <a:rPr sz="1100" spc="-40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rd</a:t>
            </a:r>
            <a:r>
              <a:rPr sz="1100" spc="9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9183" y="4943602"/>
            <a:ext cx="11728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r>
              <a:rPr sz="1100" spc="-55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20" dirty="0">
                <a:solidFill>
                  <a:srgbClr val="052F6E"/>
                </a:solidFill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1123" y="3743151"/>
            <a:ext cx="99631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solidFill>
                  <a:srgbClr val="052F6E"/>
                </a:solidFill>
                <a:latin typeface="Arial MT"/>
                <a:cs typeface="Arial MT"/>
              </a:rPr>
              <a:t>Process</a:t>
            </a:r>
            <a:r>
              <a:rPr sz="1100" spc="-75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052F6E"/>
                </a:solidFill>
                <a:latin typeface="Arial MT"/>
                <a:cs typeface="Arial MT"/>
              </a:rPr>
              <a:t>Order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4174" y="5024082"/>
            <a:ext cx="11690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solidFill>
                  <a:srgbClr val="052F6E"/>
                </a:solidFill>
                <a:latin typeface="Arial MT"/>
                <a:cs typeface="Arial MT"/>
              </a:rPr>
              <a:t>Update</a:t>
            </a:r>
            <a:r>
              <a:rPr sz="1100" spc="-55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3388" y="4383439"/>
            <a:ext cx="9848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solidFill>
                  <a:srgbClr val="052F6E"/>
                </a:solidFill>
                <a:latin typeface="Arial MT"/>
                <a:cs typeface="Arial MT"/>
              </a:rPr>
              <a:t>P</a:t>
            </a:r>
            <a:r>
              <a:rPr sz="1100" spc="45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r>
              <a:rPr sz="1100" spc="40" dirty="0">
                <a:solidFill>
                  <a:srgbClr val="052F6E"/>
                </a:solidFill>
                <a:latin typeface="Arial MT"/>
                <a:cs typeface="Arial MT"/>
              </a:rPr>
              <a:t>ep</a:t>
            </a:r>
            <a:r>
              <a:rPr sz="1100" spc="65" dirty="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sz="1100" spc="60" dirty="0">
                <a:solidFill>
                  <a:srgbClr val="052F6E"/>
                </a:solidFill>
                <a:latin typeface="Arial MT"/>
                <a:cs typeface="Arial MT"/>
              </a:rPr>
              <a:t>re</a:t>
            </a:r>
            <a:r>
              <a:rPr sz="1100" spc="-75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rd</a:t>
            </a:r>
            <a:r>
              <a:rPr sz="1100" spc="30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2393" y="5335925"/>
            <a:ext cx="2971992" cy="87124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88861" y="5664642"/>
            <a:ext cx="9423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5" dirty="0">
                <a:solidFill>
                  <a:srgbClr val="052F6E"/>
                </a:solidFill>
                <a:latin typeface="Arial MT"/>
                <a:cs typeface="Arial MT"/>
              </a:rPr>
              <a:t>Buy</a:t>
            </a:r>
            <a:r>
              <a:rPr sz="1100" spc="-55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100" spc="40" dirty="0">
                <a:solidFill>
                  <a:srgbClr val="052F6E"/>
                </a:solidFill>
                <a:latin typeface="Arial MT"/>
                <a:cs typeface="Arial MT"/>
              </a:rPr>
              <a:t>Inventory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3785" y="4943602"/>
            <a:ext cx="42545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65" dirty="0">
                <a:solidFill>
                  <a:srgbClr val="052F6E"/>
                </a:solidFill>
                <a:latin typeface="Arial MT"/>
                <a:cs typeface="Arial MT"/>
              </a:rPr>
              <a:t>B</a:t>
            </a:r>
            <a:r>
              <a:rPr sz="1100" spc="-15" dirty="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sz="1100" spc="45" dirty="0">
                <a:solidFill>
                  <a:srgbClr val="052F6E"/>
                </a:solidFill>
                <a:latin typeface="Arial MT"/>
                <a:cs typeface="Arial MT"/>
              </a:rPr>
              <a:t>k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9441" y="6224446"/>
            <a:ext cx="5962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100" spc="-10" dirty="0">
                <a:solidFill>
                  <a:srgbClr val="052F6E"/>
                </a:solidFill>
                <a:latin typeface="Arial MT"/>
                <a:cs typeface="Arial MT"/>
              </a:rPr>
              <a:t>h</a:t>
            </a:r>
            <a:r>
              <a:rPr sz="1100" spc="55" dirty="0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sz="1100" spc="45" dirty="0">
                <a:solidFill>
                  <a:srgbClr val="052F6E"/>
                </a:solidFill>
                <a:latin typeface="Arial MT"/>
                <a:cs typeface="Arial MT"/>
              </a:rPr>
              <a:t>pp</a:t>
            </a:r>
            <a:r>
              <a:rPr sz="1100" spc="7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100" spc="100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7666" y="2348995"/>
            <a:ext cx="800100" cy="1242695"/>
            <a:chOff x="1297666" y="2348995"/>
            <a:chExt cx="800100" cy="1242695"/>
          </a:xfrm>
        </p:grpSpPr>
        <p:sp>
          <p:nvSpPr>
            <p:cNvPr id="21" name="object 21"/>
            <p:cNvSpPr/>
            <p:nvPr/>
          </p:nvSpPr>
          <p:spPr>
            <a:xfrm>
              <a:off x="1306574" y="2358792"/>
              <a:ext cx="786765" cy="1224280"/>
            </a:xfrm>
            <a:custGeom>
              <a:avLst/>
              <a:gdLst/>
              <a:ahLst/>
              <a:cxnLst/>
              <a:rect l="l" t="t" r="r" b="b"/>
              <a:pathLst>
                <a:path w="786764" h="1224279">
                  <a:moveTo>
                    <a:pt x="153" y="1085"/>
                  </a:moveTo>
                  <a:lnTo>
                    <a:pt x="1353" y="67936"/>
                  </a:lnTo>
                  <a:lnTo>
                    <a:pt x="1989" y="121964"/>
                  </a:lnTo>
                  <a:lnTo>
                    <a:pt x="2115" y="202288"/>
                  </a:lnTo>
                  <a:lnTo>
                    <a:pt x="1880" y="233955"/>
                  </a:lnTo>
                  <a:lnTo>
                    <a:pt x="925" y="337125"/>
                  </a:lnTo>
                  <a:lnTo>
                    <a:pt x="683" y="368377"/>
                  </a:lnTo>
                  <a:lnTo>
                    <a:pt x="535" y="396703"/>
                  </a:lnTo>
                  <a:lnTo>
                    <a:pt x="540" y="426651"/>
                  </a:lnTo>
                  <a:lnTo>
                    <a:pt x="794" y="456471"/>
                  </a:lnTo>
                  <a:lnTo>
                    <a:pt x="1383" y="486334"/>
                  </a:lnTo>
                  <a:lnTo>
                    <a:pt x="2314" y="516428"/>
                  </a:lnTo>
                  <a:lnTo>
                    <a:pt x="3322" y="546680"/>
                  </a:lnTo>
                  <a:lnTo>
                    <a:pt x="4065" y="577123"/>
                  </a:lnTo>
                  <a:lnTo>
                    <a:pt x="4096" y="612524"/>
                  </a:lnTo>
                  <a:lnTo>
                    <a:pt x="3515" y="638692"/>
                  </a:lnTo>
                  <a:lnTo>
                    <a:pt x="2244" y="671700"/>
                  </a:lnTo>
                  <a:lnTo>
                    <a:pt x="1055" y="701235"/>
                  </a:lnTo>
                  <a:lnTo>
                    <a:pt x="175" y="732398"/>
                  </a:lnTo>
                  <a:lnTo>
                    <a:pt x="0" y="763858"/>
                  </a:lnTo>
                  <a:lnTo>
                    <a:pt x="401" y="795296"/>
                  </a:lnTo>
                  <a:lnTo>
                    <a:pt x="1143" y="826692"/>
                  </a:lnTo>
                  <a:lnTo>
                    <a:pt x="1988" y="858024"/>
                  </a:lnTo>
                  <a:lnTo>
                    <a:pt x="2757" y="889399"/>
                  </a:lnTo>
                  <a:lnTo>
                    <a:pt x="3511" y="921514"/>
                  </a:lnTo>
                  <a:lnTo>
                    <a:pt x="4372" y="955235"/>
                  </a:lnTo>
                  <a:lnTo>
                    <a:pt x="5463" y="991431"/>
                  </a:lnTo>
                  <a:lnTo>
                    <a:pt x="6490" y="1023031"/>
                  </a:lnTo>
                  <a:lnTo>
                    <a:pt x="7209" y="1059297"/>
                  </a:lnTo>
                  <a:lnTo>
                    <a:pt x="7090" y="1102757"/>
                  </a:lnTo>
                  <a:lnTo>
                    <a:pt x="5602" y="1155938"/>
                  </a:lnTo>
                  <a:lnTo>
                    <a:pt x="2348" y="1218787"/>
                  </a:lnTo>
                  <a:lnTo>
                    <a:pt x="53093" y="1222595"/>
                  </a:lnTo>
                  <a:lnTo>
                    <a:pt x="92861" y="1223963"/>
                  </a:lnTo>
                  <a:lnTo>
                    <a:pt x="124240" y="1223723"/>
                  </a:lnTo>
                  <a:lnTo>
                    <a:pt x="186899" y="1220958"/>
                  </a:lnTo>
                  <a:lnTo>
                    <a:pt x="232236" y="1219114"/>
                  </a:lnTo>
                  <a:lnTo>
                    <a:pt x="252561" y="1218564"/>
                  </a:lnTo>
                  <a:lnTo>
                    <a:pt x="273494" y="1218268"/>
                  </a:lnTo>
                  <a:lnTo>
                    <a:pt x="786007" y="1218226"/>
                  </a:lnTo>
                  <a:lnTo>
                    <a:pt x="783181" y="1158281"/>
                  </a:lnTo>
                  <a:lnTo>
                    <a:pt x="781111" y="1104977"/>
                  </a:lnTo>
                  <a:lnTo>
                    <a:pt x="779829" y="1059297"/>
                  </a:lnTo>
                  <a:lnTo>
                    <a:pt x="779268" y="1023031"/>
                  </a:lnTo>
                  <a:lnTo>
                    <a:pt x="779209" y="987935"/>
                  </a:lnTo>
                  <a:lnTo>
                    <a:pt x="779768" y="950244"/>
                  </a:lnTo>
                  <a:lnTo>
                    <a:pt x="780766" y="916030"/>
                  </a:lnTo>
                  <a:lnTo>
                    <a:pt x="783116" y="853175"/>
                  </a:lnTo>
                  <a:lnTo>
                    <a:pt x="784015" y="822436"/>
                  </a:lnTo>
                  <a:lnTo>
                    <a:pt x="784564" y="791729"/>
                  </a:lnTo>
                  <a:lnTo>
                    <a:pt x="784703" y="761213"/>
                  </a:lnTo>
                  <a:lnTo>
                    <a:pt x="784368" y="731045"/>
                  </a:lnTo>
                  <a:lnTo>
                    <a:pt x="783536" y="701050"/>
                  </a:lnTo>
                  <a:lnTo>
                    <a:pt x="782354" y="669797"/>
                  </a:lnTo>
                  <a:lnTo>
                    <a:pt x="781269" y="642207"/>
                  </a:lnTo>
                  <a:lnTo>
                    <a:pt x="780310" y="612524"/>
                  </a:lnTo>
                  <a:lnTo>
                    <a:pt x="779742" y="582458"/>
                  </a:lnTo>
                  <a:lnTo>
                    <a:pt x="779530" y="552065"/>
                  </a:lnTo>
                  <a:lnTo>
                    <a:pt x="779618" y="516428"/>
                  </a:lnTo>
                  <a:lnTo>
                    <a:pt x="779847" y="486334"/>
                  </a:lnTo>
                  <a:lnTo>
                    <a:pt x="780148" y="456471"/>
                  </a:lnTo>
                  <a:lnTo>
                    <a:pt x="780821" y="396703"/>
                  </a:lnTo>
                  <a:lnTo>
                    <a:pt x="781124" y="366460"/>
                  </a:lnTo>
                  <a:lnTo>
                    <a:pt x="781554" y="304775"/>
                  </a:lnTo>
                  <a:lnTo>
                    <a:pt x="781821" y="233729"/>
                  </a:lnTo>
                  <a:lnTo>
                    <a:pt x="781883" y="164478"/>
                  </a:lnTo>
                  <a:lnTo>
                    <a:pt x="781747" y="120325"/>
                  </a:lnTo>
                  <a:lnTo>
                    <a:pt x="781426" y="66473"/>
                  </a:lnTo>
                  <a:lnTo>
                    <a:pt x="780922" y="7559"/>
                  </a:lnTo>
                  <a:lnTo>
                    <a:pt x="409446" y="7559"/>
                  </a:lnTo>
                  <a:lnTo>
                    <a:pt x="389659" y="7513"/>
                  </a:lnTo>
                  <a:lnTo>
                    <a:pt x="369814" y="6420"/>
                  </a:lnTo>
                  <a:lnTo>
                    <a:pt x="367024" y="6177"/>
                  </a:lnTo>
                  <a:lnTo>
                    <a:pt x="174727" y="6177"/>
                  </a:lnTo>
                  <a:lnTo>
                    <a:pt x="151155" y="5934"/>
                  </a:lnTo>
                  <a:lnTo>
                    <a:pt x="92188" y="2960"/>
                  </a:lnTo>
                  <a:lnTo>
                    <a:pt x="51674" y="1541"/>
                  </a:lnTo>
                  <a:lnTo>
                    <a:pt x="153" y="1085"/>
                  </a:lnTo>
                  <a:close/>
                </a:path>
                <a:path w="786764" h="1224279">
                  <a:moveTo>
                    <a:pt x="786007" y="1218226"/>
                  </a:moveTo>
                  <a:lnTo>
                    <a:pt x="294686" y="1218226"/>
                  </a:lnTo>
                  <a:lnTo>
                    <a:pt x="315788" y="1218437"/>
                  </a:lnTo>
                  <a:lnTo>
                    <a:pt x="336518" y="1218907"/>
                  </a:lnTo>
                  <a:lnTo>
                    <a:pt x="392129" y="1220960"/>
                  </a:lnTo>
                  <a:lnTo>
                    <a:pt x="435865" y="1222356"/>
                  </a:lnTo>
                  <a:lnTo>
                    <a:pt x="454879" y="1222571"/>
                  </a:lnTo>
                  <a:lnTo>
                    <a:pt x="473396" y="1222384"/>
                  </a:lnTo>
                  <a:lnTo>
                    <a:pt x="491383" y="1221857"/>
                  </a:lnTo>
                  <a:lnTo>
                    <a:pt x="513652" y="1220958"/>
                  </a:lnTo>
                  <a:lnTo>
                    <a:pt x="526831" y="1220465"/>
                  </a:lnTo>
                  <a:lnTo>
                    <a:pt x="544946" y="1220129"/>
                  </a:lnTo>
                  <a:lnTo>
                    <a:pt x="786097" y="1220129"/>
                  </a:lnTo>
                  <a:lnTo>
                    <a:pt x="786007" y="1218226"/>
                  </a:lnTo>
                  <a:close/>
                </a:path>
                <a:path w="786764" h="1224279">
                  <a:moveTo>
                    <a:pt x="786136" y="1220958"/>
                  </a:moveTo>
                  <a:lnTo>
                    <a:pt x="731286" y="1220958"/>
                  </a:lnTo>
                  <a:lnTo>
                    <a:pt x="786171" y="1221707"/>
                  </a:lnTo>
                  <a:lnTo>
                    <a:pt x="786136" y="1220958"/>
                  </a:lnTo>
                  <a:close/>
                </a:path>
                <a:path w="786764" h="1224279">
                  <a:moveTo>
                    <a:pt x="786097" y="1220129"/>
                  </a:moveTo>
                  <a:lnTo>
                    <a:pt x="544946" y="1220129"/>
                  </a:lnTo>
                  <a:lnTo>
                    <a:pt x="563783" y="1220292"/>
                  </a:lnTo>
                  <a:lnTo>
                    <a:pt x="605467" y="1221254"/>
                  </a:lnTo>
                  <a:lnTo>
                    <a:pt x="629276" y="1221482"/>
                  </a:lnTo>
                  <a:lnTo>
                    <a:pt x="786136" y="1220958"/>
                  </a:lnTo>
                  <a:lnTo>
                    <a:pt x="786097" y="1220129"/>
                  </a:lnTo>
                  <a:close/>
                </a:path>
                <a:path w="786764" h="1224279">
                  <a:moveTo>
                    <a:pt x="2193" y="1218775"/>
                  </a:moveTo>
                  <a:lnTo>
                    <a:pt x="2215" y="1221369"/>
                  </a:lnTo>
                  <a:lnTo>
                    <a:pt x="2348" y="1218787"/>
                  </a:lnTo>
                  <a:lnTo>
                    <a:pt x="2193" y="1218775"/>
                  </a:lnTo>
                  <a:close/>
                </a:path>
                <a:path w="786764" h="1224279">
                  <a:moveTo>
                    <a:pt x="526198" y="2627"/>
                  </a:moveTo>
                  <a:lnTo>
                    <a:pt x="506914" y="2875"/>
                  </a:lnTo>
                  <a:lnTo>
                    <a:pt x="487611" y="3441"/>
                  </a:lnTo>
                  <a:lnTo>
                    <a:pt x="468236" y="4355"/>
                  </a:lnTo>
                  <a:lnTo>
                    <a:pt x="429146" y="6780"/>
                  </a:lnTo>
                  <a:lnTo>
                    <a:pt x="409446" y="7559"/>
                  </a:lnTo>
                  <a:lnTo>
                    <a:pt x="780922" y="7559"/>
                  </a:lnTo>
                  <a:lnTo>
                    <a:pt x="780883" y="3060"/>
                  </a:lnTo>
                  <a:lnTo>
                    <a:pt x="606930" y="3060"/>
                  </a:lnTo>
                  <a:lnTo>
                    <a:pt x="526198" y="2627"/>
                  </a:lnTo>
                  <a:close/>
                </a:path>
                <a:path w="786764" h="1224279">
                  <a:moveTo>
                    <a:pt x="291780" y="992"/>
                  </a:moveTo>
                  <a:lnTo>
                    <a:pt x="272884" y="1240"/>
                  </a:lnTo>
                  <a:lnTo>
                    <a:pt x="254077" y="2059"/>
                  </a:lnTo>
                  <a:lnTo>
                    <a:pt x="240799" y="2882"/>
                  </a:lnTo>
                  <a:lnTo>
                    <a:pt x="216109" y="4507"/>
                  </a:lnTo>
                  <a:lnTo>
                    <a:pt x="196161" y="5596"/>
                  </a:lnTo>
                  <a:lnTo>
                    <a:pt x="174727" y="6177"/>
                  </a:lnTo>
                  <a:lnTo>
                    <a:pt x="367024" y="6177"/>
                  </a:lnTo>
                  <a:lnTo>
                    <a:pt x="330224" y="2875"/>
                  </a:lnTo>
                  <a:lnTo>
                    <a:pt x="310899" y="1536"/>
                  </a:lnTo>
                  <a:lnTo>
                    <a:pt x="291780" y="992"/>
                  </a:lnTo>
                  <a:close/>
                </a:path>
                <a:path w="786764" h="1224279">
                  <a:moveTo>
                    <a:pt x="729871" y="0"/>
                  </a:moveTo>
                  <a:lnTo>
                    <a:pt x="689621" y="606"/>
                  </a:lnTo>
                  <a:lnTo>
                    <a:pt x="630658" y="2664"/>
                  </a:lnTo>
                  <a:lnTo>
                    <a:pt x="606930" y="3060"/>
                  </a:lnTo>
                  <a:lnTo>
                    <a:pt x="780883" y="3060"/>
                  </a:lnTo>
                  <a:lnTo>
                    <a:pt x="780861" y="408"/>
                  </a:lnTo>
                  <a:lnTo>
                    <a:pt x="729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6371" y="3576972"/>
              <a:ext cx="773430" cy="7620"/>
            </a:xfrm>
            <a:custGeom>
              <a:avLst/>
              <a:gdLst/>
              <a:ahLst/>
              <a:cxnLst/>
              <a:rect l="l" t="t" r="r" b="b"/>
              <a:pathLst>
                <a:path w="773430" h="7620">
                  <a:moveTo>
                    <a:pt x="0" y="7023"/>
                  </a:moveTo>
                  <a:lnTo>
                    <a:pt x="53013" y="5055"/>
                  </a:lnTo>
                  <a:lnTo>
                    <a:pt x="94834" y="3964"/>
                  </a:lnTo>
                  <a:lnTo>
                    <a:pt x="128111" y="3360"/>
                  </a:lnTo>
                  <a:lnTo>
                    <a:pt x="155491" y="2850"/>
                  </a:lnTo>
                  <a:lnTo>
                    <a:pt x="179307" y="2125"/>
                  </a:lnTo>
                  <a:lnTo>
                    <a:pt x="200695" y="1272"/>
                  </a:lnTo>
                  <a:lnTo>
                    <a:pt x="220479" y="503"/>
                  </a:lnTo>
                  <a:lnTo>
                    <a:pt x="239487" y="31"/>
                  </a:lnTo>
                  <a:lnTo>
                    <a:pt x="258405" y="0"/>
                  </a:lnTo>
                  <a:lnTo>
                    <a:pt x="277334" y="285"/>
                  </a:lnTo>
                  <a:lnTo>
                    <a:pt x="296239" y="697"/>
                  </a:lnTo>
                  <a:lnTo>
                    <a:pt x="315085" y="1046"/>
                  </a:lnTo>
                  <a:lnTo>
                    <a:pt x="333864" y="1238"/>
                  </a:lnTo>
                  <a:lnTo>
                    <a:pt x="352673" y="1229"/>
                  </a:lnTo>
                  <a:lnTo>
                    <a:pt x="371636" y="1157"/>
                  </a:lnTo>
                  <a:lnTo>
                    <a:pt x="390877" y="1159"/>
                  </a:lnTo>
                  <a:lnTo>
                    <a:pt x="430334" y="1751"/>
                  </a:lnTo>
                  <a:lnTo>
                    <a:pt x="470382" y="3527"/>
                  </a:lnTo>
                  <a:lnTo>
                    <a:pt x="510156" y="6205"/>
                  </a:lnTo>
                  <a:lnTo>
                    <a:pt x="529854" y="7174"/>
                  </a:lnTo>
                  <a:lnTo>
                    <a:pt x="549412" y="7361"/>
                  </a:lnTo>
                  <a:lnTo>
                    <a:pt x="568924" y="6507"/>
                  </a:lnTo>
                  <a:lnTo>
                    <a:pt x="588905" y="5007"/>
                  </a:lnTo>
                  <a:lnTo>
                    <a:pt x="609976" y="3444"/>
                  </a:lnTo>
                  <a:lnTo>
                    <a:pt x="632760" y="2399"/>
                  </a:lnTo>
                  <a:lnTo>
                    <a:pt x="658187" y="2199"/>
                  </a:lnTo>
                  <a:lnTo>
                    <a:pt x="688406" y="2738"/>
                  </a:lnTo>
                  <a:lnTo>
                    <a:pt x="725871" y="3700"/>
                  </a:lnTo>
                  <a:lnTo>
                    <a:pt x="773033" y="4768"/>
                  </a:lnTo>
                </a:path>
              </a:pathLst>
            </a:custGeom>
            <a:ln w="14096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0707" y="2364163"/>
              <a:ext cx="9525" cy="1217930"/>
            </a:xfrm>
            <a:custGeom>
              <a:avLst/>
              <a:gdLst/>
              <a:ahLst/>
              <a:cxnLst/>
              <a:rect l="l" t="t" r="r" b="b"/>
              <a:pathLst>
                <a:path w="9525" h="1217929">
                  <a:moveTo>
                    <a:pt x="4726" y="-6745"/>
                  </a:moveTo>
                  <a:lnTo>
                    <a:pt x="4726" y="1224549"/>
                  </a:lnTo>
                </a:path>
              </a:pathLst>
            </a:custGeom>
            <a:ln w="22944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7127" y="2356043"/>
              <a:ext cx="783590" cy="14604"/>
            </a:xfrm>
            <a:custGeom>
              <a:avLst/>
              <a:gdLst/>
              <a:ahLst/>
              <a:cxnLst/>
              <a:rect l="l" t="t" r="r" b="b"/>
              <a:pathLst>
                <a:path w="783589" h="14605">
                  <a:moveTo>
                    <a:pt x="782974" y="0"/>
                  </a:moveTo>
                  <a:lnTo>
                    <a:pt x="728819" y="3109"/>
                  </a:lnTo>
                  <a:lnTo>
                    <a:pt x="688544" y="4327"/>
                  </a:lnTo>
                  <a:lnTo>
                    <a:pt x="657946" y="4424"/>
                  </a:lnTo>
                  <a:lnTo>
                    <a:pt x="632825" y="4172"/>
                  </a:lnTo>
                  <a:lnTo>
                    <a:pt x="609649" y="4179"/>
                  </a:lnTo>
                  <a:lnTo>
                    <a:pt x="587581" y="4482"/>
                  </a:lnTo>
                  <a:lnTo>
                    <a:pt x="566456" y="4997"/>
                  </a:lnTo>
                  <a:lnTo>
                    <a:pt x="546109" y="5638"/>
                  </a:lnTo>
                  <a:lnTo>
                    <a:pt x="526366" y="6214"/>
                  </a:lnTo>
                  <a:lnTo>
                    <a:pt x="507050" y="6780"/>
                  </a:lnTo>
                  <a:lnTo>
                    <a:pt x="487973" y="7367"/>
                  </a:lnTo>
                  <a:lnTo>
                    <a:pt x="468946" y="8006"/>
                  </a:lnTo>
                  <a:lnTo>
                    <a:pt x="449819" y="8665"/>
                  </a:lnTo>
                  <a:lnTo>
                    <a:pt x="430528" y="9134"/>
                  </a:lnTo>
                  <a:lnTo>
                    <a:pt x="411045" y="9180"/>
                  </a:lnTo>
                  <a:lnTo>
                    <a:pt x="391341" y="8570"/>
                  </a:lnTo>
                  <a:lnTo>
                    <a:pt x="371424" y="7211"/>
                  </a:lnTo>
                  <a:lnTo>
                    <a:pt x="351405" y="5483"/>
                  </a:lnTo>
                  <a:lnTo>
                    <a:pt x="331426" y="3860"/>
                  </a:lnTo>
                  <a:lnTo>
                    <a:pt x="311631" y="2819"/>
                  </a:lnTo>
                  <a:lnTo>
                    <a:pt x="292128" y="2648"/>
                  </a:lnTo>
                  <a:lnTo>
                    <a:pt x="272825" y="3228"/>
                  </a:lnTo>
                  <a:lnTo>
                    <a:pt x="253591" y="4167"/>
                  </a:lnTo>
                  <a:lnTo>
                    <a:pt x="234295" y="5074"/>
                  </a:lnTo>
                  <a:lnTo>
                    <a:pt x="214752" y="5744"/>
                  </a:lnTo>
                  <a:lnTo>
                    <a:pt x="194572" y="6117"/>
                  </a:lnTo>
                  <a:lnTo>
                    <a:pt x="173311" y="6279"/>
                  </a:lnTo>
                  <a:lnTo>
                    <a:pt x="150526" y="6315"/>
                  </a:lnTo>
                  <a:lnTo>
                    <a:pt x="125215" y="6434"/>
                  </a:lnTo>
                  <a:lnTo>
                    <a:pt x="94189" y="7273"/>
                  </a:lnTo>
                  <a:lnTo>
                    <a:pt x="53700" y="9550"/>
                  </a:lnTo>
                  <a:lnTo>
                    <a:pt x="0" y="13983"/>
                  </a:lnTo>
                </a:path>
              </a:pathLst>
            </a:custGeom>
            <a:ln w="14096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04412" y="2363599"/>
              <a:ext cx="6985" cy="1218565"/>
            </a:xfrm>
            <a:custGeom>
              <a:avLst/>
              <a:gdLst/>
              <a:ahLst/>
              <a:cxnLst/>
              <a:rect l="l" t="t" r="r" b="b"/>
              <a:pathLst>
                <a:path w="6984" h="1218564">
                  <a:moveTo>
                    <a:pt x="3311" y="-6745"/>
                  </a:moveTo>
                  <a:lnTo>
                    <a:pt x="3311" y="1224774"/>
                  </a:lnTo>
                </a:path>
              </a:pathLst>
            </a:custGeom>
            <a:ln w="20115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0729" y="3775461"/>
            <a:ext cx="410737" cy="83028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61906" y="4758976"/>
            <a:ext cx="1274445" cy="451484"/>
            <a:chOff x="1061906" y="4758976"/>
            <a:chExt cx="1274445" cy="451484"/>
          </a:xfrm>
        </p:grpSpPr>
        <p:sp>
          <p:nvSpPr>
            <p:cNvPr id="28" name="object 28"/>
            <p:cNvSpPr/>
            <p:nvPr/>
          </p:nvSpPr>
          <p:spPr>
            <a:xfrm>
              <a:off x="1067669" y="4764697"/>
              <a:ext cx="1261745" cy="439420"/>
            </a:xfrm>
            <a:custGeom>
              <a:avLst/>
              <a:gdLst/>
              <a:ahLst/>
              <a:cxnLst/>
              <a:rect l="l" t="t" r="r" b="b"/>
              <a:pathLst>
                <a:path w="1261745" h="439420">
                  <a:moveTo>
                    <a:pt x="630433" y="66"/>
                  </a:moveTo>
                  <a:lnTo>
                    <a:pt x="584120" y="470"/>
                  </a:lnTo>
                  <a:lnTo>
                    <a:pt x="515178" y="3721"/>
                  </a:lnTo>
                  <a:lnTo>
                    <a:pt x="470173" y="6752"/>
                  </a:lnTo>
                  <a:lnTo>
                    <a:pt x="426261" y="11051"/>
                  </a:lnTo>
                  <a:lnTo>
                    <a:pt x="383640" y="17225"/>
                  </a:lnTo>
                  <a:lnTo>
                    <a:pt x="342298" y="24583"/>
                  </a:lnTo>
                  <a:lnTo>
                    <a:pt x="302276" y="32463"/>
                  </a:lnTo>
                  <a:lnTo>
                    <a:pt x="263937" y="40935"/>
                  </a:lnTo>
                  <a:lnTo>
                    <a:pt x="210278" y="55556"/>
                  </a:lnTo>
                  <a:lnTo>
                    <a:pt x="161355" y="72708"/>
                  </a:lnTo>
                  <a:lnTo>
                    <a:pt x="117839" y="91727"/>
                  </a:lnTo>
                  <a:lnTo>
                    <a:pt x="80746" y="111867"/>
                  </a:lnTo>
                  <a:lnTo>
                    <a:pt x="42073" y="140736"/>
                  </a:lnTo>
                  <a:lnTo>
                    <a:pt x="15435" y="171297"/>
                  </a:lnTo>
                  <a:lnTo>
                    <a:pt x="547" y="210689"/>
                  </a:lnTo>
                  <a:lnTo>
                    <a:pt x="0" y="218463"/>
                  </a:lnTo>
                  <a:lnTo>
                    <a:pt x="300" y="226280"/>
                  </a:lnTo>
                  <a:lnTo>
                    <a:pt x="15130" y="266475"/>
                  </a:lnTo>
                  <a:lnTo>
                    <a:pt x="42118" y="297148"/>
                  </a:lnTo>
                  <a:lnTo>
                    <a:pt x="80715" y="327145"/>
                  </a:lnTo>
                  <a:lnTo>
                    <a:pt x="118224" y="347634"/>
                  </a:lnTo>
                  <a:lnTo>
                    <a:pt x="161395" y="366057"/>
                  </a:lnTo>
                  <a:lnTo>
                    <a:pt x="209698" y="382607"/>
                  </a:lnTo>
                  <a:lnTo>
                    <a:pt x="263344" y="397412"/>
                  </a:lnTo>
                  <a:lnTo>
                    <a:pt x="301743" y="406275"/>
                  </a:lnTo>
                  <a:lnTo>
                    <a:pt x="341964" y="414181"/>
                  </a:lnTo>
                  <a:lnTo>
                    <a:pt x="383700" y="420987"/>
                  </a:lnTo>
                  <a:lnTo>
                    <a:pt x="426585" y="426575"/>
                  </a:lnTo>
                  <a:lnTo>
                    <a:pt x="470307" y="430916"/>
                  </a:lnTo>
                  <a:lnTo>
                    <a:pt x="514952" y="434209"/>
                  </a:lnTo>
                  <a:lnTo>
                    <a:pt x="560565" y="436652"/>
                  </a:lnTo>
                  <a:lnTo>
                    <a:pt x="606600" y="438291"/>
                  </a:lnTo>
                  <a:lnTo>
                    <a:pt x="652478" y="439013"/>
                  </a:lnTo>
                  <a:lnTo>
                    <a:pt x="675328" y="438878"/>
                  </a:lnTo>
                  <a:lnTo>
                    <a:pt x="720871" y="437273"/>
                  </a:lnTo>
                  <a:lnTo>
                    <a:pt x="766039" y="433996"/>
                  </a:lnTo>
                  <a:lnTo>
                    <a:pt x="810486" y="429605"/>
                  </a:lnTo>
                  <a:lnTo>
                    <a:pt x="853964" y="424289"/>
                  </a:lnTo>
                  <a:lnTo>
                    <a:pt x="896349" y="417837"/>
                  </a:lnTo>
                  <a:lnTo>
                    <a:pt x="937400" y="410336"/>
                  </a:lnTo>
                  <a:lnTo>
                    <a:pt x="976757" y="402178"/>
                  </a:lnTo>
                  <a:lnTo>
                    <a:pt x="1014157" y="393249"/>
                  </a:lnTo>
                  <a:lnTo>
                    <a:pt x="1066208" y="377263"/>
                  </a:lnTo>
                  <a:lnTo>
                    <a:pt x="1113106" y="359126"/>
                  </a:lnTo>
                  <a:lnTo>
                    <a:pt x="1154437" y="340001"/>
                  </a:lnTo>
                  <a:lnTo>
                    <a:pt x="1189377" y="319544"/>
                  </a:lnTo>
                  <a:lnTo>
                    <a:pt x="1225919" y="289507"/>
                  </a:lnTo>
                  <a:lnTo>
                    <a:pt x="1248840" y="256946"/>
                  </a:lnTo>
                  <a:lnTo>
                    <a:pt x="1261293" y="219337"/>
                  </a:lnTo>
                  <a:lnTo>
                    <a:pt x="1260105" y="220014"/>
                  </a:lnTo>
                  <a:lnTo>
                    <a:pt x="1254859" y="198496"/>
                  </a:lnTo>
                  <a:lnTo>
                    <a:pt x="1234201" y="158216"/>
                  </a:lnTo>
                  <a:lnTo>
                    <a:pt x="1199662" y="126076"/>
                  </a:lnTo>
                  <a:lnTo>
                    <a:pt x="1166709" y="105794"/>
                  </a:lnTo>
                  <a:lnTo>
                    <a:pt x="1127439" y="85916"/>
                  </a:lnTo>
                  <a:lnTo>
                    <a:pt x="1082110" y="66816"/>
                  </a:lnTo>
                  <a:lnTo>
                    <a:pt x="1031477" y="50069"/>
                  </a:lnTo>
                  <a:lnTo>
                    <a:pt x="976610" y="36162"/>
                  </a:lnTo>
                  <a:lnTo>
                    <a:pt x="937659" y="28123"/>
                  </a:lnTo>
                  <a:lnTo>
                    <a:pt x="896858" y="20910"/>
                  </a:lnTo>
                  <a:lnTo>
                    <a:pt x="854471" y="14725"/>
                  </a:lnTo>
                  <a:lnTo>
                    <a:pt x="810898" y="9696"/>
                  </a:lnTo>
                  <a:lnTo>
                    <a:pt x="766680" y="5966"/>
                  </a:lnTo>
                  <a:lnTo>
                    <a:pt x="721968" y="3323"/>
                  </a:lnTo>
                  <a:lnTo>
                    <a:pt x="676524" y="1300"/>
                  </a:lnTo>
                  <a:lnTo>
                    <a:pt x="653533" y="535"/>
                  </a:lnTo>
                  <a:lnTo>
                    <a:pt x="630433" y="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8925" y="4765994"/>
              <a:ext cx="1260475" cy="436880"/>
            </a:xfrm>
            <a:custGeom>
              <a:avLst/>
              <a:gdLst/>
              <a:ahLst/>
              <a:cxnLst/>
              <a:rect l="l" t="t" r="r" b="b"/>
              <a:pathLst>
                <a:path w="1260475" h="436879">
                  <a:moveTo>
                    <a:pt x="1258742" y="217251"/>
                  </a:moveTo>
                  <a:lnTo>
                    <a:pt x="1247638" y="180079"/>
                  </a:lnTo>
                  <a:lnTo>
                    <a:pt x="1223987" y="148387"/>
                  </a:lnTo>
                  <a:lnTo>
                    <a:pt x="1187552" y="118410"/>
                  </a:lnTo>
                  <a:lnTo>
                    <a:pt x="1152641" y="97715"/>
                  </a:lnTo>
                  <a:lnTo>
                    <a:pt x="1112221" y="77638"/>
                  </a:lnTo>
                  <a:lnTo>
                    <a:pt x="1064945" y="59598"/>
                  </a:lnTo>
                  <a:lnTo>
                    <a:pt x="1012151" y="44639"/>
                  </a:lnTo>
                  <a:lnTo>
                    <a:pt x="974899" y="36061"/>
                  </a:lnTo>
                  <a:lnTo>
                    <a:pt x="935770" y="27695"/>
                  </a:lnTo>
                  <a:lnTo>
                    <a:pt x="894868" y="19710"/>
                  </a:lnTo>
                  <a:lnTo>
                    <a:pt x="852710" y="13105"/>
                  </a:lnTo>
                  <a:lnTo>
                    <a:pt x="809527" y="8094"/>
                  </a:lnTo>
                  <a:lnTo>
                    <a:pt x="765254" y="4220"/>
                  </a:lnTo>
                  <a:lnTo>
                    <a:pt x="720033" y="1481"/>
                  </a:lnTo>
                  <a:lnTo>
                    <a:pt x="674211" y="140"/>
                  </a:lnTo>
                  <a:lnTo>
                    <a:pt x="651186" y="0"/>
                  </a:lnTo>
                  <a:lnTo>
                    <a:pt x="628146" y="112"/>
                  </a:lnTo>
                  <a:lnTo>
                    <a:pt x="582200" y="805"/>
                  </a:lnTo>
                  <a:lnTo>
                    <a:pt x="536675" y="2218"/>
                  </a:lnTo>
                  <a:lnTo>
                    <a:pt x="491820" y="4843"/>
                  </a:lnTo>
                  <a:lnTo>
                    <a:pt x="447648" y="8766"/>
                  </a:lnTo>
                  <a:lnTo>
                    <a:pt x="403965" y="13673"/>
                  </a:lnTo>
                  <a:lnTo>
                    <a:pt x="361128" y="19607"/>
                  </a:lnTo>
                  <a:lnTo>
                    <a:pt x="320019" y="26796"/>
                  </a:lnTo>
                  <a:lnTo>
                    <a:pt x="280969" y="35240"/>
                  </a:lnTo>
                  <a:lnTo>
                    <a:pt x="243749" y="44776"/>
                  </a:lnTo>
                  <a:lnTo>
                    <a:pt x="191574" y="60952"/>
                  </a:lnTo>
                  <a:lnTo>
                    <a:pt x="144678" y="79157"/>
                  </a:lnTo>
                  <a:lnTo>
                    <a:pt x="103467" y="97926"/>
                  </a:lnTo>
                  <a:lnTo>
                    <a:pt x="68251" y="118026"/>
                  </a:lnTo>
                  <a:lnTo>
                    <a:pt x="32259" y="147614"/>
                  </a:lnTo>
                  <a:lnTo>
                    <a:pt x="6459" y="186042"/>
                  </a:lnTo>
                  <a:lnTo>
                    <a:pt x="0" y="217547"/>
                  </a:lnTo>
                  <a:lnTo>
                    <a:pt x="412" y="225369"/>
                  </a:lnTo>
                  <a:lnTo>
                    <a:pt x="14239" y="265629"/>
                  </a:lnTo>
                  <a:lnTo>
                    <a:pt x="40278" y="297205"/>
                  </a:lnTo>
                  <a:lnTo>
                    <a:pt x="80291" y="326412"/>
                  </a:lnTo>
                  <a:lnTo>
                    <a:pt x="117189" y="346077"/>
                  </a:lnTo>
                  <a:lnTo>
                    <a:pt x="160229" y="363652"/>
                  </a:lnTo>
                  <a:lnTo>
                    <a:pt x="208661" y="379755"/>
                  </a:lnTo>
                  <a:lnTo>
                    <a:pt x="261581" y="395055"/>
                  </a:lnTo>
                  <a:lnTo>
                    <a:pt x="299583" y="404699"/>
                  </a:lnTo>
                  <a:lnTo>
                    <a:pt x="339585" y="413200"/>
                  </a:lnTo>
                  <a:lnTo>
                    <a:pt x="381285" y="420007"/>
                  </a:lnTo>
                  <a:lnTo>
                    <a:pt x="424239" y="425503"/>
                  </a:lnTo>
                  <a:lnTo>
                    <a:pt x="468097" y="430144"/>
                  </a:lnTo>
                  <a:lnTo>
                    <a:pt x="512919" y="433668"/>
                  </a:lnTo>
                  <a:lnTo>
                    <a:pt x="558739" y="435770"/>
                  </a:lnTo>
                  <a:lnTo>
                    <a:pt x="605020" y="436713"/>
                  </a:lnTo>
                  <a:lnTo>
                    <a:pt x="628142" y="436857"/>
                  </a:lnTo>
                  <a:lnTo>
                    <a:pt x="651196" y="436786"/>
                  </a:lnTo>
                  <a:lnTo>
                    <a:pt x="697057" y="435912"/>
                  </a:lnTo>
                  <a:lnTo>
                    <a:pt x="742491" y="433905"/>
                  </a:lnTo>
                  <a:lnTo>
                    <a:pt x="787334" y="430578"/>
                  </a:lnTo>
                  <a:lnTo>
                    <a:pt x="831401" y="425826"/>
                  </a:lnTo>
                  <a:lnTo>
                    <a:pt x="874351" y="419899"/>
                  </a:lnTo>
                  <a:lnTo>
                    <a:pt x="915878" y="413062"/>
                  </a:lnTo>
                  <a:lnTo>
                    <a:pt x="955875" y="405261"/>
                  </a:lnTo>
                  <a:lnTo>
                    <a:pt x="994235" y="396409"/>
                  </a:lnTo>
                  <a:lnTo>
                    <a:pt x="1047970" y="381241"/>
                  </a:lnTo>
                  <a:lnTo>
                    <a:pt x="1096515" y="364077"/>
                  </a:lnTo>
                  <a:lnTo>
                    <a:pt x="1139637" y="345507"/>
                  </a:lnTo>
                  <a:lnTo>
                    <a:pt x="1176401" y="325566"/>
                  </a:lnTo>
                  <a:lnTo>
                    <a:pt x="1215797" y="296218"/>
                  </a:lnTo>
                  <a:lnTo>
                    <a:pt x="1246774" y="255156"/>
                  </a:lnTo>
                  <a:lnTo>
                    <a:pt x="1259929" y="218379"/>
                  </a:lnTo>
                </a:path>
              </a:pathLst>
            </a:custGeom>
            <a:ln w="14031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114994" y="5706897"/>
            <a:ext cx="1268730" cy="8890"/>
          </a:xfrm>
          <a:custGeom>
            <a:avLst/>
            <a:gdLst/>
            <a:ahLst/>
            <a:cxnLst/>
            <a:rect l="l" t="t" r="r" b="b"/>
            <a:pathLst>
              <a:path w="1268730" h="8889">
                <a:moveTo>
                  <a:pt x="-9867" y="4159"/>
                </a:moveTo>
                <a:lnTo>
                  <a:pt x="1278450" y="4159"/>
                </a:lnTo>
              </a:path>
            </a:pathLst>
          </a:custGeom>
          <a:ln w="28053">
            <a:solidFill>
              <a:srgbClr val="052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85125" y="2966679"/>
            <a:ext cx="4889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050" spc="-20" dirty="0">
                <a:solidFill>
                  <a:srgbClr val="052F6E"/>
                </a:solidFill>
                <a:latin typeface="Arial MT"/>
                <a:cs typeface="Arial MT"/>
              </a:rPr>
              <a:t>y</a:t>
            </a:r>
            <a:r>
              <a:rPr sz="1050" spc="45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050" spc="85" dirty="0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sz="1050" spc="-15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050" spc="25" dirty="0">
                <a:solidFill>
                  <a:srgbClr val="052F6E"/>
                </a:solidFill>
                <a:latin typeface="Arial MT"/>
                <a:cs typeface="Arial MT"/>
              </a:rPr>
              <a:t>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3102" y="4085357"/>
            <a:ext cx="3746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60" dirty="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sz="1050" spc="45" dirty="0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052F6E"/>
                </a:solidFill>
                <a:latin typeface="Arial MT"/>
                <a:cs typeface="Arial MT"/>
              </a:rPr>
              <a:t>t</a:t>
            </a:r>
            <a:r>
              <a:rPr sz="1050" spc="-15" dirty="0">
                <a:solidFill>
                  <a:srgbClr val="052F6E"/>
                </a:solidFill>
                <a:latin typeface="Arial MT"/>
                <a:cs typeface="Arial MT"/>
              </a:rPr>
              <a:t>o</a:t>
            </a:r>
            <a:r>
              <a:rPr sz="1050" spc="95" dirty="0">
                <a:solidFill>
                  <a:srgbClr val="052F6E"/>
                </a:solidFill>
                <a:latin typeface="Arial MT"/>
                <a:cs typeface="Arial MT"/>
              </a:rPr>
              <a:t>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8527" y="4882416"/>
            <a:ext cx="62230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052F6E"/>
                </a:solidFill>
                <a:latin typeface="Arial MT"/>
                <a:cs typeface="Arial MT"/>
              </a:rPr>
              <a:t>U</a:t>
            </a:r>
            <a:r>
              <a:rPr sz="1050" spc="45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050" spc="20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r>
              <a:rPr sz="1050" spc="-70" dirty="0">
                <a:solidFill>
                  <a:srgbClr val="052F6E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052F6E"/>
                </a:solidFill>
                <a:latin typeface="Arial MT"/>
                <a:cs typeface="Arial MT"/>
              </a:rPr>
              <a:t>C</a:t>
            </a:r>
            <a:r>
              <a:rPr sz="1050" spc="50" dirty="0">
                <a:solidFill>
                  <a:srgbClr val="052F6E"/>
                </a:solidFill>
                <a:latin typeface="Arial MT"/>
                <a:cs typeface="Arial MT"/>
              </a:rPr>
              <a:t>a</a:t>
            </a:r>
            <a:r>
              <a:rPr sz="1050" spc="-20" dirty="0">
                <a:solidFill>
                  <a:srgbClr val="052F6E"/>
                </a:solidFill>
                <a:latin typeface="Arial MT"/>
                <a:cs typeface="Arial MT"/>
              </a:rPr>
              <a:t>s</a:t>
            </a:r>
            <a:r>
              <a:rPr sz="1050" spc="20" dirty="0">
                <a:solidFill>
                  <a:srgbClr val="052F6E"/>
                </a:solidFill>
                <a:latin typeface="Arial MT"/>
                <a:cs typeface="Arial MT"/>
              </a:rPr>
              <a:t>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0120" y="5599881"/>
            <a:ext cx="7689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40" dirty="0">
                <a:solidFill>
                  <a:srgbClr val="052F6E"/>
                </a:solidFill>
                <a:latin typeface="Arial MT"/>
                <a:cs typeface="Arial MT"/>
              </a:rPr>
              <a:t>Association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04223" y="6056347"/>
            <a:ext cx="1276350" cy="125095"/>
            <a:chOff x="1104223" y="6056347"/>
            <a:chExt cx="1276350" cy="125095"/>
          </a:xfrm>
        </p:grpSpPr>
        <p:sp>
          <p:nvSpPr>
            <p:cNvPr id="36" name="object 36"/>
            <p:cNvSpPr/>
            <p:nvPr/>
          </p:nvSpPr>
          <p:spPr>
            <a:xfrm>
              <a:off x="1111272" y="6113528"/>
              <a:ext cx="1107440" cy="10160"/>
            </a:xfrm>
            <a:custGeom>
              <a:avLst/>
              <a:gdLst/>
              <a:ahLst/>
              <a:cxnLst/>
              <a:rect l="l" t="t" r="r" b="b"/>
              <a:pathLst>
                <a:path w="1107439" h="10160">
                  <a:moveTo>
                    <a:pt x="-7048" y="4894"/>
                  </a:moveTo>
                  <a:lnTo>
                    <a:pt x="1113889" y="4894"/>
                  </a:lnTo>
                </a:path>
              </a:pathLst>
            </a:custGeom>
            <a:ln w="23884">
              <a:solidFill>
                <a:srgbClr val="052F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9756" y="6056347"/>
              <a:ext cx="170629" cy="12454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545949" y="6017972"/>
            <a:ext cx="94869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30" dirty="0">
                <a:solidFill>
                  <a:srgbClr val="052F6E"/>
                </a:solidFill>
                <a:latin typeface="Arial MT"/>
                <a:cs typeface="Arial MT"/>
              </a:rPr>
              <a:t>Generalization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49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Process</a:t>
            </a:r>
            <a:r>
              <a:rPr sz="3600" dirty="0"/>
              <a:t> </a:t>
            </a:r>
            <a:r>
              <a:rPr sz="3600" spc="-5" dirty="0"/>
              <a:t>Flow</a:t>
            </a:r>
            <a:r>
              <a:rPr sz="3600" spc="-2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735323" y="1895855"/>
            <a:ext cx="6446520" cy="4962525"/>
            <a:chOff x="3735323" y="1895855"/>
            <a:chExt cx="6446520" cy="496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5323" y="1895855"/>
              <a:ext cx="6446520" cy="4962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0395" y="2090926"/>
              <a:ext cx="5876544" cy="46405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336213" y="3576737"/>
            <a:ext cx="1040130" cy="822960"/>
            <a:chOff x="1336213" y="3576737"/>
            <a:chExt cx="1040130" cy="822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213" y="3576737"/>
              <a:ext cx="1039585" cy="8228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6213" y="3576737"/>
              <a:ext cx="1008082" cy="7899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6213" y="3576737"/>
            <a:ext cx="1008380" cy="789940"/>
          </a:xfrm>
          <a:prstGeom prst="rect">
            <a:avLst/>
          </a:prstGeom>
          <a:ln w="10812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0807" y="4624583"/>
            <a:ext cx="1045210" cy="828675"/>
            <a:chOff x="1330807" y="4624583"/>
            <a:chExt cx="1045210" cy="8286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6213" y="4629984"/>
              <a:ext cx="1039585" cy="8228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213" y="4629989"/>
              <a:ext cx="1008082" cy="789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36213" y="4629989"/>
              <a:ext cx="1008380" cy="789940"/>
            </a:xfrm>
            <a:custGeom>
              <a:avLst/>
              <a:gdLst/>
              <a:ahLst/>
              <a:cxnLst/>
              <a:rect l="l" t="t" r="r" b="b"/>
              <a:pathLst>
                <a:path w="1008380" h="789939">
                  <a:moveTo>
                    <a:pt x="0" y="394969"/>
                  </a:moveTo>
                  <a:lnTo>
                    <a:pt x="504041" y="0"/>
                  </a:lnTo>
                  <a:lnTo>
                    <a:pt x="1008082" y="394969"/>
                  </a:lnTo>
                  <a:lnTo>
                    <a:pt x="504041" y="789934"/>
                  </a:lnTo>
                  <a:lnTo>
                    <a:pt x="0" y="394969"/>
                  </a:lnTo>
                  <a:close/>
                </a:path>
              </a:pathLst>
            </a:custGeom>
            <a:ln w="108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89535" y="4922659"/>
            <a:ext cx="5111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Decision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0751" y="2880107"/>
            <a:ext cx="1045210" cy="433705"/>
            <a:chOff x="1330751" y="2880107"/>
            <a:chExt cx="1045210" cy="4337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213" y="2885569"/>
              <a:ext cx="1039585" cy="4278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6213" y="2885569"/>
              <a:ext cx="1008082" cy="394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36213" y="2885569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189015" y="394969"/>
                  </a:moveTo>
                  <a:lnTo>
                    <a:pt x="819067" y="394969"/>
                  </a:lnTo>
                  <a:lnTo>
                    <a:pt x="862407" y="389749"/>
                  </a:lnTo>
                  <a:lnTo>
                    <a:pt x="902192" y="374882"/>
                  </a:lnTo>
                  <a:lnTo>
                    <a:pt x="937287" y="351557"/>
                  </a:lnTo>
                  <a:lnTo>
                    <a:pt x="966558" y="320965"/>
                  </a:lnTo>
                  <a:lnTo>
                    <a:pt x="988871" y="284296"/>
                  </a:lnTo>
                  <a:lnTo>
                    <a:pt x="1003090" y="242739"/>
                  </a:lnTo>
                  <a:lnTo>
                    <a:pt x="1008082" y="197484"/>
                  </a:lnTo>
                  <a:lnTo>
                    <a:pt x="1003090" y="152184"/>
                  </a:lnTo>
                  <a:lnTo>
                    <a:pt x="988871" y="110609"/>
                  </a:lnTo>
                  <a:lnTo>
                    <a:pt x="966558" y="73942"/>
                  </a:lnTo>
                  <a:lnTo>
                    <a:pt x="937287" y="43366"/>
                  </a:lnTo>
                  <a:lnTo>
                    <a:pt x="902192" y="20061"/>
                  </a:lnTo>
                  <a:lnTo>
                    <a:pt x="862407" y="5212"/>
                  </a:lnTo>
                  <a:lnTo>
                    <a:pt x="819067" y="0"/>
                  </a:lnTo>
                  <a:lnTo>
                    <a:pt x="189015" y="0"/>
                  </a:lnTo>
                  <a:lnTo>
                    <a:pt x="145676" y="5212"/>
                  </a:lnTo>
                  <a:lnTo>
                    <a:pt x="105891" y="20061"/>
                  </a:lnTo>
                  <a:lnTo>
                    <a:pt x="70796" y="43366"/>
                  </a:lnTo>
                  <a:lnTo>
                    <a:pt x="41524" y="73942"/>
                  </a:lnTo>
                  <a:lnTo>
                    <a:pt x="19211" y="110609"/>
                  </a:lnTo>
                  <a:lnTo>
                    <a:pt x="4992" y="152184"/>
                  </a:lnTo>
                  <a:lnTo>
                    <a:pt x="0" y="197484"/>
                  </a:lnTo>
                  <a:lnTo>
                    <a:pt x="4992" y="242739"/>
                  </a:lnTo>
                  <a:lnTo>
                    <a:pt x="19211" y="284296"/>
                  </a:lnTo>
                  <a:lnTo>
                    <a:pt x="41524" y="320965"/>
                  </a:lnTo>
                  <a:lnTo>
                    <a:pt x="70796" y="351557"/>
                  </a:lnTo>
                  <a:lnTo>
                    <a:pt x="105891" y="374882"/>
                  </a:lnTo>
                  <a:lnTo>
                    <a:pt x="145676" y="389749"/>
                  </a:lnTo>
                  <a:lnTo>
                    <a:pt x="189015" y="394969"/>
                  </a:lnTo>
                  <a:close/>
                </a:path>
              </a:pathLst>
            </a:custGeom>
            <a:ln w="1091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8382" y="2971904"/>
            <a:ext cx="5772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49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Process</a:t>
            </a:r>
            <a:r>
              <a:rPr sz="3600" dirty="0"/>
              <a:t> </a:t>
            </a:r>
            <a:r>
              <a:rPr sz="3600" spc="-5" dirty="0"/>
              <a:t>Flow</a:t>
            </a:r>
            <a:r>
              <a:rPr sz="3600" spc="-2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296411" y="1930920"/>
            <a:ext cx="6838315" cy="4927600"/>
            <a:chOff x="3296411" y="1930920"/>
            <a:chExt cx="6838315" cy="492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411" y="1930920"/>
              <a:ext cx="6838188" cy="4927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3" y="2125980"/>
              <a:ext cx="6268212" cy="452932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83229" y="3723041"/>
            <a:ext cx="1040130" cy="822960"/>
            <a:chOff x="1083229" y="3723041"/>
            <a:chExt cx="1040130" cy="822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229" y="3723041"/>
              <a:ext cx="1039585" cy="8228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229" y="3723041"/>
              <a:ext cx="1008082" cy="7899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83229" y="3723041"/>
            <a:ext cx="1008380" cy="789940"/>
          </a:xfrm>
          <a:prstGeom prst="rect">
            <a:avLst/>
          </a:prstGeom>
          <a:ln w="10812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7823" y="4770887"/>
            <a:ext cx="1045210" cy="828675"/>
            <a:chOff x="1077823" y="4770887"/>
            <a:chExt cx="1045210" cy="8286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229" y="4776288"/>
              <a:ext cx="1039585" cy="8228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3229" y="4776293"/>
              <a:ext cx="1008082" cy="789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83229" y="4776293"/>
              <a:ext cx="1008380" cy="789940"/>
            </a:xfrm>
            <a:custGeom>
              <a:avLst/>
              <a:gdLst/>
              <a:ahLst/>
              <a:cxnLst/>
              <a:rect l="l" t="t" r="r" b="b"/>
              <a:pathLst>
                <a:path w="1008380" h="789939">
                  <a:moveTo>
                    <a:pt x="0" y="394969"/>
                  </a:moveTo>
                  <a:lnTo>
                    <a:pt x="504041" y="0"/>
                  </a:lnTo>
                  <a:lnTo>
                    <a:pt x="1008082" y="394969"/>
                  </a:lnTo>
                  <a:lnTo>
                    <a:pt x="504041" y="789934"/>
                  </a:lnTo>
                  <a:lnTo>
                    <a:pt x="0" y="394969"/>
                  </a:lnTo>
                  <a:close/>
                </a:path>
              </a:pathLst>
            </a:custGeom>
            <a:ln w="10803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36551" y="5068963"/>
            <a:ext cx="5111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Decision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7767" y="3026411"/>
            <a:ext cx="1045210" cy="433705"/>
            <a:chOff x="1077767" y="3026411"/>
            <a:chExt cx="1045210" cy="4337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229" y="3031873"/>
              <a:ext cx="1039585" cy="4278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229" y="3031873"/>
              <a:ext cx="1008082" cy="3949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3229" y="3031873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189015" y="394969"/>
                  </a:moveTo>
                  <a:lnTo>
                    <a:pt x="819067" y="394969"/>
                  </a:lnTo>
                  <a:lnTo>
                    <a:pt x="862407" y="389749"/>
                  </a:lnTo>
                  <a:lnTo>
                    <a:pt x="902192" y="374882"/>
                  </a:lnTo>
                  <a:lnTo>
                    <a:pt x="937287" y="351557"/>
                  </a:lnTo>
                  <a:lnTo>
                    <a:pt x="966558" y="320965"/>
                  </a:lnTo>
                  <a:lnTo>
                    <a:pt x="988871" y="284296"/>
                  </a:lnTo>
                  <a:lnTo>
                    <a:pt x="1003090" y="242739"/>
                  </a:lnTo>
                  <a:lnTo>
                    <a:pt x="1008082" y="197484"/>
                  </a:lnTo>
                  <a:lnTo>
                    <a:pt x="1003090" y="152184"/>
                  </a:lnTo>
                  <a:lnTo>
                    <a:pt x="988871" y="110609"/>
                  </a:lnTo>
                  <a:lnTo>
                    <a:pt x="966558" y="73942"/>
                  </a:lnTo>
                  <a:lnTo>
                    <a:pt x="937287" y="43366"/>
                  </a:lnTo>
                  <a:lnTo>
                    <a:pt x="902192" y="20061"/>
                  </a:lnTo>
                  <a:lnTo>
                    <a:pt x="862407" y="5212"/>
                  </a:lnTo>
                  <a:lnTo>
                    <a:pt x="819067" y="0"/>
                  </a:lnTo>
                  <a:lnTo>
                    <a:pt x="189015" y="0"/>
                  </a:lnTo>
                  <a:lnTo>
                    <a:pt x="145676" y="5212"/>
                  </a:lnTo>
                  <a:lnTo>
                    <a:pt x="105891" y="20061"/>
                  </a:lnTo>
                  <a:lnTo>
                    <a:pt x="70796" y="43366"/>
                  </a:lnTo>
                  <a:lnTo>
                    <a:pt x="41524" y="73942"/>
                  </a:lnTo>
                  <a:lnTo>
                    <a:pt x="19211" y="110609"/>
                  </a:lnTo>
                  <a:lnTo>
                    <a:pt x="4992" y="152184"/>
                  </a:lnTo>
                  <a:lnTo>
                    <a:pt x="0" y="197484"/>
                  </a:lnTo>
                  <a:lnTo>
                    <a:pt x="4992" y="242739"/>
                  </a:lnTo>
                  <a:lnTo>
                    <a:pt x="19211" y="284296"/>
                  </a:lnTo>
                  <a:lnTo>
                    <a:pt x="41524" y="320965"/>
                  </a:lnTo>
                  <a:lnTo>
                    <a:pt x="70796" y="351557"/>
                  </a:lnTo>
                  <a:lnTo>
                    <a:pt x="105891" y="374882"/>
                  </a:lnTo>
                  <a:lnTo>
                    <a:pt x="145676" y="389749"/>
                  </a:lnTo>
                  <a:lnTo>
                    <a:pt x="189015" y="394969"/>
                  </a:lnTo>
                  <a:close/>
                </a:path>
              </a:pathLst>
            </a:custGeom>
            <a:ln w="1091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05398" y="3118208"/>
            <a:ext cx="5772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237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User</a:t>
            </a:r>
            <a:r>
              <a:rPr sz="3600" spc="-35" dirty="0"/>
              <a:t> </a:t>
            </a:r>
            <a:r>
              <a:rPr sz="3600" spc="-5" dirty="0"/>
              <a:t>Interface</a:t>
            </a:r>
            <a:r>
              <a:rPr sz="3600" spc="-55" dirty="0"/>
              <a:t> </a:t>
            </a:r>
            <a:r>
              <a:rPr sz="3600" spc="-5" dirty="0"/>
              <a:t>Wireframe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" y="2260092"/>
            <a:ext cx="9323832" cy="3902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03063" y="6299708"/>
            <a:ext cx="43230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sz="1100" i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1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Anthony</a:t>
            </a:r>
            <a:r>
              <a:rPr sz="1100" i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Armendariz</a:t>
            </a:r>
            <a:r>
              <a:rPr sz="1100" i="1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100" i="1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 Interface</a:t>
            </a:r>
            <a:r>
              <a:rPr sz="11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Wireframe</a:t>
            </a:r>
            <a:r>
              <a:rPr sz="1100" i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example </a:t>
            </a:r>
            <a:r>
              <a:rPr sz="1100" i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sz="1100" i="1" spc="-5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www.flickr.com/photos/anthonyarmendariz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Technical</a:t>
            </a:r>
            <a:r>
              <a:rPr spc="-85" dirty="0"/>
              <a:t> </a:t>
            </a:r>
            <a:r>
              <a:rPr spc="-5" dirty="0"/>
              <a:t>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2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System</a:t>
            </a:r>
            <a:r>
              <a:rPr sz="3600" spc="-25" dirty="0"/>
              <a:t> </a:t>
            </a:r>
            <a:r>
              <a:rPr sz="3600" spc="-5" dirty="0"/>
              <a:t>Context</a:t>
            </a:r>
            <a:r>
              <a:rPr sz="3600" spc="-30" dirty="0"/>
              <a:t> </a:t>
            </a:r>
            <a:r>
              <a:rPr sz="3600" spc="-5" dirty="0"/>
              <a:t>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64635" y="2279954"/>
            <a:ext cx="6780530" cy="4131945"/>
            <a:chOff x="3564635" y="2279954"/>
            <a:chExt cx="6780530" cy="4131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4635" y="2279954"/>
              <a:ext cx="6780275" cy="41314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707" y="2474976"/>
              <a:ext cx="6210299" cy="35615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18388" y="2464296"/>
            <a:ext cx="1689100" cy="1764030"/>
            <a:chOff x="818388" y="2464296"/>
            <a:chExt cx="1689100" cy="17640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" y="2464296"/>
              <a:ext cx="1688615" cy="17640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9000" y="2512992"/>
              <a:ext cx="1527810" cy="1595755"/>
            </a:xfrm>
            <a:custGeom>
              <a:avLst/>
              <a:gdLst/>
              <a:ahLst/>
              <a:cxnLst/>
              <a:rect l="l" t="t" r="r" b="b"/>
              <a:pathLst>
                <a:path w="1527810" h="1595754">
                  <a:moveTo>
                    <a:pt x="763695" y="0"/>
                  </a:moveTo>
                  <a:lnTo>
                    <a:pt x="703516" y="159560"/>
                  </a:lnTo>
                  <a:lnTo>
                    <a:pt x="614701" y="15365"/>
                  </a:lnTo>
                  <a:lnTo>
                    <a:pt x="585488" y="184144"/>
                  </a:lnTo>
                  <a:lnTo>
                    <a:pt x="471443" y="60751"/>
                  </a:lnTo>
                  <a:lnTo>
                    <a:pt x="474294" y="232249"/>
                  </a:lnTo>
                  <a:lnTo>
                    <a:pt x="339408" y="134503"/>
                  </a:lnTo>
                  <a:lnTo>
                    <a:pt x="374233" y="302101"/>
                  </a:lnTo>
                  <a:lnTo>
                    <a:pt x="223677" y="233667"/>
                  </a:lnTo>
                  <a:lnTo>
                    <a:pt x="289129" y="390982"/>
                  </a:lnTo>
                  <a:lnTo>
                    <a:pt x="128708" y="354579"/>
                  </a:lnTo>
                  <a:lnTo>
                    <a:pt x="222274" y="495465"/>
                  </a:lnTo>
                  <a:lnTo>
                    <a:pt x="58131" y="492510"/>
                  </a:lnTo>
                  <a:lnTo>
                    <a:pt x="176215" y="611649"/>
                  </a:lnTo>
                  <a:lnTo>
                    <a:pt x="14674" y="642143"/>
                  </a:lnTo>
                  <a:lnTo>
                    <a:pt x="152739" y="734924"/>
                  </a:lnTo>
                  <a:lnTo>
                    <a:pt x="0" y="797803"/>
                  </a:lnTo>
                  <a:lnTo>
                    <a:pt x="152739" y="860682"/>
                  </a:lnTo>
                  <a:lnTo>
                    <a:pt x="14674" y="953463"/>
                  </a:lnTo>
                  <a:lnTo>
                    <a:pt x="176215" y="983957"/>
                  </a:lnTo>
                  <a:lnTo>
                    <a:pt x="58131" y="1103096"/>
                  </a:lnTo>
                  <a:lnTo>
                    <a:pt x="222274" y="1100141"/>
                  </a:lnTo>
                  <a:lnTo>
                    <a:pt x="128708" y="1241027"/>
                  </a:lnTo>
                  <a:lnTo>
                    <a:pt x="289129" y="1204742"/>
                  </a:lnTo>
                  <a:lnTo>
                    <a:pt x="223677" y="1361938"/>
                  </a:lnTo>
                  <a:lnTo>
                    <a:pt x="374233" y="1293623"/>
                  </a:lnTo>
                  <a:lnTo>
                    <a:pt x="339408" y="1461221"/>
                  </a:lnTo>
                  <a:lnTo>
                    <a:pt x="474294" y="1363475"/>
                  </a:lnTo>
                  <a:lnTo>
                    <a:pt x="471443" y="1534973"/>
                  </a:lnTo>
                  <a:lnTo>
                    <a:pt x="585488" y="1411579"/>
                  </a:lnTo>
                  <a:lnTo>
                    <a:pt x="614701" y="1580359"/>
                  </a:lnTo>
                  <a:lnTo>
                    <a:pt x="703516" y="1436045"/>
                  </a:lnTo>
                  <a:lnTo>
                    <a:pt x="763695" y="1595606"/>
                  </a:lnTo>
                  <a:lnTo>
                    <a:pt x="823874" y="1436045"/>
                  </a:lnTo>
                  <a:lnTo>
                    <a:pt x="912689" y="1580359"/>
                  </a:lnTo>
                  <a:lnTo>
                    <a:pt x="941902" y="1411579"/>
                  </a:lnTo>
                  <a:lnTo>
                    <a:pt x="1055992" y="1534973"/>
                  </a:lnTo>
                  <a:lnTo>
                    <a:pt x="1053051" y="1363475"/>
                  </a:lnTo>
                  <a:lnTo>
                    <a:pt x="1188027" y="1461220"/>
                  </a:lnTo>
                  <a:lnTo>
                    <a:pt x="1153180" y="1293623"/>
                  </a:lnTo>
                  <a:lnTo>
                    <a:pt x="1303656" y="1361938"/>
                  </a:lnTo>
                  <a:lnTo>
                    <a:pt x="1238261" y="1204741"/>
                  </a:lnTo>
                  <a:lnTo>
                    <a:pt x="1398693" y="1241027"/>
                  </a:lnTo>
                  <a:lnTo>
                    <a:pt x="1305127" y="1100140"/>
                  </a:lnTo>
                  <a:lnTo>
                    <a:pt x="1469293" y="1103095"/>
                  </a:lnTo>
                  <a:lnTo>
                    <a:pt x="1351175" y="983957"/>
                  </a:lnTo>
                  <a:lnTo>
                    <a:pt x="1512739" y="953463"/>
                  </a:lnTo>
                  <a:lnTo>
                    <a:pt x="1374708" y="860681"/>
                  </a:lnTo>
                  <a:lnTo>
                    <a:pt x="1527447" y="797803"/>
                  </a:lnTo>
                  <a:lnTo>
                    <a:pt x="1374708" y="734924"/>
                  </a:lnTo>
                  <a:lnTo>
                    <a:pt x="1512739" y="642142"/>
                  </a:lnTo>
                  <a:lnTo>
                    <a:pt x="1351175" y="611649"/>
                  </a:lnTo>
                  <a:lnTo>
                    <a:pt x="1469293" y="492510"/>
                  </a:lnTo>
                  <a:lnTo>
                    <a:pt x="1305127" y="495465"/>
                  </a:lnTo>
                  <a:lnTo>
                    <a:pt x="1398693" y="354579"/>
                  </a:lnTo>
                  <a:lnTo>
                    <a:pt x="1238261" y="390982"/>
                  </a:lnTo>
                  <a:lnTo>
                    <a:pt x="1303656" y="233667"/>
                  </a:lnTo>
                  <a:lnTo>
                    <a:pt x="1153180" y="302101"/>
                  </a:lnTo>
                  <a:lnTo>
                    <a:pt x="1188027" y="134503"/>
                  </a:lnTo>
                  <a:lnTo>
                    <a:pt x="1053051" y="232249"/>
                  </a:lnTo>
                  <a:lnTo>
                    <a:pt x="1055992" y="60751"/>
                  </a:lnTo>
                  <a:lnTo>
                    <a:pt x="941902" y="184144"/>
                  </a:lnTo>
                  <a:lnTo>
                    <a:pt x="912689" y="15365"/>
                  </a:lnTo>
                  <a:lnTo>
                    <a:pt x="823874" y="159560"/>
                  </a:lnTo>
                  <a:lnTo>
                    <a:pt x="763695" y="0"/>
                  </a:lnTo>
                  <a:close/>
                </a:path>
              </a:pathLst>
            </a:custGeom>
            <a:solidFill>
              <a:srgbClr val="466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000" y="2512992"/>
              <a:ext cx="1527810" cy="1595755"/>
            </a:xfrm>
            <a:custGeom>
              <a:avLst/>
              <a:gdLst/>
              <a:ahLst/>
              <a:cxnLst/>
              <a:rect l="l" t="t" r="r" b="b"/>
              <a:pathLst>
                <a:path w="1527810" h="1595754">
                  <a:moveTo>
                    <a:pt x="763695" y="0"/>
                  </a:moveTo>
                  <a:lnTo>
                    <a:pt x="823874" y="159560"/>
                  </a:lnTo>
                  <a:lnTo>
                    <a:pt x="912689" y="15365"/>
                  </a:lnTo>
                  <a:lnTo>
                    <a:pt x="941902" y="184144"/>
                  </a:lnTo>
                  <a:lnTo>
                    <a:pt x="1055992" y="60751"/>
                  </a:lnTo>
                  <a:lnTo>
                    <a:pt x="1053051" y="232249"/>
                  </a:lnTo>
                  <a:lnTo>
                    <a:pt x="1188027" y="134503"/>
                  </a:lnTo>
                  <a:lnTo>
                    <a:pt x="1153180" y="302101"/>
                  </a:lnTo>
                  <a:lnTo>
                    <a:pt x="1303656" y="233667"/>
                  </a:lnTo>
                  <a:lnTo>
                    <a:pt x="1238261" y="390982"/>
                  </a:lnTo>
                  <a:lnTo>
                    <a:pt x="1398693" y="354579"/>
                  </a:lnTo>
                  <a:lnTo>
                    <a:pt x="1305127" y="495465"/>
                  </a:lnTo>
                  <a:lnTo>
                    <a:pt x="1469293" y="492510"/>
                  </a:lnTo>
                  <a:lnTo>
                    <a:pt x="1351175" y="611649"/>
                  </a:lnTo>
                  <a:lnTo>
                    <a:pt x="1512739" y="642142"/>
                  </a:lnTo>
                  <a:lnTo>
                    <a:pt x="1374708" y="734924"/>
                  </a:lnTo>
                  <a:lnTo>
                    <a:pt x="1527447" y="797803"/>
                  </a:lnTo>
                  <a:lnTo>
                    <a:pt x="1374708" y="860681"/>
                  </a:lnTo>
                  <a:lnTo>
                    <a:pt x="1512739" y="953463"/>
                  </a:lnTo>
                  <a:lnTo>
                    <a:pt x="1351175" y="983957"/>
                  </a:lnTo>
                  <a:lnTo>
                    <a:pt x="1469293" y="1103095"/>
                  </a:lnTo>
                  <a:lnTo>
                    <a:pt x="1305127" y="1100140"/>
                  </a:lnTo>
                  <a:lnTo>
                    <a:pt x="1398693" y="1241027"/>
                  </a:lnTo>
                  <a:lnTo>
                    <a:pt x="1238261" y="1204741"/>
                  </a:lnTo>
                  <a:lnTo>
                    <a:pt x="1303656" y="1361938"/>
                  </a:lnTo>
                  <a:lnTo>
                    <a:pt x="1153180" y="1293623"/>
                  </a:lnTo>
                  <a:lnTo>
                    <a:pt x="1188027" y="1461220"/>
                  </a:lnTo>
                  <a:lnTo>
                    <a:pt x="1053051" y="1363475"/>
                  </a:lnTo>
                  <a:lnTo>
                    <a:pt x="1055992" y="1534973"/>
                  </a:lnTo>
                  <a:lnTo>
                    <a:pt x="941902" y="1411579"/>
                  </a:lnTo>
                  <a:lnTo>
                    <a:pt x="912689" y="1580359"/>
                  </a:lnTo>
                  <a:lnTo>
                    <a:pt x="823874" y="1436045"/>
                  </a:lnTo>
                  <a:lnTo>
                    <a:pt x="763695" y="1595606"/>
                  </a:lnTo>
                  <a:lnTo>
                    <a:pt x="703516" y="1436045"/>
                  </a:lnTo>
                  <a:lnTo>
                    <a:pt x="614701" y="1580359"/>
                  </a:lnTo>
                  <a:lnTo>
                    <a:pt x="585488" y="1411579"/>
                  </a:lnTo>
                  <a:lnTo>
                    <a:pt x="471443" y="1534973"/>
                  </a:lnTo>
                  <a:lnTo>
                    <a:pt x="474294" y="1363475"/>
                  </a:lnTo>
                  <a:lnTo>
                    <a:pt x="339408" y="1461221"/>
                  </a:lnTo>
                  <a:lnTo>
                    <a:pt x="374233" y="1293623"/>
                  </a:lnTo>
                  <a:lnTo>
                    <a:pt x="223677" y="1361938"/>
                  </a:lnTo>
                  <a:lnTo>
                    <a:pt x="289129" y="1204742"/>
                  </a:lnTo>
                  <a:lnTo>
                    <a:pt x="128708" y="1241027"/>
                  </a:lnTo>
                  <a:lnTo>
                    <a:pt x="222274" y="1100141"/>
                  </a:lnTo>
                  <a:lnTo>
                    <a:pt x="58131" y="1103096"/>
                  </a:lnTo>
                  <a:lnTo>
                    <a:pt x="176215" y="983957"/>
                  </a:lnTo>
                  <a:lnTo>
                    <a:pt x="14674" y="953463"/>
                  </a:lnTo>
                  <a:lnTo>
                    <a:pt x="152739" y="860682"/>
                  </a:lnTo>
                  <a:lnTo>
                    <a:pt x="0" y="797803"/>
                  </a:lnTo>
                  <a:lnTo>
                    <a:pt x="152739" y="734924"/>
                  </a:lnTo>
                  <a:lnTo>
                    <a:pt x="14674" y="642143"/>
                  </a:lnTo>
                  <a:lnTo>
                    <a:pt x="176215" y="611649"/>
                  </a:lnTo>
                  <a:lnTo>
                    <a:pt x="58131" y="492510"/>
                  </a:lnTo>
                  <a:lnTo>
                    <a:pt x="222274" y="495465"/>
                  </a:lnTo>
                  <a:lnTo>
                    <a:pt x="128708" y="354579"/>
                  </a:lnTo>
                  <a:lnTo>
                    <a:pt x="289129" y="390982"/>
                  </a:lnTo>
                  <a:lnTo>
                    <a:pt x="223677" y="233667"/>
                  </a:lnTo>
                  <a:lnTo>
                    <a:pt x="374233" y="302101"/>
                  </a:lnTo>
                  <a:lnTo>
                    <a:pt x="339408" y="134503"/>
                  </a:lnTo>
                  <a:lnTo>
                    <a:pt x="474294" y="232249"/>
                  </a:lnTo>
                  <a:lnTo>
                    <a:pt x="471443" y="60751"/>
                  </a:lnTo>
                  <a:lnTo>
                    <a:pt x="585488" y="184144"/>
                  </a:lnTo>
                  <a:lnTo>
                    <a:pt x="614701" y="15365"/>
                  </a:lnTo>
                  <a:lnTo>
                    <a:pt x="703516" y="159560"/>
                  </a:lnTo>
                  <a:lnTo>
                    <a:pt x="763695" y="0"/>
                  </a:lnTo>
                  <a:close/>
                </a:path>
              </a:pathLst>
            </a:custGeom>
            <a:ln w="11555">
              <a:solidFill>
                <a:srgbClr val="2A42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44234" y="3220146"/>
            <a:ext cx="6445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9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ai</a:t>
            </a:r>
            <a:r>
              <a:rPr sz="9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9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900" spc="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9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r>
              <a:rPr sz="9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</a:t>
            </a:r>
            <a:r>
              <a:rPr sz="9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9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endParaRPr sz="900">
              <a:latin typeface="Franklin Gothic Medium"/>
              <a:cs typeface="Franklin Gothic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612" y="4334713"/>
            <a:ext cx="1366166" cy="10016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51739" y="4374568"/>
            <a:ext cx="1222375" cy="851535"/>
          </a:xfrm>
          <a:prstGeom prst="rect">
            <a:avLst/>
          </a:prstGeom>
          <a:solidFill>
            <a:srgbClr val="466C7E"/>
          </a:solidFill>
          <a:ln w="11663">
            <a:solidFill>
              <a:srgbClr val="2A42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9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9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ct</a:t>
            </a:r>
            <a:r>
              <a:rPr sz="9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or</a:t>
            </a:r>
            <a:r>
              <a:rPr sz="90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/</a:t>
            </a:r>
            <a:r>
              <a:rPr sz="9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900" spc="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</a:t>
            </a:r>
            <a:r>
              <a:rPr sz="9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9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9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9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r>
              <a:rPr sz="9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</a:t>
            </a:r>
            <a:r>
              <a:rPr sz="9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9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endParaRPr sz="900">
              <a:latin typeface="Franklin Gothic Medium"/>
              <a:cs typeface="Franklin Gothic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7674" y="5704240"/>
            <a:ext cx="911860" cy="325120"/>
            <a:chOff x="1147674" y="5704240"/>
            <a:chExt cx="911860" cy="325120"/>
          </a:xfrm>
        </p:grpSpPr>
        <p:sp>
          <p:nvSpPr>
            <p:cNvPr id="14" name="object 14"/>
            <p:cNvSpPr/>
            <p:nvPr/>
          </p:nvSpPr>
          <p:spPr>
            <a:xfrm>
              <a:off x="1153565" y="5767225"/>
              <a:ext cx="865505" cy="256540"/>
            </a:xfrm>
            <a:custGeom>
              <a:avLst/>
              <a:gdLst/>
              <a:ahLst/>
              <a:cxnLst/>
              <a:rect l="l" t="t" r="r" b="b"/>
              <a:pathLst>
                <a:path w="865505" h="256539">
                  <a:moveTo>
                    <a:pt x="0" y="256138"/>
                  </a:moveTo>
                  <a:lnTo>
                    <a:pt x="838990" y="256138"/>
                  </a:lnTo>
                  <a:lnTo>
                    <a:pt x="865464" y="228481"/>
                  </a:lnTo>
                  <a:lnTo>
                    <a:pt x="865464" y="0"/>
                  </a:lnTo>
                </a:path>
              </a:pathLst>
            </a:custGeom>
            <a:ln w="11778">
              <a:solidFill>
                <a:srgbClr val="406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9318" y="5704240"/>
              <a:ext cx="79650" cy="8320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63185" y="5758355"/>
            <a:ext cx="451484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8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8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</a:t>
            </a:r>
            <a:r>
              <a:rPr sz="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ow</a:t>
            </a:r>
            <a:endParaRPr sz="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882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8845" algn="l"/>
              </a:tabLst>
            </a:pPr>
            <a:r>
              <a:rPr sz="3600" spc="-5" dirty="0"/>
              <a:t>Data</a:t>
            </a:r>
            <a:r>
              <a:rPr sz="3600" spc="5" dirty="0"/>
              <a:t> </a:t>
            </a:r>
            <a:r>
              <a:rPr sz="3600" spc="-5" dirty="0"/>
              <a:t>Flow	Diagram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26177" y="2298255"/>
            <a:ext cx="849630" cy="887730"/>
            <a:chOff x="1326177" y="2298255"/>
            <a:chExt cx="849630" cy="887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7" y="2298255"/>
              <a:ext cx="849581" cy="8873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6747" y="2333472"/>
              <a:ext cx="720090" cy="751840"/>
            </a:xfrm>
            <a:custGeom>
              <a:avLst/>
              <a:gdLst/>
              <a:ahLst/>
              <a:cxnLst/>
              <a:rect l="l" t="t" r="r" b="b"/>
              <a:pathLst>
                <a:path w="720089" h="751839">
                  <a:moveTo>
                    <a:pt x="359822" y="0"/>
                  </a:moveTo>
                  <a:lnTo>
                    <a:pt x="314689" y="2928"/>
                  </a:lnTo>
                  <a:lnTo>
                    <a:pt x="271228" y="11479"/>
                  </a:lnTo>
                  <a:lnTo>
                    <a:pt x="229776" y="25300"/>
                  </a:lnTo>
                  <a:lnTo>
                    <a:pt x="190672" y="44039"/>
                  </a:lnTo>
                  <a:lnTo>
                    <a:pt x="154252" y="67343"/>
                  </a:lnTo>
                  <a:lnTo>
                    <a:pt x="120853" y="94860"/>
                  </a:lnTo>
                  <a:lnTo>
                    <a:pt x="90814" y="126237"/>
                  </a:lnTo>
                  <a:lnTo>
                    <a:pt x="64470" y="161123"/>
                  </a:lnTo>
                  <a:lnTo>
                    <a:pt x="42160" y="199164"/>
                  </a:lnTo>
                  <a:lnTo>
                    <a:pt x="24221" y="240008"/>
                  </a:lnTo>
                  <a:lnTo>
                    <a:pt x="10989" y="283303"/>
                  </a:lnTo>
                  <a:lnTo>
                    <a:pt x="2803" y="328697"/>
                  </a:lnTo>
                  <a:lnTo>
                    <a:pt x="0" y="375836"/>
                  </a:lnTo>
                  <a:lnTo>
                    <a:pt x="2803" y="422976"/>
                  </a:lnTo>
                  <a:lnTo>
                    <a:pt x="10989" y="468369"/>
                  </a:lnTo>
                  <a:lnTo>
                    <a:pt x="24221" y="511664"/>
                  </a:lnTo>
                  <a:lnTo>
                    <a:pt x="42160" y="552508"/>
                  </a:lnTo>
                  <a:lnTo>
                    <a:pt x="64470" y="590549"/>
                  </a:lnTo>
                  <a:lnTo>
                    <a:pt x="90814" y="625435"/>
                  </a:lnTo>
                  <a:lnTo>
                    <a:pt x="120853" y="656812"/>
                  </a:lnTo>
                  <a:lnTo>
                    <a:pt x="154252" y="684329"/>
                  </a:lnTo>
                  <a:lnTo>
                    <a:pt x="190672" y="707633"/>
                  </a:lnTo>
                  <a:lnTo>
                    <a:pt x="229776" y="726372"/>
                  </a:lnTo>
                  <a:lnTo>
                    <a:pt x="271228" y="740193"/>
                  </a:lnTo>
                  <a:lnTo>
                    <a:pt x="314689" y="748744"/>
                  </a:lnTo>
                  <a:lnTo>
                    <a:pt x="359822" y="751673"/>
                  </a:lnTo>
                  <a:lnTo>
                    <a:pt x="404958" y="748744"/>
                  </a:lnTo>
                  <a:lnTo>
                    <a:pt x="448421" y="740193"/>
                  </a:lnTo>
                  <a:lnTo>
                    <a:pt x="489874" y="726372"/>
                  </a:lnTo>
                  <a:lnTo>
                    <a:pt x="528979" y="707633"/>
                  </a:lnTo>
                  <a:lnTo>
                    <a:pt x="565399" y="684329"/>
                  </a:lnTo>
                  <a:lnTo>
                    <a:pt x="598797" y="656812"/>
                  </a:lnTo>
                  <a:lnTo>
                    <a:pt x="628835" y="625435"/>
                  </a:lnTo>
                  <a:lnTo>
                    <a:pt x="655178" y="590549"/>
                  </a:lnTo>
                  <a:lnTo>
                    <a:pt x="677487" y="552508"/>
                  </a:lnTo>
                  <a:lnTo>
                    <a:pt x="695425" y="511664"/>
                  </a:lnTo>
                  <a:lnTo>
                    <a:pt x="708656" y="468369"/>
                  </a:lnTo>
                  <a:lnTo>
                    <a:pt x="716842" y="422976"/>
                  </a:lnTo>
                  <a:lnTo>
                    <a:pt x="719645" y="375836"/>
                  </a:lnTo>
                  <a:lnTo>
                    <a:pt x="716842" y="328697"/>
                  </a:lnTo>
                  <a:lnTo>
                    <a:pt x="708656" y="283303"/>
                  </a:lnTo>
                  <a:lnTo>
                    <a:pt x="695425" y="240008"/>
                  </a:lnTo>
                  <a:lnTo>
                    <a:pt x="677487" y="199164"/>
                  </a:lnTo>
                  <a:lnTo>
                    <a:pt x="655178" y="161123"/>
                  </a:lnTo>
                  <a:lnTo>
                    <a:pt x="628835" y="126237"/>
                  </a:lnTo>
                  <a:lnTo>
                    <a:pt x="598797" y="94860"/>
                  </a:lnTo>
                  <a:lnTo>
                    <a:pt x="565399" y="67343"/>
                  </a:lnTo>
                  <a:lnTo>
                    <a:pt x="528979" y="44039"/>
                  </a:lnTo>
                  <a:lnTo>
                    <a:pt x="489874" y="25300"/>
                  </a:lnTo>
                  <a:lnTo>
                    <a:pt x="448421" y="11479"/>
                  </a:lnTo>
                  <a:lnTo>
                    <a:pt x="404958" y="2928"/>
                  </a:lnTo>
                  <a:lnTo>
                    <a:pt x="35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6747" y="2333472"/>
              <a:ext cx="720090" cy="751840"/>
            </a:xfrm>
            <a:custGeom>
              <a:avLst/>
              <a:gdLst/>
              <a:ahLst/>
              <a:cxnLst/>
              <a:rect l="l" t="t" r="r" b="b"/>
              <a:pathLst>
                <a:path w="720089" h="751839">
                  <a:moveTo>
                    <a:pt x="0" y="375836"/>
                  </a:moveTo>
                  <a:lnTo>
                    <a:pt x="2803" y="328697"/>
                  </a:lnTo>
                  <a:lnTo>
                    <a:pt x="10989" y="283303"/>
                  </a:lnTo>
                  <a:lnTo>
                    <a:pt x="24221" y="240008"/>
                  </a:lnTo>
                  <a:lnTo>
                    <a:pt x="42160" y="199164"/>
                  </a:lnTo>
                  <a:lnTo>
                    <a:pt x="64470" y="161123"/>
                  </a:lnTo>
                  <a:lnTo>
                    <a:pt x="90814" y="126237"/>
                  </a:lnTo>
                  <a:lnTo>
                    <a:pt x="120853" y="94860"/>
                  </a:lnTo>
                  <a:lnTo>
                    <a:pt x="154252" y="67343"/>
                  </a:lnTo>
                  <a:lnTo>
                    <a:pt x="190672" y="44039"/>
                  </a:lnTo>
                  <a:lnTo>
                    <a:pt x="229776" y="25300"/>
                  </a:lnTo>
                  <a:lnTo>
                    <a:pt x="271228" y="11479"/>
                  </a:lnTo>
                  <a:lnTo>
                    <a:pt x="314689" y="2928"/>
                  </a:lnTo>
                  <a:lnTo>
                    <a:pt x="359822" y="0"/>
                  </a:lnTo>
                  <a:lnTo>
                    <a:pt x="404958" y="2928"/>
                  </a:lnTo>
                  <a:lnTo>
                    <a:pt x="448421" y="11479"/>
                  </a:lnTo>
                  <a:lnTo>
                    <a:pt x="489874" y="25300"/>
                  </a:lnTo>
                  <a:lnTo>
                    <a:pt x="528979" y="44039"/>
                  </a:lnTo>
                  <a:lnTo>
                    <a:pt x="565399" y="67343"/>
                  </a:lnTo>
                  <a:lnTo>
                    <a:pt x="598797" y="94860"/>
                  </a:lnTo>
                  <a:lnTo>
                    <a:pt x="628835" y="126237"/>
                  </a:lnTo>
                  <a:lnTo>
                    <a:pt x="655178" y="161123"/>
                  </a:lnTo>
                  <a:lnTo>
                    <a:pt x="677487" y="199164"/>
                  </a:lnTo>
                  <a:lnTo>
                    <a:pt x="695425" y="240008"/>
                  </a:lnTo>
                  <a:lnTo>
                    <a:pt x="708656" y="283303"/>
                  </a:lnTo>
                  <a:lnTo>
                    <a:pt x="716842" y="328697"/>
                  </a:lnTo>
                  <a:lnTo>
                    <a:pt x="719645" y="375836"/>
                  </a:lnTo>
                  <a:lnTo>
                    <a:pt x="716842" y="422976"/>
                  </a:lnTo>
                  <a:lnTo>
                    <a:pt x="708656" y="468369"/>
                  </a:lnTo>
                  <a:lnTo>
                    <a:pt x="695425" y="511664"/>
                  </a:lnTo>
                  <a:lnTo>
                    <a:pt x="677487" y="552508"/>
                  </a:lnTo>
                  <a:lnTo>
                    <a:pt x="655178" y="590549"/>
                  </a:lnTo>
                  <a:lnTo>
                    <a:pt x="628835" y="625435"/>
                  </a:lnTo>
                  <a:lnTo>
                    <a:pt x="598797" y="656812"/>
                  </a:lnTo>
                  <a:lnTo>
                    <a:pt x="565399" y="684329"/>
                  </a:lnTo>
                  <a:lnTo>
                    <a:pt x="528979" y="707633"/>
                  </a:lnTo>
                  <a:lnTo>
                    <a:pt x="489874" y="726372"/>
                  </a:lnTo>
                  <a:lnTo>
                    <a:pt x="448421" y="740193"/>
                  </a:lnTo>
                  <a:lnTo>
                    <a:pt x="404958" y="748744"/>
                  </a:lnTo>
                  <a:lnTo>
                    <a:pt x="359822" y="751673"/>
                  </a:lnTo>
                  <a:lnTo>
                    <a:pt x="314689" y="748744"/>
                  </a:lnTo>
                  <a:lnTo>
                    <a:pt x="271228" y="740193"/>
                  </a:lnTo>
                  <a:lnTo>
                    <a:pt x="229776" y="726372"/>
                  </a:lnTo>
                  <a:lnTo>
                    <a:pt x="190672" y="707633"/>
                  </a:lnTo>
                  <a:lnTo>
                    <a:pt x="154252" y="684329"/>
                  </a:lnTo>
                  <a:lnTo>
                    <a:pt x="120853" y="656812"/>
                  </a:lnTo>
                  <a:lnTo>
                    <a:pt x="90814" y="625435"/>
                  </a:lnTo>
                  <a:lnTo>
                    <a:pt x="64470" y="590549"/>
                  </a:lnTo>
                  <a:lnTo>
                    <a:pt x="42160" y="552508"/>
                  </a:lnTo>
                  <a:lnTo>
                    <a:pt x="24221" y="511664"/>
                  </a:lnTo>
                  <a:lnTo>
                    <a:pt x="10989" y="468369"/>
                  </a:lnTo>
                  <a:lnTo>
                    <a:pt x="2803" y="422976"/>
                  </a:lnTo>
                  <a:lnTo>
                    <a:pt x="0" y="375836"/>
                  </a:lnTo>
                  <a:close/>
                </a:path>
              </a:pathLst>
            </a:custGeom>
            <a:ln w="10218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7705" y="2603554"/>
            <a:ext cx="44958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-10" dirty="0">
                <a:solidFill>
                  <a:srgbClr val="FDFFFF"/>
                </a:solidFill>
                <a:latin typeface="Calibri"/>
                <a:cs typeface="Calibri"/>
              </a:rPr>
              <a:t>P</a:t>
            </a:r>
            <a:r>
              <a:rPr sz="1050" b="1" spc="20" dirty="0">
                <a:solidFill>
                  <a:srgbClr val="FDFFFF"/>
                </a:solidFill>
                <a:latin typeface="Calibri"/>
                <a:cs typeface="Calibri"/>
              </a:rPr>
              <a:t>r</a:t>
            </a:r>
            <a:r>
              <a:rPr sz="1050" b="1" spc="-15" dirty="0">
                <a:solidFill>
                  <a:srgbClr val="FDFFFF"/>
                </a:solidFill>
                <a:latin typeface="Calibri"/>
                <a:cs typeface="Calibri"/>
              </a:rPr>
              <a:t>o</a:t>
            </a:r>
            <a:r>
              <a:rPr sz="1050" b="1" spc="25" dirty="0">
                <a:solidFill>
                  <a:srgbClr val="FDFFFF"/>
                </a:solidFill>
                <a:latin typeface="Calibri"/>
                <a:cs typeface="Calibri"/>
              </a:rPr>
              <a:t>c</a:t>
            </a:r>
            <a:r>
              <a:rPr sz="1050" b="1" spc="-60" dirty="0">
                <a:solidFill>
                  <a:srgbClr val="FDFFFF"/>
                </a:solidFill>
                <a:latin typeface="Calibri"/>
                <a:cs typeface="Calibri"/>
              </a:rPr>
              <a:t>e</a:t>
            </a:r>
            <a:r>
              <a:rPr sz="1050" b="1" spc="50" dirty="0">
                <a:solidFill>
                  <a:srgbClr val="FDFFFF"/>
                </a:solidFill>
                <a:latin typeface="Calibri"/>
                <a:cs typeface="Calibri"/>
              </a:rPr>
              <a:t>s</a:t>
            </a:r>
            <a:r>
              <a:rPr sz="1050" b="1" spc="-10" dirty="0">
                <a:solidFill>
                  <a:srgbClr val="FDFFFF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295" y="3363125"/>
            <a:ext cx="1329345" cy="762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6868" y="3398342"/>
            <a:ext cx="1199515" cy="626745"/>
          </a:xfrm>
          <a:prstGeom prst="rect">
            <a:avLst/>
          </a:prstGeom>
          <a:solidFill>
            <a:srgbClr val="5B9BD4"/>
          </a:solidFill>
          <a:ln w="10361">
            <a:solidFill>
              <a:srgbClr val="C7C7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625"/>
              </a:spcBef>
            </a:pPr>
            <a:r>
              <a:rPr sz="1050" b="1" spc="-5" dirty="0">
                <a:solidFill>
                  <a:srgbClr val="FDFFFF"/>
                </a:solidFill>
                <a:latin typeface="Calibri"/>
                <a:cs typeface="Calibri"/>
              </a:rPr>
              <a:t>External</a:t>
            </a:r>
            <a:r>
              <a:rPr sz="1050" b="1" spc="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FDFFFF"/>
                </a:solidFill>
                <a:latin typeface="Calibri"/>
                <a:cs typeface="Calibri"/>
              </a:rPr>
              <a:t>Entity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6868" y="5120884"/>
            <a:ext cx="1199515" cy="0"/>
          </a:xfrm>
          <a:custGeom>
            <a:avLst/>
            <a:gdLst/>
            <a:ahLst/>
            <a:cxnLst/>
            <a:rect l="l" t="t" r="r" b="b"/>
            <a:pathLst>
              <a:path w="1199514">
                <a:moveTo>
                  <a:pt x="0" y="0"/>
                </a:moveTo>
                <a:lnTo>
                  <a:pt x="1199406" y="0"/>
                </a:lnTo>
              </a:path>
            </a:pathLst>
          </a:custGeom>
          <a:ln w="10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6868" y="4494532"/>
            <a:ext cx="1199515" cy="0"/>
          </a:xfrm>
          <a:custGeom>
            <a:avLst/>
            <a:gdLst/>
            <a:ahLst/>
            <a:cxnLst/>
            <a:rect l="l" t="t" r="r" b="b"/>
            <a:pathLst>
              <a:path w="1199514">
                <a:moveTo>
                  <a:pt x="0" y="0"/>
                </a:moveTo>
                <a:lnTo>
                  <a:pt x="1199406" y="0"/>
                </a:lnTo>
              </a:path>
            </a:pathLst>
          </a:custGeom>
          <a:ln w="10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51029" y="5521157"/>
            <a:ext cx="1444625" cy="332740"/>
            <a:chOff x="1051029" y="5521157"/>
            <a:chExt cx="1444625" cy="332740"/>
          </a:xfrm>
        </p:grpSpPr>
        <p:sp>
          <p:nvSpPr>
            <p:cNvPr id="13" name="object 13"/>
            <p:cNvSpPr/>
            <p:nvPr/>
          </p:nvSpPr>
          <p:spPr>
            <a:xfrm>
              <a:off x="1057975" y="5528103"/>
              <a:ext cx="1390650" cy="318770"/>
            </a:xfrm>
            <a:custGeom>
              <a:avLst/>
              <a:gdLst/>
              <a:ahLst/>
              <a:cxnLst/>
              <a:rect l="l" t="t" r="r" b="b"/>
              <a:pathLst>
                <a:path w="1390650" h="318770">
                  <a:moveTo>
                    <a:pt x="0" y="318271"/>
                  </a:moveTo>
                  <a:lnTo>
                    <a:pt x="33713" y="283507"/>
                  </a:lnTo>
                  <a:lnTo>
                    <a:pt x="68604" y="250741"/>
                  </a:lnTo>
                  <a:lnTo>
                    <a:pt x="104602" y="219974"/>
                  </a:lnTo>
                  <a:lnTo>
                    <a:pt x="141639" y="191208"/>
                  </a:lnTo>
                  <a:lnTo>
                    <a:pt x="179645" y="164447"/>
                  </a:lnTo>
                  <a:lnTo>
                    <a:pt x="218550" y="139692"/>
                  </a:lnTo>
                  <a:lnTo>
                    <a:pt x="258285" y="116946"/>
                  </a:lnTo>
                  <a:lnTo>
                    <a:pt x="298779" y="96211"/>
                  </a:lnTo>
                  <a:lnTo>
                    <a:pt x="339963" y="77490"/>
                  </a:lnTo>
                  <a:lnTo>
                    <a:pt x="381769" y="60785"/>
                  </a:lnTo>
                  <a:lnTo>
                    <a:pt x="424125" y="46098"/>
                  </a:lnTo>
                  <a:lnTo>
                    <a:pt x="466963" y="33431"/>
                  </a:lnTo>
                  <a:lnTo>
                    <a:pt x="510212" y="22788"/>
                  </a:lnTo>
                  <a:lnTo>
                    <a:pt x="553804" y="14170"/>
                  </a:lnTo>
                  <a:lnTo>
                    <a:pt x="597668" y="7580"/>
                  </a:lnTo>
                  <a:lnTo>
                    <a:pt x="641736" y="3020"/>
                  </a:lnTo>
                  <a:lnTo>
                    <a:pt x="685937" y="492"/>
                  </a:lnTo>
                  <a:lnTo>
                    <a:pt x="730201" y="0"/>
                  </a:lnTo>
                  <a:lnTo>
                    <a:pt x="774460" y="1544"/>
                  </a:lnTo>
                  <a:lnTo>
                    <a:pt x="818644" y="5129"/>
                  </a:lnTo>
                  <a:lnTo>
                    <a:pt x="862682" y="10755"/>
                  </a:lnTo>
                  <a:lnTo>
                    <a:pt x="906506" y="18426"/>
                  </a:lnTo>
                  <a:lnTo>
                    <a:pt x="950046" y="28144"/>
                  </a:lnTo>
                  <a:lnTo>
                    <a:pt x="993231" y="39910"/>
                  </a:lnTo>
                  <a:lnTo>
                    <a:pt x="1035994" y="53729"/>
                  </a:lnTo>
                  <a:lnTo>
                    <a:pt x="1078263" y="69601"/>
                  </a:lnTo>
                  <a:lnTo>
                    <a:pt x="1119970" y="87529"/>
                  </a:lnTo>
                  <a:lnTo>
                    <a:pt x="1161044" y="107516"/>
                  </a:lnTo>
                  <a:lnTo>
                    <a:pt x="1201417" y="129565"/>
                  </a:lnTo>
                  <a:lnTo>
                    <a:pt x="1241018" y="153676"/>
                  </a:lnTo>
                  <a:lnTo>
                    <a:pt x="1279778" y="179853"/>
                  </a:lnTo>
                  <a:lnTo>
                    <a:pt x="1317627" y="208099"/>
                  </a:lnTo>
                  <a:lnTo>
                    <a:pt x="1354496" y="238415"/>
                  </a:lnTo>
                  <a:lnTo>
                    <a:pt x="1390315" y="270804"/>
                  </a:lnTo>
                </a:path>
              </a:pathLst>
            </a:custGeom>
            <a:ln w="13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5640" y="5764135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10" h="82550">
                  <a:moveTo>
                    <a:pt x="51841" y="0"/>
                  </a:moveTo>
                  <a:lnTo>
                    <a:pt x="0" y="55985"/>
                  </a:lnTo>
                  <a:lnTo>
                    <a:pt x="79560" y="82238"/>
                  </a:lnTo>
                  <a:lnTo>
                    <a:pt x="51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7396" y="4707960"/>
            <a:ext cx="54292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b="1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050" b="1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8724" y="5744288"/>
            <a:ext cx="58420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b="1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b="1" spc="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50" b="1" spc="-2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57955" y="2103145"/>
            <a:ext cx="6827520" cy="4436745"/>
            <a:chOff x="3457955" y="2103145"/>
            <a:chExt cx="6827520" cy="443674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955" y="2103145"/>
              <a:ext cx="6827520" cy="44363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027" y="2298192"/>
              <a:ext cx="6257544" cy="38663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65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CRUD</a:t>
            </a:r>
            <a:r>
              <a:rPr sz="3600" spc="-85" dirty="0"/>
              <a:t> </a:t>
            </a:r>
            <a:r>
              <a:rPr sz="3600" dirty="0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3037281"/>
            <a:ext cx="1809114" cy="2505710"/>
            <a:chOff x="7232904" y="3037281"/>
            <a:chExt cx="1809114" cy="2505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3037281"/>
              <a:ext cx="870191" cy="9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836" y="3037281"/>
              <a:ext cx="1504187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904" y="3549345"/>
              <a:ext cx="868679" cy="9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9312" y="3549345"/>
              <a:ext cx="1229906" cy="9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904" y="4059885"/>
              <a:ext cx="893000" cy="9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696" y="4059885"/>
              <a:ext cx="1568196" cy="972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4" y="4570425"/>
              <a:ext cx="880935" cy="9723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1504" y="4570425"/>
              <a:ext cx="1478279" cy="9723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51166" y="3152673"/>
            <a:ext cx="1183005" cy="20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E38312"/>
                </a:solidFill>
                <a:latin typeface="Trebuchet MS"/>
                <a:cs typeface="Trebuchet MS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reate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E38312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ead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E38312"/>
                </a:solidFill>
                <a:latin typeface="Trebuchet MS"/>
                <a:cs typeface="Trebuchet MS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pdate  </a:t>
            </a:r>
            <a:r>
              <a:rPr sz="2800" b="1" spc="-10" dirty="0">
                <a:solidFill>
                  <a:srgbClr val="E38312"/>
                </a:solidFill>
                <a:latin typeface="Trebuchet MS"/>
                <a:cs typeface="Trebuchet MS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elete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4211" y="2267775"/>
            <a:ext cx="6148070" cy="4166870"/>
            <a:chOff x="934211" y="2267775"/>
            <a:chExt cx="6148070" cy="416687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211" y="2267775"/>
              <a:ext cx="6147815" cy="41664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283" y="2462783"/>
              <a:ext cx="5577840" cy="3596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45" dirty="0"/>
              <a:t> </a:t>
            </a: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Visual</a:t>
            </a:r>
            <a:r>
              <a:rPr sz="3600" spc="-25" dirty="0"/>
              <a:t> </a:t>
            </a:r>
            <a:r>
              <a:rPr sz="3600" spc="-5" dirty="0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439275" cy="1596390"/>
            <a:chOff x="481583" y="2895625"/>
            <a:chExt cx="9439275" cy="15963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55" y="3502113"/>
              <a:ext cx="8939022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9053" y="3073146"/>
            <a:ext cx="8860155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Graphical representation using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65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CRUD</a:t>
            </a:r>
            <a:r>
              <a:rPr sz="3600" spc="-85" dirty="0"/>
              <a:t> </a:t>
            </a:r>
            <a:r>
              <a:rPr sz="3600" dirty="0"/>
              <a:t>Matrix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2941269"/>
            <a:ext cx="1809114" cy="2505710"/>
            <a:chOff x="7232904" y="2941269"/>
            <a:chExt cx="1809114" cy="2505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2904" y="2941269"/>
              <a:ext cx="870191" cy="9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836" y="2941269"/>
              <a:ext cx="1504187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2904" y="3453333"/>
              <a:ext cx="868679" cy="9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9312" y="3453333"/>
              <a:ext cx="1229906" cy="9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2904" y="3963873"/>
              <a:ext cx="893000" cy="9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3696" y="3963873"/>
              <a:ext cx="1568196" cy="972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4" y="4474413"/>
              <a:ext cx="880935" cy="9723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1504" y="4474413"/>
              <a:ext cx="1478279" cy="9723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51166" y="3056724"/>
            <a:ext cx="1183005" cy="2072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10"/>
              </a:spcBef>
            </a:pPr>
            <a:r>
              <a:rPr sz="2800" b="1" spc="-5" dirty="0">
                <a:solidFill>
                  <a:srgbClr val="E38312"/>
                </a:solidFill>
                <a:latin typeface="Trebuchet MS"/>
                <a:cs typeface="Trebuchet MS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reate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E38312"/>
                </a:solidFill>
                <a:latin typeface="Trebuchet MS"/>
                <a:cs typeface="Trebuchet MS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ead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E38312"/>
                </a:solidFill>
                <a:latin typeface="Trebuchet MS"/>
                <a:cs typeface="Trebuchet MS"/>
              </a:rPr>
              <a:t>U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pdate  </a:t>
            </a:r>
            <a:r>
              <a:rPr sz="2800" b="1" spc="-5" dirty="0">
                <a:solidFill>
                  <a:srgbClr val="E38312"/>
                </a:solidFill>
                <a:latin typeface="Trebuchet MS"/>
                <a:cs typeface="Trebuchet MS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elete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34211" y="2665488"/>
            <a:ext cx="6242685" cy="3126105"/>
            <a:chOff x="934211" y="2665488"/>
            <a:chExt cx="6242685" cy="312610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211" y="2665488"/>
              <a:ext cx="6242303" cy="312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9283" y="2860547"/>
              <a:ext cx="5672327" cy="2555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17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3010" algn="l"/>
              </a:tabLst>
            </a:pPr>
            <a:r>
              <a:rPr sz="3600" dirty="0"/>
              <a:t>State	</a:t>
            </a:r>
            <a:r>
              <a:rPr sz="3600" spc="-5" dirty="0"/>
              <a:t>Di</a:t>
            </a:r>
            <a:r>
              <a:rPr sz="3600" spc="5" dirty="0"/>
              <a:t>a</a:t>
            </a:r>
            <a:r>
              <a:rPr sz="3600" dirty="0"/>
              <a:t>gr</a:t>
            </a:r>
            <a:r>
              <a:rPr sz="3600" spc="5" dirty="0"/>
              <a:t>a</a:t>
            </a:r>
            <a:r>
              <a:rPr sz="3600" dirty="0"/>
              <a:t>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12135" y="2310358"/>
            <a:ext cx="9558655" cy="3865245"/>
            <a:chOff x="2612135" y="2310358"/>
            <a:chExt cx="9558655" cy="3865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135" y="2310358"/>
              <a:ext cx="9558527" cy="38648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207" y="2505455"/>
              <a:ext cx="8988552" cy="329488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5481" y="3476821"/>
            <a:ext cx="168236" cy="175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1623" y="4663170"/>
            <a:ext cx="756285" cy="74295"/>
            <a:chOff x="631623" y="4663170"/>
            <a:chExt cx="756285" cy="74295"/>
          </a:xfrm>
        </p:grpSpPr>
        <p:sp>
          <p:nvSpPr>
            <p:cNvPr id="8" name="object 8"/>
            <p:cNvSpPr/>
            <p:nvPr/>
          </p:nvSpPr>
          <p:spPr>
            <a:xfrm>
              <a:off x="631623" y="4700034"/>
              <a:ext cx="694690" cy="0"/>
            </a:xfrm>
            <a:custGeom>
              <a:avLst/>
              <a:gdLst/>
              <a:ahLst/>
              <a:cxnLst/>
              <a:rect l="l" t="t" r="r" b="b"/>
              <a:pathLst>
                <a:path w="694690">
                  <a:moveTo>
                    <a:pt x="0" y="0"/>
                  </a:moveTo>
                  <a:lnTo>
                    <a:pt x="694217" y="0"/>
                  </a:lnTo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7021" y="4663170"/>
              <a:ext cx="71120" cy="74295"/>
            </a:xfrm>
            <a:custGeom>
              <a:avLst/>
              <a:gdLst/>
              <a:ahLst/>
              <a:cxnLst/>
              <a:rect l="l" t="t" r="r" b="b"/>
              <a:pathLst>
                <a:path w="71119" h="74295">
                  <a:moveTo>
                    <a:pt x="0" y="0"/>
                  </a:moveTo>
                  <a:lnTo>
                    <a:pt x="0" y="73728"/>
                  </a:lnTo>
                  <a:lnTo>
                    <a:pt x="70555" y="36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0168" y="3904622"/>
            <a:ext cx="1019175" cy="406400"/>
            <a:chOff x="500168" y="3904622"/>
            <a:chExt cx="1019175" cy="406400"/>
          </a:xfrm>
        </p:grpSpPr>
        <p:sp>
          <p:nvSpPr>
            <p:cNvPr id="11" name="object 11"/>
            <p:cNvSpPr/>
            <p:nvPr/>
          </p:nvSpPr>
          <p:spPr>
            <a:xfrm>
              <a:off x="505630" y="3910084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927303" y="0"/>
                  </a:moveTo>
                  <a:lnTo>
                    <a:pt x="80635" y="0"/>
                  </a:lnTo>
                  <a:lnTo>
                    <a:pt x="49248" y="6622"/>
                  </a:lnTo>
                  <a:lnTo>
                    <a:pt x="23617" y="24680"/>
                  </a:lnTo>
                  <a:lnTo>
                    <a:pt x="6336" y="51463"/>
                  </a:lnTo>
                  <a:lnTo>
                    <a:pt x="0" y="84261"/>
                  </a:lnTo>
                  <a:lnTo>
                    <a:pt x="0" y="310713"/>
                  </a:lnTo>
                  <a:lnTo>
                    <a:pt x="6336" y="343510"/>
                  </a:lnTo>
                  <a:lnTo>
                    <a:pt x="23617" y="370294"/>
                  </a:lnTo>
                  <a:lnTo>
                    <a:pt x="49248" y="388352"/>
                  </a:lnTo>
                  <a:lnTo>
                    <a:pt x="80635" y="394974"/>
                  </a:lnTo>
                  <a:lnTo>
                    <a:pt x="927303" y="394974"/>
                  </a:lnTo>
                  <a:lnTo>
                    <a:pt x="958689" y="388352"/>
                  </a:lnTo>
                  <a:lnTo>
                    <a:pt x="984320" y="370294"/>
                  </a:lnTo>
                  <a:lnTo>
                    <a:pt x="1001601" y="343510"/>
                  </a:lnTo>
                  <a:lnTo>
                    <a:pt x="1007938" y="310713"/>
                  </a:lnTo>
                  <a:lnTo>
                    <a:pt x="1007938" y="84261"/>
                  </a:lnTo>
                  <a:lnTo>
                    <a:pt x="1001601" y="51463"/>
                  </a:lnTo>
                  <a:lnTo>
                    <a:pt x="984320" y="24680"/>
                  </a:lnTo>
                  <a:lnTo>
                    <a:pt x="958689" y="6622"/>
                  </a:lnTo>
                  <a:lnTo>
                    <a:pt x="927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630" y="3910084"/>
              <a:ext cx="1008380" cy="394970"/>
            </a:xfrm>
            <a:custGeom>
              <a:avLst/>
              <a:gdLst/>
              <a:ahLst/>
              <a:cxnLst/>
              <a:rect l="l" t="t" r="r" b="b"/>
              <a:pathLst>
                <a:path w="1008380" h="394970">
                  <a:moveTo>
                    <a:pt x="80635" y="394974"/>
                  </a:moveTo>
                  <a:lnTo>
                    <a:pt x="927303" y="394974"/>
                  </a:lnTo>
                  <a:lnTo>
                    <a:pt x="958689" y="388352"/>
                  </a:lnTo>
                  <a:lnTo>
                    <a:pt x="984320" y="370294"/>
                  </a:lnTo>
                  <a:lnTo>
                    <a:pt x="1001601" y="343510"/>
                  </a:lnTo>
                  <a:lnTo>
                    <a:pt x="1007938" y="310713"/>
                  </a:lnTo>
                  <a:lnTo>
                    <a:pt x="1007938" y="84261"/>
                  </a:lnTo>
                  <a:lnTo>
                    <a:pt x="1001601" y="51463"/>
                  </a:lnTo>
                  <a:lnTo>
                    <a:pt x="984320" y="24680"/>
                  </a:lnTo>
                  <a:lnTo>
                    <a:pt x="958689" y="6622"/>
                  </a:lnTo>
                  <a:lnTo>
                    <a:pt x="927303" y="0"/>
                  </a:lnTo>
                  <a:lnTo>
                    <a:pt x="80635" y="0"/>
                  </a:lnTo>
                  <a:lnTo>
                    <a:pt x="49248" y="6622"/>
                  </a:lnTo>
                  <a:lnTo>
                    <a:pt x="23617" y="24680"/>
                  </a:lnTo>
                  <a:lnTo>
                    <a:pt x="6336" y="51463"/>
                  </a:lnTo>
                  <a:lnTo>
                    <a:pt x="0" y="84261"/>
                  </a:lnTo>
                  <a:lnTo>
                    <a:pt x="0" y="310713"/>
                  </a:lnTo>
                  <a:lnTo>
                    <a:pt x="6336" y="343510"/>
                  </a:lnTo>
                  <a:lnTo>
                    <a:pt x="23617" y="370294"/>
                  </a:lnTo>
                  <a:lnTo>
                    <a:pt x="49248" y="388352"/>
                  </a:lnTo>
                  <a:lnTo>
                    <a:pt x="80635" y="394974"/>
                  </a:lnTo>
                  <a:close/>
                </a:path>
              </a:pathLst>
            </a:custGeom>
            <a:ln w="10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3276" y="3446074"/>
            <a:ext cx="1003935" cy="1365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34315" algn="r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R="230504" algn="r">
              <a:lnSpc>
                <a:spcPct val="100000"/>
              </a:lnSpc>
            </a:pP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55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Entity</a:t>
            </a:r>
            <a:r>
              <a:rPr sz="3600" spc="-20" dirty="0"/>
              <a:t> Relationship</a:t>
            </a:r>
            <a:r>
              <a:rPr sz="3600" spc="-15" dirty="0"/>
              <a:t> </a:t>
            </a:r>
            <a:r>
              <a:rPr sz="3600" spc="-5" dirty="0"/>
              <a:t>Diagram</a:t>
            </a:r>
            <a:r>
              <a:rPr sz="3600" spc="-10" dirty="0"/>
              <a:t> </a:t>
            </a:r>
            <a:r>
              <a:rPr sz="3600" spc="-5" dirty="0"/>
              <a:t>(ERD)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2141283"/>
            <a:ext cx="12189460" cy="4247515"/>
            <a:chOff x="0" y="2141283"/>
            <a:chExt cx="12189460" cy="424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9210"/>
              <a:ext cx="3465576" cy="33999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2714243"/>
              <a:ext cx="2895600" cy="2830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927" y="2141283"/>
              <a:ext cx="8955024" cy="4247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2336291"/>
              <a:ext cx="8385048" cy="3677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69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BPMN</a:t>
            </a:r>
            <a:r>
              <a:rPr sz="3600" spc="-40" dirty="0"/>
              <a:t> </a:t>
            </a:r>
            <a:r>
              <a:rPr sz="3600" dirty="0"/>
              <a:t>vs</a:t>
            </a:r>
            <a:r>
              <a:rPr sz="3600" spc="-35" dirty="0"/>
              <a:t> </a:t>
            </a:r>
            <a:r>
              <a:rPr sz="3600" spc="-5" dirty="0"/>
              <a:t>UML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912620" y="2592298"/>
            <a:ext cx="7139940" cy="3202305"/>
            <a:chOff x="1912620" y="2592298"/>
            <a:chExt cx="7139940" cy="3202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2592298"/>
              <a:ext cx="7139940" cy="11034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0" y="3703269"/>
              <a:ext cx="969352" cy="9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524" y="4690872"/>
              <a:ext cx="5628132" cy="11034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73300" y="2820162"/>
            <a:ext cx="6431280" cy="261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 Notation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27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BPMN</a:t>
            </a:r>
            <a:r>
              <a:rPr sz="3600" spc="-20" dirty="0"/>
              <a:t> </a:t>
            </a:r>
            <a:r>
              <a:rPr sz="3600" dirty="0"/>
              <a:t>vs</a:t>
            </a:r>
            <a:r>
              <a:rPr sz="3600" spc="-20" dirty="0"/>
              <a:t> </a:t>
            </a:r>
            <a:r>
              <a:rPr sz="3600" dirty="0"/>
              <a:t>UML:</a:t>
            </a:r>
            <a:r>
              <a:rPr sz="3600" spc="-25" dirty="0"/>
              <a:t> </a:t>
            </a:r>
            <a:r>
              <a:rPr sz="3600" spc="-5" dirty="0"/>
              <a:t>Common</a:t>
            </a:r>
            <a:r>
              <a:rPr sz="3600" spc="-20" dirty="0"/>
              <a:t> </a:t>
            </a:r>
            <a:r>
              <a:rPr sz="3600" spc="-40" dirty="0"/>
              <a:t>Parts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110765"/>
            <a:ext cx="10077450" cy="3960495"/>
            <a:chOff x="495300" y="2110765"/>
            <a:chExt cx="10077450" cy="3960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138159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110765"/>
              <a:ext cx="1617726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063" y="2535885"/>
              <a:ext cx="1251978" cy="224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8611" y="2110765"/>
              <a:ext cx="683463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6063" y="2110765"/>
              <a:ext cx="7171182" cy="846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97467"/>
              <a:ext cx="653021" cy="800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184" y="2670073"/>
              <a:ext cx="1337310" cy="846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063" y="3095193"/>
              <a:ext cx="971511" cy="2248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719" y="2670073"/>
              <a:ext cx="683463" cy="846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3936" y="2670073"/>
              <a:ext cx="8690610" cy="8465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4791" y="2962681"/>
              <a:ext cx="1838706" cy="8465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547859"/>
              <a:ext cx="653021" cy="800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0184" y="3520465"/>
              <a:ext cx="1762505" cy="8465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063" y="3945585"/>
              <a:ext cx="1396746" cy="2248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4916" y="3520465"/>
              <a:ext cx="683463" cy="8465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9132" y="3520465"/>
              <a:ext cx="8373618" cy="8465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2076" y="3813073"/>
              <a:ext cx="7264146" cy="8465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399775"/>
              <a:ext cx="653021" cy="8008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184" y="4372381"/>
              <a:ext cx="1212354" cy="8465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063" y="4797501"/>
              <a:ext cx="846556" cy="224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227" y="4372381"/>
              <a:ext cx="683463" cy="846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8967" y="4372381"/>
              <a:ext cx="8315706" cy="8465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959095"/>
              <a:ext cx="653021" cy="8008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0184" y="4931663"/>
              <a:ext cx="1991105" cy="8465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063" y="5356809"/>
              <a:ext cx="1625346" cy="2248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3516" y="4931663"/>
              <a:ext cx="683463" cy="8465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27732" y="4931663"/>
              <a:ext cx="7123938" cy="8465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1823" y="5224272"/>
              <a:ext cx="1587246" cy="84655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59053" y="2094737"/>
            <a:ext cx="9449435" cy="369887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241300" algn="l"/>
                <a:tab pos="7394575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Activity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Activity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process,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triggered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	event</a:t>
            </a:r>
            <a:endParaRPr sz="2400">
              <a:latin typeface="Trebuchet MS"/>
              <a:cs typeface="Trebuchet MS"/>
            </a:endParaRPr>
          </a:p>
          <a:p>
            <a:pPr marL="241300" marR="118745" indent="-241300">
              <a:lnSpc>
                <a:spcPts val="2300"/>
              </a:lnSpc>
              <a:spcBef>
                <a:spcPts val="20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Event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action,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delay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triggers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 action</a:t>
            </a:r>
            <a:endParaRPr sz="2400">
              <a:latin typeface="Trebuchet MS"/>
              <a:cs typeface="Trebuchet MS"/>
            </a:endParaRPr>
          </a:p>
          <a:p>
            <a:pPr marL="241300" marR="5080" indent="-241300">
              <a:lnSpc>
                <a:spcPts val="2300"/>
              </a:lnSpc>
              <a:spcBef>
                <a:spcPts val="2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Gateway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Split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pathways,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paths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can be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a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path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Flow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–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Direction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sequence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events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2400">
              <a:latin typeface="Trebuchet MS"/>
              <a:cs typeface="Trebuchet MS"/>
            </a:endParaRPr>
          </a:p>
          <a:p>
            <a:pPr marL="241300" marR="1026160" indent="-241300">
              <a:lnSpc>
                <a:spcPts val="2300"/>
              </a:lnSpc>
              <a:spcBef>
                <a:spcPts val="20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Swimlanes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distinction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doing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360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UM</a:t>
            </a:r>
            <a:r>
              <a:rPr sz="3600" dirty="0"/>
              <a:t>L</a:t>
            </a:r>
            <a:r>
              <a:rPr sz="3600" spc="-335" dirty="0"/>
              <a:t> </a:t>
            </a:r>
            <a:r>
              <a:rPr sz="3600" dirty="0"/>
              <a:t>Activ</a:t>
            </a:r>
            <a:r>
              <a:rPr sz="3600" spc="10" dirty="0"/>
              <a:t>i</a:t>
            </a:r>
            <a:r>
              <a:rPr sz="3600" spc="-5" dirty="0"/>
              <a:t>t</a:t>
            </a:r>
            <a:r>
              <a:rPr sz="3600" dirty="0"/>
              <a:t>y</a:t>
            </a:r>
            <a:r>
              <a:rPr sz="3600" spc="-20" dirty="0"/>
              <a:t> </a:t>
            </a:r>
            <a:r>
              <a:rPr sz="3600" spc="-5" dirty="0"/>
              <a:t>Dia</a:t>
            </a:r>
            <a:r>
              <a:rPr sz="3600" spc="5" dirty="0"/>
              <a:t>g</a:t>
            </a:r>
            <a:r>
              <a:rPr sz="3600" dirty="0"/>
              <a:t>ram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257800" y="557787"/>
            <a:ext cx="5264150" cy="6300470"/>
            <a:chOff x="5257800" y="557787"/>
            <a:chExt cx="5264150" cy="6300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557787"/>
              <a:ext cx="5263896" cy="63002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871" y="752855"/>
              <a:ext cx="4693920" cy="5847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21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Business</a:t>
            </a:r>
            <a:r>
              <a:rPr sz="3600" spc="-25" dirty="0"/>
              <a:t> Process</a:t>
            </a:r>
            <a:r>
              <a:rPr sz="3600" spc="5" dirty="0"/>
              <a:t> </a:t>
            </a:r>
            <a:r>
              <a:rPr sz="3600" spc="-5" dirty="0"/>
              <a:t>Modeling</a:t>
            </a:r>
            <a:r>
              <a:rPr sz="3600" spc="-35" dirty="0"/>
              <a:t> </a:t>
            </a:r>
            <a:r>
              <a:rPr sz="3600" spc="-5" dirty="0"/>
              <a:t>(BPMN)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2078734"/>
            <a:ext cx="805434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45" dirty="0"/>
              <a:t> </a:t>
            </a: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Visual</a:t>
            </a:r>
            <a:r>
              <a:rPr sz="3600" spc="-25" dirty="0"/>
              <a:t> </a:t>
            </a:r>
            <a:r>
              <a:rPr sz="3600" spc="-5" dirty="0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59290" cy="1596390"/>
            <a:chOff x="481583" y="2895625"/>
            <a:chExt cx="9559290" cy="15963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455" y="3502113"/>
              <a:ext cx="3524250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8787" y="3502113"/>
              <a:ext cx="6022086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9053" y="3073146"/>
            <a:ext cx="898144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sz="2000" b="1" spc="-10" dirty="0">
                <a:solidFill>
                  <a:srgbClr val="F7CE9D"/>
                </a:solidFill>
                <a:latin typeface="Trebuchet MS"/>
                <a:cs typeface="Trebuchet MS"/>
              </a:rPr>
              <a:t>Graphical </a:t>
            </a:r>
            <a:r>
              <a:rPr sz="2000" b="1" spc="-5" dirty="0">
                <a:solidFill>
                  <a:srgbClr val="F7CE9D"/>
                </a:solidFill>
                <a:latin typeface="Trebuchet MS"/>
                <a:cs typeface="Trebuchet MS"/>
              </a:rPr>
              <a:t>representation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45" dirty="0"/>
              <a:t> </a:t>
            </a: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Visual</a:t>
            </a:r>
            <a:r>
              <a:rPr sz="3600" spc="-25" dirty="0"/>
              <a:t> </a:t>
            </a:r>
            <a:r>
              <a:rPr sz="3600" spc="-5" dirty="0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53575" cy="1596390"/>
            <a:chOff x="481583" y="2895625"/>
            <a:chExt cx="9553575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3403854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8392" y="3502113"/>
              <a:ext cx="3667506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8979" y="3502113"/>
              <a:ext cx="2955798" cy="715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455" y="3776433"/>
              <a:ext cx="5487162" cy="7155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9053" y="3073146"/>
            <a:ext cx="897636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Graphical representation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using a modeling language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 takes something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easier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99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45" dirty="0"/>
              <a:t> </a:t>
            </a:r>
            <a:r>
              <a:rPr sz="3600" spc="-5" dirty="0"/>
              <a:t>is</a:t>
            </a:r>
            <a:r>
              <a:rPr sz="3600" spc="-25" dirty="0"/>
              <a:t> </a:t>
            </a:r>
            <a:r>
              <a:rPr sz="3600" spc="-15" dirty="0"/>
              <a:t>Visual</a:t>
            </a:r>
            <a:r>
              <a:rPr sz="3600" spc="-25" dirty="0"/>
              <a:t> </a:t>
            </a:r>
            <a:r>
              <a:rPr sz="3600" spc="-5" dirty="0"/>
              <a:t>Modeling?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81583" y="2895625"/>
            <a:ext cx="9523095" cy="1596390"/>
            <a:chOff x="481583" y="2895625"/>
            <a:chExt cx="9523095" cy="1596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2895625"/>
              <a:ext cx="3205733" cy="846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455" y="3502113"/>
              <a:ext cx="7017258" cy="715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1795" y="3502113"/>
              <a:ext cx="2492502" cy="715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455" y="3776433"/>
              <a:ext cx="5616702" cy="715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1239" y="3776433"/>
              <a:ext cx="579920" cy="7155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9053" y="3073146"/>
            <a:ext cx="8947785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Modeling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is…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197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Graphical representation using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000" b="1" spc="-5" dirty="0">
                <a:solidFill>
                  <a:srgbClr val="F7CE9D"/>
                </a:solidFill>
                <a:latin typeface="Trebuchet MS"/>
                <a:cs typeface="Trebuchet MS"/>
              </a:rPr>
              <a:t>takes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something </a:t>
            </a:r>
            <a:r>
              <a:rPr sz="2000" b="1" spc="-590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complex</a:t>
            </a:r>
            <a:r>
              <a:rPr sz="2000" b="1" spc="-25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and</a:t>
            </a:r>
            <a:r>
              <a:rPr sz="2000" b="1" spc="-10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makes</a:t>
            </a:r>
            <a:r>
              <a:rPr sz="2000" b="1" spc="-15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7CE9D"/>
                </a:solidFill>
                <a:latin typeface="Trebuchet MS"/>
                <a:cs typeface="Trebuchet MS"/>
              </a:rPr>
              <a:t>it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easier</a:t>
            </a:r>
            <a:r>
              <a:rPr sz="2000" b="1" spc="-20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7CE9D"/>
                </a:solidFill>
                <a:latin typeface="Trebuchet MS"/>
                <a:cs typeface="Trebuchet MS"/>
              </a:rPr>
              <a:t>to</a:t>
            </a:r>
            <a:r>
              <a:rPr sz="2000" b="1" spc="-15" dirty="0">
                <a:solidFill>
                  <a:srgbClr val="F7CE9D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7CE9D"/>
                </a:solidFill>
                <a:latin typeface="Trebuchet MS"/>
                <a:cs typeface="Trebuchet MS"/>
              </a:rPr>
              <a:t>understand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544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Benefits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15" dirty="0"/>
              <a:t> Visual</a:t>
            </a:r>
            <a:r>
              <a:rPr sz="3600" spc="-20" dirty="0"/>
              <a:t> </a:t>
            </a:r>
            <a:r>
              <a:rPr sz="3600" spc="-10" dirty="0"/>
              <a:t>Modeling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603017"/>
            <a:ext cx="6267450" cy="3128010"/>
            <a:chOff x="495300" y="2603017"/>
            <a:chExt cx="6267450" cy="31280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0411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603017"/>
              <a:ext cx="5898642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087611"/>
              <a:ext cx="653021" cy="800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184" y="3060217"/>
              <a:ext cx="4673346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543287"/>
              <a:ext cx="653021" cy="800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184" y="3515893"/>
              <a:ext cx="5045202" cy="846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998963"/>
              <a:ext cx="653021" cy="800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184" y="3971569"/>
              <a:ext cx="4927854" cy="846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456163"/>
              <a:ext cx="653021" cy="800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184" y="4428769"/>
              <a:ext cx="4248150" cy="8465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4911852"/>
              <a:ext cx="653021" cy="800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184" y="4884420"/>
              <a:ext cx="6052566" cy="8465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9053" y="2689493"/>
            <a:ext cx="5734685" cy="27641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Gets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efficiently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underlying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‘what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if’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scenarios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irrelevant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164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55" dirty="0"/>
              <a:t> </a:t>
            </a:r>
            <a:r>
              <a:rPr sz="3600" spc="-5" dirty="0"/>
              <a:t>Gets</a:t>
            </a:r>
            <a:r>
              <a:rPr sz="3600" spc="-35" dirty="0"/>
              <a:t> </a:t>
            </a:r>
            <a:r>
              <a:rPr sz="3600" spc="-5" dirty="0"/>
              <a:t>Modeled?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5300" y="2603017"/>
            <a:ext cx="3742690" cy="1304290"/>
            <a:chOff x="495300" y="2603017"/>
            <a:chExt cx="3742690" cy="1304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0411"/>
              <a:ext cx="653021" cy="800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4" y="2603017"/>
              <a:ext cx="3045714" cy="846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635" y="2603017"/>
              <a:ext cx="683463" cy="846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888" y="2603017"/>
              <a:ext cx="942568" cy="846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087611"/>
              <a:ext cx="653021" cy="800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184" y="3060217"/>
              <a:ext cx="2905505" cy="846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427" y="3060217"/>
              <a:ext cx="683463" cy="846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4679" y="3060217"/>
              <a:ext cx="1067536" cy="84655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5300" y="3971569"/>
            <a:ext cx="4253230" cy="847090"/>
            <a:chOff x="495300" y="3971569"/>
            <a:chExt cx="4253230" cy="84709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3998963"/>
              <a:ext cx="653021" cy="800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184" y="3971569"/>
              <a:ext cx="4037838" cy="8465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9053" y="2689493"/>
            <a:ext cx="3720465" cy="18510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“as-is”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“to-be”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fill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gap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6467854"/>
              <a:ext cx="1537716" cy="3215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83533" y="3205937"/>
            <a:ext cx="4863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dirty="0"/>
              <a:t>Business	</a:t>
            </a:r>
            <a:r>
              <a:rPr spc="-5" dirty="0"/>
              <a:t>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64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Organizational</a:t>
            </a:r>
            <a:r>
              <a:rPr sz="3600" spc="-90" dirty="0"/>
              <a:t> </a:t>
            </a:r>
            <a:r>
              <a:rPr sz="3600" spc="-5" dirty="0"/>
              <a:t>Chart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752737" y="753012"/>
            <a:ext cx="3750945" cy="5294630"/>
            <a:chOff x="4752737" y="753012"/>
            <a:chExt cx="3750945" cy="5294630"/>
          </a:xfrm>
        </p:grpSpPr>
        <p:sp>
          <p:nvSpPr>
            <p:cNvPr id="4" name="object 4"/>
            <p:cNvSpPr/>
            <p:nvPr/>
          </p:nvSpPr>
          <p:spPr>
            <a:xfrm>
              <a:off x="5652882" y="1951725"/>
              <a:ext cx="1395095" cy="342900"/>
            </a:xfrm>
            <a:custGeom>
              <a:avLst/>
              <a:gdLst/>
              <a:ahLst/>
              <a:cxnLst/>
              <a:rect l="l" t="t" r="r" b="b"/>
              <a:pathLst>
                <a:path w="1395095" h="342900">
                  <a:moveTo>
                    <a:pt x="1394922" y="0"/>
                  </a:moveTo>
                  <a:lnTo>
                    <a:pt x="1394922" y="216999"/>
                  </a:lnTo>
                  <a:lnTo>
                    <a:pt x="1391773" y="233370"/>
                  </a:lnTo>
                  <a:lnTo>
                    <a:pt x="1383168" y="246755"/>
                  </a:lnTo>
                  <a:lnTo>
                    <a:pt x="1370364" y="255788"/>
                  </a:lnTo>
                  <a:lnTo>
                    <a:pt x="1354622" y="259103"/>
                  </a:lnTo>
                  <a:lnTo>
                    <a:pt x="40300" y="259103"/>
                  </a:lnTo>
                  <a:lnTo>
                    <a:pt x="24616" y="262418"/>
                  </a:lnTo>
                  <a:lnTo>
                    <a:pt x="11805" y="271451"/>
                  </a:lnTo>
                  <a:lnTo>
                    <a:pt x="3167" y="284836"/>
                  </a:lnTo>
                  <a:lnTo>
                    <a:pt x="0" y="301207"/>
                  </a:lnTo>
                  <a:lnTo>
                    <a:pt x="0" y="342592"/>
                  </a:lnTo>
                </a:path>
              </a:pathLst>
            </a:custGeom>
            <a:ln w="17949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2260" y="2278484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121245" y="0"/>
                  </a:moveTo>
                  <a:lnTo>
                    <a:pt x="0" y="0"/>
                  </a:lnTo>
                  <a:lnTo>
                    <a:pt x="60622" y="126672"/>
                  </a:lnTo>
                  <a:lnTo>
                    <a:pt x="121245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7805" y="1951725"/>
              <a:ext cx="1395095" cy="342900"/>
            </a:xfrm>
            <a:custGeom>
              <a:avLst/>
              <a:gdLst/>
              <a:ahLst/>
              <a:cxnLst/>
              <a:rect l="l" t="t" r="r" b="b"/>
              <a:pathLst>
                <a:path w="1395095" h="342900">
                  <a:moveTo>
                    <a:pt x="0" y="0"/>
                  </a:moveTo>
                  <a:lnTo>
                    <a:pt x="0" y="216999"/>
                  </a:lnTo>
                  <a:lnTo>
                    <a:pt x="3172" y="233370"/>
                  </a:lnTo>
                  <a:lnTo>
                    <a:pt x="11818" y="246755"/>
                  </a:lnTo>
                  <a:lnTo>
                    <a:pt x="24630" y="255788"/>
                  </a:lnTo>
                  <a:lnTo>
                    <a:pt x="40300" y="259103"/>
                  </a:lnTo>
                  <a:lnTo>
                    <a:pt x="1354708" y="259103"/>
                  </a:lnTo>
                  <a:lnTo>
                    <a:pt x="1370450" y="262418"/>
                  </a:lnTo>
                  <a:lnTo>
                    <a:pt x="1383254" y="271451"/>
                  </a:lnTo>
                  <a:lnTo>
                    <a:pt x="1391860" y="284836"/>
                  </a:lnTo>
                  <a:lnTo>
                    <a:pt x="1395008" y="301207"/>
                  </a:lnTo>
                  <a:lnTo>
                    <a:pt x="1395008" y="342592"/>
                  </a:lnTo>
                </a:path>
              </a:pathLst>
            </a:custGeom>
            <a:ln w="17949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191" y="2278484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121245" y="0"/>
                  </a:moveTo>
                  <a:lnTo>
                    <a:pt x="0" y="0"/>
                  </a:lnTo>
                  <a:lnTo>
                    <a:pt x="60622" y="126672"/>
                  </a:lnTo>
                  <a:lnTo>
                    <a:pt x="121245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036" y="753012"/>
              <a:ext cx="2480015" cy="13764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24134" y="1587361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4">
                  <a:moveTo>
                    <a:pt x="232415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415" y="334135"/>
                  </a:lnTo>
                  <a:lnTo>
                    <a:pt x="232415" y="0"/>
                  </a:lnTo>
                  <a:close/>
                </a:path>
                <a:path w="2247900" h="334644">
                  <a:moveTo>
                    <a:pt x="2247599" y="0"/>
                  </a:moveTo>
                  <a:lnTo>
                    <a:pt x="2015098" y="0"/>
                  </a:lnTo>
                  <a:lnTo>
                    <a:pt x="2015098" y="334135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4134" y="1587361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4">
                  <a:moveTo>
                    <a:pt x="232415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415" y="334135"/>
                  </a:lnTo>
                  <a:lnTo>
                    <a:pt x="232415" y="0"/>
                  </a:lnTo>
                  <a:close/>
                </a:path>
                <a:path w="2247900" h="334644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5098" y="334135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511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385" y="818147"/>
              <a:ext cx="2015012" cy="11335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40385" y="81814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0C20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4134" y="1587361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5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4134" y="1587361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5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0C20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1627" y="3538735"/>
              <a:ext cx="891540" cy="1020444"/>
            </a:xfrm>
            <a:custGeom>
              <a:avLst/>
              <a:gdLst/>
              <a:ahLst/>
              <a:cxnLst/>
              <a:rect l="l" t="t" r="r" b="b"/>
              <a:pathLst>
                <a:path w="891539" h="1020445">
                  <a:moveTo>
                    <a:pt x="891255" y="0"/>
                  </a:moveTo>
                  <a:lnTo>
                    <a:pt x="891255" y="260183"/>
                  </a:lnTo>
                  <a:lnTo>
                    <a:pt x="888087" y="276630"/>
                  </a:lnTo>
                  <a:lnTo>
                    <a:pt x="879449" y="290007"/>
                  </a:lnTo>
                  <a:lnTo>
                    <a:pt x="866639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16" y="305602"/>
                  </a:lnTo>
                  <a:lnTo>
                    <a:pt x="11805" y="314635"/>
                  </a:lnTo>
                  <a:lnTo>
                    <a:pt x="3167" y="328020"/>
                  </a:lnTo>
                  <a:lnTo>
                    <a:pt x="0" y="344391"/>
                  </a:lnTo>
                  <a:lnTo>
                    <a:pt x="0" y="978115"/>
                  </a:lnTo>
                  <a:lnTo>
                    <a:pt x="3167" y="994487"/>
                  </a:lnTo>
                  <a:lnTo>
                    <a:pt x="11805" y="1007872"/>
                  </a:lnTo>
                  <a:lnTo>
                    <a:pt x="24616" y="1016905"/>
                  </a:lnTo>
                  <a:lnTo>
                    <a:pt x="40300" y="1020220"/>
                  </a:lnTo>
                  <a:lnTo>
                    <a:pt x="165162" y="1020220"/>
                  </a:lnTo>
                </a:path>
              </a:pathLst>
            </a:custGeom>
            <a:ln w="1755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1633" y="4495618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627" y="3538735"/>
              <a:ext cx="891540" cy="2445385"/>
            </a:xfrm>
            <a:custGeom>
              <a:avLst/>
              <a:gdLst/>
              <a:ahLst/>
              <a:cxnLst/>
              <a:rect l="l" t="t" r="r" b="b"/>
              <a:pathLst>
                <a:path w="891539" h="2445385">
                  <a:moveTo>
                    <a:pt x="891255" y="0"/>
                  </a:moveTo>
                  <a:lnTo>
                    <a:pt x="891255" y="260183"/>
                  </a:lnTo>
                  <a:lnTo>
                    <a:pt x="888087" y="276630"/>
                  </a:lnTo>
                  <a:lnTo>
                    <a:pt x="879449" y="290007"/>
                  </a:lnTo>
                  <a:lnTo>
                    <a:pt x="866639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16" y="305602"/>
                  </a:lnTo>
                  <a:lnTo>
                    <a:pt x="11805" y="314635"/>
                  </a:lnTo>
                  <a:lnTo>
                    <a:pt x="3167" y="328020"/>
                  </a:lnTo>
                  <a:lnTo>
                    <a:pt x="0" y="344391"/>
                  </a:lnTo>
                  <a:lnTo>
                    <a:pt x="0" y="2403239"/>
                  </a:lnTo>
                  <a:lnTo>
                    <a:pt x="3167" y="2419625"/>
                  </a:lnTo>
                  <a:lnTo>
                    <a:pt x="11805" y="2433009"/>
                  </a:lnTo>
                  <a:lnTo>
                    <a:pt x="24616" y="2442034"/>
                  </a:lnTo>
                  <a:lnTo>
                    <a:pt x="40300" y="2445343"/>
                  </a:lnTo>
                  <a:lnTo>
                    <a:pt x="165162" y="2445343"/>
                  </a:lnTo>
                </a:path>
              </a:pathLst>
            </a:custGeom>
            <a:ln w="17312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11633" y="5920742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5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1558" y="3538735"/>
              <a:ext cx="891540" cy="1020444"/>
            </a:xfrm>
            <a:custGeom>
              <a:avLst/>
              <a:gdLst/>
              <a:ahLst/>
              <a:cxnLst/>
              <a:rect l="l" t="t" r="r" b="b"/>
              <a:pathLst>
                <a:path w="891540" h="1020445">
                  <a:moveTo>
                    <a:pt x="891255" y="0"/>
                  </a:moveTo>
                  <a:lnTo>
                    <a:pt x="891255" y="260183"/>
                  </a:lnTo>
                  <a:lnTo>
                    <a:pt x="888106" y="276630"/>
                  </a:lnTo>
                  <a:lnTo>
                    <a:pt x="879501" y="290007"/>
                  </a:lnTo>
                  <a:lnTo>
                    <a:pt x="866697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30" y="305602"/>
                  </a:lnTo>
                  <a:lnTo>
                    <a:pt x="11818" y="314635"/>
                  </a:lnTo>
                  <a:lnTo>
                    <a:pt x="3172" y="328020"/>
                  </a:lnTo>
                  <a:lnTo>
                    <a:pt x="0" y="344391"/>
                  </a:lnTo>
                  <a:lnTo>
                    <a:pt x="0" y="978115"/>
                  </a:lnTo>
                  <a:lnTo>
                    <a:pt x="3172" y="994487"/>
                  </a:lnTo>
                  <a:lnTo>
                    <a:pt x="11818" y="1007872"/>
                  </a:lnTo>
                  <a:lnTo>
                    <a:pt x="24630" y="1016905"/>
                  </a:lnTo>
                  <a:lnTo>
                    <a:pt x="40300" y="1020220"/>
                  </a:lnTo>
                  <a:lnTo>
                    <a:pt x="165162" y="1020220"/>
                  </a:lnTo>
                </a:path>
              </a:pathLst>
            </a:custGeom>
            <a:ln w="17556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01564" y="4495618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1558" y="3538735"/>
              <a:ext cx="891540" cy="2445385"/>
            </a:xfrm>
            <a:custGeom>
              <a:avLst/>
              <a:gdLst/>
              <a:ahLst/>
              <a:cxnLst/>
              <a:rect l="l" t="t" r="r" b="b"/>
              <a:pathLst>
                <a:path w="891540" h="2445385">
                  <a:moveTo>
                    <a:pt x="891255" y="0"/>
                  </a:moveTo>
                  <a:lnTo>
                    <a:pt x="891255" y="260183"/>
                  </a:lnTo>
                  <a:lnTo>
                    <a:pt x="888106" y="276630"/>
                  </a:lnTo>
                  <a:lnTo>
                    <a:pt x="879501" y="290007"/>
                  </a:lnTo>
                  <a:lnTo>
                    <a:pt x="866697" y="298998"/>
                  </a:lnTo>
                  <a:lnTo>
                    <a:pt x="850955" y="302287"/>
                  </a:lnTo>
                  <a:lnTo>
                    <a:pt x="40300" y="302287"/>
                  </a:lnTo>
                  <a:lnTo>
                    <a:pt x="24630" y="305602"/>
                  </a:lnTo>
                  <a:lnTo>
                    <a:pt x="11818" y="314635"/>
                  </a:lnTo>
                  <a:lnTo>
                    <a:pt x="3172" y="328020"/>
                  </a:lnTo>
                  <a:lnTo>
                    <a:pt x="0" y="344391"/>
                  </a:lnTo>
                  <a:lnTo>
                    <a:pt x="0" y="2403239"/>
                  </a:lnTo>
                  <a:lnTo>
                    <a:pt x="3172" y="2419625"/>
                  </a:lnTo>
                  <a:lnTo>
                    <a:pt x="11818" y="2433009"/>
                  </a:lnTo>
                  <a:lnTo>
                    <a:pt x="24630" y="2442034"/>
                  </a:lnTo>
                  <a:lnTo>
                    <a:pt x="40300" y="2445343"/>
                  </a:lnTo>
                  <a:lnTo>
                    <a:pt x="165162" y="2445343"/>
                  </a:lnTo>
                </a:path>
              </a:pathLst>
            </a:custGeom>
            <a:ln w="17312">
              <a:solidFill>
                <a:srgbClr val="173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1564" y="5920742"/>
              <a:ext cx="121285" cy="127000"/>
            </a:xfrm>
            <a:custGeom>
              <a:avLst/>
              <a:gdLst/>
              <a:ahLst/>
              <a:cxnLst/>
              <a:rect l="l" t="t" r="r" b="b"/>
              <a:pathLst>
                <a:path w="121284" h="127000">
                  <a:moveTo>
                    <a:pt x="0" y="0"/>
                  </a:moveTo>
                  <a:lnTo>
                    <a:pt x="0" y="126672"/>
                  </a:lnTo>
                  <a:lnTo>
                    <a:pt x="121245" y="6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40385" y="1587361"/>
            <a:ext cx="2015489" cy="243204"/>
          </a:xfrm>
          <a:prstGeom prst="rect">
            <a:avLst/>
          </a:prstGeom>
          <a:ln w="17820">
            <a:solidFill>
              <a:srgbClr val="0C2021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65"/>
              </a:spcBef>
            </a:pPr>
            <a:r>
              <a:rPr sz="1150" spc="-30" dirty="0">
                <a:solidFill>
                  <a:srgbClr val="0C2021"/>
                </a:solidFill>
                <a:latin typeface="Franklin Gothic Medium"/>
                <a:cs typeface="Franklin Gothic Medium"/>
              </a:rPr>
              <a:t>H</a:t>
            </a:r>
            <a:r>
              <a:rPr sz="1150" spc="-10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o</a:t>
            </a:r>
            <a:r>
              <a:rPr sz="1150" spc="-70" dirty="0">
                <a:solidFill>
                  <a:srgbClr val="0C2021"/>
                </a:solidFill>
                <a:latin typeface="Franklin Gothic Medium"/>
                <a:cs typeface="Franklin Gothic Medium"/>
              </a:rPr>
              <a:t>m</a:t>
            </a:r>
            <a:r>
              <a:rPr sz="1150" spc="-1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er</a:t>
            </a:r>
            <a:r>
              <a:rPr sz="1150" spc="-50" dirty="0">
                <a:solidFill>
                  <a:srgbClr val="0C2021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O</a:t>
            </a:r>
            <a:r>
              <a:rPr sz="1150" spc="-9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w</a:t>
            </a:r>
            <a:r>
              <a:rPr sz="1150" spc="-114" dirty="0">
                <a:solidFill>
                  <a:srgbClr val="0C2021"/>
                </a:solidFill>
                <a:latin typeface="Franklin Gothic Medium"/>
                <a:cs typeface="Franklin Gothic Medium"/>
              </a:rPr>
              <a:t>n</a:t>
            </a:r>
            <a:r>
              <a:rPr sz="1150" spc="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0C202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8216" y="876626"/>
            <a:ext cx="671670" cy="7017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040385" y="818147"/>
            <a:ext cx="2015489" cy="769620"/>
          </a:xfrm>
          <a:prstGeom prst="rect">
            <a:avLst/>
          </a:prstGeom>
          <a:ln w="17820">
            <a:solidFill>
              <a:srgbClr val="0C202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929005">
              <a:lnSpc>
                <a:spcPts val="1370"/>
              </a:lnSpc>
            </a:pP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CEO</a:t>
            </a:r>
            <a:endParaRPr sz="1150">
              <a:latin typeface="Franklin Gothic Medium"/>
              <a:cs typeface="Franklin Gothic Medium"/>
            </a:endParaRPr>
          </a:p>
          <a:p>
            <a:pPr marL="929005" marR="522605">
              <a:lnSpc>
                <a:spcPts val="1360"/>
              </a:lnSpc>
              <a:spcBef>
                <a:spcPts val="50"/>
              </a:spcBef>
            </a:pPr>
            <a:r>
              <a:rPr sz="115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11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115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  </a:t>
            </a:r>
            <a:r>
              <a:rPr sz="115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x5555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15028" y="2345419"/>
            <a:ext cx="2480310" cy="1363345"/>
            <a:chOff x="4415028" y="2345419"/>
            <a:chExt cx="2480310" cy="136334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028" y="2345419"/>
              <a:ext cx="2480015" cy="13629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2912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599" y="0"/>
                  </a:moveTo>
                  <a:lnTo>
                    <a:pt x="2014926" y="0"/>
                  </a:lnTo>
                  <a:lnTo>
                    <a:pt x="2014926" y="334135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912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4926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4926" y="334135"/>
                  </a:lnTo>
                  <a:lnTo>
                    <a:pt x="2014926" y="0"/>
                  </a:lnTo>
                  <a:close/>
                </a:path>
              </a:pathLst>
            </a:custGeom>
            <a:ln w="17607">
              <a:solidFill>
                <a:srgbClr val="490A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5368" y="2405163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2015020" y="1012126"/>
                  </a:moveTo>
                  <a:lnTo>
                    <a:pt x="0" y="1012126"/>
                  </a:lnTo>
                  <a:lnTo>
                    <a:pt x="0" y="1133576"/>
                  </a:lnTo>
                  <a:lnTo>
                    <a:pt x="2015020" y="1133576"/>
                  </a:lnTo>
                  <a:lnTo>
                    <a:pt x="2015020" y="1012126"/>
                  </a:lnTo>
                  <a:close/>
                </a:path>
                <a:path w="2015490" h="1134110">
                  <a:moveTo>
                    <a:pt x="2015020" y="0"/>
                  </a:moveTo>
                  <a:lnTo>
                    <a:pt x="0" y="0"/>
                  </a:lnTo>
                  <a:lnTo>
                    <a:pt x="0" y="769213"/>
                  </a:lnTo>
                  <a:lnTo>
                    <a:pt x="2015020" y="769213"/>
                  </a:lnTo>
                  <a:lnTo>
                    <a:pt x="2015020" y="0"/>
                  </a:lnTo>
                  <a:close/>
                </a:path>
              </a:pathLst>
            </a:custGeom>
            <a:solidFill>
              <a:srgbClr val="AD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5376" y="240515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912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912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45376" y="3174370"/>
            <a:ext cx="2015489" cy="243204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90"/>
              </a:spcBef>
            </a:pPr>
            <a:r>
              <a:rPr sz="1150" spc="-6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L</a:t>
            </a:r>
            <a:r>
              <a:rPr sz="1150" spc="2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i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s</a:t>
            </a:r>
            <a:r>
              <a:rPr sz="1150" spc="-3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sz="1150" spc="-6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 </a:t>
            </a:r>
            <a:r>
              <a:rPr sz="1150" spc="-1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sz="1150" spc="-114" dirty="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na</a:t>
            </a:r>
            <a:r>
              <a:rPr sz="1150" spc="-8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sz="1150" spc="-9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3294" y="2463635"/>
            <a:ext cx="671670" cy="701738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645376" y="2405157"/>
            <a:ext cx="2015489" cy="769620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25830" marR="104139">
              <a:lnSpc>
                <a:spcPts val="1360"/>
              </a:lnSpc>
            </a:pP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Manager </a:t>
            </a:r>
            <a:r>
              <a:rPr sz="1150" spc="-2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x6669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02530" y="3924331"/>
            <a:ext cx="2480310" cy="1376680"/>
            <a:chOff x="4802530" y="3924331"/>
            <a:chExt cx="2480310" cy="137668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2530" y="3924331"/>
              <a:ext cx="2480015" cy="137648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916628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599" y="0"/>
                  </a:moveTo>
                  <a:lnTo>
                    <a:pt x="2015098" y="0"/>
                  </a:lnTo>
                  <a:lnTo>
                    <a:pt x="2015098" y="334045"/>
                  </a:lnTo>
                  <a:lnTo>
                    <a:pt x="2247599" y="242963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16628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63"/>
                  </a:lnTo>
                  <a:lnTo>
                    <a:pt x="2015098" y="334045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2879" y="3992220"/>
              <a:ext cx="2015012" cy="113357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32879" y="3992220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16628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16628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32878" y="4761434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220"/>
              </a:spcBef>
            </a:pPr>
            <a:r>
              <a:rPr sz="1150" spc="-9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B</a:t>
            </a:r>
            <a:r>
              <a:rPr sz="1150" spc="-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sz="1150" spc="-3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t</a:t>
            </a:r>
            <a:r>
              <a:rPr sz="1150" spc="-2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sz="1150" spc="-11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v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sz="1150" spc="-3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c</a:t>
            </a:r>
            <a:r>
              <a:rPr sz="1150" spc="-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0796" y="4050644"/>
            <a:ext cx="671670" cy="70173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32878" y="3992220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26465" marR="337185">
              <a:lnSpc>
                <a:spcPts val="1360"/>
              </a:lnSpc>
            </a:pP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Rep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sz="1150" spc="-2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x6670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02530" y="5354799"/>
            <a:ext cx="2480310" cy="1363345"/>
            <a:chOff x="4802530" y="5354799"/>
            <a:chExt cx="2480310" cy="136334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2530" y="5354799"/>
              <a:ext cx="2480015" cy="13629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916628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247599" y="0"/>
                  </a:moveTo>
                  <a:lnTo>
                    <a:pt x="2015098" y="0"/>
                  </a:lnTo>
                  <a:lnTo>
                    <a:pt x="2015098" y="333991"/>
                  </a:lnTo>
                  <a:lnTo>
                    <a:pt x="2247599" y="242909"/>
                  </a:lnTo>
                  <a:lnTo>
                    <a:pt x="2247599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16628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015098" y="0"/>
                  </a:moveTo>
                  <a:lnTo>
                    <a:pt x="2247599" y="0"/>
                  </a:lnTo>
                  <a:lnTo>
                    <a:pt x="2247599" y="242909"/>
                  </a:lnTo>
                  <a:lnTo>
                    <a:pt x="2015098" y="333991"/>
                  </a:lnTo>
                  <a:lnTo>
                    <a:pt x="2015098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2879" y="5417282"/>
              <a:ext cx="2015012" cy="113357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032879" y="5417282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09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16628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16628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032878" y="6186503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245"/>
              </a:spcBef>
            </a:pPr>
            <a:r>
              <a:rPr sz="1150" spc="-1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M</a:t>
            </a:r>
            <a:r>
              <a:rPr sz="1150" spc="-1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sz="1150" spc="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g</a:t>
            </a:r>
            <a:r>
              <a:rPr sz="1150" spc="-9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g</a:t>
            </a:r>
            <a:r>
              <a:rPr sz="1150" spc="-8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sz="1150" spc="-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-6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sz="1150" spc="5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r</a:t>
            </a:r>
            <a:r>
              <a:rPr sz="1150" spc="-11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v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i</a:t>
            </a:r>
            <a:r>
              <a:rPr sz="1150" spc="-3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c</a:t>
            </a:r>
            <a:r>
              <a:rPr sz="1150" spc="-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0796" y="5475768"/>
            <a:ext cx="671670" cy="701738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5032878" y="5417282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926465" marR="337185">
              <a:lnSpc>
                <a:spcPts val="1360"/>
              </a:lnSpc>
            </a:pP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Rep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Service</a:t>
            </a:r>
            <a:r>
              <a:rPr sz="11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Dept </a:t>
            </a:r>
            <a:r>
              <a:rPr sz="1150" spc="-2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x6671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205044" y="2345419"/>
            <a:ext cx="2467610" cy="1363345"/>
            <a:chOff x="7205044" y="2345419"/>
            <a:chExt cx="2467610" cy="1363345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5044" y="2345419"/>
              <a:ext cx="2467098" cy="136299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31905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685" y="0"/>
                  </a:moveTo>
                  <a:lnTo>
                    <a:pt x="2015184" y="0"/>
                  </a:lnTo>
                  <a:lnTo>
                    <a:pt x="2015184" y="334135"/>
                  </a:lnTo>
                  <a:lnTo>
                    <a:pt x="2247685" y="242909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19056" y="317437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413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09"/>
                  </a:lnTo>
                  <a:lnTo>
                    <a:pt x="2015184" y="334135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490A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35303" y="2405163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2015007" y="1012126"/>
                  </a:moveTo>
                  <a:lnTo>
                    <a:pt x="0" y="1012126"/>
                  </a:lnTo>
                  <a:lnTo>
                    <a:pt x="0" y="1133576"/>
                  </a:lnTo>
                  <a:lnTo>
                    <a:pt x="2015007" y="1133576"/>
                  </a:lnTo>
                  <a:lnTo>
                    <a:pt x="2015007" y="1012126"/>
                  </a:lnTo>
                  <a:close/>
                </a:path>
                <a:path w="2015490" h="1134110">
                  <a:moveTo>
                    <a:pt x="2015007" y="0"/>
                  </a:moveTo>
                  <a:lnTo>
                    <a:pt x="0" y="0"/>
                  </a:lnTo>
                  <a:lnTo>
                    <a:pt x="0" y="769213"/>
                  </a:lnTo>
                  <a:lnTo>
                    <a:pt x="2015007" y="769213"/>
                  </a:lnTo>
                  <a:lnTo>
                    <a:pt x="2015007" y="0"/>
                  </a:lnTo>
                  <a:close/>
                </a:path>
              </a:pathLst>
            </a:custGeom>
            <a:solidFill>
              <a:srgbClr val="AD1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35307" y="2405157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1905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19056" y="3174370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931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435307" y="3174370"/>
            <a:ext cx="2015489" cy="243204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90"/>
              </a:spcBef>
            </a:pPr>
            <a:r>
              <a:rPr sz="1150" spc="-1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sz="1150" spc="-12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sz="1150" spc="2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r>
              <a:rPr sz="1150" spc="-9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sz="1150" spc="-2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sz="1150" spc="-6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 </a:t>
            </a:r>
            <a:r>
              <a:rPr sz="1150" spc="-1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M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sz="1150" spc="-114" dirty="0">
                <a:solidFill>
                  <a:srgbClr val="931211"/>
                </a:solidFill>
                <a:latin typeface="Franklin Gothic Medium"/>
                <a:cs typeface="Franklin Gothic Medium"/>
              </a:rPr>
              <a:t>n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a</a:t>
            </a:r>
            <a:r>
              <a:rPr sz="1150" spc="-90" dirty="0">
                <a:solidFill>
                  <a:srgbClr val="931211"/>
                </a:solidFill>
                <a:latin typeface="Franklin Gothic Medium"/>
                <a:cs typeface="Franklin Gothic Medium"/>
              </a:rPr>
              <a:t>g</a:t>
            </a:r>
            <a:r>
              <a:rPr sz="1150" spc="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931211"/>
                </a:solidFill>
                <a:latin typeface="Franklin Gothic Medium"/>
                <a:cs typeface="Franklin Gothic Medium"/>
              </a:rPr>
              <a:t>r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68" name="object 6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3225" y="2463635"/>
            <a:ext cx="671670" cy="701738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7435307" y="2405157"/>
            <a:ext cx="2015489" cy="769620"/>
          </a:xfrm>
          <a:prstGeom prst="rect">
            <a:avLst/>
          </a:prstGeom>
          <a:ln w="17820">
            <a:solidFill>
              <a:srgbClr val="93121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32180" marR="201930">
              <a:lnSpc>
                <a:spcPts val="1360"/>
              </a:lnSpc>
            </a:pP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 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1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x6666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592547" y="3924331"/>
            <a:ext cx="2467610" cy="1376680"/>
            <a:chOff x="7592547" y="3924331"/>
            <a:chExt cx="2467610" cy="1376680"/>
          </a:xfrm>
        </p:grpSpPr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2547" y="3924331"/>
              <a:ext cx="2467098" cy="137648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706559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247685" y="0"/>
                  </a:moveTo>
                  <a:lnTo>
                    <a:pt x="2015184" y="0"/>
                  </a:lnTo>
                  <a:lnTo>
                    <a:pt x="2015184" y="334045"/>
                  </a:lnTo>
                  <a:lnTo>
                    <a:pt x="2247685" y="242963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06559" y="4761380"/>
              <a:ext cx="2247900" cy="334645"/>
            </a:xfrm>
            <a:custGeom>
              <a:avLst/>
              <a:gdLst/>
              <a:ahLst/>
              <a:cxnLst/>
              <a:rect l="l" t="t" r="r" b="b"/>
              <a:pathLst>
                <a:path w="2247900" h="334645">
                  <a:moveTo>
                    <a:pt x="232501" y="0"/>
                  </a:moveTo>
                  <a:lnTo>
                    <a:pt x="0" y="0"/>
                  </a:lnTo>
                  <a:lnTo>
                    <a:pt x="0" y="242963"/>
                  </a:lnTo>
                  <a:lnTo>
                    <a:pt x="232501" y="334045"/>
                  </a:lnTo>
                  <a:lnTo>
                    <a:pt x="232501" y="0"/>
                  </a:lnTo>
                  <a:close/>
                </a:path>
                <a:path w="2247900" h="334645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63"/>
                  </a:lnTo>
                  <a:lnTo>
                    <a:pt x="2015184" y="334045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2809" y="3992220"/>
              <a:ext cx="2015012" cy="113357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822809" y="3992220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10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06559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06559" y="4761434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822810" y="4761434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220"/>
              </a:spcBef>
            </a:pPr>
            <a:r>
              <a:rPr sz="1150" spc="-9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sz="1150" spc="-114" dirty="0">
                <a:solidFill>
                  <a:srgbClr val="15383A"/>
                </a:solidFill>
                <a:latin typeface="Franklin Gothic Medium"/>
                <a:cs typeface="Franklin Gothic Medium"/>
              </a:rPr>
              <a:t>p</a:t>
            </a:r>
            <a:r>
              <a:rPr sz="1150" spc="-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u</a:t>
            </a:r>
            <a:r>
              <a:rPr sz="1150" spc="2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79" name="object 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0727" y="4050644"/>
            <a:ext cx="671670" cy="701738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7822810" y="3992220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933450" marR="448945">
              <a:lnSpc>
                <a:spcPts val="1360"/>
              </a:lnSpc>
            </a:pP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 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1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x6668</a:t>
            </a:r>
            <a:endParaRPr sz="1150">
              <a:latin typeface="Franklin Gothic Medium"/>
              <a:cs typeface="Franklin Gothic Medium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592547" y="5354799"/>
            <a:ext cx="2467610" cy="1363345"/>
            <a:chOff x="7592547" y="5354799"/>
            <a:chExt cx="2467610" cy="1363345"/>
          </a:xfrm>
        </p:grpSpPr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2547" y="5354799"/>
              <a:ext cx="2467098" cy="136299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706559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247685" y="0"/>
                  </a:moveTo>
                  <a:lnTo>
                    <a:pt x="2015184" y="0"/>
                  </a:lnTo>
                  <a:lnTo>
                    <a:pt x="2015184" y="333991"/>
                  </a:lnTo>
                  <a:lnTo>
                    <a:pt x="2247685" y="242909"/>
                  </a:lnTo>
                  <a:lnTo>
                    <a:pt x="2247685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06559" y="6186503"/>
              <a:ext cx="2247900" cy="334010"/>
            </a:xfrm>
            <a:custGeom>
              <a:avLst/>
              <a:gdLst/>
              <a:ahLst/>
              <a:cxnLst/>
              <a:rect l="l" t="t" r="r" b="b"/>
              <a:pathLst>
                <a:path w="2247900" h="334009">
                  <a:moveTo>
                    <a:pt x="232501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32501" y="333991"/>
                  </a:lnTo>
                  <a:lnTo>
                    <a:pt x="232501" y="0"/>
                  </a:lnTo>
                  <a:close/>
                </a:path>
                <a:path w="2247900" h="334009">
                  <a:moveTo>
                    <a:pt x="2015184" y="0"/>
                  </a:moveTo>
                  <a:lnTo>
                    <a:pt x="2247685" y="0"/>
                  </a:lnTo>
                  <a:lnTo>
                    <a:pt x="2247685" y="242909"/>
                  </a:lnTo>
                  <a:lnTo>
                    <a:pt x="2015184" y="333991"/>
                  </a:lnTo>
                  <a:lnTo>
                    <a:pt x="2015184" y="0"/>
                  </a:lnTo>
                  <a:close/>
                </a:path>
              </a:pathLst>
            </a:custGeom>
            <a:ln w="17607">
              <a:solidFill>
                <a:srgbClr val="0A1D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2809" y="5417282"/>
              <a:ext cx="2015012" cy="113357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822809" y="5417282"/>
              <a:ext cx="2015489" cy="1134110"/>
            </a:xfrm>
            <a:custGeom>
              <a:avLst/>
              <a:gdLst/>
              <a:ahLst/>
              <a:cxnLst/>
              <a:rect l="l" t="t" r="r" b="b"/>
              <a:pathLst>
                <a:path w="2015490" h="1134109">
                  <a:moveTo>
                    <a:pt x="0" y="1133578"/>
                  </a:moveTo>
                  <a:lnTo>
                    <a:pt x="2015012" y="1133578"/>
                  </a:lnTo>
                  <a:lnTo>
                    <a:pt x="2015012" y="0"/>
                  </a:lnTo>
                  <a:lnTo>
                    <a:pt x="0" y="0"/>
                  </a:lnTo>
                  <a:lnTo>
                    <a:pt x="0" y="1133578"/>
                  </a:lnTo>
                  <a:close/>
                </a:path>
              </a:pathLst>
            </a:custGeom>
            <a:ln w="17807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06559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2247513" y="0"/>
                  </a:moveTo>
                  <a:lnTo>
                    <a:pt x="0" y="0"/>
                  </a:lnTo>
                  <a:lnTo>
                    <a:pt x="0" y="242909"/>
                  </a:lnTo>
                  <a:lnTo>
                    <a:pt x="2247513" y="242909"/>
                  </a:lnTo>
                  <a:lnTo>
                    <a:pt x="2247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06559" y="6186503"/>
              <a:ext cx="2247900" cy="243204"/>
            </a:xfrm>
            <a:custGeom>
              <a:avLst/>
              <a:gdLst/>
              <a:ahLst/>
              <a:cxnLst/>
              <a:rect l="l" t="t" r="r" b="b"/>
              <a:pathLst>
                <a:path w="2247900" h="243204">
                  <a:moveTo>
                    <a:pt x="0" y="242909"/>
                  </a:moveTo>
                  <a:lnTo>
                    <a:pt x="2247513" y="242909"/>
                  </a:lnTo>
                  <a:lnTo>
                    <a:pt x="2247513" y="0"/>
                  </a:lnTo>
                  <a:lnTo>
                    <a:pt x="0" y="0"/>
                  </a:lnTo>
                  <a:lnTo>
                    <a:pt x="0" y="242909"/>
                  </a:lnTo>
                  <a:close/>
                </a:path>
              </a:pathLst>
            </a:custGeom>
            <a:ln w="17984">
              <a:solidFill>
                <a:srgbClr val="1538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822810" y="6186503"/>
            <a:ext cx="2015489" cy="243204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245"/>
              </a:spcBef>
            </a:pPr>
            <a:r>
              <a:rPr sz="1150" spc="-3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N</a:t>
            </a:r>
            <a:r>
              <a:rPr sz="1150" spc="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d</a:t>
            </a:r>
            <a:r>
              <a:rPr sz="1150" spc="-8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 </a:t>
            </a:r>
            <a:r>
              <a:rPr sz="1150" spc="-5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15383A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15383A"/>
                </a:solidFill>
                <a:latin typeface="Franklin Gothic Medium"/>
                <a:cs typeface="Franklin Gothic Medium"/>
              </a:rPr>
              <a:t>s</a:t>
            </a:r>
            <a:endParaRPr sz="1150">
              <a:latin typeface="Franklin Gothic Medium"/>
              <a:cs typeface="Franklin Gothic Medium"/>
            </a:endParaRPr>
          </a:p>
        </p:txBody>
      </p:sp>
      <p:pic>
        <p:nvPicPr>
          <p:cNvPr id="90" name="object 9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0727" y="5475768"/>
            <a:ext cx="671670" cy="701738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7822810" y="5417282"/>
            <a:ext cx="2015489" cy="769620"/>
          </a:xfrm>
          <a:prstGeom prst="rect">
            <a:avLst/>
          </a:prstGeom>
          <a:ln w="17820">
            <a:solidFill>
              <a:srgbClr val="15383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933450" marR="448945">
              <a:lnSpc>
                <a:spcPts val="1360"/>
              </a:lnSpc>
            </a:pP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  </a:t>
            </a:r>
            <a:r>
              <a:rPr sz="115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15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1150" spc="-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115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115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15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  </a:t>
            </a:r>
            <a:r>
              <a:rPr sz="115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x6667</a:t>
            </a:r>
            <a:endParaRPr sz="11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794</Words>
  <Application>Microsoft Office PowerPoint</Application>
  <PresentationFormat>Widescreen</PresentationFormat>
  <Paragraphs>190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MT</vt:lpstr>
      <vt:lpstr>Calibri</vt:lpstr>
      <vt:lpstr>Franklin Gothic Medium</vt:lpstr>
      <vt:lpstr>Times New Roman</vt:lpstr>
      <vt:lpstr>Trebuchet MS</vt:lpstr>
      <vt:lpstr>Office Theme</vt:lpstr>
      <vt:lpstr>Visual Modeling Concepts</vt:lpstr>
      <vt:lpstr>What is Visual Modeling?</vt:lpstr>
      <vt:lpstr>What is Visual Modeling?</vt:lpstr>
      <vt:lpstr>What is Visual Modeling?</vt:lpstr>
      <vt:lpstr>What is Visual Modeling?</vt:lpstr>
      <vt:lpstr>Benefits of Visual Modeling</vt:lpstr>
      <vt:lpstr>What Gets Modeled?</vt:lpstr>
      <vt:lpstr>Business Models</vt:lpstr>
      <vt:lpstr>Organizational Chart</vt:lpstr>
      <vt:lpstr>Competitive Comparison Matrix</vt:lpstr>
      <vt:lpstr>Stakeholder Map</vt:lpstr>
      <vt:lpstr>Use Case Diagram</vt:lpstr>
      <vt:lpstr>Process Flow Diagram</vt:lpstr>
      <vt:lpstr>Process Flow Diagram</vt:lpstr>
      <vt:lpstr>User Interface Wireframe</vt:lpstr>
      <vt:lpstr>Technical Models</vt:lpstr>
      <vt:lpstr>System Context Diagram</vt:lpstr>
      <vt:lpstr>Data Flow Diagram</vt:lpstr>
      <vt:lpstr>CRUD Matrix</vt:lpstr>
      <vt:lpstr>CRUD Matrix</vt:lpstr>
      <vt:lpstr>State Diagram</vt:lpstr>
      <vt:lpstr>Entity Relationship Diagram (ERD)</vt:lpstr>
      <vt:lpstr>BPMN vs UML</vt:lpstr>
      <vt:lpstr>BPMN vs UML: Common Parts</vt:lpstr>
      <vt:lpstr>UML Activity Diagram</vt:lpstr>
      <vt:lpstr>Business Process Modeling (BPMN)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Ayesha</cp:lastModifiedBy>
  <cp:revision>3</cp:revision>
  <dcterms:created xsi:type="dcterms:W3CDTF">2021-11-09T02:44:29Z</dcterms:created>
  <dcterms:modified xsi:type="dcterms:W3CDTF">2021-11-09T09:17:50Z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