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83789" y="728929"/>
            <a:ext cx="6424421" cy="298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AFEF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AFEF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AFEF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AFEF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11724132" y="0"/>
                </a:moveTo>
                <a:lnTo>
                  <a:pt x="0" y="0"/>
                </a:lnTo>
                <a:lnTo>
                  <a:pt x="0" y="6377939"/>
                </a:lnTo>
                <a:lnTo>
                  <a:pt x="11724132" y="6377939"/>
                </a:lnTo>
                <a:lnTo>
                  <a:pt x="117241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033254" y="5118354"/>
            <a:ext cx="2159635" cy="1740535"/>
          </a:xfrm>
          <a:custGeom>
            <a:avLst/>
            <a:gdLst/>
            <a:ahLst/>
            <a:cxnLst/>
            <a:rect l="l" t="t" r="r" b="b"/>
            <a:pathLst>
              <a:path w="2159634" h="1740534">
                <a:moveTo>
                  <a:pt x="0" y="1740408"/>
                </a:moveTo>
                <a:lnTo>
                  <a:pt x="2159507" y="1740408"/>
                </a:lnTo>
                <a:lnTo>
                  <a:pt x="2159507" y="0"/>
                </a:lnTo>
                <a:lnTo>
                  <a:pt x="0" y="0"/>
                </a:lnTo>
                <a:lnTo>
                  <a:pt x="0" y="1740408"/>
                </a:lnTo>
                <a:close/>
              </a:path>
            </a:pathLst>
          </a:custGeom>
          <a:ln w="19812">
            <a:solidFill>
              <a:srgbClr val="0080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1739" y="869950"/>
            <a:ext cx="97485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AFEF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8229" y="1903882"/>
            <a:ext cx="10035540" cy="2723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00AFEF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jp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jpg"/><Relationship Id="rId13" Type="http://schemas.openxmlformats.org/officeDocument/2006/relationships/image" Target="../media/image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5.jpg"/><Relationship Id="rId6" Type="http://schemas.openxmlformats.org/officeDocument/2006/relationships/image" Target="../media/image18.png"/><Relationship Id="rId7" Type="http://schemas.openxmlformats.org/officeDocument/2006/relationships/image" Target="../media/image20.jpg"/><Relationship Id="rId8" Type="http://schemas.openxmlformats.org/officeDocument/2006/relationships/image" Target="../media/image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5.jpg"/><Relationship Id="rId6" Type="http://schemas.openxmlformats.org/officeDocument/2006/relationships/image" Target="../media/image18.png"/><Relationship Id="rId7" Type="http://schemas.openxmlformats.org/officeDocument/2006/relationships/image" Target="../media/image20.jpg"/><Relationship Id="rId8" Type="http://schemas.openxmlformats.org/officeDocument/2006/relationships/image" Target="../media/image21.png"/><Relationship Id="rId9" Type="http://schemas.openxmlformats.org/officeDocument/2006/relationships/image" Target="../media/image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jpg"/><Relationship Id="rId4" Type="http://schemas.openxmlformats.org/officeDocument/2006/relationships/image" Target="../media/image18.png"/><Relationship Id="rId5" Type="http://schemas.openxmlformats.org/officeDocument/2006/relationships/image" Target="../media/image20.jpg"/><Relationship Id="rId6" Type="http://schemas.openxmlformats.org/officeDocument/2006/relationships/image" Target="../media/image21.png"/><Relationship Id="rId7" Type="http://schemas.openxmlformats.org/officeDocument/2006/relationships/image" Target="../media/image10.png"/><Relationship Id="rId8" Type="http://schemas.openxmlformats.org/officeDocument/2006/relationships/image" Target="../media/image12.png"/><Relationship Id="rId9" Type="http://schemas.openxmlformats.org/officeDocument/2006/relationships/image" Target="../media/image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jpg"/><Relationship Id="rId4" Type="http://schemas.openxmlformats.org/officeDocument/2006/relationships/image" Target="../media/image18.png"/><Relationship Id="rId5" Type="http://schemas.openxmlformats.org/officeDocument/2006/relationships/image" Target="../media/image20.jpg"/><Relationship Id="rId6" Type="http://schemas.openxmlformats.org/officeDocument/2006/relationships/image" Target="../media/image21.png"/><Relationship Id="rId7" Type="http://schemas.openxmlformats.org/officeDocument/2006/relationships/image" Target="../media/image10.png"/><Relationship Id="rId8" Type="http://schemas.openxmlformats.org/officeDocument/2006/relationships/image" Target="../media/image12.png"/><Relationship Id="rId9" Type="http://schemas.openxmlformats.org/officeDocument/2006/relationships/image" Target="../media/image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8.png"/><Relationship Id="rId4" Type="http://schemas.openxmlformats.org/officeDocument/2006/relationships/image" Target="../media/image20.jpg"/><Relationship Id="rId5" Type="http://schemas.openxmlformats.org/officeDocument/2006/relationships/image" Target="../media/image21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Relationship Id="rId9" Type="http://schemas.openxmlformats.org/officeDocument/2006/relationships/image" Target="../media/image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20.jpg"/><Relationship Id="rId4" Type="http://schemas.openxmlformats.org/officeDocument/2006/relationships/image" Target="../media/image21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15.jpg"/><Relationship Id="rId9" Type="http://schemas.openxmlformats.org/officeDocument/2006/relationships/image" Target="../media/image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5.jpg"/><Relationship Id="rId7" Type="http://schemas.openxmlformats.org/officeDocument/2006/relationships/image" Target="../media/image18.png"/><Relationship Id="rId8" Type="http://schemas.openxmlformats.org/officeDocument/2006/relationships/image" Target="../media/image21.png"/><Relationship Id="rId9" Type="http://schemas.openxmlformats.org/officeDocument/2006/relationships/image" Target="../media/image9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7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3" Type="http://schemas.openxmlformats.org/officeDocument/2006/relationships/image" Target="../media/image30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Relationship Id="rId3" Type="http://schemas.openxmlformats.org/officeDocument/2006/relationships/image" Target="../media/image33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Relationship Id="rId3" Type="http://schemas.openxmlformats.org/officeDocument/2006/relationships/image" Target="../media/image35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Relationship Id="rId3" Type="http://schemas.openxmlformats.org/officeDocument/2006/relationships/image" Target="../media/image38.jpg"/><Relationship Id="rId4" Type="http://schemas.openxmlformats.org/officeDocument/2006/relationships/image" Target="../media/image39.png"/><Relationship Id="rId5" Type="http://schemas.openxmlformats.org/officeDocument/2006/relationships/image" Target="../media/image40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35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35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png"/><Relationship Id="rId3" Type="http://schemas.openxmlformats.org/officeDocument/2006/relationships/image" Target="../media/image43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jp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jp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5552" y="237743"/>
            <a:ext cx="11977370" cy="6631305"/>
            <a:chOff x="225552" y="237743"/>
            <a:chExt cx="11977370" cy="6631305"/>
          </a:xfrm>
        </p:grpSpPr>
        <p:sp>
          <p:nvSpPr>
            <p:cNvPr id="3" name="object 3"/>
            <p:cNvSpPr/>
            <p:nvPr/>
          </p:nvSpPr>
          <p:spPr>
            <a:xfrm>
              <a:off x="10033254" y="5118353"/>
              <a:ext cx="2159635" cy="1740535"/>
            </a:xfrm>
            <a:custGeom>
              <a:avLst/>
              <a:gdLst/>
              <a:ahLst/>
              <a:cxnLst/>
              <a:rect l="l" t="t" r="r" b="b"/>
              <a:pathLst>
                <a:path w="2159634" h="1740534">
                  <a:moveTo>
                    <a:pt x="0" y="1740408"/>
                  </a:moveTo>
                  <a:lnTo>
                    <a:pt x="2159507" y="1740408"/>
                  </a:lnTo>
                  <a:lnTo>
                    <a:pt x="2159507" y="0"/>
                  </a:lnTo>
                  <a:lnTo>
                    <a:pt x="0" y="0"/>
                  </a:lnTo>
                  <a:lnTo>
                    <a:pt x="0" y="1740408"/>
                  </a:lnTo>
                  <a:close/>
                </a:path>
              </a:pathLst>
            </a:custGeom>
            <a:ln w="19812">
              <a:solidFill>
                <a:srgbClr val="0080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31648" y="243839"/>
              <a:ext cx="11724640" cy="6377940"/>
            </a:xfrm>
            <a:custGeom>
              <a:avLst/>
              <a:gdLst/>
              <a:ahLst/>
              <a:cxnLst/>
              <a:rect l="l" t="t" r="r" b="b"/>
              <a:pathLst>
                <a:path w="11724640" h="6377940">
                  <a:moveTo>
                    <a:pt x="11724132" y="0"/>
                  </a:moveTo>
                  <a:lnTo>
                    <a:pt x="0" y="0"/>
                  </a:lnTo>
                  <a:lnTo>
                    <a:pt x="0" y="6377939"/>
                  </a:lnTo>
                  <a:lnTo>
                    <a:pt x="11724132" y="6377939"/>
                  </a:lnTo>
                  <a:lnTo>
                    <a:pt x="1172413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31648" y="243839"/>
              <a:ext cx="11724640" cy="6377940"/>
            </a:xfrm>
            <a:custGeom>
              <a:avLst/>
              <a:gdLst/>
              <a:ahLst/>
              <a:cxnLst/>
              <a:rect l="l" t="t" r="r" b="b"/>
              <a:pathLst>
                <a:path w="11724640" h="6377940">
                  <a:moveTo>
                    <a:pt x="0" y="6377939"/>
                  </a:moveTo>
                  <a:lnTo>
                    <a:pt x="11724132" y="6377939"/>
                  </a:lnTo>
                  <a:lnTo>
                    <a:pt x="11724132" y="0"/>
                  </a:lnTo>
                  <a:lnTo>
                    <a:pt x="0" y="0"/>
                  </a:lnTo>
                  <a:lnTo>
                    <a:pt x="0" y="63779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978913" y="3734561"/>
              <a:ext cx="8229600" cy="0"/>
            </a:xfrm>
            <a:custGeom>
              <a:avLst/>
              <a:gdLst/>
              <a:ahLst/>
              <a:cxnLst/>
              <a:rect l="l" t="t" r="r" b="b"/>
              <a:pathLst>
                <a:path w="8229600" h="0">
                  <a:moveTo>
                    <a:pt x="0" y="0"/>
                  </a:moveTo>
                  <a:lnTo>
                    <a:pt x="8229600" y="0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81610" rIns="0" bIns="0" rtlCol="0" vert="horz">
            <a:spAutoFit/>
          </a:bodyPr>
          <a:lstStyle/>
          <a:p>
            <a:pPr algn="ctr" marR="5080" indent="6350">
              <a:lnSpc>
                <a:spcPts val="7340"/>
              </a:lnSpc>
              <a:spcBef>
                <a:spcPts val="1430"/>
              </a:spcBef>
            </a:pPr>
            <a:r>
              <a:rPr dirty="0" spc="-45"/>
              <a:t>SOFTWARE </a:t>
            </a:r>
            <a:r>
              <a:rPr dirty="0" spc="-40"/>
              <a:t> </a:t>
            </a:r>
            <a:r>
              <a:rPr dirty="0"/>
              <a:t>DEVE</a:t>
            </a:r>
            <a:r>
              <a:rPr dirty="0" spc="-275"/>
              <a:t>L</a:t>
            </a:r>
            <a:r>
              <a:rPr dirty="0" spc="-10"/>
              <a:t>OPMENT  </a:t>
            </a:r>
            <a:r>
              <a:rPr dirty="0"/>
              <a:t>LIFE</a:t>
            </a:r>
            <a:r>
              <a:rPr dirty="0" spc="-295"/>
              <a:t> </a:t>
            </a:r>
            <a:r>
              <a:rPr dirty="0" spc="-30"/>
              <a:t>CYCLE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36872" y="3852748"/>
            <a:ext cx="431482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FFFFFF"/>
                </a:solidFill>
                <a:latin typeface="Corbel"/>
                <a:cs typeface="Corbel"/>
              </a:rPr>
              <a:t>Instructed By:</a:t>
            </a:r>
            <a:r>
              <a:rPr dirty="0" sz="2200" spc="-5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Corbel"/>
                <a:cs typeface="Corbel"/>
              </a:rPr>
              <a:t>Jeremy</a:t>
            </a:r>
            <a:r>
              <a:rPr dirty="0" sz="2200" spc="-9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Corbel"/>
                <a:cs typeface="Corbel"/>
              </a:rPr>
              <a:t>Aschenbrenner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37407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Waterfall</a:t>
            </a:r>
            <a:r>
              <a:rPr dirty="0" spc="-95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1903882"/>
            <a:ext cx="6414135" cy="4340860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25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Linear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progression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15">
                <a:solidFill>
                  <a:srgbClr val="00AFEF"/>
                </a:solidFill>
                <a:latin typeface="Corbel"/>
                <a:cs typeface="Corbel"/>
              </a:rPr>
              <a:t>“Traditional”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model</a:t>
            </a:r>
            <a:endParaRPr sz="2200">
              <a:latin typeface="Corbel"/>
              <a:cs typeface="Corbel"/>
            </a:endParaRPr>
          </a:p>
          <a:p>
            <a:pPr marL="196215" marR="1703070" indent="-196215">
              <a:lnSpc>
                <a:spcPts val="3779"/>
              </a:lnSpc>
              <a:spcBef>
                <a:spcPts val="315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Next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phase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begins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once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previous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phase </a:t>
            </a:r>
            <a:r>
              <a:rPr dirty="0" sz="2200" spc="-43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is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complete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815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Each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 phase</a:t>
            </a:r>
            <a:r>
              <a:rPr dirty="0" sz="2200" spc="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begins with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previous </a:t>
            </a:r>
            <a:r>
              <a:rPr dirty="0" sz="2200" spc="-15">
                <a:solidFill>
                  <a:srgbClr val="00AFEF"/>
                </a:solidFill>
                <a:latin typeface="Corbel"/>
                <a:cs typeface="Corbel"/>
              </a:rPr>
              <a:t>phase’s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output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No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process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to go back to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previous phase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5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Fully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planned,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including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time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 schedule</a:t>
            </a:r>
            <a:r>
              <a:rPr dirty="0" sz="2200" spc="3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and</a:t>
            </a:r>
            <a:r>
              <a:rPr dirty="0" sz="2200" spc="-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budget</a:t>
            </a:r>
            <a:endParaRPr sz="2200">
              <a:latin typeface="Corbel"/>
              <a:cs typeface="Corbel"/>
            </a:endParaRPr>
          </a:p>
          <a:p>
            <a:pPr marL="196215" marR="5080" indent="-196215">
              <a:lnSpc>
                <a:spcPts val="3779"/>
              </a:lnSpc>
              <a:spcBef>
                <a:spcPts val="10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Extensive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written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documentation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and formal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approval </a:t>
            </a:r>
            <a:r>
              <a:rPr dirty="0" sz="2200" spc="-42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process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58255" y="458723"/>
            <a:ext cx="5821680" cy="5747385"/>
            <a:chOff x="5858255" y="458723"/>
            <a:chExt cx="5821680" cy="57473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8255" y="1792223"/>
              <a:ext cx="1199388" cy="685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7644" y="2046731"/>
              <a:ext cx="448055" cy="5227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58711" y="2561844"/>
              <a:ext cx="1141476" cy="6675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00188" y="2855975"/>
              <a:ext cx="457200" cy="4572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64680" y="3320795"/>
              <a:ext cx="1152144" cy="65684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05700" y="4087368"/>
              <a:ext cx="1210055" cy="6477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16823" y="3668268"/>
              <a:ext cx="429768" cy="4191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15755" y="4407408"/>
              <a:ext cx="419100" cy="43738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16823" y="4844795"/>
              <a:ext cx="1171955" cy="63855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88779" y="5163312"/>
              <a:ext cx="428244" cy="42976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15755" y="5567171"/>
              <a:ext cx="1170431" cy="63855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826752" y="458723"/>
              <a:ext cx="1853183" cy="18973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" y="1808988"/>
            <a:ext cx="1199388" cy="685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1852" y="2574035"/>
            <a:ext cx="1142999" cy="6675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5088" y="3364991"/>
            <a:ext cx="1153668" cy="65684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8324" y="4105655"/>
            <a:ext cx="1210056" cy="6477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5944" y="4847844"/>
            <a:ext cx="1171956" cy="6385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75944" y="5580888"/>
            <a:ext cx="1171956" cy="63855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37407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Waterfall</a:t>
            </a:r>
            <a:r>
              <a:rPr dirty="0" spc="-95"/>
              <a:t> </a:t>
            </a:r>
            <a:r>
              <a:rPr dirty="0"/>
              <a:t>Model</a:t>
            </a:r>
          </a:p>
        </p:txBody>
      </p: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826752" y="458723"/>
            <a:ext cx="1853183" cy="189737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8567" y="1615923"/>
            <a:ext cx="3756025" cy="931544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65"/>
              </a:spcBef>
              <a:buSzPct val="80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Business</a:t>
            </a:r>
            <a:r>
              <a:rPr dirty="0" sz="2000" spc="-3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needs</a:t>
            </a:r>
            <a:r>
              <a:rPr dirty="0" sz="2000" spc="-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analysis</a:t>
            </a:r>
            <a:endParaRPr sz="20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65"/>
              </a:spcBef>
              <a:buSzPct val="80000"/>
              <a:buChar char="•"/>
              <a:tabLst>
                <a:tab pos="195580" algn="l"/>
              </a:tabLst>
            </a:pP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Elicit</a:t>
            </a:r>
            <a:r>
              <a:rPr dirty="0" sz="2000" spc="-3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and</a:t>
            </a:r>
            <a:r>
              <a:rPr dirty="0" sz="2000" spc="-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document</a:t>
            </a:r>
            <a:r>
              <a:rPr dirty="0" sz="20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requirements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" y="1808988"/>
            <a:ext cx="1199388" cy="6858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68324" y="2574035"/>
            <a:ext cx="1210310" cy="3769360"/>
            <a:chOff x="1068324" y="2574035"/>
            <a:chExt cx="1210310" cy="37693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1852" y="2574035"/>
              <a:ext cx="1142999" cy="6675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5088" y="3364991"/>
              <a:ext cx="1153668" cy="65684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8324" y="4105655"/>
              <a:ext cx="1210056" cy="6477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5944" y="4847843"/>
              <a:ext cx="1171956" cy="63855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5944" y="5580887"/>
              <a:ext cx="1171956" cy="6385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1852" y="2574035"/>
              <a:ext cx="1170432" cy="3768852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37407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Waterfall</a:t>
            </a:r>
            <a:r>
              <a:rPr dirty="0" spc="-95"/>
              <a:t> </a:t>
            </a:r>
            <a:r>
              <a:rPr dirty="0"/>
              <a:t>Model</a:t>
            </a:r>
          </a:p>
        </p:txBody>
      </p: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826752" y="458723"/>
            <a:ext cx="1853183" cy="189737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8567" y="2102967"/>
            <a:ext cx="5097145" cy="1382395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65"/>
              </a:spcBef>
              <a:buSzPct val="80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Design</a:t>
            </a:r>
            <a:r>
              <a:rPr dirty="0" sz="2000" spc="-3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solution</a:t>
            </a:r>
            <a:r>
              <a:rPr dirty="0" sz="2000" spc="-2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to</a:t>
            </a:r>
            <a:r>
              <a:rPr dirty="0" sz="20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meet</a:t>
            </a:r>
            <a:r>
              <a:rPr dirty="0" sz="20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requirements</a:t>
            </a:r>
            <a:endParaRPr sz="20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65"/>
              </a:spcBef>
              <a:buSzPct val="80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Determine</a:t>
            </a:r>
            <a:r>
              <a:rPr dirty="0" sz="20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hardware</a:t>
            </a:r>
            <a:r>
              <a:rPr dirty="0" sz="2000" spc="-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and</a:t>
            </a:r>
            <a:r>
              <a:rPr dirty="0" sz="2000" spc="-3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system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requirements</a:t>
            </a:r>
            <a:endParaRPr sz="20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50"/>
              </a:spcBef>
              <a:buSzPct val="80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Split</a:t>
            </a:r>
            <a:r>
              <a:rPr dirty="0" sz="2000" spc="-3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design</a:t>
            </a:r>
            <a:r>
              <a:rPr dirty="0" sz="2000" spc="-3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into</a:t>
            </a:r>
            <a:r>
              <a:rPr dirty="0" sz="2000" spc="-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segments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68324" y="3322320"/>
            <a:ext cx="1210310" cy="3020695"/>
            <a:chOff x="1068324" y="3322320"/>
            <a:chExt cx="1210310" cy="30206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5088" y="3364992"/>
              <a:ext cx="1153668" cy="65684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324" y="4105656"/>
              <a:ext cx="1210056" cy="6477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5944" y="4847844"/>
              <a:ext cx="1171956" cy="6385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5944" y="5580888"/>
              <a:ext cx="1171956" cy="6385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1852" y="3322320"/>
              <a:ext cx="1170432" cy="3020567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048511" y="1699260"/>
            <a:ext cx="1210310" cy="1542415"/>
            <a:chOff x="1048511" y="1699260"/>
            <a:chExt cx="1210310" cy="154241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8511" y="1808988"/>
              <a:ext cx="1199388" cy="685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1851" y="2574036"/>
              <a:ext cx="1142999" cy="66751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9659" y="1699260"/>
              <a:ext cx="1168908" cy="862584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37407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Waterfall</a:t>
            </a:r>
            <a:r>
              <a:rPr dirty="0" spc="-95"/>
              <a:t> </a:t>
            </a:r>
            <a:r>
              <a:rPr dirty="0"/>
              <a:t>Model</a:t>
            </a: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826752" y="458723"/>
            <a:ext cx="1853183" cy="18973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8567" y="3079557"/>
            <a:ext cx="4924425" cy="932180"/>
          </a:xfrm>
          <a:prstGeom prst="rect">
            <a:avLst/>
          </a:prstGeom>
        </p:spPr>
        <p:txBody>
          <a:bodyPr wrap="square" lIns="0" tIns="16129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70"/>
              </a:spcBef>
              <a:buSzPct val="80000"/>
              <a:buChar char="•"/>
              <a:tabLst>
                <a:tab pos="195580" algn="l"/>
              </a:tabLst>
            </a:pP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Develop/code 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each</a:t>
            </a:r>
            <a:r>
              <a:rPr dirty="0" sz="2000" spc="-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segment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 based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 on 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design</a:t>
            </a:r>
            <a:endParaRPr sz="20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65"/>
              </a:spcBef>
              <a:buSzPct val="80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Developers</a:t>
            </a:r>
            <a:r>
              <a:rPr dirty="0" sz="20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unit</a:t>
            </a:r>
            <a:r>
              <a:rPr dirty="0" sz="20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test 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each</a:t>
            </a:r>
            <a:r>
              <a:rPr dirty="0" sz="2000" spc="-2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segment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088" y="3364991"/>
            <a:ext cx="1153668" cy="65684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68324" y="4067555"/>
            <a:ext cx="1210310" cy="2275840"/>
            <a:chOff x="1068324" y="4067555"/>
            <a:chExt cx="1210310" cy="22758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324" y="4105655"/>
              <a:ext cx="1210056" cy="6477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5944" y="4847843"/>
              <a:ext cx="1171956" cy="6385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5944" y="5580888"/>
              <a:ext cx="1171956" cy="6385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1852" y="4067555"/>
              <a:ext cx="1170432" cy="2275332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048511" y="1699260"/>
            <a:ext cx="1210310" cy="1542415"/>
            <a:chOff x="1048511" y="1699260"/>
            <a:chExt cx="1210310" cy="154241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8511" y="1808988"/>
              <a:ext cx="1199388" cy="685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1851" y="2574036"/>
              <a:ext cx="1142999" cy="66751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9659" y="1699260"/>
              <a:ext cx="1168908" cy="1498091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37407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Waterfall</a:t>
            </a:r>
            <a:r>
              <a:rPr dirty="0" spc="-95"/>
              <a:t> </a:t>
            </a:r>
            <a:r>
              <a:rPr dirty="0"/>
              <a:t>Model</a:t>
            </a: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826752" y="458723"/>
            <a:ext cx="1853183" cy="189737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8567" y="3638524"/>
            <a:ext cx="5029200" cy="1382395"/>
          </a:xfrm>
          <a:prstGeom prst="rect">
            <a:avLst/>
          </a:prstGeom>
        </p:spPr>
        <p:txBody>
          <a:bodyPr wrap="square" lIns="0" tIns="16002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60"/>
              </a:spcBef>
              <a:buSzPct val="80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System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test each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 segment</a:t>
            </a:r>
            <a:r>
              <a:rPr dirty="0" sz="20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 spc="-30">
                <a:solidFill>
                  <a:srgbClr val="00AFEF"/>
                </a:solidFill>
                <a:latin typeface="Corbel"/>
                <a:cs typeface="Corbel"/>
              </a:rPr>
              <a:t>(QA</a:t>
            </a:r>
            <a:r>
              <a:rPr dirty="0" sz="2000" spc="-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or</a:t>
            </a:r>
            <a:r>
              <a:rPr dirty="0" sz="20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BA)</a:t>
            </a:r>
            <a:endParaRPr sz="20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65"/>
              </a:spcBef>
              <a:buSzPct val="80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User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acceptance</a:t>
            </a:r>
            <a:r>
              <a:rPr dirty="0" sz="2000" spc="-3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test</a:t>
            </a:r>
            <a:r>
              <a:rPr dirty="0" sz="20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each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segment (Business)</a:t>
            </a:r>
            <a:endParaRPr sz="20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55"/>
              </a:spcBef>
              <a:buSzPct val="80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End-to-end</a:t>
            </a:r>
            <a:r>
              <a:rPr dirty="0" sz="2000" spc="-3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test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 all</a:t>
            </a:r>
            <a:r>
              <a:rPr dirty="0" sz="2000" spc="-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segments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 together 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as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 one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324" y="4105655"/>
            <a:ext cx="1210056" cy="6477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75944" y="4837176"/>
            <a:ext cx="1196340" cy="1506220"/>
            <a:chOff x="1075944" y="4837176"/>
            <a:chExt cx="1196340" cy="15062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5944" y="4847844"/>
              <a:ext cx="1171956" cy="6385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5944" y="5580888"/>
              <a:ext cx="1171956" cy="6385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1852" y="4837176"/>
              <a:ext cx="1170432" cy="1505712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048511" y="1699260"/>
            <a:ext cx="1210310" cy="2322830"/>
            <a:chOff x="1048511" y="1699260"/>
            <a:chExt cx="1210310" cy="232283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8511" y="1808988"/>
              <a:ext cx="1199388" cy="685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1851" y="2574036"/>
              <a:ext cx="1142999" cy="6675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5087" y="3364992"/>
              <a:ext cx="1153668" cy="65684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9659" y="1699260"/>
              <a:ext cx="1168908" cy="2281428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37407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Waterfall</a:t>
            </a:r>
            <a:r>
              <a:rPr dirty="0" spc="-95"/>
              <a:t> </a:t>
            </a:r>
            <a:r>
              <a:rPr dirty="0"/>
              <a:t>Model</a:t>
            </a: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826752" y="458723"/>
            <a:ext cx="1853183" cy="189737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8567" y="4367210"/>
            <a:ext cx="5002530" cy="1383030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65"/>
              </a:spcBef>
              <a:buSzPct val="80000"/>
              <a:buChar char="•"/>
              <a:tabLst>
                <a:tab pos="195580" algn="l"/>
              </a:tabLst>
            </a:pP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Deploy</a:t>
            </a:r>
            <a:r>
              <a:rPr dirty="0" sz="2000" spc="-2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software 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into</a:t>
            </a:r>
            <a:r>
              <a:rPr dirty="0" sz="2000" spc="-2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production</a:t>
            </a:r>
            <a:r>
              <a:rPr dirty="0" sz="2000" spc="-2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environment</a:t>
            </a:r>
            <a:endParaRPr sz="2000">
              <a:latin typeface="Corbel"/>
              <a:cs typeface="Corbel"/>
            </a:endParaRPr>
          </a:p>
          <a:p>
            <a:pPr marL="881380">
              <a:lnSpc>
                <a:spcPct val="100000"/>
              </a:lnSpc>
              <a:spcBef>
                <a:spcPts val="1170"/>
              </a:spcBef>
            </a:pP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or</a:t>
            </a:r>
            <a:endParaRPr sz="20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50"/>
              </a:spcBef>
              <a:buSzPct val="80000"/>
              <a:buChar char="•"/>
              <a:tabLst>
                <a:tab pos="195580" algn="l"/>
              </a:tabLst>
            </a:pP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Release</a:t>
            </a:r>
            <a:r>
              <a:rPr dirty="0" sz="2000" spc="-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to</a:t>
            </a:r>
            <a:r>
              <a:rPr dirty="0" sz="2000" spc="-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 spc="-10">
                <a:solidFill>
                  <a:srgbClr val="00AFEF"/>
                </a:solidFill>
                <a:latin typeface="Corbel"/>
                <a:cs typeface="Corbel"/>
              </a:rPr>
              <a:t>market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944" y="4847844"/>
            <a:ext cx="1171956" cy="63855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75944" y="5580888"/>
            <a:ext cx="1196340" cy="762000"/>
            <a:chOff x="1075944" y="5580888"/>
            <a:chExt cx="1196340" cy="7620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5944" y="5580888"/>
              <a:ext cx="1171956" cy="6385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1852" y="5580888"/>
              <a:ext cx="1170432" cy="7620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048511" y="1699260"/>
            <a:ext cx="1229995" cy="3054350"/>
            <a:chOff x="1048511" y="1699260"/>
            <a:chExt cx="1229995" cy="305435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8511" y="1808988"/>
              <a:ext cx="1199388" cy="685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1851" y="2574036"/>
              <a:ext cx="1142999" cy="6675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5087" y="3364992"/>
              <a:ext cx="1153668" cy="6568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8323" y="4105655"/>
              <a:ext cx="1210056" cy="6477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9659" y="1699260"/>
              <a:ext cx="1168908" cy="3054096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37407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Waterfall</a:t>
            </a:r>
            <a:r>
              <a:rPr dirty="0" spc="-95"/>
              <a:t> </a:t>
            </a:r>
            <a:r>
              <a:rPr dirty="0"/>
              <a:t>Model</a:t>
            </a: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826752" y="458723"/>
            <a:ext cx="1853183" cy="189737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7898" y="5326352"/>
            <a:ext cx="5904865" cy="930275"/>
          </a:xfrm>
          <a:prstGeom prst="rect">
            <a:avLst/>
          </a:prstGeom>
        </p:spPr>
        <p:txBody>
          <a:bodyPr wrap="square" lIns="0" tIns="16002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60"/>
              </a:spcBef>
              <a:buSzPct val="80000"/>
              <a:buChar char="•"/>
              <a:tabLst>
                <a:tab pos="195580" algn="l"/>
              </a:tabLst>
            </a:pP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Fix</a:t>
            </a:r>
            <a:r>
              <a:rPr dirty="0" sz="2000" spc="-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bugs 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with</a:t>
            </a:r>
            <a:r>
              <a:rPr dirty="0" sz="2000" spc="-3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patches/releases</a:t>
            </a:r>
            <a:endParaRPr sz="20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60"/>
              </a:spcBef>
              <a:buSzPct val="80000"/>
              <a:buChar char="•"/>
              <a:tabLst>
                <a:tab pos="195580" algn="l"/>
              </a:tabLst>
            </a:pP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Enhance</a:t>
            </a:r>
            <a:r>
              <a:rPr dirty="0" sz="2000" spc="-3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the</a:t>
            </a:r>
            <a:r>
              <a:rPr dirty="0" sz="20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product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 to</a:t>
            </a:r>
            <a:r>
              <a:rPr dirty="0" sz="20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meet</a:t>
            </a:r>
            <a:r>
              <a:rPr dirty="0" sz="2000" spc="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changing</a:t>
            </a:r>
            <a:r>
              <a:rPr dirty="0" sz="2000" spc="-3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business</a:t>
            </a:r>
            <a:r>
              <a:rPr dirty="0" sz="20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needs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944" y="5580888"/>
            <a:ext cx="1171956" cy="63855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48511" y="1699260"/>
            <a:ext cx="1229995" cy="3787140"/>
            <a:chOff x="1048511" y="1699260"/>
            <a:chExt cx="1229995" cy="37871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8511" y="1808988"/>
              <a:ext cx="1199388" cy="685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1851" y="2574036"/>
              <a:ext cx="1142999" cy="6675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5087" y="3364992"/>
              <a:ext cx="1153668" cy="65684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8323" y="4105655"/>
              <a:ext cx="1210056" cy="647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5943" y="4847844"/>
              <a:ext cx="1171956" cy="6385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9659" y="1699260"/>
              <a:ext cx="1168908" cy="378714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37407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Waterfall</a:t>
            </a:r>
            <a:r>
              <a:rPr dirty="0" spc="-95"/>
              <a:t> </a:t>
            </a:r>
            <a:r>
              <a:rPr dirty="0"/>
              <a:t>Model</a:t>
            </a:r>
          </a:p>
        </p:txBody>
      </p: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826752" y="458723"/>
            <a:ext cx="1853183" cy="189737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37407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Waterfall</a:t>
            </a:r>
            <a:r>
              <a:rPr dirty="0" spc="-95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1896897"/>
            <a:ext cx="9049385" cy="1463040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+</a:t>
            </a:r>
            <a:r>
              <a:rPr dirty="0" sz="2200" spc="-9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50"/>
                </a:solidFill>
                <a:latin typeface="Corbel"/>
                <a:cs typeface="Corbel"/>
              </a:rPr>
              <a:t>Clear</a:t>
            </a:r>
            <a:r>
              <a:rPr dirty="0" sz="2200" spc="1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expectations</a:t>
            </a:r>
            <a:r>
              <a:rPr dirty="0" sz="2200" spc="15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on</a:t>
            </a:r>
            <a:r>
              <a:rPr dirty="0" sz="2200" spc="5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schedule,</a:t>
            </a:r>
            <a:r>
              <a:rPr dirty="0" sz="2200" spc="2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budget, and resourcing</a:t>
            </a:r>
            <a:r>
              <a:rPr dirty="0" sz="2200" spc="1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needs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+</a:t>
            </a:r>
            <a:r>
              <a:rPr dirty="0" sz="2200" spc="1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50"/>
                </a:solidFill>
                <a:latin typeface="Corbel"/>
                <a:cs typeface="Corbel"/>
              </a:rPr>
              <a:t>Extensive</a:t>
            </a:r>
            <a:r>
              <a:rPr dirty="0" sz="2200" spc="35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documentation</a:t>
            </a:r>
            <a:r>
              <a:rPr dirty="0" sz="2200" spc="1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50"/>
                </a:solidFill>
                <a:latin typeface="Corbel"/>
                <a:cs typeface="Corbel"/>
              </a:rPr>
              <a:t>helps</a:t>
            </a:r>
            <a:r>
              <a:rPr dirty="0" sz="2200" spc="5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ensure</a:t>
            </a:r>
            <a:r>
              <a:rPr dirty="0" sz="2200" spc="15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15">
                <a:solidFill>
                  <a:srgbClr val="00AF50"/>
                </a:solidFill>
                <a:latin typeface="Corbel"/>
                <a:cs typeface="Corbel"/>
              </a:rPr>
              <a:t>quality,</a:t>
            </a:r>
            <a:r>
              <a:rPr dirty="0" sz="2200" spc="5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15">
                <a:solidFill>
                  <a:srgbClr val="00AF50"/>
                </a:solidFill>
                <a:latin typeface="Corbel"/>
                <a:cs typeface="Corbel"/>
              </a:rPr>
              <a:t>reliability,</a:t>
            </a:r>
            <a:r>
              <a:rPr dirty="0" sz="2200" spc="55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and</a:t>
            </a:r>
            <a:r>
              <a:rPr dirty="0" sz="220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maintainability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+</a:t>
            </a:r>
            <a:r>
              <a:rPr dirty="0" sz="2200" spc="-10">
                <a:solidFill>
                  <a:srgbClr val="00AF50"/>
                </a:solidFill>
                <a:latin typeface="Corbel"/>
                <a:cs typeface="Corbel"/>
              </a:rPr>
              <a:t> Progress</a:t>
            </a:r>
            <a:r>
              <a:rPr dirty="0" sz="2200" spc="5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is</a:t>
            </a:r>
            <a:r>
              <a:rPr dirty="0" sz="2200" spc="-1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easily</a:t>
            </a:r>
            <a:r>
              <a:rPr dirty="0" sz="2200" spc="1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measured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2577" y="3812819"/>
            <a:ext cx="8181340" cy="2425065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161925" indent="-149860">
              <a:lnSpc>
                <a:spcPct val="100000"/>
              </a:lnSpc>
              <a:spcBef>
                <a:spcPts val="1240"/>
              </a:spcBef>
              <a:buChar char="-"/>
              <a:tabLst>
                <a:tab pos="162560" algn="l"/>
              </a:tabLst>
            </a:pP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Inflexible</a:t>
            </a:r>
            <a:r>
              <a:rPr dirty="0" sz="2200" spc="3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and</a:t>
            </a:r>
            <a:r>
              <a:rPr dirty="0" sz="2200" spc="-3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FF0000"/>
                </a:solidFill>
                <a:latin typeface="Corbel"/>
                <a:cs typeface="Corbel"/>
              </a:rPr>
              <a:t>cumbersome</a:t>
            </a:r>
            <a:endParaRPr sz="2200">
              <a:latin typeface="Corbel"/>
              <a:cs typeface="Corbel"/>
            </a:endParaRPr>
          </a:p>
          <a:p>
            <a:pPr marL="161925" indent="-149860">
              <a:lnSpc>
                <a:spcPct val="100000"/>
              </a:lnSpc>
              <a:spcBef>
                <a:spcPts val="1140"/>
              </a:spcBef>
              <a:buChar char="-"/>
              <a:tabLst>
                <a:tab pos="162560" algn="l"/>
              </a:tabLst>
            </a:pP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Long pole</a:t>
            </a:r>
            <a:r>
              <a:rPr dirty="0" sz="2200" spc="1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from</a:t>
            </a:r>
            <a:r>
              <a:rPr dirty="0" sz="2200" spc="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project</a:t>
            </a:r>
            <a:r>
              <a:rPr dirty="0" sz="220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start to</a:t>
            </a:r>
            <a:r>
              <a:rPr dirty="0" sz="220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something</a:t>
            </a:r>
            <a:r>
              <a:rPr dirty="0" sz="2200" spc="1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tangible</a:t>
            </a:r>
            <a:endParaRPr sz="2200">
              <a:latin typeface="Corbel"/>
              <a:cs typeface="Corbel"/>
            </a:endParaRPr>
          </a:p>
          <a:p>
            <a:pPr marL="161925" indent="-149860">
              <a:lnSpc>
                <a:spcPct val="100000"/>
              </a:lnSpc>
              <a:spcBef>
                <a:spcPts val="1140"/>
              </a:spcBef>
              <a:buChar char="-"/>
              <a:tabLst>
                <a:tab pos="162560" algn="l"/>
              </a:tabLst>
            </a:pPr>
            <a:r>
              <a:rPr dirty="0" sz="2200" spc="-10">
                <a:solidFill>
                  <a:srgbClr val="FF0000"/>
                </a:solidFill>
                <a:latin typeface="Corbel"/>
                <a:cs typeface="Corbel"/>
              </a:rPr>
              <a:t>Problems</a:t>
            </a:r>
            <a:r>
              <a:rPr dirty="0" sz="2200" spc="2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are discovered</a:t>
            </a:r>
            <a:r>
              <a:rPr dirty="0" sz="2200" spc="1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at</a:t>
            </a:r>
            <a:r>
              <a:rPr dirty="0" sz="2200" spc="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user</a:t>
            </a:r>
            <a:r>
              <a:rPr dirty="0" sz="220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testing</a:t>
            </a:r>
            <a:endParaRPr sz="2200">
              <a:latin typeface="Corbel"/>
              <a:cs typeface="Corbel"/>
            </a:endParaRPr>
          </a:p>
          <a:p>
            <a:pPr marL="147955" indent="-135890">
              <a:lnSpc>
                <a:spcPct val="100000"/>
              </a:lnSpc>
              <a:spcBef>
                <a:spcPts val="1130"/>
              </a:spcBef>
              <a:buChar char="-"/>
              <a:tabLst>
                <a:tab pos="148590" algn="l"/>
              </a:tabLst>
            </a:pP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Written</a:t>
            </a:r>
            <a:r>
              <a:rPr dirty="0" sz="2200" spc="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documentation</a:t>
            </a:r>
            <a:r>
              <a:rPr dirty="0" sz="2200" spc="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is never</a:t>
            </a:r>
            <a:r>
              <a:rPr dirty="0" sz="2200" spc="1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20">
                <a:solidFill>
                  <a:srgbClr val="FF0000"/>
                </a:solidFill>
                <a:latin typeface="Corbel"/>
                <a:cs typeface="Corbel"/>
              </a:rPr>
              <a:t>kept</a:t>
            </a:r>
            <a:r>
              <a:rPr dirty="0" sz="2200" spc="1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>
                <a:solidFill>
                  <a:srgbClr val="FF0000"/>
                </a:solidFill>
                <a:latin typeface="Corbel"/>
                <a:cs typeface="Corbel"/>
              </a:rPr>
              <a:t>up-to-date,</a:t>
            </a:r>
            <a:r>
              <a:rPr dirty="0" sz="2200" spc="-1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loses </a:t>
            </a:r>
            <a:r>
              <a:rPr dirty="0" sz="2200" spc="-10">
                <a:solidFill>
                  <a:srgbClr val="FF0000"/>
                </a:solidFill>
                <a:latin typeface="Corbel"/>
                <a:cs typeface="Corbel"/>
              </a:rPr>
              <a:t>usefulness</a:t>
            </a:r>
            <a:endParaRPr sz="2200">
              <a:latin typeface="Corbel"/>
              <a:cs typeface="Corbel"/>
            </a:endParaRPr>
          </a:p>
          <a:p>
            <a:pPr marL="161925" indent="-149860">
              <a:lnSpc>
                <a:spcPct val="100000"/>
              </a:lnSpc>
              <a:spcBef>
                <a:spcPts val="1140"/>
              </a:spcBef>
              <a:buChar char="-"/>
              <a:tabLst>
                <a:tab pos="162560" algn="l"/>
              </a:tabLst>
            </a:pP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Promotes</a:t>
            </a:r>
            <a:r>
              <a:rPr dirty="0" sz="2200" spc="1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gap</a:t>
            </a:r>
            <a:r>
              <a:rPr dirty="0" sz="2200" spc="-1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between</a:t>
            </a:r>
            <a:r>
              <a:rPr dirty="0" sz="2200" spc="2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FF0000"/>
                </a:solidFill>
                <a:latin typeface="Corbel"/>
                <a:cs typeface="Corbel"/>
              </a:rPr>
              <a:t>the</a:t>
            </a:r>
            <a:r>
              <a:rPr dirty="0" sz="2200" spc="1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business</a:t>
            </a:r>
            <a:r>
              <a:rPr dirty="0" sz="2200" spc="1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users</a:t>
            </a:r>
            <a:r>
              <a:rPr dirty="0" sz="2200" spc="1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and</a:t>
            </a:r>
            <a:r>
              <a:rPr dirty="0" sz="2200" spc="-1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FF0000"/>
                </a:solidFill>
                <a:latin typeface="Corbel"/>
                <a:cs typeface="Corbel"/>
              </a:rPr>
              <a:t>the</a:t>
            </a:r>
            <a:r>
              <a:rPr dirty="0" sz="2200" spc="1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development</a:t>
            </a:r>
            <a:r>
              <a:rPr dirty="0" sz="2200" spc="2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team</a:t>
            </a:r>
            <a:endParaRPr sz="2200">
              <a:latin typeface="Corbel"/>
              <a:cs typeface="Corbe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6752" y="458723"/>
            <a:ext cx="1853183" cy="189737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691070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Wat</a:t>
            </a:r>
            <a:r>
              <a:rPr dirty="0" spc="5"/>
              <a:t>e</a:t>
            </a:r>
            <a:r>
              <a:rPr dirty="0"/>
              <a:t>rfall</a:t>
            </a:r>
            <a:r>
              <a:rPr dirty="0" spc="-35"/>
              <a:t> </a:t>
            </a:r>
            <a:r>
              <a:rPr dirty="0"/>
              <a:t>M</a:t>
            </a:r>
            <a:r>
              <a:rPr dirty="0" spc="5"/>
              <a:t>o</a:t>
            </a:r>
            <a:r>
              <a:rPr dirty="0"/>
              <a:t>del:</a:t>
            </a:r>
            <a:r>
              <a:rPr dirty="0" spc="-245"/>
              <a:t> </a:t>
            </a:r>
            <a:r>
              <a:rPr dirty="0"/>
              <a:t>When</a:t>
            </a:r>
            <a:r>
              <a:rPr dirty="0" spc="-25"/>
              <a:t> </a:t>
            </a:r>
            <a:r>
              <a:rPr dirty="0" spc="-5"/>
              <a:t>t</a:t>
            </a:r>
            <a:r>
              <a:rPr dirty="0"/>
              <a:t>o</a:t>
            </a:r>
            <a:r>
              <a:rPr dirty="0" spc="-135"/>
              <a:t> </a:t>
            </a:r>
            <a:r>
              <a:rPr dirty="0"/>
              <a:t>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1896897"/>
            <a:ext cx="8970010" cy="3382010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25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Clear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objectives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 and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solution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Large,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complicated, and</a:t>
            </a:r>
            <a:r>
              <a:rPr dirty="0" sz="2200" spc="-3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expensive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No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pressure</a:t>
            </a:r>
            <a:r>
              <a:rPr dirty="0" sz="2200" spc="3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for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immediate</a:t>
            </a:r>
            <a:r>
              <a:rPr dirty="0" sz="2200" spc="2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return</a:t>
            </a:r>
            <a:r>
              <a:rPr dirty="0" sz="2200" spc="2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on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investment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(ROI)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from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implementation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Project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team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is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fully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knowledgeable</a:t>
            </a:r>
            <a:r>
              <a:rPr dirty="0" sz="2200" spc="4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about</a:t>
            </a:r>
            <a:r>
              <a:rPr dirty="0" sz="2200" spc="-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the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solution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application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Requirements</a:t>
            </a:r>
            <a:r>
              <a:rPr dirty="0" sz="2200" spc="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are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stable</a:t>
            </a:r>
            <a:r>
              <a:rPr dirty="0" sz="2200" spc="-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and will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be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unchanged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through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development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Resource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constraints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5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Strict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requirement</a:t>
            </a:r>
            <a:r>
              <a:rPr dirty="0" sz="2200" spc="3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for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formal</a:t>
            </a:r>
            <a:r>
              <a:rPr dirty="0" sz="2200" spc="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approvals at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milestones</a:t>
            </a:r>
            <a:endParaRPr sz="22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6752" y="458723"/>
            <a:ext cx="1853183" cy="18973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43815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Incremental</a:t>
            </a:r>
            <a:r>
              <a:rPr dirty="0" spc="-90"/>
              <a:t> </a:t>
            </a:r>
            <a:r>
              <a:rPr dirty="0"/>
              <a:t>Model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554468" y="778763"/>
            <a:ext cx="2592705" cy="2883535"/>
            <a:chOff x="7554468" y="778763"/>
            <a:chExt cx="2592705" cy="2883535"/>
          </a:xfrm>
        </p:grpSpPr>
        <p:sp>
          <p:nvSpPr>
            <p:cNvPr id="4" name="object 4"/>
            <p:cNvSpPr/>
            <p:nvPr/>
          </p:nvSpPr>
          <p:spPr>
            <a:xfrm>
              <a:off x="7766304" y="778763"/>
              <a:ext cx="2380615" cy="2883535"/>
            </a:xfrm>
            <a:custGeom>
              <a:avLst/>
              <a:gdLst/>
              <a:ahLst/>
              <a:cxnLst/>
              <a:rect l="l" t="t" r="r" b="b"/>
              <a:pathLst>
                <a:path w="2380615" h="2883535">
                  <a:moveTo>
                    <a:pt x="1190244" y="0"/>
                  </a:moveTo>
                  <a:lnTo>
                    <a:pt x="1190244" y="720851"/>
                  </a:lnTo>
                  <a:lnTo>
                    <a:pt x="0" y="720851"/>
                  </a:lnTo>
                  <a:lnTo>
                    <a:pt x="0" y="2162556"/>
                  </a:lnTo>
                  <a:lnTo>
                    <a:pt x="1190244" y="2162556"/>
                  </a:lnTo>
                  <a:lnTo>
                    <a:pt x="1190244" y="2883408"/>
                  </a:lnTo>
                  <a:lnTo>
                    <a:pt x="2380488" y="1441703"/>
                  </a:lnTo>
                  <a:lnTo>
                    <a:pt x="1190244" y="0"/>
                  </a:lnTo>
                  <a:close/>
                </a:path>
              </a:pathLst>
            </a:custGeom>
            <a:solidFill>
              <a:srgbClr val="E0E6C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54468" y="1639811"/>
              <a:ext cx="907554" cy="115901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738998" y="2098040"/>
            <a:ext cx="5441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orbel"/>
                <a:cs typeface="Corbel"/>
              </a:rPr>
              <a:t>Analysis</a:t>
            </a:r>
            <a:endParaRPr sz="1200">
              <a:latin typeface="Corbel"/>
              <a:cs typeface="Corbe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00871" y="1639811"/>
            <a:ext cx="907554" cy="115901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726551" y="2098040"/>
            <a:ext cx="46100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orbel"/>
                <a:cs typeface="Corbel"/>
              </a:rPr>
              <a:t>De</a:t>
            </a:r>
            <a:r>
              <a:rPr dirty="0" sz="1200" spc="-5">
                <a:latin typeface="Corbel"/>
                <a:cs typeface="Corbel"/>
              </a:rPr>
              <a:t>s</a:t>
            </a:r>
            <a:r>
              <a:rPr dirty="0" sz="1200">
                <a:latin typeface="Corbel"/>
                <a:cs typeface="Corbel"/>
              </a:rPr>
              <a:t>i</a:t>
            </a:r>
            <a:r>
              <a:rPr dirty="0" sz="1200" spc="-5">
                <a:latin typeface="Corbel"/>
                <a:cs typeface="Corbel"/>
              </a:rPr>
              <a:t>g</a:t>
            </a:r>
            <a:r>
              <a:rPr dirty="0" sz="1200">
                <a:latin typeface="Corbel"/>
                <a:cs typeface="Corbel"/>
              </a:rPr>
              <a:t>n</a:t>
            </a:r>
            <a:endParaRPr sz="1200">
              <a:latin typeface="Corbel"/>
              <a:cs typeface="Corbe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48800" y="1639811"/>
            <a:ext cx="906030" cy="115901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543668" y="2098040"/>
            <a:ext cx="7181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orbel"/>
                <a:cs typeface="Corbel"/>
              </a:rPr>
              <a:t>Implement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15504" y="666495"/>
            <a:ext cx="3813810" cy="3206115"/>
            <a:chOff x="7715504" y="666495"/>
            <a:chExt cx="3813810" cy="3206115"/>
          </a:xfrm>
        </p:grpSpPr>
        <p:sp>
          <p:nvSpPr>
            <p:cNvPr id="12" name="object 12"/>
            <p:cNvSpPr/>
            <p:nvPr/>
          </p:nvSpPr>
          <p:spPr>
            <a:xfrm>
              <a:off x="7725410" y="2576322"/>
              <a:ext cx="1233805" cy="1286510"/>
            </a:xfrm>
            <a:custGeom>
              <a:avLst/>
              <a:gdLst/>
              <a:ahLst/>
              <a:cxnLst/>
              <a:rect l="l" t="t" r="r" b="b"/>
              <a:pathLst>
                <a:path w="1233804" h="1286510">
                  <a:moveTo>
                    <a:pt x="291592" y="0"/>
                  </a:moveTo>
                  <a:lnTo>
                    <a:pt x="0" y="321563"/>
                  </a:lnTo>
                  <a:lnTo>
                    <a:pt x="160782" y="321563"/>
                  </a:lnTo>
                  <a:lnTo>
                    <a:pt x="172132" y="376580"/>
                  </a:lnTo>
                  <a:lnTo>
                    <a:pt x="185123" y="430394"/>
                  </a:lnTo>
                  <a:lnTo>
                    <a:pt x="199708" y="482966"/>
                  </a:lnTo>
                  <a:lnTo>
                    <a:pt x="215841" y="534254"/>
                  </a:lnTo>
                  <a:lnTo>
                    <a:pt x="233476" y="584218"/>
                  </a:lnTo>
                  <a:lnTo>
                    <a:pt x="252568" y="632819"/>
                  </a:lnTo>
                  <a:lnTo>
                    <a:pt x="273071" y="680015"/>
                  </a:lnTo>
                  <a:lnTo>
                    <a:pt x="294938" y="725767"/>
                  </a:lnTo>
                  <a:lnTo>
                    <a:pt x="318125" y="770033"/>
                  </a:lnTo>
                  <a:lnTo>
                    <a:pt x="342585" y="812774"/>
                  </a:lnTo>
                  <a:lnTo>
                    <a:pt x="368272" y="853949"/>
                  </a:lnTo>
                  <a:lnTo>
                    <a:pt x="395141" y="893518"/>
                  </a:lnTo>
                  <a:lnTo>
                    <a:pt x="423145" y="931440"/>
                  </a:lnTo>
                  <a:lnTo>
                    <a:pt x="452239" y="967674"/>
                  </a:lnTo>
                  <a:lnTo>
                    <a:pt x="482378" y="1002182"/>
                  </a:lnTo>
                  <a:lnTo>
                    <a:pt x="513514" y="1034921"/>
                  </a:lnTo>
                  <a:lnTo>
                    <a:pt x="545603" y="1065852"/>
                  </a:lnTo>
                  <a:lnTo>
                    <a:pt x="578599" y="1094934"/>
                  </a:lnTo>
                  <a:lnTo>
                    <a:pt x="612455" y="1122127"/>
                  </a:lnTo>
                  <a:lnTo>
                    <a:pt x="647126" y="1147391"/>
                  </a:lnTo>
                  <a:lnTo>
                    <a:pt x="682566" y="1170684"/>
                  </a:lnTo>
                  <a:lnTo>
                    <a:pt x="718729" y="1191968"/>
                  </a:lnTo>
                  <a:lnTo>
                    <a:pt x="755569" y="1211200"/>
                  </a:lnTo>
                  <a:lnTo>
                    <a:pt x="793041" y="1228342"/>
                  </a:lnTo>
                  <a:lnTo>
                    <a:pt x="831099" y="1243352"/>
                  </a:lnTo>
                  <a:lnTo>
                    <a:pt x="869697" y="1256190"/>
                  </a:lnTo>
                  <a:lnTo>
                    <a:pt x="908788" y="1266816"/>
                  </a:lnTo>
                  <a:lnTo>
                    <a:pt x="948328" y="1275189"/>
                  </a:lnTo>
                  <a:lnTo>
                    <a:pt x="988270" y="1281269"/>
                  </a:lnTo>
                  <a:lnTo>
                    <a:pt x="1028568" y="1285016"/>
                  </a:lnTo>
                  <a:lnTo>
                    <a:pt x="1069178" y="1286389"/>
                  </a:lnTo>
                  <a:lnTo>
                    <a:pt x="1110052" y="1285347"/>
                  </a:lnTo>
                  <a:lnTo>
                    <a:pt x="1151145" y="1281851"/>
                  </a:lnTo>
                  <a:lnTo>
                    <a:pt x="1192411" y="1275859"/>
                  </a:lnTo>
                  <a:lnTo>
                    <a:pt x="1233805" y="1267333"/>
                  </a:lnTo>
                  <a:lnTo>
                    <a:pt x="1192026" y="1256132"/>
                  </a:lnTo>
                  <a:lnTo>
                    <a:pt x="1150921" y="1242469"/>
                  </a:lnTo>
                  <a:lnTo>
                    <a:pt x="1110534" y="1226398"/>
                  </a:lnTo>
                  <a:lnTo>
                    <a:pt x="1070910" y="1207977"/>
                  </a:lnTo>
                  <a:lnTo>
                    <a:pt x="1032093" y="1187261"/>
                  </a:lnTo>
                  <a:lnTo>
                    <a:pt x="994128" y="1164306"/>
                  </a:lnTo>
                  <a:lnTo>
                    <a:pt x="957059" y="1139169"/>
                  </a:lnTo>
                  <a:lnTo>
                    <a:pt x="920931" y="1111905"/>
                  </a:lnTo>
                  <a:lnTo>
                    <a:pt x="885789" y="1082571"/>
                  </a:lnTo>
                  <a:lnTo>
                    <a:pt x="851677" y="1051224"/>
                  </a:lnTo>
                  <a:lnTo>
                    <a:pt x="818640" y="1017918"/>
                  </a:lnTo>
                  <a:lnTo>
                    <a:pt x="786721" y="982710"/>
                  </a:lnTo>
                  <a:lnTo>
                    <a:pt x="755967" y="945657"/>
                  </a:lnTo>
                  <a:lnTo>
                    <a:pt x="726421" y="906815"/>
                  </a:lnTo>
                  <a:lnTo>
                    <a:pt x="698128" y="866239"/>
                  </a:lnTo>
                  <a:lnTo>
                    <a:pt x="671132" y="823986"/>
                  </a:lnTo>
                  <a:lnTo>
                    <a:pt x="645479" y="780112"/>
                  </a:lnTo>
                  <a:lnTo>
                    <a:pt x="621212" y="734673"/>
                  </a:lnTo>
                  <a:lnTo>
                    <a:pt x="598377" y="687726"/>
                  </a:lnTo>
                  <a:lnTo>
                    <a:pt x="577017" y="639325"/>
                  </a:lnTo>
                  <a:lnTo>
                    <a:pt x="557177" y="589529"/>
                  </a:lnTo>
                  <a:lnTo>
                    <a:pt x="538903" y="538392"/>
                  </a:lnTo>
                  <a:lnTo>
                    <a:pt x="522238" y="485970"/>
                  </a:lnTo>
                  <a:lnTo>
                    <a:pt x="507227" y="432321"/>
                  </a:lnTo>
                  <a:lnTo>
                    <a:pt x="493915" y="377500"/>
                  </a:lnTo>
                  <a:lnTo>
                    <a:pt x="482346" y="321563"/>
                  </a:lnTo>
                  <a:lnTo>
                    <a:pt x="643128" y="321563"/>
                  </a:lnTo>
                  <a:lnTo>
                    <a:pt x="291592" y="0"/>
                  </a:lnTo>
                  <a:close/>
                </a:path>
              </a:pathLst>
            </a:custGeom>
            <a:solidFill>
              <a:srgbClr val="E1EB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798433" y="2576322"/>
              <a:ext cx="1264285" cy="1286510"/>
            </a:xfrm>
            <a:custGeom>
              <a:avLst/>
              <a:gdLst/>
              <a:ahLst/>
              <a:cxnLst/>
              <a:rect l="l" t="t" r="r" b="b"/>
              <a:pathLst>
                <a:path w="1264284" h="1286510">
                  <a:moveTo>
                    <a:pt x="1263777" y="0"/>
                  </a:moveTo>
                  <a:lnTo>
                    <a:pt x="942213" y="0"/>
                  </a:lnTo>
                  <a:lnTo>
                    <a:pt x="941342" y="55799"/>
                  </a:lnTo>
                  <a:lnTo>
                    <a:pt x="938754" y="110991"/>
                  </a:lnTo>
                  <a:lnTo>
                    <a:pt x="934483" y="165527"/>
                  </a:lnTo>
                  <a:lnTo>
                    <a:pt x="928566" y="219359"/>
                  </a:lnTo>
                  <a:lnTo>
                    <a:pt x="921037" y="272438"/>
                  </a:lnTo>
                  <a:lnTo>
                    <a:pt x="911931" y="324717"/>
                  </a:lnTo>
                  <a:lnTo>
                    <a:pt x="901285" y="376148"/>
                  </a:lnTo>
                  <a:lnTo>
                    <a:pt x="889134" y="426681"/>
                  </a:lnTo>
                  <a:lnTo>
                    <a:pt x="875513" y="476269"/>
                  </a:lnTo>
                  <a:lnTo>
                    <a:pt x="860456" y="524863"/>
                  </a:lnTo>
                  <a:lnTo>
                    <a:pt x="844001" y="572415"/>
                  </a:lnTo>
                  <a:lnTo>
                    <a:pt x="826181" y="618878"/>
                  </a:lnTo>
                  <a:lnTo>
                    <a:pt x="807033" y="664202"/>
                  </a:lnTo>
                  <a:lnTo>
                    <a:pt x="786592" y="708340"/>
                  </a:lnTo>
                  <a:lnTo>
                    <a:pt x="764893" y="751243"/>
                  </a:lnTo>
                  <a:lnTo>
                    <a:pt x="741971" y="792863"/>
                  </a:lnTo>
                  <a:lnTo>
                    <a:pt x="717863" y="833151"/>
                  </a:lnTo>
                  <a:lnTo>
                    <a:pt x="692602" y="872060"/>
                  </a:lnTo>
                  <a:lnTo>
                    <a:pt x="666226" y="909542"/>
                  </a:lnTo>
                  <a:lnTo>
                    <a:pt x="638768" y="945547"/>
                  </a:lnTo>
                  <a:lnTo>
                    <a:pt x="610264" y="980028"/>
                  </a:lnTo>
                  <a:lnTo>
                    <a:pt x="580751" y="1012937"/>
                  </a:lnTo>
                  <a:lnTo>
                    <a:pt x="550262" y="1044225"/>
                  </a:lnTo>
                  <a:lnTo>
                    <a:pt x="518834" y="1073844"/>
                  </a:lnTo>
                  <a:lnTo>
                    <a:pt x="486502" y="1101746"/>
                  </a:lnTo>
                  <a:lnTo>
                    <a:pt x="453301" y="1127883"/>
                  </a:lnTo>
                  <a:lnTo>
                    <a:pt x="419267" y="1152205"/>
                  </a:lnTo>
                  <a:lnTo>
                    <a:pt x="384434" y="1174666"/>
                  </a:lnTo>
                  <a:lnTo>
                    <a:pt x="348839" y="1195217"/>
                  </a:lnTo>
                  <a:lnTo>
                    <a:pt x="312517" y="1213809"/>
                  </a:lnTo>
                  <a:lnTo>
                    <a:pt x="275503" y="1230395"/>
                  </a:lnTo>
                  <a:lnTo>
                    <a:pt x="237832" y="1244926"/>
                  </a:lnTo>
                  <a:lnTo>
                    <a:pt x="199540" y="1257353"/>
                  </a:lnTo>
                  <a:lnTo>
                    <a:pt x="160662" y="1267629"/>
                  </a:lnTo>
                  <a:lnTo>
                    <a:pt x="121233" y="1275706"/>
                  </a:lnTo>
                  <a:lnTo>
                    <a:pt x="81290" y="1281535"/>
                  </a:lnTo>
                  <a:lnTo>
                    <a:pt x="40867" y="1285067"/>
                  </a:lnTo>
                  <a:lnTo>
                    <a:pt x="0" y="1286255"/>
                  </a:lnTo>
                  <a:lnTo>
                    <a:pt x="321564" y="1286255"/>
                  </a:lnTo>
                  <a:lnTo>
                    <a:pt x="362431" y="1285067"/>
                  </a:lnTo>
                  <a:lnTo>
                    <a:pt x="402854" y="1281535"/>
                  </a:lnTo>
                  <a:lnTo>
                    <a:pt x="442797" y="1275706"/>
                  </a:lnTo>
                  <a:lnTo>
                    <a:pt x="482226" y="1267629"/>
                  </a:lnTo>
                  <a:lnTo>
                    <a:pt x="521104" y="1257353"/>
                  </a:lnTo>
                  <a:lnTo>
                    <a:pt x="559396" y="1244926"/>
                  </a:lnTo>
                  <a:lnTo>
                    <a:pt x="597067" y="1230395"/>
                  </a:lnTo>
                  <a:lnTo>
                    <a:pt x="634081" y="1213809"/>
                  </a:lnTo>
                  <a:lnTo>
                    <a:pt x="670403" y="1195217"/>
                  </a:lnTo>
                  <a:lnTo>
                    <a:pt x="705998" y="1174666"/>
                  </a:lnTo>
                  <a:lnTo>
                    <a:pt x="740831" y="1152205"/>
                  </a:lnTo>
                  <a:lnTo>
                    <a:pt x="774865" y="1127883"/>
                  </a:lnTo>
                  <a:lnTo>
                    <a:pt x="808066" y="1101746"/>
                  </a:lnTo>
                  <a:lnTo>
                    <a:pt x="840398" y="1073844"/>
                  </a:lnTo>
                  <a:lnTo>
                    <a:pt x="871826" y="1044225"/>
                  </a:lnTo>
                  <a:lnTo>
                    <a:pt x="902315" y="1012937"/>
                  </a:lnTo>
                  <a:lnTo>
                    <a:pt x="931828" y="980028"/>
                  </a:lnTo>
                  <a:lnTo>
                    <a:pt x="960332" y="945547"/>
                  </a:lnTo>
                  <a:lnTo>
                    <a:pt x="987790" y="909542"/>
                  </a:lnTo>
                  <a:lnTo>
                    <a:pt x="1014166" y="872060"/>
                  </a:lnTo>
                  <a:lnTo>
                    <a:pt x="1039427" y="833151"/>
                  </a:lnTo>
                  <a:lnTo>
                    <a:pt x="1063535" y="792863"/>
                  </a:lnTo>
                  <a:lnTo>
                    <a:pt x="1086457" y="751243"/>
                  </a:lnTo>
                  <a:lnTo>
                    <a:pt x="1108156" y="708340"/>
                  </a:lnTo>
                  <a:lnTo>
                    <a:pt x="1128597" y="664202"/>
                  </a:lnTo>
                  <a:lnTo>
                    <a:pt x="1147745" y="618878"/>
                  </a:lnTo>
                  <a:lnTo>
                    <a:pt x="1165565" y="572415"/>
                  </a:lnTo>
                  <a:lnTo>
                    <a:pt x="1182020" y="524863"/>
                  </a:lnTo>
                  <a:lnTo>
                    <a:pt x="1197077" y="476269"/>
                  </a:lnTo>
                  <a:lnTo>
                    <a:pt x="1210698" y="426681"/>
                  </a:lnTo>
                  <a:lnTo>
                    <a:pt x="1222849" y="376148"/>
                  </a:lnTo>
                  <a:lnTo>
                    <a:pt x="1233495" y="324717"/>
                  </a:lnTo>
                  <a:lnTo>
                    <a:pt x="1242601" y="272438"/>
                  </a:lnTo>
                  <a:lnTo>
                    <a:pt x="1250130" y="219359"/>
                  </a:lnTo>
                  <a:lnTo>
                    <a:pt x="1256047" y="165527"/>
                  </a:lnTo>
                  <a:lnTo>
                    <a:pt x="1260318" y="110991"/>
                  </a:lnTo>
                  <a:lnTo>
                    <a:pt x="1262906" y="55799"/>
                  </a:lnTo>
                  <a:lnTo>
                    <a:pt x="1263777" y="0"/>
                  </a:lnTo>
                  <a:close/>
                </a:path>
              </a:pathLst>
            </a:custGeom>
            <a:solidFill>
              <a:srgbClr val="B6BC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725410" y="2576322"/>
              <a:ext cx="2336800" cy="1286510"/>
            </a:xfrm>
            <a:custGeom>
              <a:avLst/>
              <a:gdLst/>
              <a:ahLst/>
              <a:cxnLst/>
              <a:rect l="l" t="t" r="r" b="b"/>
              <a:pathLst>
                <a:path w="2336800" h="1286510">
                  <a:moveTo>
                    <a:pt x="1233805" y="1267333"/>
                  </a:moveTo>
                  <a:lnTo>
                    <a:pt x="1192026" y="1256132"/>
                  </a:lnTo>
                  <a:lnTo>
                    <a:pt x="1150921" y="1242469"/>
                  </a:lnTo>
                  <a:lnTo>
                    <a:pt x="1110534" y="1226398"/>
                  </a:lnTo>
                  <a:lnTo>
                    <a:pt x="1070910" y="1207977"/>
                  </a:lnTo>
                  <a:lnTo>
                    <a:pt x="1032093" y="1187261"/>
                  </a:lnTo>
                  <a:lnTo>
                    <a:pt x="994128" y="1164306"/>
                  </a:lnTo>
                  <a:lnTo>
                    <a:pt x="957059" y="1139169"/>
                  </a:lnTo>
                  <a:lnTo>
                    <a:pt x="920931" y="1111905"/>
                  </a:lnTo>
                  <a:lnTo>
                    <a:pt x="885789" y="1082571"/>
                  </a:lnTo>
                  <a:lnTo>
                    <a:pt x="851677" y="1051224"/>
                  </a:lnTo>
                  <a:lnTo>
                    <a:pt x="818640" y="1017918"/>
                  </a:lnTo>
                  <a:lnTo>
                    <a:pt x="786721" y="982710"/>
                  </a:lnTo>
                  <a:lnTo>
                    <a:pt x="755967" y="945657"/>
                  </a:lnTo>
                  <a:lnTo>
                    <a:pt x="726421" y="906815"/>
                  </a:lnTo>
                  <a:lnTo>
                    <a:pt x="698128" y="866239"/>
                  </a:lnTo>
                  <a:lnTo>
                    <a:pt x="671132" y="823986"/>
                  </a:lnTo>
                  <a:lnTo>
                    <a:pt x="645479" y="780112"/>
                  </a:lnTo>
                  <a:lnTo>
                    <a:pt x="621212" y="734673"/>
                  </a:lnTo>
                  <a:lnTo>
                    <a:pt x="598377" y="687726"/>
                  </a:lnTo>
                  <a:lnTo>
                    <a:pt x="577017" y="639325"/>
                  </a:lnTo>
                  <a:lnTo>
                    <a:pt x="557177" y="589529"/>
                  </a:lnTo>
                  <a:lnTo>
                    <a:pt x="538903" y="538392"/>
                  </a:lnTo>
                  <a:lnTo>
                    <a:pt x="522238" y="485970"/>
                  </a:lnTo>
                  <a:lnTo>
                    <a:pt x="507227" y="432321"/>
                  </a:lnTo>
                  <a:lnTo>
                    <a:pt x="493915" y="377500"/>
                  </a:lnTo>
                  <a:lnTo>
                    <a:pt x="482346" y="321563"/>
                  </a:lnTo>
                  <a:lnTo>
                    <a:pt x="643128" y="321563"/>
                  </a:lnTo>
                  <a:lnTo>
                    <a:pt x="291592" y="0"/>
                  </a:lnTo>
                  <a:lnTo>
                    <a:pt x="0" y="321563"/>
                  </a:lnTo>
                  <a:lnTo>
                    <a:pt x="160782" y="321563"/>
                  </a:lnTo>
                  <a:lnTo>
                    <a:pt x="171996" y="375984"/>
                  </a:lnTo>
                  <a:lnTo>
                    <a:pt x="184841" y="429290"/>
                  </a:lnTo>
                  <a:lnTo>
                    <a:pt x="199273" y="481436"/>
                  </a:lnTo>
                  <a:lnTo>
                    <a:pt x="215248" y="532377"/>
                  </a:lnTo>
                  <a:lnTo>
                    <a:pt x="232725" y="582068"/>
                  </a:lnTo>
                  <a:lnTo>
                    <a:pt x="251660" y="630463"/>
                  </a:lnTo>
                  <a:lnTo>
                    <a:pt x="272010" y="677516"/>
                  </a:lnTo>
                  <a:lnTo>
                    <a:pt x="293731" y="723182"/>
                  </a:lnTo>
                  <a:lnTo>
                    <a:pt x="316781" y="767416"/>
                  </a:lnTo>
                  <a:lnTo>
                    <a:pt x="341118" y="810173"/>
                  </a:lnTo>
                  <a:lnTo>
                    <a:pt x="366697" y="851406"/>
                  </a:lnTo>
                  <a:lnTo>
                    <a:pt x="393476" y="891070"/>
                  </a:lnTo>
                  <a:lnTo>
                    <a:pt x="421412" y="929121"/>
                  </a:lnTo>
                  <a:lnTo>
                    <a:pt x="450461" y="965512"/>
                  </a:lnTo>
                  <a:lnTo>
                    <a:pt x="480582" y="1000199"/>
                  </a:lnTo>
                  <a:lnTo>
                    <a:pt x="511730" y="1033135"/>
                  </a:lnTo>
                  <a:lnTo>
                    <a:pt x="543862" y="1064275"/>
                  </a:lnTo>
                  <a:lnTo>
                    <a:pt x="576937" y="1093575"/>
                  </a:lnTo>
                  <a:lnTo>
                    <a:pt x="610910" y="1120988"/>
                  </a:lnTo>
                  <a:lnTo>
                    <a:pt x="645739" y="1146468"/>
                  </a:lnTo>
                  <a:lnTo>
                    <a:pt x="681380" y="1169972"/>
                  </a:lnTo>
                  <a:lnTo>
                    <a:pt x="717791" y="1191453"/>
                  </a:lnTo>
                  <a:lnTo>
                    <a:pt x="754928" y="1210865"/>
                  </a:lnTo>
                  <a:lnTo>
                    <a:pt x="792749" y="1228164"/>
                  </a:lnTo>
                  <a:lnTo>
                    <a:pt x="831211" y="1243303"/>
                  </a:lnTo>
                  <a:lnTo>
                    <a:pt x="870270" y="1256238"/>
                  </a:lnTo>
                  <a:lnTo>
                    <a:pt x="909884" y="1266923"/>
                  </a:lnTo>
                  <a:lnTo>
                    <a:pt x="950009" y="1275313"/>
                  </a:lnTo>
                  <a:lnTo>
                    <a:pt x="990602" y="1281362"/>
                  </a:lnTo>
                  <a:lnTo>
                    <a:pt x="1031621" y="1285025"/>
                  </a:lnTo>
                  <a:lnTo>
                    <a:pt x="1073023" y="1286255"/>
                  </a:lnTo>
                  <a:lnTo>
                    <a:pt x="1394587" y="1286255"/>
                  </a:lnTo>
                  <a:lnTo>
                    <a:pt x="1435454" y="1285067"/>
                  </a:lnTo>
                  <a:lnTo>
                    <a:pt x="1475877" y="1281535"/>
                  </a:lnTo>
                  <a:lnTo>
                    <a:pt x="1515820" y="1275706"/>
                  </a:lnTo>
                  <a:lnTo>
                    <a:pt x="1555249" y="1267629"/>
                  </a:lnTo>
                  <a:lnTo>
                    <a:pt x="1594127" y="1257353"/>
                  </a:lnTo>
                  <a:lnTo>
                    <a:pt x="1632419" y="1244926"/>
                  </a:lnTo>
                  <a:lnTo>
                    <a:pt x="1670090" y="1230395"/>
                  </a:lnTo>
                  <a:lnTo>
                    <a:pt x="1707104" y="1213809"/>
                  </a:lnTo>
                  <a:lnTo>
                    <a:pt x="1743426" y="1195217"/>
                  </a:lnTo>
                  <a:lnTo>
                    <a:pt x="1779021" y="1174666"/>
                  </a:lnTo>
                  <a:lnTo>
                    <a:pt x="1813854" y="1152205"/>
                  </a:lnTo>
                  <a:lnTo>
                    <a:pt x="1847888" y="1127883"/>
                  </a:lnTo>
                  <a:lnTo>
                    <a:pt x="1881089" y="1101746"/>
                  </a:lnTo>
                  <a:lnTo>
                    <a:pt x="1913421" y="1073844"/>
                  </a:lnTo>
                  <a:lnTo>
                    <a:pt x="1944849" y="1044225"/>
                  </a:lnTo>
                  <a:lnTo>
                    <a:pt x="1975338" y="1012937"/>
                  </a:lnTo>
                  <a:lnTo>
                    <a:pt x="2004851" y="980028"/>
                  </a:lnTo>
                  <a:lnTo>
                    <a:pt x="2033355" y="945547"/>
                  </a:lnTo>
                  <a:lnTo>
                    <a:pt x="2060813" y="909542"/>
                  </a:lnTo>
                  <a:lnTo>
                    <a:pt x="2087189" y="872060"/>
                  </a:lnTo>
                  <a:lnTo>
                    <a:pt x="2112450" y="833151"/>
                  </a:lnTo>
                  <a:lnTo>
                    <a:pt x="2136558" y="792863"/>
                  </a:lnTo>
                  <a:lnTo>
                    <a:pt x="2159480" y="751243"/>
                  </a:lnTo>
                  <a:lnTo>
                    <a:pt x="2181179" y="708340"/>
                  </a:lnTo>
                  <a:lnTo>
                    <a:pt x="2201620" y="664202"/>
                  </a:lnTo>
                  <a:lnTo>
                    <a:pt x="2220768" y="618878"/>
                  </a:lnTo>
                  <a:lnTo>
                    <a:pt x="2238588" y="572415"/>
                  </a:lnTo>
                  <a:lnTo>
                    <a:pt x="2255043" y="524863"/>
                  </a:lnTo>
                  <a:lnTo>
                    <a:pt x="2270100" y="476269"/>
                  </a:lnTo>
                  <a:lnTo>
                    <a:pt x="2283721" y="426681"/>
                  </a:lnTo>
                  <a:lnTo>
                    <a:pt x="2295872" y="376148"/>
                  </a:lnTo>
                  <a:lnTo>
                    <a:pt x="2306518" y="324717"/>
                  </a:lnTo>
                  <a:lnTo>
                    <a:pt x="2315624" y="272438"/>
                  </a:lnTo>
                  <a:lnTo>
                    <a:pt x="2323153" y="219359"/>
                  </a:lnTo>
                  <a:lnTo>
                    <a:pt x="2329070" y="165527"/>
                  </a:lnTo>
                  <a:lnTo>
                    <a:pt x="2333341" y="110991"/>
                  </a:lnTo>
                  <a:lnTo>
                    <a:pt x="2335929" y="55799"/>
                  </a:lnTo>
                  <a:lnTo>
                    <a:pt x="2336800" y="0"/>
                  </a:lnTo>
                  <a:lnTo>
                    <a:pt x="2015236" y="0"/>
                  </a:lnTo>
                  <a:lnTo>
                    <a:pt x="2014365" y="55799"/>
                  </a:lnTo>
                  <a:lnTo>
                    <a:pt x="2011777" y="110991"/>
                  </a:lnTo>
                  <a:lnTo>
                    <a:pt x="2007506" y="165527"/>
                  </a:lnTo>
                  <a:lnTo>
                    <a:pt x="2001589" y="219359"/>
                  </a:lnTo>
                  <a:lnTo>
                    <a:pt x="1994060" y="272438"/>
                  </a:lnTo>
                  <a:lnTo>
                    <a:pt x="1984954" y="324717"/>
                  </a:lnTo>
                  <a:lnTo>
                    <a:pt x="1974308" y="376148"/>
                  </a:lnTo>
                  <a:lnTo>
                    <a:pt x="1962157" y="426681"/>
                  </a:lnTo>
                  <a:lnTo>
                    <a:pt x="1948536" y="476269"/>
                  </a:lnTo>
                  <a:lnTo>
                    <a:pt x="1933479" y="524863"/>
                  </a:lnTo>
                  <a:lnTo>
                    <a:pt x="1917024" y="572415"/>
                  </a:lnTo>
                  <a:lnTo>
                    <a:pt x="1899204" y="618878"/>
                  </a:lnTo>
                  <a:lnTo>
                    <a:pt x="1880056" y="664202"/>
                  </a:lnTo>
                  <a:lnTo>
                    <a:pt x="1859615" y="708340"/>
                  </a:lnTo>
                  <a:lnTo>
                    <a:pt x="1837916" y="751243"/>
                  </a:lnTo>
                  <a:lnTo>
                    <a:pt x="1814994" y="792863"/>
                  </a:lnTo>
                  <a:lnTo>
                    <a:pt x="1790886" y="833151"/>
                  </a:lnTo>
                  <a:lnTo>
                    <a:pt x="1765625" y="872060"/>
                  </a:lnTo>
                  <a:lnTo>
                    <a:pt x="1739249" y="909542"/>
                  </a:lnTo>
                  <a:lnTo>
                    <a:pt x="1711791" y="945547"/>
                  </a:lnTo>
                  <a:lnTo>
                    <a:pt x="1683287" y="980028"/>
                  </a:lnTo>
                  <a:lnTo>
                    <a:pt x="1653774" y="1012937"/>
                  </a:lnTo>
                  <a:lnTo>
                    <a:pt x="1623285" y="1044225"/>
                  </a:lnTo>
                  <a:lnTo>
                    <a:pt x="1591857" y="1073844"/>
                  </a:lnTo>
                  <a:lnTo>
                    <a:pt x="1559525" y="1101746"/>
                  </a:lnTo>
                  <a:lnTo>
                    <a:pt x="1526324" y="1127883"/>
                  </a:lnTo>
                  <a:lnTo>
                    <a:pt x="1492290" y="1152205"/>
                  </a:lnTo>
                  <a:lnTo>
                    <a:pt x="1457457" y="1174666"/>
                  </a:lnTo>
                  <a:lnTo>
                    <a:pt x="1421862" y="1195217"/>
                  </a:lnTo>
                  <a:lnTo>
                    <a:pt x="1385540" y="1213809"/>
                  </a:lnTo>
                  <a:lnTo>
                    <a:pt x="1348526" y="1230395"/>
                  </a:lnTo>
                  <a:lnTo>
                    <a:pt x="1310855" y="1244926"/>
                  </a:lnTo>
                  <a:lnTo>
                    <a:pt x="1272563" y="1257353"/>
                  </a:lnTo>
                  <a:lnTo>
                    <a:pt x="1233685" y="1267629"/>
                  </a:lnTo>
                  <a:lnTo>
                    <a:pt x="1194256" y="1275706"/>
                  </a:lnTo>
                  <a:lnTo>
                    <a:pt x="1154313" y="1281535"/>
                  </a:lnTo>
                  <a:lnTo>
                    <a:pt x="1113890" y="1285067"/>
                  </a:lnTo>
                  <a:lnTo>
                    <a:pt x="1073023" y="1286255"/>
                  </a:lnTo>
                </a:path>
              </a:pathLst>
            </a:custGeom>
            <a:ln w="19812">
              <a:solidFill>
                <a:srgbClr val="0080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160762" y="676020"/>
              <a:ext cx="1358900" cy="1173480"/>
            </a:xfrm>
            <a:custGeom>
              <a:avLst/>
              <a:gdLst/>
              <a:ahLst/>
              <a:cxnLst/>
              <a:rect l="l" t="t" r="r" b="b"/>
              <a:pathLst>
                <a:path w="1358900" h="1173480">
                  <a:moveTo>
                    <a:pt x="686181" y="0"/>
                  </a:moveTo>
                  <a:lnTo>
                    <a:pt x="843153" y="208787"/>
                  </a:lnTo>
                  <a:lnTo>
                    <a:pt x="0" y="842644"/>
                  </a:lnTo>
                  <a:lnTo>
                    <a:pt x="297180" y="877951"/>
                  </a:lnTo>
                  <a:lnTo>
                    <a:pt x="248539" y="1173226"/>
                  </a:lnTo>
                  <a:lnTo>
                    <a:pt x="1091692" y="539495"/>
                  </a:lnTo>
                  <a:lnTo>
                    <a:pt x="1248664" y="748283"/>
                  </a:lnTo>
                  <a:lnTo>
                    <a:pt x="1358773" y="79882"/>
                  </a:lnTo>
                  <a:lnTo>
                    <a:pt x="686181" y="0"/>
                  </a:lnTo>
                  <a:close/>
                </a:path>
              </a:pathLst>
            </a:custGeom>
            <a:solidFill>
              <a:srgbClr val="E1EB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160762" y="676020"/>
              <a:ext cx="1358900" cy="1173480"/>
            </a:xfrm>
            <a:custGeom>
              <a:avLst/>
              <a:gdLst/>
              <a:ahLst/>
              <a:cxnLst/>
              <a:rect l="l" t="t" r="r" b="b"/>
              <a:pathLst>
                <a:path w="1358900" h="1173480">
                  <a:moveTo>
                    <a:pt x="0" y="842644"/>
                  </a:moveTo>
                  <a:lnTo>
                    <a:pt x="843153" y="208787"/>
                  </a:lnTo>
                  <a:lnTo>
                    <a:pt x="686181" y="0"/>
                  </a:lnTo>
                  <a:lnTo>
                    <a:pt x="1358773" y="79882"/>
                  </a:lnTo>
                  <a:lnTo>
                    <a:pt x="1248664" y="748283"/>
                  </a:lnTo>
                  <a:lnTo>
                    <a:pt x="1091692" y="539495"/>
                  </a:lnTo>
                  <a:lnTo>
                    <a:pt x="248539" y="1173226"/>
                  </a:lnTo>
                  <a:lnTo>
                    <a:pt x="297180" y="877951"/>
                  </a:lnTo>
                  <a:lnTo>
                    <a:pt x="0" y="842644"/>
                  </a:lnTo>
                </a:path>
              </a:pathLst>
            </a:custGeom>
            <a:ln w="19050">
              <a:solidFill>
                <a:srgbClr val="0080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669524" y="1047114"/>
              <a:ext cx="458470" cy="369570"/>
            </a:xfrm>
            <a:custGeom>
              <a:avLst/>
              <a:gdLst/>
              <a:ahLst/>
              <a:cxnLst/>
              <a:rect l="l" t="t" r="r" b="b"/>
              <a:pathLst>
                <a:path w="458470" h="369569">
                  <a:moveTo>
                    <a:pt x="70103" y="241808"/>
                  </a:moveTo>
                  <a:lnTo>
                    <a:pt x="33400" y="252095"/>
                  </a:lnTo>
                  <a:lnTo>
                    <a:pt x="17568" y="263302"/>
                  </a:lnTo>
                  <a:lnTo>
                    <a:pt x="0" y="276479"/>
                  </a:lnTo>
                  <a:lnTo>
                    <a:pt x="69976" y="369570"/>
                  </a:lnTo>
                  <a:lnTo>
                    <a:pt x="94914" y="350774"/>
                  </a:lnTo>
                  <a:lnTo>
                    <a:pt x="73659" y="350774"/>
                  </a:lnTo>
                  <a:lnTo>
                    <a:pt x="19050" y="278130"/>
                  </a:lnTo>
                  <a:lnTo>
                    <a:pt x="27685" y="271652"/>
                  </a:lnTo>
                  <a:lnTo>
                    <a:pt x="32003" y="268350"/>
                  </a:lnTo>
                  <a:lnTo>
                    <a:pt x="36068" y="265557"/>
                  </a:lnTo>
                  <a:lnTo>
                    <a:pt x="39877" y="263271"/>
                  </a:lnTo>
                  <a:lnTo>
                    <a:pt x="43560" y="260985"/>
                  </a:lnTo>
                  <a:lnTo>
                    <a:pt x="47117" y="259207"/>
                  </a:lnTo>
                  <a:lnTo>
                    <a:pt x="50673" y="257937"/>
                  </a:lnTo>
                  <a:lnTo>
                    <a:pt x="57435" y="256101"/>
                  </a:lnTo>
                  <a:lnTo>
                    <a:pt x="64008" y="255349"/>
                  </a:lnTo>
                  <a:lnTo>
                    <a:pt x="100705" y="255349"/>
                  </a:lnTo>
                  <a:lnTo>
                    <a:pt x="91948" y="248665"/>
                  </a:lnTo>
                  <a:lnTo>
                    <a:pt x="86868" y="245999"/>
                  </a:lnTo>
                  <a:lnTo>
                    <a:pt x="75819" y="242443"/>
                  </a:lnTo>
                  <a:lnTo>
                    <a:pt x="70103" y="241808"/>
                  </a:lnTo>
                  <a:close/>
                </a:path>
                <a:path w="458470" h="369569">
                  <a:moveTo>
                    <a:pt x="100705" y="255349"/>
                  </a:moveTo>
                  <a:lnTo>
                    <a:pt x="64008" y="255349"/>
                  </a:lnTo>
                  <a:lnTo>
                    <a:pt x="70389" y="255668"/>
                  </a:lnTo>
                  <a:lnTo>
                    <a:pt x="76580" y="257048"/>
                  </a:lnTo>
                  <a:lnTo>
                    <a:pt x="106632" y="287861"/>
                  </a:lnTo>
                  <a:lnTo>
                    <a:pt x="109600" y="301117"/>
                  </a:lnTo>
                  <a:lnTo>
                    <a:pt x="109390" y="307595"/>
                  </a:lnTo>
                  <a:lnTo>
                    <a:pt x="86741" y="340995"/>
                  </a:lnTo>
                  <a:lnTo>
                    <a:pt x="73659" y="350774"/>
                  </a:lnTo>
                  <a:lnTo>
                    <a:pt x="94914" y="350774"/>
                  </a:lnTo>
                  <a:lnTo>
                    <a:pt x="111125" y="334899"/>
                  </a:lnTo>
                  <a:lnTo>
                    <a:pt x="115443" y="329311"/>
                  </a:lnTo>
                  <a:lnTo>
                    <a:pt x="118491" y="323596"/>
                  </a:lnTo>
                  <a:lnTo>
                    <a:pt x="120523" y="317754"/>
                  </a:lnTo>
                  <a:lnTo>
                    <a:pt x="122427" y="311912"/>
                  </a:lnTo>
                  <a:lnTo>
                    <a:pt x="123444" y="306070"/>
                  </a:lnTo>
                  <a:lnTo>
                    <a:pt x="123190" y="300227"/>
                  </a:lnTo>
                  <a:lnTo>
                    <a:pt x="123062" y="294386"/>
                  </a:lnTo>
                  <a:lnTo>
                    <a:pt x="110108" y="265938"/>
                  </a:lnTo>
                  <a:lnTo>
                    <a:pt x="106045" y="260476"/>
                  </a:lnTo>
                  <a:lnTo>
                    <a:pt x="101600" y="256032"/>
                  </a:lnTo>
                  <a:lnTo>
                    <a:pt x="100705" y="255349"/>
                  </a:lnTo>
                  <a:close/>
                </a:path>
                <a:path w="458470" h="369569">
                  <a:moveTo>
                    <a:pt x="164592" y="204469"/>
                  </a:moveTo>
                  <a:lnTo>
                    <a:pt x="155955" y="204469"/>
                  </a:lnTo>
                  <a:lnTo>
                    <a:pt x="147700" y="207010"/>
                  </a:lnTo>
                  <a:lnTo>
                    <a:pt x="130428" y="222250"/>
                  </a:lnTo>
                  <a:lnTo>
                    <a:pt x="127889" y="226060"/>
                  </a:lnTo>
                  <a:lnTo>
                    <a:pt x="126365" y="231139"/>
                  </a:lnTo>
                  <a:lnTo>
                    <a:pt x="125349" y="241300"/>
                  </a:lnTo>
                  <a:lnTo>
                    <a:pt x="125856" y="246379"/>
                  </a:lnTo>
                  <a:lnTo>
                    <a:pt x="129158" y="257810"/>
                  </a:lnTo>
                  <a:lnTo>
                    <a:pt x="132333" y="264160"/>
                  </a:lnTo>
                  <a:lnTo>
                    <a:pt x="136778" y="269239"/>
                  </a:lnTo>
                  <a:lnTo>
                    <a:pt x="141477" y="275589"/>
                  </a:lnTo>
                  <a:lnTo>
                    <a:pt x="146176" y="280669"/>
                  </a:lnTo>
                  <a:lnTo>
                    <a:pt x="151256" y="283210"/>
                  </a:lnTo>
                  <a:lnTo>
                    <a:pt x="156209" y="287019"/>
                  </a:lnTo>
                  <a:lnTo>
                    <a:pt x="161162" y="288289"/>
                  </a:lnTo>
                  <a:lnTo>
                    <a:pt x="176402" y="288289"/>
                  </a:lnTo>
                  <a:lnTo>
                    <a:pt x="181482" y="285750"/>
                  </a:lnTo>
                  <a:lnTo>
                    <a:pt x="186562" y="284479"/>
                  </a:lnTo>
                  <a:lnTo>
                    <a:pt x="191389" y="281939"/>
                  </a:lnTo>
                  <a:lnTo>
                    <a:pt x="200151" y="275589"/>
                  </a:lnTo>
                  <a:lnTo>
                    <a:pt x="165607" y="275589"/>
                  </a:lnTo>
                  <a:lnTo>
                    <a:pt x="162051" y="274319"/>
                  </a:lnTo>
                  <a:lnTo>
                    <a:pt x="158496" y="271779"/>
                  </a:lnTo>
                  <a:lnTo>
                    <a:pt x="155067" y="270510"/>
                  </a:lnTo>
                  <a:lnTo>
                    <a:pt x="151765" y="266700"/>
                  </a:lnTo>
                  <a:lnTo>
                    <a:pt x="148590" y="262889"/>
                  </a:lnTo>
                  <a:lnTo>
                    <a:pt x="162099" y="252729"/>
                  </a:lnTo>
                  <a:lnTo>
                    <a:pt x="142112" y="252729"/>
                  </a:lnTo>
                  <a:lnTo>
                    <a:pt x="137668" y="238760"/>
                  </a:lnTo>
                  <a:lnTo>
                    <a:pt x="138049" y="236219"/>
                  </a:lnTo>
                  <a:lnTo>
                    <a:pt x="138302" y="233679"/>
                  </a:lnTo>
                  <a:lnTo>
                    <a:pt x="139192" y="229869"/>
                  </a:lnTo>
                  <a:lnTo>
                    <a:pt x="141985" y="224789"/>
                  </a:lnTo>
                  <a:lnTo>
                    <a:pt x="144018" y="223519"/>
                  </a:lnTo>
                  <a:lnTo>
                    <a:pt x="146430" y="220979"/>
                  </a:lnTo>
                  <a:lnTo>
                    <a:pt x="148971" y="218439"/>
                  </a:lnTo>
                  <a:lnTo>
                    <a:pt x="151637" y="218439"/>
                  </a:lnTo>
                  <a:lnTo>
                    <a:pt x="156845" y="217169"/>
                  </a:lnTo>
                  <a:lnTo>
                    <a:pt x="185335" y="217169"/>
                  </a:lnTo>
                  <a:lnTo>
                    <a:pt x="182372" y="214629"/>
                  </a:lnTo>
                  <a:lnTo>
                    <a:pt x="177800" y="210819"/>
                  </a:lnTo>
                  <a:lnTo>
                    <a:pt x="168909" y="205739"/>
                  </a:lnTo>
                  <a:lnTo>
                    <a:pt x="164592" y="204469"/>
                  </a:lnTo>
                  <a:close/>
                </a:path>
                <a:path w="458470" h="369569">
                  <a:moveTo>
                    <a:pt x="193928" y="173989"/>
                  </a:moveTo>
                  <a:lnTo>
                    <a:pt x="185800" y="180339"/>
                  </a:lnTo>
                  <a:lnTo>
                    <a:pt x="259842" y="278129"/>
                  </a:lnTo>
                  <a:lnTo>
                    <a:pt x="270382" y="270510"/>
                  </a:lnTo>
                  <a:lnTo>
                    <a:pt x="241426" y="231139"/>
                  </a:lnTo>
                  <a:lnTo>
                    <a:pt x="258064" y="231139"/>
                  </a:lnTo>
                  <a:lnTo>
                    <a:pt x="262127" y="228600"/>
                  </a:lnTo>
                  <a:lnTo>
                    <a:pt x="266192" y="224789"/>
                  </a:lnTo>
                  <a:lnTo>
                    <a:pt x="268097" y="223519"/>
                  </a:lnTo>
                  <a:lnTo>
                    <a:pt x="234823" y="223519"/>
                  </a:lnTo>
                  <a:lnTo>
                    <a:pt x="208787" y="187960"/>
                  </a:lnTo>
                  <a:lnTo>
                    <a:pt x="208787" y="186689"/>
                  </a:lnTo>
                  <a:lnTo>
                    <a:pt x="209042" y="185419"/>
                  </a:lnTo>
                  <a:lnTo>
                    <a:pt x="209550" y="181610"/>
                  </a:lnTo>
                  <a:lnTo>
                    <a:pt x="210057" y="180339"/>
                  </a:lnTo>
                  <a:lnTo>
                    <a:pt x="210439" y="179069"/>
                  </a:lnTo>
                  <a:lnTo>
                    <a:pt x="201929" y="179069"/>
                  </a:lnTo>
                  <a:lnTo>
                    <a:pt x="193928" y="173989"/>
                  </a:lnTo>
                  <a:close/>
                </a:path>
                <a:path w="458470" h="369569">
                  <a:moveTo>
                    <a:pt x="206501" y="250189"/>
                  </a:moveTo>
                  <a:lnTo>
                    <a:pt x="204470" y="254000"/>
                  </a:lnTo>
                  <a:lnTo>
                    <a:pt x="199644" y="259079"/>
                  </a:lnTo>
                  <a:lnTo>
                    <a:pt x="197103" y="262889"/>
                  </a:lnTo>
                  <a:lnTo>
                    <a:pt x="194055" y="265429"/>
                  </a:lnTo>
                  <a:lnTo>
                    <a:pt x="190500" y="267969"/>
                  </a:lnTo>
                  <a:lnTo>
                    <a:pt x="187071" y="270510"/>
                  </a:lnTo>
                  <a:lnTo>
                    <a:pt x="183515" y="271779"/>
                  </a:lnTo>
                  <a:lnTo>
                    <a:pt x="179958" y="274319"/>
                  </a:lnTo>
                  <a:lnTo>
                    <a:pt x="176275" y="275589"/>
                  </a:lnTo>
                  <a:lnTo>
                    <a:pt x="200151" y="275589"/>
                  </a:lnTo>
                  <a:lnTo>
                    <a:pt x="203580" y="271779"/>
                  </a:lnTo>
                  <a:lnTo>
                    <a:pt x="206628" y="269239"/>
                  </a:lnTo>
                  <a:lnTo>
                    <a:pt x="209550" y="265429"/>
                  </a:lnTo>
                  <a:lnTo>
                    <a:pt x="211835" y="262889"/>
                  </a:lnTo>
                  <a:lnTo>
                    <a:pt x="213232" y="259079"/>
                  </a:lnTo>
                  <a:lnTo>
                    <a:pt x="206501" y="250189"/>
                  </a:lnTo>
                  <a:close/>
                </a:path>
                <a:path w="458470" h="369569">
                  <a:moveTo>
                    <a:pt x="185335" y="217169"/>
                  </a:moveTo>
                  <a:lnTo>
                    <a:pt x="159511" y="217169"/>
                  </a:lnTo>
                  <a:lnTo>
                    <a:pt x="164592" y="218439"/>
                  </a:lnTo>
                  <a:lnTo>
                    <a:pt x="167131" y="219710"/>
                  </a:lnTo>
                  <a:lnTo>
                    <a:pt x="169418" y="220979"/>
                  </a:lnTo>
                  <a:lnTo>
                    <a:pt x="171830" y="223519"/>
                  </a:lnTo>
                  <a:lnTo>
                    <a:pt x="173990" y="224789"/>
                  </a:lnTo>
                  <a:lnTo>
                    <a:pt x="176022" y="227329"/>
                  </a:lnTo>
                  <a:lnTo>
                    <a:pt x="142112" y="252729"/>
                  </a:lnTo>
                  <a:lnTo>
                    <a:pt x="162099" y="252729"/>
                  </a:lnTo>
                  <a:lnTo>
                    <a:pt x="194182" y="228600"/>
                  </a:lnTo>
                  <a:lnTo>
                    <a:pt x="193167" y="227329"/>
                  </a:lnTo>
                  <a:lnTo>
                    <a:pt x="192277" y="226060"/>
                  </a:lnTo>
                  <a:lnTo>
                    <a:pt x="191897" y="224789"/>
                  </a:lnTo>
                  <a:lnTo>
                    <a:pt x="191134" y="224789"/>
                  </a:lnTo>
                  <a:lnTo>
                    <a:pt x="186817" y="218439"/>
                  </a:lnTo>
                  <a:lnTo>
                    <a:pt x="185335" y="217169"/>
                  </a:lnTo>
                  <a:close/>
                </a:path>
                <a:path w="458470" h="369569">
                  <a:moveTo>
                    <a:pt x="258064" y="231139"/>
                  </a:moveTo>
                  <a:lnTo>
                    <a:pt x="241680" y="231139"/>
                  </a:lnTo>
                  <a:lnTo>
                    <a:pt x="245999" y="232410"/>
                  </a:lnTo>
                  <a:lnTo>
                    <a:pt x="250190" y="232410"/>
                  </a:lnTo>
                  <a:lnTo>
                    <a:pt x="258064" y="231139"/>
                  </a:lnTo>
                  <a:close/>
                </a:path>
                <a:path w="458470" h="369569">
                  <a:moveTo>
                    <a:pt x="264032" y="161289"/>
                  </a:moveTo>
                  <a:lnTo>
                    <a:pt x="235584" y="161289"/>
                  </a:lnTo>
                  <a:lnTo>
                    <a:pt x="238886" y="162560"/>
                  </a:lnTo>
                  <a:lnTo>
                    <a:pt x="242189" y="162560"/>
                  </a:lnTo>
                  <a:lnTo>
                    <a:pt x="245364" y="165100"/>
                  </a:lnTo>
                  <a:lnTo>
                    <a:pt x="248411" y="167639"/>
                  </a:lnTo>
                  <a:lnTo>
                    <a:pt x="251586" y="170179"/>
                  </a:lnTo>
                  <a:lnTo>
                    <a:pt x="254634" y="172719"/>
                  </a:lnTo>
                  <a:lnTo>
                    <a:pt x="257428" y="176529"/>
                  </a:lnTo>
                  <a:lnTo>
                    <a:pt x="261366" y="181610"/>
                  </a:lnTo>
                  <a:lnTo>
                    <a:pt x="264032" y="186689"/>
                  </a:lnTo>
                  <a:lnTo>
                    <a:pt x="266573" y="195579"/>
                  </a:lnTo>
                  <a:lnTo>
                    <a:pt x="267080" y="199389"/>
                  </a:lnTo>
                  <a:lnTo>
                    <a:pt x="266065" y="205739"/>
                  </a:lnTo>
                  <a:lnTo>
                    <a:pt x="265049" y="209550"/>
                  </a:lnTo>
                  <a:lnTo>
                    <a:pt x="263271" y="212089"/>
                  </a:lnTo>
                  <a:lnTo>
                    <a:pt x="261620" y="213360"/>
                  </a:lnTo>
                  <a:lnTo>
                    <a:pt x="259715" y="215900"/>
                  </a:lnTo>
                  <a:lnTo>
                    <a:pt x="257682" y="217169"/>
                  </a:lnTo>
                  <a:lnTo>
                    <a:pt x="254380" y="219710"/>
                  </a:lnTo>
                  <a:lnTo>
                    <a:pt x="250698" y="222250"/>
                  </a:lnTo>
                  <a:lnTo>
                    <a:pt x="242824" y="223519"/>
                  </a:lnTo>
                  <a:lnTo>
                    <a:pt x="268097" y="223519"/>
                  </a:lnTo>
                  <a:lnTo>
                    <a:pt x="270001" y="222250"/>
                  </a:lnTo>
                  <a:lnTo>
                    <a:pt x="271906" y="219710"/>
                  </a:lnTo>
                  <a:lnTo>
                    <a:pt x="273684" y="218439"/>
                  </a:lnTo>
                  <a:lnTo>
                    <a:pt x="275335" y="215900"/>
                  </a:lnTo>
                  <a:lnTo>
                    <a:pt x="276605" y="212089"/>
                  </a:lnTo>
                  <a:lnTo>
                    <a:pt x="278002" y="209550"/>
                  </a:lnTo>
                  <a:lnTo>
                    <a:pt x="278892" y="207010"/>
                  </a:lnTo>
                  <a:lnTo>
                    <a:pt x="279653" y="203200"/>
                  </a:lnTo>
                  <a:lnTo>
                    <a:pt x="280289" y="200660"/>
                  </a:lnTo>
                  <a:lnTo>
                    <a:pt x="276478" y="181610"/>
                  </a:lnTo>
                  <a:lnTo>
                    <a:pt x="274700" y="176529"/>
                  </a:lnTo>
                  <a:lnTo>
                    <a:pt x="272160" y="172719"/>
                  </a:lnTo>
                  <a:lnTo>
                    <a:pt x="268604" y="167639"/>
                  </a:lnTo>
                  <a:lnTo>
                    <a:pt x="264032" y="161289"/>
                  </a:lnTo>
                  <a:close/>
                </a:path>
                <a:path w="458470" h="369569">
                  <a:moveTo>
                    <a:pt x="246760" y="80010"/>
                  </a:moveTo>
                  <a:lnTo>
                    <a:pt x="235966" y="87629"/>
                  </a:lnTo>
                  <a:lnTo>
                    <a:pt x="311657" y="187960"/>
                  </a:lnTo>
                  <a:lnTo>
                    <a:pt x="322452" y="180339"/>
                  </a:lnTo>
                  <a:lnTo>
                    <a:pt x="246760" y="80010"/>
                  </a:lnTo>
                  <a:close/>
                </a:path>
                <a:path w="458470" h="369569">
                  <a:moveTo>
                    <a:pt x="235457" y="147319"/>
                  </a:moveTo>
                  <a:lnTo>
                    <a:pt x="231012" y="148589"/>
                  </a:lnTo>
                  <a:lnTo>
                    <a:pt x="226568" y="148589"/>
                  </a:lnTo>
                  <a:lnTo>
                    <a:pt x="222123" y="151129"/>
                  </a:lnTo>
                  <a:lnTo>
                    <a:pt x="218058" y="152400"/>
                  </a:lnTo>
                  <a:lnTo>
                    <a:pt x="211708" y="157479"/>
                  </a:lnTo>
                  <a:lnTo>
                    <a:pt x="209550" y="160019"/>
                  </a:lnTo>
                  <a:lnTo>
                    <a:pt x="206248" y="165100"/>
                  </a:lnTo>
                  <a:lnTo>
                    <a:pt x="204977" y="166369"/>
                  </a:lnTo>
                  <a:lnTo>
                    <a:pt x="203200" y="171450"/>
                  </a:lnTo>
                  <a:lnTo>
                    <a:pt x="202692" y="172719"/>
                  </a:lnTo>
                  <a:lnTo>
                    <a:pt x="202310" y="175260"/>
                  </a:lnTo>
                  <a:lnTo>
                    <a:pt x="202056" y="176529"/>
                  </a:lnTo>
                  <a:lnTo>
                    <a:pt x="202056" y="179069"/>
                  </a:lnTo>
                  <a:lnTo>
                    <a:pt x="210439" y="179069"/>
                  </a:lnTo>
                  <a:lnTo>
                    <a:pt x="210820" y="177800"/>
                  </a:lnTo>
                  <a:lnTo>
                    <a:pt x="211708" y="175260"/>
                  </a:lnTo>
                  <a:lnTo>
                    <a:pt x="212725" y="173989"/>
                  </a:lnTo>
                  <a:lnTo>
                    <a:pt x="214122" y="171450"/>
                  </a:lnTo>
                  <a:lnTo>
                    <a:pt x="215519" y="170179"/>
                  </a:lnTo>
                  <a:lnTo>
                    <a:pt x="217297" y="167639"/>
                  </a:lnTo>
                  <a:lnTo>
                    <a:pt x="219582" y="166369"/>
                  </a:lnTo>
                  <a:lnTo>
                    <a:pt x="222757" y="163829"/>
                  </a:lnTo>
                  <a:lnTo>
                    <a:pt x="225932" y="162560"/>
                  </a:lnTo>
                  <a:lnTo>
                    <a:pt x="232409" y="161289"/>
                  </a:lnTo>
                  <a:lnTo>
                    <a:pt x="264032" y="161289"/>
                  </a:lnTo>
                  <a:lnTo>
                    <a:pt x="259333" y="157479"/>
                  </a:lnTo>
                  <a:lnTo>
                    <a:pt x="254507" y="153669"/>
                  </a:lnTo>
                  <a:lnTo>
                    <a:pt x="244855" y="148589"/>
                  </a:lnTo>
                  <a:lnTo>
                    <a:pt x="235457" y="147319"/>
                  </a:lnTo>
                  <a:close/>
                </a:path>
                <a:path w="458470" h="369569">
                  <a:moveTo>
                    <a:pt x="345694" y="67310"/>
                  </a:moveTo>
                  <a:lnTo>
                    <a:pt x="340614" y="67310"/>
                  </a:lnTo>
                  <a:lnTo>
                    <a:pt x="330326" y="69850"/>
                  </a:lnTo>
                  <a:lnTo>
                    <a:pt x="325374" y="72389"/>
                  </a:lnTo>
                  <a:lnTo>
                    <a:pt x="320421" y="76200"/>
                  </a:lnTo>
                  <a:lnTo>
                    <a:pt x="315722" y="78739"/>
                  </a:lnTo>
                  <a:lnTo>
                    <a:pt x="304419" y="107950"/>
                  </a:lnTo>
                  <a:lnTo>
                    <a:pt x="305053" y="113029"/>
                  </a:lnTo>
                  <a:lnTo>
                    <a:pt x="306831" y="118110"/>
                  </a:lnTo>
                  <a:lnTo>
                    <a:pt x="308482" y="123189"/>
                  </a:lnTo>
                  <a:lnTo>
                    <a:pt x="337566" y="152400"/>
                  </a:lnTo>
                  <a:lnTo>
                    <a:pt x="347599" y="153669"/>
                  </a:lnTo>
                  <a:lnTo>
                    <a:pt x="352678" y="153669"/>
                  </a:lnTo>
                  <a:lnTo>
                    <a:pt x="362839" y="151129"/>
                  </a:lnTo>
                  <a:lnTo>
                    <a:pt x="367919" y="148589"/>
                  </a:lnTo>
                  <a:lnTo>
                    <a:pt x="372872" y="144779"/>
                  </a:lnTo>
                  <a:lnTo>
                    <a:pt x="377571" y="142239"/>
                  </a:lnTo>
                  <a:lnTo>
                    <a:pt x="378491" y="140969"/>
                  </a:lnTo>
                  <a:lnTo>
                    <a:pt x="346455" y="140969"/>
                  </a:lnTo>
                  <a:lnTo>
                    <a:pt x="339598" y="138429"/>
                  </a:lnTo>
                  <a:lnTo>
                    <a:pt x="317880" y="106679"/>
                  </a:lnTo>
                  <a:lnTo>
                    <a:pt x="318134" y="99060"/>
                  </a:lnTo>
                  <a:lnTo>
                    <a:pt x="336676" y="80010"/>
                  </a:lnTo>
                  <a:lnTo>
                    <a:pt x="372702" y="80010"/>
                  </a:lnTo>
                  <a:lnTo>
                    <a:pt x="369824" y="77469"/>
                  </a:lnTo>
                  <a:lnTo>
                    <a:pt x="365125" y="74929"/>
                  </a:lnTo>
                  <a:lnTo>
                    <a:pt x="360552" y="71119"/>
                  </a:lnTo>
                  <a:lnTo>
                    <a:pt x="355726" y="68579"/>
                  </a:lnTo>
                  <a:lnTo>
                    <a:pt x="350647" y="68579"/>
                  </a:lnTo>
                  <a:lnTo>
                    <a:pt x="345694" y="67310"/>
                  </a:lnTo>
                  <a:close/>
                </a:path>
                <a:path w="458470" h="369569">
                  <a:moveTo>
                    <a:pt x="372702" y="80010"/>
                  </a:moveTo>
                  <a:lnTo>
                    <a:pt x="343407" y="80010"/>
                  </a:lnTo>
                  <a:lnTo>
                    <a:pt x="350266" y="81279"/>
                  </a:lnTo>
                  <a:lnTo>
                    <a:pt x="353695" y="83819"/>
                  </a:lnTo>
                  <a:lnTo>
                    <a:pt x="375310" y="118110"/>
                  </a:lnTo>
                  <a:lnTo>
                    <a:pt x="375157" y="121919"/>
                  </a:lnTo>
                  <a:lnTo>
                    <a:pt x="356616" y="140969"/>
                  </a:lnTo>
                  <a:lnTo>
                    <a:pt x="378491" y="140969"/>
                  </a:lnTo>
                  <a:lnTo>
                    <a:pt x="388874" y="113029"/>
                  </a:lnTo>
                  <a:lnTo>
                    <a:pt x="388239" y="107950"/>
                  </a:lnTo>
                  <a:lnTo>
                    <a:pt x="386460" y="102869"/>
                  </a:lnTo>
                  <a:lnTo>
                    <a:pt x="384809" y="97789"/>
                  </a:lnTo>
                  <a:lnTo>
                    <a:pt x="381889" y="92710"/>
                  </a:lnTo>
                  <a:lnTo>
                    <a:pt x="378078" y="87629"/>
                  </a:lnTo>
                  <a:lnTo>
                    <a:pt x="374142" y="81279"/>
                  </a:lnTo>
                  <a:lnTo>
                    <a:pt x="372702" y="80010"/>
                  </a:lnTo>
                  <a:close/>
                </a:path>
                <a:path w="458470" h="369569">
                  <a:moveTo>
                    <a:pt x="372109" y="39369"/>
                  </a:moveTo>
                  <a:lnTo>
                    <a:pt x="361315" y="46989"/>
                  </a:lnTo>
                  <a:lnTo>
                    <a:pt x="436118" y="92710"/>
                  </a:lnTo>
                  <a:lnTo>
                    <a:pt x="447294" y="137160"/>
                  </a:lnTo>
                  <a:lnTo>
                    <a:pt x="458089" y="129539"/>
                  </a:lnTo>
                  <a:lnTo>
                    <a:pt x="444440" y="76200"/>
                  </a:lnTo>
                  <a:lnTo>
                    <a:pt x="431673" y="76200"/>
                  </a:lnTo>
                  <a:lnTo>
                    <a:pt x="372109" y="39369"/>
                  </a:lnTo>
                  <a:close/>
                </a:path>
                <a:path w="458470" h="369569">
                  <a:moveTo>
                    <a:pt x="424942" y="0"/>
                  </a:moveTo>
                  <a:lnTo>
                    <a:pt x="414147" y="7619"/>
                  </a:lnTo>
                  <a:lnTo>
                    <a:pt x="432053" y="76200"/>
                  </a:lnTo>
                  <a:lnTo>
                    <a:pt x="444440" y="76200"/>
                  </a:lnTo>
                  <a:lnTo>
                    <a:pt x="4249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8731122" y="3625977"/>
            <a:ext cx="51815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orbel"/>
                <a:cs typeface="Corbel"/>
              </a:rPr>
              <a:t>I</a:t>
            </a:r>
            <a:r>
              <a:rPr dirty="0" sz="1400" spc="5">
                <a:latin typeface="Corbel"/>
                <a:cs typeface="Corbel"/>
              </a:rPr>
              <a:t>t</a:t>
            </a:r>
            <a:r>
              <a:rPr dirty="0" sz="1400">
                <a:latin typeface="Corbel"/>
                <a:cs typeface="Corbel"/>
              </a:rPr>
              <a:t>e</a:t>
            </a:r>
            <a:r>
              <a:rPr dirty="0" sz="1400" spc="-5">
                <a:latin typeface="Corbel"/>
                <a:cs typeface="Corbel"/>
              </a:rPr>
              <a:t>r</a:t>
            </a:r>
            <a:r>
              <a:rPr dirty="0" sz="1400">
                <a:latin typeface="Corbel"/>
                <a:cs typeface="Corbel"/>
              </a:rPr>
              <a:t>ate</a:t>
            </a:r>
            <a:endParaRPr sz="1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43815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Incremental</a:t>
            </a:r>
            <a:r>
              <a:rPr dirty="0" spc="-9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2205" y="2653055"/>
            <a:ext cx="6696709" cy="2425065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40"/>
              </a:spcBef>
              <a:buSzPct val="79545"/>
              <a:buChar char="•"/>
              <a:tabLst>
                <a:tab pos="195580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Combination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of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 linear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and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iterative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approaches</a:t>
            </a:r>
            <a:endParaRPr sz="22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5580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Set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of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concrete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steps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(“mini</a:t>
            </a:r>
            <a:r>
              <a:rPr dirty="0" sz="2200" spc="3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waterfalls”)</a:t>
            </a:r>
            <a:r>
              <a:rPr dirty="0" sz="2200" spc="2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that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are</a:t>
            </a:r>
            <a:endParaRPr sz="2200">
              <a:latin typeface="Corbel"/>
              <a:cs typeface="Corbel"/>
            </a:endParaRPr>
          </a:p>
          <a:p>
            <a:pPr marL="881380">
              <a:lnSpc>
                <a:spcPct val="100000"/>
              </a:lnSpc>
              <a:spcBef>
                <a:spcPts val="1140"/>
              </a:spcBef>
            </a:pPr>
            <a:r>
              <a:rPr dirty="0" sz="2200" spc="-15">
                <a:solidFill>
                  <a:srgbClr val="00AFEF"/>
                </a:solidFill>
                <a:latin typeface="Corbel"/>
                <a:cs typeface="Corbel"/>
              </a:rPr>
              <a:t>worked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through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in 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an</a:t>
            </a:r>
            <a:r>
              <a:rPr dirty="0" sz="2200" spc="-2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iterative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fashion</a:t>
            </a:r>
            <a:endParaRPr sz="22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195580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Allows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for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easier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change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of requirements</a:t>
            </a:r>
            <a:endParaRPr sz="2200">
              <a:latin typeface="Corbel"/>
              <a:cs typeface="Corbel"/>
            </a:endParaRPr>
          </a:p>
          <a:p>
            <a:pPr marL="195580" indent="-182880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5580" algn="l"/>
              </a:tabLst>
            </a:pP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Focuses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on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delivering</a:t>
            </a:r>
            <a:r>
              <a:rPr dirty="0" sz="2200" spc="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customer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value early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in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the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project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54468" y="778763"/>
            <a:ext cx="2592705" cy="2883535"/>
            <a:chOff x="7554468" y="778763"/>
            <a:chExt cx="2592705" cy="2883535"/>
          </a:xfrm>
        </p:grpSpPr>
        <p:sp>
          <p:nvSpPr>
            <p:cNvPr id="5" name="object 5"/>
            <p:cNvSpPr/>
            <p:nvPr/>
          </p:nvSpPr>
          <p:spPr>
            <a:xfrm>
              <a:off x="7766304" y="778763"/>
              <a:ext cx="2380615" cy="2883535"/>
            </a:xfrm>
            <a:custGeom>
              <a:avLst/>
              <a:gdLst/>
              <a:ahLst/>
              <a:cxnLst/>
              <a:rect l="l" t="t" r="r" b="b"/>
              <a:pathLst>
                <a:path w="2380615" h="2883535">
                  <a:moveTo>
                    <a:pt x="1190244" y="0"/>
                  </a:moveTo>
                  <a:lnTo>
                    <a:pt x="1190244" y="720851"/>
                  </a:lnTo>
                  <a:lnTo>
                    <a:pt x="0" y="720851"/>
                  </a:lnTo>
                  <a:lnTo>
                    <a:pt x="0" y="2162556"/>
                  </a:lnTo>
                  <a:lnTo>
                    <a:pt x="1190244" y="2162556"/>
                  </a:lnTo>
                  <a:lnTo>
                    <a:pt x="1190244" y="2883408"/>
                  </a:lnTo>
                  <a:lnTo>
                    <a:pt x="2380488" y="1441703"/>
                  </a:lnTo>
                  <a:lnTo>
                    <a:pt x="1190244" y="0"/>
                  </a:lnTo>
                  <a:close/>
                </a:path>
              </a:pathLst>
            </a:custGeom>
            <a:solidFill>
              <a:srgbClr val="E0E6C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54468" y="1639811"/>
              <a:ext cx="907554" cy="115901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738998" y="2098040"/>
            <a:ext cx="5441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orbel"/>
                <a:cs typeface="Corbel"/>
              </a:rPr>
              <a:t>Analysis</a:t>
            </a:r>
            <a:endParaRPr sz="1200">
              <a:latin typeface="Corbel"/>
              <a:cs typeface="Corbe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00871" y="1639811"/>
            <a:ext cx="907554" cy="115901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726551" y="2098040"/>
            <a:ext cx="46100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orbel"/>
                <a:cs typeface="Corbel"/>
              </a:rPr>
              <a:t>De</a:t>
            </a:r>
            <a:r>
              <a:rPr dirty="0" sz="1200" spc="-5">
                <a:latin typeface="Corbel"/>
                <a:cs typeface="Corbel"/>
              </a:rPr>
              <a:t>s</a:t>
            </a:r>
            <a:r>
              <a:rPr dirty="0" sz="1200">
                <a:latin typeface="Corbel"/>
                <a:cs typeface="Corbel"/>
              </a:rPr>
              <a:t>i</a:t>
            </a:r>
            <a:r>
              <a:rPr dirty="0" sz="1200" spc="-5">
                <a:latin typeface="Corbel"/>
                <a:cs typeface="Corbel"/>
              </a:rPr>
              <a:t>g</a:t>
            </a:r>
            <a:r>
              <a:rPr dirty="0" sz="1200">
                <a:latin typeface="Corbel"/>
                <a:cs typeface="Corbel"/>
              </a:rPr>
              <a:t>n</a:t>
            </a:r>
            <a:endParaRPr sz="1200">
              <a:latin typeface="Corbel"/>
              <a:cs typeface="Corbe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48800" y="1639811"/>
            <a:ext cx="906030" cy="115901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543668" y="2098040"/>
            <a:ext cx="7181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Corbel"/>
                <a:cs typeface="Corbel"/>
              </a:rPr>
              <a:t>Implement</a:t>
            </a:r>
            <a:endParaRPr sz="1200">
              <a:latin typeface="Corbel"/>
              <a:cs typeface="Corbe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715504" y="666495"/>
            <a:ext cx="3813810" cy="3206115"/>
            <a:chOff x="7715504" y="666495"/>
            <a:chExt cx="3813810" cy="3206115"/>
          </a:xfrm>
        </p:grpSpPr>
        <p:sp>
          <p:nvSpPr>
            <p:cNvPr id="13" name="object 13"/>
            <p:cNvSpPr/>
            <p:nvPr/>
          </p:nvSpPr>
          <p:spPr>
            <a:xfrm>
              <a:off x="7725410" y="2576322"/>
              <a:ext cx="1233805" cy="1286510"/>
            </a:xfrm>
            <a:custGeom>
              <a:avLst/>
              <a:gdLst/>
              <a:ahLst/>
              <a:cxnLst/>
              <a:rect l="l" t="t" r="r" b="b"/>
              <a:pathLst>
                <a:path w="1233804" h="1286510">
                  <a:moveTo>
                    <a:pt x="291592" y="0"/>
                  </a:moveTo>
                  <a:lnTo>
                    <a:pt x="0" y="321563"/>
                  </a:lnTo>
                  <a:lnTo>
                    <a:pt x="160782" y="321563"/>
                  </a:lnTo>
                  <a:lnTo>
                    <a:pt x="172132" y="376580"/>
                  </a:lnTo>
                  <a:lnTo>
                    <a:pt x="185123" y="430394"/>
                  </a:lnTo>
                  <a:lnTo>
                    <a:pt x="199708" y="482966"/>
                  </a:lnTo>
                  <a:lnTo>
                    <a:pt x="215841" y="534254"/>
                  </a:lnTo>
                  <a:lnTo>
                    <a:pt x="233476" y="584218"/>
                  </a:lnTo>
                  <a:lnTo>
                    <a:pt x="252568" y="632819"/>
                  </a:lnTo>
                  <a:lnTo>
                    <a:pt x="273071" y="680015"/>
                  </a:lnTo>
                  <a:lnTo>
                    <a:pt x="294938" y="725767"/>
                  </a:lnTo>
                  <a:lnTo>
                    <a:pt x="318125" y="770033"/>
                  </a:lnTo>
                  <a:lnTo>
                    <a:pt x="342585" y="812774"/>
                  </a:lnTo>
                  <a:lnTo>
                    <a:pt x="368272" y="853949"/>
                  </a:lnTo>
                  <a:lnTo>
                    <a:pt x="395141" y="893518"/>
                  </a:lnTo>
                  <a:lnTo>
                    <a:pt x="423145" y="931440"/>
                  </a:lnTo>
                  <a:lnTo>
                    <a:pt x="452239" y="967674"/>
                  </a:lnTo>
                  <a:lnTo>
                    <a:pt x="482378" y="1002182"/>
                  </a:lnTo>
                  <a:lnTo>
                    <a:pt x="513514" y="1034921"/>
                  </a:lnTo>
                  <a:lnTo>
                    <a:pt x="545603" y="1065852"/>
                  </a:lnTo>
                  <a:lnTo>
                    <a:pt x="578599" y="1094934"/>
                  </a:lnTo>
                  <a:lnTo>
                    <a:pt x="612455" y="1122127"/>
                  </a:lnTo>
                  <a:lnTo>
                    <a:pt x="647126" y="1147391"/>
                  </a:lnTo>
                  <a:lnTo>
                    <a:pt x="682566" y="1170684"/>
                  </a:lnTo>
                  <a:lnTo>
                    <a:pt x="718729" y="1191968"/>
                  </a:lnTo>
                  <a:lnTo>
                    <a:pt x="755569" y="1211200"/>
                  </a:lnTo>
                  <a:lnTo>
                    <a:pt x="793041" y="1228342"/>
                  </a:lnTo>
                  <a:lnTo>
                    <a:pt x="831099" y="1243352"/>
                  </a:lnTo>
                  <a:lnTo>
                    <a:pt x="869697" y="1256190"/>
                  </a:lnTo>
                  <a:lnTo>
                    <a:pt x="908788" y="1266816"/>
                  </a:lnTo>
                  <a:lnTo>
                    <a:pt x="948328" y="1275189"/>
                  </a:lnTo>
                  <a:lnTo>
                    <a:pt x="988270" y="1281269"/>
                  </a:lnTo>
                  <a:lnTo>
                    <a:pt x="1028568" y="1285016"/>
                  </a:lnTo>
                  <a:lnTo>
                    <a:pt x="1069178" y="1286389"/>
                  </a:lnTo>
                  <a:lnTo>
                    <a:pt x="1110052" y="1285347"/>
                  </a:lnTo>
                  <a:lnTo>
                    <a:pt x="1151145" y="1281851"/>
                  </a:lnTo>
                  <a:lnTo>
                    <a:pt x="1192411" y="1275859"/>
                  </a:lnTo>
                  <a:lnTo>
                    <a:pt x="1233805" y="1267333"/>
                  </a:lnTo>
                  <a:lnTo>
                    <a:pt x="1192026" y="1256132"/>
                  </a:lnTo>
                  <a:lnTo>
                    <a:pt x="1150921" y="1242469"/>
                  </a:lnTo>
                  <a:lnTo>
                    <a:pt x="1110534" y="1226398"/>
                  </a:lnTo>
                  <a:lnTo>
                    <a:pt x="1070910" y="1207977"/>
                  </a:lnTo>
                  <a:lnTo>
                    <a:pt x="1032093" y="1187261"/>
                  </a:lnTo>
                  <a:lnTo>
                    <a:pt x="994128" y="1164306"/>
                  </a:lnTo>
                  <a:lnTo>
                    <a:pt x="957059" y="1139169"/>
                  </a:lnTo>
                  <a:lnTo>
                    <a:pt x="920931" y="1111905"/>
                  </a:lnTo>
                  <a:lnTo>
                    <a:pt x="885789" y="1082571"/>
                  </a:lnTo>
                  <a:lnTo>
                    <a:pt x="851677" y="1051224"/>
                  </a:lnTo>
                  <a:lnTo>
                    <a:pt x="818640" y="1017918"/>
                  </a:lnTo>
                  <a:lnTo>
                    <a:pt x="786721" y="982710"/>
                  </a:lnTo>
                  <a:lnTo>
                    <a:pt x="755967" y="945657"/>
                  </a:lnTo>
                  <a:lnTo>
                    <a:pt x="726421" y="906815"/>
                  </a:lnTo>
                  <a:lnTo>
                    <a:pt x="698128" y="866239"/>
                  </a:lnTo>
                  <a:lnTo>
                    <a:pt x="671132" y="823986"/>
                  </a:lnTo>
                  <a:lnTo>
                    <a:pt x="645479" y="780112"/>
                  </a:lnTo>
                  <a:lnTo>
                    <a:pt x="621212" y="734673"/>
                  </a:lnTo>
                  <a:lnTo>
                    <a:pt x="598377" y="687726"/>
                  </a:lnTo>
                  <a:lnTo>
                    <a:pt x="577017" y="639325"/>
                  </a:lnTo>
                  <a:lnTo>
                    <a:pt x="557177" y="589529"/>
                  </a:lnTo>
                  <a:lnTo>
                    <a:pt x="538903" y="538392"/>
                  </a:lnTo>
                  <a:lnTo>
                    <a:pt x="522238" y="485970"/>
                  </a:lnTo>
                  <a:lnTo>
                    <a:pt x="507227" y="432321"/>
                  </a:lnTo>
                  <a:lnTo>
                    <a:pt x="493915" y="377500"/>
                  </a:lnTo>
                  <a:lnTo>
                    <a:pt x="482346" y="321563"/>
                  </a:lnTo>
                  <a:lnTo>
                    <a:pt x="643128" y="321563"/>
                  </a:lnTo>
                  <a:lnTo>
                    <a:pt x="291592" y="0"/>
                  </a:lnTo>
                  <a:close/>
                </a:path>
              </a:pathLst>
            </a:custGeom>
            <a:solidFill>
              <a:srgbClr val="E1EB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798433" y="2576322"/>
              <a:ext cx="1264285" cy="1286510"/>
            </a:xfrm>
            <a:custGeom>
              <a:avLst/>
              <a:gdLst/>
              <a:ahLst/>
              <a:cxnLst/>
              <a:rect l="l" t="t" r="r" b="b"/>
              <a:pathLst>
                <a:path w="1264284" h="1286510">
                  <a:moveTo>
                    <a:pt x="1263777" y="0"/>
                  </a:moveTo>
                  <a:lnTo>
                    <a:pt x="942213" y="0"/>
                  </a:lnTo>
                  <a:lnTo>
                    <a:pt x="941342" y="55799"/>
                  </a:lnTo>
                  <a:lnTo>
                    <a:pt x="938754" y="110991"/>
                  </a:lnTo>
                  <a:lnTo>
                    <a:pt x="934483" y="165527"/>
                  </a:lnTo>
                  <a:lnTo>
                    <a:pt x="928566" y="219359"/>
                  </a:lnTo>
                  <a:lnTo>
                    <a:pt x="921037" y="272438"/>
                  </a:lnTo>
                  <a:lnTo>
                    <a:pt x="911931" y="324717"/>
                  </a:lnTo>
                  <a:lnTo>
                    <a:pt x="901285" y="376148"/>
                  </a:lnTo>
                  <a:lnTo>
                    <a:pt x="889134" y="426681"/>
                  </a:lnTo>
                  <a:lnTo>
                    <a:pt x="875513" y="476269"/>
                  </a:lnTo>
                  <a:lnTo>
                    <a:pt x="860456" y="524863"/>
                  </a:lnTo>
                  <a:lnTo>
                    <a:pt x="844001" y="572415"/>
                  </a:lnTo>
                  <a:lnTo>
                    <a:pt x="826181" y="618878"/>
                  </a:lnTo>
                  <a:lnTo>
                    <a:pt x="807033" y="664202"/>
                  </a:lnTo>
                  <a:lnTo>
                    <a:pt x="786592" y="708340"/>
                  </a:lnTo>
                  <a:lnTo>
                    <a:pt x="764893" y="751243"/>
                  </a:lnTo>
                  <a:lnTo>
                    <a:pt x="741971" y="792863"/>
                  </a:lnTo>
                  <a:lnTo>
                    <a:pt x="717863" y="833151"/>
                  </a:lnTo>
                  <a:lnTo>
                    <a:pt x="692602" y="872060"/>
                  </a:lnTo>
                  <a:lnTo>
                    <a:pt x="666226" y="909542"/>
                  </a:lnTo>
                  <a:lnTo>
                    <a:pt x="638768" y="945547"/>
                  </a:lnTo>
                  <a:lnTo>
                    <a:pt x="610264" y="980028"/>
                  </a:lnTo>
                  <a:lnTo>
                    <a:pt x="580751" y="1012937"/>
                  </a:lnTo>
                  <a:lnTo>
                    <a:pt x="550262" y="1044225"/>
                  </a:lnTo>
                  <a:lnTo>
                    <a:pt x="518834" y="1073844"/>
                  </a:lnTo>
                  <a:lnTo>
                    <a:pt x="486502" y="1101746"/>
                  </a:lnTo>
                  <a:lnTo>
                    <a:pt x="453301" y="1127883"/>
                  </a:lnTo>
                  <a:lnTo>
                    <a:pt x="419267" y="1152205"/>
                  </a:lnTo>
                  <a:lnTo>
                    <a:pt x="384434" y="1174666"/>
                  </a:lnTo>
                  <a:lnTo>
                    <a:pt x="348839" y="1195217"/>
                  </a:lnTo>
                  <a:lnTo>
                    <a:pt x="312517" y="1213809"/>
                  </a:lnTo>
                  <a:lnTo>
                    <a:pt x="275503" y="1230395"/>
                  </a:lnTo>
                  <a:lnTo>
                    <a:pt x="237832" y="1244926"/>
                  </a:lnTo>
                  <a:lnTo>
                    <a:pt x="199540" y="1257353"/>
                  </a:lnTo>
                  <a:lnTo>
                    <a:pt x="160662" y="1267629"/>
                  </a:lnTo>
                  <a:lnTo>
                    <a:pt x="121233" y="1275706"/>
                  </a:lnTo>
                  <a:lnTo>
                    <a:pt x="81290" y="1281535"/>
                  </a:lnTo>
                  <a:lnTo>
                    <a:pt x="40867" y="1285067"/>
                  </a:lnTo>
                  <a:lnTo>
                    <a:pt x="0" y="1286255"/>
                  </a:lnTo>
                  <a:lnTo>
                    <a:pt x="321564" y="1286255"/>
                  </a:lnTo>
                  <a:lnTo>
                    <a:pt x="362431" y="1285067"/>
                  </a:lnTo>
                  <a:lnTo>
                    <a:pt x="402854" y="1281535"/>
                  </a:lnTo>
                  <a:lnTo>
                    <a:pt x="442797" y="1275706"/>
                  </a:lnTo>
                  <a:lnTo>
                    <a:pt x="482226" y="1267629"/>
                  </a:lnTo>
                  <a:lnTo>
                    <a:pt x="521104" y="1257353"/>
                  </a:lnTo>
                  <a:lnTo>
                    <a:pt x="559396" y="1244926"/>
                  </a:lnTo>
                  <a:lnTo>
                    <a:pt x="597067" y="1230395"/>
                  </a:lnTo>
                  <a:lnTo>
                    <a:pt x="634081" y="1213809"/>
                  </a:lnTo>
                  <a:lnTo>
                    <a:pt x="670403" y="1195217"/>
                  </a:lnTo>
                  <a:lnTo>
                    <a:pt x="705998" y="1174666"/>
                  </a:lnTo>
                  <a:lnTo>
                    <a:pt x="740831" y="1152205"/>
                  </a:lnTo>
                  <a:lnTo>
                    <a:pt x="774865" y="1127883"/>
                  </a:lnTo>
                  <a:lnTo>
                    <a:pt x="808066" y="1101746"/>
                  </a:lnTo>
                  <a:lnTo>
                    <a:pt x="840398" y="1073844"/>
                  </a:lnTo>
                  <a:lnTo>
                    <a:pt x="871826" y="1044225"/>
                  </a:lnTo>
                  <a:lnTo>
                    <a:pt x="902315" y="1012937"/>
                  </a:lnTo>
                  <a:lnTo>
                    <a:pt x="931828" y="980028"/>
                  </a:lnTo>
                  <a:lnTo>
                    <a:pt x="960332" y="945547"/>
                  </a:lnTo>
                  <a:lnTo>
                    <a:pt x="987790" y="909542"/>
                  </a:lnTo>
                  <a:lnTo>
                    <a:pt x="1014166" y="872060"/>
                  </a:lnTo>
                  <a:lnTo>
                    <a:pt x="1039427" y="833151"/>
                  </a:lnTo>
                  <a:lnTo>
                    <a:pt x="1063535" y="792863"/>
                  </a:lnTo>
                  <a:lnTo>
                    <a:pt x="1086457" y="751243"/>
                  </a:lnTo>
                  <a:lnTo>
                    <a:pt x="1108156" y="708340"/>
                  </a:lnTo>
                  <a:lnTo>
                    <a:pt x="1128597" y="664202"/>
                  </a:lnTo>
                  <a:lnTo>
                    <a:pt x="1147745" y="618878"/>
                  </a:lnTo>
                  <a:lnTo>
                    <a:pt x="1165565" y="572415"/>
                  </a:lnTo>
                  <a:lnTo>
                    <a:pt x="1182020" y="524863"/>
                  </a:lnTo>
                  <a:lnTo>
                    <a:pt x="1197077" y="476269"/>
                  </a:lnTo>
                  <a:lnTo>
                    <a:pt x="1210698" y="426681"/>
                  </a:lnTo>
                  <a:lnTo>
                    <a:pt x="1222849" y="376148"/>
                  </a:lnTo>
                  <a:lnTo>
                    <a:pt x="1233495" y="324717"/>
                  </a:lnTo>
                  <a:lnTo>
                    <a:pt x="1242601" y="272438"/>
                  </a:lnTo>
                  <a:lnTo>
                    <a:pt x="1250130" y="219359"/>
                  </a:lnTo>
                  <a:lnTo>
                    <a:pt x="1256047" y="165527"/>
                  </a:lnTo>
                  <a:lnTo>
                    <a:pt x="1260318" y="110991"/>
                  </a:lnTo>
                  <a:lnTo>
                    <a:pt x="1262906" y="55799"/>
                  </a:lnTo>
                  <a:lnTo>
                    <a:pt x="1263777" y="0"/>
                  </a:lnTo>
                  <a:close/>
                </a:path>
              </a:pathLst>
            </a:custGeom>
            <a:solidFill>
              <a:srgbClr val="B6BC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725410" y="2576322"/>
              <a:ext cx="2336800" cy="1286510"/>
            </a:xfrm>
            <a:custGeom>
              <a:avLst/>
              <a:gdLst/>
              <a:ahLst/>
              <a:cxnLst/>
              <a:rect l="l" t="t" r="r" b="b"/>
              <a:pathLst>
                <a:path w="2336800" h="1286510">
                  <a:moveTo>
                    <a:pt x="1233805" y="1267333"/>
                  </a:moveTo>
                  <a:lnTo>
                    <a:pt x="1192026" y="1256132"/>
                  </a:lnTo>
                  <a:lnTo>
                    <a:pt x="1150921" y="1242469"/>
                  </a:lnTo>
                  <a:lnTo>
                    <a:pt x="1110534" y="1226398"/>
                  </a:lnTo>
                  <a:lnTo>
                    <a:pt x="1070910" y="1207977"/>
                  </a:lnTo>
                  <a:lnTo>
                    <a:pt x="1032093" y="1187261"/>
                  </a:lnTo>
                  <a:lnTo>
                    <a:pt x="994128" y="1164306"/>
                  </a:lnTo>
                  <a:lnTo>
                    <a:pt x="957059" y="1139169"/>
                  </a:lnTo>
                  <a:lnTo>
                    <a:pt x="920931" y="1111905"/>
                  </a:lnTo>
                  <a:lnTo>
                    <a:pt x="885789" y="1082571"/>
                  </a:lnTo>
                  <a:lnTo>
                    <a:pt x="851677" y="1051224"/>
                  </a:lnTo>
                  <a:lnTo>
                    <a:pt x="818640" y="1017918"/>
                  </a:lnTo>
                  <a:lnTo>
                    <a:pt x="786721" y="982710"/>
                  </a:lnTo>
                  <a:lnTo>
                    <a:pt x="755967" y="945657"/>
                  </a:lnTo>
                  <a:lnTo>
                    <a:pt x="726421" y="906815"/>
                  </a:lnTo>
                  <a:lnTo>
                    <a:pt x="698128" y="866239"/>
                  </a:lnTo>
                  <a:lnTo>
                    <a:pt x="671132" y="823986"/>
                  </a:lnTo>
                  <a:lnTo>
                    <a:pt x="645479" y="780112"/>
                  </a:lnTo>
                  <a:lnTo>
                    <a:pt x="621212" y="734673"/>
                  </a:lnTo>
                  <a:lnTo>
                    <a:pt x="598377" y="687726"/>
                  </a:lnTo>
                  <a:lnTo>
                    <a:pt x="577017" y="639325"/>
                  </a:lnTo>
                  <a:lnTo>
                    <a:pt x="557177" y="589529"/>
                  </a:lnTo>
                  <a:lnTo>
                    <a:pt x="538903" y="538392"/>
                  </a:lnTo>
                  <a:lnTo>
                    <a:pt x="522238" y="485970"/>
                  </a:lnTo>
                  <a:lnTo>
                    <a:pt x="507227" y="432321"/>
                  </a:lnTo>
                  <a:lnTo>
                    <a:pt x="493915" y="377500"/>
                  </a:lnTo>
                  <a:lnTo>
                    <a:pt x="482346" y="321563"/>
                  </a:lnTo>
                  <a:lnTo>
                    <a:pt x="643128" y="321563"/>
                  </a:lnTo>
                  <a:lnTo>
                    <a:pt x="291592" y="0"/>
                  </a:lnTo>
                  <a:lnTo>
                    <a:pt x="0" y="321563"/>
                  </a:lnTo>
                  <a:lnTo>
                    <a:pt x="160782" y="321563"/>
                  </a:lnTo>
                  <a:lnTo>
                    <a:pt x="171996" y="375984"/>
                  </a:lnTo>
                  <a:lnTo>
                    <a:pt x="184841" y="429290"/>
                  </a:lnTo>
                  <a:lnTo>
                    <a:pt x="199273" y="481436"/>
                  </a:lnTo>
                  <a:lnTo>
                    <a:pt x="215248" y="532377"/>
                  </a:lnTo>
                  <a:lnTo>
                    <a:pt x="232725" y="582068"/>
                  </a:lnTo>
                  <a:lnTo>
                    <a:pt x="251660" y="630463"/>
                  </a:lnTo>
                  <a:lnTo>
                    <a:pt x="272010" y="677516"/>
                  </a:lnTo>
                  <a:lnTo>
                    <a:pt x="293731" y="723182"/>
                  </a:lnTo>
                  <a:lnTo>
                    <a:pt x="316781" y="767416"/>
                  </a:lnTo>
                  <a:lnTo>
                    <a:pt x="341118" y="810173"/>
                  </a:lnTo>
                  <a:lnTo>
                    <a:pt x="366697" y="851406"/>
                  </a:lnTo>
                  <a:lnTo>
                    <a:pt x="393476" y="891070"/>
                  </a:lnTo>
                  <a:lnTo>
                    <a:pt x="421412" y="929121"/>
                  </a:lnTo>
                  <a:lnTo>
                    <a:pt x="450461" y="965512"/>
                  </a:lnTo>
                  <a:lnTo>
                    <a:pt x="480582" y="1000199"/>
                  </a:lnTo>
                  <a:lnTo>
                    <a:pt x="511730" y="1033135"/>
                  </a:lnTo>
                  <a:lnTo>
                    <a:pt x="543862" y="1064275"/>
                  </a:lnTo>
                  <a:lnTo>
                    <a:pt x="576937" y="1093575"/>
                  </a:lnTo>
                  <a:lnTo>
                    <a:pt x="610910" y="1120988"/>
                  </a:lnTo>
                  <a:lnTo>
                    <a:pt x="645739" y="1146468"/>
                  </a:lnTo>
                  <a:lnTo>
                    <a:pt x="681380" y="1169972"/>
                  </a:lnTo>
                  <a:lnTo>
                    <a:pt x="717791" y="1191453"/>
                  </a:lnTo>
                  <a:lnTo>
                    <a:pt x="754928" y="1210865"/>
                  </a:lnTo>
                  <a:lnTo>
                    <a:pt x="792749" y="1228164"/>
                  </a:lnTo>
                  <a:lnTo>
                    <a:pt x="831211" y="1243303"/>
                  </a:lnTo>
                  <a:lnTo>
                    <a:pt x="870270" y="1256238"/>
                  </a:lnTo>
                  <a:lnTo>
                    <a:pt x="909884" y="1266923"/>
                  </a:lnTo>
                  <a:lnTo>
                    <a:pt x="950009" y="1275313"/>
                  </a:lnTo>
                  <a:lnTo>
                    <a:pt x="990602" y="1281362"/>
                  </a:lnTo>
                  <a:lnTo>
                    <a:pt x="1031621" y="1285025"/>
                  </a:lnTo>
                  <a:lnTo>
                    <a:pt x="1073023" y="1286255"/>
                  </a:lnTo>
                  <a:lnTo>
                    <a:pt x="1394587" y="1286255"/>
                  </a:lnTo>
                  <a:lnTo>
                    <a:pt x="1435454" y="1285067"/>
                  </a:lnTo>
                  <a:lnTo>
                    <a:pt x="1475877" y="1281535"/>
                  </a:lnTo>
                  <a:lnTo>
                    <a:pt x="1515820" y="1275706"/>
                  </a:lnTo>
                  <a:lnTo>
                    <a:pt x="1555249" y="1267629"/>
                  </a:lnTo>
                  <a:lnTo>
                    <a:pt x="1594127" y="1257353"/>
                  </a:lnTo>
                  <a:lnTo>
                    <a:pt x="1632419" y="1244926"/>
                  </a:lnTo>
                  <a:lnTo>
                    <a:pt x="1670090" y="1230395"/>
                  </a:lnTo>
                  <a:lnTo>
                    <a:pt x="1707104" y="1213809"/>
                  </a:lnTo>
                  <a:lnTo>
                    <a:pt x="1743426" y="1195217"/>
                  </a:lnTo>
                  <a:lnTo>
                    <a:pt x="1779021" y="1174666"/>
                  </a:lnTo>
                  <a:lnTo>
                    <a:pt x="1813854" y="1152205"/>
                  </a:lnTo>
                  <a:lnTo>
                    <a:pt x="1847888" y="1127883"/>
                  </a:lnTo>
                  <a:lnTo>
                    <a:pt x="1881089" y="1101746"/>
                  </a:lnTo>
                  <a:lnTo>
                    <a:pt x="1913421" y="1073844"/>
                  </a:lnTo>
                  <a:lnTo>
                    <a:pt x="1944849" y="1044225"/>
                  </a:lnTo>
                  <a:lnTo>
                    <a:pt x="1975338" y="1012937"/>
                  </a:lnTo>
                  <a:lnTo>
                    <a:pt x="2004851" y="980028"/>
                  </a:lnTo>
                  <a:lnTo>
                    <a:pt x="2033355" y="945547"/>
                  </a:lnTo>
                  <a:lnTo>
                    <a:pt x="2060813" y="909542"/>
                  </a:lnTo>
                  <a:lnTo>
                    <a:pt x="2087189" y="872060"/>
                  </a:lnTo>
                  <a:lnTo>
                    <a:pt x="2112450" y="833151"/>
                  </a:lnTo>
                  <a:lnTo>
                    <a:pt x="2136558" y="792863"/>
                  </a:lnTo>
                  <a:lnTo>
                    <a:pt x="2159480" y="751243"/>
                  </a:lnTo>
                  <a:lnTo>
                    <a:pt x="2181179" y="708340"/>
                  </a:lnTo>
                  <a:lnTo>
                    <a:pt x="2201620" y="664202"/>
                  </a:lnTo>
                  <a:lnTo>
                    <a:pt x="2220768" y="618878"/>
                  </a:lnTo>
                  <a:lnTo>
                    <a:pt x="2238588" y="572415"/>
                  </a:lnTo>
                  <a:lnTo>
                    <a:pt x="2255043" y="524863"/>
                  </a:lnTo>
                  <a:lnTo>
                    <a:pt x="2270100" y="476269"/>
                  </a:lnTo>
                  <a:lnTo>
                    <a:pt x="2283721" y="426681"/>
                  </a:lnTo>
                  <a:lnTo>
                    <a:pt x="2295872" y="376148"/>
                  </a:lnTo>
                  <a:lnTo>
                    <a:pt x="2306518" y="324717"/>
                  </a:lnTo>
                  <a:lnTo>
                    <a:pt x="2315624" y="272438"/>
                  </a:lnTo>
                  <a:lnTo>
                    <a:pt x="2323153" y="219359"/>
                  </a:lnTo>
                  <a:lnTo>
                    <a:pt x="2329070" y="165527"/>
                  </a:lnTo>
                  <a:lnTo>
                    <a:pt x="2333341" y="110991"/>
                  </a:lnTo>
                  <a:lnTo>
                    <a:pt x="2335929" y="55799"/>
                  </a:lnTo>
                  <a:lnTo>
                    <a:pt x="2336800" y="0"/>
                  </a:lnTo>
                  <a:lnTo>
                    <a:pt x="2015236" y="0"/>
                  </a:lnTo>
                  <a:lnTo>
                    <a:pt x="2014365" y="55799"/>
                  </a:lnTo>
                  <a:lnTo>
                    <a:pt x="2011777" y="110991"/>
                  </a:lnTo>
                  <a:lnTo>
                    <a:pt x="2007506" y="165527"/>
                  </a:lnTo>
                  <a:lnTo>
                    <a:pt x="2001589" y="219359"/>
                  </a:lnTo>
                  <a:lnTo>
                    <a:pt x="1994060" y="272438"/>
                  </a:lnTo>
                  <a:lnTo>
                    <a:pt x="1984954" y="324717"/>
                  </a:lnTo>
                  <a:lnTo>
                    <a:pt x="1974308" y="376148"/>
                  </a:lnTo>
                  <a:lnTo>
                    <a:pt x="1962157" y="426681"/>
                  </a:lnTo>
                  <a:lnTo>
                    <a:pt x="1948536" y="476269"/>
                  </a:lnTo>
                  <a:lnTo>
                    <a:pt x="1933479" y="524863"/>
                  </a:lnTo>
                  <a:lnTo>
                    <a:pt x="1917024" y="572415"/>
                  </a:lnTo>
                  <a:lnTo>
                    <a:pt x="1899204" y="618878"/>
                  </a:lnTo>
                  <a:lnTo>
                    <a:pt x="1880056" y="664202"/>
                  </a:lnTo>
                  <a:lnTo>
                    <a:pt x="1859615" y="708340"/>
                  </a:lnTo>
                  <a:lnTo>
                    <a:pt x="1837916" y="751243"/>
                  </a:lnTo>
                  <a:lnTo>
                    <a:pt x="1814994" y="792863"/>
                  </a:lnTo>
                  <a:lnTo>
                    <a:pt x="1790886" y="833151"/>
                  </a:lnTo>
                  <a:lnTo>
                    <a:pt x="1765625" y="872060"/>
                  </a:lnTo>
                  <a:lnTo>
                    <a:pt x="1739249" y="909542"/>
                  </a:lnTo>
                  <a:lnTo>
                    <a:pt x="1711791" y="945547"/>
                  </a:lnTo>
                  <a:lnTo>
                    <a:pt x="1683287" y="980028"/>
                  </a:lnTo>
                  <a:lnTo>
                    <a:pt x="1653774" y="1012937"/>
                  </a:lnTo>
                  <a:lnTo>
                    <a:pt x="1623285" y="1044225"/>
                  </a:lnTo>
                  <a:lnTo>
                    <a:pt x="1591857" y="1073844"/>
                  </a:lnTo>
                  <a:lnTo>
                    <a:pt x="1559525" y="1101746"/>
                  </a:lnTo>
                  <a:lnTo>
                    <a:pt x="1526324" y="1127883"/>
                  </a:lnTo>
                  <a:lnTo>
                    <a:pt x="1492290" y="1152205"/>
                  </a:lnTo>
                  <a:lnTo>
                    <a:pt x="1457457" y="1174666"/>
                  </a:lnTo>
                  <a:lnTo>
                    <a:pt x="1421862" y="1195217"/>
                  </a:lnTo>
                  <a:lnTo>
                    <a:pt x="1385540" y="1213809"/>
                  </a:lnTo>
                  <a:lnTo>
                    <a:pt x="1348526" y="1230395"/>
                  </a:lnTo>
                  <a:lnTo>
                    <a:pt x="1310855" y="1244926"/>
                  </a:lnTo>
                  <a:lnTo>
                    <a:pt x="1272563" y="1257353"/>
                  </a:lnTo>
                  <a:lnTo>
                    <a:pt x="1233685" y="1267629"/>
                  </a:lnTo>
                  <a:lnTo>
                    <a:pt x="1194256" y="1275706"/>
                  </a:lnTo>
                  <a:lnTo>
                    <a:pt x="1154313" y="1281535"/>
                  </a:lnTo>
                  <a:lnTo>
                    <a:pt x="1113890" y="1285067"/>
                  </a:lnTo>
                  <a:lnTo>
                    <a:pt x="1073023" y="1286255"/>
                  </a:lnTo>
                </a:path>
              </a:pathLst>
            </a:custGeom>
            <a:ln w="19812">
              <a:solidFill>
                <a:srgbClr val="0080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160762" y="676020"/>
              <a:ext cx="1358900" cy="1173480"/>
            </a:xfrm>
            <a:custGeom>
              <a:avLst/>
              <a:gdLst/>
              <a:ahLst/>
              <a:cxnLst/>
              <a:rect l="l" t="t" r="r" b="b"/>
              <a:pathLst>
                <a:path w="1358900" h="1173480">
                  <a:moveTo>
                    <a:pt x="686181" y="0"/>
                  </a:moveTo>
                  <a:lnTo>
                    <a:pt x="843153" y="208787"/>
                  </a:lnTo>
                  <a:lnTo>
                    <a:pt x="0" y="842644"/>
                  </a:lnTo>
                  <a:lnTo>
                    <a:pt x="297180" y="877951"/>
                  </a:lnTo>
                  <a:lnTo>
                    <a:pt x="248539" y="1173226"/>
                  </a:lnTo>
                  <a:lnTo>
                    <a:pt x="1091692" y="539495"/>
                  </a:lnTo>
                  <a:lnTo>
                    <a:pt x="1248664" y="748283"/>
                  </a:lnTo>
                  <a:lnTo>
                    <a:pt x="1358773" y="79882"/>
                  </a:lnTo>
                  <a:lnTo>
                    <a:pt x="686181" y="0"/>
                  </a:lnTo>
                  <a:close/>
                </a:path>
              </a:pathLst>
            </a:custGeom>
            <a:solidFill>
              <a:srgbClr val="E1EB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160762" y="676020"/>
              <a:ext cx="1358900" cy="1173480"/>
            </a:xfrm>
            <a:custGeom>
              <a:avLst/>
              <a:gdLst/>
              <a:ahLst/>
              <a:cxnLst/>
              <a:rect l="l" t="t" r="r" b="b"/>
              <a:pathLst>
                <a:path w="1358900" h="1173480">
                  <a:moveTo>
                    <a:pt x="0" y="842644"/>
                  </a:moveTo>
                  <a:lnTo>
                    <a:pt x="843153" y="208787"/>
                  </a:lnTo>
                  <a:lnTo>
                    <a:pt x="686181" y="0"/>
                  </a:lnTo>
                  <a:lnTo>
                    <a:pt x="1358773" y="79882"/>
                  </a:lnTo>
                  <a:lnTo>
                    <a:pt x="1248664" y="748283"/>
                  </a:lnTo>
                  <a:lnTo>
                    <a:pt x="1091692" y="539495"/>
                  </a:lnTo>
                  <a:lnTo>
                    <a:pt x="248539" y="1173226"/>
                  </a:lnTo>
                  <a:lnTo>
                    <a:pt x="297180" y="877951"/>
                  </a:lnTo>
                  <a:lnTo>
                    <a:pt x="0" y="842644"/>
                  </a:lnTo>
                </a:path>
              </a:pathLst>
            </a:custGeom>
            <a:ln w="19050">
              <a:solidFill>
                <a:srgbClr val="0080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669524" y="1047114"/>
              <a:ext cx="458470" cy="369570"/>
            </a:xfrm>
            <a:custGeom>
              <a:avLst/>
              <a:gdLst/>
              <a:ahLst/>
              <a:cxnLst/>
              <a:rect l="l" t="t" r="r" b="b"/>
              <a:pathLst>
                <a:path w="458470" h="369569">
                  <a:moveTo>
                    <a:pt x="70103" y="241808"/>
                  </a:moveTo>
                  <a:lnTo>
                    <a:pt x="33400" y="252095"/>
                  </a:lnTo>
                  <a:lnTo>
                    <a:pt x="17568" y="263302"/>
                  </a:lnTo>
                  <a:lnTo>
                    <a:pt x="0" y="276479"/>
                  </a:lnTo>
                  <a:lnTo>
                    <a:pt x="69976" y="369570"/>
                  </a:lnTo>
                  <a:lnTo>
                    <a:pt x="94914" y="350774"/>
                  </a:lnTo>
                  <a:lnTo>
                    <a:pt x="73659" y="350774"/>
                  </a:lnTo>
                  <a:lnTo>
                    <a:pt x="19050" y="278130"/>
                  </a:lnTo>
                  <a:lnTo>
                    <a:pt x="27685" y="271652"/>
                  </a:lnTo>
                  <a:lnTo>
                    <a:pt x="32003" y="268350"/>
                  </a:lnTo>
                  <a:lnTo>
                    <a:pt x="36068" y="265557"/>
                  </a:lnTo>
                  <a:lnTo>
                    <a:pt x="39877" y="263271"/>
                  </a:lnTo>
                  <a:lnTo>
                    <a:pt x="43560" y="260985"/>
                  </a:lnTo>
                  <a:lnTo>
                    <a:pt x="47117" y="259207"/>
                  </a:lnTo>
                  <a:lnTo>
                    <a:pt x="50673" y="257937"/>
                  </a:lnTo>
                  <a:lnTo>
                    <a:pt x="57435" y="256101"/>
                  </a:lnTo>
                  <a:lnTo>
                    <a:pt x="64008" y="255349"/>
                  </a:lnTo>
                  <a:lnTo>
                    <a:pt x="100705" y="255349"/>
                  </a:lnTo>
                  <a:lnTo>
                    <a:pt x="91948" y="248665"/>
                  </a:lnTo>
                  <a:lnTo>
                    <a:pt x="86868" y="245999"/>
                  </a:lnTo>
                  <a:lnTo>
                    <a:pt x="75819" y="242443"/>
                  </a:lnTo>
                  <a:lnTo>
                    <a:pt x="70103" y="241808"/>
                  </a:lnTo>
                  <a:close/>
                </a:path>
                <a:path w="458470" h="369569">
                  <a:moveTo>
                    <a:pt x="100705" y="255349"/>
                  </a:moveTo>
                  <a:lnTo>
                    <a:pt x="64008" y="255349"/>
                  </a:lnTo>
                  <a:lnTo>
                    <a:pt x="70389" y="255668"/>
                  </a:lnTo>
                  <a:lnTo>
                    <a:pt x="76580" y="257048"/>
                  </a:lnTo>
                  <a:lnTo>
                    <a:pt x="106632" y="287861"/>
                  </a:lnTo>
                  <a:lnTo>
                    <a:pt x="109600" y="301117"/>
                  </a:lnTo>
                  <a:lnTo>
                    <a:pt x="109390" y="307595"/>
                  </a:lnTo>
                  <a:lnTo>
                    <a:pt x="86741" y="340995"/>
                  </a:lnTo>
                  <a:lnTo>
                    <a:pt x="73659" y="350774"/>
                  </a:lnTo>
                  <a:lnTo>
                    <a:pt x="94914" y="350774"/>
                  </a:lnTo>
                  <a:lnTo>
                    <a:pt x="111125" y="334899"/>
                  </a:lnTo>
                  <a:lnTo>
                    <a:pt x="115443" y="329311"/>
                  </a:lnTo>
                  <a:lnTo>
                    <a:pt x="118491" y="323596"/>
                  </a:lnTo>
                  <a:lnTo>
                    <a:pt x="120523" y="317754"/>
                  </a:lnTo>
                  <a:lnTo>
                    <a:pt x="122427" y="311912"/>
                  </a:lnTo>
                  <a:lnTo>
                    <a:pt x="123444" y="306070"/>
                  </a:lnTo>
                  <a:lnTo>
                    <a:pt x="123190" y="300227"/>
                  </a:lnTo>
                  <a:lnTo>
                    <a:pt x="123062" y="294386"/>
                  </a:lnTo>
                  <a:lnTo>
                    <a:pt x="110108" y="265938"/>
                  </a:lnTo>
                  <a:lnTo>
                    <a:pt x="106045" y="260476"/>
                  </a:lnTo>
                  <a:lnTo>
                    <a:pt x="101600" y="256032"/>
                  </a:lnTo>
                  <a:lnTo>
                    <a:pt x="100705" y="255349"/>
                  </a:lnTo>
                  <a:close/>
                </a:path>
                <a:path w="458470" h="369569">
                  <a:moveTo>
                    <a:pt x="164592" y="204469"/>
                  </a:moveTo>
                  <a:lnTo>
                    <a:pt x="155955" y="204469"/>
                  </a:lnTo>
                  <a:lnTo>
                    <a:pt x="147700" y="207010"/>
                  </a:lnTo>
                  <a:lnTo>
                    <a:pt x="130428" y="222250"/>
                  </a:lnTo>
                  <a:lnTo>
                    <a:pt x="127889" y="226060"/>
                  </a:lnTo>
                  <a:lnTo>
                    <a:pt x="126365" y="231139"/>
                  </a:lnTo>
                  <a:lnTo>
                    <a:pt x="125349" y="241300"/>
                  </a:lnTo>
                  <a:lnTo>
                    <a:pt x="125856" y="246379"/>
                  </a:lnTo>
                  <a:lnTo>
                    <a:pt x="129158" y="257810"/>
                  </a:lnTo>
                  <a:lnTo>
                    <a:pt x="132333" y="264160"/>
                  </a:lnTo>
                  <a:lnTo>
                    <a:pt x="136778" y="269239"/>
                  </a:lnTo>
                  <a:lnTo>
                    <a:pt x="141477" y="275589"/>
                  </a:lnTo>
                  <a:lnTo>
                    <a:pt x="146176" y="280669"/>
                  </a:lnTo>
                  <a:lnTo>
                    <a:pt x="151256" y="283210"/>
                  </a:lnTo>
                  <a:lnTo>
                    <a:pt x="156209" y="287019"/>
                  </a:lnTo>
                  <a:lnTo>
                    <a:pt x="161162" y="288289"/>
                  </a:lnTo>
                  <a:lnTo>
                    <a:pt x="176402" y="288289"/>
                  </a:lnTo>
                  <a:lnTo>
                    <a:pt x="181482" y="285750"/>
                  </a:lnTo>
                  <a:lnTo>
                    <a:pt x="186562" y="284479"/>
                  </a:lnTo>
                  <a:lnTo>
                    <a:pt x="191389" y="281939"/>
                  </a:lnTo>
                  <a:lnTo>
                    <a:pt x="200151" y="275589"/>
                  </a:lnTo>
                  <a:lnTo>
                    <a:pt x="165607" y="275589"/>
                  </a:lnTo>
                  <a:lnTo>
                    <a:pt x="162051" y="274319"/>
                  </a:lnTo>
                  <a:lnTo>
                    <a:pt x="158496" y="271779"/>
                  </a:lnTo>
                  <a:lnTo>
                    <a:pt x="155067" y="270510"/>
                  </a:lnTo>
                  <a:lnTo>
                    <a:pt x="151765" y="266700"/>
                  </a:lnTo>
                  <a:lnTo>
                    <a:pt x="148590" y="262889"/>
                  </a:lnTo>
                  <a:lnTo>
                    <a:pt x="162099" y="252729"/>
                  </a:lnTo>
                  <a:lnTo>
                    <a:pt x="142112" y="252729"/>
                  </a:lnTo>
                  <a:lnTo>
                    <a:pt x="137668" y="238760"/>
                  </a:lnTo>
                  <a:lnTo>
                    <a:pt x="138049" y="236219"/>
                  </a:lnTo>
                  <a:lnTo>
                    <a:pt x="138302" y="233679"/>
                  </a:lnTo>
                  <a:lnTo>
                    <a:pt x="139192" y="229869"/>
                  </a:lnTo>
                  <a:lnTo>
                    <a:pt x="141985" y="224789"/>
                  </a:lnTo>
                  <a:lnTo>
                    <a:pt x="144018" y="223519"/>
                  </a:lnTo>
                  <a:lnTo>
                    <a:pt x="146430" y="220979"/>
                  </a:lnTo>
                  <a:lnTo>
                    <a:pt x="148971" y="218439"/>
                  </a:lnTo>
                  <a:lnTo>
                    <a:pt x="151637" y="218439"/>
                  </a:lnTo>
                  <a:lnTo>
                    <a:pt x="156845" y="217169"/>
                  </a:lnTo>
                  <a:lnTo>
                    <a:pt x="185335" y="217169"/>
                  </a:lnTo>
                  <a:lnTo>
                    <a:pt x="182372" y="214629"/>
                  </a:lnTo>
                  <a:lnTo>
                    <a:pt x="177800" y="210819"/>
                  </a:lnTo>
                  <a:lnTo>
                    <a:pt x="168909" y="205739"/>
                  </a:lnTo>
                  <a:lnTo>
                    <a:pt x="164592" y="204469"/>
                  </a:lnTo>
                  <a:close/>
                </a:path>
                <a:path w="458470" h="369569">
                  <a:moveTo>
                    <a:pt x="193928" y="173989"/>
                  </a:moveTo>
                  <a:lnTo>
                    <a:pt x="185800" y="180339"/>
                  </a:lnTo>
                  <a:lnTo>
                    <a:pt x="259842" y="278129"/>
                  </a:lnTo>
                  <a:lnTo>
                    <a:pt x="270382" y="270510"/>
                  </a:lnTo>
                  <a:lnTo>
                    <a:pt x="241426" y="231139"/>
                  </a:lnTo>
                  <a:lnTo>
                    <a:pt x="258064" y="231139"/>
                  </a:lnTo>
                  <a:lnTo>
                    <a:pt x="262127" y="228600"/>
                  </a:lnTo>
                  <a:lnTo>
                    <a:pt x="266192" y="224789"/>
                  </a:lnTo>
                  <a:lnTo>
                    <a:pt x="268097" y="223519"/>
                  </a:lnTo>
                  <a:lnTo>
                    <a:pt x="234823" y="223519"/>
                  </a:lnTo>
                  <a:lnTo>
                    <a:pt x="208787" y="187960"/>
                  </a:lnTo>
                  <a:lnTo>
                    <a:pt x="208787" y="186689"/>
                  </a:lnTo>
                  <a:lnTo>
                    <a:pt x="209042" y="185419"/>
                  </a:lnTo>
                  <a:lnTo>
                    <a:pt x="209550" y="181610"/>
                  </a:lnTo>
                  <a:lnTo>
                    <a:pt x="210057" y="180339"/>
                  </a:lnTo>
                  <a:lnTo>
                    <a:pt x="210439" y="179069"/>
                  </a:lnTo>
                  <a:lnTo>
                    <a:pt x="201929" y="179069"/>
                  </a:lnTo>
                  <a:lnTo>
                    <a:pt x="193928" y="173989"/>
                  </a:lnTo>
                  <a:close/>
                </a:path>
                <a:path w="458470" h="369569">
                  <a:moveTo>
                    <a:pt x="206501" y="250189"/>
                  </a:moveTo>
                  <a:lnTo>
                    <a:pt x="204470" y="254000"/>
                  </a:lnTo>
                  <a:lnTo>
                    <a:pt x="199644" y="259079"/>
                  </a:lnTo>
                  <a:lnTo>
                    <a:pt x="197103" y="262889"/>
                  </a:lnTo>
                  <a:lnTo>
                    <a:pt x="194055" y="265429"/>
                  </a:lnTo>
                  <a:lnTo>
                    <a:pt x="190500" y="267969"/>
                  </a:lnTo>
                  <a:lnTo>
                    <a:pt x="187071" y="270510"/>
                  </a:lnTo>
                  <a:lnTo>
                    <a:pt x="183515" y="271779"/>
                  </a:lnTo>
                  <a:lnTo>
                    <a:pt x="179958" y="274319"/>
                  </a:lnTo>
                  <a:lnTo>
                    <a:pt x="176275" y="275589"/>
                  </a:lnTo>
                  <a:lnTo>
                    <a:pt x="200151" y="275589"/>
                  </a:lnTo>
                  <a:lnTo>
                    <a:pt x="203580" y="271779"/>
                  </a:lnTo>
                  <a:lnTo>
                    <a:pt x="206628" y="269239"/>
                  </a:lnTo>
                  <a:lnTo>
                    <a:pt x="209550" y="265429"/>
                  </a:lnTo>
                  <a:lnTo>
                    <a:pt x="211835" y="262889"/>
                  </a:lnTo>
                  <a:lnTo>
                    <a:pt x="213232" y="259079"/>
                  </a:lnTo>
                  <a:lnTo>
                    <a:pt x="206501" y="250189"/>
                  </a:lnTo>
                  <a:close/>
                </a:path>
                <a:path w="458470" h="369569">
                  <a:moveTo>
                    <a:pt x="185335" y="217169"/>
                  </a:moveTo>
                  <a:lnTo>
                    <a:pt x="159511" y="217169"/>
                  </a:lnTo>
                  <a:lnTo>
                    <a:pt x="164592" y="218439"/>
                  </a:lnTo>
                  <a:lnTo>
                    <a:pt x="167131" y="219710"/>
                  </a:lnTo>
                  <a:lnTo>
                    <a:pt x="169418" y="220979"/>
                  </a:lnTo>
                  <a:lnTo>
                    <a:pt x="171830" y="223519"/>
                  </a:lnTo>
                  <a:lnTo>
                    <a:pt x="173990" y="224789"/>
                  </a:lnTo>
                  <a:lnTo>
                    <a:pt x="176022" y="227329"/>
                  </a:lnTo>
                  <a:lnTo>
                    <a:pt x="142112" y="252729"/>
                  </a:lnTo>
                  <a:lnTo>
                    <a:pt x="162099" y="252729"/>
                  </a:lnTo>
                  <a:lnTo>
                    <a:pt x="194182" y="228600"/>
                  </a:lnTo>
                  <a:lnTo>
                    <a:pt x="193167" y="227329"/>
                  </a:lnTo>
                  <a:lnTo>
                    <a:pt x="192277" y="226060"/>
                  </a:lnTo>
                  <a:lnTo>
                    <a:pt x="191897" y="224789"/>
                  </a:lnTo>
                  <a:lnTo>
                    <a:pt x="191134" y="224789"/>
                  </a:lnTo>
                  <a:lnTo>
                    <a:pt x="186817" y="218439"/>
                  </a:lnTo>
                  <a:lnTo>
                    <a:pt x="185335" y="217169"/>
                  </a:lnTo>
                  <a:close/>
                </a:path>
                <a:path w="458470" h="369569">
                  <a:moveTo>
                    <a:pt x="258064" y="231139"/>
                  </a:moveTo>
                  <a:lnTo>
                    <a:pt x="241680" y="231139"/>
                  </a:lnTo>
                  <a:lnTo>
                    <a:pt x="245999" y="232410"/>
                  </a:lnTo>
                  <a:lnTo>
                    <a:pt x="250190" y="232410"/>
                  </a:lnTo>
                  <a:lnTo>
                    <a:pt x="258064" y="231139"/>
                  </a:lnTo>
                  <a:close/>
                </a:path>
                <a:path w="458470" h="369569">
                  <a:moveTo>
                    <a:pt x="264032" y="161289"/>
                  </a:moveTo>
                  <a:lnTo>
                    <a:pt x="235584" y="161289"/>
                  </a:lnTo>
                  <a:lnTo>
                    <a:pt x="238886" y="162560"/>
                  </a:lnTo>
                  <a:lnTo>
                    <a:pt x="242189" y="162560"/>
                  </a:lnTo>
                  <a:lnTo>
                    <a:pt x="245364" y="165100"/>
                  </a:lnTo>
                  <a:lnTo>
                    <a:pt x="248411" y="167639"/>
                  </a:lnTo>
                  <a:lnTo>
                    <a:pt x="251586" y="170179"/>
                  </a:lnTo>
                  <a:lnTo>
                    <a:pt x="254634" y="172719"/>
                  </a:lnTo>
                  <a:lnTo>
                    <a:pt x="257428" y="176529"/>
                  </a:lnTo>
                  <a:lnTo>
                    <a:pt x="261366" y="181610"/>
                  </a:lnTo>
                  <a:lnTo>
                    <a:pt x="264032" y="186689"/>
                  </a:lnTo>
                  <a:lnTo>
                    <a:pt x="266573" y="195579"/>
                  </a:lnTo>
                  <a:lnTo>
                    <a:pt x="267080" y="199389"/>
                  </a:lnTo>
                  <a:lnTo>
                    <a:pt x="266065" y="205739"/>
                  </a:lnTo>
                  <a:lnTo>
                    <a:pt x="265049" y="209550"/>
                  </a:lnTo>
                  <a:lnTo>
                    <a:pt x="263271" y="212089"/>
                  </a:lnTo>
                  <a:lnTo>
                    <a:pt x="261620" y="213360"/>
                  </a:lnTo>
                  <a:lnTo>
                    <a:pt x="259715" y="215900"/>
                  </a:lnTo>
                  <a:lnTo>
                    <a:pt x="257682" y="217169"/>
                  </a:lnTo>
                  <a:lnTo>
                    <a:pt x="254380" y="219710"/>
                  </a:lnTo>
                  <a:lnTo>
                    <a:pt x="250698" y="222250"/>
                  </a:lnTo>
                  <a:lnTo>
                    <a:pt x="242824" y="223519"/>
                  </a:lnTo>
                  <a:lnTo>
                    <a:pt x="268097" y="223519"/>
                  </a:lnTo>
                  <a:lnTo>
                    <a:pt x="270001" y="222250"/>
                  </a:lnTo>
                  <a:lnTo>
                    <a:pt x="271906" y="219710"/>
                  </a:lnTo>
                  <a:lnTo>
                    <a:pt x="273684" y="218439"/>
                  </a:lnTo>
                  <a:lnTo>
                    <a:pt x="275335" y="215900"/>
                  </a:lnTo>
                  <a:lnTo>
                    <a:pt x="276605" y="212089"/>
                  </a:lnTo>
                  <a:lnTo>
                    <a:pt x="278002" y="209550"/>
                  </a:lnTo>
                  <a:lnTo>
                    <a:pt x="278892" y="207010"/>
                  </a:lnTo>
                  <a:lnTo>
                    <a:pt x="279653" y="203200"/>
                  </a:lnTo>
                  <a:lnTo>
                    <a:pt x="280289" y="200660"/>
                  </a:lnTo>
                  <a:lnTo>
                    <a:pt x="276478" y="181610"/>
                  </a:lnTo>
                  <a:lnTo>
                    <a:pt x="274700" y="176529"/>
                  </a:lnTo>
                  <a:lnTo>
                    <a:pt x="272160" y="172719"/>
                  </a:lnTo>
                  <a:lnTo>
                    <a:pt x="268604" y="167639"/>
                  </a:lnTo>
                  <a:lnTo>
                    <a:pt x="264032" y="161289"/>
                  </a:lnTo>
                  <a:close/>
                </a:path>
                <a:path w="458470" h="369569">
                  <a:moveTo>
                    <a:pt x="246760" y="80010"/>
                  </a:moveTo>
                  <a:lnTo>
                    <a:pt x="235966" y="87629"/>
                  </a:lnTo>
                  <a:lnTo>
                    <a:pt x="311657" y="187960"/>
                  </a:lnTo>
                  <a:lnTo>
                    <a:pt x="322452" y="180339"/>
                  </a:lnTo>
                  <a:lnTo>
                    <a:pt x="246760" y="80010"/>
                  </a:lnTo>
                  <a:close/>
                </a:path>
                <a:path w="458470" h="369569">
                  <a:moveTo>
                    <a:pt x="235457" y="147319"/>
                  </a:moveTo>
                  <a:lnTo>
                    <a:pt x="231012" y="148589"/>
                  </a:lnTo>
                  <a:lnTo>
                    <a:pt x="226568" y="148589"/>
                  </a:lnTo>
                  <a:lnTo>
                    <a:pt x="222123" y="151129"/>
                  </a:lnTo>
                  <a:lnTo>
                    <a:pt x="218058" y="152400"/>
                  </a:lnTo>
                  <a:lnTo>
                    <a:pt x="211708" y="157479"/>
                  </a:lnTo>
                  <a:lnTo>
                    <a:pt x="209550" y="160019"/>
                  </a:lnTo>
                  <a:lnTo>
                    <a:pt x="206248" y="165100"/>
                  </a:lnTo>
                  <a:lnTo>
                    <a:pt x="204977" y="166369"/>
                  </a:lnTo>
                  <a:lnTo>
                    <a:pt x="203200" y="171450"/>
                  </a:lnTo>
                  <a:lnTo>
                    <a:pt x="202692" y="172719"/>
                  </a:lnTo>
                  <a:lnTo>
                    <a:pt x="202310" y="175260"/>
                  </a:lnTo>
                  <a:lnTo>
                    <a:pt x="202056" y="176529"/>
                  </a:lnTo>
                  <a:lnTo>
                    <a:pt x="202056" y="179069"/>
                  </a:lnTo>
                  <a:lnTo>
                    <a:pt x="210439" y="179069"/>
                  </a:lnTo>
                  <a:lnTo>
                    <a:pt x="210820" y="177800"/>
                  </a:lnTo>
                  <a:lnTo>
                    <a:pt x="211708" y="175260"/>
                  </a:lnTo>
                  <a:lnTo>
                    <a:pt x="212725" y="173989"/>
                  </a:lnTo>
                  <a:lnTo>
                    <a:pt x="214122" y="171450"/>
                  </a:lnTo>
                  <a:lnTo>
                    <a:pt x="215519" y="170179"/>
                  </a:lnTo>
                  <a:lnTo>
                    <a:pt x="217297" y="167639"/>
                  </a:lnTo>
                  <a:lnTo>
                    <a:pt x="219582" y="166369"/>
                  </a:lnTo>
                  <a:lnTo>
                    <a:pt x="222757" y="163829"/>
                  </a:lnTo>
                  <a:lnTo>
                    <a:pt x="225932" y="162560"/>
                  </a:lnTo>
                  <a:lnTo>
                    <a:pt x="232409" y="161289"/>
                  </a:lnTo>
                  <a:lnTo>
                    <a:pt x="264032" y="161289"/>
                  </a:lnTo>
                  <a:lnTo>
                    <a:pt x="259333" y="157479"/>
                  </a:lnTo>
                  <a:lnTo>
                    <a:pt x="254507" y="153669"/>
                  </a:lnTo>
                  <a:lnTo>
                    <a:pt x="244855" y="148589"/>
                  </a:lnTo>
                  <a:lnTo>
                    <a:pt x="235457" y="147319"/>
                  </a:lnTo>
                  <a:close/>
                </a:path>
                <a:path w="458470" h="369569">
                  <a:moveTo>
                    <a:pt x="345694" y="67310"/>
                  </a:moveTo>
                  <a:lnTo>
                    <a:pt x="340614" y="67310"/>
                  </a:lnTo>
                  <a:lnTo>
                    <a:pt x="330326" y="69850"/>
                  </a:lnTo>
                  <a:lnTo>
                    <a:pt x="325374" y="72389"/>
                  </a:lnTo>
                  <a:lnTo>
                    <a:pt x="320421" y="76200"/>
                  </a:lnTo>
                  <a:lnTo>
                    <a:pt x="315722" y="78739"/>
                  </a:lnTo>
                  <a:lnTo>
                    <a:pt x="304419" y="107950"/>
                  </a:lnTo>
                  <a:lnTo>
                    <a:pt x="305053" y="113029"/>
                  </a:lnTo>
                  <a:lnTo>
                    <a:pt x="306831" y="118110"/>
                  </a:lnTo>
                  <a:lnTo>
                    <a:pt x="308482" y="123189"/>
                  </a:lnTo>
                  <a:lnTo>
                    <a:pt x="337566" y="152400"/>
                  </a:lnTo>
                  <a:lnTo>
                    <a:pt x="347599" y="153669"/>
                  </a:lnTo>
                  <a:lnTo>
                    <a:pt x="352678" y="153669"/>
                  </a:lnTo>
                  <a:lnTo>
                    <a:pt x="362839" y="151129"/>
                  </a:lnTo>
                  <a:lnTo>
                    <a:pt x="367919" y="148589"/>
                  </a:lnTo>
                  <a:lnTo>
                    <a:pt x="372872" y="144779"/>
                  </a:lnTo>
                  <a:lnTo>
                    <a:pt x="377571" y="142239"/>
                  </a:lnTo>
                  <a:lnTo>
                    <a:pt x="378491" y="140969"/>
                  </a:lnTo>
                  <a:lnTo>
                    <a:pt x="346455" y="140969"/>
                  </a:lnTo>
                  <a:lnTo>
                    <a:pt x="339598" y="138429"/>
                  </a:lnTo>
                  <a:lnTo>
                    <a:pt x="317880" y="106679"/>
                  </a:lnTo>
                  <a:lnTo>
                    <a:pt x="318134" y="99060"/>
                  </a:lnTo>
                  <a:lnTo>
                    <a:pt x="336676" y="80010"/>
                  </a:lnTo>
                  <a:lnTo>
                    <a:pt x="372702" y="80010"/>
                  </a:lnTo>
                  <a:lnTo>
                    <a:pt x="369824" y="77469"/>
                  </a:lnTo>
                  <a:lnTo>
                    <a:pt x="365125" y="74929"/>
                  </a:lnTo>
                  <a:lnTo>
                    <a:pt x="360552" y="71119"/>
                  </a:lnTo>
                  <a:lnTo>
                    <a:pt x="355726" y="68579"/>
                  </a:lnTo>
                  <a:lnTo>
                    <a:pt x="350647" y="68579"/>
                  </a:lnTo>
                  <a:lnTo>
                    <a:pt x="345694" y="67310"/>
                  </a:lnTo>
                  <a:close/>
                </a:path>
                <a:path w="458470" h="369569">
                  <a:moveTo>
                    <a:pt x="372702" y="80010"/>
                  </a:moveTo>
                  <a:lnTo>
                    <a:pt x="343407" y="80010"/>
                  </a:lnTo>
                  <a:lnTo>
                    <a:pt x="350266" y="81279"/>
                  </a:lnTo>
                  <a:lnTo>
                    <a:pt x="353695" y="83819"/>
                  </a:lnTo>
                  <a:lnTo>
                    <a:pt x="375310" y="118110"/>
                  </a:lnTo>
                  <a:lnTo>
                    <a:pt x="375157" y="121919"/>
                  </a:lnTo>
                  <a:lnTo>
                    <a:pt x="356616" y="140969"/>
                  </a:lnTo>
                  <a:lnTo>
                    <a:pt x="378491" y="140969"/>
                  </a:lnTo>
                  <a:lnTo>
                    <a:pt x="388874" y="113029"/>
                  </a:lnTo>
                  <a:lnTo>
                    <a:pt x="388239" y="107950"/>
                  </a:lnTo>
                  <a:lnTo>
                    <a:pt x="386460" y="102869"/>
                  </a:lnTo>
                  <a:lnTo>
                    <a:pt x="384809" y="97789"/>
                  </a:lnTo>
                  <a:lnTo>
                    <a:pt x="381889" y="92710"/>
                  </a:lnTo>
                  <a:lnTo>
                    <a:pt x="378078" y="87629"/>
                  </a:lnTo>
                  <a:lnTo>
                    <a:pt x="374142" y="81279"/>
                  </a:lnTo>
                  <a:lnTo>
                    <a:pt x="372702" y="80010"/>
                  </a:lnTo>
                  <a:close/>
                </a:path>
                <a:path w="458470" h="369569">
                  <a:moveTo>
                    <a:pt x="372109" y="39369"/>
                  </a:moveTo>
                  <a:lnTo>
                    <a:pt x="361315" y="46989"/>
                  </a:lnTo>
                  <a:lnTo>
                    <a:pt x="436118" y="92710"/>
                  </a:lnTo>
                  <a:lnTo>
                    <a:pt x="447294" y="137160"/>
                  </a:lnTo>
                  <a:lnTo>
                    <a:pt x="458089" y="129539"/>
                  </a:lnTo>
                  <a:lnTo>
                    <a:pt x="444440" y="76200"/>
                  </a:lnTo>
                  <a:lnTo>
                    <a:pt x="431673" y="76200"/>
                  </a:lnTo>
                  <a:lnTo>
                    <a:pt x="372109" y="39369"/>
                  </a:lnTo>
                  <a:close/>
                </a:path>
                <a:path w="458470" h="369569">
                  <a:moveTo>
                    <a:pt x="424942" y="0"/>
                  </a:moveTo>
                  <a:lnTo>
                    <a:pt x="414147" y="7619"/>
                  </a:lnTo>
                  <a:lnTo>
                    <a:pt x="432053" y="76200"/>
                  </a:lnTo>
                  <a:lnTo>
                    <a:pt x="444440" y="76200"/>
                  </a:lnTo>
                  <a:lnTo>
                    <a:pt x="4249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8731122" y="3625977"/>
            <a:ext cx="51815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orbel"/>
                <a:cs typeface="Corbel"/>
              </a:rPr>
              <a:t>I</a:t>
            </a:r>
            <a:r>
              <a:rPr dirty="0" sz="1400" spc="5">
                <a:latin typeface="Corbel"/>
                <a:cs typeface="Corbel"/>
              </a:rPr>
              <a:t>t</a:t>
            </a:r>
            <a:r>
              <a:rPr dirty="0" sz="1400">
                <a:latin typeface="Corbel"/>
                <a:cs typeface="Corbel"/>
              </a:rPr>
              <a:t>e</a:t>
            </a:r>
            <a:r>
              <a:rPr dirty="0" sz="1400" spc="-5">
                <a:latin typeface="Corbel"/>
                <a:cs typeface="Corbel"/>
              </a:rPr>
              <a:t>r</a:t>
            </a:r>
            <a:r>
              <a:rPr dirty="0" sz="1400">
                <a:latin typeface="Corbel"/>
                <a:cs typeface="Corbel"/>
              </a:rPr>
              <a:t>ate</a:t>
            </a:r>
            <a:endParaRPr sz="1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43815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Incremental</a:t>
            </a:r>
            <a:r>
              <a:rPr dirty="0" spc="-9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1896897"/>
            <a:ext cx="6113780" cy="1943100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+</a:t>
            </a:r>
            <a:r>
              <a:rPr dirty="0" sz="2200" spc="-1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Provides</a:t>
            </a:r>
            <a:r>
              <a:rPr dirty="0" sz="2200" spc="1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early</a:t>
            </a:r>
            <a:r>
              <a:rPr dirty="0" sz="2200" spc="5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value in the development</a:t>
            </a:r>
            <a:r>
              <a:rPr dirty="0" sz="2200" spc="1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life</a:t>
            </a:r>
            <a:r>
              <a:rPr dirty="0" sz="2200" spc="2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50"/>
                </a:solidFill>
                <a:latin typeface="Corbel"/>
                <a:cs typeface="Corbel"/>
              </a:rPr>
              <a:t>cycle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+</a:t>
            </a:r>
            <a:r>
              <a:rPr dirty="0" sz="2200" spc="-10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50"/>
                </a:solidFill>
                <a:latin typeface="Corbel"/>
                <a:cs typeface="Corbel"/>
              </a:rPr>
              <a:t>Allows</a:t>
            </a:r>
            <a:r>
              <a:rPr dirty="0" sz="2200" spc="3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for</a:t>
            </a:r>
            <a:r>
              <a:rPr dirty="0" sz="2200" spc="5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requirement</a:t>
            </a:r>
            <a:r>
              <a:rPr dirty="0" sz="2200" spc="35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50"/>
                </a:solidFill>
                <a:latin typeface="Corbel"/>
                <a:cs typeface="Corbel"/>
              </a:rPr>
              <a:t>changes</a:t>
            </a:r>
            <a:r>
              <a:rPr dirty="0" sz="2200" spc="2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between</a:t>
            </a:r>
            <a:r>
              <a:rPr dirty="0" sz="2200" spc="25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iterations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+</a:t>
            </a:r>
            <a:r>
              <a:rPr dirty="0" sz="2200" spc="-10">
                <a:solidFill>
                  <a:srgbClr val="00AF50"/>
                </a:solidFill>
                <a:latin typeface="Corbel"/>
                <a:cs typeface="Corbel"/>
              </a:rPr>
              <a:t> Problems</a:t>
            </a:r>
            <a:r>
              <a:rPr dirty="0" sz="2200" spc="25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50"/>
                </a:solidFill>
                <a:latin typeface="Corbel"/>
                <a:cs typeface="Corbel"/>
              </a:rPr>
              <a:t>can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 be</a:t>
            </a:r>
            <a:r>
              <a:rPr dirty="0" sz="220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detected earlier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+</a:t>
            </a:r>
            <a:r>
              <a:rPr dirty="0" sz="2200" spc="-95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50"/>
                </a:solidFill>
                <a:latin typeface="Corbel"/>
                <a:cs typeface="Corbel"/>
              </a:rPr>
              <a:t>Can</a:t>
            </a:r>
            <a:r>
              <a:rPr dirty="0" sz="220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utilize</a:t>
            </a:r>
            <a:r>
              <a:rPr dirty="0" sz="2200" spc="2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knowledge</a:t>
            </a:r>
            <a:r>
              <a:rPr dirty="0" sz="2200" spc="2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learned</a:t>
            </a:r>
            <a:r>
              <a:rPr dirty="0" sz="2200" spc="1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in </a:t>
            </a:r>
            <a:r>
              <a:rPr dirty="0" sz="2200">
                <a:solidFill>
                  <a:srgbClr val="00AF50"/>
                </a:solidFill>
                <a:latin typeface="Corbel"/>
                <a:cs typeface="Corbel"/>
              </a:rPr>
              <a:t>an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 earlier</a:t>
            </a:r>
            <a:r>
              <a:rPr dirty="0" sz="2200" spc="3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iteration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2577" y="4292498"/>
            <a:ext cx="8305165" cy="1464945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161925" indent="-149860">
              <a:lnSpc>
                <a:spcPct val="100000"/>
              </a:lnSpc>
              <a:spcBef>
                <a:spcPts val="1240"/>
              </a:spcBef>
              <a:buChar char="-"/>
              <a:tabLst>
                <a:tab pos="162560" algn="l"/>
              </a:tabLst>
            </a:pPr>
            <a:r>
              <a:rPr dirty="0" sz="2200" spc="-10">
                <a:solidFill>
                  <a:srgbClr val="FF0000"/>
                </a:solidFill>
                <a:latin typeface="Corbel"/>
                <a:cs typeface="Corbel"/>
              </a:rPr>
              <a:t>Heavy</a:t>
            </a:r>
            <a:r>
              <a:rPr dirty="0" sz="2200" spc="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documentation, especially</a:t>
            </a:r>
            <a:r>
              <a:rPr dirty="0" sz="2200" spc="3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around interfaces</a:t>
            </a:r>
            <a:r>
              <a:rPr dirty="0" sz="2200" spc="2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FF0000"/>
                </a:solidFill>
                <a:latin typeface="Corbel"/>
                <a:cs typeface="Corbel"/>
              </a:rPr>
              <a:t>with</a:t>
            </a:r>
            <a:r>
              <a:rPr dirty="0" sz="2200" spc="2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other</a:t>
            </a:r>
            <a:r>
              <a:rPr dirty="0" sz="2200" spc="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systems</a:t>
            </a:r>
            <a:endParaRPr sz="2200">
              <a:latin typeface="Corbel"/>
              <a:cs typeface="Corbel"/>
            </a:endParaRPr>
          </a:p>
          <a:p>
            <a:pPr marL="151130" indent="-139065">
              <a:lnSpc>
                <a:spcPct val="100000"/>
              </a:lnSpc>
              <a:spcBef>
                <a:spcPts val="1145"/>
              </a:spcBef>
              <a:buChar char="-"/>
              <a:tabLst>
                <a:tab pos="151765" algn="l"/>
              </a:tabLst>
            </a:pPr>
            <a:r>
              <a:rPr dirty="0" sz="2200" spc="-10">
                <a:solidFill>
                  <a:srgbClr val="FF0000"/>
                </a:solidFill>
                <a:latin typeface="Corbel"/>
                <a:cs typeface="Corbel"/>
              </a:rPr>
              <a:t>Can</a:t>
            </a:r>
            <a:r>
              <a:rPr dirty="0" sz="220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lose</a:t>
            </a:r>
            <a:r>
              <a:rPr dirty="0" sz="2200" spc="1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FF0000"/>
                </a:solidFill>
                <a:latin typeface="Corbel"/>
                <a:cs typeface="Corbel"/>
              </a:rPr>
              <a:t>track</a:t>
            </a:r>
            <a:r>
              <a:rPr dirty="0" sz="2200" spc="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of</a:t>
            </a:r>
            <a:r>
              <a:rPr dirty="0" sz="220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FF0000"/>
                </a:solidFill>
                <a:latin typeface="Corbel"/>
                <a:cs typeface="Corbel"/>
              </a:rPr>
              <a:t>the</a:t>
            </a:r>
            <a:r>
              <a:rPr dirty="0" sz="220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overall</a:t>
            </a:r>
            <a:r>
              <a:rPr dirty="0" sz="2200" spc="1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business</a:t>
            </a:r>
            <a:r>
              <a:rPr dirty="0" sz="2200" spc="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problem</a:t>
            </a:r>
            <a:endParaRPr sz="2200">
              <a:latin typeface="Corbel"/>
              <a:cs typeface="Corbel"/>
            </a:endParaRPr>
          </a:p>
          <a:p>
            <a:pPr marL="161925" indent="-149860">
              <a:lnSpc>
                <a:spcPct val="100000"/>
              </a:lnSpc>
              <a:spcBef>
                <a:spcPts val="1130"/>
              </a:spcBef>
              <a:buChar char="-"/>
              <a:tabLst>
                <a:tab pos="162560" algn="l"/>
              </a:tabLst>
            </a:pP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Difficult</a:t>
            </a:r>
            <a:r>
              <a:rPr dirty="0" sz="2200" spc="2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problems</a:t>
            </a:r>
            <a:r>
              <a:rPr dirty="0" sz="2200" spc="1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tend</a:t>
            </a:r>
            <a:r>
              <a:rPr dirty="0" sz="2200" spc="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>
                <a:solidFill>
                  <a:srgbClr val="FF0000"/>
                </a:solidFill>
                <a:latin typeface="Corbel"/>
                <a:cs typeface="Corbel"/>
              </a:rPr>
              <a:t>to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 get pushed</a:t>
            </a:r>
            <a:r>
              <a:rPr dirty="0" sz="2200" spc="1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to</a:t>
            </a:r>
            <a:r>
              <a:rPr dirty="0" sz="220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future iterations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487156" y="544068"/>
            <a:ext cx="3228340" cy="2514600"/>
            <a:chOff x="8487156" y="544068"/>
            <a:chExt cx="3228340" cy="25146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87156" y="544068"/>
              <a:ext cx="3227831" cy="2514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9180" y="736092"/>
              <a:ext cx="2857500" cy="2144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7550784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Inc</a:t>
            </a:r>
            <a:r>
              <a:rPr dirty="0" spc="10"/>
              <a:t>r</a:t>
            </a:r>
            <a:r>
              <a:rPr dirty="0"/>
              <a:t>eme</a:t>
            </a:r>
            <a:r>
              <a:rPr dirty="0" spc="15"/>
              <a:t>n</a:t>
            </a:r>
            <a:r>
              <a:rPr dirty="0" spc="-5"/>
              <a:t>ta</a:t>
            </a:r>
            <a:r>
              <a:rPr dirty="0"/>
              <a:t>l</a:t>
            </a:r>
            <a:r>
              <a:rPr dirty="0" spc="-45"/>
              <a:t> </a:t>
            </a:r>
            <a:r>
              <a:rPr dirty="0"/>
              <a:t>M</a:t>
            </a:r>
            <a:r>
              <a:rPr dirty="0" spc="5"/>
              <a:t>o</a:t>
            </a:r>
            <a:r>
              <a:rPr dirty="0"/>
              <a:t>del:</a:t>
            </a:r>
            <a:r>
              <a:rPr dirty="0" spc="-260"/>
              <a:t> </a:t>
            </a:r>
            <a:r>
              <a:rPr dirty="0"/>
              <a:t>When</a:t>
            </a:r>
            <a:r>
              <a:rPr dirty="0" spc="-15"/>
              <a:t> </a:t>
            </a:r>
            <a:r>
              <a:rPr dirty="0" spc="-5"/>
              <a:t>t</a:t>
            </a:r>
            <a:r>
              <a:rPr dirty="0"/>
              <a:t>o</a:t>
            </a:r>
            <a:r>
              <a:rPr dirty="0" spc="-135"/>
              <a:t> </a:t>
            </a:r>
            <a:r>
              <a:rPr dirty="0"/>
              <a:t>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1896897"/>
            <a:ext cx="9559925" cy="2723515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25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Large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projects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where</a:t>
            </a:r>
            <a:r>
              <a:rPr dirty="0" sz="2200" spc="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requirements</a:t>
            </a:r>
            <a:r>
              <a:rPr dirty="0" sz="2200" spc="3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are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not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understood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20">
                <a:solidFill>
                  <a:srgbClr val="00AFEF"/>
                </a:solidFill>
                <a:latin typeface="Corbel"/>
                <a:cs typeface="Corbel"/>
              </a:rPr>
              <a:t>Working</a:t>
            </a:r>
            <a:r>
              <a:rPr dirty="0" sz="2200" spc="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in unfamiliar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technical</a:t>
            </a:r>
            <a:r>
              <a:rPr dirty="0" sz="2200" spc="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arenas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ts val="251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Changing requirements</a:t>
            </a:r>
            <a:r>
              <a:rPr dirty="0" sz="2200" spc="4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due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to</a:t>
            </a:r>
            <a:r>
              <a:rPr dirty="0" sz="2200" spc="-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rapidly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changing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technology,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such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as 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leading-edge</a:t>
            </a:r>
            <a:endParaRPr sz="2200">
              <a:latin typeface="Corbel"/>
              <a:cs typeface="Corbel"/>
            </a:endParaRPr>
          </a:p>
          <a:p>
            <a:pPr marL="195580">
              <a:lnSpc>
                <a:spcPts val="2510"/>
              </a:lnSpc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applications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Business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user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can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be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moderately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to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heavily</a:t>
            </a:r>
            <a:r>
              <a:rPr dirty="0" sz="2200" spc="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engaged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Need</a:t>
            </a:r>
            <a:r>
              <a:rPr dirty="0" sz="2200" spc="3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functional requirements</a:t>
            </a:r>
            <a:r>
              <a:rPr dirty="0" sz="2200" spc="3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turned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into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something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tangible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quickly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54668" y="544068"/>
            <a:ext cx="2647315" cy="2078989"/>
            <a:chOff x="9154668" y="544068"/>
            <a:chExt cx="2647315" cy="207898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54668" y="544068"/>
              <a:ext cx="2647187" cy="20787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46692" y="736092"/>
              <a:ext cx="2276855" cy="17084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293116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Spiral</a:t>
            </a:r>
            <a:r>
              <a:rPr dirty="0" spc="-80"/>
              <a:t> </a:t>
            </a:r>
            <a:r>
              <a:rPr dirty="0"/>
              <a:t>Model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686800" y="551687"/>
            <a:ext cx="3077210" cy="2167255"/>
            <a:chOff x="8686800" y="551687"/>
            <a:chExt cx="3077210" cy="21672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86800" y="551687"/>
              <a:ext cx="3076955" cy="21672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78823" y="743711"/>
              <a:ext cx="2706624" cy="17967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293116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Spiral</a:t>
            </a:r>
            <a:r>
              <a:rPr dirty="0" spc="-8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1903882"/>
            <a:ext cx="8783955" cy="2421890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25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Combination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of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linear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and</a:t>
            </a:r>
            <a:r>
              <a:rPr dirty="0" sz="2200" spc="-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iterative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Focuses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heavily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on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risk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assessment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Minimized</a:t>
            </a:r>
            <a:r>
              <a:rPr dirty="0" sz="2200" spc="4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risk</a:t>
            </a:r>
            <a:r>
              <a:rPr dirty="0" sz="2200" spc="3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by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breaking</a:t>
            </a:r>
            <a:r>
              <a:rPr dirty="0" sz="2200" spc="3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project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into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smaller</a:t>
            </a:r>
            <a:r>
              <a:rPr dirty="0" sz="2200" spc="3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segments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Each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cycle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begins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with</a:t>
            </a:r>
            <a:r>
              <a:rPr dirty="0" sz="2200" spc="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identifying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stakeholders</a:t>
            </a:r>
            <a:r>
              <a:rPr dirty="0" sz="2200" spc="4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and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what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success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looks</a:t>
            </a:r>
            <a:r>
              <a:rPr dirty="0" sz="2200" spc="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20">
                <a:solidFill>
                  <a:srgbClr val="00AFEF"/>
                </a:solidFill>
                <a:latin typeface="Corbel"/>
                <a:cs typeface="Corbel"/>
              </a:rPr>
              <a:t>like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Each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cycle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ends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with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review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and a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commitment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686800" y="551687"/>
            <a:ext cx="3077210" cy="2167255"/>
            <a:chOff x="8686800" y="551687"/>
            <a:chExt cx="3077210" cy="21672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86800" y="551687"/>
              <a:ext cx="3076955" cy="21672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78823" y="743711"/>
              <a:ext cx="2706624" cy="17967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3532" y="928116"/>
            <a:ext cx="6781800" cy="55747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1739" y="510362"/>
            <a:ext cx="293306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Spiral</a:t>
            </a:r>
            <a:r>
              <a:rPr dirty="0" spc="-60"/>
              <a:t> </a:t>
            </a:r>
            <a:r>
              <a:rPr dirty="0"/>
              <a:t>Model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293116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Spiral</a:t>
            </a:r>
            <a:r>
              <a:rPr dirty="0" spc="-80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1896897"/>
            <a:ext cx="7396480" cy="1943100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+</a:t>
            </a:r>
            <a:r>
              <a:rPr dirty="0" sz="2200" spc="-105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50"/>
                </a:solidFill>
                <a:latin typeface="Corbel"/>
                <a:cs typeface="Corbel"/>
              </a:rPr>
              <a:t>A</a:t>
            </a:r>
            <a:r>
              <a:rPr dirty="0" sz="2200" spc="-50">
                <a:solidFill>
                  <a:srgbClr val="00AF50"/>
                </a:solidFill>
                <a:latin typeface="Corbel"/>
                <a:cs typeface="Corbel"/>
              </a:rPr>
              <a:t>c</a:t>
            </a:r>
            <a:r>
              <a:rPr dirty="0" sz="2200" spc="-10">
                <a:solidFill>
                  <a:srgbClr val="00AF50"/>
                </a:solidFill>
                <a:latin typeface="Corbel"/>
                <a:cs typeface="Corbel"/>
              </a:rPr>
              <a:t>cura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te</a:t>
            </a:r>
            <a:r>
              <a:rPr dirty="0" sz="2200" spc="-15">
                <a:solidFill>
                  <a:srgbClr val="00AF50"/>
                </a:solidFill>
                <a:latin typeface="Corbel"/>
                <a:cs typeface="Corbel"/>
              </a:rPr>
              <a:t>l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y</a:t>
            </a:r>
            <a:r>
              <a:rPr dirty="0" sz="2200" spc="15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m</a:t>
            </a:r>
            <a:r>
              <a:rPr dirty="0" sz="2200">
                <a:solidFill>
                  <a:srgbClr val="00AF50"/>
                </a:solidFill>
                <a:latin typeface="Corbel"/>
                <a:cs typeface="Corbel"/>
              </a:rPr>
              <a:t>a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nages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and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miti</a:t>
            </a:r>
            <a:r>
              <a:rPr dirty="0" sz="2200" spc="-15">
                <a:solidFill>
                  <a:srgbClr val="00AF50"/>
                </a:solidFill>
                <a:latin typeface="Corbel"/>
                <a:cs typeface="Corbel"/>
              </a:rPr>
              <a:t>g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a</a:t>
            </a:r>
            <a:r>
              <a:rPr dirty="0" sz="2200">
                <a:solidFill>
                  <a:srgbClr val="00AF50"/>
                </a:solidFill>
                <a:latin typeface="Corbel"/>
                <a:cs typeface="Corbel"/>
              </a:rPr>
              <a:t>t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es</a:t>
            </a:r>
            <a:r>
              <a:rPr dirty="0" sz="220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risks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+</a:t>
            </a:r>
            <a:r>
              <a:rPr dirty="0" sz="2200" spc="-1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Issues</a:t>
            </a:r>
            <a:r>
              <a:rPr dirty="0" sz="2200" spc="5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are identified</a:t>
            </a:r>
            <a:r>
              <a:rPr dirty="0" sz="2200" spc="25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and</a:t>
            </a:r>
            <a:r>
              <a:rPr dirty="0" sz="2200" spc="-10">
                <a:solidFill>
                  <a:srgbClr val="00AF50"/>
                </a:solidFill>
                <a:latin typeface="Corbel"/>
                <a:cs typeface="Corbel"/>
              </a:rPr>
              <a:t> solved</a:t>
            </a:r>
            <a:r>
              <a:rPr dirty="0" sz="220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early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+ Estimates</a:t>
            </a:r>
            <a:r>
              <a:rPr dirty="0" sz="2200" spc="5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near</a:t>
            </a:r>
            <a:r>
              <a:rPr dirty="0" sz="220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the</a:t>
            </a:r>
            <a:r>
              <a:rPr dirty="0" sz="220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end</a:t>
            </a:r>
            <a:r>
              <a:rPr dirty="0" sz="2200" spc="1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of</a:t>
            </a:r>
            <a:r>
              <a:rPr dirty="0" sz="220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50"/>
                </a:solidFill>
                <a:latin typeface="Corbel"/>
                <a:cs typeface="Corbel"/>
              </a:rPr>
              <a:t>the</a:t>
            </a:r>
            <a:r>
              <a:rPr dirty="0" sz="2200" spc="15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project are</a:t>
            </a:r>
            <a:r>
              <a:rPr dirty="0" sz="2200" spc="1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very</a:t>
            </a:r>
            <a:r>
              <a:rPr dirty="0" sz="220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50"/>
                </a:solidFill>
                <a:latin typeface="Corbel"/>
                <a:cs typeface="Corbel"/>
              </a:rPr>
              <a:t>accurate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+</a:t>
            </a:r>
            <a:r>
              <a:rPr dirty="0" sz="220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50"/>
                </a:solidFill>
                <a:latin typeface="Corbel"/>
                <a:cs typeface="Corbel"/>
              </a:rPr>
              <a:t>Early</a:t>
            </a:r>
            <a:r>
              <a:rPr dirty="0" sz="2200" spc="5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involvement</a:t>
            </a:r>
            <a:r>
              <a:rPr dirty="0" sz="2200" spc="1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from</a:t>
            </a:r>
            <a:r>
              <a:rPr dirty="0" sz="2200" spc="5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developers</a:t>
            </a:r>
            <a:r>
              <a:rPr dirty="0" sz="2200" spc="2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increases</a:t>
            </a:r>
            <a:r>
              <a:rPr dirty="0" sz="2200" spc="25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50"/>
                </a:solidFill>
                <a:latin typeface="Corbel"/>
                <a:cs typeface="Corbel"/>
              </a:rPr>
              <a:t>successful</a:t>
            </a:r>
            <a:r>
              <a:rPr dirty="0" sz="2200" spc="5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design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2577" y="4292498"/>
            <a:ext cx="6004560" cy="1945005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161925" indent="-149860">
              <a:lnSpc>
                <a:spcPct val="100000"/>
              </a:lnSpc>
              <a:spcBef>
                <a:spcPts val="1240"/>
              </a:spcBef>
              <a:buChar char="-"/>
              <a:tabLst>
                <a:tab pos="162560" algn="l"/>
              </a:tabLst>
            </a:pP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Long</a:t>
            </a:r>
            <a:r>
              <a:rPr dirty="0" sz="2200" spc="-1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time</a:t>
            </a:r>
            <a:r>
              <a:rPr dirty="0" sz="2200" spc="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to</a:t>
            </a:r>
            <a:r>
              <a:rPr dirty="0" sz="220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get</a:t>
            </a:r>
            <a:r>
              <a:rPr dirty="0" sz="2200" spc="-1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to</a:t>
            </a:r>
            <a:r>
              <a:rPr dirty="0" sz="2200" spc="-1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finished</a:t>
            </a:r>
            <a:r>
              <a:rPr dirty="0" sz="2200" spc="3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product</a:t>
            </a:r>
            <a:endParaRPr sz="2200">
              <a:latin typeface="Corbel"/>
              <a:cs typeface="Corbel"/>
            </a:endParaRPr>
          </a:p>
          <a:p>
            <a:pPr marL="161925" indent="-149860">
              <a:lnSpc>
                <a:spcPct val="100000"/>
              </a:lnSpc>
              <a:spcBef>
                <a:spcPts val="1145"/>
              </a:spcBef>
              <a:buChar char="-"/>
              <a:tabLst>
                <a:tab pos="162560" algn="l"/>
              </a:tabLst>
            </a:pPr>
            <a:r>
              <a:rPr dirty="0" sz="2200" spc="-10">
                <a:solidFill>
                  <a:srgbClr val="FF0000"/>
                </a:solidFill>
                <a:latin typeface="Corbel"/>
                <a:cs typeface="Corbel"/>
              </a:rPr>
              <a:t>High</a:t>
            </a:r>
            <a:r>
              <a:rPr dirty="0" sz="2200" spc="-2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FF0000"/>
                </a:solidFill>
                <a:latin typeface="Corbel"/>
                <a:cs typeface="Corbel"/>
              </a:rPr>
              <a:t>cost</a:t>
            </a:r>
            <a:endParaRPr sz="2200">
              <a:latin typeface="Corbel"/>
              <a:cs typeface="Corbel"/>
            </a:endParaRPr>
          </a:p>
          <a:p>
            <a:pPr marL="161925" indent="-149860">
              <a:lnSpc>
                <a:spcPct val="100000"/>
              </a:lnSpc>
              <a:spcBef>
                <a:spcPts val="1130"/>
              </a:spcBef>
              <a:buChar char="-"/>
              <a:tabLst>
                <a:tab pos="162560" algn="l"/>
              </a:tabLst>
            </a:pPr>
            <a:r>
              <a:rPr dirty="0" sz="2200" spc="-15">
                <a:solidFill>
                  <a:srgbClr val="FF0000"/>
                </a:solidFill>
                <a:latin typeface="Corbel"/>
                <a:cs typeface="Corbel"/>
              </a:rPr>
              <a:t>Relies</a:t>
            </a:r>
            <a:r>
              <a:rPr dirty="0" sz="2200" spc="3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on</a:t>
            </a:r>
            <a:r>
              <a:rPr dirty="0" sz="2200" spc="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FF0000"/>
                </a:solidFill>
                <a:latin typeface="Corbel"/>
                <a:cs typeface="Corbel"/>
              </a:rPr>
              <a:t>special</a:t>
            </a:r>
            <a:r>
              <a:rPr dirty="0" sz="2200" spc="1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FF0000"/>
                </a:solidFill>
                <a:latin typeface="Corbel"/>
                <a:cs typeface="Corbel"/>
              </a:rPr>
              <a:t>skills</a:t>
            </a:r>
            <a:r>
              <a:rPr dirty="0" sz="2200" spc="2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to</a:t>
            </a:r>
            <a:r>
              <a:rPr dirty="0" sz="2200" spc="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identify and</a:t>
            </a:r>
            <a:r>
              <a:rPr dirty="0" sz="2200" spc="-1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mitigate</a:t>
            </a:r>
            <a:r>
              <a:rPr dirty="0" sz="2200" spc="1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FF0000"/>
                </a:solidFill>
                <a:latin typeface="Corbel"/>
                <a:cs typeface="Corbel"/>
              </a:rPr>
              <a:t>risks</a:t>
            </a:r>
            <a:endParaRPr sz="2200">
              <a:latin typeface="Corbel"/>
              <a:cs typeface="Corbel"/>
            </a:endParaRPr>
          </a:p>
          <a:p>
            <a:pPr marL="143510" indent="-131445">
              <a:lnSpc>
                <a:spcPct val="100000"/>
              </a:lnSpc>
              <a:spcBef>
                <a:spcPts val="1140"/>
              </a:spcBef>
              <a:buChar char="-"/>
              <a:tabLst>
                <a:tab pos="144145" algn="l"/>
              </a:tabLst>
            </a:pPr>
            <a:r>
              <a:rPr dirty="0" sz="2200" spc="-25">
                <a:solidFill>
                  <a:srgbClr val="FF0000"/>
                </a:solidFill>
                <a:latin typeface="Corbel"/>
                <a:cs typeface="Corbel"/>
              </a:rPr>
              <a:t>Very</a:t>
            </a:r>
            <a:r>
              <a:rPr dirty="0" sz="2200" spc="-1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customized</a:t>
            </a:r>
            <a:r>
              <a:rPr dirty="0" sz="220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solution limits</a:t>
            </a:r>
            <a:r>
              <a:rPr dirty="0" sz="2200" spc="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reusability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686800" y="551687"/>
            <a:ext cx="3077210" cy="2167255"/>
            <a:chOff x="8686800" y="551687"/>
            <a:chExt cx="3077210" cy="21672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86800" y="551687"/>
              <a:ext cx="3076955" cy="21672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78823" y="743711"/>
              <a:ext cx="2706624" cy="17967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610044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Spir</a:t>
            </a:r>
            <a:r>
              <a:rPr dirty="0" spc="10"/>
              <a:t>a</a:t>
            </a:r>
            <a:r>
              <a:rPr dirty="0"/>
              <a:t>l</a:t>
            </a:r>
            <a:r>
              <a:rPr dirty="0" spc="-20"/>
              <a:t> </a:t>
            </a:r>
            <a:r>
              <a:rPr dirty="0"/>
              <a:t>M</a:t>
            </a:r>
            <a:r>
              <a:rPr dirty="0" spc="5"/>
              <a:t>o</a:t>
            </a:r>
            <a:r>
              <a:rPr dirty="0"/>
              <a:t>del:</a:t>
            </a:r>
            <a:r>
              <a:rPr dirty="0" spc="-260"/>
              <a:t> </a:t>
            </a:r>
            <a:r>
              <a:rPr dirty="0"/>
              <a:t>When</a:t>
            </a:r>
            <a:r>
              <a:rPr dirty="0" spc="-15"/>
              <a:t> </a:t>
            </a:r>
            <a:r>
              <a:rPr dirty="0" spc="-5"/>
              <a:t>t</a:t>
            </a:r>
            <a:r>
              <a:rPr dirty="0"/>
              <a:t>o</a:t>
            </a:r>
            <a:r>
              <a:rPr dirty="0" spc="-135"/>
              <a:t> </a:t>
            </a:r>
            <a:r>
              <a:rPr dirty="0"/>
              <a:t>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1903882"/>
            <a:ext cx="6891655" cy="3382010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25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Risk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identification</a:t>
            </a:r>
            <a:r>
              <a:rPr dirty="0" sz="2200" spc="3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and mitigation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are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extremely</a:t>
            </a:r>
            <a:r>
              <a:rPr dirty="0" sz="2200" spc="3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important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Medium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to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high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risk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projects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Users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are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unsure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of</a:t>
            </a:r>
            <a:r>
              <a:rPr dirty="0" sz="2200" spc="-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their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needs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Prototypes</a:t>
            </a:r>
            <a:r>
              <a:rPr dirty="0" sz="2200" spc="-2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are</a:t>
            </a:r>
            <a:r>
              <a:rPr dirty="0" sz="2200" spc="-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needed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Requirements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are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complex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Time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and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 cost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 are not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as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important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5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Little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to no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experience</a:t>
            </a:r>
            <a:r>
              <a:rPr dirty="0" sz="2200" spc="3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in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 project’s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area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686800" y="551687"/>
            <a:ext cx="3077210" cy="2167255"/>
            <a:chOff x="8686800" y="551687"/>
            <a:chExt cx="3077210" cy="21672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86800" y="551687"/>
              <a:ext cx="3076955" cy="21672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78823" y="743711"/>
              <a:ext cx="2706624" cy="17967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472503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Scrum</a:t>
            </a:r>
            <a:r>
              <a:rPr dirty="0" spc="-55"/>
              <a:t> </a:t>
            </a:r>
            <a:r>
              <a:rPr dirty="0"/>
              <a:t>Model</a:t>
            </a:r>
            <a:r>
              <a:rPr dirty="0" spc="-45"/>
              <a:t> </a:t>
            </a:r>
            <a:r>
              <a:rPr dirty="0" spc="-10"/>
              <a:t>(Agile)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567880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Common</a:t>
            </a:r>
            <a:r>
              <a:rPr dirty="0" spc="-85"/>
              <a:t> </a:t>
            </a:r>
            <a:r>
              <a:rPr dirty="0"/>
              <a:t>Misconception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9446" y="2159254"/>
            <a:ext cx="4906010" cy="291973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ctr" marL="12700" marR="5080">
              <a:lnSpc>
                <a:spcPts val="3020"/>
              </a:lnSpc>
              <a:spcBef>
                <a:spcPts val="480"/>
              </a:spcBef>
            </a:pPr>
            <a:r>
              <a:rPr dirty="0" u="heavy" sz="2800" spc="-5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Software</a:t>
            </a:r>
            <a:r>
              <a:rPr dirty="0" sz="2800" spc="-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800" spc="-5">
                <a:solidFill>
                  <a:srgbClr val="00AFEF"/>
                </a:solidFill>
                <a:latin typeface="Corbel"/>
                <a:cs typeface="Corbel"/>
              </a:rPr>
              <a:t>Development</a:t>
            </a:r>
            <a:r>
              <a:rPr dirty="0" sz="2800" spc="-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800" spc="-5">
                <a:solidFill>
                  <a:srgbClr val="00AFEF"/>
                </a:solidFill>
                <a:latin typeface="Corbel"/>
                <a:cs typeface="Corbel"/>
              </a:rPr>
              <a:t>Life</a:t>
            </a:r>
            <a:r>
              <a:rPr dirty="0" sz="2800" spc="-114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800" spc="-25">
                <a:solidFill>
                  <a:srgbClr val="00AFEF"/>
                </a:solidFill>
                <a:latin typeface="Corbel"/>
                <a:cs typeface="Corbel"/>
              </a:rPr>
              <a:t>Cycle </a:t>
            </a:r>
            <a:r>
              <a:rPr dirty="0" sz="2800" spc="-54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800" spc="-30">
                <a:solidFill>
                  <a:srgbClr val="00AFEF"/>
                </a:solidFill>
                <a:latin typeface="Corbel"/>
                <a:cs typeface="Corbel"/>
              </a:rPr>
              <a:t>(SDLC)</a:t>
            </a:r>
            <a:endParaRPr sz="2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7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dirty="0" u="heavy" sz="2800" spc="-15" b="1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vs</a:t>
            </a:r>
            <a:endParaRPr sz="2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000">
              <a:latin typeface="Corbel"/>
              <a:cs typeface="Corbel"/>
            </a:endParaRPr>
          </a:p>
          <a:p>
            <a:pPr algn="ctr" marL="59690" marR="52069">
              <a:lnSpc>
                <a:spcPts val="3030"/>
              </a:lnSpc>
            </a:pPr>
            <a:r>
              <a:rPr dirty="0" u="heavy" sz="2800" spc="-5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Systems</a:t>
            </a:r>
            <a:r>
              <a:rPr dirty="0" sz="28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800" spc="-5">
                <a:solidFill>
                  <a:srgbClr val="00AFEF"/>
                </a:solidFill>
                <a:latin typeface="Corbel"/>
                <a:cs typeface="Corbel"/>
              </a:rPr>
              <a:t>Development</a:t>
            </a:r>
            <a:r>
              <a:rPr dirty="0" sz="2800" spc="-2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800" spc="-5">
                <a:solidFill>
                  <a:srgbClr val="00AFEF"/>
                </a:solidFill>
                <a:latin typeface="Corbel"/>
                <a:cs typeface="Corbel"/>
              </a:rPr>
              <a:t>Life</a:t>
            </a:r>
            <a:r>
              <a:rPr dirty="0" sz="2800" spc="-12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800" spc="-25">
                <a:solidFill>
                  <a:srgbClr val="00AFEF"/>
                </a:solidFill>
                <a:latin typeface="Corbel"/>
                <a:cs typeface="Corbel"/>
              </a:rPr>
              <a:t>Cycle </a:t>
            </a:r>
            <a:r>
              <a:rPr dirty="0" sz="2800" spc="-55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800" spc="-30">
                <a:solidFill>
                  <a:srgbClr val="00AFEF"/>
                </a:solidFill>
                <a:latin typeface="Corbel"/>
                <a:cs typeface="Corbel"/>
              </a:rPr>
              <a:t>(SDLC)</a:t>
            </a:r>
            <a:endParaRPr sz="28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15200" y="1770888"/>
            <a:ext cx="3893820" cy="3503929"/>
            <a:chOff x="7315200" y="1770888"/>
            <a:chExt cx="3893820" cy="350392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5200" y="1770888"/>
              <a:ext cx="3893820" cy="35036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0271" y="1965960"/>
              <a:ext cx="3323844" cy="29337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472503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Scrum</a:t>
            </a:r>
            <a:r>
              <a:rPr dirty="0" spc="-55"/>
              <a:t> </a:t>
            </a:r>
            <a:r>
              <a:rPr dirty="0"/>
              <a:t>Model</a:t>
            </a:r>
            <a:r>
              <a:rPr dirty="0" spc="-45"/>
              <a:t> </a:t>
            </a:r>
            <a:r>
              <a:rPr dirty="0" spc="-10"/>
              <a:t>(Agile)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0795" y="569976"/>
            <a:ext cx="4741163" cy="42092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67460" y="1903882"/>
            <a:ext cx="7261859" cy="4340860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25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Uses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iterative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approach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called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sprints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Flexible</a:t>
            </a:r>
            <a:r>
              <a:rPr dirty="0" sz="2200" spc="3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and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adaptable,</a:t>
            </a:r>
            <a:r>
              <a:rPr dirty="0" sz="2200" spc="-3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great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for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the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unknown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Values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individuals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and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interactions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over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processes</a:t>
            </a:r>
            <a:r>
              <a:rPr dirty="0" sz="2200" spc="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and tools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Values</a:t>
            </a:r>
            <a:r>
              <a:rPr dirty="0" sz="2200" spc="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working</a:t>
            </a:r>
            <a:r>
              <a:rPr dirty="0" sz="2200" spc="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software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over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comprehensive</a:t>
            </a:r>
            <a:r>
              <a:rPr dirty="0" sz="2200" spc="5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documentation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Values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customer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collaboration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over contract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negotiation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Values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responding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to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change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over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following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plan</a:t>
            </a:r>
            <a:endParaRPr sz="2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Corbel"/>
              <a:cs typeface="Corbel"/>
            </a:endParaRPr>
          </a:p>
          <a:p>
            <a:pPr marL="881380" marR="743585" indent="-869315">
              <a:lnSpc>
                <a:spcPct val="143200"/>
              </a:lnSpc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One 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of many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different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Agile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methods including;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Extreme </a:t>
            </a:r>
            <a:r>
              <a:rPr dirty="0" sz="2200" spc="-43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Programming,</a:t>
            </a:r>
            <a:r>
              <a:rPr dirty="0" sz="2200" spc="-9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Crystal</a:t>
            </a:r>
            <a:r>
              <a:rPr dirty="0" sz="2200" spc="-9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25">
                <a:solidFill>
                  <a:srgbClr val="00AFEF"/>
                </a:solidFill>
                <a:latin typeface="Corbel"/>
                <a:cs typeface="Corbel"/>
              </a:rPr>
              <a:t>Clear,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Feature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Driven,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etc.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27464" y="717804"/>
            <a:ext cx="2442972" cy="21686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472503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Scrum</a:t>
            </a:r>
            <a:r>
              <a:rPr dirty="0" spc="-55"/>
              <a:t> </a:t>
            </a:r>
            <a:r>
              <a:rPr dirty="0"/>
              <a:t>Model</a:t>
            </a:r>
            <a:r>
              <a:rPr dirty="0" spc="-45"/>
              <a:t> </a:t>
            </a:r>
            <a:r>
              <a:rPr dirty="0" spc="-10"/>
              <a:t>(Agile)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7713" y="2020316"/>
            <a:ext cx="9170670" cy="40011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5580" indent="-182880">
              <a:lnSpc>
                <a:spcPts val="2505"/>
              </a:lnSpc>
              <a:spcBef>
                <a:spcPts val="95"/>
              </a:spcBef>
              <a:buSzPct val="79545"/>
              <a:buChar char="•"/>
              <a:tabLst>
                <a:tab pos="195580" algn="l"/>
              </a:tabLst>
            </a:pPr>
            <a:r>
              <a:rPr dirty="0" u="heavy" sz="2200" spc="-1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Project </a:t>
            </a:r>
            <a:r>
              <a:rPr dirty="0" u="heavy" sz="2200" spc="-5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team</a:t>
            </a:r>
            <a:r>
              <a:rPr dirty="0" u="heavy" sz="2200" spc="-1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completes</a:t>
            </a:r>
            <a:r>
              <a:rPr dirty="0" sz="2200" spc="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u="heavy" sz="2200" spc="-1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sprints</a:t>
            </a:r>
            <a:endParaRPr sz="2200">
              <a:latin typeface="Corbel"/>
              <a:cs typeface="Corbel"/>
            </a:endParaRPr>
          </a:p>
          <a:p>
            <a:pPr lvl="1" marL="424180" marR="5080" indent="-182880">
              <a:lnSpc>
                <a:spcPct val="80000"/>
              </a:lnSpc>
              <a:spcBef>
                <a:spcPts val="345"/>
              </a:spcBef>
              <a:buSzPct val="80000"/>
              <a:buChar char="•"/>
              <a:tabLst>
                <a:tab pos="424180" algn="l"/>
              </a:tabLst>
            </a:pP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A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short 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iteration from analysis,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development, testing 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and possibly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to 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deployment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of </a:t>
            </a:r>
            <a:r>
              <a:rPr dirty="0" sz="2000" spc="-39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a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 product.</a:t>
            </a:r>
            <a:r>
              <a:rPr dirty="0" sz="20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(14-30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days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 long)</a:t>
            </a:r>
            <a:endParaRPr sz="2000">
              <a:latin typeface="Corbel"/>
              <a:cs typeface="Corbel"/>
            </a:endParaRPr>
          </a:p>
          <a:p>
            <a:pPr lvl="1" marL="424180" marR="109855" indent="-182880">
              <a:lnSpc>
                <a:spcPct val="80000"/>
              </a:lnSpc>
              <a:spcBef>
                <a:spcPts val="600"/>
              </a:spcBef>
              <a:buSzPct val="80000"/>
              <a:buChar char="•"/>
              <a:tabLst>
                <a:tab pos="424180" algn="l"/>
              </a:tabLst>
            </a:pP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Uses</a:t>
            </a:r>
            <a:r>
              <a:rPr dirty="0" sz="20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a</a:t>
            </a:r>
            <a:r>
              <a:rPr dirty="0" sz="2000" spc="-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subset</a:t>
            </a:r>
            <a:r>
              <a:rPr dirty="0" sz="2000" spc="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of prioritized</a:t>
            </a:r>
            <a:r>
              <a:rPr dirty="0" sz="2000" spc="-2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requirements</a:t>
            </a:r>
            <a:r>
              <a:rPr dirty="0" sz="2000" spc="4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that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 form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a</a:t>
            </a:r>
            <a:r>
              <a:rPr dirty="0" sz="2000" spc="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u="heavy" sz="200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sprint</a:t>
            </a:r>
            <a:r>
              <a:rPr dirty="0" u="heavy" sz="2000" spc="-15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 </a:t>
            </a:r>
            <a:r>
              <a:rPr dirty="0" u="heavy" sz="200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backlog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.</a:t>
            </a:r>
            <a:r>
              <a:rPr dirty="0" sz="2000" spc="-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Requirements </a:t>
            </a:r>
            <a:r>
              <a:rPr dirty="0" sz="2000" spc="-38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are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derived</a:t>
            </a:r>
            <a:r>
              <a:rPr dirty="0" sz="20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from a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u="heavy" sz="2000" spc="-5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product</a:t>
            </a:r>
            <a:r>
              <a:rPr dirty="0" u="heavy" sz="200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 backlog</a:t>
            </a:r>
            <a:endParaRPr sz="2000">
              <a:latin typeface="Corbel"/>
              <a:cs typeface="Corbel"/>
            </a:endParaRPr>
          </a:p>
          <a:p>
            <a:pPr marL="195580" marR="549910" indent="-182880">
              <a:lnSpc>
                <a:spcPct val="80000"/>
              </a:lnSpc>
              <a:spcBef>
                <a:spcPts val="1795"/>
              </a:spcBef>
              <a:buSzPct val="79545"/>
              <a:buChar char="•"/>
              <a:tabLst>
                <a:tab pos="195580" algn="l"/>
              </a:tabLst>
            </a:pP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The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project team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is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made 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of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Product </a:t>
            </a:r>
            <a:r>
              <a:rPr dirty="0" sz="2200" spc="-25">
                <a:solidFill>
                  <a:srgbClr val="00AFEF"/>
                </a:solidFill>
                <a:latin typeface="Corbel"/>
                <a:cs typeface="Corbel"/>
              </a:rPr>
              <a:t>Owner,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Scrum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Dev </a:t>
            </a:r>
            <a:r>
              <a:rPr dirty="0" sz="2200" spc="-35">
                <a:solidFill>
                  <a:srgbClr val="00AFEF"/>
                </a:solidFill>
                <a:latin typeface="Corbel"/>
                <a:cs typeface="Corbel"/>
              </a:rPr>
              <a:t>Team,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and Scrum </a:t>
            </a:r>
            <a:r>
              <a:rPr dirty="0" sz="2200" spc="-434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Master</a:t>
            </a:r>
            <a:endParaRPr sz="2200">
              <a:latin typeface="Corbel"/>
              <a:cs typeface="Corbel"/>
            </a:endParaRPr>
          </a:p>
          <a:p>
            <a:pPr lvl="1" marL="424180" indent="-182880">
              <a:lnSpc>
                <a:spcPts val="2120"/>
              </a:lnSpc>
              <a:buSzPct val="80000"/>
              <a:buChar char="•"/>
              <a:tabLst>
                <a:tab pos="424180" algn="l"/>
              </a:tabLst>
            </a:pPr>
            <a:r>
              <a:rPr dirty="0" u="heavy" sz="2000" spc="-5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Product</a:t>
            </a:r>
            <a:r>
              <a:rPr dirty="0" u="heavy" sz="2000" spc="-7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 </a:t>
            </a:r>
            <a:r>
              <a:rPr dirty="0" u="heavy" sz="2000" spc="-5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Owner</a:t>
            </a:r>
            <a:r>
              <a:rPr dirty="0" sz="20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is</a:t>
            </a:r>
            <a:r>
              <a:rPr dirty="0" sz="20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responsible</a:t>
            </a:r>
            <a:r>
              <a:rPr dirty="0" sz="2000" spc="-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for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the return</a:t>
            </a:r>
            <a:r>
              <a:rPr dirty="0" sz="20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on</a:t>
            </a:r>
            <a:r>
              <a:rPr dirty="0" sz="2000" spc="-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investment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(ROI).</a:t>
            </a:r>
            <a:endParaRPr sz="2000">
              <a:latin typeface="Corbel"/>
              <a:cs typeface="Corbel"/>
            </a:endParaRPr>
          </a:p>
          <a:p>
            <a:pPr lvl="2" marL="698500" indent="-183515">
              <a:lnSpc>
                <a:spcPct val="100000"/>
              </a:lnSpc>
              <a:spcBef>
                <a:spcPts val="175"/>
              </a:spcBef>
              <a:buSzPct val="80555"/>
              <a:buChar char="•"/>
              <a:tabLst>
                <a:tab pos="698500" algn="l"/>
              </a:tabLst>
            </a:pPr>
            <a:r>
              <a:rPr dirty="0" sz="1800" spc="-5">
                <a:solidFill>
                  <a:srgbClr val="00AFEF"/>
                </a:solidFill>
                <a:latin typeface="Corbel"/>
                <a:cs typeface="Corbel"/>
              </a:rPr>
              <a:t>Focuses</a:t>
            </a:r>
            <a:r>
              <a:rPr dirty="0" sz="1800" spc="-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1800" spc="-5">
                <a:solidFill>
                  <a:srgbClr val="00AFEF"/>
                </a:solidFill>
                <a:latin typeface="Corbel"/>
                <a:cs typeface="Corbel"/>
              </a:rPr>
              <a:t>on the </a:t>
            </a:r>
            <a:r>
              <a:rPr dirty="0" sz="1800">
                <a:solidFill>
                  <a:srgbClr val="00AFEF"/>
                </a:solidFill>
                <a:latin typeface="Corbel"/>
                <a:cs typeface="Corbel"/>
              </a:rPr>
              <a:t>requirements,</a:t>
            </a:r>
            <a:r>
              <a:rPr dirty="0" sz="1800" spc="-3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1800" spc="-5">
                <a:solidFill>
                  <a:srgbClr val="00AFEF"/>
                </a:solidFill>
                <a:latin typeface="Corbel"/>
                <a:cs typeface="Corbel"/>
              </a:rPr>
              <a:t>the</a:t>
            </a:r>
            <a:r>
              <a:rPr dirty="0" sz="1800">
                <a:solidFill>
                  <a:srgbClr val="00AFEF"/>
                </a:solidFill>
                <a:latin typeface="Corbel"/>
                <a:cs typeface="Corbel"/>
              </a:rPr>
              <a:t> “what”</a:t>
            </a:r>
            <a:endParaRPr sz="1800">
              <a:latin typeface="Corbel"/>
              <a:cs typeface="Corbel"/>
            </a:endParaRPr>
          </a:p>
          <a:p>
            <a:pPr lvl="1" marL="424180" indent="-182880">
              <a:lnSpc>
                <a:spcPct val="100000"/>
              </a:lnSpc>
              <a:spcBef>
                <a:spcPts val="115"/>
              </a:spcBef>
              <a:buSzPct val="80000"/>
              <a:buChar char="•"/>
              <a:tabLst>
                <a:tab pos="424180" algn="l"/>
              </a:tabLst>
            </a:pPr>
            <a:r>
              <a:rPr dirty="0" u="heavy" sz="200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S</a:t>
            </a:r>
            <a:r>
              <a:rPr dirty="0" u="heavy" sz="2000" spc="-1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c</a:t>
            </a:r>
            <a:r>
              <a:rPr dirty="0" u="heavy" sz="200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r</a:t>
            </a:r>
            <a:r>
              <a:rPr dirty="0" u="heavy" sz="2000" spc="-1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u</a:t>
            </a:r>
            <a:r>
              <a:rPr dirty="0" u="heavy" sz="2000" spc="5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m</a:t>
            </a:r>
            <a:r>
              <a:rPr dirty="0" u="heavy" sz="2000" spc="-5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 </a:t>
            </a:r>
            <a:r>
              <a:rPr dirty="0" u="heavy" sz="200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D</a:t>
            </a:r>
            <a:r>
              <a:rPr dirty="0" u="heavy" sz="2000" spc="-2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e</a:t>
            </a:r>
            <a:r>
              <a:rPr dirty="0" u="heavy" sz="200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v</a:t>
            </a:r>
            <a:r>
              <a:rPr dirty="0" u="heavy" sz="2000" spc="-14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 </a:t>
            </a:r>
            <a:r>
              <a:rPr dirty="0" u="heavy" sz="2000" spc="-135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T</a:t>
            </a:r>
            <a:r>
              <a:rPr dirty="0" u="heavy" sz="200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eam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is</a:t>
            </a:r>
            <a:r>
              <a:rPr dirty="0" sz="2000" spc="-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cros</a:t>
            </a:r>
            <a:r>
              <a:rPr dirty="0" sz="2000" spc="10">
                <a:solidFill>
                  <a:srgbClr val="00AFEF"/>
                </a:solidFill>
                <a:latin typeface="Corbel"/>
                <a:cs typeface="Corbel"/>
              </a:rPr>
              <a:t>s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-f</a:t>
            </a:r>
            <a:r>
              <a:rPr dirty="0" sz="2000" spc="-10">
                <a:solidFill>
                  <a:srgbClr val="00AFEF"/>
                </a:solidFill>
                <a:latin typeface="Corbel"/>
                <a:cs typeface="Corbel"/>
              </a:rPr>
              <a:t>u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nctiona</a:t>
            </a:r>
            <a:r>
              <a:rPr dirty="0" sz="2000" spc="-15">
                <a:solidFill>
                  <a:srgbClr val="00AFEF"/>
                </a:solidFill>
                <a:latin typeface="Corbel"/>
                <a:cs typeface="Corbel"/>
              </a:rPr>
              <a:t>l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  <a:p>
            <a:pPr lvl="2" marL="698500" indent="-183515">
              <a:lnSpc>
                <a:spcPct val="100000"/>
              </a:lnSpc>
              <a:spcBef>
                <a:spcPts val="175"/>
              </a:spcBef>
              <a:buSzPct val="80555"/>
              <a:buChar char="•"/>
              <a:tabLst>
                <a:tab pos="698500" algn="l"/>
              </a:tabLst>
            </a:pPr>
            <a:r>
              <a:rPr dirty="0" sz="1800" spc="-10">
                <a:solidFill>
                  <a:srgbClr val="00AFEF"/>
                </a:solidFill>
                <a:latin typeface="Corbel"/>
                <a:cs typeface="Corbel"/>
              </a:rPr>
              <a:t>Collaborates</a:t>
            </a:r>
            <a:r>
              <a:rPr dirty="0" sz="1800" spc="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1800" spc="-5">
                <a:solidFill>
                  <a:srgbClr val="00AFEF"/>
                </a:solidFill>
                <a:latin typeface="Corbel"/>
                <a:cs typeface="Corbel"/>
              </a:rPr>
              <a:t>to</a:t>
            </a:r>
            <a:r>
              <a:rPr dirty="0" sz="18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AFEF"/>
                </a:solidFill>
                <a:latin typeface="Corbel"/>
                <a:cs typeface="Corbel"/>
              </a:rPr>
              <a:t>build </a:t>
            </a:r>
            <a:r>
              <a:rPr dirty="0" sz="1800" spc="-5">
                <a:solidFill>
                  <a:srgbClr val="00AFEF"/>
                </a:solidFill>
                <a:latin typeface="Corbel"/>
                <a:cs typeface="Corbel"/>
              </a:rPr>
              <a:t>the</a:t>
            </a:r>
            <a:r>
              <a:rPr dirty="0" sz="18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AFEF"/>
                </a:solidFill>
                <a:latin typeface="Corbel"/>
                <a:cs typeface="Corbel"/>
              </a:rPr>
              <a:t>product</a:t>
            </a:r>
            <a:r>
              <a:rPr dirty="0" sz="18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AFEF"/>
                </a:solidFill>
                <a:latin typeface="Corbel"/>
                <a:cs typeface="Corbel"/>
              </a:rPr>
              <a:t>each</a:t>
            </a:r>
            <a:r>
              <a:rPr dirty="0" sz="18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1800">
                <a:solidFill>
                  <a:srgbClr val="00AFEF"/>
                </a:solidFill>
                <a:latin typeface="Corbel"/>
                <a:cs typeface="Corbel"/>
              </a:rPr>
              <a:t>sprint,</a:t>
            </a:r>
            <a:r>
              <a:rPr dirty="0" sz="1800" spc="-3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1800" spc="-5">
                <a:solidFill>
                  <a:srgbClr val="00AFEF"/>
                </a:solidFill>
                <a:latin typeface="Corbel"/>
                <a:cs typeface="Corbel"/>
              </a:rPr>
              <a:t>the</a:t>
            </a:r>
            <a:r>
              <a:rPr dirty="0" sz="1800">
                <a:solidFill>
                  <a:srgbClr val="00AFEF"/>
                </a:solidFill>
                <a:latin typeface="Corbel"/>
                <a:cs typeface="Corbel"/>
              </a:rPr>
              <a:t> “how”</a:t>
            </a:r>
            <a:endParaRPr sz="1800">
              <a:latin typeface="Corbel"/>
              <a:cs typeface="Corbel"/>
            </a:endParaRPr>
          </a:p>
          <a:p>
            <a:pPr lvl="1" marL="424180" indent="-182880">
              <a:lnSpc>
                <a:spcPct val="100000"/>
              </a:lnSpc>
              <a:spcBef>
                <a:spcPts val="115"/>
              </a:spcBef>
              <a:buSzPct val="80000"/>
              <a:buChar char="•"/>
              <a:tabLst>
                <a:tab pos="424180" algn="l"/>
              </a:tabLst>
            </a:pPr>
            <a:r>
              <a:rPr dirty="0" u="heavy" sz="200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orbel"/>
                <a:cs typeface="Corbel"/>
              </a:rPr>
              <a:t>Scrum Master</a:t>
            </a:r>
            <a:r>
              <a:rPr dirty="0" sz="20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is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 the</a:t>
            </a:r>
            <a:r>
              <a:rPr dirty="0" sz="20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team </a:t>
            </a:r>
            <a:r>
              <a:rPr dirty="0" sz="2000" spc="-10">
                <a:solidFill>
                  <a:srgbClr val="00AFEF"/>
                </a:solidFill>
                <a:latin typeface="Corbel"/>
                <a:cs typeface="Corbel"/>
              </a:rPr>
              <a:t>facilitator,</a:t>
            </a:r>
            <a:r>
              <a:rPr dirty="0" sz="2000" spc="-4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but</a:t>
            </a:r>
            <a:r>
              <a:rPr dirty="0" sz="20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has</a:t>
            </a:r>
            <a:r>
              <a:rPr dirty="0" sz="20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no</a:t>
            </a:r>
            <a:r>
              <a:rPr dirty="0" sz="2000" spc="-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 spc="-20">
                <a:solidFill>
                  <a:srgbClr val="00AFEF"/>
                </a:solidFill>
                <a:latin typeface="Corbel"/>
                <a:cs typeface="Corbel"/>
              </a:rPr>
              <a:t>power.</a:t>
            </a:r>
            <a:endParaRPr sz="2000">
              <a:latin typeface="Corbel"/>
              <a:cs typeface="Corbel"/>
            </a:endParaRPr>
          </a:p>
          <a:p>
            <a:pPr lvl="2" marL="698500" indent="-183515">
              <a:lnSpc>
                <a:spcPct val="100000"/>
              </a:lnSpc>
              <a:spcBef>
                <a:spcPts val="175"/>
              </a:spcBef>
              <a:buSzPct val="80555"/>
              <a:buChar char="•"/>
              <a:tabLst>
                <a:tab pos="698500" algn="l"/>
              </a:tabLst>
            </a:pPr>
            <a:r>
              <a:rPr dirty="0" sz="1800" spc="-5">
                <a:solidFill>
                  <a:srgbClr val="00AFEF"/>
                </a:solidFill>
                <a:latin typeface="Corbel"/>
                <a:cs typeface="Corbel"/>
              </a:rPr>
              <a:t>Removes</a:t>
            </a:r>
            <a:r>
              <a:rPr dirty="0" sz="18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1800" spc="-5">
                <a:solidFill>
                  <a:srgbClr val="00AFEF"/>
                </a:solidFill>
                <a:latin typeface="Corbel"/>
                <a:cs typeface="Corbel"/>
              </a:rPr>
              <a:t>roadblocks,</a:t>
            </a:r>
            <a:r>
              <a:rPr dirty="0" sz="1800">
                <a:solidFill>
                  <a:srgbClr val="00AFEF"/>
                </a:solidFill>
                <a:latin typeface="Corbel"/>
                <a:cs typeface="Corbel"/>
              </a:rPr>
              <a:t> sets</a:t>
            </a:r>
            <a:r>
              <a:rPr dirty="0" sz="18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1800" spc="-5">
                <a:solidFill>
                  <a:srgbClr val="00AFEF"/>
                </a:solidFill>
                <a:latin typeface="Corbel"/>
                <a:cs typeface="Corbel"/>
              </a:rPr>
              <a:t>timeframes,</a:t>
            </a:r>
            <a:r>
              <a:rPr dirty="0" sz="1800">
                <a:solidFill>
                  <a:srgbClr val="00AFEF"/>
                </a:solidFill>
                <a:latin typeface="Corbel"/>
                <a:cs typeface="Corbel"/>
              </a:rPr>
              <a:t> and provides </a:t>
            </a:r>
            <a:r>
              <a:rPr dirty="0" sz="1800" spc="-10">
                <a:solidFill>
                  <a:srgbClr val="00AFEF"/>
                </a:solidFill>
                <a:latin typeface="Corbel"/>
                <a:cs typeface="Corbel"/>
              </a:rPr>
              <a:t>visibility.</a:t>
            </a:r>
            <a:endParaRPr sz="1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27464" y="717804"/>
            <a:ext cx="2442972" cy="21686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694563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Scrum</a:t>
            </a:r>
            <a:r>
              <a:rPr dirty="0" spc="-35"/>
              <a:t> </a:t>
            </a:r>
            <a:r>
              <a:rPr dirty="0"/>
              <a:t>Model</a:t>
            </a:r>
            <a:r>
              <a:rPr dirty="0" spc="-25"/>
              <a:t> </a:t>
            </a:r>
            <a:r>
              <a:rPr dirty="0" spc="-10"/>
              <a:t>(Agile):</a:t>
            </a:r>
            <a:r>
              <a:rPr dirty="0" spc="-190"/>
              <a:t> </a:t>
            </a:r>
            <a:r>
              <a:rPr dirty="0" spc="-5"/>
              <a:t>Artifacts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7460" y="2020316"/>
            <a:ext cx="8246109" cy="41281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5580" indent="-183515">
              <a:lnSpc>
                <a:spcPts val="2480"/>
              </a:lnSpc>
              <a:spcBef>
                <a:spcPts val="95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Product</a:t>
            </a:r>
            <a:r>
              <a:rPr dirty="0" sz="2200" spc="-2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Backlog</a:t>
            </a:r>
            <a:endParaRPr sz="2200">
              <a:latin typeface="Corbel"/>
              <a:cs typeface="Corbel"/>
            </a:endParaRPr>
          </a:p>
          <a:p>
            <a:pPr lvl="1" marL="424180" indent="-183515">
              <a:lnSpc>
                <a:spcPts val="2480"/>
              </a:lnSpc>
              <a:buSzPct val="79545"/>
              <a:buChar char="•"/>
              <a:tabLst>
                <a:tab pos="424815" algn="l"/>
              </a:tabLst>
            </a:pP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List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of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features</a:t>
            </a:r>
            <a:r>
              <a:rPr dirty="0" sz="2200" spc="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that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the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business</a:t>
            </a:r>
            <a:r>
              <a:rPr dirty="0" sz="2200" spc="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wants,</a:t>
            </a:r>
            <a:r>
              <a:rPr dirty="0" sz="2200" spc="-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force</a:t>
            </a:r>
            <a:r>
              <a:rPr dirty="0" sz="2200" spc="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5">
                <a:solidFill>
                  <a:srgbClr val="00AFEF"/>
                </a:solidFill>
                <a:latin typeface="Corbel"/>
                <a:cs typeface="Corbel"/>
              </a:rPr>
              <a:t>ranked</a:t>
            </a:r>
            <a:r>
              <a:rPr dirty="0" sz="2200" spc="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by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the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Product</a:t>
            </a:r>
            <a:endParaRPr sz="2200">
              <a:latin typeface="Corbel"/>
              <a:cs typeface="Corbel"/>
            </a:endParaRPr>
          </a:p>
          <a:p>
            <a:pPr marL="881380">
              <a:lnSpc>
                <a:spcPct val="100000"/>
              </a:lnSpc>
              <a:spcBef>
                <a:spcPts val="70"/>
              </a:spcBef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Owner</a:t>
            </a:r>
            <a:r>
              <a:rPr dirty="0" sz="2200" spc="-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5">
                <a:solidFill>
                  <a:srgbClr val="00AFEF"/>
                </a:solidFill>
                <a:latin typeface="Corbel"/>
                <a:cs typeface="Corbel"/>
              </a:rPr>
              <a:t>(one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#1)</a:t>
            </a:r>
            <a:endParaRPr sz="2200">
              <a:latin typeface="Corbel"/>
              <a:cs typeface="Corbel"/>
            </a:endParaRPr>
          </a:p>
          <a:p>
            <a:pPr lvl="1" marL="424180" indent="-183515">
              <a:lnSpc>
                <a:spcPct val="100000"/>
              </a:lnSpc>
              <a:spcBef>
                <a:spcPts val="75"/>
              </a:spcBef>
              <a:buSzPct val="79545"/>
              <a:buChar char="•"/>
              <a:tabLst>
                <a:tab pos="4248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Anyone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can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add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items,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could be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user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stories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or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use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cases</a:t>
            </a:r>
            <a:endParaRPr sz="2200">
              <a:latin typeface="Corbel"/>
              <a:cs typeface="Corbel"/>
            </a:endParaRPr>
          </a:p>
          <a:p>
            <a:pPr lvl="1" marL="424180" indent="-183515">
              <a:lnSpc>
                <a:spcPct val="100000"/>
              </a:lnSpc>
              <a:spcBef>
                <a:spcPts val="70"/>
              </a:spcBef>
              <a:buSzPct val="79545"/>
              <a:buChar char="•"/>
              <a:tabLst>
                <a:tab pos="4248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Does</a:t>
            </a:r>
            <a:r>
              <a:rPr dirty="0" sz="2200" spc="-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not</a:t>
            </a:r>
            <a:r>
              <a:rPr dirty="0" sz="2200" spc="-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contain</a:t>
            </a:r>
            <a:r>
              <a:rPr dirty="0" sz="2200" spc="-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tasks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ts val="2470"/>
              </a:lnSpc>
              <a:spcBef>
                <a:spcPts val="1275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Sprint</a:t>
            </a:r>
            <a:r>
              <a:rPr dirty="0" sz="2200" spc="-2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Backlog</a:t>
            </a:r>
            <a:endParaRPr sz="2200">
              <a:latin typeface="Corbel"/>
              <a:cs typeface="Corbel"/>
            </a:endParaRPr>
          </a:p>
          <a:p>
            <a:pPr lvl="1" marL="424180" indent="-183515">
              <a:lnSpc>
                <a:spcPts val="2470"/>
              </a:lnSpc>
              <a:buSzPct val="79545"/>
              <a:buChar char="•"/>
              <a:tabLst>
                <a:tab pos="4248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Committed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features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that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will</a:t>
            </a:r>
            <a:r>
              <a:rPr dirty="0" sz="2200" spc="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be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completed</a:t>
            </a:r>
            <a:r>
              <a:rPr dirty="0" sz="2200" spc="2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within</a:t>
            </a:r>
            <a:r>
              <a:rPr dirty="0" sz="2200" spc="2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the</a:t>
            </a:r>
            <a:r>
              <a:rPr dirty="0" sz="2200" spc="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current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sprint</a:t>
            </a:r>
            <a:endParaRPr sz="2200">
              <a:latin typeface="Corbel"/>
              <a:cs typeface="Corbel"/>
            </a:endParaRPr>
          </a:p>
          <a:p>
            <a:pPr lvl="1" marL="424180" indent="-183515">
              <a:lnSpc>
                <a:spcPct val="100000"/>
              </a:lnSpc>
              <a:spcBef>
                <a:spcPts val="70"/>
              </a:spcBef>
              <a:buSzPct val="79545"/>
              <a:buChar char="•"/>
              <a:tabLst>
                <a:tab pos="424815" algn="l"/>
              </a:tabLst>
            </a:pP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Has</a:t>
            </a:r>
            <a:r>
              <a:rPr dirty="0" sz="2200" spc="-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</a:t>
            </a:r>
            <a:r>
              <a:rPr dirty="0" sz="2200" spc="-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deadline to</a:t>
            </a:r>
            <a:r>
              <a:rPr dirty="0" sz="2200" spc="-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complete</a:t>
            </a:r>
            <a:endParaRPr sz="2200">
              <a:latin typeface="Corbel"/>
              <a:cs typeface="Corbel"/>
            </a:endParaRPr>
          </a:p>
          <a:p>
            <a:pPr lvl="1" marL="424180" indent="-183515">
              <a:lnSpc>
                <a:spcPct val="100000"/>
              </a:lnSpc>
              <a:spcBef>
                <a:spcPts val="75"/>
              </a:spcBef>
              <a:buSzPct val="79545"/>
              <a:buChar char="•"/>
              <a:tabLst>
                <a:tab pos="424815" algn="l"/>
              </a:tabLst>
            </a:pPr>
            <a:r>
              <a:rPr dirty="0" sz="2200" spc="-35">
                <a:solidFill>
                  <a:srgbClr val="00AFEF"/>
                </a:solidFill>
                <a:latin typeface="Corbel"/>
                <a:cs typeface="Corbel"/>
              </a:rPr>
              <a:t>Tasks</a:t>
            </a:r>
            <a:r>
              <a:rPr dirty="0" sz="2200" spc="-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are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5">
                <a:solidFill>
                  <a:srgbClr val="00AFEF"/>
                </a:solidFill>
                <a:latin typeface="Corbel"/>
                <a:cs typeface="Corbel"/>
              </a:rPr>
              <a:t>tracked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as</a:t>
            </a:r>
            <a:endParaRPr sz="2200">
              <a:latin typeface="Corbel"/>
              <a:cs typeface="Corbel"/>
            </a:endParaRPr>
          </a:p>
          <a:p>
            <a:pPr lvl="2" marL="698500" indent="-183515">
              <a:lnSpc>
                <a:spcPct val="100000"/>
              </a:lnSpc>
              <a:spcBef>
                <a:spcPts val="130"/>
              </a:spcBef>
              <a:buSzPct val="80000"/>
              <a:buChar char="•"/>
              <a:tabLst>
                <a:tab pos="699135" algn="l"/>
              </a:tabLst>
            </a:pP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Not</a:t>
            </a:r>
            <a:r>
              <a:rPr dirty="0" sz="2000" spc="-4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started</a:t>
            </a:r>
            <a:endParaRPr sz="2000">
              <a:latin typeface="Corbel"/>
              <a:cs typeface="Corbel"/>
            </a:endParaRPr>
          </a:p>
          <a:p>
            <a:pPr lvl="2" marL="698500" indent="-183515">
              <a:lnSpc>
                <a:spcPct val="100000"/>
              </a:lnSpc>
              <a:spcBef>
                <a:spcPts val="120"/>
              </a:spcBef>
              <a:buSzPct val="80000"/>
              <a:buChar char="•"/>
              <a:tabLst>
                <a:tab pos="699135" algn="l"/>
              </a:tabLst>
            </a:pP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In</a:t>
            </a:r>
            <a:r>
              <a:rPr dirty="0" sz="2000" spc="-9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Progress</a:t>
            </a:r>
            <a:endParaRPr sz="2000">
              <a:latin typeface="Corbel"/>
              <a:cs typeface="Corbel"/>
            </a:endParaRPr>
          </a:p>
          <a:p>
            <a:pPr lvl="2" marL="698500" indent="-183515">
              <a:lnSpc>
                <a:spcPct val="100000"/>
              </a:lnSpc>
              <a:spcBef>
                <a:spcPts val="120"/>
              </a:spcBef>
              <a:buSzPct val="80000"/>
              <a:buChar char="•"/>
              <a:tabLst>
                <a:tab pos="699135" algn="l"/>
              </a:tabLst>
            </a:pP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Completed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27464" y="717804"/>
            <a:ext cx="2442972" cy="21686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7147559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Scrum</a:t>
            </a:r>
            <a:r>
              <a:rPr dirty="0" spc="-35"/>
              <a:t> </a:t>
            </a:r>
            <a:r>
              <a:rPr dirty="0"/>
              <a:t>Model</a:t>
            </a:r>
            <a:r>
              <a:rPr dirty="0" spc="-20"/>
              <a:t> </a:t>
            </a:r>
            <a:r>
              <a:rPr dirty="0" spc="-10"/>
              <a:t>(Agile):</a:t>
            </a:r>
            <a:r>
              <a:rPr dirty="0" spc="-5"/>
              <a:t> </a:t>
            </a:r>
            <a:r>
              <a:rPr dirty="0"/>
              <a:t>Meetings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5575" rIns="0" bIns="0" rtlCol="0" vert="horz">
            <a:spAutoFit/>
          </a:bodyPr>
          <a:lstStyle/>
          <a:p>
            <a:pPr marL="384810" indent="-183515">
              <a:lnSpc>
                <a:spcPct val="100000"/>
              </a:lnSpc>
              <a:spcBef>
                <a:spcPts val="1225"/>
              </a:spcBef>
              <a:buSzPct val="79545"/>
              <a:buChar char="•"/>
              <a:tabLst>
                <a:tab pos="385445" algn="l"/>
              </a:tabLst>
            </a:pPr>
            <a:r>
              <a:rPr dirty="0" spc="-5"/>
              <a:t>Sprint</a:t>
            </a:r>
            <a:r>
              <a:rPr dirty="0" spc="5"/>
              <a:t> </a:t>
            </a:r>
            <a:r>
              <a:rPr dirty="0" spc="-5"/>
              <a:t>Planning</a:t>
            </a:r>
            <a:r>
              <a:rPr dirty="0" spc="10"/>
              <a:t> </a:t>
            </a:r>
            <a:r>
              <a:rPr dirty="0" spc="-5"/>
              <a:t>–</a:t>
            </a:r>
            <a:r>
              <a:rPr dirty="0" spc="-85"/>
              <a:t> </a:t>
            </a:r>
            <a:r>
              <a:rPr dirty="0" spc="-5"/>
              <a:t>Commit items</a:t>
            </a:r>
            <a:r>
              <a:rPr dirty="0" spc="15"/>
              <a:t> </a:t>
            </a:r>
            <a:r>
              <a:rPr dirty="0" spc="-5"/>
              <a:t>to</a:t>
            </a:r>
            <a:r>
              <a:rPr dirty="0" spc="-15"/>
              <a:t> </a:t>
            </a:r>
            <a:r>
              <a:rPr dirty="0" spc="-10"/>
              <a:t>the</a:t>
            </a:r>
            <a:r>
              <a:rPr dirty="0" spc="15"/>
              <a:t> </a:t>
            </a:r>
            <a:r>
              <a:rPr dirty="0" spc="-10"/>
              <a:t>sprint</a:t>
            </a:r>
            <a:r>
              <a:rPr dirty="0" spc="5"/>
              <a:t> </a:t>
            </a:r>
            <a:r>
              <a:rPr dirty="0" spc="-5"/>
              <a:t>backlog</a:t>
            </a:r>
          </a:p>
          <a:p>
            <a:pPr marL="384810" indent="-183515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385445" algn="l"/>
              </a:tabLst>
            </a:pPr>
            <a:r>
              <a:rPr dirty="0" spc="-5"/>
              <a:t>Daily</a:t>
            </a:r>
            <a:r>
              <a:rPr dirty="0" spc="-60"/>
              <a:t> </a:t>
            </a:r>
            <a:r>
              <a:rPr dirty="0" spc="-5"/>
              <a:t>Scrum</a:t>
            </a:r>
            <a:r>
              <a:rPr dirty="0" spc="5"/>
              <a:t> </a:t>
            </a:r>
            <a:r>
              <a:rPr dirty="0" spc="-5"/>
              <a:t>–</a:t>
            </a:r>
            <a:r>
              <a:rPr dirty="0" spc="15"/>
              <a:t> </a:t>
            </a:r>
            <a:r>
              <a:rPr dirty="0" spc="-15"/>
              <a:t>Daily,</a:t>
            </a:r>
            <a:r>
              <a:rPr dirty="0" spc="-10"/>
              <a:t> </a:t>
            </a:r>
            <a:r>
              <a:rPr dirty="0" spc="-5"/>
              <a:t>15</a:t>
            </a:r>
            <a:r>
              <a:rPr dirty="0"/>
              <a:t> </a:t>
            </a:r>
            <a:r>
              <a:rPr dirty="0" spc="-5"/>
              <a:t>minutes.</a:t>
            </a:r>
            <a:r>
              <a:rPr dirty="0" spc="204"/>
              <a:t> </a:t>
            </a:r>
            <a:r>
              <a:rPr dirty="0" spc="-30"/>
              <a:t>Yesterday,</a:t>
            </a:r>
            <a:r>
              <a:rPr dirty="0" spc="-10"/>
              <a:t> </a:t>
            </a:r>
            <a:r>
              <a:rPr dirty="0" spc="-15"/>
              <a:t>today,</a:t>
            </a:r>
            <a:r>
              <a:rPr dirty="0" spc="-20"/>
              <a:t> </a:t>
            </a:r>
            <a:r>
              <a:rPr dirty="0" spc="-5"/>
              <a:t>roadblocks</a:t>
            </a:r>
          </a:p>
          <a:p>
            <a:pPr marL="38481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385445" algn="l"/>
              </a:tabLst>
            </a:pPr>
            <a:r>
              <a:rPr dirty="0" spc="-5"/>
              <a:t>Sprint</a:t>
            </a:r>
            <a:r>
              <a:rPr dirty="0" spc="5"/>
              <a:t> </a:t>
            </a:r>
            <a:r>
              <a:rPr dirty="0" spc="-15"/>
              <a:t>Review</a:t>
            </a:r>
            <a:r>
              <a:rPr dirty="0" spc="25"/>
              <a:t> </a:t>
            </a:r>
            <a:r>
              <a:rPr dirty="0" spc="-5"/>
              <a:t>– Demonstrate</a:t>
            </a:r>
            <a:r>
              <a:rPr dirty="0" spc="5"/>
              <a:t> </a:t>
            </a:r>
            <a:r>
              <a:rPr dirty="0" spc="-5"/>
              <a:t>product, </a:t>
            </a:r>
            <a:r>
              <a:rPr dirty="0" spc="-10"/>
              <a:t>get</a:t>
            </a:r>
            <a:r>
              <a:rPr dirty="0"/>
              <a:t> </a:t>
            </a:r>
            <a:r>
              <a:rPr dirty="0" spc="-5"/>
              <a:t>feedback</a:t>
            </a:r>
          </a:p>
          <a:p>
            <a:pPr marL="38481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385445" algn="l"/>
              </a:tabLst>
            </a:pPr>
            <a:r>
              <a:rPr dirty="0" spc="-5"/>
              <a:t>Sprint</a:t>
            </a:r>
            <a:r>
              <a:rPr dirty="0" spc="10"/>
              <a:t> </a:t>
            </a:r>
            <a:r>
              <a:rPr dirty="0" spc="-10"/>
              <a:t>Retrospective</a:t>
            </a:r>
            <a:r>
              <a:rPr dirty="0" spc="25"/>
              <a:t> </a:t>
            </a:r>
            <a:r>
              <a:rPr dirty="0" spc="-5"/>
              <a:t>–</a:t>
            </a:r>
            <a:r>
              <a:rPr dirty="0" spc="5"/>
              <a:t> </a:t>
            </a:r>
            <a:r>
              <a:rPr dirty="0" spc="-5"/>
              <a:t>Inspect last</a:t>
            </a:r>
            <a:r>
              <a:rPr dirty="0"/>
              <a:t> </a:t>
            </a:r>
            <a:r>
              <a:rPr dirty="0" spc="-5"/>
              <a:t>sprint.</a:t>
            </a:r>
            <a:r>
              <a:rPr dirty="0" spc="5"/>
              <a:t> </a:t>
            </a:r>
            <a:r>
              <a:rPr dirty="0" spc="-5"/>
              <a:t>Lessons</a:t>
            </a:r>
            <a:r>
              <a:rPr dirty="0" spc="15"/>
              <a:t> </a:t>
            </a:r>
            <a:r>
              <a:rPr dirty="0" spc="-5"/>
              <a:t>learned</a:t>
            </a:r>
          </a:p>
          <a:p>
            <a:pPr marL="384810" marR="5080" indent="-183515">
              <a:lnSpc>
                <a:spcPts val="2380"/>
              </a:lnSpc>
              <a:spcBef>
                <a:spcPts val="1425"/>
              </a:spcBef>
              <a:buSzPct val="79545"/>
              <a:buChar char="•"/>
              <a:tabLst>
                <a:tab pos="385445" algn="l"/>
              </a:tabLst>
            </a:pPr>
            <a:r>
              <a:rPr dirty="0" spc="-10"/>
              <a:t>Product</a:t>
            </a:r>
            <a:r>
              <a:rPr dirty="0" spc="5"/>
              <a:t> </a:t>
            </a:r>
            <a:r>
              <a:rPr dirty="0" spc="-10"/>
              <a:t>Backlog</a:t>
            </a:r>
            <a:r>
              <a:rPr dirty="0" spc="10"/>
              <a:t> </a:t>
            </a:r>
            <a:r>
              <a:rPr dirty="0" spc="-10"/>
              <a:t>Refinement</a:t>
            </a:r>
            <a:r>
              <a:rPr dirty="0" spc="80"/>
              <a:t> </a:t>
            </a:r>
            <a:r>
              <a:rPr dirty="0" spc="-5"/>
              <a:t>–</a:t>
            </a:r>
            <a:r>
              <a:rPr dirty="0" spc="-90"/>
              <a:t> </a:t>
            </a:r>
            <a:r>
              <a:rPr dirty="0" spc="-10"/>
              <a:t>Adjust,</a:t>
            </a:r>
            <a:r>
              <a:rPr dirty="0" spc="5"/>
              <a:t> </a:t>
            </a:r>
            <a:r>
              <a:rPr dirty="0" spc="-10"/>
              <a:t>split,</a:t>
            </a:r>
            <a:r>
              <a:rPr dirty="0" spc="15"/>
              <a:t> </a:t>
            </a:r>
            <a:r>
              <a:rPr dirty="0" spc="-5"/>
              <a:t>and</a:t>
            </a:r>
            <a:r>
              <a:rPr dirty="0"/>
              <a:t> </a:t>
            </a:r>
            <a:r>
              <a:rPr dirty="0" spc="-5"/>
              <a:t>determine</a:t>
            </a:r>
            <a:r>
              <a:rPr dirty="0" spc="40"/>
              <a:t> </a:t>
            </a:r>
            <a:r>
              <a:rPr dirty="0" spc="-5"/>
              <a:t>dependencies</a:t>
            </a:r>
            <a:r>
              <a:rPr dirty="0" spc="30"/>
              <a:t> </a:t>
            </a:r>
            <a:r>
              <a:rPr dirty="0" spc="-5"/>
              <a:t>of</a:t>
            </a:r>
            <a:r>
              <a:rPr dirty="0" spc="10"/>
              <a:t> </a:t>
            </a:r>
            <a:r>
              <a:rPr dirty="0" spc="-5"/>
              <a:t>backlog </a:t>
            </a:r>
            <a:r>
              <a:rPr dirty="0" spc="-425"/>
              <a:t> </a:t>
            </a:r>
            <a:r>
              <a:rPr dirty="0" spc="-5"/>
              <a:t>items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3367" y="4561332"/>
            <a:ext cx="6141720" cy="196138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472503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Scrum</a:t>
            </a:r>
            <a:r>
              <a:rPr dirty="0" spc="-55"/>
              <a:t> </a:t>
            </a:r>
            <a:r>
              <a:rPr dirty="0"/>
              <a:t>Model</a:t>
            </a:r>
            <a:r>
              <a:rPr dirty="0" spc="-45"/>
              <a:t> </a:t>
            </a:r>
            <a:r>
              <a:rPr dirty="0" spc="-10"/>
              <a:t>(Agile)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1896897"/>
            <a:ext cx="8003540" cy="1943100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+ Flexible</a:t>
            </a:r>
            <a:r>
              <a:rPr dirty="0" sz="2200" spc="4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and</a:t>
            </a:r>
            <a:r>
              <a:rPr dirty="0" sz="2200" spc="-1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adaptable</a:t>
            </a:r>
            <a:r>
              <a:rPr dirty="0" sz="2200" spc="-2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to</a:t>
            </a:r>
            <a:r>
              <a:rPr dirty="0" sz="220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50"/>
                </a:solidFill>
                <a:latin typeface="Corbel"/>
                <a:cs typeface="Corbel"/>
              </a:rPr>
              <a:t>changing</a:t>
            </a:r>
            <a:r>
              <a:rPr dirty="0" sz="220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requirements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+</a:t>
            </a:r>
            <a:r>
              <a:rPr dirty="0" sz="2200" spc="-9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Gets</a:t>
            </a:r>
            <a:r>
              <a:rPr dirty="0" sz="2200" spc="2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workable</a:t>
            </a:r>
            <a:r>
              <a:rPr dirty="0" sz="2200" spc="1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product in-front</a:t>
            </a:r>
            <a:r>
              <a:rPr dirty="0" sz="2200" spc="3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of</a:t>
            </a:r>
            <a:r>
              <a:rPr dirty="0" sz="2200" spc="5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50"/>
                </a:solidFill>
                <a:latin typeface="Corbel"/>
                <a:cs typeface="Corbel"/>
              </a:rPr>
              <a:t>the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 business</a:t>
            </a:r>
            <a:r>
              <a:rPr dirty="0" sz="220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50"/>
                </a:solidFill>
                <a:latin typeface="Corbel"/>
                <a:cs typeface="Corbel"/>
              </a:rPr>
              <a:t>quicker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+ Promotes</a:t>
            </a:r>
            <a:r>
              <a:rPr dirty="0" sz="2200" spc="5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collaboration</a:t>
            </a:r>
            <a:r>
              <a:rPr dirty="0" sz="2200" spc="3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between</a:t>
            </a:r>
            <a:r>
              <a:rPr dirty="0" sz="2200" spc="2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business</a:t>
            </a:r>
            <a:r>
              <a:rPr dirty="0" sz="2200" spc="1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and development</a:t>
            </a:r>
            <a:r>
              <a:rPr dirty="0" sz="2200" spc="2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teams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+</a:t>
            </a:r>
            <a:r>
              <a:rPr dirty="0" sz="220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Daily</a:t>
            </a:r>
            <a:r>
              <a:rPr dirty="0" sz="2200" spc="1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feedback</a:t>
            </a:r>
            <a:r>
              <a:rPr dirty="0" sz="2200" spc="15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on</a:t>
            </a:r>
            <a:r>
              <a:rPr dirty="0" sz="2200" spc="1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progress</a:t>
            </a:r>
            <a:r>
              <a:rPr dirty="0" sz="220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and</a:t>
            </a:r>
            <a:r>
              <a:rPr dirty="0" sz="2200" spc="-1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roadblocks,</a:t>
            </a:r>
            <a:r>
              <a:rPr dirty="0" sz="2200" spc="15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stops</a:t>
            </a:r>
            <a:r>
              <a:rPr dirty="0" sz="2200" spc="-15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“spinning</a:t>
            </a:r>
            <a:r>
              <a:rPr dirty="0" sz="2200" spc="3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50"/>
                </a:solidFill>
                <a:latin typeface="Corbel"/>
                <a:cs typeface="Corbel"/>
              </a:rPr>
              <a:t>wheels”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2577" y="4292498"/>
            <a:ext cx="8552180" cy="1945005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161925" indent="-149860">
              <a:lnSpc>
                <a:spcPct val="100000"/>
              </a:lnSpc>
              <a:spcBef>
                <a:spcPts val="1240"/>
              </a:spcBef>
              <a:buChar char="-"/>
              <a:tabLst>
                <a:tab pos="162560" algn="l"/>
              </a:tabLst>
            </a:pP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Leads</a:t>
            </a:r>
            <a:r>
              <a:rPr dirty="0" sz="2200" spc="1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to</a:t>
            </a:r>
            <a:r>
              <a:rPr dirty="0" sz="220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FF0000"/>
                </a:solidFill>
                <a:latin typeface="Corbel"/>
                <a:cs typeface="Corbel"/>
              </a:rPr>
              <a:t>scope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FF0000"/>
                </a:solidFill>
                <a:latin typeface="Corbel"/>
                <a:cs typeface="Corbel"/>
              </a:rPr>
              <a:t>creep</a:t>
            </a:r>
            <a:r>
              <a:rPr dirty="0" sz="2200" spc="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due</a:t>
            </a:r>
            <a:r>
              <a:rPr dirty="0" sz="2200">
                <a:solidFill>
                  <a:srgbClr val="FF0000"/>
                </a:solidFill>
                <a:latin typeface="Corbel"/>
                <a:cs typeface="Corbel"/>
              </a:rPr>
              <a:t> to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 no</a:t>
            </a:r>
            <a:r>
              <a:rPr dirty="0" sz="220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defined</a:t>
            </a:r>
            <a:r>
              <a:rPr dirty="0" sz="2200" spc="2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end</a:t>
            </a:r>
            <a:r>
              <a:rPr dirty="0" sz="2200" spc="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date</a:t>
            </a:r>
            <a:endParaRPr sz="2200">
              <a:latin typeface="Corbel"/>
              <a:cs typeface="Corbel"/>
            </a:endParaRPr>
          </a:p>
          <a:p>
            <a:pPr marL="161925" indent="-149860">
              <a:lnSpc>
                <a:spcPct val="100000"/>
              </a:lnSpc>
              <a:spcBef>
                <a:spcPts val="1145"/>
              </a:spcBef>
              <a:buChar char="-"/>
              <a:tabLst>
                <a:tab pos="162560" algn="l"/>
              </a:tabLst>
            </a:pPr>
            <a:r>
              <a:rPr dirty="0" sz="2200" spc="-15">
                <a:solidFill>
                  <a:srgbClr val="FF0000"/>
                </a:solidFill>
                <a:latin typeface="Corbel"/>
                <a:cs typeface="Corbel"/>
              </a:rPr>
              <a:t>Relies</a:t>
            </a:r>
            <a:r>
              <a:rPr dirty="0" sz="2200" spc="3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on</a:t>
            </a:r>
            <a:r>
              <a:rPr dirty="0" sz="2200" spc="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commitment</a:t>
            </a:r>
            <a:r>
              <a:rPr dirty="0" sz="220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of all team</a:t>
            </a:r>
            <a:r>
              <a:rPr dirty="0" sz="220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members</a:t>
            </a:r>
            <a:endParaRPr sz="2200">
              <a:latin typeface="Corbel"/>
              <a:cs typeface="Corbel"/>
            </a:endParaRPr>
          </a:p>
          <a:p>
            <a:pPr marL="151130" indent="-139065">
              <a:lnSpc>
                <a:spcPct val="100000"/>
              </a:lnSpc>
              <a:spcBef>
                <a:spcPts val="1130"/>
              </a:spcBef>
              <a:buChar char="-"/>
              <a:tabLst>
                <a:tab pos="151765" algn="l"/>
              </a:tabLst>
            </a:pP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Challenging</a:t>
            </a:r>
            <a:r>
              <a:rPr dirty="0" sz="2200" spc="4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to</a:t>
            </a:r>
            <a:r>
              <a:rPr dirty="0" sz="220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initially</a:t>
            </a:r>
            <a:r>
              <a:rPr dirty="0" sz="2200" spc="1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adopt and</a:t>
            </a:r>
            <a:r>
              <a:rPr dirty="0" sz="2200" spc="-2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FF0000"/>
                </a:solidFill>
                <a:latin typeface="Corbel"/>
                <a:cs typeface="Corbel"/>
              </a:rPr>
              <a:t>train</a:t>
            </a:r>
            <a:r>
              <a:rPr dirty="0" sz="2200" spc="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in</a:t>
            </a:r>
            <a:r>
              <a:rPr dirty="0" sz="2200" spc="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an</a:t>
            </a:r>
            <a:r>
              <a:rPr dirty="0" sz="220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organization</a:t>
            </a:r>
            <a:endParaRPr sz="2200">
              <a:latin typeface="Corbel"/>
              <a:cs typeface="Corbel"/>
            </a:endParaRPr>
          </a:p>
          <a:p>
            <a:pPr marL="151130" indent="-139065">
              <a:lnSpc>
                <a:spcPct val="100000"/>
              </a:lnSpc>
              <a:spcBef>
                <a:spcPts val="1140"/>
              </a:spcBef>
              <a:buChar char="-"/>
              <a:tabLst>
                <a:tab pos="151765" algn="l"/>
              </a:tabLst>
            </a:pP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Changing</a:t>
            </a:r>
            <a:r>
              <a:rPr dirty="0" sz="2200" spc="1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or</a:t>
            </a:r>
            <a:r>
              <a:rPr dirty="0" sz="2200" spc="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leaving</a:t>
            </a:r>
            <a:r>
              <a:rPr dirty="0" sz="220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team</a:t>
            </a:r>
            <a:r>
              <a:rPr dirty="0" sz="220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members</a:t>
            </a:r>
            <a:r>
              <a:rPr dirty="0" sz="2200" spc="1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FF0000"/>
                </a:solidFill>
                <a:latin typeface="Corbel"/>
                <a:cs typeface="Corbel"/>
              </a:rPr>
              <a:t>can</a:t>
            </a:r>
            <a:r>
              <a:rPr dirty="0" sz="2200" spc="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have</a:t>
            </a:r>
            <a:r>
              <a:rPr dirty="0" sz="2200" spc="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a drastically</a:t>
            </a:r>
            <a:r>
              <a:rPr dirty="0" sz="2200" spc="1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negative</a:t>
            </a:r>
            <a:r>
              <a:rPr dirty="0" sz="2200" spc="1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effect</a:t>
            </a:r>
            <a:endParaRPr sz="2200">
              <a:latin typeface="Corbel"/>
              <a:cs typeface="Corbe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27464" y="717804"/>
            <a:ext cx="2442972" cy="216865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7896859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Sc</a:t>
            </a:r>
            <a:r>
              <a:rPr dirty="0" spc="10"/>
              <a:t>r</a:t>
            </a:r>
            <a:r>
              <a:rPr dirty="0"/>
              <a:t>um</a:t>
            </a:r>
            <a:r>
              <a:rPr dirty="0" spc="-25"/>
              <a:t> </a:t>
            </a:r>
            <a:r>
              <a:rPr dirty="0"/>
              <a:t>M</a:t>
            </a:r>
            <a:r>
              <a:rPr dirty="0" spc="5"/>
              <a:t>o</a:t>
            </a:r>
            <a:r>
              <a:rPr dirty="0"/>
              <a:t>del</a:t>
            </a:r>
            <a:r>
              <a:rPr dirty="0" spc="-15"/>
              <a:t> </a:t>
            </a:r>
            <a:r>
              <a:rPr dirty="0"/>
              <a:t>(Agil</a:t>
            </a:r>
            <a:r>
              <a:rPr dirty="0" spc="-80"/>
              <a:t>e</a:t>
            </a:r>
            <a:r>
              <a:rPr dirty="0"/>
              <a:t>):</a:t>
            </a:r>
            <a:r>
              <a:rPr dirty="0" spc="-235"/>
              <a:t> </a:t>
            </a:r>
            <a:r>
              <a:rPr dirty="0"/>
              <a:t>When</a:t>
            </a:r>
            <a:r>
              <a:rPr dirty="0" spc="-15"/>
              <a:t> </a:t>
            </a:r>
            <a:r>
              <a:rPr dirty="0" spc="-5"/>
              <a:t>t</a:t>
            </a:r>
            <a:r>
              <a:rPr dirty="0"/>
              <a:t>o</a:t>
            </a:r>
            <a:r>
              <a:rPr dirty="0" spc="-135"/>
              <a:t> </a:t>
            </a:r>
            <a:r>
              <a:rPr dirty="0"/>
              <a:t>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1896897"/>
            <a:ext cx="8429625" cy="3382010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25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The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project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is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unpredictable</a:t>
            </a:r>
            <a:r>
              <a:rPr dirty="0" sz="2200" spc="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and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will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have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changing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requirements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Using or creating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leading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edge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technology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Organization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as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 an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experienced</a:t>
            </a:r>
            <a:r>
              <a:rPr dirty="0" sz="2200" spc="-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Scrum Master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Business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has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experienced</a:t>
            </a:r>
            <a:r>
              <a:rPr dirty="0" sz="2200" spc="3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resource</a:t>
            </a:r>
            <a:r>
              <a:rPr dirty="0" sz="2200" spc="2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that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can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dedicate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time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to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the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project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Pressure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to</a:t>
            </a:r>
            <a:r>
              <a:rPr dirty="0" sz="2200" spc="-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produce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 tangible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product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quickly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Little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to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no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concerns 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on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length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of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project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or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budget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5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Development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team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doesn’t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have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resource</a:t>
            </a:r>
            <a:r>
              <a:rPr dirty="0" sz="2200" spc="2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constraints</a:t>
            </a:r>
            <a:endParaRPr sz="22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27464" y="717804"/>
            <a:ext cx="2442972" cy="216865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88322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Rapid</a:t>
            </a:r>
            <a:r>
              <a:rPr dirty="0" spc="-204"/>
              <a:t> </a:t>
            </a:r>
            <a:r>
              <a:rPr dirty="0" spc="-5"/>
              <a:t>Application</a:t>
            </a:r>
            <a:r>
              <a:rPr dirty="0" spc="-15"/>
              <a:t> </a:t>
            </a:r>
            <a:r>
              <a:rPr dirty="0"/>
              <a:t>Development</a:t>
            </a:r>
            <a:r>
              <a:rPr dirty="0" spc="-40"/>
              <a:t> </a:t>
            </a:r>
            <a:r>
              <a:rPr dirty="0" spc="-35"/>
              <a:t>(RAD)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157716" y="2034539"/>
            <a:ext cx="2133600" cy="1931035"/>
            <a:chOff x="9157716" y="2034539"/>
            <a:chExt cx="2133600" cy="19310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57716" y="2034539"/>
              <a:ext cx="2133600" cy="19309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49740" y="2226563"/>
              <a:ext cx="1763268" cy="15605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88322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Rapid</a:t>
            </a:r>
            <a:r>
              <a:rPr dirty="0" spc="-204"/>
              <a:t> </a:t>
            </a:r>
            <a:r>
              <a:rPr dirty="0" spc="-5"/>
              <a:t>Application</a:t>
            </a:r>
            <a:r>
              <a:rPr dirty="0" spc="-15"/>
              <a:t> </a:t>
            </a:r>
            <a:r>
              <a:rPr dirty="0"/>
              <a:t>Development</a:t>
            </a:r>
            <a:r>
              <a:rPr dirty="0" spc="-40"/>
              <a:t> </a:t>
            </a:r>
            <a:r>
              <a:rPr dirty="0" spc="-35"/>
              <a:t>(RAD)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1903882"/>
            <a:ext cx="6829425" cy="2901950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25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Incremental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approach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Components and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functions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are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developed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in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parallel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Developments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have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tight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 timeframes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The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mini</a:t>
            </a:r>
            <a:r>
              <a:rPr dirty="0" sz="2200" spc="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projects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are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assembled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into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working</a:t>
            </a:r>
            <a:r>
              <a:rPr dirty="0" sz="2200" spc="3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prototype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Feedback</a:t>
            </a:r>
            <a:r>
              <a:rPr dirty="0" sz="2200" spc="2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is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received</a:t>
            </a:r>
            <a:r>
              <a:rPr dirty="0" sz="2200" spc="2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and prototype</a:t>
            </a:r>
            <a:r>
              <a:rPr dirty="0" sz="2200" spc="-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is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refined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Repeated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until product fully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meets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requirements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57716" y="2034539"/>
            <a:ext cx="2133600" cy="1931035"/>
            <a:chOff x="9157716" y="2034539"/>
            <a:chExt cx="2133600" cy="19310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57716" y="2034539"/>
              <a:ext cx="2133600" cy="193090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49740" y="2226563"/>
              <a:ext cx="1763268" cy="15605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88322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Rapid</a:t>
            </a:r>
            <a:r>
              <a:rPr dirty="0" spc="-204"/>
              <a:t> </a:t>
            </a:r>
            <a:r>
              <a:rPr dirty="0" spc="-5"/>
              <a:t>Application</a:t>
            </a:r>
            <a:r>
              <a:rPr dirty="0" spc="-15"/>
              <a:t> </a:t>
            </a:r>
            <a:r>
              <a:rPr dirty="0"/>
              <a:t>Development</a:t>
            </a:r>
            <a:r>
              <a:rPr dirty="0" spc="-40"/>
              <a:t> </a:t>
            </a:r>
            <a:r>
              <a:rPr dirty="0" spc="-35"/>
              <a:t>(RAD)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5416" y="2450592"/>
            <a:ext cx="6641591" cy="263652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17464" y="3610355"/>
            <a:ext cx="1400810" cy="810895"/>
            <a:chOff x="5617464" y="3610355"/>
            <a:chExt cx="1400810" cy="810895"/>
          </a:xfrm>
        </p:grpSpPr>
        <p:sp>
          <p:nvSpPr>
            <p:cNvPr id="3" name="object 3"/>
            <p:cNvSpPr/>
            <p:nvPr/>
          </p:nvSpPr>
          <p:spPr>
            <a:xfrm>
              <a:off x="5627370" y="3818000"/>
              <a:ext cx="1183005" cy="593725"/>
            </a:xfrm>
            <a:custGeom>
              <a:avLst/>
              <a:gdLst/>
              <a:ahLst/>
              <a:cxnLst/>
              <a:rect l="l" t="t" r="r" b="b"/>
              <a:pathLst>
                <a:path w="1183004" h="593725">
                  <a:moveTo>
                    <a:pt x="1183004" y="0"/>
                  </a:moveTo>
                  <a:lnTo>
                    <a:pt x="0" y="0"/>
                  </a:lnTo>
                  <a:lnTo>
                    <a:pt x="0" y="593217"/>
                  </a:lnTo>
                  <a:lnTo>
                    <a:pt x="1183004" y="593217"/>
                  </a:lnTo>
                  <a:lnTo>
                    <a:pt x="11830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810375" y="3620261"/>
              <a:ext cx="198120" cy="791210"/>
            </a:xfrm>
            <a:custGeom>
              <a:avLst/>
              <a:gdLst/>
              <a:ahLst/>
              <a:cxnLst/>
              <a:rect l="l" t="t" r="r" b="b"/>
              <a:pathLst>
                <a:path w="198120" h="791210">
                  <a:moveTo>
                    <a:pt x="197739" y="0"/>
                  </a:moveTo>
                  <a:lnTo>
                    <a:pt x="0" y="197738"/>
                  </a:lnTo>
                  <a:lnTo>
                    <a:pt x="0" y="790956"/>
                  </a:lnTo>
                  <a:lnTo>
                    <a:pt x="197739" y="593217"/>
                  </a:lnTo>
                  <a:lnTo>
                    <a:pt x="197739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27370" y="3620261"/>
              <a:ext cx="1381125" cy="198120"/>
            </a:xfrm>
            <a:custGeom>
              <a:avLst/>
              <a:gdLst/>
              <a:ahLst/>
              <a:cxnLst/>
              <a:rect l="l" t="t" r="r" b="b"/>
              <a:pathLst>
                <a:path w="1381125" h="198120">
                  <a:moveTo>
                    <a:pt x="1380744" y="0"/>
                  </a:moveTo>
                  <a:lnTo>
                    <a:pt x="197738" y="0"/>
                  </a:lnTo>
                  <a:lnTo>
                    <a:pt x="0" y="197738"/>
                  </a:lnTo>
                  <a:lnTo>
                    <a:pt x="1183004" y="197738"/>
                  </a:lnTo>
                  <a:lnTo>
                    <a:pt x="13807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627370" y="3620261"/>
              <a:ext cx="1381125" cy="791210"/>
            </a:xfrm>
            <a:custGeom>
              <a:avLst/>
              <a:gdLst/>
              <a:ahLst/>
              <a:cxnLst/>
              <a:rect l="l" t="t" r="r" b="b"/>
              <a:pathLst>
                <a:path w="1381125" h="791210">
                  <a:moveTo>
                    <a:pt x="0" y="197738"/>
                  </a:moveTo>
                  <a:lnTo>
                    <a:pt x="197738" y="0"/>
                  </a:lnTo>
                  <a:lnTo>
                    <a:pt x="1380744" y="0"/>
                  </a:lnTo>
                  <a:lnTo>
                    <a:pt x="1380744" y="593217"/>
                  </a:lnTo>
                  <a:lnTo>
                    <a:pt x="1183004" y="790956"/>
                  </a:lnTo>
                  <a:lnTo>
                    <a:pt x="0" y="790956"/>
                  </a:lnTo>
                  <a:lnTo>
                    <a:pt x="0" y="197738"/>
                  </a:lnTo>
                  <a:close/>
                </a:path>
                <a:path w="1381125" h="791210">
                  <a:moveTo>
                    <a:pt x="0" y="197738"/>
                  </a:moveTo>
                  <a:lnTo>
                    <a:pt x="1183004" y="197738"/>
                  </a:lnTo>
                  <a:lnTo>
                    <a:pt x="1380744" y="0"/>
                  </a:lnTo>
                </a:path>
                <a:path w="1381125" h="791210">
                  <a:moveTo>
                    <a:pt x="1183004" y="197738"/>
                  </a:moveTo>
                  <a:lnTo>
                    <a:pt x="1183004" y="790956"/>
                  </a:lnTo>
                </a:path>
              </a:pathLst>
            </a:custGeom>
            <a:ln w="19812">
              <a:solidFill>
                <a:srgbClr val="A1D0D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3364991" y="3337559"/>
            <a:ext cx="1324610" cy="1381125"/>
            <a:chOff x="3364991" y="3337559"/>
            <a:chExt cx="1324610" cy="138112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4991" y="3337559"/>
              <a:ext cx="1324356" cy="13807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815333" y="3830573"/>
              <a:ext cx="425450" cy="422275"/>
            </a:xfrm>
            <a:custGeom>
              <a:avLst/>
              <a:gdLst/>
              <a:ahLst/>
              <a:cxnLst/>
              <a:rect l="l" t="t" r="r" b="b"/>
              <a:pathLst>
                <a:path w="425450" h="422275">
                  <a:moveTo>
                    <a:pt x="212598" y="0"/>
                  </a:moveTo>
                  <a:lnTo>
                    <a:pt x="141731" y="105537"/>
                  </a:lnTo>
                  <a:lnTo>
                    <a:pt x="0" y="105537"/>
                  </a:lnTo>
                  <a:lnTo>
                    <a:pt x="70865" y="211074"/>
                  </a:lnTo>
                  <a:lnTo>
                    <a:pt x="0" y="316611"/>
                  </a:lnTo>
                  <a:lnTo>
                    <a:pt x="141731" y="316611"/>
                  </a:lnTo>
                  <a:lnTo>
                    <a:pt x="212598" y="422148"/>
                  </a:lnTo>
                  <a:lnTo>
                    <a:pt x="283463" y="316611"/>
                  </a:lnTo>
                  <a:lnTo>
                    <a:pt x="425195" y="316611"/>
                  </a:lnTo>
                  <a:lnTo>
                    <a:pt x="354329" y="211074"/>
                  </a:lnTo>
                  <a:lnTo>
                    <a:pt x="425195" y="105537"/>
                  </a:lnTo>
                  <a:lnTo>
                    <a:pt x="283463" y="105537"/>
                  </a:lnTo>
                  <a:lnTo>
                    <a:pt x="212598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815333" y="3830573"/>
              <a:ext cx="425450" cy="422275"/>
            </a:xfrm>
            <a:custGeom>
              <a:avLst/>
              <a:gdLst/>
              <a:ahLst/>
              <a:cxnLst/>
              <a:rect l="l" t="t" r="r" b="b"/>
              <a:pathLst>
                <a:path w="425450" h="422275">
                  <a:moveTo>
                    <a:pt x="0" y="105537"/>
                  </a:moveTo>
                  <a:lnTo>
                    <a:pt x="141731" y="105537"/>
                  </a:lnTo>
                  <a:lnTo>
                    <a:pt x="212598" y="0"/>
                  </a:lnTo>
                  <a:lnTo>
                    <a:pt x="283463" y="105537"/>
                  </a:lnTo>
                  <a:lnTo>
                    <a:pt x="425195" y="105537"/>
                  </a:lnTo>
                  <a:lnTo>
                    <a:pt x="354329" y="211074"/>
                  </a:lnTo>
                  <a:lnTo>
                    <a:pt x="425195" y="316611"/>
                  </a:lnTo>
                  <a:lnTo>
                    <a:pt x="283463" y="316611"/>
                  </a:lnTo>
                  <a:lnTo>
                    <a:pt x="212598" y="422148"/>
                  </a:lnTo>
                  <a:lnTo>
                    <a:pt x="141731" y="316611"/>
                  </a:lnTo>
                  <a:lnTo>
                    <a:pt x="0" y="316611"/>
                  </a:lnTo>
                  <a:lnTo>
                    <a:pt x="70865" y="211074"/>
                  </a:lnTo>
                  <a:lnTo>
                    <a:pt x="0" y="105537"/>
                  </a:lnTo>
                  <a:close/>
                </a:path>
              </a:pathLst>
            </a:custGeom>
            <a:ln w="19812">
              <a:solidFill>
                <a:srgbClr val="0080A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88322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Rapid</a:t>
            </a:r>
            <a:r>
              <a:rPr dirty="0" spc="-204"/>
              <a:t> </a:t>
            </a:r>
            <a:r>
              <a:rPr dirty="0" spc="-5"/>
              <a:t>Application</a:t>
            </a:r>
            <a:r>
              <a:rPr dirty="0" spc="-15"/>
              <a:t> </a:t>
            </a:r>
            <a:r>
              <a:rPr dirty="0"/>
              <a:t>Development</a:t>
            </a:r>
            <a:r>
              <a:rPr dirty="0" spc="-40"/>
              <a:t> </a:t>
            </a:r>
            <a:r>
              <a:rPr dirty="0" spc="-35"/>
              <a:t>(RAD)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56050" y="3875913"/>
            <a:ext cx="1422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orbel"/>
                <a:cs typeface="Corbel"/>
              </a:rPr>
              <a:t>2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5503" y="3233927"/>
            <a:ext cx="1723644" cy="135636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364991" y="1965960"/>
            <a:ext cx="1338580" cy="4159250"/>
            <a:chOff x="3364991" y="1965960"/>
            <a:chExt cx="1338580" cy="415925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4991" y="1965960"/>
              <a:ext cx="1324356" cy="13807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0231" y="4744211"/>
              <a:ext cx="1322832" cy="138074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815333" y="2455926"/>
              <a:ext cx="425450" cy="422275"/>
            </a:xfrm>
            <a:custGeom>
              <a:avLst/>
              <a:gdLst/>
              <a:ahLst/>
              <a:cxnLst/>
              <a:rect l="l" t="t" r="r" b="b"/>
              <a:pathLst>
                <a:path w="425450" h="422275">
                  <a:moveTo>
                    <a:pt x="212598" y="0"/>
                  </a:moveTo>
                  <a:lnTo>
                    <a:pt x="141731" y="105537"/>
                  </a:lnTo>
                  <a:lnTo>
                    <a:pt x="0" y="105537"/>
                  </a:lnTo>
                  <a:lnTo>
                    <a:pt x="70865" y="211074"/>
                  </a:lnTo>
                  <a:lnTo>
                    <a:pt x="0" y="316611"/>
                  </a:lnTo>
                  <a:lnTo>
                    <a:pt x="141731" y="316611"/>
                  </a:lnTo>
                  <a:lnTo>
                    <a:pt x="212598" y="422148"/>
                  </a:lnTo>
                  <a:lnTo>
                    <a:pt x="283463" y="316611"/>
                  </a:lnTo>
                  <a:lnTo>
                    <a:pt x="425195" y="316611"/>
                  </a:lnTo>
                  <a:lnTo>
                    <a:pt x="354329" y="211074"/>
                  </a:lnTo>
                  <a:lnTo>
                    <a:pt x="425195" y="105537"/>
                  </a:lnTo>
                  <a:lnTo>
                    <a:pt x="283463" y="105537"/>
                  </a:lnTo>
                  <a:lnTo>
                    <a:pt x="212598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815333" y="2455926"/>
              <a:ext cx="425450" cy="422275"/>
            </a:xfrm>
            <a:custGeom>
              <a:avLst/>
              <a:gdLst/>
              <a:ahLst/>
              <a:cxnLst/>
              <a:rect l="l" t="t" r="r" b="b"/>
              <a:pathLst>
                <a:path w="425450" h="422275">
                  <a:moveTo>
                    <a:pt x="0" y="105537"/>
                  </a:moveTo>
                  <a:lnTo>
                    <a:pt x="141731" y="105537"/>
                  </a:lnTo>
                  <a:lnTo>
                    <a:pt x="212598" y="0"/>
                  </a:lnTo>
                  <a:lnTo>
                    <a:pt x="283463" y="105537"/>
                  </a:lnTo>
                  <a:lnTo>
                    <a:pt x="425195" y="105537"/>
                  </a:lnTo>
                  <a:lnTo>
                    <a:pt x="354329" y="211074"/>
                  </a:lnTo>
                  <a:lnTo>
                    <a:pt x="425195" y="316611"/>
                  </a:lnTo>
                  <a:lnTo>
                    <a:pt x="283463" y="316611"/>
                  </a:lnTo>
                  <a:lnTo>
                    <a:pt x="212598" y="422148"/>
                  </a:lnTo>
                  <a:lnTo>
                    <a:pt x="141731" y="316611"/>
                  </a:lnTo>
                  <a:lnTo>
                    <a:pt x="0" y="316611"/>
                  </a:lnTo>
                  <a:lnTo>
                    <a:pt x="70865" y="211074"/>
                  </a:lnTo>
                  <a:lnTo>
                    <a:pt x="0" y="105537"/>
                  </a:lnTo>
                  <a:close/>
                </a:path>
              </a:pathLst>
            </a:custGeom>
            <a:ln w="19812">
              <a:solidFill>
                <a:srgbClr val="0080A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3963161" y="2502153"/>
            <a:ext cx="1282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820414" y="5213350"/>
            <a:ext cx="444500" cy="442595"/>
            <a:chOff x="3820414" y="5213350"/>
            <a:chExt cx="444500" cy="442595"/>
          </a:xfrm>
        </p:grpSpPr>
        <p:sp>
          <p:nvSpPr>
            <p:cNvPr id="21" name="object 21"/>
            <p:cNvSpPr/>
            <p:nvPr/>
          </p:nvSpPr>
          <p:spPr>
            <a:xfrm>
              <a:off x="3830574" y="5223510"/>
              <a:ext cx="424180" cy="422275"/>
            </a:xfrm>
            <a:custGeom>
              <a:avLst/>
              <a:gdLst/>
              <a:ahLst/>
              <a:cxnLst/>
              <a:rect l="l" t="t" r="r" b="b"/>
              <a:pathLst>
                <a:path w="424179" h="422275">
                  <a:moveTo>
                    <a:pt x="211836" y="0"/>
                  </a:moveTo>
                  <a:lnTo>
                    <a:pt x="141224" y="105536"/>
                  </a:lnTo>
                  <a:lnTo>
                    <a:pt x="0" y="105536"/>
                  </a:lnTo>
                  <a:lnTo>
                    <a:pt x="70612" y="211073"/>
                  </a:lnTo>
                  <a:lnTo>
                    <a:pt x="0" y="316610"/>
                  </a:lnTo>
                  <a:lnTo>
                    <a:pt x="141224" y="316610"/>
                  </a:lnTo>
                  <a:lnTo>
                    <a:pt x="211836" y="422147"/>
                  </a:lnTo>
                  <a:lnTo>
                    <a:pt x="282448" y="316610"/>
                  </a:lnTo>
                  <a:lnTo>
                    <a:pt x="423672" y="316610"/>
                  </a:lnTo>
                  <a:lnTo>
                    <a:pt x="353060" y="211073"/>
                  </a:lnTo>
                  <a:lnTo>
                    <a:pt x="423672" y="105536"/>
                  </a:lnTo>
                  <a:lnTo>
                    <a:pt x="282448" y="105536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830574" y="5223510"/>
              <a:ext cx="424180" cy="422275"/>
            </a:xfrm>
            <a:custGeom>
              <a:avLst/>
              <a:gdLst/>
              <a:ahLst/>
              <a:cxnLst/>
              <a:rect l="l" t="t" r="r" b="b"/>
              <a:pathLst>
                <a:path w="424179" h="422275">
                  <a:moveTo>
                    <a:pt x="0" y="105536"/>
                  </a:moveTo>
                  <a:lnTo>
                    <a:pt x="141224" y="105536"/>
                  </a:lnTo>
                  <a:lnTo>
                    <a:pt x="211836" y="0"/>
                  </a:lnTo>
                  <a:lnTo>
                    <a:pt x="282448" y="105536"/>
                  </a:lnTo>
                  <a:lnTo>
                    <a:pt x="423672" y="105536"/>
                  </a:lnTo>
                  <a:lnTo>
                    <a:pt x="353060" y="211073"/>
                  </a:lnTo>
                  <a:lnTo>
                    <a:pt x="423672" y="316610"/>
                  </a:lnTo>
                  <a:lnTo>
                    <a:pt x="282448" y="316610"/>
                  </a:lnTo>
                  <a:lnTo>
                    <a:pt x="211836" y="422147"/>
                  </a:lnTo>
                  <a:lnTo>
                    <a:pt x="141224" y="316610"/>
                  </a:lnTo>
                  <a:lnTo>
                    <a:pt x="0" y="316610"/>
                  </a:lnTo>
                  <a:lnTo>
                    <a:pt x="70612" y="211073"/>
                  </a:lnTo>
                  <a:lnTo>
                    <a:pt x="0" y="105536"/>
                  </a:lnTo>
                  <a:close/>
                </a:path>
              </a:pathLst>
            </a:custGeom>
            <a:ln w="19812">
              <a:solidFill>
                <a:srgbClr val="0080A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3977766" y="5270372"/>
            <a:ext cx="1295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orbel"/>
                <a:cs typeface="Corbel"/>
              </a:rPr>
              <a:t>3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9655" y="3564635"/>
            <a:ext cx="1158240" cy="115823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23404" y="3337559"/>
            <a:ext cx="2657855" cy="1485900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4690491" y="2864357"/>
            <a:ext cx="720090" cy="2468245"/>
          </a:xfrm>
          <a:custGeom>
            <a:avLst/>
            <a:gdLst/>
            <a:ahLst/>
            <a:cxnLst/>
            <a:rect l="l" t="t" r="r" b="b"/>
            <a:pathLst>
              <a:path w="720089" h="2468245">
                <a:moveTo>
                  <a:pt x="716788" y="1612392"/>
                </a:moveTo>
                <a:lnTo>
                  <a:pt x="603250" y="1670812"/>
                </a:lnTo>
                <a:lnTo>
                  <a:pt x="633971" y="1693329"/>
                </a:lnTo>
                <a:lnTo>
                  <a:pt x="83312" y="2445385"/>
                </a:lnTo>
                <a:lnTo>
                  <a:pt x="114046" y="2467864"/>
                </a:lnTo>
                <a:lnTo>
                  <a:pt x="664679" y="1715833"/>
                </a:lnTo>
                <a:lnTo>
                  <a:pt x="695452" y="1738376"/>
                </a:lnTo>
                <a:lnTo>
                  <a:pt x="705662" y="1678051"/>
                </a:lnTo>
                <a:lnTo>
                  <a:pt x="716788" y="1612392"/>
                </a:lnTo>
                <a:close/>
              </a:path>
              <a:path w="720089" h="2468245">
                <a:moveTo>
                  <a:pt x="716788" y="1152144"/>
                </a:moveTo>
                <a:lnTo>
                  <a:pt x="681139" y="1135380"/>
                </a:lnTo>
                <a:lnTo>
                  <a:pt x="601218" y="1097788"/>
                </a:lnTo>
                <a:lnTo>
                  <a:pt x="602145" y="1135849"/>
                </a:lnTo>
                <a:lnTo>
                  <a:pt x="61595" y="1149096"/>
                </a:lnTo>
                <a:lnTo>
                  <a:pt x="62611" y="1187196"/>
                </a:lnTo>
                <a:lnTo>
                  <a:pt x="603072" y="1173949"/>
                </a:lnTo>
                <a:lnTo>
                  <a:pt x="604012" y="1212088"/>
                </a:lnTo>
                <a:lnTo>
                  <a:pt x="716788" y="1152144"/>
                </a:lnTo>
                <a:close/>
              </a:path>
              <a:path w="720089" h="2468245">
                <a:moveTo>
                  <a:pt x="719709" y="700405"/>
                </a:moveTo>
                <a:lnTo>
                  <a:pt x="701344" y="647700"/>
                </a:lnTo>
                <a:lnTo>
                  <a:pt x="677672" y="579755"/>
                </a:lnTo>
                <a:lnTo>
                  <a:pt x="651040" y="607110"/>
                </a:lnTo>
                <a:lnTo>
                  <a:pt x="26670" y="0"/>
                </a:lnTo>
                <a:lnTo>
                  <a:pt x="0" y="27432"/>
                </a:lnTo>
                <a:lnTo>
                  <a:pt x="624471" y="634390"/>
                </a:lnTo>
                <a:lnTo>
                  <a:pt x="597916" y="661670"/>
                </a:lnTo>
                <a:lnTo>
                  <a:pt x="719709" y="700405"/>
                </a:lnTo>
                <a:close/>
              </a:path>
            </a:pathLst>
          </a:custGeom>
          <a:solidFill>
            <a:srgbClr val="A7D2D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1930" y="2240991"/>
            <a:ext cx="1309370" cy="1904364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5015"/>
              </a:lnSpc>
              <a:spcBef>
                <a:spcPts val="105"/>
              </a:spcBef>
            </a:pPr>
            <a:r>
              <a:rPr dirty="0" spc="-40"/>
              <a:t>SDLC</a:t>
            </a:r>
          </a:p>
          <a:p>
            <a:pPr algn="ctr" marL="12065" marR="5080" indent="-635">
              <a:lnSpc>
                <a:spcPts val="4750"/>
              </a:lnSpc>
              <a:spcBef>
                <a:spcPts val="335"/>
              </a:spcBef>
            </a:pPr>
            <a:r>
              <a:rPr dirty="0"/>
              <a:t>vs </a:t>
            </a:r>
            <a:r>
              <a:rPr dirty="0" spc="5"/>
              <a:t> </a:t>
            </a:r>
            <a:r>
              <a:rPr dirty="0"/>
              <a:t>SD</a:t>
            </a:r>
            <a:r>
              <a:rPr dirty="0" spc="-170"/>
              <a:t>L</a:t>
            </a:r>
            <a:r>
              <a:rPr dirty="0"/>
              <a:t>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7391" y="463295"/>
            <a:ext cx="7671815" cy="595426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88322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Rapid</a:t>
            </a:r>
            <a:r>
              <a:rPr dirty="0" spc="-204"/>
              <a:t> </a:t>
            </a:r>
            <a:r>
              <a:rPr dirty="0" spc="-5"/>
              <a:t>Application</a:t>
            </a:r>
            <a:r>
              <a:rPr dirty="0" spc="-15"/>
              <a:t> </a:t>
            </a:r>
            <a:r>
              <a:rPr dirty="0"/>
              <a:t>Development</a:t>
            </a:r>
            <a:r>
              <a:rPr dirty="0" spc="-40"/>
              <a:t> </a:t>
            </a:r>
            <a:r>
              <a:rPr dirty="0" spc="-35"/>
              <a:t>(RAD)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1896897"/>
            <a:ext cx="5250815" cy="1943100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+</a:t>
            </a:r>
            <a:r>
              <a:rPr dirty="0" sz="2200" spc="-2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50"/>
                </a:solidFill>
                <a:latin typeface="Corbel"/>
                <a:cs typeface="Corbel"/>
              </a:rPr>
              <a:t>Reduced</a:t>
            </a:r>
            <a:r>
              <a:rPr dirty="0" sz="2200" spc="5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50"/>
                </a:solidFill>
                <a:latin typeface="Corbel"/>
                <a:cs typeface="Corbel"/>
              </a:rPr>
              <a:t>time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to</a:t>
            </a:r>
            <a:r>
              <a:rPr dirty="0" sz="2200" spc="-15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develop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+ Increased</a:t>
            </a:r>
            <a:r>
              <a:rPr dirty="0" sz="2200" spc="1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reusability</a:t>
            </a:r>
            <a:r>
              <a:rPr dirty="0" sz="2200" spc="15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of components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+</a:t>
            </a:r>
            <a:r>
              <a:rPr dirty="0" sz="2200" spc="-15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Encourages</a:t>
            </a:r>
            <a:r>
              <a:rPr dirty="0" sz="2200" spc="-1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customer</a:t>
            </a:r>
            <a:r>
              <a:rPr dirty="0" sz="2200" spc="-1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feedback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+</a:t>
            </a:r>
            <a:r>
              <a:rPr dirty="0" sz="2200" spc="-15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25">
                <a:solidFill>
                  <a:srgbClr val="00AF50"/>
                </a:solidFill>
                <a:latin typeface="Corbel"/>
                <a:cs typeface="Corbel"/>
              </a:rPr>
              <a:t>Tackling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 integration</a:t>
            </a:r>
            <a:r>
              <a:rPr dirty="0" sz="2200" spc="15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early</a:t>
            </a:r>
            <a:r>
              <a:rPr dirty="0" sz="2200" spc="1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avoids</a:t>
            </a:r>
            <a:r>
              <a:rPr dirty="0" sz="2200" spc="-1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later issues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2577" y="4292498"/>
            <a:ext cx="6145530" cy="1945005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161925" indent="-149860">
              <a:lnSpc>
                <a:spcPct val="100000"/>
              </a:lnSpc>
              <a:spcBef>
                <a:spcPts val="1240"/>
              </a:spcBef>
              <a:buChar char="-"/>
              <a:tabLst>
                <a:tab pos="162560" algn="l"/>
              </a:tabLst>
            </a:pPr>
            <a:r>
              <a:rPr dirty="0" sz="2200" spc="-10">
                <a:solidFill>
                  <a:srgbClr val="FF0000"/>
                </a:solidFill>
                <a:latin typeface="Corbel"/>
                <a:cs typeface="Corbel"/>
              </a:rPr>
              <a:t>Need</a:t>
            </a:r>
            <a:r>
              <a:rPr dirty="0" sz="2200" spc="2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strong</a:t>
            </a:r>
            <a:r>
              <a:rPr dirty="0" sz="2200" spc="-1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team</a:t>
            </a:r>
            <a:r>
              <a:rPr dirty="0" sz="2200" spc="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to</a:t>
            </a:r>
            <a:r>
              <a:rPr dirty="0" sz="220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identify business</a:t>
            </a:r>
            <a:r>
              <a:rPr dirty="0" sz="2200" spc="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requirements</a:t>
            </a:r>
            <a:endParaRPr sz="2200">
              <a:latin typeface="Corbel"/>
              <a:cs typeface="Corbel"/>
            </a:endParaRPr>
          </a:p>
          <a:p>
            <a:pPr marL="155575" indent="-143510">
              <a:lnSpc>
                <a:spcPct val="100000"/>
              </a:lnSpc>
              <a:spcBef>
                <a:spcPts val="1145"/>
              </a:spcBef>
              <a:buChar char="-"/>
              <a:tabLst>
                <a:tab pos="156210" algn="l"/>
              </a:tabLst>
            </a:pP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System must</a:t>
            </a:r>
            <a:r>
              <a:rPr dirty="0" sz="2200" spc="-1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be</a:t>
            </a:r>
            <a:r>
              <a:rPr dirty="0" sz="220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able</a:t>
            </a:r>
            <a:r>
              <a:rPr dirty="0" sz="2200" spc="-1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>
                <a:solidFill>
                  <a:srgbClr val="FF0000"/>
                </a:solidFill>
                <a:latin typeface="Corbel"/>
                <a:cs typeface="Corbel"/>
              </a:rPr>
              <a:t>to</a:t>
            </a:r>
            <a:r>
              <a:rPr dirty="0" sz="2200" spc="-1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be</a:t>
            </a:r>
            <a:r>
              <a:rPr dirty="0" sz="220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modularized</a:t>
            </a:r>
            <a:endParaRPr sz="2200">
              <a:latin typeface="Corbel"/>
              <a:cs typeface="Corbel"/>
            </a:endParaRPr>
          </a:p>
          <a:p>
            <a:pPr marL="161925" indent="-149860">
              <a:lnSpc>
                <a:spcPct val="100000"/>
              </a:lnSpc>
              <a:spcBef>
                <a:spcPts val="1130"/>
              </a:spcBef>
              <a:buChar char="-"/>
              <a:tabLst>
                <a:tab pos="162560" algn="l"/>
              </a:tabLst>
            </a:pPr>
            <a:r>
              <a:rPr dirty="0" sz="2200" spc="-10">
                <a:solidFill>
                  <a:srgbClr val="FF0000"/>
                </a:solidFill>
                <a:latin typeface="Corbel"/>
                <a:cs typeface="Corbel"/>
              </a:rPr>
              <a:t>High</a:t>
            </a:r>
            <a:r>
              <a:rPr dirty="0" sz="220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dependency</a:t>
            </a:r>
            <a:r>
              <a:rPr dirty="0" sz="2200" spc="1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on</a:t>
            </a:r>
            <a:r>
              <a:rPr dirty="0" sz="220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modeling</a:t>
            </a:r>
            <a:r>
              <a:rPr dirty="0" sz="2200" spc="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FF0000"/>
                </a:solidFill>
                <a:latin typeface="Corbel"/>
                <a:cs typeface="Corbel"/>
              </a:rPr>
              <a:t>skills</a:t>
            </a:r>
            <a:endParaRPr sz="2200">
              <a:latin typeface="Corbel"/>
              <a:cs typeface="Corbel"/>
            </a:endParaRPr>
          </a:p>
          <a:p>
            <a:pPr marL="161925" indent="-149860">
              <a:lnSpc>
                <a:spcPct val="100000"/>
              </a:lnSpc>
              <a:spcBef>
                <a:spcPts val="1140"/>
              </a:spcBef>
              <a:buChar char="-"/>
              <a:tabLst>
                <a:tab pos="162560" algn="l"/>
              </a:tabLst>
            </a:pPr>
            <a:r>
              <a:rPr dirty="0" sz="2200" spc="-10">
                <a:solidFill>
                  <a:srgbClr val="FF0000"/>
                </a:solidFill>
                <a:latin typeface="Corbel"/>
                <a:cs typeface="Corbel"/>
              </a:rPr>
              <a:t>Requires</a:t>
            </a:r>
            <a:r>
              <a:rPr dirty="0" sz="2200" spc="3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FF0000"/>
                </a:solidFill>
                <a:latin typeface="Corbel"/>
                <a:cs typeface="Corbel"/>
              </a:rPr>
              <a:t>highly</a:t>
            </a:r>
            <a:r>
              <a:rPr dirty="0" sz="2200" spc="2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FF0000"/>
                </a:solidFill>
                <a:latin typeface="Corbel"/>
                <a:cs typeface="Corbel"/>
              </a:rPr>
              <a:t>skilled</a:t>
            </a:r>
            <a:r>
              <a:rPr dirty="0" sz="2200" spc="2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developers</a:t>
            </a:r>
            <a:r>
              <a:rPr dirty="0" sz="2200" spc="2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and</a:t>
            </a:r>
            <a:r>
              <a:rPr dirty="0" sz="2200" spc="-1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designers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712452" y="1773935"/>
            <a:ext cx="2135505" cy="1931035"/>
            <a:chOff x="9712452" y="1773935"/>
            <a:chExt cx="2135505" cy="19310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2452" y="1773935"/>
              <a:ext cx="2135124" cy="19309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4476" y="1965959"/>
              <a:ext cx="1764792" cy="15605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425831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RAD:</a:t>
            </a:r>
            <a:r>
              <a:rPr dirty="0" spc="-245"/>
              <a:t> </a:t>
            </a:r>
            <a:r>
              <a:rPr dirty="0"/>
              <a:t>When</a:t>
            </a:r>
            <a:r>
              <a:rPr dirty="0" spc="-15"/>
              <a:t> </a:t>
            </a:r>
            <a:r>
              <a:rPr dirty="0" spc="-5"/>
              <a:t>t</a:t>
            </a:r>
            <a:r>
              <a:rPr dirty="0"/>
              <a:t>o</a:t>
            </a:r>
            <a:r>
              <a:rPr dirty="0" spc="-135"/>
              <a:t> </a:t>
            </a:r>
            <a:r>
              <a:rPr dirty="0"/>
              <a:t>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1903882"/>
            <a:ext cx="8914765" cy="1943100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25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Need</a:t>
            </a:r>
            <a:r>
              <a:rPr dirty="0" sz="2200" spc="2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system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that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can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 be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modularized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and completed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in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2-3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months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High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availability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of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quality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designers</a:t>
            </a:r>
            <a:r>
              <a:rPr dirty="0" sz="2200" spc="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for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modeling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Large</a:t>
            </a:r>
            <a:r>
              <a:rPr dirty="0" sz="2200" spc="-2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budget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Resources</a:t>
            </a:r>
            <a:r>
              <a:rPr dirty="0" sz="2200" spc="2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with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high</a:t>
            </a:r>
            <a:r>
              <a:rPr dirty="0" sz="2200" spc="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business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knowledge</a:t>
            </a:r>
            <a:r>
              <a:rPr dirty="0" sz="2200" spc="3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are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available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to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dedicate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to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project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55123" y="213359"/>
            <a:ext cx="2135505" cy="1931035"/>
            <a:chOff x="9755123" y="213359"/>
            <a:chExt cx="2135505" cy="19310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5123" y="213359"/>
              <a:ext cx="2135124" cy="19309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47147" y="405383"/>
              <a:ext cx="1764792" cy="15605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280352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Prototyping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38616" y="667512"/>
            <a:ext cx="3122930" cy="2435860"/>
            <a:chOff x="8738616" y="667512"/>
            <a:chExt cx="3122930" cy="24358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38616" y="667512"/>
              <a:ext cx="3122676" cy="243535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30640" y="859536"/>
              <a:ext cx="2752344" cy="20650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280352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Prototyping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1903882"/>
            <a:ext cx="7479665" cy="3860800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25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Iterative</a:t>
            </a:r>
            <a:r>
              <a:rPr dirty="0" sz="2200" spc="-2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progression</a:t>
            </a:r>
            <a:endParaRPr sz="2200">
              <a:latin typeface="Corbel"/>
              <a:cs typeface="Corbel"/>
            </a:endParaRPr>
          </a:p>
          <a:p>
            <a:pPr marL="196215" marR="1367790" indent="-196215">
              <a:lnSpc>
                <a:spcPts val="3779"/>
              </a:lnSpc>
              <a:spcBef>
                <a:spcPts val="305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Used in conjunction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with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Spiral, Rapid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Application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 Development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20">
                <a:solidFill>
                  <a:srgbClr val="00AFEF"/>
                </a:solidFill>
                <a:latin typeface="Corbel"/>
                <a:cs typeface="Corbel"/>
              </a:rPr>
              <a:t>(RAD),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and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Incremental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models</a:t>
            </a:r>
            <a:endParaRPr sz="2200">
              <a:latin typeface="Corbel"/>
              <a:cs typeface="Corbel"/>
            </a:endParaRPr>
          </a:p>
          <a:p>
            <a:pPr marL="196215" marR="5080" indent="-196215">
              <a:lnSpc>
                <a:spcPts val="3770"/>
              </a:lnSpc>
              <a:spcBef>
                <a:spcPts val="1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Breaks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project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into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segments</a:t>
            </a:r>
            <a:r>
              <a:rPr dirty="0" sz="2200" spc="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and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creates</a:t>
            </a:r>
            <a:r>
              <a:rPr dirty="0" sz="2200" spc="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small-scale</a:t>
            </a:r>
            <a:r>
              <a:rPr dirty="0" sz="2200" spc="2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mock-ups </a:t>
            </a:r>
            <a:r>
              <a:rPr dirty="0" sz="2200" spc="-42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of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the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 system,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 called</a:t>
            </a:r>
            <a:r>
              <a:rPr dirty="0" sz="2200" spc="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prototypes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825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Prototypes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are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iterated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until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they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meet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the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requirements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5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Final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prototype</a:t>
            </a:r>
            <a:r>
              <a:rPr dirty="0" sz="2200" spc="-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usually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discarded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25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Business user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is involved in the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full process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38616" y="667512"/>
            <a:ext cx="3122930" cy="2435860"/>
            <a:chOff x="8738616" y="667512"/>
            <a:chExt cx="3122930" cy="24358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38616" y="667512"/>
              <a:ext cx="3122676" cy="24353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30640" y="859536"/>
              <a:ext cx="2752344" cy="20650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393954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Prototype</a:t>
            </a:r>
            <a:r>
              <a:rPr dirty="0" spc="-45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1896897"/>
            <a:ext cx="6319520" cy="1943100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+</a:t>
            </a:r>
            <a:r>
              <a:rPr dirty="0" sz="2200" spc="-9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Gives</a:t>
            </a:r>
            <a:r>
              <a:rPr dirty="0" sz="2200" spc="2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business</a:t>
            </a:r>
            <a:r>
              <a:rPr dirty="0" sz="2200" spc="1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users</a:t>
            </a:r>
            <a:r>
              <a:rPr dirty="0" sz="2200" spc="1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a</a:t>
            </a:r>
            <a:r>
              <a:rPr dirty="0" sz="220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visual of</a:t>
            </a:r>
            <a:r>
              <a:rPr dirty="0" sz="2200" spc="5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50"/>
                </a:solidFill>
                <a:latin typeface="Corbel"/>
                <a:cs typeface="Corbel"/>
              </a:rPr>
              <a:t>their</a:t>
            </a:r>
            <a:r>
              <a:rPr dirty="0" sz="2200" spc="15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wants</a:t>
            </a:r>
            <a:r>
              <a:rPr dirty="0" sz="2200" spc="-15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and needs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+ Promotes</a:t>
            </a:r>
            <a:r>
              <a:rPr dirty="0" sz="220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user</a:t>
            </a:r>
            <a:r>
              <a:rPr dirty="0" sz="2200" spc="1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participation</a:t>
            </a:r>
            <a:r>
              <a:rPr dirty="0" sz="220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and communication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+</a:t>
            </a:r>
            <a:r>
              <a:rPr dirty="0" sz="2200" spc="-105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50"/>
                </a:solidFill>
                <a:latin typeface="Corbel"/>
                <a:cs typeface="Corbel"/>
              </a:rPr>
              <a:t>A</a:t>
            </a:r>
            <a:r>
              <a:rPr dirty="0" sz="2200" spc="-15">
                <a:solidFill>
                  <a:srgbClr val="00AF50"/>
                </a:solidFill>
                <a:latin typeface="Corbel"/>
                <a:cs typeface="Corbel"/>
              </a:rPr>
              <a:t>l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lows</a:t>
            </a:r>
            <a:r>
              <a:rPr dirty="0" sz="2200" spc="2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progr</a:t>
            </a:r>
            <a:r>
              <a:rPr dirty="0" sz="2200" spc="-15">
                <a:solidFill>
                  <a:srgbClr val="00AF50"/>
                </a:solidFill>
                <a:latin typeface="Corbel"/>
                <a:cs typeface="Corbel"/>
              </a:rPr>
              <a:t>e</a:t>
            </a:r>
            <a:r>
              <a:rPr dirty="0" sz="2200" spc="-10">
                <a:solidFill>
                  <a:srgbClr val="00AF50"/>
                </a:solidFill>
                <a:latin typeface="Corbel"/>
                <a:cs typeface="Corbel"/>
              </a:rPr>
              <a:t>s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s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15">
                <a:solidFill>
                  <a:srgbClr val="00AF50"/>
                </a:solidFill>
                <a:latin typeface="Corbel"/>
                <a:cs typeface="Corbel"/>
              </a:rPr>
              <a:t>e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ven</a:t>
            </a:r>
            <a:r>
              <a:rPr dirty="0" sz="2200" spc="2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w</a:t>
            </a:r>
            <a:r>
              <a:rPr dirty="0" sz="2200" spc="-15">
                <a:solidFill>
                  <a:srgbClr val="00AF50"/>
                </a:solidFill>
                <a:latin typeface="Corbel"/>
                <a:cs typeface="Corbel"/>
              </a:rPr>
              <a:t>h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en</a:t>
            </a:r>
            <a:r>
              <a:rPr dirty="0" sz="2200" spc="2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u</a:t>
            </a:r>
            <a:r>
              <a:rPr dirty="0" sz="2200">
                <a:solidFill>
                  <a:srgbClr val="00AF50"/>
                </a:solidFill>
                <a:latin typeface="Corbel"/>
                <a:cs typeface="Corbel"/>
              </a:rPr>
              <a:t>n</a:t>
            </a:r>
            <a:r>
              <a:rPr dirty="0" sz="2200" spc="-10">
                <a:solidFill>
                  <a:srgbClr val="00AF50"/>
                </a:solidFill>
                <a:latin typeface="Corbel"/>
                <a:cs typeface="Corbel"/>
              </a:rPr>
              <a:t>c</a:t>
            </a:r>
            <a:r>
              <a:rPr dirty="0" sz="2200" spc="-15">
                <a:solidFill>
                  <a:srgbClr val="00AF50"/>
                </a:solidFill>
                <a:latin typeface="Corbel"/>
                <a:cs typeface="Corbel"/>
              </a:rPr>
              <a:t>l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ear</a:t>
            </a:r>
            <a:r>
              <a:rPr dirty="0" sz="220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requiremen</a:t>
            </a:r>
            <a:r>
              <a:rPr dirty="0" sz="2200">
                <a:solidFill>
                  <a:srgbClr val="00AF50"/>
                </a:solidFill>
                <a:latin typeface="Corbel"/>
                <a:cs typeface="Corbel"/>
              </a:rPr>
              <a:t>t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s</a:t>
            </a:r>
            <a:endParaRPr sz="2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+</a:t>
            </a:r>
            <a:r>
              <a:rPr dirty="0" sz="2200" spc="-1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Encourages</a:t>
            </a:r>
            <a:r>
              <a:rPr dirty="0" sz="2200" spc="-10">
                <a:solidFill>
                  <a:srgbClr val="00AF5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50"/>
                </a:solidFill>
                <a:latin typeface="Corbel"/>
                <a:cs typeface="Corbel"/>
              </a:rPr>
              <a:t>innovation</a:t>
            </a:r>
            <a:endParaRPr sz="2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2577" y="4292498"/>
            <a:ext cx="7851775" cy="1945005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143510" indent="-131445">
              <a:lnSpc>
                <a:spcPct val="100000"/>
              </a:lnSpc>
              <a:spcBef>
                <a:spcPts val="1240"/>
              </a:spcBef>
              <a:buChar char="-"/>
              <a:tabLst>
                <a:tab pos="144145" algn="l"/>
              </a:tabLst>
            </a:pPr>
            <a:r>
              <a:rPr dirty="0" sz="2200" spc="-25">
                <a:solidFill>
                  <a:srgbClr val="FF0000"/>
                </a:solidFill>
                <a:latin typeface="Corbel"/>
                <a:cs typeface="Corbel"/>
              </a:rPr>
              <a:t>Very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 loose</a:t>
            </a:r>
            <a:r>
              <a:rPr dirty="0" sz="2200" spc="1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approval</a:t>
            </a:r>
            <a:r>
              <a:rPr dirty="0" sz="2200" spc="-1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and</a:t>
            </a:r>
            <a:r>
              <a:rPr dirty="0" sz="2200" spc="-1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control process</a:t>
            </a:r>
            <a:endParaRPr sz="2200">
              <a:latin typeface="Corbel"/>
              <a:cs typeface="Corbel"/>
            </a:endParaRPr>
          </a:p>
          <a:p>
            <a:pPr marL="161925" indent="-149860">
              <a:lnSpc>
                <a:spcPct val="100000"/>
              </a:lnSpc>
              <a:spcBef>
                <a:spcPts val="1145"/>
              </a:spcBef>
              <a:buChar char="-"/>
              <a:tabLst>
                <a:tab pos="162560" algn="l"/>
              </a:tabLst>
            </a:pP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Non-functional</a:t>
            </a:r>
            <a:r>
              <a:rPr dirty="0" sz="2200" spc="2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requirements</a:t>
            </a:r>
            <a:r>
              <a:rPr dirty="0" sz="2200" spc="3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are tough</a:t>
            </a:r>
            <a:r>
              <a:rPr dirty="0" sz="220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to</a:t>
            </a:r>
            <a:r>
              <a:rPr dirty="0" sz="2200" spc="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FF0000"/>
                </a:solidFill>
                <a:latin typeface="Corbel"/>
                <a:cs typeface="Corbel"/>
              </a:rPr>
              <a:t>identify</a:t>
            </a:r>
            <a:endParaRPr sz="2200">
              <a:latin typeface="Corbel"/>
              <a:cs typeface="Corbel"/>
            </a:endParaRPr>
          </a:p>
          <a:p>
            <a:pPr marL="151130" indent="-139065">
              <a:lnSpc>
                <a:spcPct val="100000"/>
              </a:lnSpc>
              <a:spcBef>
                <a:spcPts val="1130"/>
              </a:spcBef>
              <a:buChar char="-"/>
              <a:tabLst>
                <a:tab pos="151765" algn="l"/>
              </a:tabLst>
            </a:pPr>
            <a:r>
              <a:rPr dirty="0" sz="2200" spc="-10">
                <a:solidFill>
                  <a:srgbClr val="FF0000"/>
                </a:solidFill>
                <a:latin typeface="Corbel"/>
                <a:cs typeface="Corbel"/>
              </a:rPr>
              <a:t>Can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lead</a:t>
            </a:r>
            <a:r>
              <a:rPr dirty="0" sz="2200" spc="1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to poorly</a:t>
            </a:r>
            <a:r>
              <a:rPr dirty="0" sz="220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designed</a:t>
            </a:r>
            <a:r>
              <a:rPr dirty="0" sz="2200" spc="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systems</a:t>
            </a:r>
            <a:endParaRPr sz="2200">
              <a:latin typeface="Corbel"/>
              <a:cs typeface="Corbel"/>
            </a:endParaRPr>
          </a:p>
          <a:p>
            <a:pPr marL="161925" indent="-149860">
              <a:lnSpc>
                <a:spcPct val="100000"/>
              </a:lnSpc>
              <a:spcBef>
                <a:spcPts val="1140"/>
              </a:spcBef>
              <a:buChar char="-"/>
              <a:tabLst>
                <a:tab pos="162560" algn="l"/>
              </a:tabLst>
            </a:pPr>
            <a:r>
              <a:rPr dirty="0" sz="2200" spc="-10">
                <a:solidFill>
                  <a:srgbClr val="FF0000"/>
                </a:solidFill>
                <a:latin typeface="Corbel"/>
                <a:cs typeface="Corbel"/>
              </a:rPr>
              <a:t>False</a:t>
            </a:r>
            <a:r>
              <a:rPr dirty="0" sz="2200" spc="1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expectations</a:t>
            </a:r>
            <a:r>
              <a:rPr dirty="0" sz="2200" spc="2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FF0000"/>
                </a:solidFill>
                <a:latin typeface="Corbel"/>
                <a:cs typeface="Corbel"/>
              </a:rPr>
              <a:t>thinking</a:t>
            </a:r>
            <a:r>
              <a:rPr dirty="0" sz="2200" spc="2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FF0000"/>
                </a:solidFill>
                <a:latin typeface="Corbel"/>
                <a:cs typeface="Corbel"/>
              </a:rPr>
              <a:t>the</a:t>
            </a:r>
            <a:r>
              <a:rPr dirty="0" sz="2200" spc="2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system</a:t>
            </a:r>
            <a:r>
              <a:rPr dirty="0" sz="2200" spc="1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FF0000"/>
                </a:solidFill>
                <a:latin typeface="Corbel"/>
                <a:cs typeface="Corbel"/>
              </a:rPr>
              <a:t>is</a:t>
            </a:r>
            <a:r>
              <a:rPr dirty="0" sz="2200" spc="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complete</a:t>
            </a:r>
            <a:r>
              <a:rPr dirty="0" sz="2200" spc="2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from</a:t>
            </a:r>
            <a:r>
              <a:rPr dirty="0" sz="2200" spc="2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orbel"/>
                <a:cs typeface="Corbel"/>
              </a:rPr>
              <a:t>prototype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05088" y="690372"/>
            <a:ext cx="3124200" cy="2435860"/>
            <a:chOff x="8705088" y="690372"/>
            <a:chExt cx="3124200" cy="24358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05088" y="690372"/>
              <a:ext cx="3124200" cy="243535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7112" y="882396"/>
              <a:ext cx="2753868" cy="20650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710755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Prot</a:t>
            </a:r>
            <a:r>
              <a:rPr dirty="0" spc="10"/>
              <a:t>o</a:t>
            </a:r>
            <a:r>
              <a:rPr dirty="0" spc="-5"/>
              <a:t>typ</a:t>
            </a:r>
            <a:r>
              <a:rPr dirty="0"/>
              <a:t>e</a:t>
            </a:r>
            <a:r>
              <a:rPr dirty="0" spc="-5"/>
              <a:t> </a:t>
            </a:r>
            <a:r>
              <a:rPr dirty="0"/>
              <a:t>Mod</a:t>
            </a:r>
            <a:r>
              <a:rPr dirty="0" spc="10"/>
              <a:t>e</a:t>
            </a:r>
            <a:r>
              <a:rPr dirty="0"/>
              <a:t>l:</a:t>
            </a:r>
            <a:r>
              <a:rPr dirty="0" spc="-254"/>
              <a:t> </a:t>
            </a:r>
            <a:r>
              <a:rPr dirty="0"/>
              <a:t>When</a:t>
            </a:r>
            <a:r>
              <a:rPr dirty="0" spc="-25"/>
              <a:t> </a:t>
            </a:r>
            <a:r>
              <a:rPr dirty="0" spc="-5"/>
              <a:t>t</a:t>
            </a:r>
            <a:r>
              <a:rPr dirty="0"/>
              <a:t>o</a:t>
            </a:r>
            <a:r>
              <a:rPr dirty="0" spc="-135"/>
              <a:t> </a:t>
            </a:r>
            <a:r>
              <a:rPr dirty="0"/>
              <a:t>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1896897"/>
            <a:ext cx="8272780" cy="2901950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25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Project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 objectives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are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unclear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High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pressure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to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implement</a:t>
            </a:r>
            <a:r>
              <a:rPr dirty="0" sz="2200" spc="3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“something”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Frequent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requirement</a:t>
            </a:r>
            <a:r>
              <a:rPr dirty="0" sz="2200" spc="2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changes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Minimal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resource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constraints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No</a:t>
            </a:r>
            <a:r>
              <a:rPr dirty="0" sz="2200" spc="-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strict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approval</a:t>
            </a:r>
            <a:r>
              <a:rPr dirty="0" sz="2200" spc="-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processes</a:t>
            </a:r>
            <a:r>
              <a:rPr dirty="0" sz="22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needed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Innovative,</a:t>
            </a:r>
            <a:r>
              <a:rPr dirty="0" sz="2200" spc="-2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flexible</a:t>
            </a:r>
            <a:r>
              <a:rPr dirty="0" sz="2200" spc="5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designs</a:t>
            </a:r>
            <a:r>
              <a:rPr dirty="0" sz="22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that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need</a:t>
            </a:r>
            <a:r>
              <a:rPr dirty="0" sz="2200" spc="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to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accommodate</a:t>
            </a:r>
            <a:r>
              <a:rPr dirty="0" sz="220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future</a:t>
            </a:r>
            <a:r>
              <a:rPr dirty="0" sz="22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changes</a:t>
            </a:r>
            <a:endParaRPr sz="2200">
              <a:latin typeface="Corbel"/>
              <a:cs typeface="Corbe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705088" y="690372"/>
            <a:ext cx="3124200" cy="2435860"/>
            <a:chOff x="8705088" y="690372"/>
            <a:chExt cx="3124200" cy="24358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05088" y="690372"/>
              <a:ext cx="3124200" cy="24353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7112" y="882396"/>
              <a:ext cx="2753868" cy="20650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1647" y="243840"/>
            <a:ext cx="11971020" cy="6624955"/>
            <a:chOff x="231647" y="243840"/>
            <a:chExt cx="11971020" cy="6624955"/>
          </a:xfrm>
        </p:grpSpPr>
        <p:sp>
          <p:nvSpPr>
            <p:cNvPr id="3" name="object 3"/>
            <p:cNvSpPr/>
            <p:nvPr/>
          </p:nvSpPr>
          <p:spPr>
            <a:xfrm>
              <a:off x="231647" y="243840"/>
              <a:ext cx="11724640" cy="6377940"/>
            </a:xfrm>
            <a:custGeom>
              <a:avLst/>
              <a:gdLst/>
              <a:ahLst/>
              <a:cxnLst/>
              <a:rect l="l" t="t" r="r" b="b"/>
              <a:pathLst>
                <a:path w="11724640" h="6377940">
                  <a:moveTo>
                    <a:pt x="11724132" y="0"/>
                  </a:moveTo>
                  <a:lnTo>
                    <a:pt x="0" y="0"/>
                  </a:lnTo>
                  <a:lnTo>
                    <a:pt x="0" y="6377939"/>
                  </a:lnTo>
                  <a:lnTo>
                    <a:pt x="11724132" y="6377939"/>
                  </a:lnTo>
                  <a:lnTo>
                    <a:pt x="11724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033254" y="5118354"/>
              <a:ext cx="2159635" cy="1740535"/>
            </a:xfrm>
            <a:custGeom>
              <a:avLst/>
              <a:gdLst/>
              <a:ahLst/>
              <a:cxnLst/>
              <a:rect l="l" t="t" r="r" b="b"/>
              <a:pathLst>
                <a:path w="2159634" h="1740534">
                  <a:moveTo>
                    <a:pt x="0" y="1740408"/>
                  </a:moveTo>
                  <a:lnTo>
                    <a:pt x="2159507" y="1740408"/>
                  </a:lnTo>
                  <a:lnTo>
                    <a:pt x="2159507" y="0"/>
                  </a:lnTo>
                  <a:lnTo>
                    <a:pt x="0" y="0"/>
                  </a:lnTo>
                  <a:lnTo>
                    <a:pt x="0" y="1740408"/>
                  </a:lnTo>
                  <a:close/>
                </a:path>
              </a:pathLst>
            </a:custGeom>
            <a:ln w="19812">
              <a:solidFill>
                <a:srgbClr val="0080A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221739" y="568197"/>
            <a:ext cx="7710170" cy="130048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dirty="0" sz="4400">
                <a:solidFill>
                  <a:srgbClr val="00AFEF"/>
                </a:solidFill>
                <a:latin typeface="Corbel"/>
                <a:cs typeface="Corbel"/>
              </a:rPr>
              <a:t>Software</a:t>
            </a:r>
            <a:r>
              <a:rPr dirty="0" sz="4400" spc="-4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4400">
                <a:solidFill>
                  <a:srgbClr val="00AFEF"/>
                </a:solidFill>
                <a:latin typeface="Corbel"/>
                <a:cs typeface="Corbel"/>
              </a:rPr>
              <a:t>Development</a:t>
            </a:r>
            <a:r>
              <a:rPr dirty="0" sz="4400" spc="-4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4400">
                <a:solidFill>
                  <a:srgbClr val="00AFEF"/>
                </a:solidFill>
                <a:latin typeface="Corbel"/>
                <a:cs typeface="Corbel"/>
              </a:rPr>
              <a:t>Life</a:t>
            </a:r>
            <a:r>
              <a:rPr dirty="0" sz="4400" spc="-18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4400" spc="-35">
                <a:solidFill>
                  <a:srgbClr val="00AFEF"/>
                </a:solidFill>
                <a:latin typeface="Corbel"/>
                <a:cs typeface="Corbel"/>
              </a:rPr>
              <a:t>Cycle </a:t>
            </a:r>
            <a:r>
              <a:rPr dirty="0" sz="4400" spc="-86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4400" spc="-40">
                <a:solidFill>
                  <a:srgbClr val="00AFEF"/>
                </a:solidFill>
                <a:latin typeface="Corbel"/>
                <a:cs typeface="Corbel"/>
              </a:rPr>
              <a:t>(SDLC)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7246" y="3108198"/>
            <a:ext cx="5109845" cy="8356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5080" indent="91440">
              <a:lnSpc>
                <a:spcPts val="3020"/>
              </a:lnSpc>
              <a:spcBef>
                <a:spcPts val="480"/>
              </a:spcBef>
            </a:pPr>
            <a:r>
              <a:rPr dirty="0" sz="2800" spc="-10">
                <a:solidFill>
                  <a:srgbClr val="00AFEF"/>
                </a:solidFill>
                <a:latin typeface="Corbel"/>
                <a:cs typeface="Corbel"/>
              </a:rPr>
              <a:t>Process</a:t>
            </a:r>
            <a:r>
              <a:rPr dirty="0" sz="2800" spc="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800" spc="-5">
                <a:solidFill>
                  <a:srgbClr val="00AFEF"/>
                </a:solidFill>
                <a:latin typeface="Corbel"/>
                <a:cs typeface="Corbel"/>
              </a:rPr>
              <a:t>used</a:t>
            </a:r>
            <a:r>
              <a:rPr dirty="0" sz="2800">
                <a:solidFill>
                  <a:srgbClr val="00AFEF"/>
                </a:solidFill>
                <a:latin typeface="Corbel"/>
                <a:cs typeface="Corbel"/>
              </a:rPr>
              <a:t> to</a:t>
            </a:r>
            <a:r>
              <a:rPr dirty="0" sz="2800" spc="-5">
                <a:solidFill>
                  <a:srgbClr val="00AFEF"/>
                </a:solidFill>
                <a:latin typeface="Corbel"/>
                <a:cs typeface="Corbel"/>
              </a:rPr>
              <a:t> plan,</a:t>
            </a:r>
            <a:r>
              <a:rPr dirty="0" sz="2800" spc="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800" spc="-10">
                <a:solidFill>
                  <a:srgbClr val="00AFEF"/>
                </a:solidFill>
                <a:latin typeface="Corbel"/>
                <a:cs typeface="Corbel"/>
              </a:rPr>
              <a:t>create,</a:t>
            </a:r>
            <a:r>
              <a:rPr dirty="0" sz="2800" spc="-1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800" spc="-10">
                <a:solidFill>
                  <a:srgbClr val="00AFEF"/>
                </a:solidFill>
                <a:latin typeface="Corbel"/>
                <a:cs typeface="Corbel"/>
              </a:rPr>
              <a:t>test, </a:t>
            </a:r>
            <a:r>
              <a:rPr dirty="0" sz="2800" spc="-5">
                <a:solidFill>
                  <a:srgbClr val="00AFEF"/>
                </a:solidFill>
                <a:latin typeface="Corbel"/>
                <a:cs typeface="Corbel"/>
              </a:rPr>
              <a:t> and deploy </a:t>
            </a:r>
            <a:r>
              <a:rPr dirty="0" sz="2800" spc="-10">
                <a:solidFill>
                  <a:srgbClr val="00AFEF"/>
                </a:solidFill>
                <a:latin typeface="Corbel"/>
                <a:cs typeface="Corbel"/>
              </a:rPr>
              <a:t>an</a:t>
            </a:r>
            <a:r>
              <a:rPr dirty="0" sz="28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800" spc="-5">
                <a:solidFill>
                  <a:srgbClr val="00AFEF"/>
                </a:solidFill>
                <a:latin typeface="Corbel"/>
                <a:cs typeface="Corbel"/>
              </a:rPr>
              <a:t>information</a:t>
            </a:r>
            <a:r>
              <a:rPr dirty="0" sz="2800" spc="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800" spc="-10">
                <a:solidFill>
                  <a:srgbClr val="00AFEF"/>
                </a:solidFill>
                <a:latin typeface="Corbel"/>
                <a:cs typeface="Corbel"/>
              </a:rPr>
              <a:t>system.</a:t>
            </a:r>
            <a:endParaRPr sz="2800">
              <a:latin typeface="Corbel"/>
              <a:cs typeface="Corbe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6952" y="1926335"/>
            <a:ext cx="3064002" cy="4019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46228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Ge</a:t>
            </a:r>
            <a:r>
              <a:rPr dirty="0" spc="5"/>
              <a:t>n</a:t>
            </a:r>
            <a:r>
              <a:rPr dirty="0"/>
              <a:t>eral</a:t>
            </a:r>
            <a:r>
              <a:rPr dirty="0" spc="-125"/>
              <a:t> </a:t>
            </a:r>
            <a:r>
              <a:rPr dirty="0"/>
              <a:t>SD</a:t>
            </a:r>
            <a:r>
              <a:rPr dirty="0" spc="-165"/>
              <a:t>L</a:t>
            </a:r>
            <a:r>
              <a:rPr dirty="0"/>
              <a:t>C</a:t>
            </a:r>
            <a:r>
              <a:rPr dirty="0" spc="-155"/>
              <a:t> </a:t>
            </a:r>
            <a:r>
              <a:rPr dirty="0"/>
              <a:t>Ste</a:t>
            </a:r>
            <a:r>
              <a:rPr dirty="0" spc="5"/>
              <a:t>p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6313" y="2346477"/>
            <a:ext cx="3629025" cy="232727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365"/>
              </a:spcBef>
              <a:buSzPct val="80357"/>
              <a:buAutoNum type="arabicPeriod"/>
              <a:tabLst>
                <a:tab pos="469265" algn="l"/>
                <a:tab pos="469900" algn="l"/>
              </a:tabLst>
            </a:pPr>
            <a:r>
              <a:rPr dirty="0" sz="2800" spc="-5">
                <a:solidFill>
                  <a:srgbClr val="00AFEF"/>
                </a:solidFill>
                <a:latin typeface="Corbel"/>
                <a:cs typeface="Corbel"/>
              </a:rPr>
              <a:t>Gather</a:t>
            </a:r>
            <a:r>
              <a:rPr dirty="0" sz="2800" spc="-2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800" spc="-10">
                <a:solidFill>
                  <a:srgbClr val="00AFEF"/>
                </a:solidFill>
                <a:latin typeface="Corbel"/>
                <a:cs typeface="Corbel"/>
              </a:rPr>
              <a:t>Requirements</a:t>
            </a:r>
            <a:endParaRPr sz="28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260"/>
              </a:spcBef>
              <a:buSzPct val="80357"/>
              <a:buAutoNum type="arabicPeriod"/>
              <a:tabLst>
                <a:tab pos="469265" algn="l"/>
                <a:tab pos="469900" algn="l"/>
              </a:tabLst>
            </a:pPr>
            <a:r>
              <a:rPr dirty="0" sz="2800" spc="-5">
                <a:solidFill>
                  <a:srgbClr val="00AFEF"/>
                </a:solidFill>
                <a:latin typeface="Corbel"/>
                <a:cs typeface="Corbel"/>
              </a:rPr>
              <a:t>Design</a:t>
            </a:r>
            <a:r>
              <a:rPr dirty="0" sz="2800" spc="-8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800" spc="-5">
                <a:solidFill>
                  <a:srgbClr val="00AFEF"/>
                </a:solidFill>
                <a:latin typeface="Corbel"/>
                <a:cs typeface="Corbel"/>
              </a:rPr>
              <a:t>Solution</a:t>
            </a:r>
            <a:endParaRPr sz="28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270"/>
              </a:spcBef>
              <a:buSzPct val="80357"/>
              <a:buAutoNum type="arabicPeriod"/>
              <a:tabLst>
                <a:tab pos="469265" algn="l"/>
                <a:tab pos="469900" algn="l"/>
              </a:tabLst>
            </a:pPr>
            <a:r>
              <a:rPr dirty="0" sz="2800" spc="-5">
                <a:solidFill>
                  <a:srgbClr val="00AFEF"/>
                </a:solidFill>
                <a:latin typeface="Corbel"/>
                <a:cs typeface="Corbel"/>
              </a:rPr>
              <a:t>Development</a:t>
            </a:r>
            <a:endParaRPr sz="28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260"/>
              </a:spcBef>
              <a:buSzPct val="80357"/>
              <a:buAutoNum type="arabicPeriod"/>
              <a:tabLst>
                <a:tab pos="469265" algn="l"/>
                <a:tab pos="469900" algn="l"/>
              </a:tabLst>
            </a:pPr>
            <a:r>
              <a:rPr dirty="0" sz="2800" spc="-5">
                <a:solidFill>
                  <a:srgbClr val="00AFEF"/>
                </a:solidFill>
                <a:latin typeface="Corbel"/>
                <a:cs typeface="Corbel"/>
              </a:rPr>
              <a:t>Deploy</a:t>
            </a:r>
            <a:endParaRPr sz="2800">
              <a:latin typeface="Corbel"/>
              <a:cs typeface="Corbel"/>
            </a:endParaRPr>
          </a:p>
          <a:p>
            <a:pPr marL="469900" indent="-457200">
              <a:lnSpc>
                <a:spcPct val="100000"/>
              </a:lnSpc>
              <a:spcBef>
                <a:spcPts val="265"/>
              </a:spcBef>
              <a:buSzPct val="80357"/>
              <a:buAutoNum type="arabicPeriod"/>
              <a:tabLst>
                <a:tab pos="469265" algn="l"/>
                <a:tab pos="469900" algn="l"/>
              </a:tabLst>
            </a:pPr>
            <a:r>
              <a:rPr dirty="0" sz="2800" spc="-10">
                <a:solidFill>
                  <a:srgbClr val="00AFEF"/>
                </a:solidFill>
                <a:latin typeface="Corbel"/>
                <a:cs typeface="Corbel"/>
              </a:rPr>
              <a:t>Maintenance</a:t>
            </a:r>
            <a:endParaRPr sz="28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6559" y="1965960"/>
            <a:ext cx="3886200" cy="29794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351599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Methodologies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7460" y="2218461"/>
            <a:ext cx="4438650" cy="3075305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225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Waterfall</a:t>
            </a:r>
            <a:r>
              <a:rPr dirty="0" sz="2200" spc="-2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Model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3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Spiral</a:t>
            </a:r>
            <a:r>
              <a:rPr dirty="0" sz="2200" spc="-2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Model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Incremental</a:t>
            </a: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 Model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ct val="100000"/>
              </a:lnSpc>
              <a:spcBef>
                <a:spcPts val="114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5">
                <a:solidFill>
                  <a:srgbClr val="00AFEF"/>
                </a:solidFill>
                <a:latin typeface="Corbel"/>
                <a:cs typeface="Corbel"/>
              </a:rPr>
              <a:t>Prototyping</a:t>
            </a:r>
            <a:endParaRPr sz="2200">
              <a:latin typeface="Corbel"/>
              <a:cs typeface="Corbel"/>
            </a:endParaRPr>
          </a:p>
          <a:p>
            <a:pPr marL="195580" indent="-183515">
              <a:lnSpc>
                <a:spcPts val="2630"/>
              </a:lnSpc>
              <a:spcBef>
                <a:spcPts val="1130"/>
              </a:spcBef>
              <a:buSzPct val="79545"/>
              <a:buChar char="•"/>
              <a:tabLst>
                <a:tab pos="196215" algn="l"/>
              </a:tabLst>
            </a:pPr>
            <a:r>
              <a:rPr dirty="0" sz="2200" spc="-10">
                <a:solidFill>
                  <a:srgbClr val="00AFEF"/>
                </a:solidFill>
                <a:latin typeface="Corbel"/>
                <a:cs typeface="Corbel"/>
              </a:rPr>
              <a:t>Agile</a:t>
            </a:r>
            <a:endParaRPr sz="2200">
              <a:latin typeface="Corbel"/>
              <a:cs typeface="Corbel"/>
            </a:endParaRPr>
          </a:p>
          <a:p>
            <a:pPr lvl="1" marL="424180" indent="-183515">
              <a:lnSpc>
                <a:spcPts val="2390"/>
              </a:lnSpc>
              <a:buSzPct val="80000"/>
              <a:buChar char="•"/>
              <a:tabLst>
                <a:tab pos="424815" algn="l"/>
              </a:tabLst>
            </a:pP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Scrum</a:t>
            </a:r>
            <a:r>
              <a:rPr dirty="0" sz="2000" spc="-4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Model</a:t>
            </a:r>
            <a:endParaRPr sz="2000">
              <a:latin typeface="Corbel"/>
              <a:cs typeface="Corbel"/>
            </a:endParaRPr>
          </a:p>
          <a:p>
            <a:pPr lvl="1" marL="424180" indent="-183515">
              <a:lnSpc>
                <a:spcPct val="100000"/>
              </a:lnSpc>
              <a:spcBef>
                <a:spcPts val="365"/>
              </a:spcBef>
              <a:buSzPct val="80000"/>
              <a:buChar char="•"/>
              <a:tabLst>
                <a:tab pos="424815" algn="l"/>
              </a:tabLst>
            </a:pP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Ra</a:t>
            </a:r>
            <a:r>
              <a:rPr dirty="0" sz="2000" spc="5">
                <a:solidFill>
                  <a:srgbClr val="00AFEF"/>
                </a:solidFill>
                <a:latin typeface="Corbel"/>
                <a:cs typeface="Corbel"/>
              </a:rPr>
              <a:t>p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id</a:t>
            </a:r>
            <a:r>
              <a:rPr dirty="0" sz="2000" spc="-10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Ap</a:t>
            </a:r>
            <a:r>
              <a:rPr dirty="0" sz="2000" spc="5">
                <a:solidFill>
                  <a:srgbClr val="00AFEF"/>
                </a:solidFill>
                <a:latin typeface="Corbel"/>
                <a:cs typeface="Corbel"/>
              </a:rPr>
              <a:t>p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li</a:t>
            </a:r>
            <a:r>
              <a:rPr dirty="0" sz="2000" spc="-5">
                <a:solidFill>
                  <a:srgbClr val="00AFEF"/>
                </a:solidFill>
                <a:latin typeface="Corbel"/>
                <a:cs typeface="Corbel"/>
              </a:rPr>
              <a:t>catio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n</a:t>
            </a:r>
            <a:r>
              <a:rPr dirty="0" sz="2000" spc="-10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D</a:t>
            </a:r>
            <a:r>
              <a:rPr dirty="0" sz="2000" spc="-20">
                <a:solidFill>
                  <a:srgbClr val="00AFEF"/>
                </a:solidFill>
                <a:latin typeface="Corbel"/>
                <a:cs typeface="Corbel"/>
              </a:rPr>
              <a:t>e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velopment</a:t>
            </a:r>
            <a:r>
              <a:rPr dirty="0" sz="2000" spc="-35">
                <a:solidFill>
                  <a:srgbClr val="00AFEF"/>
                </a:solidFill>
                <a:latin typeface="Corbel"/>
                <a:cs typeface="Corbel"/>
              </a:rPr>
              <a:t> 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(RA</a:t>
            </a:r>
            <a:r>
              <a:rPr dirty="0" sz="2000" spc="-75">
                <a:solidFill>
                  <a:srgbClr val="00AFEF"/>
                </a:solidFill>
                <a:latin typeface="Corbel"/>
                <a:cs typeface="Corbel"/>
              </a:rPr>
              <a:t>D</a:t>
            </a:r>
            <a:r>
              <a:rPr dirty="0" sz="2000">
                <a:solidFill>
                  <a:srgbClr val="00AFEF"/>
                </a:solidFill>
                <a:latin typeface="Corbel"/>
                <a:cs typeface="Corbel"/>
              </a:rPr>
              <a:t>)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5892" y="1446275"/>
            <a:ext cx="4162044" cy="41620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0072" y="884098"/>
            <a:ext cx="4725035" cy="1590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37894" marR="5080" indent="-925830">
              <a:lnSpc>
                <a:spcPct val="116599"/>
              </a:lnSpc>
              <a:spcBef>
                <a:spcPts val="100"/>
              </a:spcBef>
            </a:pPr>
            <a:r>
              <a:rPr dirty="0"/>
              <a:t>Which</a:t>
            </a:r>
            <a:r>
              <a:rPr dirty="0" spc="-85"/>
              <a:t> </a:t>
            </a:r>
            <a:r>
              <a:rPr dirty="0"/>
              <a:t>methodology </a:t>
            </a:r>
            <a:r>
              <a:rPr dirty="0" spc="-865"/>
              <a:t> </a:t>
            </a:r>
            <a:r>
              <a:rPr dirty="0"/>
              <a:t>is</a:t>
            </a:r>
            <a:r>
              <a:rPr dirty="0" spc="-10"/>
              <a:t> </a:t>
            </a:r>
            <a:r>
              <a:rPr dirty="0" spc="-5"/>
              <a:t>the</a:t>
            </a:r>
            <a:r>
              <a:rPr dirty="0" spc="-30"/>
              <a:t> </a:t>
            </a:r>
            <a:r>
              <a:rPr dirty="0" spc="-5"/>
              <a:t>BEST?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3172" y="3468751"/>
            <a:ext cx="4175760" cy="13004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5015"/>
              </a:lnSpc>
              <a:spcBef>
                <a:spcPts val="105"/>
              </a:spcBef>
            </a:pPr>
            <a:r>
              <a:rPr dirty="0" sz="4400" spc="-10">
                <a:solidFill>
                  <a:srgbClr val="BEBEBE"/>
                </a:solidFill>
                <a:latin typeface="Corbel"/>
                <a:cs typeface="Corbel"/>
              </a:rPr>
              <a:t>Unfortunately,</a:t>
            </a:r>
            <a:r>
              <a:rPr dirty="0" sz="4400" spc="-100">
                <a:solidFill>
                  <a:srgbClr val="BEBEBE"/>
                </a:solidFill>
                <a:latin typeface="Corbel"/>
                <a:cs typeface="Corbel"/>
              </a:rPr>
              <a:t> </a:t>
            </a:r>
            <a:r>
              <a:rPr dirty="0" sz="4400" spc="-35">
                <a:solidFill>
                  <a:srgbClr val="BEBEBE"/>
                </a:solidFill>
                <a:latin typeface="Corbel"/>
                <a:cs typeface="Corbel"/>
              </a:rPr>
              <a:t>it’s</a:t>
            </a:r>
            <a:endParaRPr sz="4400">
              <a:latin typeface="Corbel"/>
              <a:cs typeface="Corbel"/>
            </a:endParaRPr>
          </a:p>
          <a:p>
            <a:pPr algn="ctr">
              <a:lnSpc>
                <a:spcPts val="5015"/>
              </a:lnSpc>
            </a:pPr>
            <a:r>
              <a:rPr dirty="0" sz="4400" spc="-5">
                <a:solidFill>
                  <a:srgbClr val="BEBEBE"/>
                </a:solidFill>
                <a:latin typeface="Corbel"/>
                <a:cs typeface="Corbel"/>
              </a:rPr>
              <a:t>not</a:t>
            </a:r>
            <a:r>
              <a:rPr dirty="0" sz="4400" spc="-25">
                <a:solidFill>
                  <a:srgbClr val="BEBEBE"/>
                </a:solidFill>
                <a:latin typeface="Corbel"/>
                <a:cs typeface="Corbel"/>
              </a:rPr>
              <a:t> </a:t>
            </a:r>
            <a:r>
              <a:rPr dirty="0" sz="4400" spc="-5">
                <a:solidFill>
                  <a:srgbClr val="BEBEBE"/>
                </a:solidFill>
                <a:latin typeface="Corbel"/>
                <a:cs typeface="Corbel"/>
              </a:rPr>
              <a:t>that</a:t>
            </a:r>
            <a:r>
              <a:rPr dirty="0" sz="4400" spc="-45">
                <a:solidFill>
                  <a:srgbClr val="BEBEBE"/>
                </a:solidFill>
                <a:latin typeface="Corbel"/>
                <a:cs typeface="Corbel"/>
              </a:rPr>
              <a:t> </a:t>
            </a:r>
            <a:r>
              <a:rPr dirty="0" sz="4400">
                <a:solidFill>
                  <a:srgbClr val="BEBEBE"/>
                </a:solidFill>
                <a:latin typeface="Corbel"/>
                <a:cs typeface="Corbel"/>
              </a:rPr>
              <a:t>easy</a:t>
            </a:r>
            <a:endParaRPr sz="4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869950"/>
            <a:ext cx="37407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Waterfall</a:t>
            </a:r>
            <a:r>
              <a:rPr dirty="0" spc="-95"/>
              <a:t> </a:t>
            </a:r>
            <a:r>
              <a:rPr dirty="0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6752" y="458723"/>
            <a:ext cx="1853183" cy="18973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aschenbrennerjeremy@gmail.com</dc:creator>
  <dc:title>PowerPoint Presentation</dc:title>
  <dcterms:created xsi:type="dcterms:W3CDTF">2021-11-09T02:42:06Z</dcterms:created>
  <dcterms:modified xsi:type="dcterms:W3CDTF">2021-11-09T02:42:06Z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2018-12-10T00:00:00Z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2021-11-09T00:00:00Z</vt:filetime>
  </property>
</Properties>
</file>