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Default Extension="jpg" ContentType="image/jpg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9053" y="965403"/>
            <a:ext cx="10673892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676" y="6467854"/>
            <a:ext cx="1537716" cy="32156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1970532"/>
            <a:ext cx="10437876" cy="321563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585704" y="1970532"/>
            <a:ext cx="1603248" cy="144779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0" y="609600"/>
            <a:ext cx="10438130" cy="1369060"/>
          </a:xfrm>
          <a:custGeom>
            <a:avLst/>
            <a:gdLst/>
            <a:ahLst/>
            <a:cxnLst/>
            <a:rect l="l" t="t" r="r" b="b"/>
            <a:pathLst>
              <a:path w="10438130" h="1369060">
                <a:moveTo>
                  <a:pt x="10437876" y="0"/>
                </a:moveTo>
                <a:lnTo>
                  <a:pt x="0" y="0"/>
                </a:lnTo>
                <a:lnTo>
                  <a:pt x="0" y="1368552"/>
                </a:lnTo>
                <a:lnTo>
                  <a:pt x="10437876" y="1368552"/>
                </a:lnTo>
                <a:lnTo>
                  <a:pt x="1043787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585704" y="609600"/>
            <a:ext cx="1603375" cy="1369060"/>
          </a:xfrm>
          <a:custGeom>
            <a:avLst/>
            <a:gdLst/>
            <a:ahLst/>
            <a:cxnLst/>
            <a:rect l="l" t="t" r="r" b="b"/>
            <a:pathLst>
              <a:path w="1603375" h="1369060">
                <a:moveTo>
                  <a:pt x="1603248" y="0"/>
                </a:moveTo>
                <a:lnTo>
                  <a:pt x="0" y="0"/>
                </a:lnTo>
                <a:lnTo>
                  <a:pt x="0" y="1368552"/>
                </a:lnTo>
                <a:lnTo>
                  <a:pt x="1603248" y="1368552"/>
                </a:lnTo>
                <a:lnTo>
                  <a:pt x="160324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9053" y="965403"/>
            <a:ext cx="10673892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9053" y="2284708"/>
            <a:ext cx="10673892" cy="297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59.png"/><Relationship Id="rId11" Type="http://schemas.openxmlformats.org/officeDocument/2006/relationships/image" Target="../media/image6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32.png"/><Relationship Id="rId10" Type="http://schemas.openxmlformats.org/officeDocument/2006/relationships/image" Target="../media/image68.png"/><Relationship Id="rId11" Type="http://schemas.openxmlformats.org/officeDocument/2006/relationships/image" Target="../media/image6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62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32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Relationship Id="rId10" Type="http://schemas.openxmlformats.org/officeDocument/2006/relationships/image" Target="../media/image76.png"/><Relationship Id="rId11" Type="http://schemas.openxmlformats.org/officeDocument/2006/relationships/image" Target="../media/image77.png"/><Relationship Id="rId12" Type="http://schemas.openxmlformats.org/officeDocument/2006/relationships/image" Target="../media/image78.png"/><Relationship Id="rId13" Type="http://schemas.openxmlformats.org/officeDocument/2006/relationships/image" Target="../media/image7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1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Relationship Id="rId3" Type="http://schemas.openxmlformats.org/officeDocument/2006/relationships/image" Target="../media/image88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9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0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1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775335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Understanding</a:t>
            </a:r>
            <a:r>
              <a:rPr dirty="0" spc="-55"/>
              <a:t> </a:t>
            </a:r>
            <a:r>
              <a:rPr dirty="0" spc="-5"/>
              <a:t>the</a:t>
            </a:r>
            <a:r>
              <a:rPr dirty="0" spc="-20"/>
              <a:t> </a:t>
            </a:r>
            <a:r>
              <a:rPr dirty="0" spc="-5"/>
              <a:t>Business</a:t>
            </a:r>
            <a:r>
              <a:rPr dirty="0" spc="-15"/>
              <a:t> </a:t>
            </a:r>
            <a:r>
              <a:rPr dirty="0"/>
              <a:t>Objective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5404" y="2225039"/>
            <a:ext cx="9539605" cy="3600450"/>
            <a:chOff x="565404" y="2225039"/>
            <a:chExt cx="9539605" cy="36004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404" y="2255519"/>
              <a:ext cx="560070" cy="73380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8763" y="2225039"/>
              <a:ext cx="8580882" cy="7871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404" y="2767583"/>
              <a:ext cx="560070" cy="7338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8763" y="2737103"/>
              <a:ext cx="6014466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404" y="3278123"/>
              <a:ext cx="560070" cy="73380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8763" y="3247643"/>
              <a:ext cx="9326118" cy="78714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404" y="3788663"/>
              <a:ext cx="560070" cy="73380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8763" y="3758183"/>
              <a:ext cx="9071610" cy="78714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8763" y="4142232"/>
              <a:ext cx="5462778" cy="78714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404" y="4684775"/>
              <a:ext cx="560070" cy="73380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8763" y="4654295"/>
              <a:ext cx="9202674" cy="78714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8763" y="5038344"/>
              <a:ext cx="2980182" cy="78714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59053" y="2231288"/>
            <a:ext cx="9110980" cy="3351529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Thoroughly</a:t>
            </a:r>
            <a:r>
              <a:rPr dirty="0" sz="2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understand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problem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opportunity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Determine</a:t>
            </a: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high</a:t>
            </a:r>
            <a:r>
              <a:rPr dirty="0" sz="2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level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needed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support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case</a:t>
            </a: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(ROI)</a:t>
            </a:r>
            <a:endParaRPr sz="2800">
              <a:latin typeface="Trebuchet MS"/>
              <a:cs typeface="Trebuchet MS"/>
            </a:endParaRPr>
          </a:p>
          <a:p>
            <a:pPr marL="241300" marR="366395" indent="-228600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5">
                <a:solidFill>
                  <a:srgbClr val="FFFFFF"/>
                </a:solidFill>
                <a:latin typeface="Trebuchet MS"/>
                <a:cs typeface="Trebuchet MS"/>
              </a:rPr>
              <a:t>Validate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decision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makers</a:t>
            </a: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high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level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return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dirty="0" sz="2800" spc="-8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worth the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 potential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investment</a:t>
            </a:r>
            <a:endParaRPr sz="2800">
              <a:latin typeface="Trebuchet MS"/>
              <a:cs typeface="Trebuchet MS"/>
            </a:endParaRPr>
          </a:p>
          <a:p>
            <a:pPr marL="241300" marR="234950" indent="-228600">
              <a:lnSpc>
                <a:spcPts val="303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Analyze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likelihood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approved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you </a:t>
            </a:r>
            <a:r>
              <a:rPr dirty="0" sz="2800" spc="-8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should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continue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364994" y="965403"/>
            <a:ext cx="295148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Initi</a:t>
            </a:r>
            <a:r>
              <a:rPr dirty="0" spc="5"/>
              <a:t>a</a:t>
            </a:r>
            <a:r>
              <a:rPr dirty="0"/>
              <a:t>l</a:t>
            </a:r>
            <a:r>
              <a:rPr dirty="0" spc="-229"/>
              <a:t> </a:t>
            </a:r>
            <a:r>
              <a:rPr dirty="0"/>
              <a:t>Analysis</a:t>
            </a:r>
          </a:p>
        </p:txBody>
      </p:sp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43255" y="309372"/>
            <a:ext cx="2062733" cy="206273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4994" y="965403"/>
            <a:ext cx="613918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Determine</a:t>
            </a:r>
            <a:r>
              <a:rPr dirty="0" spc="-30"/>
              <a:t> </a:t>
            </a:r>
            <a:r>
              <a:rPr dirty="0" spc="-20"/>
              <a:t>Potential</a:t>
            </a:r>
            <a:r>
              <a:rPr dirty="0" spc="-15"/>
              <a:t> </a:t>
            </a:r>
            <a:r>
              <a:rPr dirty="0" spc="-5"/>
              <a:t>Solutions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6408" y="365759"/>
            <a:ext cx="8289925" cy="4573270"/>
            <a:chOff x="216408" y="365759"/>
            <a:chExt cx="8289925" cy="4573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408" y="365759"/>
              <a:ext cx="1905000" cy="1905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404" y="2252471"/>
              <a:ext cx="560070" cy="73380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8763" y="2221992"/>
              <a:ext cx="7727442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1560" y="2717292"/>
              <a:ext cx="483857" cy="63169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7968" y="2691383"/>
              <a:ext cx="1517142" cy="67741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1560" y="3108959"/>
              <a:ext cx="483857" cy="63169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7968" y="3083052"/>
              <a:ext cx="1116330" cy="67741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1560" y="3502152"/>
              <a:ext cx="483857" cy="63169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7968" y="3476243"/>
              <a:ext cx="3240785" cy="67741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1560" y="3895344"/>
              <a:ext cx="483857" cy="63169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7968" y="3869436"/>
              <a:ext cx="6799326" cy="67741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1560" y="4287012"/>
              <a:ext cx="483857" cy="63169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67968" y="4261104"/>
              <a:ext cx="1067562" cy="677418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0163" y="5207508"/>
            <a:ext cx="7925561" cy="787146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759053" y="2278734"/>
            <a:ext cx="7508875" cy="3472179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possible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solutions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problem.</a:t>
            </a:r>
            <a:endParaRPr sz="2800">
              <a:latin typeface="Trebuchet MS"/>
              <a:cs typeface="Trebuchet MS"/>
            </a:endParaRPr>
          </a:p>
          <a:p>
            <a:pPr lvl="1" marL="698500" indent="-229235">
              <a:lnSpc>
                <a:spcPct val="100000"/>
              </a:lnSpc>
              <a:spcBef>
                <a:spcPts val="234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Benefits</a:t>
            </a:r>
            <a:endParaRPr sz="2400">
              <a:latin typeface="Trebuchet MS"/>
              <a:cs typeface="Trebuchet MS"/>
            </a:endParaRPr>
          </a:p>
          <a:p>
            <a:pPr lvl="1" marL="698500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Costs</a:t>
            </a:r>
            <a:endParaRPr sz="2400">
              <a:latin typeface="Trebuchet MS"/>
              <a:cs typeface="Trebuchet MS"/>
            </a:endParaRPr>
          </a:p>
          <a:p>
            <a:pPr lvl="1" marL="698500" indent="-22923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Timetable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4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  <a:p>
            <a:pPr lvl="1" marL="698500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30">
                <a:solidFill>
                  <a:srgbClr val="FFFFFF"/>
                </a:solidFill>
                <a:latin typeface="Trebuchet MS"/>
                <a:cs typeface="Trebuchet MS"/>
              </a:rPr>
              <a:t>Time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before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a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return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investment is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realized</a:t>
            </a:r>
            <a:endParaRPr sz="2400">
              <a:latin typeface="Trebuchet MS"/>
              <a:cs typeface="Trebuchet MS"/>
            </a:endParaRPr>
          </a:p>
          <a:p>
            <a:pPr lvl="1" marL="698500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Risks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800" spc="-10" i="1">
                <a:solidFill>
                  <a:srgbClr val="FFFFFF"/>
                </a:solidFill>
                <a:latin typeface="Trebuchet MS"/>
                <a:cs typeface="Trebuchet MS"/>
              </a:rPr>
              <a:t>*One</a:t>
            </a:r>
            <a:r>
              <a:rPr dirty="0" sz="2800" spc="-5" i="1">
                <a:solidFill>
                  <a:srgbClr val="FFFFFF"/>
                </a:solidFill>
                <a:latin typeface="Trebuchet MS"/>
                <a:cs typeface="Trebuchet MS"/>
              </a:rPr>
              <a:t> of</a:t>
            </a:r>
            <a:r>
              <a:rPr dirty="0" sz="2800" spc="-10" i="1">
                <a:solidFill>
                  <a:srgbClr val="FFFFFF"/>
                </a:solidFill>
                <a:latin typeface="Trebuchet MS"/>
                <a:cs typeface="Trebuchet MS"/>
              </a:rPr>
              <a:t> your</a:t>
            </a:r>
            <a:r>
              <a:rPr dirty="0" sz="2800" spc="-5" i="1">
                <a:solidFill>
                  <a:srgbClr val="FFFFFF"/>
                </a:solidFill>
                <a:latin typeface="Trebuchet MS"/>
                <a:cs typeface="Trebuchet MS"/>
              </a:rPr>
              <a:t> solutions</a:t>
            </a:r>
            <a:r>
              <a:rPr dirty="0" sz="2800" spc="1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rebuchet MS"/>
                <a:cs typeface="Trebuchet MS"/>
              </a:rPr>
              <a:t>should</a:t>
            </a:r>
            <a:r>
              <a:rPr dirty="0" sz="2800" spc="1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rebuchet MS"/>
                <a:cs typeface="Trebuchet MS"/>
              </a:rPr>
              <a:t>be to do</a:t>
            </a:r>
            <a:r>
              <a:rPr dirty="0" sz="280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 i="1">
                <a:solidFill>
                  <a:srgbClr val="FFFFFF"/>
                </a:solidFill>
                <a:latin typeface="Trebuchet MS"/>
                <a:cs typeface="Trebuchet MS"/>
              </a:rPr>
              <a:t>nothing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8411" y="359663"/>
            <a:ext cx="4316730" cy="5208270"/>
            <a:chOff x="248411" y="359663"/>
            <a:chExt cx="4316730" cy="5208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8411" y="359663"/>
              <a:ext cx="1905000" cy="1905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403" y="2255519"/>
              <a:ext cx="560070" cy="7338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8763" y="2225040"/>
              <a:ext cx="3568446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403" y="2767584"/>
              <a:ext cx="560070" cy="73380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8763" y="2737103"/>
              <a:ext cx="3527298" cy="78714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403" y="3278124"/>
              <a:ext cx="560070" cy="73380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8763" y="3247643"/>
              <a:ext cx="1722882" cy="78714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403" y="3788663"/>
              <a:ext cx="560070" cy="73380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8763" y="3758184"/>
              <a:ext cx="3067050" cy="78714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403" y="4300728"/>
              <a:ext cx="560070" cy="73380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8763" y="4270248"/>
              <a:ext cx="1152906" cy="78714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64564" y="4270248"/>
              <a:ext cx="598169" cy="78714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95628" y="4270248"/>
              <a:ext cx="2969514" cy="78714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403" y="4811267"/>
              <a:ext cx="560070" cy="73380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8763" y="4780787"/>
              <a:ext cx="3204210" cy="787146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59053" y="2231288"/>
            <a:ext cx="3576320" cy="309372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Executive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Summary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Problem</a:t>
            </a:r>
            <a:r>
              <a:rPr dirty="0" sz="2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Statement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Solution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Options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Cost-Benefit</a:t>
            </a:r>
            <a:r>
              <a:rPr dirty="0" sz="28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solidFill>
                  <a:srgbClr val="FFFFFF"/>
                </a:solidFill>
                <a:latin typeface="Trebuchet MS"/>
                <a:cs typeface="Trebuchet MS"/>
              </a:rPr>
              <a:t>Recommendation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364994" y="965403"/>
            <a:ext cx="522414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Writing</a:t>
            </a:r>
            <a:r>
              <a:rPr dirty="0" spc="-50"/>
              <a:t> </a:t>
            </a:r>
            <a:r>
              <a:rPr dirty="0" spc="-5"/>
              <a:t>the</a:t>
            </a:r>
            <a:r>
              <a:rPr dirty="0" spc="-20"/>
              <a:t> </a:t>
            </a:r>
            <a:r>
              <a:rPr dirty="0" spc="-5"/>
              <a:t>Business</a:t>
            </a:r>
            <a:r>
              <a:rPr dirty="0" spc="-30"/>
              <a:t> </a:t>
            </a:r>
            <a:r>
              <a:rPr dirty="0" spc="-5"/>
              <a:t>Case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5468" y="341375"/>
            <a:ext cx="9283700" cy="5737225"/>
            <a:chOff x="315468" y="341375"/>
            <a:chExt cx="9283700" cy="5737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5468" y="341375"/>
              <a:ext cx="1905000" cy="1905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404" y="2255520"/>
              <a:ext cx="560070" cy="7338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8763" y="2225040"/>
              <a:ext cx="8820150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404" y="2767583"/>
              <a:ext cx="560070" cy="73380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8763" y="2737103"/>
              <a:ext cx="5980938" cy="78714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404" y="3278124"/>
              <a:ext cx="560070" cy="73380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8763" y="3247643"/>
              <a:ext cx="3347466" cy="78714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59123" y="3247643"/>
              <a:ext cx="598170" cy="78714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90188" y="3247643"/>
              <a:ext cx="4967477" cy="78714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404" y="3788664"/>
              <a:ext cx="560070" cy="73380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8763" y="3758184"/>
              <a:ext cx="7094982" cy="78714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404" y="4300728"/>
              <a:ext cx="560070" cy="73380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8763" y="4270247"/>
              <a:ext cx="7666482" cy="78714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404" y="4811267"/>
              <a:ext cx="560070" cy="73380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8763" y="4780787"/>
              <a:ext cx="8637270" cy="78714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404" y="5321808"/>
              <a:ext cx="560070" cy="73380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8763" y="5291328"/>
              <a:ext cx="2989326" cy="78714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00984" y="5291328"/>
              <a:ext cx="598170" cy="78714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32047" y="5291328"/>
              <a:ext cx="4659630" cy="787146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759053" y="2231288"/>
            <a:ext cx="8605520" cy="360489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5">
                <a:solidFill>
                  <a:srgbClr val="FFFFFF"/>
                </a:solidFill>
                <a:latin typeface="Trebuchet MS"/>
                <a:cs typeface="Trebuchet MS"/>
              </a:rPr>
              <a:t>Validate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problem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statement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justifies</a:t>
            </a:r>
            <a:r>
              <a:rPr dirty="0" sz="28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call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 action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Ensure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valid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solutions</a:t>
            </a: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given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Double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check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cost-benefit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calculations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Objectively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dissect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recommendation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Correct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any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spelling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grammatical</a:t>
            </a:r>
            <a:r>
              <a:rPr dirty="0" sz="28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mistakes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Ask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another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person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closely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review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 document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buy-in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two</a:t>
            </a: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key stakeholders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364994" y="965403"/>
            <a:ext cx="438467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Review</a:t>
            </a:r>
            <a:r>
              <a:rPr dirty="0" spc="-65"/>
              <a:t> </a:t>
            </a:r>
            <a:r>
              <a:rPr dirty="0"/>
              <a:t>Business</a:t>
            </a:r>
            <a:r>
              <a:rPr dirty="0" spc="-40"/>
              <a:t> </a:t>
            </a:r>
            <a:r>
              <a:rPr dirty="0" spc="-5"/>
              <a:t>Case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411" y="341375"/>
            <a:ext cx="1905000" cy="1905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59053" y="2231288"/>
            <a:ext cx="9338310" cy="360489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Remind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yourself,</a:t>
            </a:r>
            <a:r>
              <a:rPr dirty="0" sz="2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they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 haven’t</a:t>
            </a: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seen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before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Clearly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define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problem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need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 to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act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Give</a:t>
            </a:r>
            <a:r>
              <a:rPr dirty="0" sz="2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dirty="0" sz="2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recommendation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Explain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 the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 return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investment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(ROI)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Touch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 on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risk,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but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unless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asked,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 don’t dive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in deep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Mention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stakeholder</a:t>
            </a: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backers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Close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presentation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summarizing</a:t>
            </a:r>
            <a:r>
              <a:rPr dirty="0" sz="28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benefits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ROI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4994" y="965403"/>
            <a:ext cx="528955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Present </a:t>
            </a:r>
            <a:r>
              <a:rPr dirty="0" spc="-5"/>
              <a:t>the</a:t>
            </a:r>
            <a:r>
              <a:rPr dirty="0" spc="-25"/>
              <a:t> </a:t>
            </a:r>
            <a:r>
              <a:rPr dirty="0"/>
              <a:t>Business</a:t>
            </a:r>
            <a:r>
              <a:rPr dirty="0" spc="-35"/>
              <a:t> </a:t>
            </a:r>
            <a:r>
              <a:rPr dirty="0" spc="-5"/>
              <a:t>Case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97649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Identifying</a:t>
            </a:r>
            <a:r>
              <a:rPr dirty="0" spc="-100"/>
              <a:t> </a:t>
            </a:r>
            <a:r>
              <a:rPr dirty="0"/>
              <a:t>Stakeholders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284708"/>
            <a:ext cx="5156835" cy="313626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algn="r" marL="228600" marR="1841500" indent="-228600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2286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stakeholder?</a:t>
            </a:r>
            <a:endParaRPr sz="2400">
              <a:latin typeface="Trebuchet MS"/>
              <a:cs typeface="Trebuchet MS"/>
            </a:endParaRPr>
          </a:p>
          <a:p>
            <a:pPr algn="r" lvl="1" marL="227965" marR="1848485" indent="-227965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227965" algn="l"/>
                <a:tab pos="228600" algn="l"/>
              </a:tabLst>
            </a:pP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team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members</a:t>
            </a:r>
            <a:endParaRPr sz="2000">
              <a:latin typeface="Trebuchet MS"/>
              <a:cs typeface="Trebuchet MS"/>
            </a:endParaRPr>
          </a:p>
          <a:p>
            <a:pPr lvl="1" marL="698500" indent="-229235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Customer</a:t>
            </a:r>
            <a:endParaRPr sz="2000">
              <a:latin typeface="Trebuchet MS"/>
              <a:cs typeface="Trebuchet MS"/>
            </a:endParaRPr>
          </a:p>
          <a:p>
            <a:pPr lvl="1" marL="698500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Suppliers</a:t>
            </a:r>
            <a:endParaRPr sz="2000">
              <a:latin typeface="Trebuchet MS"/>
              <a:cs typeface="Trebuchet MS"/>
            </a:endParaRPr>
          </a:p>
          <a:p>
            <a:pPr lvl="1" marL="698500" indent="-229235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Employees</a:t>
            </a:r>
            <a:endParaRPr sz="2000">
              <a:latin typeface="Trebuchet MS"/>
              <a:cs typeface="Trebuchet MS"/>
            </a:endParaRPr>
          </a:p>
          <a:p>
            <a:pPr lvl="1" marL="698500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City/Community</a:t>
            </a:r>
            <a:endParaRPr sz="2000">
              <a:latin typeface="Trebuchet MS"/>
              <a:cs typeface="Trebuchet MS"/>
            </a:endParaRPr>
          </a:p>
          <a:p>
            <a:pPr lvl="1" marL="698500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Professional</a:t>
            </a: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organizations</a:t>
            </a:r>
            <a:endParaRPr sz="2000">
              <a:latin typeface="Trebuchet MS"/>
              <a:cs typeface="Trebuchet MS"/>
            </a:endParaRPr>
          </a:p>
          <a:p>
            <a:pPr lvl="1" marL="698500" indent="-229235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Any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individual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impacted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endParaRPr sz="2000">
              <a:latin typeface="Trebuchet MS"/>
              <a:cs typeface="Trebuchet MS"/>
            </a:endParaRPr>
          </a:p>
          <a:p>
            <a:pPr lvl="1" marL="698500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Any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individual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support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97649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Identifying</a:t>
            </a:r>
            <a:r>
              <a:rPr dirty="0" spc="-100"/>
              <a:t> </a:t>
            </a:r>
            <a:r>
              <a:rPr dirty="0"/>
              <a:t>Stakeholders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284708"/>
            <a:ext cx="4760595" cy="212280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Why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stakeholders?</a:t>
            </a:r>
            <a:endParaRPr sz="2400">
              <a:latin typeface="Trebuchet MS"/>
              <a:cs typeface="Trebuchet MS"/>
            </a:endParaRPr>
          </a:p>
          <a:p>
            <a:pPr lvl="1" marL="698500" indent="-229235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increases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chances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success</a:t>
            </a:r>
            <a:endParaRPr sz="2000">
              <a:latin typeface="Trebuchet MS"/>
              <a:cs typeface="Trebuchet MS"/>
            </a:endParaRPr>
          </a:p>
          <a:p>
            <a:pPr lvl="1" marL="698500" indent="-229235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Additional</a:t>
            </a:r>
            <a:r>
              <a:rPr dirty="0" sz="20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ideas</a:t>
            </a:r>
            <a:endParaRPr sz="2000">
              <a:latin typeface="Trebuchet MS"/>
              <a:cs typeface="Trebuchet MS"/>
            </a:endParaRPr>
          </a:p>
          <a:p>
            <a:pPr lvl="1" marL="698500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Varied</a:t>
            </a:r>
            <a:r>
              <a:rPr dirty="0" sz="20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perspectives</a:t>
            </a:r>
            <a:endParaRPr sz="2000">
              <a:latin typeface="Trebuchet MS"/>
              <a:cs typeface="Trebuchet MS"/>
            </a:endParaRPr>
          </a:p>
          <a:p>
            <a:pPr lvl="1" marL="698500" indent="-229235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Gains</a:t>
            </a:r>
            <a:r>
              <a:rPr dirty="0" sz="20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buy-in</a:t>
            </a:r>
            <a:endParaRPr sz="2000">
              <a:latin typeface="Trebuchet MS"/>
              <a:cs typeface="Trebuchet MS"/>
            </a:endParaRPr>
          </a:p>
          <a:p>
            <a:pPr lvl="1" marL="698500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Increases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credibility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97649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Identifying</a:t>
            </a:r>
            <a:r>
              <a:rPr dirty="0" spc="-100"/>
              <a:t> </a:t>
            </a:r>
            <a:r>
              <a:rPr dirty="0"/>
              <a:t>Stakeholders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284708"/>
            <a:ext cx="6559550" cy="297180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to identify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stakeholders</a:t>
            </a:r>
            <a:r>
              <a:rPr dirty="0" sz="24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to my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project?</a:t>
            </a:r>
            <a:endParaRPr sz="2400">
              <a:latin typeface="Trebuchet MS"/>
              <a:cs typeface="Trebuchet MS"/>
            </a:endParaRPr>
          </a:p>
          <a:p>
            <a:pPr lvl="1" marL="698500" indent="-229235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Walk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through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anticipated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scope/process</a:t>
            </a:r>
            <a:endParaRPr sz="2000">
              <a:latin typeface="Trebuchet MS"/>
              <a:cs typeface="Trebuchet MS"/>
            </a:endParaRPr>
          </a:p>
          <a:p>
            <a:pPr lvl="2" marL="1155700" indent="-229235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Beneficiaries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effort</a:t>
            </a:r>
            <a:endParaRPr sz="1800">
              <a:latin typeface="Trebuchet MS"/>
              <a:cs typeface="Trebuchet MS"/>
            </a:endParaRPr>
          </a:p>
          <a:p>
            <a:pPr lvl="2" marL="1155700" indent="-22923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Directly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involved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beneficiaries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effort</a:t>
            </a:r>
            <a:endParaRPr sz="1800">
              <a:latin typeface="Trebuchet MS"/>
              <a:cs typeface="Trebuchet MS"/>
            </a:endParaRPr>
          </a:p>
          <a:p>
            <a:pPr lvl="2" marL="1155700" indent="-22923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Jobs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that may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affected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results</a:t>
            </a:r>
            <a:endParaRPr sz="1800">
              <a:latin typeface="Trebuchet MS"/>
              <a:cs typeface="Trebuchet MS"/>
            </a:endParaRPr>
          </a:p>
          <a:p>
            <a:pPr lvl="2" marL="1155700" indent="-22923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Government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officials</a:t>
            </a:r>
            <a:endParaRPr sz="1800">
              <a:latin typeface="Trebuchet MS"/>
              <a:cs typeface="Trebuchet MS"/>
            </a:endParaRPr>
          </a:p>
          <a:p>
            <a:pPr lvl="2" marL="1155700" indent="-22923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Influencers</a:t>
            </a:r>
            <a:endParaRPr sz="1800">
              <a:latin typeface="Trebuchet MS"/>
              <a:cs typeface="Trebuchet MS"/>
            </a:endParaRPr>
          </a:p>
          <a:p>
            <a:pPr lvl="2" marL="1155700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Interest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outcome</a:t>
            </a:r>
            <a:endParaRPr sz="1800">
              <a:latin typeface="Trebuchet MS"/>
              <a:cs typeface="Trebuchet MS"/>
            </a:endParaRPr>
          </a:p>
          <a:p>
            <a:pPr lvl="1" marL="698500" indent="-229235">
              <a:lnSpc>
                <a:spcPct val="100000"/>
              </a:lnSpc>
              <a:spcBef>
                <a:spcPts val="259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ideas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stakeholders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them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676" y="6467854"/>
              <a:ext cx="1537716" cy="32156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4242815"/>
            <a:ext cx="8968740" cy="2758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11995" y="4244340"/>
            <a:ext cx="3076955" cy="27584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0" y="2590800"/>
            <a:ext cx="8968740" cy="1659889"/>
          </a:xfrm>
          <a:custGeom>
            <a:avLst/>
            <a:gdLst/>
            <a:ahLst/>
            <a:cxnLst/>
            <a:rect l="l" t="t" r="r" b="b"/>
            <a:pathLst>
              <a:path w="8968740" h="1659889">
                <a:moveTo>
                  <a:pt x="8968740" y="0"/>
                </a:moveTo>
                <a:lnTo>
                  <a:pt x="0" y="0"/>
                </a:lnTo>
                <a:lnTo>
                  <a:pt x="0" y="1659636"/>
                </a:lnTo>
                <a:lnTo>
                  <a:pt x="8968740" y="1659636"/>
                </a:lnTo>
                <a:lnTo>
                  <a:pt x="896874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11995" y="2590800"/>
            <a:ext cx="3077210" cy="1659889"/>
          </a:xfrm>
          <a:custGeom>
            <a:avLst/>
            <a:gdLst/>
            <a:ahLst/>
            <a:cxnLst/>
            <a:rect l="l" t="t" r="r" b="b"/>
            <a:pathLst>
              <a:path w="3077209" h="1659889">
                <a:moveTo>
                  <a:pt x="3076955" y="0"/>
                </a:moveTo>
                <a:lnTo>
                  <a:pt x="0" y="0"/>
                </a:lnTo>
                <a:lnTo>
                  <a:pt x="0" y="1659636"/>
                </a:lnTo>
                <a:lnTo>
                  <a:pt x="3076955" y="1659636"/>
                </a:lnTo>
                <a:lnTo>
                  <a:pt x="307695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906648" y="2746070"/>
            <a:ext cx="5308600" cy="1183640"/>
          </a:xfrm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  <a:tabLst>
                <a:tab pos="2386965" algn="l"/>
              </a:tabLst>
            </a:pPr>
            <a:r>
              <a:rPr dirty="0" sz="4000" spc="-5"/>
              <a:t>Assigning</a:t>
            </a:r>
            <a:r>
              <a:rPr dirty="0" sz="4000" spc="-5"/>
              <a:t>	</a:t>
            </a:r>
            <a:r>
              <a:rPr dirty="0" sz="4000" spc="-5"/>
              <a:t>Stakeholders  </a:t>
            </a:r>
            <a:r>
              <a:rPr dirty="0" sz="4000" spc="-15"/>
              <a:t>Responsibilities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775335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Understanding</a:t>
            </a:r>
            <a:r>
              <a:rPr dirty="0" spc="-55"/>
              <a:t> </a:t>
            </a:r>
            <a:r>
              <a:rPr dirty="0" spc="-5"/>
              <a:t>the</a:t>
            </a:r>
            <a:r>
              <a:rPr dirty="0" spc="-20"/>
              <a:t> </a:t>
            </a:r>
            <a:r>
              <a:rPr dirty="0" spc="-5"/>
              <a:t>Business</a:t>
            </a:r>
            <a:r>
              <a:rPr dirty="0" spc="-15"/>
              <a:t> </a:t>
            </a:r>
            <a:r>
              <a:rPr dirty="0"/>
              <a:t>Objective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009" y="2577211"/>
            <a:ext cx="4067175" cy="278066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469900" marR="563245" indent="-457834">
              <a:lnSpc>
                <a:spcPts val="2160"/>
              </a:lnSpc>
              <a:spcBef>
                <a:spcPts val="37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purpose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 the </a:t>
            </a:r>
            <a:r>
              <a:rPr dirty="0" sz="2000" spc="-5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project?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rebuchet MS"/>
              <a:buAutoNum type="arabicPeriod"/>
            </a:pPr>
            <a:endParaRPr sz="2700">
              <a:latin typeface="Trebuchet MS"/>
              <a:cs typeface="Trebuchet MS"/>
            </a:endParaRPr>
          </a:p>
          <a:p>
            <a:pPr marL="469900" marR="613410" indent="-457834">
              <a:lnSpc>
                <a:spcPts val="216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What are the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goals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 objectives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project?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Trebuchet MS"/>
              <a:buAutoNum type="arabicPeriod"/>
            </a:pPr>
            <a:endParaRPr sz="2700">
              <a:latin typeface="Trebuchet MS"/>
              <a:cs typeface="Trebuchet MS"/>
            </a:endParaRPr>
          </a:p>
          <a:p>
            <a:pPr marL="469900" marR="5080" indent="-457834">
              <a:lnSpc>
                <a:spcPts val="216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In the eyes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this project,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success,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it </a:t>
            </a:r>
            <a:r>
              <a:rPr dirty="0" sz="2000" spc="-5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measured?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9053" y="965403"/>
            <a:ext cx="569912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  <a:latin typeface="Trebuchet MS"/>
                <a:cs typeface="Trebuchet MS"/>
              </a:rPr>
              <a:t>RACI</a:t>
            </a:r>
            <a:r>
              <a:rPr dirty="0" sz="3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Trebuchet MS"/>
                <a:cs typeface="Trebuchet MS"/>
              </a:rPr>
              <a:t>Matrix:</a:t>
            </a:r>
            <a:r>
              <a:rPr dirty="0" sz="36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Trebuchet MS"/>
                <a:cs typeface="Trebuchet MS"/>
              </a:rPr>
              <a:t>Why</a:t>
            </a:r>
            <a:r>
              <a:rPr dirty="0" sz="36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3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36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Trebuchet MS"/>
                <a:cs typeface="Trebuchet MS"/>
              </a:rPr>
              <a:t>used?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4560" y="3410839"/>
            <a:ext cx="4985385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Critical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tool to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understand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align </a:t>
            </a:r>
            <a:r>
              <a:rPr dirty="0" sz="2400" spc="-7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the responsibilities</a:t>
            </a:r>
            <a:r>
              <a:rPr dirty="0" sz="240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stakeholders.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64095" y="2453639"/>
            <a:ext cx="2456688" cy="34808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9053" y="965403"/>
            <a:ext cx="569912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  <a:latin typeface="Trebuchet MS"/>
                <a:cs typeface="Trebuchet MS"/>
              </a:rPr>
              <a:t>RACI</a:t>
            </a:r>
            <a:r>
              <a:rPr dirty="0" sz="3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Trebuchet MS"/>
                <a:cs typeface="Trebuchet MS"/>
              </a:rPr>
              <a:t>Matrix:</a:t>
            </a:r>
            <a:r>
              <a:rPr dirty="0" sz="36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Trebuchet MS"/>
                <a:cs typeface="Trebuchet MS"/>
              </a:rPr>
              <a:t>Why</a:t>
            </a:r>
            <a:r>
              <a:rPr dirty="0" sz="36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3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36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Trebuchet MS"/>
                <a:cs typeface="Trebuchet MS"/>
              </a:rPr>
              <a:t>used?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776" y="3459226"/>
            <a:ext cx="36061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Alleviates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power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struggles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95900" y="2500883"/>
            <a:ext cx="4058920" cy="2677795"/>
            <a:chOff x="5295900" y="2500883"/>
            <a:chExt cx="4058920" cy="26777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95900" y="2500883"/>
              <a:ext cx="4058411" cy="26776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7923" y="2692907"/>
              <a:ext cx="3688079" cy="23073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9053" y="965403"/>
            <a:ext cx="569912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  <a:latin typeface="Trebuchet MS"/>
                <a:cs typeface="Trebuchet MS"/>
              </a:rPr>
              <a:t>RACI</a:t>
            </a:r>
            <a:r>
              <a:rPr dirty="0" sz="3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Trebuchet MS"/>
                <a:cs typeface="Trebuchet MS"/>
              </a:rPr>
              <a:t>Matrix:</a:t>
            </a:r>
            <a:r>
              <a:rPr dirty="0" sz="36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Trebuchet MS"/>
                <a:cs typeface="Trebuchet MS"/>
              </a:rPr>
              <a:t>Why</a:t>
            </a:r>
            <a:r>
              <a:rPr dirty="0" sz="36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3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36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Trebuchet MS"/>
                <a:cs typeface="Trebuchet MS"/>
              </a:rPr>
              <a:t>used?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1052" y="3478783"/>
            <a:ext cx="3632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Reduces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lack</a:t>
            </a: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4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ownership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95900" y="2593848"/>
            <a:ext cx="3228340" cy="2369820"/>
            <a:chOff x="5295900" y="2593848"/>
            <a:chExt cx="3228340" cy="23698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95900" y="2593848"/>
              <a:ext cx="3227831" cy="23698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7923" y="2785872"/>
              <a:ext cx="2857500" cy="19994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9053" y="965403"/>
            <a:ext cx="569912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  <a:latin typeface="Trebuchet MS"/>
                <a:cs typeface="Trebuchet MS"/>
              </a:rPr>
              <a:t>RACI</a:t>
            </a:r>
            <a:r>
              <a:rPr dirty="0" sz="3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Trebuchet MS"/>
                <a:cs typeface="Trebuchet MS"/>
              </a:rPr>
              <a:t>Matrix:</a:t>
            </a:r>
            <a:r>
              <a:rPr dirty="0" sz="36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Trebuchet MS"/>
                <a:cs typeface="Trebuchet MS"/>
              </a:rPr>
              <a:t>Why</a:t>
            </a:r>
            <a:r>
              <a:rPr dirty="0" sz="36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3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36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Trebuchet MS"/>
                <a:cs typeface="Trebuchet MS"/>
              </a:rPr>
              <a:t>used?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0805" y="3469004"/>
            <a:ext cx="33096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Sets</a:t>
            </a: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clear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expectations!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46320" y="2644139"/>
            <a:ext cx="4918075" cy="2402205"/>
            <a:chOff x="4846320" y="2644139"/>
            <a:chExt cx="4918075" cy="24022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46320" y="2644139"/>
              <a:ext cx="4917948" cy="24018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38344" y="2836163"/>
              <a:ext cx="4547615" cy="20314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22605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RACI</a:t>
            </a:r>
            <a:r>
              <a:rPr dirty="0" spc="-25"/>
              <a:t> </a:t>
            </a:r>
            <a:r>
              <a:rPr dirty="0" spc="-5"/>
              <a:t>Matrix:</a:t>
            </a:r>
            <a:r>
              <a:rPr dirty="0" spc="-235"/>
              <a:t> </a:t>
            </a:r>
            <a:r>
              <a:rPr dirty="0"/>
              <a:t>An</a:t>
            </a:r>
            <a:r>
              <a:rPr dirty="0" spc="-15"/>
              <a:t> </a:t>
            </a:r>
            <a:r>
              <a:rPr dirty="0"/>
              <a:t>Overview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923" y="2426207"/>
            <a:ext cx="9241536" cy="323697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29577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RACI</a:t>
            </a:r>
            <a:r>
              <a:rPr dirty="0" spc="-35"/>
              <a:t> </a:t>
            </a:r>
            <a:r>
              <a:rPr dirty="0" spc="-5"/>
              <a:t>Matrix:</a:t>
            </a:r>
            <a:r>
              <a:rPr dirty="0" spc="-40"/>
              <a:t> </a:t>
            </a:r>
            <a:r>
              <a:rPr dirty="0" spc="-5"/>
              <a:t>R.A.C.I.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7867" y="2555239"/>
            <a:ext cx="1722120" cy="185038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4700"/>
              </a:lnSpc>
              <a:spcBef>
                <a:spcPts val="95"/>
              </a:spcBef>
            </a:pPr>
            <a:r>
              <a:rPr dirty="0" sz="2400" spc="-10" b="1">
                <a:solidFill>
                  <a:srgbClr val="FFC000"/>
                </a:solidFill>
                <a:latin typeface="Trebuchet MS"/>
                <a:cs typeface="Trebuchet MS"/>
              </a:rPr>
              <a:t>R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esponsible </a:t>
            </a:r>
            <a:r>
              <a:rPr dirty="0" sz="2400" spc="-7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FFC000"/>
                </a:solidFill>
                <a:latin typeface="Trebuchet MS"/>
                <a:cs typeface="Trebuchet MS"/>
              </a:rPr>
              <a:t>A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cco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nta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le  </a:t>
            </a:r>
            <a:r>
              <a:rPr dirty="0" sz="2400" spc="-5" b="1">
                <a:solidFill>
                  <a:srgbClr val="FFC000"/>
                </a:solidFill>
                <a:latin typeface="Trebuchet MS"/>
                <a:cs typeface="Trebuchet MS"/>
              </a:rPr>
              <a:t>C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onsulted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FFC000"/>
                </a:solidFill>
                <a:latin typeface="Trebuchet MS"/>
                <a:cs typeface="Trebuchet MS"/>
              </a:rPr>
              <a:t>I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nformed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2359" y="2208276"/>
            <a:ext cx="7889748" cy="276453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29577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RACI</a:t>
            </a:r>
            <a:r>
              <a:rPr dirty="0" spc="-35"/>
              <a:t> </a:t>
            </a:r>
            <a:r>
              <a:rPr dirty="0" spc="-5"/>
              <a:t>Matrix:</a:t>
            </a:r>
            <a:r>
              <a:rPr dirty="0" spc="-40"/>
              <a:t> </a:t>
            </a:r>
            <a:r>
              <a:rPr dirty="0" spc="-5"/>
              <a:t>R.A.C.I.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980" y="2982976"/>
            <a:ext cx="1713230" cy="185038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4700"/>
              </a:lnSpc>
              <a:spcBef>
                <a:spcPts val="95"/>
              </a:spcBef>
            </a:pPr>
            <a:r>
              <a:rPr dirty="0" sz="2400" spc="-5" b="1">
                <a:solidFill>
                  <a:srgbClr val="FFC000"/>
                </a:solidFill>
                <a:latin typeface="Trebuchet MS"/>
                <a:cs typeface="Trebuchet MS"/>
              </a:rPr>
              <a:t>R</a:t>
            </a:r>
            <a:r>
              <a:rPr dirty="0" sz="2400" b="1">
                <a:solidFill>
                  <a:srgbClr val="FFFFFF"/>
                </a:solidFill>
                <a:latin typeface="Trebuchet MS"/>
                <a:cs typeface="Trebuchet MS"/>
              </a:rPr>
              <a:t>esponsible  </a:t>
            </a:r>
            <a:r>
              <a:rPr dirty="0" sz="2400">
                <a:latin typeface="Trebuchet MS"/>
                <a:cs typeface="Trebuchet MS"/>
              </a:rPr>
              <a:t>Acco</a:t>
            </a:r>
            <a:r>
              <a:rPr dirty="0" sz="2400" spc="-10">
                <a:latin typeface="Trebuchet MS"/>
                <a:cs typeface="Trebuchet MS"/>
              </a:rPr>
              <a:t>u</a:t>
            </a:r>
            <a:r>
              <a:rPr dirty="0" sz="2400" spc="-5">
                <a:latin typeface="Trebuchet MS"/>
                <a:cs typeface="Trebuchet MS"/>
              </a:rPr>
              <a:t>nta</a:t>
            </a:r>
            <a:r>
              <a:rPr dirty="0" sz="2400" spc="-15">
                <a:latin typeface="Trebuchet MS"/>
                <a:cs typeface="Trebuchet MS"/>
              </a:rPr>
              <a:t>b</a:t>
            </a:r>
            <a:r>
              <a:rPr dirty="0" sz="2400">
                <a:latin typeface="Trebuchet MS"/>
                <a:cs typeface="Trebuchet MS"/>
              </a:rPr>
              <a:t>le  </a:t>
            </a:r>
            <a:r>
              <a:rPr dirty="0" sz="2400" spc="-5">
                <a:latin typeface="Trebuchet MS"/>
                <a:cs typeface="Trebuchet MS"/>
              </a:rPr>
              <a:t>Consulted </a:t>
            </a:r>
            <a:r>
              <a:rPr dirty="0" sz="2400">
                <a:latin typeface="Trebuchet MS"/>
                <a:cs typeface="Trebuchet MS"/>
              </a:rPr>
              <a:t> </a:t>
            </a:r>
            <a:r>
              <a:rPr dirty="0" sz="2400" spc="-5">
                <a:latin typeface="Trebuchet MS"/>
                <a:cs typeface="Trebuchet MS"/>
              </a:rPr>
              <a:t>Informed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1678" y="2852394"/>
            <a:ext cx="4446905" cy="83058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Who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is/will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doing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task?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Who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assigned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work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 this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task?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29577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RACI</a:t>
            </a:r>
            <a:r>
              <a:rPr dirty="0" spc="-35"/>
              <a:t> </a:t>
            </a:r>
            <a:r>
              <a:rPr dirty="0" spc="-5"/>
              <a:t>Matrix:</a:t>
            </a:r>
            <a:r>
              <a:rPr dirty="0" spc="-40"/>
              <a:t> </a:t>
            </a:r>
            <a:r>
              <a:rPr dirty="0" spc="-5"/>
              <a:t>R.A.C.I.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980" y="2982976"/>
            <a:ext cx="1787525" cy="185038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4700"/>
              </a:lnSpc>
              <a:spcBef>
                <a:spcPts val="95"/>
              </a:spcBef>
            </a:pPr>
            <a:r>
              <a:rPr dirty="0" sz="2400" spc="-15">
                <a:latin typeface="Trebuchet MS"/>
                <a:cs typeface="Trebuchet MS"/>
              </a:rPr>
              <a:t>Responsible 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FFC000"/>
                </a:solidFill>
                <a:latin typeface="Trebuchet MS"/>
                <a:cs typeface="Trebuchet MS"/>
              </a:rPr>
              <a:t>A</a:t>
            </a:r>
            <a:r>
              <a:rPr dirty="0" sz="240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400" spc="-1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400" b="1">
                <a:solidFill>
                  <a:srgbClr val="FFFFFF"/>
                </a:solidFill>
                <a:latin typeface="Trebuchet MS"/>
                <a:cs typeface="Trebuchet MS"/>
              </a:rPr>
              <a:t>oun</a:t>
            </a:r>
            <a:r>
              <a:rPr dirty="0" sz="2400" spc="-1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400" b="1">
                <a:solidFill>
                  <a:srgbClr val="FFFFFF"/>
                </a:solidFill>
                <a:latin typeface="Trebuchet MS"/>
                <a:cs typeface="Trebuchet MS"/>
              </a:rPr>
              <a:t>able  </a:t>
            </a:r>
            <a:r>
              <a:rPr dirty="0" sz="2400" spc="-5">
                <a:latin typeface="Trebuchet MS"/>
                <a:cs typeface="Trebuchet MS"/>
              </a:rPr>
              <a:t>Consulted </a:t>
            </a:r>
            <a:r>
              <a:rPr dirty="0" sz="2400">
                <a:latin typeface="Trebuchet MS"/>
                <a:cs typeface="Trebuchet MS"/>
              </a:rPr>
              <a:t> </a:t>
            </a:r>
            <a:r>
              <a:rPr dirty="0" sz="2400" spc="-5">
                <a:latin typeface="Trebuchet MS"/>
                <a:cs typeface="Trebuchet MS"/>
              </a:rPr>
              <a:t>Informed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1678" y="3251428"/>
            <a:ext cx="4672330" cy="110490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Who’s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head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roll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goes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wrong?</a:t>
            </a:r>
            <a:endParaRPr sz="2000">
              <a:latin typeface="Trebuchet MS"/>
              <a:cs typeface="Trebuchet MS"/>
            </a:endParaRPr>
          </a:p>
          <a:p>
            <a:pPr marL="241300" marR="227965" indent="-228600">
              <a:lnSpc>
                <a:spcPts val="2160"/>
              </a:lnSpc>
              <a:spcBef>
                <a:spcPts val="10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Who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has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authority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sign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off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2000" spc="-5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work?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29577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RACI</a:t>
            </a:r>
            <a:r>
              <a:rPr dirty="0" spc="-35"/>
              <a:t> </a:t>
            </a:r>
            <a:r>
              <a:rPr dirty="0" spc="-5"/>
              <a:t>Matrix:</a:t>
            </a:r>
            <a:r>
              <a:rPr dirty="0" spc="-40"/>
              <a:t> </a:t>
            </a:r>
            <a:r>
              <a:rPr dirty="0" spc="-5"/>
              <a:t>R.A.C.I.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980" y="2982976"/>
            <a:ext cx="1708785" cy="185038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4700"/>
              </a:lnSpc>
              <a:spcBef>
                <a:spcPts val="95"/>
              </a:spcBef>
            </a:pPr>
            <a:r>
              <a:rPr dirty="0" sz="2400" spc="-15">
                <a:latin typeface="Trebuchet MS"/>
                <a:cs typeface="Trebuchet MS"/>
              </a:rPr>
              <a:t>Responsible </a:t>
            </a:r>
            <a:r>
              <a:rPr dirty="0" sz="2400" spc="-71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Acco</a:t>
            </a:r>
            <a:r>
              <a:rPr dirty="0" sz="2400" spc="-10">
                <a:latin typeface="Trebuchet MS"/>
                <a:cs typeface="Trebuchet MS"/>
              </a:rPr>
              <a:t>u</a:t>
            </a:r>
            <a:r>
              <a:rPr dirty="0" sz="2400" spc="-5">
                <a:latin typeface="Trebuchet MS"/>
                <a:cs typeface="Trebuchet MS"/>
              </a:rPr>
              <a:t>nta</a:t>
            </a:r>
            <a:r>
              <a:rPr dirty="0" sz="2400" spc="-15">
                <a:latin typeface="Trebuchet MS"/>
                <a:cs typeface="Trebuchet MS"/>
              </a:rPr>
              <a:t>b</a:t>
            </a:r>
            <a:r>
              <a:rPr dirty="0" sz="2400">
                <a:latin typeface="Trebuchet MS"/>
                <a:cs typeface="Trebuchet MS"/>
              </a:rPr>
              <a:t>le  </a:t>
            </a:r>
            <a:r>
              <a:rPr dirty="0" sz="2400" spc="-5" b="1">
                <a:solidFill>
                  <a:srgbClr val="FFC000"/>
                </a:solidFill>
                <a:latin typeface="Trebuchet MS"/>
                <a:cs typeface="Trebuchet MS"/>
              </a:rPr>
              <a:t>C</a:t>
            </a:r>
            <a:r>
              <a:rPr dirty="0" sz="2400" spc="-5" b="1">
                <a:solidFill>
                  <a:srgbClr val="FFFFFF"/>
                </a:solidFill>
                <a:latin typeface="Trebuchet MS"/>
                <a:cs typeface="Trebuchet MS"/>
              </a:rPr>
              <a:t>onsulted </a:t>
            </a:r>
            <a:r>
              <a:rPr dirty="0" sz="24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latin typeface="Trebuchet MS"/>
                <a:cs typeface="Trebuchet MS"/>
              </a:rPr>
              <a:t>Informed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1678" y="3725265"/>
            <a:ext cx="4617085" cy="831215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Who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tell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me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about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task?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Who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Subject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Matter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Experts?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29577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RACI</a:t>
            </a:r>
            <a:r>
              <a:rPr dirty="0" spc="-35"/>
              <a:t> </a:t>
            </a:r>
            <a:r>
              <a:rPr dirty="0" spc="-5"/>
              <a:t>Matrix:</a:t>
            </a:r>
            <a:r>
              <a:rPr dirty="0" spc="-40"/>
              <a:t> </a:t>
            </a:r>
            <a:r>
              <a:rPr dirty="0" spc="-5"/>
              <a:t>R.A.C.I.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980" y="2982976"/>
            <a:ext cx="1708785" cy="185038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4700"/>
              </a:lnSpc>
              <a:spcBef>
                <a:spcPts val="95"/>
              </a:spcBef>
            </a:pPr>
            <a:r>
              <a:rPr dirty="0" sz="2400" spc="-15">
                <a:latin typeface="Trebuchet MS"/>
                <a:cs typeface="Trebuchet MS"/>
              </a:rPr>
              <a:t>Responsible </a:t>
            </a:r>
            <a:r>
              <a:rPr dirty="0" sz="2400" spc="-71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Acco</a:t>
            </a:r>
            <a:r>
              <a:rPr dirty="0" sz="2400" spc="-10">
                <a:latin typeface="Trebuchet MS"/>
                <a:cs typeface="Trebuchet MS"/>
              </a:rPr>
              <a:t>u</a:t>
            </a:r>
            <a:r>
              <a:rPr dirty="0" sz="2400" spc="-5">
                <a:latin typeface="Trebuchet MS"/>
                <a:cs typeface="Trebuchet MS"/>
              </a:rPr>
              <a:t>nta</a:t>
            </a:r>
            <a:r>
              <a:rPr dirty="0" sz="2400" spc="-15">
                <a:latin typeface="Trebuchet MS"/>
                <a:cs typeface="Trebuchet MS"/>
              </a:rPr>
              <a:t>b</a:t>
            </a:r>
            <a:r>
              <a:rPr dirty="0" sz="2400">
                <a:latin typeface="Trebuchet MS"/>
                <a:cs typeface="Trebuchet MS"/>
              </a:rPr>
              <a:t>le  </a:t>
            </a:r>
            <a:r>
              <a:rPr dirty="0" sz="2400" spc="-5">
                <a:latin typeface="Trebuchet MS"/>
                <a:cs typeface="Trebuchet MS"/>
              </a:rPr>
              <a:t>Consulted </a:t>
            </a:r>
            <a:r>
              <a:rPr dirty="0" sz="2400"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FFC000"/>
                </a:solidFill>
                <a:latin typeface="Trebuchet MS"/>
                <a:cs typeface="Trebuchet MS"/>
              </a:rPr>
              <a:t>I</a:t>
            </a:r>
            <a:r>
              <a:rPr dirty="0" sz="2400" spc="-5" b="1">
                <a:solidFill>
                  <a:srgbClr val="FFFFFF"/>
                </a:solidFill>
                <a:latin typeface="Trebuchet MS"/>
                <a:cs typeface="Trebuchet MS"/>
              </a:rPr>
              <a:t>nformed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1678" y="4192879"/>
            <a:ext cx="4493260" cy="110490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Who’s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work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depends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task?</a:t>
            </a:r>
            <a:endParaRPr sz="2000">
              <a:latin typeface="Trebuchet MS"/>
              <a:cs typeface="Trebuchet MS"/>
            </a:endParaRPr>
          </a:p>
          <a:p>
            <a:pPr marL="241300" marR="5080" indent="-228600">
              <a:lnSpc>
                <a:spcPts val="2160"/>
              </a:lnSpc>
              <a:spcBef>
                <a:spcPts val="10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Who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has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kept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update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about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2000" spc="-5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progress?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676" y="6467854"/>
              <a:ext cx="1537716" cy="32156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4242815"/>
            <a:ext cx="8968740" cy="2758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11995" y="4244340"/>
            <a:ext cx="3076955" cy="27584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0" y="2590800"/>
            <a:ext cx="8968740" cy="1659889"/>
          </a:xfrm>
          <a:custGeom>
            <a:avLst/>
            <a:gdLst/>
            <a:ahLst/>
            <a:cxnLst/>
            <a:rect l="l" t="t" r="r" b="b"/>
            <a:pathLst>
              <a:path w="8968740" h="1659889">
                <a:moveTo>
                  <a:pt x="8968740" y="0"/>
                </a:moveTo>
                <a:lnTo>
                  <a:pt x="0" y="0"/>
                </a:lnTo>
                <a:lnTo>
                  <a:pt x="0" y="1659636"/>
                </a:lnTo>
                <a:lnTo>
                  <a:pt x="8968740" y="1659636"/>
                </a:lnTo>
                <a:lnTo>
                  <a:pt x="896874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11995" y="2590800"/>
            <a:ext cx="3077210" cy="1659889"/>
          </a:xfrm>
          <a:custGeom>
            <a:avLst/>
            <a:gdLst/>
            <a:ahLst/>
            <a:cxnLst/>
            <a:rect l="l" t="t" r="r" b="b"/>
            <a:pathLst>
              <a:path w="3077209" h="1659889">
                <a:moveTo>
                  <a:pt x="3076955" y="0"/>
                </a:moveTo>
                <a:lnTo>
                  <a:pt x="0" y="0"/>
                </a:lnTo>
                <a:lnTo>
                  <a:pt x="0" y="1659636"/>
                </a:lnTo>
                <a:lnTo>
                  <a:pt x="3076955" y="1659636"/>
                </a:lnTo>
                <a:lnTo>
                  <a:pt x="307695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1130" y="2537840"/>
            <a:ext cx="7530465" cy="158940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6155"/>
              </a:lnSpc>
              <a:spcBef>
                <a:spcPts val="100"/>
              </a:spcBef>
            </a:pPr>
            <a:r>
              <a:rPr dirty="0" sz="5400" spc="-45"/>
              <a:t>Writing</a:t>
            </a:r>
            <a:r>
              <a:rPr dirty="0" sz="5400" spc="-20"/>
              <a:t> </a:t>
            </a:r>
            <a:r>
              <a:rPr dirty="0" sz="5400" spc="-5"/>
              <a:t>and</a:t>
            </a:r>
            <a:r>
              <a:rPr dirty="0" sz="5400" spc="-30"/>
              <a:t> </a:t>
            </a:r>
            <a:r>
              <a:rPr dirty="0" sz="5400" spc="-25"/>
              <a:t>Presenting</a:t>
            </a:r>
            <a:r>
              <a:rPr dirty="0" sz="5400" spc="-15"/>
              <a:t> </a:t>
            </a:r>
            <a:r>
              <a:rPr dirty="0" sz="5400"/>
              <a:t>a</a:t>
            </a:r>
            <a:endParaRPr sz="5400"/>
          </a:p>
          <a:p>
            <a:pPr algn="r" marR="8890">
              <a:lnSpc>
                <a:spcPts val="6155"/>
              </a:lnSpc>
              <a:tabLst>
                <a:tab pos="2748280" algn="l"/>
              </a:tabLst>
            </a:pPr>
            <a:r>
              <a:rPr dirty="0" sz="5400"/>
              <a:t>Business	</a:t>
            </a:r>
            <a:r>
              <a:rPr dirty="0" sz="5400" spc="-10"/>
              <a:t>Case</a:t>
            </a:r>
            <a:endParaRPr sz="5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93585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RACI</a:t>
            </a:r>
            <a:r>
              <a:rPr dirty="0" spc="-20"/>
              <a:t> </a:t>
            </a:r>
            <a:r>
              <a:rPr dirty="0" spc="-5"/>
              <a:t>Matrix:</a:t>
            </a:r>
            <a:r>
              <a:rPr dirty="0" spc="-30"/>
              <a:t> </a:t>
            </a:r>
            <a:r>
              <a:rPr dirty="0" spc="-5"/>
              <a:t>Breakdown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6924" y="2346960"/>
            <a:ext cx="7866888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6924" y="2346960"/>
            <a:ext cx="7866888" cy="3467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93585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RACI</a:t>
            </a:r>
            <a:r>
              <a:rPr dirty="0" spc="-20"/>
              <a:t> </a:t>
            </a:r>
            <a:r>
              <a:rPr dirty="0" spc="-5"/>
              <a:t>Matrix:</a:t>
            </a:r>
            <a:r>
              <a:rPr dirty="0" spc="-30"/>
              <a:t> </a:t>
            </a:r>
            <a:r>
              <a:rPr dirty="0" spc="-5"/>
              <a:t>Breakdown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6924" y="2346960"/>
            <a:ext cx="7866888" cy="3467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93585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RACI</a:t>
            </a:r>
            <a:r>
              <a:rPr dirty="0" spc="-20"/>
              <a:t> </a:t>
            </a:r>
            <a:r>
              <a:rPr dirty="0" spc="-5"/>
              <a:t>Matrix:</a:t>
            </a:r>
            <a:r>
              <a:rPr dirty="0" spc="-30"/>
              <a:t> </a:t>
            </a:r>
            <a:r>
              <a:rPr dirty="0" spc="-5"/>
              <a:t>Breakdown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7680" y="845819"/>
            <a:ext cx="4743450" cy="1009650"/>
            <a:chOff x="487680" y="845819"/>
            <a:chExt cx="4743450" cy="1009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680" y="845819"/>
              <a:ext cx="857250" cy="10096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6760" y="845819"/>
              <a:ext cx="4484370" cy="10096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16941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Business</a:t>
            </a:r>
            <a:r>
              <a:rPr dirty="0" spc="-35"/>
              <a:t> </a:t>
            </a:r>
            <a:r>
              <a:rPr dirty="0" spc="-5"/>
              <a:t>Case</a:t>
            </a:r>
            <a:r>
              <a:rPr dirty="0" spc="-35"/>
              <a:t> </a:t>
            </a:r>
            <a:r>
              <a:rPr dirty="0"/>
              <a:t>Basics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022603" y="2673095"/>
            <a:ext cx="4548505" cy="2129790"/>
            <a:chOff x="1022603" y="2673095"/>
            <a:chExt cx="4548505" cy="212979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2603" y="2703575"/>
              <a:ext cx="560070" cy="73380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5963" y="2673095"/>
              <a:ext cx="4335018" cy="78714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2603" y="3151631"/>
              <a:ext cx="560070" cy="73380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5963" y="3121151"/>
              <a:ext cx="2806445" cy="78714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2603" y="3598163"/>
              <a:ext cx="560070" cy="73380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5963" y="3567683"/>
              <a:ext cx="3018282" cy="78714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2603" y="4046219"/>
              <a:ext cx="560070" cy="73380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35963" y="4015739"/>
              <a:ext cx="2913126" cy="78714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16558" y="2743675"/>
            <a:ext cx="4121150" cy="181610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is a</a:t>
            </a:r>
            <a:r>
              <a:rPr dirty="0" sz="2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Case?</a:t>
            </a:r>
            <a:endParaRPr sz="2800">
              <a:latin typeface="Trebuchet MS"/>
              <a:cs typeface="Trebuchet MS"/>
            </a:endParaRPr>
          </a:p>
          <a:p>
            <a:pPr marL="240665" indent="-228600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Why</a:t>
            </a:r>
            <a:r>
              <a:rPr dirty="0" sz="2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2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used?</a:t>
            </a:r>
            <a:endParaRPr sz="2800">
              <a:latin typeface="Trebuchet MS"/>
              <a:cs typeface="Trebuchet MS"/>
            </a:endParaRPr>
          </a:p>
          <a:p>
            <a:pPr marL="240665" indent="-228600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used?</a:t>
            </a:r>
            <a:endParaRPr sz="2800">
              <a:latin typeface="Trebuchet MS"/>
              <a:cs typeface="Trebuchet MS"/>
            </a:endParaRPr>
          </a:p>
          <a:p>
            <a:pPr marL="240665" indent="-228600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Who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creates it?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80" y="845819"/>
            <a:ext cx="5574030" cy="10096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59053" y="965403"/>
            <a:ext cx="500189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dirty="0" sz="36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36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6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36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Trebuchet MS"/>
                <a:cs typeface="Trebuchet MS"/>
              </a:rPr>
              <a:t>Case?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80872" y="3192779"/>
            <a:ext cx="9347835" cy="1171575"/>
            <a:chOff x="880872" y="3192779"/>
            <a:chExt cx="9347835" cy="11715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0872" y="3192779"/>
              <a:ext cx="205816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71927" y="3192779"/>
              <a:ext cx="598169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02992" y="3192779"/>
              <a:ext cx="7625333" cy="78714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6024" y="3576827"/>
              <a:ext cx="7568946" cy="78714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088847" y="3284677"/>
            <a:ext cx="8794750" cy="836294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847725" marR="5080" indent="-835660">
              <a:lnSpc>
                <a:spcPts val="3030"/>
              </a:lnSpc>
              <a:spcBef>
                <a:spcPts val="475"/>
              </a:spcBef>
            </a:pP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decision-making tool used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determine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effects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2800" spc="-8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particular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decision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35">
                <a:solidFill>
                  <a:srgbClr val="FFFFFF"/>
                </a:solidFill>
                <a:latin typeface="Trebuchet MS"/>
                <a:cs typeface="Trebuchet MS"/>
              </a:rPr>
              <a:t>profitability.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80" y="845819"/>
            <a:ext cx="6503670" cy="10096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59053" y="965403"/>
            <a:ext cx="593026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  <a:latin typeface="Trebuchet MS"/>
                <a:cs typeface="Trebuchet MS"/>
              </a:rPr>
              <a:t>Why</a:t>
            </a:r>
            <a:r>
              <a:rPr dirty="0" sz="36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3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36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Trebuchet MS"/>
                <a:cs typeface="Trebuchet MS"/>
              </a:rPr>
              <a:t>Case Used?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17219" y="3192779"/>
            <a:ext cx="9871710" cy="1171575"/>
            <a:chOff x="617219" y="3192779"/>
            <a:chExt cx="9871710" cy="11715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219" y="3192779"/>
              <a:ext cx="5878830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28943" y="3192779"/>
              <a:ext cx="598157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60008" y="3192779"/>
              <a:ext cx="4328922" cy="78714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38271" y="3576827"/>
              <a:ext cx="5122926" cy="78714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25195" y="3284677"/>
            <a:ext cx="9323070" cy="836294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2333625" marR="5080" indent="-2321560">
              <a:lnSpc>
                <a:spcPts val="3030"/>
              </a:lnSpc>
              <a:spcBef>
                <a:spcPts val="475"/>
              </a:spcBef>
            </a:pP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Intended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convince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key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 decision-makers</a:t>
            </a:r>
            <a:r>
              <a:rPr dirty="0" sz="28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merits</a:t>
            </a: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2800" spc="-8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 particular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course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 of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action.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80" y="845819"/>
            <a:ext cx="6776466" cy="10096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620331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When</a:t>
            </a:r>
            <a:r>
              <a:rPr dirty="0" spc="-30"/>
              <a:t> </a:t>
            </a:r>
            <a:r>
              <a:rPr dirty="0" spc="-5"/>
              <a:t>is</a:t>
            </a:r>
            <a:r>
              <a:rPr dirty="0" spc="-15"/>
              <a:t> </a:t>
            </a:r>
            <a:r>
              <a:rPr dirty="0"/>
              <a:t>a</a:t>
            </a:r>
            <a:r>
              <a:rPr dirty="0" spc="-15"/>
              <a:t> </a:t>
            </a:r>
            <a:r>
              <a:rPr dirty="0"/>
              <a:t>Business</a:t>
            </a:r>
            <a:r>
              <a:rPr dirty="0" spc="-25"/>
              <a:t> </a:t>
            </a:r>
            <a:r>
              <a:rPr dirty="0" spc="-5"/>
              <a:t>Case</a:t>
            </a:r>
            <a:r>
              <a:rPr dirty="0"/>
              <a:t> </a:t>
            </a:r>
            <a:r>
              <a:rPr dirty="0" spc="-5"/>
              <a:t>Used?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05255" y="2682239"/>
            <a:ext cx="9295765" cy="1171575"/>
            <a:chOff x="905255" y="2682239"/>
            <a:chExt cx="9295765" cy="11715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5255" y="2682239"/>
              <a:ext cx="9295638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87623" y="3066287"/>
              <a:ext cx="4825746" cy="787145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644651" y="4087367"/>
            <a:ext cx="9817100" cy="1555750"/>
            <a:chOff x="644651" y="4087367"/>
            <a:chExt cx="9817100" cy="155575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5923" y="4087367"/>
              <a:ext cx="9275826" cy="78714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4651" y="4471415"/>
              <a:ext cx="9816846" cy="78714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46575" y="4855463"/>
              <a:ext cx="3306318" cy="78714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52627" y="2774442"/>
            <a:ext cx="9269095" cy="262572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ctr" marL="273050" marR="259079">
              <a:lnSpc>
                <a:spcPts val="3020"/>
              </a:lnSpc>
              <a:spcBef>
                <a:spcPts val="480"/>
              </a:spcBef>
            </a:pP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business case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done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on nearly every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action, but not </a:t>
            </a:r>
            <a:r>
              <a:rPr dirty="0" sz="2800" spc="-8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always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2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written</a:t>
            </a: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format.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300">
              <a:latin typeface="Trebuchet MS"/>
              <a:cs typeface="Trebuchet MS"/>
            </a:endParaRPr>
          </a:p>
          <a:p>
            <a:pPr algn="ctr" marL="12065" marR="5080" indent="6985">
              <a:lnSpc>
                <a:spcPts val="3030"/>
              </a:lnSpc>
              <a:tabLst>
                <a:tab pos="1494155" algn="l"/>
              </a:tabLst>
            </a:pP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case</a:t>
            </a: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created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prior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being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 started.	This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frames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up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 return on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investment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prior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2800" spc="-8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taking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action.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80" y="845819"/>
            <a:ext cx="6639306" cy="10096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59053" y="965403"/>
            <a:ext cx="606806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  <a:latin typeface="Trebuchet MS"/>
                <a:cs typeface="Trebuchet MS"/>
              </a:rPr>
              <a:t>Who</a:t>
            </a:r>
            <a:r>
              <a:rPr dirty="0" sz="36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Trebuchet MS"/>
                <a:cs typeface="Trebuchet MS"/>
              </a:rPr>
              <a:t>Creates</a:t>
            </a:r>
            <a:r>
              <a:rPr dirty="0" sz="36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6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3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Trebuchet MS"/>
                <a:cs typeface="Trebuchet MS"/>
              </a:rPr>
              <a:t>Case?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33272" y="3192779"/>
            <a:ext cx="8933180" cy="1171575"/>
            <a:chOff x="1033272" y="3192779"/>
            <a:chExt cx="8933180" cy="11715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1976" y="3192779"/>
              <a:ext cx="8448294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3272" y="3576827"/>
              <a:ext cx="8932926" cy="78714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241552" y="3284677"/>
            <a:ext cx="8487410" cy="836294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2700" marR="5080" indent="298450">
              <a:lnSpc>
                <a:spcPts val="3030"/>
              </a:lnSpc>
              <a:spcBef>
                <a:spcPts val="475"/>
              </a:spcBef>
            </a:pP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business case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is generally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created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by a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business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executive,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manager,</a:t>
            </a: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analyst.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80" y="845819"/>
            <a:ext cx="8410194" cy="10096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78359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</a:t>
            </a:r>
            <a:r>
              <a:rPr dirty="0" spc="-15"/>
              <a:t> </a:t>
            </a:r>
            <a:r>
              <a:rPr dirty="0" spc="-35"/>
              <a:t>Phases</a:t>
            </a:r>
            <a:r>
              <a:rPr dirty="0" spc="-10"/>
              <a:t> </a:t>
            </a:r>
            <a:r>
              <a:rPr dirty="0" spc="-5"/>
              <a:t>to an</a:t>
            </a:r>
            <a:r>
              <a:rPr dirty="0" spc="-10"/>
              <a:t> </a:t>
            </a:r>
            <a:r>
              <a:rPr dirty="0"/>
              <a:t>Effective</a:t>
            </a:r>
            <a:r>
              <a:rPr dirty="0" spc="-45"/>
              <a:t> </a:t>
            </a:r>
            <a:r>
              <a:rPr dirty="0"/>
              <a:t>Business</a:t>
            </a:r>
            <a:r>
              <a:rPr dirty="0" spc="-5"/>
              <a:t> Case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007363" y="2673095"/>
            <a:ext cx="6747509" cy="2578100"/>
            <a:chOff x="1007363" y="2673095"/>
            <a:chExt cx="6747509" cy="25781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7363" y="2673095"/>
              <a:ext cx="1767077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07336" y="2673095"/>
              <a:ext cx="598169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43555" y="2673095"/>
              <a:ext cx="2737866" cy="78714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7363" y="3121151"/>
              <a:ext cx="1767077" cy="78714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07336" y="3121151"/>
              <a:ext cx="598169" cy="78714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43555" y="3121151"/>
              <a:ext cx="5211318" cy="78714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07363" y="3567683"/>
              <a:ext cx="1767077" cy="78714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07336" y="3567683"/>
              <a:ext cx="598169" cy="78714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43555" y="3567683"/>
              <a:ext cx="4226814" cy="78714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7363" y="4015739"/>
              <a:ext cx="1767077" cy="78714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07336" y="4015739"/>
              <a:ext cx="598169" cy="78714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43555" y="4015739"/>
              <a:ext cx="3851910" cy="78714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07363" y="4463795"/>
              <a:ext cx="1767077" cy="78714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07336" y="4463795"/>
              <a:ext cx="598169" cy="78714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43555" y="4463795"/>
              <a:ext cx="4552950" cy="787146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216558" y="2743675"/>
            <a:ext cx="6306820" cy="226441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2800" spc="-35">
                <a:solidFill>
                  <a:srgbClr val="FFFFFF"/>
                </a:solidFill>
                <a:latin typeface="Trebuchet MS"/>
                <a:cs typeface="Trebuchet MS"/>
              </a:rPr>
              <a:t>Phase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dirty="0" sz="2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2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Initial</a:t>
            </a:r>
            <a:r>
              <a:rPr dirty="0" sz="28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ct val="104900"/>
              </a:lnSpc>
              <a:spcBef>
                <a:spcPts val="5"/>
              </a:spcBef>
            </a:pPr>
            <a:r>
              <a:rPr dirty="0" sz="2800" spc="-35">
                <a:solidFill>
                  <a:srgbClr val="FFFFFF"/>
                </a:solidFill>
                <a:latin typeface="Trebuchet MS"/>
                <a:cs typeface="Trebuchet MS"/>
              </a:rPr>
              <a:t>Phase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 Determine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Potential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Solutions </a:t>
            </a:r>
            <a:r>
              <a:rPr dirty="0" sz="2800" spc="-8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35">
                <a:solidFill>
                  <a:srgbClr val="FFFFFF"/>
                </a:solidFill>
                <a:latin typeface="Trebuchet MS"/>
                <a:cs typeface="Trebuchet MS"/>
              </a:rPr>
              <a:t>Phase</a:t>
            </a:r>
            <a:r>
              <a:rPr dirty="0" sz="2800" spc="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dirty="0" sz="2800" spc="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2800" spc="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30">
                <a:solidFill>
                  <a:srgbClr val="FFFFFF"/>
                </a:solidFill>
                <a:latin typeface="Trebuchet MS"/>
                <a:cs typeface="Trebuchet MS"/>
              </a:rPr>
              <a:t>Write</a:t>
            </a:r>
            <a:r>
              <a:rPr dirty="0" sz="2800" spc="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 spc="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2800" spc="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Case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35">
                <a:solidFill>
                  <a:srgbClr val="FFFFFF"/>
                </a:solidFill>
                <a:latin typeface="Trebuchet MS"/>
                <a:cs typeface="Trebuchet MS"/>
              </a:rPr>
              <a:t>Phase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4 –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Review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 Business</a:t>
            </a: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Case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2800" spc="-35">
                <a:solidFill>
                  <a:srgbClr val="FFFFFF"/>
                </a:solidFill>
                <a:latin typeface="Trebuchet MS"/>
                <a:cs typeface="Trebuchet MS"/>
              </a:rPr>
              <a:t>Phase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5 –</a:t>
            </a:r>
            <a:r>
              <a:rPr dirty="0" sz="2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Present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Case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aschenbrennerjeremy@gmail.com</dc:creator>
  <dc:title>5 Steps to Becoming a Business Analyst</dc:title>
  <dcterms:created xsi:type="dcterms:W3CDTF">2021-11-09T02:42:58Z</dcterms:created>
  <dcterms:modified xsi:type="dcterms:W3CDTF">2021-11-09T02:42:58Z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2018-12-10T00:00:00Z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2021-11-09T00:00:00Z</vt:filetime>
  </property>
</Properties>
</file>