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9053" y="2237079"/>
            <a:ext cx="420370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2115311" y="0"/>
                </a:moveTo>
                <a:lnTo>
                  <a:pt x="0" y="0"/>
                </a:lnTo>
                <a:lnTo>
                  <a:pt x="0" y="1717548"/>
                </a:lnTo>
                <a:lnTo>
                  <a:pt x="2115311" y="1717548"/>
                </a:lnTo>
                <a:lnTo>
                  <a:pt x="21153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0" y="1717548"/>
                </a:moveTo>
                <a:lnTo>
                  <a:pt x="2115311" y="1717548"/>
                </a:lnTo>
                <a:lnTo>
                  <a:pt x="2115311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698750"/>
            <a:ext cx="10673892" cy="219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8350" cy="6864350"/>
            <a:chOff x="0" y="0"/>
            <a:chExt cx="1219835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76688" y="5140451"/>
              <a:ext cx="2115820" cy="1717675"/>
            </a:xfrm>
            <a:custGeom>
              <a:avLst/>
              <a:gdLst/>
              <a:ahLst/>
              <a:cxnLst/>
              <a:rect l="l" t="t" r="r" b="b"/>
              <a:pathLst>
                <a:path w="2115820" h="1717675">
                  <a:moveTo>
                    <a:pt x="2115311" y="0"/>
                  </a:moveTo>
                  <a:lnTo>
                    <a:pt x="0" y="0"/>
                  </a:lnTo>
                  <a:lnTo>
                    <a:pt x="0" y="1717548"/>
                  </a:lnTo>
                  <a:lnTo>
                    <a:pt x="2115311" y="1717548"/>
                  </a:lnTo>
                  <a:lnTo>
                    <a:pt x="21153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076688" y="5140451"/>
              <a:ext cx="2115820" cy="1717675"/>
            </a:xfrm>
            <a:custGeom>
              <a:avLst/>
              <a:gdLst/>
              <a:ahLst/>
              <a:cxnLst/>
              <a:rect l="l" t="t" r="r" b="b"/>
              <a:pathLst>
                <a:path w="2115820" h="1717675">
                  <a:moveTo>
                    <a:pt x="0" y="1717548"/>
                  </a:moveTo>
                  <a:lnTo>
                    <a:pt x="2115311" y="1717548"/>
                  </a:lnTo>
                  <a:lnTo>
                    <a:pt x="2115311" y="0"/>
                  </a:lnTo>
                  <a:lnTo>
                    <a:pt x="0" y="0"/>
                  </a:lnTo>
                  <a:lnTo>
                    <a:pt x="0" y="17175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087367"/>
            <a:ext cx="10437876" cy="3200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85704" y="4087367"/>
            <a:ext cx="1603248" cy="14478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2726435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85704" y="2726435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78536" y="96011"/>
            <a:ext cx="3799840" cy="2656840"/>
            <a:chOff x="478536" y="96011"/>
            <a:chExt cx="3799840" cy="26568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36" y="96011"/>
              <a:ext cx="3799332" cy="26563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60" y="288035"/>
              <a:ext cx="3429000" cy="22859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89676" y="4158996"/>
            <a:ext cx="4192524" cy="265328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4591" y="3075254"/>
            <a:ext cx="892619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5"/>
              <a:t>It</a:t>
            </a:r>
            <a:r>
              <a:rPr dirty="0" sz="4100" spc="-285"/>
              <a:t>’</a:t>
            </a:r>
            <a:r>
              <a:rPr dirty="0" sz="4100"/>
              <a:t>s</a:t>
            </a:r>
            <a:r>
              <a:rPr dirty="0" sz="4100" spc="-245"/>
              <a:t> </a:t>
            </a:r>
            <a:r>
              <a:rPr dirty="0" sz="4100"/>
              <a:t>All</a:t>
            </a:r>
            <a:r>
              <a:rPr dirty="0" sz="4100" spc="-225"/>
              <a:t> </a:t>
            </a:r>
            <a:r>
              <a:rPr dirty="0" sz="4100"/>
              <a:t>About</a:t>
            </a:r>
            <a:r>
              <a:rPr dirty="0" sz="4100" spc="-25"/>
              <a:t> </a:t>
            </a:r>
            <a:r>
              <a:rPr dirty="0" sz="4100"/>
              <a:t>t</a:t>
            </a:r>
            <a:r>
              <a:rPr dirty="0" sz="4100" spc="-5"/>
              <a:t>h</a:t>
            </a:r>
            <a:r>
              <a:rPr dirty="0" sz="4100"/>
              <a:t>e</a:t>
            </a:r>
            <a:r>
              <a:rPr dirty="0" sz="4100" spc="-20"/>
              <a:t> </a:t>
            </a:r>
            <a:r>
              <a:rPr dirty="0" sz="4100" spc="-170"/>
              <a:t>R</a:t>
            </a:r>
            <a:r>
              <a:rPr dirty="0" sz="4100" spc="-5"/>
              <a:t>eq</a:t>
            </a:r>
            <a:r>
              <a:rPr dirty="0" sz="4100" spc="5"/>
              <a:t>u</a:t>
            </a:r>
            <a:r>
              <a:rPr dirty="0" sz="4100" spc="-5"/>
              <a:t>irem</a:t>
            </a:r>
            <a:r>
              <a:rPr dirty="0" sz="4100" spc="10"/>
              <a:t>e</a:t>
            </a:r>
            <a:r>
              <a:rPr dirty="0" sz="4100" spc="-5"/>
              <a:t>n</a:t>
            </a:r>
            <a:r>
              <a:rPr dirty="0" sz="4100" spc="-20"/>
              <a:t>t</a:t>
            </a:r>
            <a:r>
              <a:rPr dirty="0" sz="4100"/>
              <a:t>s</a:t>
            </a:r>
            <a:r>
              <a:rPr dirty="0" sz="4100" spc="30"/>
              <a:t> </a:t>
            </a:r>
            <a:r>
              <a:rPr dirty="0" sz="4100" spc="-5"/>
              <a:t>…Baby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1168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90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33294"/>
            <a:ext cx="8644255" cy="12807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marR="21844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boundaries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connections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dirty="0" sz="2000" spc="-5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manipulated</a:t>
            </a:r>
            <a:r>
              <a:rPr dirty="0" sz="2000" spc="-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856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30"/>
              <a:t> </a:t>
            </a:r>
            <a:r>
              <a:rPr dirty="0" spc="-20"/>
              <a:t>Requirement</a:t>
            </a:r>
            <a:r>
              <a:rPr dirty="0" spc="-45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9199880" cy="270827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ingredient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quantity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editable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administrator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 must track ingredients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cost, vendors,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 quantity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 inventory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Sale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0731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Non-Functional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7079"/>
            <a:ext cx="9359900" cy="32359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Feel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appearance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fast,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big,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accurate,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safe,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reliable,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product’s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operating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Maintainability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Portability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changeable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confidentiality,</a:t>
            </a:r>
            <a:r>
              <a:rPr dirty="0" sz="2000" spc="-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integrity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Political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2000" spc="-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Legal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conformance</a:t>
            </a:r>
            <a:r>
              <a:rPr dirty="0" sz="2000" spc="-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 applicable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laws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9413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Non-Functional</a:t>
            </a:r>
            <a:r>
              <a:rPr dirty="0" spc="10"/>
              <a:t> </a:t>
            </a:r>
            <a:r>
              <a:rPr dirty="0" spc="-20"/>
              <a:t>Requirement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8307070" cy="2031364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colors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logos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intuitive,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bakers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administrators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upgraded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bakery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locations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475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</a:t>
            </a:r>
            <a:r>
              <a:rPr dirty="0" spc="-35"/>
              <a:t> </a:t>
            </a:r>
            <a:r>
              <a:rPr dirty="0" spc="-5"/>
              <a:t>Makes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Good</a:t>
            </a:r>
            <a:r>
              <a:rPr dirty="0" spc="-15"/>
              <a:t> Requirement?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322" y="2549144"/>
            <a:ext cx="1179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Allocatable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1455" y="3698240"/>
            <a:ext cx="1090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828" y="5324602"/>
            <a:ext cx="1010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5905" y="4175252"/>
            <a:ext cx="80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Concise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850" y="4637023"/>
            <a:ext cx="1090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3505" y="2830195"/>
            <a:ext cx="79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3446" y="3630548"/>
            <a:ext cx="2061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Design-independent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8822" y="4759832"/>
            <a:ext cx="869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Feasible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6601" y="2598801"/>
            <a:ext cx="1178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Measurable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4523" y="3513582"/>
            <a:ext cx="87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Testable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9231" y="4256913"/>
            <a:ext cx="1092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Modifiable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708" y="3118230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4523" y="5586780"/>
            <a:ext cx="1053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Organized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1366" y="5235397"/>
            <a:ext cx="10890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Prioritized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8260" y="5855309"/>
            <a:ext cx="1021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Traceable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676" y="4175252"/>
            <a:ext cx="1380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Unambiguous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5366" y="2271776"/>
            <a:ext cx="1636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Understandable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81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6744" y="2215895"/>
            <a:ext cx="4288155" cy="683260"/>
            <a:chOff x="3666744" y="2215895"/>
            <a:chExt cx="4288155" cy="683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4216" y="2218931"/>
              <a:ext cx="3940301" cy="6789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316" y="2220467"/>
              <a:ext cx="673608" cy="6736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1316" y="2220467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4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4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4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4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4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8" y="336804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4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4" y="673608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677411" y="3092195"/>
            <a:ext cx="4277360" cy="683260"/>
            <a:chOff x="3677411" y="3092195"/>
            <a:chExt cx="4277360" cy="6832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215" y="3093707"/>
              <a:ext cx="3940301" cy="678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983" y="3096767"/>
              <a:ext cx="673607" cy="6736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81983" y="3096767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4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4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4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4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4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8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4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4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3677411" y="3966971"/>
            <a:ext cx="4277360" cy="683260"/>
            <a:chOff x="3677411" y="3966971"/>
            <a:chExt cx="4277360" cy="6832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4215" y="3968495"/>
              <a:ext cx="3940301" cy="6789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983" y="3971543"/>
              <a:ext cx="673607" cy="6736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1983" y="3971543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3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3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3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3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7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677411" y="4841747"/>
            <a:ext cx="4277360" cy="683260"/>
            <a:chOff x="3677411" y="4841747"/>
            <a:chExt cx="4277360" cy="68326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4215" y="4843259"/>
              <a:ext cx="3940301" cy="6789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1983" y="4846319"/>
              <a:ext cx="673607" cy="673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81983" y="4846319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3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3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3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3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7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14215" y="5718047"/>
            <a:ext cx="3940301" cy="6789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65903" y="2261743"/>
            <a:ext cx="2078355" cy="4013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rebuchet MS"/>
                <a:cs typeface="Trebuchet MS"/>
              </a:rPr>
              <a:t>Specific</a:t>
            </a:r>
            <a:endParaRPr sz="3200">
              <a:latin typeface="Trebuchet MS"/>
              <a:cs typeface="Trebuchet MS"/>
            </a:endParaRPr>
          </a:p>
          <a:p>
            <a:pPr algn="just" marL="17145" marR="5080" indent="-5080">
              <a:lnSpc>
                <a:spcPct val="179400"/>
              </a:lnSpc>
            </a:pPr>
            <a:r>
              <a:rPr dirty="0" sz="3200" spc="-5">
                <a:latin typeface="Trebuchet MS"/>
                <a:cs typeface="Trebuchet MS"/>
              </a:rPr>
              <a:t>Measurab</a:t>
            </a:r>
            <a:r>
              <a:rPr dirty="0" sz="3200">
                <a:latin typeface="Trebuchet MS"/>
                <a:cs typeface="Trebuchet MS"/>
              </a:rPr>
              <a:t>le  </a:t>
            </a:r>
            <a:r>
              <a:rPr dirty="0" sz="3200">
                <a:latin typeface="Trebuchet MS"/>
                <a:cs typeface="Trebuchet MS"/>
              </a:rPr>
              <a:t>Attainable </a:t>
            </a:r>
            <a:r>
              <a:rPr dirty="0" sz="3200" spc="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Reasonable </a:t>
            </a:r>
            <a:r>
              <a:rPr dirty="0" sz="3200" spc="-955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Traceable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77411" y="5716523"/>
            <a:ext cx="683260" cy="683260"/>
            <a:chOff x="3677411" y="5716523"/>
            <a:chExt cx="683260" cy="68326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1983" y="5721095"/>
              <a:ext cx="673607" cy="6736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81983" y="5721095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100"/>
                  </a:lnTo>
                  <a:lnTo>
                    <a:pt x="12027" y="247266"/>
                  </a:lnTo>
                  <a:lnTo>
                    <a:pt x="26461" y="205702"/>
                  </a:lnTo>
                  <a:lnTo>
                    <a:pt x="45974" y="166810"/>
                  </a:lnTo>
                  <a:lnTo>
                    <a:pt x="70164" y="130990"/>
                  </a:lnTo>
                  <a:lnTo>
                    <a:pt x="98631" y="98645"/>
                  </a:lnTo>
                  <a:lnTo>
                    <a:pt x="130974" y="70175"/>
                  </a:lnTo>
                  <a:lnTo>
                    <a:pt x="166793" y="45982"/>
                  </a:lnTo>
                  <a:lnTo>
                    <a:pt x="205686" y="26466"/>
                  </a:lnTo>
                  <a:lnTo>
                    <a:pt x="247253" y="12030"/>
                  </a:lnTo>
                  <a:lnTo>
                    <a:pt x="291092" y="3074"/>
                  </a:lnTo>
                  <a:lnTo>
                    <a:pt x="336803" y="0"/>
                  </a:lnTo>
                  <a:lnTo>
                    <a:pt x="382515" y="3074"/>
                  </a:lnTo>
                  <a:lnTo>
                    <a:pt x="426354" y="12030"/>
                  </a:lnTo>
                  <a:lnTo>
                    <a:pt x="467921" y="26466"/>
                  </a:lnTo>
                  <a:lnTo>
                    <a:pt x="506814" y="45982"/>
                  </a:lnTo>
                  <a:lnTo>
                    <a:pt x="542633" y="70175"/>
                  </a:lnTo>
                  <a:lnTo>
                    <a:pt x="574976" y="98645"/>
                  </a:lnTo>
                  <a:lnTo>
                    <a:pt x="603443" y="130990"/>
                  </a:lnTo>
                  <a:lnTo>
                    <a:pt x="627633" y="166810"/>
                  </a:lnTo>
                  <a:lnTo>
                    <a:pt x="647146" y="205702"/>
                  </a:lnTo>
                  <a:lnTo>
                    <a:pt x="661580" y="247266"/>
                  </a:lnTo>
                  <a:lnTo>
                    <a:pt x="670534" y="291100"/>
                  </a:lnTo>
                  <a:lnTo>
                    <a:pt x="673607" y="336803"/>
                  </a:lnTo>
                  <a:lnTo>
                    <a:pt x="670534" y="382507"/>
                  </a:lnTo>
                  <a:lnTo>
                    <a:pt x="661580" y="426341"/>
                  </a:lnTo>
                  <a:lnTo>
                    <a:pt x="647146" y="467905"/>
                  </a:lnTo>
                  <a:lnTo>
                    <a:pt x="627633" y="506797"/>
                  </a:lnTo>
                  <a:lnTo>
                    <a:pt x="603443" y="542617"/>
                  </a:lnTo>
                  <a:lnTo>
                    <a:pt x="574976" y="574962"/>
                  </a:lnTo>
                  <a:lnTo>
                    <a:pt x="542633" y="603432"/>
                  </a:lnTo>
                  <a:lnTo>
                    <a:pt x="506814" y="627625"/>
                  </a:lnTo>
                  <a:lnTo>
                    <a:pt x="467921" y="647141"/>
                  </a:lnTo>
                  <a:lnTo>
                    <a:pt x="426354" y="661577"/>
                  </a:lnTo>
                  <a:lnTo>
                    <a:pt x="382515" y="670533"/>
                  </a:lnTo>
                  <a:lnTo>
                    <a:pt x="336803" y="673607"/>
                  </a:lnTo>
                  <a:lnTo>
                    <a:pt x="291092" y="670533"/>
                  </a:lnTo>
                  <a:lnTo>
                    <a:pt x="247253" y="661577"/>
                  </a:lnTo>
                  <a:lnTo>
                    <a:pt x="205686" y="647141"/>
                  </a:lnTo>
                  <a:lnTo>
                    <a:pt x="166793" y="627625"/>
                  </a:lnTo>
                  <a:lnTo>
                    <a:pt x="130974" y="603432"/>
                  </a:lnTo>
                  <a:lnTo>
                    <a:pt x="98631" y="574962"/>
                  </a:lnTo>
                  <a:lnTo>
                    <a:pt x="70164" y="542617"/>
                  </a:lnTo>
                  <a:lnTo>
                    <a:pt x="45974" y="506797"/>
                  </a:lnTo>
                  <a:lnTo>
                    <a:pt x="26461" y="467905"/>
                  </a:lnTo>
                  <a:lnTo>
                    <a:pt x="12027" y="426341"/>
                  </a:lnTo>
                  <a:lnTo>
                    <a:pt x="3073" y="382507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0071" y="944867"/>
            <a:ext cx="3231642" cy="6804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6176" y="1019377"/>
            <a:ext cx="132143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5">
                <a:latin typeface="Trebuchet MS"/>
                <a:cs typeface="Trebuchet MS"/>
              </a:rPr>
              <a:t>Specific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62600" y="943355"/>
            <a:ext cx="684530" cy="684530"/>
            <a:chOff x="5562600" y="943355"/>
            <a:chExt cx="684530" cy="684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7172" y="947927"/>
              <a:ext cx="675131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67172" y="947927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40">
                  <a:moveTo>
                    <a:pt x="0" y="337566"/>
                  </a:moveTo>
                  <a:lnTo>
                    <a:pt x="3081" y="291759"/>
                  </a:lnTo>
                  <a:lnTo>
                    <a:pt x="12057" y="247826"/>
                  </a:lnTo>
                  <a:lnTo>
                    <a:pt x="26527" y="206168"/>
                  </a:lnTo>
                  <a:lnTo>
                    <a:pt x="46086" y="167188"/>
                  </a:lnTo>
                  <a:lnTo>
                    <a:pt x="70335" y="131288"/>
                  </a:lnTo>
                  <a:lnTo>
                    <a:pt x="98869" y="98869"/>
                  </a:lnTo>
                  <a:lnTo>
                    <a:pt x="131288" y="70335"/>
                  </a:lnTo>
                  <a:lnTo>
                    <a:pt x="167188" y="46086"/>
                  </a:lnTo>
                  <a:lnTo>
                    <a:pt x="206168" y="26527"/>
                  </a:lnTo>
                  <a:lnTo>
                    <a:pt x="247826" y="12057"/>
                  </a:lnTo>
                  <a:lnTo>
                    <a:pt x="291759" y="3081"/>
                  </a:lnTo>
                  <a:lnTo>
                    <a:pt x="337565" y="0"/>
                  </a:lnTo>
                  <a:lnTo>
                    <a:pt x="383372" y="3081"/>
                  </a:lnTo>
                  <a:lnTo>
                    <a:pt x="427305" y="12057"/>
                  </a:lnTo>
                  <a:lnTo>
                    <a:pt x="468963" y="26527"/>
                  </a:lnTo>
                  <a:lnTo>
                    <a:pt x="507943" y="46086"/>
                  </a:lnTo>
                  <a:lnTo>
                    <a:pt x="543843" y="70335"/>
                  </a:lnTo>
                  <a:lnTo>
                    <a:pt x="576262" y="98869"/>
                  </a:lnTo>
                  <a:lnTo>
                    <a:pt x="604796" y="131288"/>
                  </a:lnTo>
                  <a:lnTo>
                    <a:pt x="629045" y="167188"/>
                  </a:lnTo>
                  <a:lnTo>
                    <a:pt x="648604" y="206168"/>
                  </a:lnTo>
                  <a:lnTo>
                    <a:pt x="663074" y="247826"/>
                  </a:lnTo>
                  <a:lnTo>
                    <a:pt x="672050" y="291759"/>
                  </a:lnTo>
                  <a:lnTo>
                    <a:pt x="675131" y="337566"/>
                  </a:lnTo>
                  <a:lnTo>
                    <a:pt x="672050" y="383372"/>
                  </a:lnTo>
                  <a:lnTo>
                    <a:pt x="663074" y="427305"/>
                  </a:lnTo>
                  <a:lnTo>
                    <a:pt x="648604" y="468963"/>
                  </a:lnTo>
                  <a:lnTo>
                    <a:pt x="629045" y="507943"/>
                  </a:lnTo>
                  <a:lnTo>
                    <a:pt x="604796" y="543843"/>
                  </a:lnTo>
                  <a:lnTo>
                    <a:pt x="576262" y="576262"/>
                  </a:lnTo>
                  <a:lnTo>
                    <a:pt x="543843" y="604796"/>
                  </a:lnTo>
                  <a:lnTo>
                    <a:pt x="507943" y="629045"/>
                  </a:lnTo>
                  <a:lnTo>
                    <a:pt x="468963" y="648604"/>
                  </a:lnTo>
                  <a:lnTo>
                    <a:pt x="427305" y="663074"/>
                  </a:lnTo>
                  <a:lnTo>
                    <a:pt x="383372" y="672050"/>
                  </a:lnTo>
                  <a:lnTo>
                    <a:pt x="337565" y="675132"/>
                  </a:lnTo>
                  <a:lnTo>
                    <a:pt x="291759" y="672050"/>
                  </a:lnTo>
                  <a:lnTo>
                    <a:pt x="247826" y="663074"/>
                  </a:lnTo>
                  <a:lnTo>
                    <a:pt x="206168" y="648604"/>
                  </a:lnTo>
                  <a:lnTo>
                    <a:pt x="167188" y="629045"/>
                  </a:lnTo>
                  <a:lnTo>
                    <a:pt x="131288" y="604796"/>
                  </a:lnTo>
                  <a:lnTo>
                    <a:pt x="98869" y="576262"/>
                  </a:lnTo>
                  <a:lnTo>
                    <a:pt x="70335" y="543843"/>
                  </a:lnTo>
                  <a:lnTo>
                    <a:pt x="46086" y="507943"/>
                  </a:lnTo>
                  <a:lnTo>
                    <a:pt x="26527" y="468963"/>
                  </a:lnTo>
                  <a:lnTo>
                    <a:pt x="12057" y="427305"/>
                  </a:lnTo>
                  <a:lnTo>
                    <a:pt x="3081" y="383372"/>
                  </a:lnTo>
                  <a:lnTo>
                    <a:pt x="0" y="33756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629660" cy="385635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Clear,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ambiguity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92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Consistent,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same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terminology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heavy" sz="20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2000" spc="-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What?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Why?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Where?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695315" cy="273685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Avoid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“some”,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“several”,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“many”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pronouns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clearly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“A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updated”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Specify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pictures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clarify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endParaRPr sz="2000">
              <a:latin typeface="Trebuchet MS"/>
              <a:cs typeface="Trebuchet MS"/>
            </a:endParaRPr>
          </a:p>
          <a:p>
            <a:pPr marL="241300" marR="53784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explanations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terms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“transmitted”, “sent”, “downloaded”, 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“processed”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1634" y="1016634"/>
            <a:ext cx="188404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5">
                <a:latin typeface="Trebuchet MS"/>
                <a:cs typeface="Trebuchet MS"/>
              </a:rPr>
              <a:t>Measurable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997325" cy="33731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Measure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progress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towards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Indicators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quantifiable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heavy" sz="20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2000" spc="-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much?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many?</a:t>
            </a:r>
            <a:endParaRPr sz="2000">
              <a:latin typeface="Trebuchet MS"/>
              <a:cs typeface="Trebuchet MS"/>
            </a:endParaRPr>
          </a:p>
          <a:p>
            <a:pPr marL="241300" marR="77279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 is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accomplished?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307965" cy="24536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marR="634365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measurable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elicitation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unequivocal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proven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Determine tests that will need to be used to </a:t>
            </a:r>
            <a:r>
              <a:rPr dirty="0" sz="2000" spc="-5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verify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met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1739" y="1016634"/>
            <a:ext cx="1745614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latin typeface="Trebuchet MS"/>
                <a:cs typeface="Trebuchet MS"/>
              </a:rPr>
              <a:t>Attainable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4399280" cy="409511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feasible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expertise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heavy" sz="20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2000" spc="-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theoretical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problem?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before?</a:t>
            </a:r>
            <a:endParaRPr sz="2000">
              <a:latin typeface="Trebuchet MS"/>
              <a:cs typeface="Trebuchet MS"/>
            </a:endParaRPr>
          </a:p>
          <a:p>
            <a:pPr marL="241300" marR="46863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known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constraints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(environmental,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physical,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etc.)?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584190" cy="19050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responsibility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satisfying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sufficient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time,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resources,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Reuse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pieces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6206" y="1016634"/>
            <a:ext cx="187642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20">
                <a:latin typeface="Trebuchet MS"/>
                <a:cs typeface="Trebuchet MS"/>
              </a:rPr>
              <a:t>R</a:t>
            </a:r>
            <a:r>
              <a:rPr dirty="0" sz="2900" spc="-5">
                <a:latin typeface="Trebuchet MS"/>
                <a:cs typeface="Trebuchet MS"/>
              </a:rPr>
              <a:t>easonable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810635" cy="32461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worth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heavy" sz="20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2000" spc="-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worthwhile?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timing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right?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match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efforts/needs?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667375" cy="12280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‘sanity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check’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1131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30"/>
              <a:t> </a:t>
            </a:r>
            <a:r>
              <a:rPr dirty="0" spc="-5"/>
              <a:t>Do 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Need</a:t>
            </a:r>
            <a:r>
              <a:rPr dirty="0" spc="-15"/>
              <a:t> 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8976360" cy="228981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Guides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eventual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requirements,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you cannot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dirty="0" u="heavy" sz="2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60%</a:t>
            </a:r>
            <a:r>
              <a:rPr dirty="0" sz="2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originate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SMART</a:t>
            </a:r>
            <a:r>
              <a:rPr dirty="0" spc="-140"/>
              <a:t> </a:t>
            </a:r>
            <a:r>
              <a:rPr dirty="0" spc="-15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929627"/>
            <a:ext cx="3231641" cy="6789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1175" y="1003807"/>
            <a:ext cx="162877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330">
                <a:latin typeface="Trebuchet MS"/>
                <a:cs typeface="Trebuchet MS"/>
              </a:rPr>
              <a:t>T</a:t>
            </a:r>
            <a:r>
              <a:rPr dirty="0" sz="2900">
                <a:latin typeface="Trebuchet MS"/>
                <a:cs typeface="Trebuchet MS"/>
              </a:rPr>
              <a:t>raceable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28116"/>
            <a:ext cx="683260" cy="684530"/>
            <a:chOff x="5590032" y="928116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4604" y="932688"/>
              <a:ext cx="673608" cy="6751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32688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5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5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pc="-5"/>
              <a:t>Overall</a:t>
            </a: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u="none" spc="-45"/>
              <a:t>Trace</a:t>
            </a:r>
            <a:r>
              <a:rPr dirty="0" u="none" spc="-50"/>
              <a:t> </a:t>
            </a:r>
            <a:r>
              <a:rPr dirty="0" u="none"/>
              <a:t>requirement</a:t>
            </a:r>
            <a:r>
              <a:rPr dirty="0" u="none" spc="-60"/>
              <a:t> </a:t>
            </a:r>
            <a:r>
              <a:rPr dirty="0" u="none" spc="-5"/>
              <a:t>through</a:t>
            </a:r>
            <a:r>
              <a:rPr dirty="0" u="none" spc="-60"/>
              <a:t> </a:t>
            </a:r>
            <a:r>
              <a:rPr dirty="0" u="none"/>
              <a:t>design, </a:t>
            </a:r>
            <a:r>
              <a:rPr dirty="0" u="none" spc="-590"/>
              <a:t> </a:t>
            </a:r>
            <a:r>
              <a:rPr dirty="0" u="none" spc="-5"/>
              <a:t>implementation,</a:t>
            </a:r>
            <a:r>
              <a:rPr dirty="0" u="none" spc="-40"/>
              <a:t> </a:t>
            </a:r>
            <a:r>
              <a:rPr dirty="0" u="none" spc="-5"/>
              <a:t>and</a:t>
            </a:r>
            <a:r>
              <a:rPr dirty="0" u="none" spc="-20"/>
              <a:t> </a:t>
            </a:r>
            <a:r>
              <a:rPr dirty="0" u="none" spc="-5"/>
              <a:t>testing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300"/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450"/>
          </a:p>
          <a:p>
            <a:pPr marL="12700">
              <a:lnSpc>
                <a:spcPct val="100000"/>
              </a:lnSpc>
            </a:pPr>
            <a:r>
              <a:rPr dirty="0"/>
              <a:t>Questions</a:t>
            </a:r>
            <a:r>
              <a:rPr dirty="0" spc="-60"/>
              <a:t> </a:t>
            </a:r>
            <a:r>
              <a:rPr dirty="0" spc="-5"/>
              <a:t>to</a:t>
            </a:r>
            <a:r>
              <a:rPr dirty="0" spc="-140"/>
              <a:t> </a:t>
            </a:r>
            <a:r>
              <a:rPr dirty="0"/>
              <a:t>Ask</a:t>
            </a:r>
          </a:p>
          <a:p>
            <a:pPr marL="241300" marR="12192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u="none" spc="-5"/>
              <a:t>Can</a:t>
            </a:r>
            <a:r>
              <a:rPr dirty="0" u="none" spc="-25"/>
              <a:t> </a:t>
            </a:r>
            <a:r>
              <a:rPr dirty="0" u="none"/>
              <a:t>I</a:t>
            </a:r>
            <a:r>
              <a:rPr dirty="0" u="none" spc="-15"/>
              <a:t> </a:t>
            </a:r>
            <a:r>
              <a:rPr dirty="0" u="none" spc="-5"/>
              <a:t>ensure</a:t>
            </a:r>
            <a:r>
              <a:rPr dirty="0" u="none" spc="-35"/>
              <a:t> </a:t>
            </a:r>
            <a:r>
              <a:rPr dirty="0" u="none" spc="-5"/>
              <a:t>this</a:t>
            </a:r>
            <a:r>
              <a:rPr dirty="0" u="none" spc="-25"/>
              <a:t> </a:t>
            </a:r>
            <a:r>
              <a:rPr dirty="0" u="none"/>
              <a:t>requirement</a:t>
            </a:r>
            <a:r>
              <a:rPr dirty="0" u="none" spc="-50"/>
              <a:t> </a:t>
            </a:r>
            <a:r>
              <a:rPr dirty="0" u="none" spc="-5"/>
              <a:t>has </a:t>
            </a:r>
            <a:r>
              <a:rPr dirty="0" u="none" spc="-590"/>
              <a:t> </a:t>
            </a:r>
            <a:r>
              <a:rPr dirty="0" u="none" spc="-5"/>
              <a:t>been</a:t>
            </a:r>
            <a:r>
              <a:rPr dirty="0" u="none" spc="-30"/>
              <a:t> </a:t>
            </a:r>
            <a:r>
              <a:rPr dirty="0" u="none" spc="-5"/>
              <a:t>met</a:t>
            </a:r>
            <a:r>
              <a:rPr dirty="0" u="none" spc="-30"/>
              <a:t> </a:t>
            </a:r>
            <a:r>
              <a:rPr dirty="0" u="none" spc="-5"/>
              <a:t>in</a:t>
            </a:r>
            <a:r>
              <a:rPr dirty="0" u="none" spc="-10"/>
              <a:t> </a:t>
            </a:r>
            <a:r>
              <a:rPr dirty="0" u="none" spc="-5"/>
              <a:t>the</a:t>
            </a:r>
            <a:r>
              <a:rPr dirty="0" u="none" spc="-30"/>
              <a:t> </a:t>
            </a:r>
            <a:r>
              <a:rPr dirty="0" u="none"/>
              <a:t>design</a:t>
            </a:r>
            <a:r>
              <a:rPr dirty="0" u="none" spc="-40"/>
              <a:t> </a:t>
            </a:r>
            <a:r>
              <a:rPr dirty="0" u="none"/>
              <a:t>solution?</a:t>
            </a:r>
          </a:p>
          <a:p>
            <a:pPr marL="241300" marR="12192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u="none" spc="-5"/>
              <a:t>Can</a:t>
            </a:r>
            <a:r>
              <a:rPr dirty="0" u="none" spc="-25"/>
              <a:t> </a:t>
            </a:r>
            <a:r>
              <a:rPr dirty="0" u="none"/>
              <a:t>I</a:t>
            </a:r>
            <a:r>
              <a:rPr dirty="0" u="none" spc="-15"/>
              <a:t> </a:t>
            </a:r>
            <a:r>
              <a:rPr dirty="0" u="none" spc="-5"/>
              <a:t>ensure</a:t>
            </a:r>
            <a:r>
              <a:rPr dirty="0" u="none" spc="-35"/>
              <a:t> </a:t>
            </a:r>
            <a:r>
              <a:rPr dirty="0" u="none" spc="-5"/>
              <a:t>this</a:t>
            </a:r>
            <a:r>
              <a:rPr dirty="0" u="none" spc="-25"/>
              <a:t> </a:t>
            </a:r>
            <a:r>
              <a:rPr dirty="0" u="none"/>
              <a:t>requirement</a:t>
            </a:r>
            <a:r>
              <a:rPr dirty="0" u="none" spc="-50"/>
              <a:t> </a:t>
            </a:r>
            <a:r>
              <a:rPr dirty="0" u="none" spc="-5"/>
              <a:t>has </a:t>
            </a:r>
            <a:r>
              <a:rPr dirty="0" u="none" spc="-590"/>
              <a:t> </a:t>
            </a:r>
            <a:r>
              <a:rPr dirty="0" u="none" spc="-5"/>
              <a:t>been</a:t>
            </a:r>
            <a:r>
              <a:rPr dirty="0" u="none" spc="-25"/>
              <a:t> </a:t>
            </a:r>
            <a:r>
              <a:rPr dirty="0" u="none" spc="-5"/>
              <a:t>met</a:t>
            </a:r>
            <a:r>
              <a:rPr dirty="0" u="none" spc="-30"/>
              <a:t> </a:t>
            </a:r>
            <a:r>
              <a:rPr dirty="0" u="none" spc="-5"/>
              <a:t>in the</a:t>
            </a:r>
            <a:r>
              <a:rPr dirty="0" u="none" spc="-30"/>
              <a:t> </a:t>
            </a:r>
            <a:r>
              <a:rPr dirty="0" u="none" spc="-5"/>
              <a:t>implementation?</a:t>
            </a:r>
          </a:p>
          <a:p>
            <a:pPr marL="241300" marR="12192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u="none" spc="-5"/>
              <a:t>Can</a:t>
            </a:r>
            <a:r>
              <a:rPr dirty="0" u="none" spc="-25"/>
              <a:t> </a:t>
            </a:r>
            <a:r>
              <a:rPr dirty="0" u="none"/>
              <a:t>I</a:t>
            </a:r>
            <a:r>
              <a:rPr dirty="0" u="none" spc="-15"/>
              <a:t> </a:t>
            </a:r>
            <a:r>
              <a:rPr dirty="0" u="none" spc="-5"/>
              <a:t>ensure</a:t>
            </a:r>
            <a:r>
              <a:rPr dirty="0" u="none" spc="-35"/>
              <a:t> </a:t>
            </a:r>
            <a:r>
              <a:rPr dirty="0" u="none" spc="-5"/>
              <a:t>this</a:t>
            </a:r>
            <a:r>
              <a:rPr dirty="0" u="none" spc="-25"/>
              <a:t> </a:t>
            </a:r>
            <a:r>
              <a:rPr dirty="0" u="none"/>
              <a:t>requirement</a:t>
            </a:r>
            <a:r>
              <a:rPr dirty="0" u="none" spc="-50"/>
              <a:t> </a:t>
            </a:r>
            <a:r>
              <a:rPr dirty="0" u="none" spc="-5"/>
              <a:t>has </a:t>
            </a:r>
            <a:r>
              <a:rPr dirty="0" u="none" spc="-590"/>
              <a:t> </a:t>
            </a:r>
            <a:r>
              <a:rPr dirty="0" u="none" spc="-5"/>
              <a:t>been</a:t>
            </a:r>
            <a:r>
              <a:rPr dirty="0" u="none" spc="-25"/>
              <a:t> </a:t>
            </a:r>
            <a:r>
              <a:rPr dirty="0" u="none" spc="-5"/>
              <a:t>met</a:t>
            </a:r>
            <a:r>
              <a:rPr dirty="0" u="none" spc="-30"/>
              <a:t> </a:t>
            </a:r>
            <a:r>
              <a:rPr dirty="0" u="none" spc="-5"/>
              <a:t>during</a:t>
            </a:r>
            <a:r>
              <a:rPr dirty="0" u="none" spc="-25"/>
              <a:t> </a:t>
            </a:r>
            <a:r>
              <a:rPr dirty="0" u="none" spc="-5"/>
              <a:t>testing?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4082415" cy="224345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u="heavy" sz="20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endParaRPr sz="20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Originators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justifications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on other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6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806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Tips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15"/>
              <a:t> </a:t>
            </a:r>
            <a:r>
              <a:rPr dirty="0" spc="-20"/>
              <a:t>Producing</a:t>
            </a:r>
            <a:r>
              <a:rPr dirty="0" spc="-5"/>
              <a:t> </a:t>
            </a:r>
            <a:r>
              <a:rPr dirty="0" spc="-65"/>
              <a:t>Valid</a:t>
            </a:r>
            <a:r>
              <a:rPr dirty="0" spc="-15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444230" cy="338201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use the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4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short,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sentences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terminology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Stated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positively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Accompanied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notes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comments 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clarify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Stated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imperatively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Don’t use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4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8581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Translations</a:t>
            </a:r>
            <a:r>
              <a:rPr dirty="0" spc="5"/>
              <a:t> </a:t>
            </a:r>
            <a:r>
              <a:rPr dirty="0"/>
              <a:t>for </a:t>
            </a:r>
            <a:r>
              <a:rPr dirty="0" spc="-20"/>
              <a:t>Requirement</a:t>
            </a:r>
            <a:r>
              <a:rPr dirty="0" spc="-25"/>
              <a:t> </a:t>
            </a:r>
            <a:r>
              <a:rPr dirty="0" spc="-35"/>
              <a:t>Verbiage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9519285" cy="32188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Or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Select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one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options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Can,</a:t>
            </a:r>
            <a:r>
              <a:rPr dirty="0" u="heavy" sz="24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should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Expresses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desire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suggestion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reliability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Are,</a:t>
            </a:r>
            <a:r>
              <a:rPr dirty="0" u="heavy" sz="24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is,</a:t>
            </a:r>
            <a:r>
              <a:rPr dirty="0" u="heavy" sz="24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will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Descriptive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Support,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and/or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–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Confusing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But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not</a:t>
            </a:r>
            <a:r>
              <a:rPr dirty="0" u="heavy" sz="24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limited</a:t>
            </a:r>
            <a:r>
              <a:rPr dirty="0" u="heavy" sz="24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to,</a:t>
            </a:r>
            <a:r>
              <a:rPr dirty="0" u="heavy" sz="24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etc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Incomplete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requirement/thought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Shall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dictates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0016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Terms</a:t>
            </a:r>
            <a:r>
              <a:rPr dirty="0" spc="-45"/>
              <a:t> </a:t>
            </a:r>
            <a:r>
              <a:rPr dirty="0" spc="-5"/>
              <a:t>to</a:t>
            </a:r>
            <a:r>
              <a:rPr dirty="0" spc="-229"/>
              <a:t> </a:t>
            </a:r>
            <a:r>
              <a:rPr dirty="0" spc="-40"/>
              <a:t>Avoid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2235835" cy="338201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Adequate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Approximately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Maintainable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Maximize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597" y="2234945"/>
            <a:ext cx="2387600" cy="338201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Normally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Optimize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Substantial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Sufficient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Timely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593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  <a:r>
              <a:rPr dirty="0" spc="-25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15"/>
              <a:t>Requirement</a:t>
            </a:r>
            <a:r>
              <a:rPr dirty="0" spc="-254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3183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Phases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5"/>
              <a:t>Requirements</a:t>
            </a:r>
            <a:r>
              <a:rPr dirty="0" spc="-45"/>
              <a:t> </a:t>
            </a:r>
            <a:r>
              <a:rPr dirty="0" spc="-2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428494"/>
            <a:ext cx="4090670" cy="18516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Elicitation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30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80"/>
              <a:t> </a:t>
            </a:r>
            <a:r>
              <a:rPr dirty="0" spc="-25"/>
              <a:t>Rules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30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80"/>
              <a:t> </a:t>
            </a:r>
            <a:r>
              <a:rPr dirty="0" spc="-25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5741670" cy="139573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 are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Rules?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vs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 spc="-25"/>
              <a:t>Rules </a:t>
            </a:r>
            <a:r>
              <a:rPr dirty="0" spc="-5"/>
              <a:t>Explained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 spc="-25"/>
              <a:t>Rules </a:t>
            </a:r>
            <a:r>
              <a:rPr dirty="0" spc="-5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48425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3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Requirement?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3226689"/>
            <a:ext cx="7487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Something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do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 spc="-25"/>
              <a:t>Rules </a:t>
            </a:r>
            <a:r>
              <a:rPr dirty="0" spc="-5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defines</a:t>
            </a:r>
            <a:r>
              <a:rPr dirty="0" sz="2000" spc="-2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 constrains</a:t>
            </a:r>
            <a:r>
              <a:rPr dirty="0" sz="2000" spc="-4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some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 aspect</a:t>
            </a:r>
            <a:r>
              <a:rPr dirty="0" sz="2000" spc="-3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of</a:t>
            </a:r>
            <a:r>
              <a:rPr dirty="0" sz="2000" spc="2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business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 spc="-25"/>
              <a:t>Rules </a:t>
            </a:r>
            <a:r>
              <a:rPr dirty="0" spc="-5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resolves</a:t>
            </a:r>
            <a:r>
              <a:rPr dirty="0" sz="2000" spc="-4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either</a:t>
            </a:r>
            <a:r>
              <a:rPr dirty="0" sz="2000" spc="-3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true</a:t>
            </a:r>
            <a:r>
              <a:rPr dirty="0" sz="2000" spc="-2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dirty="0" sz="2000" spc="-1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false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 spc="-25"/>
              <a:t>Rules </a:t>
            </a:r>
            <a:r>
              <a:rPr dirty="0" spc="-5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assert</a:t>
            </a:r>
            <a:r>
              <a:rPr dirty="0" sz="2000" spc="-3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business</a:t>
            </a:r>
            <a:r>
              <a:rPr dirty="0" sz="2000" spc="-1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structure</a:t>
            </a:r>
            <a:r>
              <a:rPr dirty="0" sz="2000" spc="-4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 to control</a:t>
            </a:r>
            <a:r>
              <a:rPr dirty="0" sz="2000" spc="-4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4B083"/>
                </a:solidFill>
                <a:latin typeface="Trebuchet MS"/>
                <a:cs typeface="Trebuchet MS"/>
              </a:rPr>
              <a:t>or </a:t>
            </a:r>
            <a:r>
              <a:rPr dirty="0" sz="2000" spc="-585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4B083"/>
                </a:solidFill>
                <a:latin typeface="Trebuchet MS"/>
                <a:cs typeface="Trebuchet MS"/>
              </a:rPr>
              <a:t>influence</a:t>
            </a:r>
            <a:r>
              <a:rPr dirty="0" sz="2000" spc="-4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898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 spc="-25"/>
              <a:t>Rules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469642"/>
            <a:ext cx="8944610" cy="18516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addresses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 appear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(contain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.)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class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at least one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valid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rent 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vehicle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 an invoice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generated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0"/>
              <a:t> </a:t>
            </a:r>
            <a:r>
              <a:rPr dirty="0" spc="-25"/>
              <a:t>Rules</a:t>
            </a:r>
            <a:r>
              <a:rPr dirty="0" spc="-15"/>
              <a:t> </a:t>
            </a:r>
            <a:r>
              <a:rPr dirty="0"/>
              <a:t>vs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15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8528050" cy="25819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  <a:tab pos="573722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addresses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appear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valid	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(contain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@,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later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.)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appear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correction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invalid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0"/>
              <a:t> </a:t>
            </a:r>
            <a:r>
              <a:rPr dirty="0" spc="-25"/>
              <a:t>Rules</a:t>
            </a:r>
            <a:r>
              <a:rPr dirty="0" spc="-15"/>
              <a:t> </a:t>
            </a:r>
            <a:r>
              <a:rPr dirty="0"/>
              <a:t>vs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15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8409305" cy="22434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 have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Dean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assign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cannot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opened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until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 instructor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assigned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0"/>
              <a:t> </a:t>
            </a:r>
            <a:r>
              <a:rPr dirty="0" spc="-25"/>
              <a:t>Rules</a:t>
            </a:r>
            <a:r>
              <a:rPr dirty="0" spc="-15"/>
              <a:t> </a:t>
            </a:r>
            <a:r>
              <a:rPr dirty="0"/>
              <a:t>vs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15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7717790" cy="22434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rent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vehicle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inspect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0"/>
              <a:t> </a:t>
            </a:r>
            <a:r>
              <a:rPr dirty="0" spc="-25"/>
              <a:t>Rules</a:t>
            </a:r>
            <a:r>
              <a:rPr dirty="0" spc="-15"/>
              <a:t> </a:t>
            </a:r>
            <a:r>
              <a:rPr dirty="0"/>
              <a:t>vs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15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7937500" cy="25819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prior 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invoice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being generated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dirty="0" u="heavy" sz="2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quote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flow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invoice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tie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invoices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334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25"/>
              <a:t> Rules </a:t>
            </a:r>
            <a:r>
              <a:rPr dirty="0"/>
              <a:t>Best</a:t>
            </a:r>
            <a:r>
              <a:rPr dirty="0" spc="-25"/>
              <a:t> </a:t>
            </a:r>
            <a:r>
              <a:rPr dirty="0" spc="-2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98750"/>
            <a:ext cx="8677275" cy="21920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documenting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rules,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need multiple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changed</a:t>
            </a:r>
            <a:endParaRPr sz="2400">
              <a:latin typeface="Trebuchet MS"/>
              <a:cs typeface="Trebuchet MS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cause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Non-Functional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146653"/>
            <a:ext cx="3589654" cy="83058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Non-Functional </a:t>
            </a:r>
            <a:r>
              <a:rPr dirty="0" sz="2400" spc="-15">
                <a:solidFill>
                  <a:srgbClr val="A6A6A6"/>
                </a:solidFill>
                <a:latin typeface="Trebuchet MS"/>
                <a:cs typeface="Trebuchet MS"/>
              </a:rPr>
              <a:t>Requirements </a:t>
            </a:r>
            <a:r>
              <a:rPr dirty="0" sz="2400" spc="-7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243833"/>
            <a:ext cx="4184015" cy="1007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qualities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behave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Functional </a:t>
            </a:r>
            <a:r>
              <a:rPr dirty="0" sz="2400" spc="-15">
                <a:solidFill>
                  <a:srgbClr val="A6A6A6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Non-Functional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190699"/>
            <a:ext cx="2769235" cy="95186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6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Functional </a:t>
            </a:r>
            <a:r>
              <a:rPr dirty="0" sz="2400" spc="-15">
                <a:solidFill>
                  <a:srgbClr val="A6A6A6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dirty="0" sz="2400" spc="-5">
                <a:solidFill>
                  <a:srgbClr val="A6A6A6"/>
                </a:solidFill>
                <a:latin typeface="Trebuchet MS"/>
                <a:cs typeface="Trebuchet MS"/>
              </a:rPr>
              <a:t>Non-Functional </a:t>
            </a:r>
            <a:r>
              <a:rPr dirty="0" sz="2400" spc="-15">
                <a:solidFill>
                  <a:srgbClr val="A6A6A6"/>
                </a:solidFill>
                <a:latin typeface="Trebuchet MS"/>
                <a:cs typeface="Trebuchet MS"/>
              </a:rPr>
              <a:t>Requirements </a:t>
            </a:r>
            <a:r>
              <a:rPr dirty="0" sz="2400" spc="-7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033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Product</a:t>
            </a:r>
            <a:r>
              <a:rPr dirty="0" spc="-70"/>
              <a:t> </a:t>
            </a:r>
            <a:r>
              <a:rPr dirty="0" spc="-5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7079"/>
            <a:ext cx="9426575" cy="283464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reason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Client,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Customer,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dirty="0" sz="2000" spc="-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end-users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affect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r>
              <a:rPr dirty="0" sz="2000" spc="-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restrictions</a:t>
            </a:r>
            <a:r>
              <a:rPr dirty="0" sz="2000" spc="-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Naming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Conventions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Definitions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vocabulary</a:t>
            </a:r>
            <a:r>
              <a:rPr dirty="0" sz="2000" spc="-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Facts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outside</a:t>
            </a:r>
            <a:r>
              <a:rPr dirty="0" sz="2000" spc="-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influences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difference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r>
              <a:rPr dirty="0" sz="20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developers</a:t>
            </a:r>
            <a:r>
              <a:rPr dirty="0" sz="2000" spc="-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042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Product</a:t>
            </a:r>
            <a:r>
              <a:rPr dirty="0" spc="-35"/>
              <a:t> </a:t>
            </a:r>
            <a:r>
              <a:rPr dirty="0" spc="-5"/>
              <a:t>Constraint</a:t>
            </a:r>
            <a:r>
              <a:rPr dirty="0" spc="-5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8975090" cy="163068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exceed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$50,000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company’s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machines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cannot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interrupt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last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2021-11-09T02:43:59Z</dcterms:created>
  <dcterms:modified xsi:type="dcterms:W3CDTF">2021-11-09T02:43:59Z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