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76" y="6467854"/>
            <a:ext cx="1537716" cy="3215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970532"/>
            <a:ext cx="10437876" cy="3215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85704" y="1970532"/>
            <a:ext cx="1603248" cy="14477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09600"/>
            <a:ext cx="10438130" cy="1369060"/>
          </a:xfrm>
          <a:custGeom>
            <a:avLst/>
            <a:gdLst/>
            <a:ahLst/>
            <a:cxnLst/>
            <a:rect l="l" t="t" r="r" b="b"/>
            <a:pathLst>
              <a:path w="10438130" h="1369060">
                <a:moveTo>
                  <a:pt x="10437876" y="0"/>
                </a:moveTo>
                <a:lnTo>
                  <a:pt x="0" y="0"/>
                </a:lnTo>
                <a:lnTo>
                  <a:pt x="0" y="1368552"/>
                </a:lnTo>
                <a:lnTo>
                  <a:pt x="10437876" y="1368552"/>
                </a:lnTo>
                <a:lnTo>
                  <a:pt x="1043787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585704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1603248" y="0"/>
                </a:moveTo>
                <a:lnTo>
                  <a:pt x="0" y="0"/>
                </a:lnTo>
                <a:lnTo>
                  <a:pt x="0" y="1368552"/>
                </a:lnTo>
                <a:lnTo>
                  <a:pt x="1603248" y="1368552"/>
                </a:lnTo>
                <a:lnTo>
                  <a:pt x="160324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9053" y="965403"/>
            <a:ext cx="1067389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053" y="2689493"/>
            <a:ext cx="10673892" cy="185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3183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Phases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5"/>
              <a:t>Requirements</a:t>
            </a:r>
            <a:r>
              <a:rPr dirty="0" spc="-45"/>
              <a:t> </a:t>
            </a:r>
            <a:r>
              <a:rPr dirty="0" spc="-25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428494"/>
            <a:ext cx="4090670" cy="185166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Elicitation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44145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solidFill>
                  <a:srgbClr val="FFFFFF"/>
                </a:solidFill>
                <a:latin typeface="Trebuchet MS"/>
                <a:cs typeface="Trebuchet MS"/>
              </a:rPr>
              <a:t>Parsing</a:t>
            </a:r>
            <a:r>
              <a:rPr dirty="0" sz="3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3732" y="3284677"/>
            <a:ext cx="7628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Breaking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are too broad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414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Parsing</a:t>
            </a:r>
            <a:r>
              <a:rPr dirty="0" spc="-6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08052"/>
            <a:ext cx="8814435" cy="3302635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“User-completed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tax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converted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documents.”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Parsed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“The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handwriting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text.”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“The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convert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 text.”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“The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able to electronically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user-completed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fields.”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4145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Parsing</a:t>
            </a:r>
            <a:r>
              <a:rPr dirty="0" spc="-6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780538"/>
            <a:ext cx="6739255" cy="159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Removing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“and”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Risk is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conditions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will 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tested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Hard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trace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bug/failure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4235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Interpreting</a:t>
            </a:r>
            <a:r>
              <a:rPr dirty="0" spc="-100"/>
              <a:t> </a:t>
            </a:r>
            <a:r>
              <a:rPr dirty="0" spc="-15"/>
              <a:t>Requirements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4235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Interpreting</a:t>
            </a:r>
            <a:r>
              <a:rPr dirty="0" sz="3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445" y="3284677"/>
            <a:ext cx="9278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generalness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ambiguity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stated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4235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Interpreting</a:t>
            </a:r>
            <a:r>
              <a:rPr dirty="0" spc="-100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08052"/>
            <a:ext cx="8185150" cy="3884929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state-of-the-art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installed.”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Interpreted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PC 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Microsoft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Office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2013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Windows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installed.”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Parsed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PC shall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Microsoft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Office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2013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installed.”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Windows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installed.”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47263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Trebuchet MS"/>
                <a:cs typeface="Trebuchet MS"/>
              </a:rPr>
              <a:t>Focusing</a:t>
            </a:r>
            <a:r>
              <a:rPr dirty="0" sz="3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7972" y="3284677"/>
            <a:ext cx="8360409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190240" marR="5080" indent="-3178175">
              <a:lnSpc>
                <a:spcPts val="3030"/>
              </a:lnSpc>
              <a:spcBef>
                <a:spcPts val="475"/>
              </a:spcBef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Combine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overlapping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focused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7263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Focusing</a:t>
            </a:r>
            <a:r>
              <a:rPr dirty="0" spc="-5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63728"/>
            <a:ext cx="8216265" cy="2499360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standard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spreadsheet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installed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runs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Windows.”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Focused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LAN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Microsoft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Office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2013.”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053" y="965403"/>
            <a:ext cx="50374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Trebuchet MS"/>
                <a:cs typeface="Trebuchet MS"/>
              </a:rPr>
              <a:t>Qualifying</a:t>
            </a:r>
            <a:r>
              <a:rPr dirty="0" sz="3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3284677"/>
            <a:ext cx="9167495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678554" marR="5080" indent="-3666490">
              <a:lnSpc>
                <a:spcPts val="3030"/>
              </a:lnSpc>
              <a:spcBef>
                <a:spcPts val="475"/>
              </a:spcBef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verficiation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0374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Qualifying</a:t>
            </a:r>
            <a:r>
              <a:rPr dirty="0" spc="-9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63728"/>
            <a:ext cx="8852535" cy="2499360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“The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xxx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peform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actions…”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Focused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Requirement: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“Each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shall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executed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demonstrate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functionality.”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68154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Assigning</a:t>
            </a:r>
            <a:r>
              <a:rPr dirty="0" spc="-10"/>
              <a:t> </a:t>
            </a:r>
            <a:r>
              <a:rPr dirty="0" spc="-20"/>
              <a:t>Requirement</a:t>
            </a:r>
            <a:r>
              <a:rPr dirty="0" spc="-215"/>
              <a:t> </a:t>
            </a:r>
            <a:r>
              <a:rPr dirty="0"/>
              <a:t>Attributes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718248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215"/>
              <a:t> </a:t>
            </a:r>
            <a:r>
              <a:rPr dirty="0" spc="-5"/>
              <a:t>Assign</a:t>
            </a:r>
            <a:r>
              <a:rPr dirty="0" spc="15"/>
              <a:t> </a:t>
            </a:r>
            <a:r>
              <a:rPr dirty="0" spc="-20"/>
              <a:t>Requirement</a:t>
            </a:r>
            <a:r>
              <a:rPr dirty="0" spc="-240"/>
              <a:t> </a:t>
            </a:r>
            <a:r>
              <a:rPr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558" y="2688811"/>
            <a:ext cx="2216150" cy="13684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Clarification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endParaRPr sz="28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6252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T</a:t>
            </a:r>
            <a:r>
              <a:rPr dirty="0" spc="-5"/>
              <a:t>ypic</a:t>
            </a:r>
            <a:r>
              <a:rPr dirty="0" spc="5"/>
              <a:t>a</a:t>
            </a:r>
            <a:r>
              <a:rPr dirty="0"/>
              <a:t>l</a:t>
            </a:r>
            <a:r>
              <a:rPr dirty="0" spc="-220"/>
              <a:t> </a:t>
            </a:r>
            <a:r>
              <a:rPr dirty="0"/>
              <a:t>Attribut</a:t>
            </a:r>
            <a:r>
              <a:rPr dirty="0" spc="1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2970530" cy="27628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Identifier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Acceptance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Criteria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Author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Complexity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3597" y="2234945"/>
            <a:ext cx="2214245" cy="27628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Urgency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36252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25"/>
              <a:t>T</a:t>
            </a:r>
            <a:r>
              <a:rPr dirty="0" spc="-5"/>
              <a:t>ypic</a:t>
            </a:r>
            <a:r>
              <a:rPr dirty="0" spc="5"/>
              <a:t>a</a:t>
            </a:r>
            <a:r>
              <a:rPr dirty="0"/>
              <a:t>l</a:t>
            </a:r>
            <a:r>
              <a:rPr dirty="0" spc="-220"/>
              <a:t> </a:t>
            </a:r>
            <a:r>
              <a:rPr dirty="0"/>
              <a:t>Attribut</a:t>
            </a:r>
            <a:r>
              <a:rPr dirty="0" spc="1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2970530" cy="27628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Identifier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Acceptance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Criteria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7E7E7E"/>
                </a:solidFill>
                <a:latin typeface="Trebuchet MS"/>
                <a:cs typeface="Trebuchet MS"/>
              </a:rPr>
              <a:t>Author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Complexity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7E7E7E"/>
                </a:solidFill>
                <a:latin typeface="Trebuchet MS"/>
                <a:cs typeface="Trebuchet MS"/>
              </a:rPr>
              <a:t>Ownership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7E7E7E"/>
                </a:solidFill>
                <a:latin typeface="Trebuchet MS"/>
                <a:cs typeface="Trebuchet MS"/>
              </a:rPr>
              <a:t>Performance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3597" y="2234945"/>
            <a:ext cx="2214245" cy="27628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7E7E7E"/>
                </a:solidFill>
                <a:latin typeface="Trebuchet MS"/>
                <a:cs typeface="Trebuchet MS"/>
              </a:rPr>
              <a:t>Urgency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75">
                <a:solidFill>
                  <a:srgbClr val="7E7E7E"/>
                </a:solidFill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7E7E7E"/>
                </a:solidFill>
                <a:latin typeface="Trebuchet MS"/>
                <a:cs typeface="Trebuchet MS"/>
              </a:rPr>
              <a:t>Priority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2019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Prioritizing</a:t>
            </a:r>
            <a:r>
              <a:rPr dirty="0" spc="-95"/>
              <a:t> </a:t>
            </a:r>
            <a:r>
              <a:rPr dirty="0" spc="-15"/>
              <a:t>Requirements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8445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Why</a:t>
            </a:r>
            <a:r>
              <a:rPr dirty="0" spc="-45"/>
              <a:t> </a:t>
            </a:r>
            <a:r>
              <a:rPr dirty="0" spc="-20"/>
              <a:t>Prioritize</a:t>
            </a:r>
            <a:r>
              <a:rPr dirty="0" spc="-30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689" y="3237433"/>
            <a:ext cx="9181465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735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Generally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too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endParaRPr sz="2400">
              <a:latin typeface="Trebuchet MS"/>
              <a:cs typeface="Trebuchet MS"/>
            </a:endParaRPr>
          </a:p>
          <a:p>
            <a:pPr algn="ctr" marL="254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schedule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budget.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3313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Prioritization</a:t>
            </a:r>
            <a:r>
              <a:rPr dirty="0" spc="-80"/>
              <a:t> </a:t>
            </a:r>
            <a:r>
              <a:rPr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5412105" cy="32188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Ease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Ease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Obligation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authority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57600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3195" algn="l"/>
              </a:tabLst>
            </a:pPr>
            <a:r>
              <a:rPr dirty="0"/>
              <a:t>3</a:t>
            </a:r>
            <a:r>
              <a:rPr dirty="0" spc="-5"/>
              <a:t> </a:t>
            </a:r>
            <a:r>
              <a:rPr dirty="0"/>
              <a:t>Step	</a:t>
            </a:r>
            <a:r>
              <a:rPr dirty="0" spc="-15"/>
              <a:t>Prioritization</a:t>
            </a:r>
            <a:r>
              <a:rPr dirty="0" spc="-70"/>
              <a:t> </a:t>
            </a:r>
            <a:r>
              <a:rPr dirty="0" spc="-25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234945"/>
            <a:ext cx="9015730" cy="329819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</a:t>
            </a:r>
            <a:r>
              <a:rPr dirty="0" u="heavy" sz="24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71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usefulness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(critical,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important,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nice 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have)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</a:t>
            </a:r>
            <a:r>
              <a:rPr dirty="0" u="heavy" sz="24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71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Estimate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(1-5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scale)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</a:t>
            </a:r>
            <a:r>
              <a:rPr dirty="0" u="heavy" sz="2400" spc="-4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288290">
              <a:lnSpc>
                <a:spcPct val="100000"/>
              </a:lnSpc>
              <a:spcBef>
                <a:spcPts val="710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Determine timeframe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(1-5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scale)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84524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Requirement</a:t>
            </a:r>
            <a:r>
              <a:rPr dirty="0" spc="-40"/>
              <a:t> </a:t>
            </a:r>
            <a:r>
              <a:rPr dirty="0" spc="-15"/>
              <a:t>Prioritization</a:t>
            </a:r>
            <a:r>
              <a:rPr dirty="0" spc="-30"/>
              <a:t> </a:t>
            </a:r>
            <a:r>
              <a:rPr dirty="0"/>
              <a:t>Best </a:t>
            </a:r>
            <a:r>
              <a:rPr dirty="0" spc="-2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7956550" cy="18510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reigns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supreme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Remove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 prioritization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 from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politics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Prioritize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(and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re-prioritize)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after each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iteration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90392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Business</a:t>
            </a:r>
            <a:r>
              <a:rPr dirty="0" spc="-25"/>
              <a:t> </a:t>
            </a:r>
            <a:r>
              <a:rPr dirty="0" spc="-15"/>
              <a:t>Requirements</a:t>
            </a:r>
            <a:r>
              <a:rPr dirty="0" spc="-50"/>
              <a:t> </a:t>
            </a:r>
            <a:r>
              <a:rPr dirty="0" spc="-5"/>
              <a:t>Document</a:t>
            </a:r>
            <a:r>
              <a:rPr dirty="0" spc="-15"/>
              <a:t> </a:t>
            </a:r>
            <a:r>
              <a:rPr dirty="0" spc="-5"/>
              <a:t>(BRD)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93173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dirty="0" spc="-5"/>
              <a:t> </a:t>
            </a:r>
            <a:r>
              <a:rPr dirty="0" spc="-20"/>
              <a:t>Requirement</a:t>
            </a:r>
            <a:r>
              <a:rPr dirty="0" spc="-35"/>
              <a:t> </a:t>
            </a:r>
            <a:r>
              <a:rPr dirty="0" spc="-5"/>
              <a:t>Document (BRD)</a:t>
            </a:r>
            <a:r>
              <a:rPr dirty="0" spc="5"/>
              <a:t> </a:t>
            </a: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6280150" cy="18510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 is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Document?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prepares it?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for?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standard format?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143" y="2217419"/>
            <a:ext cx="3482340" cy="34823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28594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BRD</a:t>
            </a:r>
            <a:r>
              <a:rPr dirty="0" spc="-145"/>
              <a:t> </a:t>
            </a:r>
            <a:r>
              <a:rPr dirty="0" spc="-60"/>
              <a:t>Template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567" y="2403348"/>
            <a:ext cx="3832860" cy="4085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6418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Deriving</a:t>
            </a:r>
            <a:r>
              <a:rPr dirty="0" spc="-55"/>
              <a:t> </a:t>
            </a:r>
            <a:r>
              <a:rPr dirty="0" spc="-15"/>
              <a:t>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53" y="965403"/>
            <a:ext cx="46418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Deriving</a:t>
            </a:r>
            <a:r>
              <a:rPr dirty="0" spc="-55"/>
              <a:t> </a:t>
            </a:r>
            <a:r>
              <a:rPr dirty="0" spc="-15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053" y="2689493"/>
            <a:ext cx="4081779" cy="18510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Parsing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Interpreting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Focusing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  <a:p>
            <a:pPr marL="469900" indent="-457834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Qualifying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5 Steps to Becoming a Business Analyst</dc:title>
  <dcterms:created xsi:type="dcterms:W3CDTF">2021-11-09T02:45:02Z</dcterms:created>
  <dcterms:modified xsi:type="dcterms:W3CDTF">2021-11-09T02:45:02Z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