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4676" y="6467854"/>
            <a:ext cx="1537716" cy="32156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0076688" y="5140451"/>
            <a:ext cx="2115820" cy="1717675"/>
          </a:xfrm>
          <a:custGeom>
            <a:avLst/>
            <a:gdLst/>
            <a:ahLst/>
            <a:cxnLst/>
            <a:rect l="l" t="t" r="r" b="b"/>
            <a:pathLst>
              <a:path w="2115820" h="1717675">
                <a:moveTo>
                  <a:pt x="2115311" y="0"/>
                </a:moveTo>
                <a:lnTo>
                  <a:pt x="0" y="0"/>
                </a:lnTo>
                <a:lnTo>
                  <a:pt x="0" y="1717548"/>
                </a:lnTo>
                <a:lnTo>
                  <a:pt x="2115311" y="1717548"/>
                </a:lnTo>
                <a:lnTo>
                  <a:pt x="211531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0076688" y="5140451"/>
            <a:ext cx="2115820" cy="1717675"/>
          </a:xfrm>
          <a:custGeom>
            <a:avLst/>
            <a:gdLst/>
            <a:ahLst/>
            <a:cxnLst/>
            <a:rect l="l" t="t" r="r" b="b"/>
            <a:pathLst>
              <a:path w="2115820" h="1717675">
                <a:moveTo>
                  <a:pt x="0" y="1717548"/>
                </a:moveTo>
                <a:lnTo>
                  <a:pt x="2115311" y="1717548"/>
                </a:lnTo>
                <a:lnTo>
                  <a:pt x="2115311" y="0"/>
                </a:lnTo>
                <a:lnTo>
                  <a:pt x="0" y="0"/>
                </a:lnTo>
                <a:lnTo>
                  <a:pt x="0" y="1717548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0" name="bg 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1970532"/>
            <a:ext cx="10437876" cy="321563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585704" y="1970532"/>
            <a:ext cx="1603248" cy="144779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0" y="609600"/>
            <a:ext cx="10438130" cy="1369060"/>
          </a:xfrm>
          <a:custGeom>
            <a:avLst/>
            <a:gdLst/>
            <a:ahLst/>
            <a:cxnLst/>
            <a:rect l="l" t="t" r="r" b="b"/>
            <a:pathLst>
              <a:path w="10438130" h="1369060">
                <a:moveTo>
                  <a:pt x="10437876" y="0"/>
                </a:moveTo>
                <a:lnTo>
                  <a:pt x="0" y="0"/>
                </a:lnTo>
                <a:lnTo>
                  <a:pt x="0" y="1368552"/>
                </a:lnTo>
                <a:lnTo>
                  <a:pt x="10437876" y="1368552"/>
                </a:lnTo>
                <a:lnTo>
                  <a:pt x="10437876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585704" y="609600"/>
            <a:ext cx="1603375" cy="1369060"/>
          </a:xfrm>
          <a:custGeom>
            <a:avLst/>
            <a:gdLst/>
            <a:ahLst/>
            <a:cxnLst/>
            <a:rect l="l" t="t" r="r" b="b"/>
            <a:pathLst>
              <a:path w="1603375" h="1369060">
                <a:moveTo>
                  <a:pt x="1603248" y="0"/>
                </a:moveTo>
                <a:lnTo>
                  <a:pt x="0" y="0"/>
                </a:lnTo>
                <a:lnTo>
                  <a:pt x="0" y="1368552"/>
                </a:lnTo>
                <a:lnTo>
                  <a:pt x="1603248" y="1368552"/>
                </a:lnTo>
                <a:lnTo>
                  <a:pt x="160324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9053" y="965403"/>
            <a:ext cx="10673892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9053" y="2698750"/>
            <a:ext cx="10673892" cy="2308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474154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45"/>
              <a:t>R</a:t>
            </a:r>
            <a:r>
              <a:rPr dirty="0" spc="-5"/>
              <a:t>equi</a:t>
            </a:r>
            <a:r>
              <a:rPr dirty="0" spc="5"/>
              <a:t>r</a:t>
            </a:r>
            <a:r>
              <a:rPr dirty="0" spc="-5"/>
              <a:t>ement</a:t>
            </a:r>
            <a:r>
              <a:rPr dirty="0"/>
              <a:t>s</a:t>
            </a:r>
            <a:r>
              <a:rPr dirty="0" spc="-235"/>
              <a:t> </a:t>
            </a:r>
            <a:r>
              <a:rPr dirty="0"/>
              <a:t>Approval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603059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Sponsor/Committee</a:t>
            </a:r>
            <a:r>
              <a:rPr dirty="0" spc="-220"/>
              <a:t> </a:t>
            </a:r>
            <a:r>
              <a:rPr dirty="0"/>
              <a:t>Approval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817118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Sponsor/Committee</a:t>
            </a:r>
            <a:r>
              <a:rPr dirty="0" spc="-204"/>
              <a:t> </a:t>
            </a:r>
            <a:r>
              <a:rPr dirty="0"/>
              <a:t>Approval:</a:t>
            </a:r>
            <a:r>
              <a:rPr dirty="0" spc="-35"/>
              <a:t> </a:t>
            </a:r>
            <a:r>
              <a:rPr dirty="0"/>
              <a:t>Schedule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053" y="2294361"/>
            <a:ext cx="8807450" cy="3489325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1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Create presentation</a:t>
            </a:r>
            <a:r>
              <a:rPr dirty="0" sz="24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talk high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 level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about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  <a:p>
            <a:pPr lvl="1" marL="698500" indent="-229235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Update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project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schedule,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cost,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risks</a:t>
            </a:r>
            <a:endParaRPr sz="2000">
              <a:latin typeface="Trebuchet MS"/>
              <a:cs typeface="Trebuchet MS"/>
            </a:endParaRPr>
          </a:p>
          <a:p>
            <a:pPr lvl="1" marL="698500" indent="-229235">
              <a:lnSpc>
                <a:spcPct val="100000"/>
              </a:lnSpc>
              <a:spcBef>
                <a:spcPts val="26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Summarize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requirements</a:t>
            </a:r>
            <a:endParaRPr sz="2000">
              <a:latin typeface="Trebuchet MS"/>
              <a:cs typeface="Trebuchet MS"/>
            </a:endParaRPr>
          </a:p>
          <a:p>
            <a:pPr lvl="1" marL="698500" indent="-22923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Define</a:t>
            </a:r>
            <a:r>
              <a:rPr dirty="0" sz="20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recommended</a:t>
            </a:r>
            <a:r>
              <a:rPr dirty="0" sz="20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solution</a:t>
            </a:r>
            <a:endParaRPr sz="2000">
              <a:latin typeface="Trebuchet MS"/>
              <a:cs typeface="Trebuchet MS"/>
            </a:endParaRPr>
          </a:p>
          <a:p>
            <a:pPr lvl="1" marL="698500" indent="-229235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Anticipated</a:t>
            </a:r>
            <a:r>
              <a:rPr dirty="0" sz="20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transition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to the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solution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(training,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policies,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job</a:t>
            </a:r>
            <a:r>
              <a:rPr dirty="0" sz="20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aids,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etc.)</a:t>
            </a:r>
            <a:endParaRPr sz="2000">
              <a:latin typeface="Trebuchet MS"/>
              <a:cs typeface="Trebuchet MS"/>
            </a:endParaRPr>
          </a:p>
          <a:p>
            <a:pPr lvl="1" marL="698500" indent="-22923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Majority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presentation</a:t>
            </a:r>
            <a:r>
              <a:rPr dirty="0" sz="20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should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visuals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charts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Schedule</a:t>
            </a:r>
            <a:r>
              <a:rPr dirty="0" sz="24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approval</a:t>
            </a:r>
            <a:r>
              <a:rPr dirty="0" sz="24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meeting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sponsor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committee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Invite business</a:t>
            </a:r>
            <a:r>
              <a:rPr dirty="0" sz="24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technical</a:t>
            </a:r>
            <a:r>
              <a:rPr dirty="0" sz="24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project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leads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Create</a:t>
            </a:r>
            <a:r>
              <a:rPr dirty="0" sz="24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meeting</a:t>
            </a: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agenda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550545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Sponsor</a:t>
            </a:r>
            <a:r>
              <a:rPr dirty="0" spc="-190"/>
              <a:t> </a:t>
            </a:r>
            <a:r>
              <a:rPr dirty="0"/>
              <a:t>Approval:</a:t>
            </a:r>
            <a:r>
              <a:rPr dirty="0" spc="-30"/>
              <a:t> </a:t>
            </a:r>
            <a:r>
              <a:rPr dirty="0" spc="-10"/>
              <a:t>Conduct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053" y="2698750"/>
            <a:ext cx="7510145" cy="2308860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82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Explain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purpose</a:t>
            </a:r>
            <a:r>
              <a:rPr dirty="0" sz="24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meeting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agenda</a:t>
            </a:r>
            <a:endParaRPr sz="2400">
              <a:latin typeface="Trebuchet MS"/>
              <a:cs typeface="Trebuchet MS"/>
            </a:endParaRPr>
          </a:p>
          <a:p>
            <a:pPr marL="469900" indent="-457834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2400" spc="-25">
                <a:solidFill>
                  <a:srgbClr val="FFFFFF"/>
                </a:solidFill>
                <a:latin typeface="Trebuchet MS"/>
                <a:cs typeface="Trebuchet MS"/>
              </a:rPr>
              <a:t>Review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project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objective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(sell</a:t>
            </a:r>
            <a:r>
              <a:rPr dirty="0" sz="24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it)</a:t>
            </a:r>
            <a:endParaRPr sz="2400">
              <a:latin typeface="Trebuchet MS"/>
              <a:cs typeface="Trebuchet MS"/>
            </a:endParaRPr>
          </a:p>
          <a:p>
            <a:pPr marL="469900" indent="-457834">
              <a:lnSpc>
                <a:spcPct val="100000"/>
              </a:lnSpc>
              <a:spcBef>
                <a:spcPts val="71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Give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your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presentation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(stay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high</a:t>
            </a: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level)</a:t>
            </a:r>
            <a:endParaRPr sz="2400">
              <a:latin typeface="Trebuchet MS"/>
              <a:cs typeface="Trebuchet MS"/>
            </a:endParaRPr>
          </a:p>
          <a:p>
            <a:pPr marL="469900" indent="-457834">
              <a:lnSpc>
                <a:spcPct val="100000"/>
              </a:lnSpc>
              <a:spcBef>
                <a:spcPts val="70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Address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questions</a:t>
            </a:r>
            <a:r>
              <a:rPr dirty="0" sz="24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and concerns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immediately</a:t>
            </a:r>
            <a:endParaRPr sz="2400">
              <a:latin typeface="Trebuchet MS"/>
              <a:cs typeface="Trebuchet MS"/>
            </a:endParaRPr>
          </a:p>
          <a:p>
            <a:pPr marL="469900" indent="-457834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Gain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 official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 sign-off</a:t>
            </a:r>
            <a:r>
              <a:rPr dirty="0" sz="24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 the</a:t>
            </a: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474154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45"/>
              <a:t>R</a:t>
            </a:r>
            <a:r>
              <a:rPr dirty="0" spc="-5"/>
              <a:t>equi</a:t>
            </a:r>
            <a:r>
              <a:rPr dirty="0" spc="5"/>
              <a:t>r</a:t>
            </a:r>
            <a:r>
              <a:rPr dirty="0" spc="-5"/>
              <a:t>ement</a:t>
            </a:r>
            <a:r>
              <a:rPr dirty="0"/>
              <a:t>s</a:t>
            </a:r>
            <a:r>
              <a:rPr dirty="0" spc="-235"/>
              <a:t> </a:t>
            </a:r>
            <a:r>
              <a:rPr dirty="0"/>
              <a:t>Approval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053" y="2689493"/>
            <a:ext cx="5516245" cy="1395730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1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Busi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es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4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30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ea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24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Ap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roval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30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ech</a:t>
            </a: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ica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4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30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ea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24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pr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val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20">
                <a:solidFill>
                  <a:srgbClr val="FFFFFF"/>
                </a:solidFill>
                <a:latin typeface="Trebuchet MS"/>
                <a:cs typeface="Trebuchet MS"/>
              </a:rPr>
              <a:t>Project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Sponsor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/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Committee</a:t>
            </a:r>
            <a:r>
              <a:rPr dirty="0" sz="24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Approval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531241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Gaining</a:t>
            </a:r>
            <a:r>
              <a:rPr dirty="0" spc="-55"/>
              <a:t> </a:t>
            </a:r>
            <a:r>
              <a:rPr dirty="0"/>
              <a:t>Business</a:t>
            </a:r>
            <a:r>
              <a:rPr dirty="0" spc="-220"/>
              <a:t> </a:t>
            </a:r>
            <a:r>
              <a:rPr dirty="0"/>
              <a:t>Approval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577723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Business</a:t>
            </a:r>
            <a:r>
              <a:rPr dirty="0" spc="-229"/>
              <a:t> </a:t>
            </a:r>
            <a:r>
              <a:rPr dirty="0"/>
              <a:t>Approval:</a:t>
            </a:r>
            <a:r>
              <a:rPr dirty="0" spc="-50"/>
              <a:t> </a:t>
            </a:r>
            <a:r>
              <a:rPr dirty="0"/>
              <a:t>Schedule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053" y="2244598"/>
            <a:ext cx="5288280" cy="2762885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Schedule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multiple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review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sessions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Separate</a:t>
            </a: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business units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Never exceed four hours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per</a:t>
            </a:r>
            <a:r>
              <a:rPr dirty="0" sz="24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session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Involve</a:t>
            </a:r>
            <a:r>
              <a:rPr dirty="0" sz="24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Subject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Matter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Experts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(SME)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25">
                <a:solidFill>
                  <a:srgbClr val="FFFFFF"/>
                </a:solidFill>
                <a:latin typeface="Trebuchet MS"/>
                <a:cs typeface="Trebuchet MS"/>
              </a:rPr>
              <a:t>Keep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relevant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audience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Create</a:t>
            </a:r>
            <a:r>
              <a:rPr dirty="0" sz="24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meeting</a:t>
            </a: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agenda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562038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Business</a:t>
            </a:r>
            <a:r>
              <a:rPr dirty="0" spc="-215"/>
              <a:t> </a:t>
            </a:r>
            <a:r>
              <a:rPr dirty="0"/>
              <a:t>Approval:</a:t>
            </a:r>
            <a:r>
              <a:rPr dirty="0" spc="-40"/>
              <a:t> </a:t>
            </a:r>
            <a:r>
              <a:rPr dirty="0" spc="-10"/>
              <a:t>Conduct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053" y="2244598"/>
            <a:ext cx="8618220" cy="3567429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80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Explain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purpose</a:t>
            </a:r>
            <a:r>
              <a:rPr dirty="0" sz="24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meeting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agenda</a:t>
            </a:r>
            <a:endParaRPr sz="2400">
              <a:latin typeface="Trebuchet MS"/>
              <a:cs typeface="Trebuchet MS"/>
            </a:endParaRPr>
          </a:p>
          <a:p>
            <a:pPr marL="469900" indent="-457834">
              <a:lnSpc>
                <a:spcPct val="100000"/>
              </a:lnSpc>
              <a:spcBef>
                <a:spcPts val="71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2400" spc="-25">
                <a:solidFill>
                  <a:srgbClr val="FFFFFF"/>
                </a:solidFill>
                <a:latin typeface="Trebuchet MS"/>
                <a:cs typeface="Trebuchet MS"/>
              </a:rPr>
              <a:t>Review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project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objective</a:t>
            </a:r>
            <a:endParaRPr sz="2400">
              <a:latin typeface="Trebuchet MS"/>
              <a:cs typeface="Trebuchet MS"/>
            </a:endParaRPr>
          </a:p>
          <a:p>
            <a:pPr marL="469900" indent="-457834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Go</a:t>
            </a:r>
            <a:r>
              <a:rPr dirty="0" sz="24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over</a:t>
            </a:r>
            <a:r>
              <a:rPr dirty="0" sz="24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each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requirement</a:t>
            </a:r>
            <a:endParaRPr sz="2400">
              <a:latin typeface="Trebuchet MS"/>
              <a:cs typeface="Trebuchet MS"/>
            </a:endParaRPr>
          </a:p>
          <a:p>
            <a:pPr marL="469900" indent="-457834">
              <a:lnSpc>
                <a:spcPct val="100000"/>
              </a:lnSpc>
              <a:spcBef>
                <a:spcPts val="71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Address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questions</a:t>
            </a:r>
            <a:r>
              <a:rPr dirty="0" sz="24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and concerns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immediately</a:t>
            </a:r>
            <a:endParaRPr sz="2400">
              <a:latin typeface="Trebuchet MS"/>
              <a:cs typeface="Trebuchet MS"/>
            </a:endParaRPr>
          </a:p>
          <a:p>
            <a:pPr marL="469900" indent="-457834">
              <a:lnSpc>
                <a:spcPct val="100000"/>
              </a:lnSpc>
              <a:spcBef>
                <a:spcPts val="71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Change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4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update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requirements</a:t>
            </a:r>
            <a:endParaRPr sz="2400">
              <a:latin typeface="Trebuchet MS"/>
              <a:cs typeface="Trebuchet MS"/>
            </a:endParaRPr>
          </a:p>
          <a:p>
            <a:pPr marL="469900" indent="-457834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2400" spc="-65">
                <a:solidFill>
                  <a:srgbClr val="FFFFFF"/>
                </a:solidFill>
                <a:latin typeface="Trebuchet MS"/>
                <a:cs typeface="Trebuchet MS"/>
              </a:rPr>
              <a:t>Table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 all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new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requirements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unless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deemed critical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3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000" spc="-5" i="1">
                <a:solidFill>
                  <a:srgbClr val="FFFFFF"/>
                </a:solidFill>
                <a:latin typeface="Trebuchet MS"/>
                <a:cs typeface="Trebuchet MS"/>
              </a:rPr>
              <a:t>*If</a:t>
            </a:r>
            <a:r>
              <a:rPr dirty="0" sz="2000" spc="1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i="1">
                <a:solidFill>
                  <a:srgbClr val="FFFFFF"/>
                </a:solidFill>
                <a:latin typeface="Trebuchet MS"/>
                <a:cs typeface="Trebuchet MS"/>
              </a:rPr>
              <a:t>critical</a:t>
            </a:r>
            <a:r>
              <a:rPr dirty="0" sz="2000" spc="-2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 i="1">
                <a:solidFill>
                  <a:srgbClr val="FFFFFF"/>
                </a:solidFill>
                <a:latin typeface="Trebuchet MS"/>
                <a:cs typeface="Trebuchet MS"/>
              </a:rPr>
              <a:t>requirements</a:t>
            </a:r>
            <a:r>
              <a:rPr dirty="0" sz="2000" spc="-3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i="1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dirty="0" sz="2000" spc="-1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 i="1">
                <a:solidFill>
                  <a:srgbClr val="FFFFFF"/>
                </a:solidFill>
                <a:latin typeface="Trebuchet MS"/>
                <a:cs typeface="Trebuchet MS"/>
              </a:rPr>
              <a:t>determined,</a:t>
            </a:r>
            <a:r>
              <a:rPr dirty="0" sz="2000" spc="-3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i="1">
                <a:solidFill>
                  <a:srgbClr val="FFFFFF"/>
                </a:solidFill>
                <a:latin typeface="Trebuchet MS"/>
                <a:cs typeface="Trebuchet MS"/>
              </a:rPr>
              <a:t>reschedule</a:t>
            </a:r>
            <a:r>
              <a:rPr dirty="0" sz="2000" spc="-2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i="1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000" spc="-1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i="1">
                <a:solidFill>
                  <a:srgbClr val="FFFFFF"/>
                </a:solidFill>
                <a:latin typeface="Trebuchet MS"/>
                <a:cs typeface="Trebuchet MS"/>
              </a:rPr>
              <a:t>approval</a:t>
            </a:r>
            <a:r>
              <a:rPr dirty="0" sz="2000" spc="-4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 i="1">
                <a:solidFill>
                  <a:srgbClr val="FFFFFF"/>
                </a:solidFill>
                <a:latin typeface="Trebuchet MS"/>
                <a:cs typeface="Trebuchet MS"/>
              </a:rPr>
              <a:t>meeting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385572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0"/>
              <a:t>T</a:t>
            </a:r>
            <a:r>
              <a:rPr dirty="0" spc="-5"/>
              <a:t>ech</a:t>
            </a:r>
            <a:r>
              <a:rPr dirty="0" spc="5"/>
              <a:t>n</a:t>
            </a:r>
            <a:r>
              <a:rPr dirty="0" spc="-5"/>
              <a:t>ic</a:t>
            </a:r>
            <a:r>
              <a:rPr dirty="0" spc="10"/>
              <a:t>a</a:t>
            </a:r>
            <a:r>
              <a:rPr dirty="0"/>
              <a:t>l</a:t>
            </a:r>
            <a:r>
              <a:rPr dirty="0" spc="-229"/>
              <a:t> </a:t>
            </a:r>
            <a:r>
              <a:rPr dirty="0"/>
              <a:t>Approval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599567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0"/>
              <a:t>T</a:t>
            </a:r>
            <a:r>
              <a:rPr dirty="0" spc="-5"/>
              <a:t>ech</a:t>
            </a:r>
            <a:r>
              <a:rPr dirty="0" spc="5"/>
              <a:t>n</a:t>
            </a:r>
            <a:r>
              <a:rPr dirty="0" spc="-5"/>
              <a:t>ic</a:t>
            </a:r>
            <a:r>
              <a:rPr dirty="0" spc="10"/>
              <a:t>a</a:t>
            </a:r>
            <a:r>
              <a:rPr dirty="0"/>
              <a:t>l</a:t>
            </a:r>
            <a:r>
              <a:rPr dirty="0" spc="-229"/>
              <a:t> </a:t>
            </a:r>
            <a:r>
              <a:rPr dirty="0"/>
              <a:t>Approval:</a:t>
            </a:r>
            <a:r>
              <a:rPr dirty="0" spc="-15"/>
              <a:t> </a:t>
            </a:r>
            <a:r>
              <a:rPr dirty="0"/>
              <a:t>Schedule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053" y="2698750"/>
            <a:ext cx="6788150" cy="2308860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2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Session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 1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 Schedule</a:t>
            </a:r>
            <a:r>
              <a:rPr dirty="0" sz="24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initial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high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 level review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Session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 Schedule</a:t>
            </a:r>
            <a:r>
              <a:rPr dirty="0" sz="24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in-depth</a:t>
            </a:r>
            <a:r>
              <a:rPr dirty="0" sz="24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follow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up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review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Include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technical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Subject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Matter Experts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(SMEs)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Include</a:t>
            </a:r>
            <a:r>
              <a:rPr dirty="0" sz="24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40">
                <a:solidFill>
                  <a:srgbClr val="FFFFFF"/>
                </a:solidFill>
                <a:latin typeface="Trebuchet MS"/>
                <a:cs typeface="Trebuchet MS"/>
              </a:rPr>
              <a:t>Technical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 Lead</a:t>
            </a:r>
            <a:r>
              <a:rPr dirty="0" sz="24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24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Architect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Create</a:t>
            </a:r>
            <a:r>
              <a:rPr dirty="0" sz="24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agendas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24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both</a:t>
            </a:r>
            <a:r>
              <a:rPr dirty="0" sz="24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meetings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815530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0"/>
              <a:t>T</a:t>
            </a:r>
            <a:r>
              <a:rPr dirty="0" spc="-5"/>
              <a:t>ech</a:t>
            </a:r>
            <a:r>
              <a:rPr dirty="0" spc="5"/>
              <a:t>n</a:t>
            </a:r>
            <a:r>
              <a:rPr dirty="0" spc="-5"/>
              <a:t>ic</a:t>
            </a:r>
            <a:r>
              <a:rPr dirty="0" spc="10"/>
              <a:t>a</a:t>
            </a:r>
            <a:r>
              <a:rPr dirty="0"/>
              <a:t>l</a:t>
            </a:r>
            <a:r>
              <a:rPr dirty="0" spc="-229"/>
              <a:t> </a:t>
            </a:r>
            <a:r>
              <a:rPr dirty="0"/>
              <a:t>Approval:</a:t>
            </a:r>
            <a:r>
              <a:rPr dirty="0" spc="-15"/>
              <a:t> </a:t>
            </a:r>
            <a:r>
              <a:rPr dirty="0" spc="-5"/>
              <a:t>C</a:t>
            </a:r>
            <a:r>
              <a:rPr dirty="0" spc="-15"/>
              <a:t>o</a:t>
            </a:r>
            <a:r>
              <a:rPr dirty="0" spc="-5"/>
              <a:t>nduc</a:t>
            </a:r>
            <a:r>
              <a:rPr dirty="0"/>
              <a:t>t</a:t>
            </a:r>
            <a:r>
              <a:rPr dirty="0" spc="-5"/>
              <a:t> </a:t>
            </a:r>
            <a:r>
              <a:rPr dirty="0" spc="-5"/>
              <a:t>(Ses</a:t>
            </a:r>
            <a:r>
              <a:rPr dirty="0" spc="-20"/>
              <a:t>s</a:t>
            </a:r>
            <a:r>
              <a:rPr dirty="0" spc="-5"/>
              <a:t>io</a:t>
            </a:r>
            <a:r>
              <a:rPr dirty="0"/>
              <a:t>n</a:t>
            </a:r>
            <a:r>
              <a:rPr dirty="0" spc="20"/>
              <a:t> </a:t>
            </a:r>
            <a:r>
              <a:rPr dirty="0" spc="-5"/>
              <a:t>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053" y="2698750"/>
            <a:ext cx="7510145" cy="2308860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82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Explain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purpose</a:t>
            </a:r>
            <a:r>
              <a:rPr dirty="0" sz="24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meeting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agenda</a:t>
            </a:r>
            <a:endParaRPr sz="2400">
              <a:latin typeface="Trebuchet MS"/>
              <a:cs typeface="Trebuchet MS"/>
            </a:endParaRPr>
          </a:p>
          <a:p>
            <a:pPr marL="469900" indent="-457834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2400" spc="-25">
                <a:solidFill>
                  <a:srgbClr val="FFFFFF"/>
                </a:solidFill>
                <a:latin typeface="Trebuchet MS"/>
                <a:cs typeface="Trebuchet MS"/>
              </a:rPr>
              <a:t>Review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project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objective</a:t>
            </a:r>
            <a:endParaRPr sz="2400">
              <a:latin typeface="Trebuchet MS"/>
              <a:cs typeface="Trebuchet MS"/>
            </a:endParaRPr>
          </a:p>
          <a:p>
            <a:pPr marL="469900" indent="-457834">
              <a:lnSpc>
                <a:spcPct val="100000"/>
              </a:lnSpc>
              <a:spcBef>
                <a:spcPts val="71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2400" spc="-65">
                <a:solidFill>
                  <a:srgbClr val="FFFFFF"/>
                </a:solidFill>
                <a:latin typeface="Trebuchet MS"/>
                <a:cs typeface="Trebuchet MS"/>
              </a:rPr>
              <a:t>Touch</a:t>
            </a: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each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section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 of</a:t>
            </a:r>
            <a:r>
              <a:rPr dirty="0" sz="24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requirements</a:t>
            </a:r>
            <a:endParaRPr sz="2400">
              <a:latin typeface="Trebuchet MS"/>
              <a:cs typeface="Trebuchet MS"/>
            </a:endParaRPr>
          </a:p>
          <a:p>
            <a:pPr marL="469900" indent="-457834">
              <a:lnSpc>
                <a:spcPct val="100000"/>
              </a:lnSpc>
              <a:spcBef>
                <a:spcPts val="70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Identify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any major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technical 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concerns</a:t>
            </a:r>
            <a:endParaRPr sz="2400">
              <a:latin typeface="Trebuchet MS"/>
              <a:cs typeface="Trebuchet MS"/>
            </a:endParaRPr>
          </a:p>
          <a:p>
            <a:pPr marL="469900" indent="-457834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Answer</a:t>
            </a:r>
            <a:r>
              <a:rPr dirty="0" sz="24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questions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815530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0"/>
              <a:t>T</a:t>
            </a:r>
            <a:r>
              <a:rPr dirty="0" spc="-5"/>
              <a:t>ech</a:t>
            </a:r>
            <a:r>
              <a:rPr dirty="0" spc="5"/>
              <a:t>n</a:t>
            </a:r>
            <a:r>
              <a:rPr dirty="0" spc="-5"/>
              <a:t>ic</a:t>
            </a:r>
            <a:r>
              <a:rPr dirty="0" spc="10"/>
              <a:t>a</a:t>
            </a:r>
            <a:r>
              <a:rPr dirty="0"/>
              <a:t>l</a:t>
            </a:r>
            <a:r>
              <a:rPr dirty="0" spc="-229"/>
              <a:t> </a:t>
            </a:r>
            <a:r>
              <a:rPr dirty="0"/>
              <a:t>Approval:</a:t>
            </a:r>
            <a:r>
              <a:rPr dirty="0" spc="-15"/>
              <a:t> </a:t>
            </a:r>
            <a:r>
              <a:rPr dirty="0" spc="-5"/>
              <a:t>C</a:t>
            </a:r>
            <a:r>
              <a:rPr dirty="0" spc="-15"/>
              <a:t>o</a:t>
            </a:r>
            <a:r>
              <a:rPr dirty="0" spc="-5"/>
              <a:t>nduc</a:t>
            </a:r>
            <a:r>
              <a:rPr dirty="0"/>
              <a:t>t</a:t>
            </a:r>
            <a:r>
              <a:rPr dirty="0" spc="-5"/>
              <a:t> </a:t>
            </a:r>
            <a:r>
              <a:rPr dirty="0" spc="-5"/>
              <a:t>(Ses</a:t>
            </a:r>
            <a:r>
              <a:rPr dirty="0" spc="-20"/>
              <a:t>s</a:t>
            </a:r>
            <a:r>
              <a:rPr dirty="0" spc="-5"/>
              <a:t>io</a:t>
            </a:r>
            <a:r>
              <a:rPr dirty="0"/>
              <a:t>n</a:t>
            </a:r>
            <a:r>
              <a:rPr dirty="0" spc="20"/>
              <a:t> </a:t>
            </a:r>
            <a:r>
              <a:rPr dirty="0" spc="-5"/>
              <a:t>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053" y="2244598"/>
            <a:ext cx="8901430" cy="3894454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80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Explain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purpose</a:t>
            </a:r>
            <a:r>
              <a:rPr dirty="0" sz="24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meeting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agenda</a:t>
            </a:r>
            <a:endParaRPr sz="2400">
              <a:latin typeface="Trebuchet MS"/>
              <a:cs typeface="Trebuchet MS"/>
            </a:endParaRPr>
          </a:p>
          <a:p>
            <a:pPr marL="469900" indent="-457834">
              <a:lnSpc>
                <a:spcPct val="100000"/>
              </a:lnSpc>
              <a:spcBef>
                <a:spcPts val="71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2400" spc="-25">
                <a:solidFill>
                  <a:srgbClr val="FFFFFF"/>
                </a:solidFill>
                <a:latin typeface="Trebuchet MS"/>
                <a:cs typeface="Trebuchet MS"/>
              </a:rPr>
              <a:t>Review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project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objective</a:t>
            </a:r>
            <a:endParaRPr sz="2400">
              <a:latin typeface="Trebuchet MS"/>
              <a:cs typeface="Trebuchet MS"/>
            </a:endParaRPr>
          </a:p>
          <a:p>
            <a:pPr marL="469900" indent="-457834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Go</a:t>
            </a: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through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each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 requirement</a:t>
            </a:r>
            <a:r>
              <a:rPr dirty="0" sz="24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validate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technical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 feasibility</a:t>
            </a:r>
            <a:endParaRPr sz="2400">
              <a:latin typeface="Trebuchet MS"/>
              <a:cs typeface="Trebuchet MS"/>
            </a:endParaRPr>
          </a:p>
          <a:p>
            <a:pPr marL="469900" indent="-457834">
              <a:lnSpc>
                <a:spcPct val="100000"/>
              </a:lnSpc>
              <a:spcBef>
                <a:spcPts val="71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Identify any 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troublesome</a:t>
            </a:r>
            <a:r>
              <a:rPr dirty="0" sz="24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requirements</a:t>
            </a:r>
            <a:endParaRPr sz="2400">
              <a:latin typeface="Trebuchet MS"/>
              <a:cs typeface="Trebuchet MS"/>
            </a:endParaRPr>
          </a:p>
          <a:p>
            <a:pPr marL="469900" indent="-457834">
              <a:lnSpc>
                <a:spcPct val="100000"/>
              </a:lnSpc>
              <a:spcBef>
                <a:spcPts val="71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2400" spc="-35">
                <a:solidFill>
                  <a:srgbClr val="FFFFFF"/>
                </a:solidFill>
                <a:latin typeface="Trebuchet MS"/>
                <a:cs typeface="Trebuchet MS"/>
              </a:rPr>
              <a:t>Verify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enough detail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design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phase</a:t>
            </a:r>
            <a:endParaRPr sz="2400">
              <a:latin typeface="Trebuchet MS"/>
              <a:cs typeface="Trebuchet MS"/>
            </a:endParaRPr>
          </a:p>
          <a:p>
            <a:pPr marL="469900" indent="-457834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Make</a:t>
            </a:r>
            <a:r>
              <a:rPr dirty="0" sz="24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24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Buy</a:t>
            </a: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decision</a:t>
            </a:r>
            <a:endParaRPr sz="2400">
              <a:latin typeface="Trebuchet MS"/>
              <a:cs typeface="Trebuchet MS"/>
            </a:endParaRPr>
          </a:p>
          <a:p>
            <a:pPr lvl="1" marL="698500" indent="-22923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Make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20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Create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high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level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design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architecture</a:t>
            </a:r>
            <a:endParaRPr sz="2000">
              <a:latin typeface="Trebuchet MS"/>
              <a:cs typeface="Trebuchet MS"/>
            </a:endParaRPr>
          </a:p>
          <a:p>
            <a:pPr lvl="1" marL="698500" indent="-229235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Buy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 Determine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options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(Competitive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Comparison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Matrix)</a:t>
            </a:r>
            <a:endParaRPr sz="2000">
              <a:latin typeface="Trebuchet MS"/>
              <a:cs typeface="Trebuchet MS"/>
            </a:endParaRPr>
          </a:p>
          <a:p>
            <a:pPr marL="469900" indent="-457834">
              <a:lnSpc>
                <a:spcPct val="100000"/>
              </a:lnSpc>
              <a:spcBef>
                <a:spcPts val="69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Update</a:t>
            </a: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project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estimated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cost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aschenbrennerjeremy@gmail.com</dc:creator>
  <dc:title>5 Steps to Becoming a Business Analyst</dc:title>
  <dcterms:created xsi:type="dcterms:W3CDTF">2021-11-09T02:45:30Z</dcterms:created>
  <dcterms:modified xsi:type="dcterms:W3CDTF">2021-11-09T02:45:30Z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2018-12-10T00:00:00Z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2021-11-09T00:00:00Z</vt:filetime>
  </property>
</Properties>
</file>