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</p:sldIdLst>
  <p:sldSz cx="134112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6" y="22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viewProps" Target="view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7240" y="3118104"/>
            <a:ext cx="8808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4480" y="5632704"/>
            <a:ext cx="7254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396">
              <a:lnSpc>
                <a:spcPts val="1880"/>
              </a:lnSpc>
            </a:pPr>
            <a:fld id="{81D60167-4931-47E6-BA6A-407CBD079E47}" type="slidenum">
              <a:rPr lang="en-US" smtClean="0"/>
              <a:pPr marL="152396">
                <a:lnSpc>
                  <a:spcPts val="188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396">
              <a:lnSpc>
                <a:spcPts val="1880"/>
              </a:lnSpc>
            </a:pPr>
            <a:fld id="{81D60167-4931-47E6-BA6A-407CBD079E47}" type="slidenum">
              <a:rPr lang="en-US" smtClean="0"/>
              <a:pPr marL="152396">
                <a:lnSpc>
                  <a:spcPts val="188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8160" y="2313432"/>
            <a:ext cx="45079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37048" y="2313432"/>
            <a:ext cx="45079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396">
              <a:lnSpc>
                <a:spcPts val="1880"/>
              </a:lnSpc>
            </a:pPr>
            <a:fld id="{81D60167-4931-47E6-BA6A-407CBD079E47}" type="slidenum">
              <a:rPr lang="en-US" smtClean="0"/>
              <a:pPr marL="152396">
                <a:lnSpc>
                  <a:spcPts val="188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396">
              <a:lnSpc>
                <a:spcPts val="1880"/>
              </a:lnSpc>
            </a:pPr>
            <a:fld id="{81D60167-4931-47E6-BA6A-407CBD079E47}" type="slidenum">
              <a:rPr lang="en-US" smtClean="0"/>
              <a:pPr marL="152396">
                <a:lnSpc>
                  <a:spcPts val="188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396">
              <a:lnSpc>
                <a:spcPts val="1880"/>
              </a:lnSpc>
            </a:pPr>
            <a:fld id="{81D60167-4931-47E6-BA6A-407CBD079E47}" type="slidenum">
              <a:rPr lang="en-US" smtClean="0"/>
              <a:pPr marL="152396">
                <a:lnSpc>
                  <a:spcPts val="188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507" y="922855"/>
            <a:ext cx="9702800" cy="3146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160" y="402336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160" y="2313432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23488" y="9354312"/>
            <a:ext cx="3316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8160" y="9354312"/>
            <a:ext cx="2383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95479" y="6861895"/>
            <a:ext cx="406400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396">
              <a:lnSpc>
                <a:spcPts val="1880"/>
              </a:lnSpc>
            </a:pPr>
            <a:fld id="{81D60167-4931-47E6-BA6A-407CBD079E47}" type="slidenum">
              <a:rPr lang="en-US" smtClean="0"/>
              <a:pPr marL="152396">
                <a:lnSpc>
                  <a:spcPts val="188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-lang.org/" TargetMode="Externa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jenkins/script" TargetMode="External"/><Relationship Id="rId1" Type="http://schemas.openxmlformats.org/officeDocument/2006/relationships/slideLayout" Target="../slideLayouts/slideLayout5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script" TargetMode="External"/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kinsci/jenkins-scripts/tree/master/scriptler" TargetMode="External"/><Relationship Id="rId1" Type="http://schemas.openxmlformats.org/officeDocument/2006/relationships/slideLayout" Target="../slideLayouts/slideLayout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doc.jenkins-ci.org/" TargetMode="Externa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opscube.com/setup-custom-materialized-ui-theme-jenkins/" TargetMode="External"/><Relationship Id="rId1" Type="http://schemas.openxmlformats.org/officeDocument/2006/relationships/slideLayout" Target="../slideLayouts/slideLayout5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L:\CVS_Workspace\Software\log\jenkins.log" TargetMode="External"/><Relationship Id="rId1" Type="http://schemas.openxmlformats.org/officeDocument/2006/relationships/slideLayout" Target="../slideLayouts/slideLayout5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erver/job/myjob/buildWithParameters?PARAMETER=Value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428" y="1267171"/>
            <a:ext cx="8189807" cy="678818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2480"/>
              </a:lnSpc>
              <a:spcBef>
                <a:spcPts val="293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7" dirty="0">
                <a:latin typeface="Arial"/>
                <a:cs typeface="Arial"/>
              </a:rPr>
              <a:t> 1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Introduction to Continuous</a:t>
            </a:r>
            <a:r>
              <a:rPr sz="2133" b="1" spc="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Integration,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Continuous </a:t>
            </a:r>
            <a:r>
              <a:rPr sz="2133" b="1" spc="-56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Delivery and Jenkins-CI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3454401"/>
            <a:ext cx="7311813" cy="3215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867" rIns="0" bIns="0" rtlCol="0">
            <a:spAutoFit/>
          </a:bodyPr>
          <a:lstStyle/>
          <a:p>
            <a:pPr marL="50799">
              <a:spcBef>
                <a:spcPts val="267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3733800"/>
            <a:ext cx="7311813" cy="2229350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50799">
              <a:spcBef>
                <a:spcPts val="987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Agile</a:t>
            </a:r>
            <a:r>
              <a:rPr sz="2133" spc="-10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Continuous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Integration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Continuous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Delivery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History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1428" y="2804162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665308" y="3454400"/>
            <a:ext cx="7315200" cy="2641600"/>
          </a:xfrm>
          <a:custGeom>
            <a:avLst/>
            <a:gdLst/>
            <a:ahLst/>
            <a:cxnLst/>
            <a:rect l="l" t="t" r="r" b="b"/>
            <a:pathLst>
              <a:path w="5486400" h="1981200">
                <a:moveTo>
                  <a:pt x="5486400" y="0"/>
                </a:moveTo>
                <a:lnTo>
                  <a:pt x="5485130" y="0"/>
                </a:lnTo>
                <a:lnTo>
                  <a:pt x="5485130" y="1979930"/>
                </a:lnTo>
                <a:lnTo>
                  <a:pt x="1270" y="1979930"/>
                </a:lnTo>
                <a:lnTo>
                  <a:pt x="1270" y="0"/>
                </a:lnTo>
                <a:lnTo>
                  <a:pt x="0" y="0"/>
                </a:lnTo>
                <a:lnTo>
                  <a:pt x="0" y="1979930"/>
                </a:lnTo>
                <a:lnTo>
                  <a:pt x="0" y="1981200"/>
                </a:lnTo>
                <a:lnTo>
                  <a:pt x="1270" y="1981200"/>
                </a:lnTo>
                <a:lnTo>
                  <a:pt x="5485130" y="1981200"/>
                </a:lnTo>
                <a:lnTo>
                  <a:pt x="5486400" y="1981200"/>
                </a:lnTo>
                <a:lnTo>
                  <a:pt x="5486400" y="197993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677487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853195">
              <a:tabLst>
                <a:tab pos="3412828" algn="l"/>
              </a:tabLst>
            </a:pPr>
            <a:r>
              <a:rPr sz="2133" b="1" spc="-7" dirty="0">
                <a:latin typeface="Arial"/>
                <a:cs typeface="Arial"/>
              </a:rPr>
              <a:t>1.9	Typical Setup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for Continuous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Integration</a:t>
            </a:r>
            <a:endParaRPr sz="2133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031" y="575733"/>
            <a:ext cx="8235435" cy="603842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407140" cy="4861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34090">
              <a:tabLst>
                <a:tab pos="3893723" algn="l"/>
              </a:tabLst>
            </a:pPr>
            <a:r>
              <a:rPr sz="2133" b="1" spc="-7" dirty="0">
                <a:latin typeface="Arial"/>
                <a:cs typeface="Arial"/>
              </a:rPr>
              <a:t>7.3	</a:t>
            </a:r>
            <a:r>
              <a:rPr sz="2133" b="1" spc="-13" dirty="0">
                <a:latin typeface="Arial"/>
                <a:cs typeface="Arial"/>
              </a:rPr>
              <a:t>DevOps</a:t>
            </a:r>
            <a:r>
              <a:rPr sz="2133" b="1" spc="-7" dirty="0">
                <a:latin typeface="Arial"/>
                <a:cs typeface="Arial"/>
              </a:rPr>
              <a:t> and Continuous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</a:t>
            </a:r>
            <a:endParaRPr sz="2133">
              <a:latin typeface="Arial"/>
              <a:cs typeface="Arial"/>
            </a:endParaRPr>
          </a:p>
          <a:p>
            <a:pPr marL="931310" marR="350511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Managing deployments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across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horizontally-scaled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difficult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tight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automation of development,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monitoring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Along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technologies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virtualization,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cloud,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</a:t>
            </a:r>
            <a:endParaRPr sz="2133">
              <a:latin typeface="Arial MT"/>
              <a:cs typeface="Arial MT"/>
            </a:endParaRPr>
          </a:p>
          <a:p>
            <a:pPr marL="931310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This </a:t>
            </a:r>
            <a:r>
              <a:rPr sz="2133" dirty="0">
                <a:latin typeface="Arial MT"/>
                <a:cs typeface="Arial MT"/>
              </a:rPr>
              <a:t>is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central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DevOps</a:t>
            </a:r>
            <a:r>
              <a:rPr sz="2133" dirty="0">
                <a:latin typeface="Arial MT"/>
                <a:cs typeface="Arial MT"/>
              </a:rPr>
              <a:t> -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provision 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appropriate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technology and processes</a:t>
            </a:r>
            <a:endParaRPr sz="2133">
              <a:latin typeface="Arial MT"/>
              <a:cs typeface="Arial MT"/>
            </a:endParaRPr>
          </a:p>
          <a:p>
            <a:pPr marL="931310" marR="683243" indent="-304792">
              <a:lnSpc>
                <a:spcPts val="2452"/>
              </a:lnSpc>
              <a:spcBef>
                <a:spcPts val="97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Deploy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fast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it, while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maintaining quality,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trace-ability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accountability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115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822940" cy="59719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400975">
              <a:tabLst>
                <a:tab pos="3961454" algn="l"/>
              </a:tabLst>
            </a:pPr>
            <a:r>
              <a:rPr sz="2133" b="1" spc="-7" dirty="0">
                <a:latin typeface="Arial"/>
                <a:cs typeface="Arial"/>
              </a:rPr>
              <a:t>7.4	Continuous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 Challenges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More than 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department/group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involved, not just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Developers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QA,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Compliance,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Business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CI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takes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minutes,</a:t>
            </a:r>
            <a:r>
              <a:rPr sz="2133" dirty="0">
                <a:latin typeface="Arial MT"/>
                <a:cs typeface="Arial MT"/>
              </a:rPr>
              <a:t> CD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 could extend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over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days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Could also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human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input,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manual tests,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acceptance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tests, etc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Extended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cycle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means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"in flight"</a:t>
            </a:r>
            <a:endParaRPr sz="2133">
              <a:latin typeface="Arial MT"/>
              <a:cs typeface="Arial MT"/>
            </a:endParaRPr>
          </a:p>
          <a:p>
            <a:pPr marL="1236102" marR="6773" lvl="1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"Version 6" part-way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</a:t>
            </a:r>
            <a:r>
              <a:rPr sz="2133" dirty="0">
                <a:latin typeface="Arial MT"/>
                <a:cs typeface="Arial MT"/>
              </a:rPr>
              <a:t> User </a:t>
            </a:r>
            <a:r>
              <a:rPr sz="2133" spc="-7" dirty="0">
                <a:latin typeface="Arial MT"/>
                <a:cs typeface="Arial MT"/>
              </a:rPr>
              <a:t>Acceptance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while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continues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7"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resources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test/deployment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 involved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"Version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6"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goes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Performance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Validation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"Version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7" moves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</a:t>
            </a: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7" dirty="0">
                <a:latin typeface="Arial MT"/>
                <a:cs typeface="Arial MT"/>
              </a:rPr>
              <a:t> Acceptance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Meanwhile,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going 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"Version 8"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117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221980" cy="61026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12077">
              <a:tabLst>
                <a:tab pos="3870017" algn="l"/>
              </a:tabLst>
            </a:pPr>
            <a:r>
              <a:rPr sz="2133" b="1" spc="-7" dirty="0">
                <a:latin typeface="Arial"/>
                <a:cs typeface="Arial"/>
              </a:rPr>
              <a:t>7.5	Continuous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 </a:t>
            </a:r>
            <a:r>
              <a:rPr sz="2133" spc="-13" dirty="0">
                <a:latin typeface="Arial MT"/>
                <a:cs typeface="Arial MT"/>
              </a:rPr>
              <a:t>always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been useful for this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completed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successfully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trigger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another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Jobs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Parameterized jobs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gather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information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Workflow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processing has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been difficult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though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Builds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in-process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don't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persist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across restart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No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logic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linking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No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unified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Job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definitions are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Solution: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119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8188113" cy="5658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29841">
              <a:tabLst>
                <a:tab pos="4789474" algn="l"/>
              </a:tabLst>
            </a:pPr>
            <a:r>
              <a:rPr sz="2133" b="1" spc="-7" dirty="0">
                <a:latin typeface="Arial"/>
                <a:cs typeface="Arial"/>
              </a:rPr>
              <a:t>7.6	The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Represents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workflow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business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SOA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whereas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"Job"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"Service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Operation"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Define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 execute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"instance"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Completion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the 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span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than 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"State"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13" dirty="0">
                <a:latin typeface="Arial MT"/>
                <a:cs typeface="Arial MT"/>
              </a:rPr>
              <a:t>"where</a:t>
            </a:r>
            <a:r>
              <a:rPr sz="2133" spc="-7" dirty="0">
                <a:latin typeface="Arial MT"/>
                <a:cs typeface="Arial MT"/>
              </a:rPr>
              <a:t> are</a:t>
            </a:r>
            <a:r>
              <a:rPr sz="2133" spc="-13" dirty="0">
                <a:latin typeface="Arial MT"/>
                <a:cs typeface="Arial MT"/>
              </a:rPr>
              <a:t> we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process"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persistently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Also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distributed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build uses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 machine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121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916333" cy="5215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01534">
              <a:tabLst>
                <a:tab pos="4261167" algn="l"/>
              </a:tabLst>
            </a:pPr>
            <a:r>
              <a:rPr sz="2133" b="1" spc="-7" dirty="0">
                <a:latin typeface="Arial"/>
                <a:cs typeface="Arial"/>
              </a:rPr>
              <a:t>7.7	The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 (cont'd)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conditionally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explicit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parallelism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span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Definition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Control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Including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steps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 traditional "jobs"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lets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See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processes that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span</a:t>
            </a:r>
            <a:r>
              <a:rPr sz="2133" spc="-7" dirty="0">
                <a:latin typeface="Arial MT"/>
                <a:cs typeface="Arial MT"/>
              </a:rPr>
              <a:t> distributed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Interact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 (input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output)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122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385212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67093">
              <a:tabLst>
                <a:tab pos="4826726" algn="l"/>
              </a:tabLst>
            </a:pPr>
            <a:r>
              <a:rPr sz="2133" b="1" spc="-7" dirty="0">
                <a:latin typeface="Arial"/>
                <a:cs typeface="Arial"/>
              </a:rPr>
              <a:t>7.8	Defining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 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 by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written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programming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language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Clr>
                <a:srgbClr val="000000"/>
              </a:buClr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  <a:hlinkClick r:id="rId2"/>
              </a:rPr>
              <a:t>http://groovy-lang.org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 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"steps"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executes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Steps: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built-in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 "checkout"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,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"sh"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"bat"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Calls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Calls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existing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123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471747" cy="50926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29841">
              <a:tabLst>
                <a:tab pos="4789474" algn="l"/>
              </a:tabLst>
            </a:pPr>
            <a:r>
              <a:rPr sz="2133" b="1" spc="-7" dirty="0">
                <a:latin typeface="Arial"/>
                <a:cs typeface="Arial"/>
              </a:rPr>
              <a:t>7.9	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Example</a:t>
            </a:r>
            <a:endParaRPr sz="2133">
              <a:latin typeface="Arial"/>
              <a:cs typeface="Arial"/>
            </a:endParaRPr>
          </a:p>
          <a:p>
            <a:pPr marL="977029">
              <a:lnSpc>
                <a:spcPts val="2485"/>
              </a:lnSpc>
              <a:spcBef>
                <a:spcPts val="1200"/>
              </a:spcBef>
            </a:pPr>
            <a:r>
              <a:rPr sz="2133" spc="-7" dirty="0">
                <a:latin typeface="Courier New"/>
                <a:cs typeface="Courier New"/>
              </a:rPr>
              <a:t>node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302141" marR="4557491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stage</a:t>
            </a:r>
            <a:r>
              <a:rPr sz="2133" spc="-1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'Checkout'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checkout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scm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933">
              <a:latin typeface="Courier New"/>
              <a:cs typeface="Courier New"/>
            </a:endParaRPr>
          </a:p>
          <a:p>
            <a:pPr marL="1302141">
              <a:lnSpc>
                <a:spcPts val="2485"/>
              </a:lnSpc>
            </a:pPr>
            <a:r>
              <a:rPr sz="2133" spc="-7" dirty="0">
                <a:latin typeface="Courier New"/>
                <a:cs typeface="Courier New"/>
              </a:rPr>
              <a:t>stage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'Build'</a:t>
            </a:r>
            <a:endParaRPr sz="2133">
              <a:latin typeface="Courier New"/>
              <a:cs typeface="Courier New"/>
            </a:endParaRPr>
          </a:p>
          <a:p>
            <a:pPr marL="1302141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bat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'nuget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restore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SolutionName.sln'</a:t>
            </a:r>
            <a:endParaRPr sz="2133">
              <a:latin typeface="Courier New"/>
              <a:cs typeface="Courier New"/>
            </a:endParaRPr>
          </a:p>
          <a:p>
            <a:pPr marL="1302141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bat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"\"${tool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'MSBuild'}\"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SolutionName.sln"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000">
              <a:latin typeface="Courier New"/>
              <a:cs typeface="Courier New"/>
            </a:endParaRPr>
          </a:p>
          <a:p>
            <a:pPr marL="1302141">
              <a:lnSpc>
                <a:spcPts val="2485"/>
              </a:lnSpc>
            </a:pPr>
            <a:r>
              <a:rPr sz="2133" spc="-7" dirty="0">
                <a:latin typeface="Courier New"/>
                <a:cs typeface="Courier New"/>
              </a:rPr>
              <a:t>stage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'Archive'</a:t>
            </a:r>
            <a:endParaRPr sz="2133">
              <a:latin typeface="Courier New"/>
              <a:cs typeface="Courier New"/>
            </a:endParaRPr>
          </a:p>
          <a:p>
            <a:pPr marL="1302141">
              <a:lnSpc>
                <a:spcPts val="2485"/>
              </a:lnSpc>
            </a:pPr>
            <a:r>
              <a:rPr sz="2133" spc="-7" dirty="0">
                <a:latin typeface="Courier New"/>
                <a:cs typeface="Courier New"/>
              </a:rPr>
              <a:t>archive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'ProjectName/bin/Release/**'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000">
              <a:latin typeface="Courier New"/>
              <a:cs typeface="Courier New"/>
            </a:endParaRPr>
          </a:p>
          <a:p>
            <a:pPr marL="977029">
              <a:spcBef>
                <a:spcPts val="7"/>
              </a:spcBef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124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820400" cy="49667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60799">
              <a:tabLst>
                <a:tab pos="4471135" algn="l"/>
              </a:tabLst>
            </a:pPr>
            <a:r>
              <a:rPr sz="2133" b="1" spc="-7" dirty="0">
                <a:latin typeface="Arial"/>
                <a:cs typeface="Arial"/>
              </a:rPr>
              <a:t>7.10	Pipeline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Example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'node'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indicates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section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 </a:t>
            </a:r>
            <a:r>
              <a:rPr sz="2133" dirty="0">
                <a:latin typeface="Arial MT"/>
                <a:cs typeface="Arial MT"/>
              </a:rPr>
              <a:t>should</a:t>
            </a:r>
            <a:r>
              <a:rPr sz="2133" spc="-7" dirty="0">
                <a:latin typeface="Arial MT"/>
                <a:cs typeface="Arial MT"/>
              </a:rPr>
              <a:t> be 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'stage'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stage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presentation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UI</a:t>
            </a:r>
            <a:endParaRPr sz="2133">
              <a:latin typeface="Arial MT"/>
              <a:cs typeface="Arial MT"/>
            </a:endParaRPr>
          </a:p>
          <a:p>
            <a:pPr marL="931310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'checkout' invokes the</a:t>
            </a:r>
            <a:r>
              <a:rPr sz="2133" dirty="0">
                <a:latin typeface="Arial MT"/>
                <a:cs typeface="Arial MT"/>
              </a:rPr>
              <a:t> SCM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checkout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copy</a:t>
            </a:r>
            <a:r>
              <a:rPr sz="2133" spc="-7" dirty="0">
                <a:latin typeface="Arial MT"/>
                <a:cs typeface="Arial MT"/>
              </a:rPr>
              <a:t>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 </a:t>
            </a:r>
            <a:r>
              <a:rPr sz="2133" dirty="0">
                <a:latin typeface="Arial MT"/>
                <a:cs typeface="Arial MT"/>
              </a:rPr>
              <a:t>in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question</a:t>
            </a:r>
            <a:endParaRPr sz="2133">
              <a:latin typeface="Arial MT"/>
              <a:cs typeface="Arial MT"/>
            </a:endParaRPr>
          </a:p>
          <a:p>
            <a:pPr marL="1236102" marR="16086" lvl="1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Note: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checked-out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master.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'checkout'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checking out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'bat'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Windows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batch file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'archive' stores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results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125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234420" cy="70418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36614">
              <a:tabLst>
                <a:tab pos="4946948" algn="l"/>
              </a:tabLst>
            </a:pPr>
            <a:r>
              <a:rPr sz="2133" b="1" spc="-7" dirty="0">
                <a:latin typeface="Arial"/>
                <a:cs typeface="Arial"/>
              </a:rPr>
              <a:t>7.11	Parallel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Execution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Sections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the pipeline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parallel</a:t>
            </a:r>
            <a:endParaRPr sz="2133">
              <a:latin typeface="Arial MT"/>
              <a:cs typeface="Arial MT"/>
            </a:endParaRPr>
          </a:p>
          <a:p>
            <a:pPr marL="977029" marR="331885">
              <a:lnSpc>
                <a:spcPts val="2427"/>
              </a:lnSpc>
              <a:spcBef>
                <a:spcPts val="820"/>
              </a:spcBef>
            </a:pPr>
            <a:r>
              <a:rPr sz="2133" spc="-7" dirty="0">
                <a:latin typeface="Courier New"/>
                <a:cs typeface="Courier New"/>
              </a:rPr>
              <a:t>def labels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['precise', 'trusty'] // labels for Jenkins node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types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we will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build on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builders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[:]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for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(x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in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labels)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 marR="6773" indent="650224">
              <a:lnSpc>
                <a:spcPts val="2427"/>
              </a:lnSpc>
              <a:spcBef>
                <a:spcPts val="113"/>
              </a:spcBef>
            </a:pPr>
            <a:r>
              <a:rPr sz="2133" spc="-7" dirty="0">
                <a:latin typeface="Courier New"/>
                <a:cs typeface="Courier New"/>
              </a:rPr>
              <a:t>def label </a:t>
            </a:r>
            <a:r>
              <a:rPr sz="2133" dirty="0">
                <a:latin typeface="Courier New"/>
                <a:cs typeface="Courier New"/>
              </a:rPr>
              <a:t>= x </a:t>
            </a:r>
            <a:r>
              <a:rPr sz="2133" spc="-7" dirty="0">
                <a:latin typeface="Courier New"/>
                <a:cs typeface="Courier New"/>
              </a:rPr>
              <a:t>// Need to bind the label variable before the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closure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-</a:t>
            </a:r>
            <a:r>
              <a:rPr sz="2133" spc="-7" dirty="0">
                <a:latin typeface="Courier New"/>
                <a:cs typeface="Courier New"/>
              </a:rPr>
              <a:t> can't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do 'for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(label in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labels)'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sz="2133">
              <a:latin typeface="Courier New"/>
              <a:cs typeface="Courier New"/>
            </a:endParaRPr>
          </a:p>
          <a:p>
            <a:pPr marL="977029" marR="6773" indent="650224">
              <a:lnSpc>
                <a:spcPts val="2413"/>
              </a:lnSpc>
            </a:pPr>
            <a:r>
              <a:rPr sz="2133" spc="-7" dirty="0">
                <a:latin typeface="Courier New"/>
                <a:cs typeface="Courier New"/>
              </a:rPr>
              <a:t>// Create </a:t>
            </a:r>
            <a:r>
              <a:rPr sz="2133" dirty="0">
                <a:latin typeface="Courier New"/>
                <a:cs typeface="Courier New"/>
              </a:rPr>
              <a:t>a </a:t>
            </a:r>
            <a:r>
              <a:rPr sz="2133" spc="-7" dirty="0">
                <a:latin typeface="Courier New"/>
                <a:cs typeface="Courier New"/>
              </a:rPr>
              <a:t>map to pass in to the 'parallel' step so we can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fire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all the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builds at once</a:t>
            </a:r>
            <a:endParaRPr sz="2133">
              <a:latin typeface="Courier New"/>
              <a:cs typeface="Courier New"/>
            </a:endParaRPr>
          </a:p>
          <a:p>
            <a:pPr marL="1952365" marR="6508164" indent="-325112">
              <a:lnSpc>
                <a:spcPts val="2413"/>
              </a:lnSpc>
              <a:spcBef>
                <a:spcPts val="13"/>
              </a:spcBef>
            </a:pPr>
            <a:r>
              <a:rPr sz="2133" spc="-7" dirty="0">
                <a:latin typeface="Courier New"/>
                <a:cs typeface="Courier New"/>
              </a:rPr>
              <a:t>builders[label]</a:t>
            </a:r>
            <a:r>
              <a:rPr sz="2133" spc="-7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node(label)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937125">
              <a:lnSpc>
                <a:spcPts val="2300"/>
              </a:lnSpc>
            </a:pPr>
            <a:r>
              <a:rPr sz="2133" spc="-7" dirty="0">
                <a:latin typeface="Courier New"/>
                <a:cs typeface="Courier New"/>
              </a:rPr>
              <a:t>//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build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steps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that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should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happen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on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all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nodes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go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here</a:t>
            </a:r>
            <a:endParaRPr sz="2133">
              <a:latin typeface="Courier New"/>
              <a:cs typeface="Courier New"/>
            </a:endParaRPr>
          </a:p>
          <a:p>
            <a:pPr marL="1952365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27253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000">
              <a:latin typeface="Courier New"/>
              <a:cs typeface="Courier New"/>
            </a:endParaRPr>
          </a:p>
          <a:p>
            <a:pPr marL="977029">
              <a:spcBef>
                <a:spcPts val="7"/>
              </a:spcBef>
            </a:pPr>
            <a:r>
              <a:rPr sz="2133" spc="-7" dirty="0">
                <a:latin typeface="Courier New"/>
                <a:cs typeface="Courier New"/>
              </a:rPr>
              <a:t>parallel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builders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126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614660" cy="59719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84122">
              <a:tabLst>
                <a:tab pos="4894458" algn="l"/>
              </a:tabLst>
            </a:pPr>
            <a:r>
              <a:rPr sz="2133" b="1" spc="-7" dirty="0">
                <a:latin typeface="Arial"/>
                <a:cs typeface="Arial"/>
              </a:rPr>
              <a:t>7.12	Creating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ways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UI,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Enter pipeline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 into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nice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because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syntax help available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"Jenkinsfile"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Stored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Could be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 repository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project,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its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own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Commonly-used scripts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functions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stored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"Global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Library"</a:t>
            </a:r>
            <a:endParaRPr sz="2133">
              <a:latin typeface="Arial MT"/>
              <a:cs typeface="Arial MT"/>
            </a:endParaRPr>
          </a:p>
          <a:p>
            <a:pPr marL="1540895" marR="6773" lvl="2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Jenkins runs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instance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'Git'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let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push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 libraries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scripts.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Libraries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stored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project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loaded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needed.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470" y="302597"/>
            <a:ext cx="11224260" cy="69899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2868435">
              <a:tabLst>
                <a:tab pos="3577077" algn="l"/>
              </a:tabLst>
            </a:pPr>
            <a:r>
              <a:rPr sz="2133" b="1" spc="-7" dirty="0">
                <a:latin typeface="Arial"/>
                <a:cs typeface="Arial"/>
              </a:rPr>
              <a:t>1.10	Setup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Notes for Continuous Integration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Notes: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CI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 gets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 </a:t>
            </a:r>
            <a:r>
              <a:rPr sz="2133" spc="-7" dirty="0">
                <a:latin typeface="Arial MT"/>
                <a:cs typeface="Arial MT"/>
              </a:rPr>
              <a:t>directly 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 control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Build 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independent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any local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artifacts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developer’s machine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Controlled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links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corporate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Maven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Central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Goal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ensure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package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built from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corporate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have connections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deployment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Production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Staging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Acceptance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QA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Load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Test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Etc…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turns out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if</a:t>
            </a:r>
            <a:r>
              <a:rPr sz="2133" spc="-13" dirty="0">
                <a:latin typeface="Arial MT"/>
                <a:cs typeface="Arial MT"/>
              </a:rPr>
              <a:t> we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Maven,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ABSOLUTELY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manager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info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follow…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484533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050352">
              <a:tabLst>
                <a:tab pos="4758994" algn="l"/>
              </a:tabLst>
            </a:pPr>
            <a:r>
              <a:rPr sz="2133" b="1" spc="-7" dirty="0">
                <a:latin typeface="Arial"/>
                <a:cs typeface="Arial"/>
              </a:rPr>
              <a:t>7.13	Invoking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just</a:t>
            </a:r>
            <a:r>
              <a:rPr sz="2133" dirty="0">
                <a:latin typeface="Arial MT"/>
                <a:cs typeface="Arial MT"/>
              </a:rPr>
              <a:t> like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regular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0356" y="1090889"/>
            <a:ext cx="5717203" cy="21115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3417147"/>
            <a:ext cx="9563100" cy="898409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321725" indent="-304792">
              <a:spcBef>
                <a:spcPts val="9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 invoked manually,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predefined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interval,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polling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Just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regular</a:t>
            </a:r>
            <a:r>
              <a:rPr sz="2133" spc="-13" dirty="0">
                <a:latin typeface="Arial MT"/>
                <a:cs typeface="Arial MT"/>
              </a:rPr>
              <a:t> job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128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928187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04170">
              <a:tabLst>
                <a:tab pos="4315352" algn="l"/>
              </a:tabLst>
            </a:pPr>
            <a:r>
              <a:rPr sz="2133" b="1" spc="-7" dirty="0">
                <a:latin typeface="Arial"/>
                <a:cs typeface="Arial"/>
              </a:rPr>
              <a:t>7.14	Interacting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Stages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the pipeline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appear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user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857" y="1070463"/>
            <a:ext cx="6255180" cy="34205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7867" y="4624494"/>
            <a:ext cx="72931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In </a:t>
            </a:r>
            <a:r>
              <a:rPr sz="2133" dirty="0">
                <a:latin typeface="Arial MT"/>
                <a:cs typeface="Arial MT"/>
              </a:rPr>
              <a:t>case</a:t>
            </a:r>
            <a:r>
              <a:rPr sz="2133" spc="-7" dirty="0">
                <a:latin typeface="Arial MT"/>
                <a:cs typeface="Arial MT"/>
              </a:rPr>
              <a:t> 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input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 output,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appear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UI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129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471487" cy="51529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12636">
              <a:tabLst>
                <a:tab pos="4322125" algn="l"/>
              </a:tabLst>
            </a:pPr>
            <a:r>
              <a:rPr sz="2133" b="1" spc="-7" dirty="0">
                <a:latin typeface="Arial"/>
                <a:cs typeface="Arial"/>
              </a:rPr>
              <a:t>7.15	Pipeline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vs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Traditional Jobs</a:t>
            </a:r>
            <a:endParaRPr sz="2133">
              <a:latin typeface="Arial"/>
              <a:cs typeface="Arial"/>
            </a:endParaRPr>
          </a:p>
          <a:p>
            <a:pPr marL="931310" marR="342891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long term,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traditional (config.xml)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replaced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13" dirty="0">
                <a:latin typeface="Arial MT"/>
                <a:cs typeface="Arial MT"/>
              </a:rPr>
              <a:t> jobs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'config.xml'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stored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endParaRPr sz="2133">
              <a:latin typeface="Arial MT"/>
              <a:cs typeface="Arial MT"/>
            </a:endParaRPr>
          </a:p>
          <a:p>
            <a:pPr marL="1236102" marR="59265" lvl="1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possible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manually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it, but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doesn't </a:t>
            </a:r>
            <a:r>
              <a:rPr sz="2133" dirty="0">
                <a:latin typeface="Arial MT"/>
                <a:cs typeface="Arial MT"/>
              </a:rPr>
              <a:t>know</a:t>
            </a:r>
            <a:r>
              <a:rPr sz="2133" spc="-7" dirty="0">
                <a:latin typeface="Arial MT"/>
                <a:cs typeface="Arial MT"/>
              </a:rPr>
              <a:t> anything about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versioning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config.xml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Libraries allow the same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applied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multiple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931310" marR="260767" indent="-304792">
              <a:lnSpc>
                <a:spcPct val="96100"/>
              </a:lnSpc>
              <a:spcBef>
                <a:spcPts val="9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"BitBucket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Plugin" 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"GitHub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Plugin" let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administrators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apply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repositories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organization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practice,</a:t>
            </a:r>
            <a:r>
              <a:rPr sz="2133" dirty="0">
                <a:latin typeface="Arial MT"/>
                <a:cs typeface="Arial MT"/>
              </a:rPr>
              <a:t> you </a:t>
            </a:r>
            <a:r>
              <a:rPr sz="2133" spc="-7" dirty="0">
                <a:latin typeface="Arial MT"/>
                <a:cs typeface="Arial MT"/>
              </a:rPr>
              <a:t>get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CI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job/jobs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created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130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669867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666710">
              <a:tabLst>
                <a:tab pos="5377046" algn="l"/>
              </a:tabLst>
            </a:pPr>
            <a:r>
              <a:rPr sz="2133" b="1" spc="-7" dirty="0">
                <a:latin typeface="Arial"/>
                <a:cs typeface="Arial"/>
              </a:rPr>
              <a:t>7.16	Conclusion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turns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Orchestration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Continuous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Delivery processes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may </a:t>
            </a:r>
            <a:r>
              <a:rPr sz="2133" dirty="0">
                <a:latin typeface="Arial MT"/>
                <a:cs typeface="Arial MT"/>
              </a:rPr>
              <a:t>span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extended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 periods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definition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form of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Groovy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lets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interact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Pipeline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131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310726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8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Groovy DSL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31183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591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Basic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Syntax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Defining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Defining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Classes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Classes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vs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Defining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6"/>
            <a:ext cx="7315200" cy="3511973"/>
          </a:xfrm>
          <a:custGeom>
            <a:avLst/>
            <a:gdLst/>
            <a:ahLst/>
            <a:cxnLst/>
            <a:rect l="l" t="t" r="r" b="b"/>
            <a:pathLst>
              <a:path w="5486400" h="2633979">
                <a:moveTo>
                  <a:pt x="5486400" y="0"/>
                </a:moveTo>
                <a:lnTo>
                  <a:pt x="5485130" y="0"/>
                </a:lnTo>
                <a:lnTo>
                  <a:pt x="5485130" y="2632710"/>
                </a:lnTo>
                <a:lnTo>
                  <a:pt x="1270" y="2632710"/>
                </a:lnTo>
                <a:lnTo>
                  <a:pt x="1270" y="0"/>
                </a:lnTo>
                <a:lnTo>
                  <a:pt x="0" y="0"/>
                </a:lnTo>
                <a:lnTo>
                  <a:pt x="0" y="2632710"/>
                </a:lnTo>
                <a:lnTo>
                  <a:pt x="0" y="2633980"/>
                </a:lnTo>
                <a:lnTo>
                  <a:pt x="1270" y="2633980"/>
                </a:lnTo>
                <a:lnTo>
                  <a:pt x="5485130" y="2633980"/>
                </a:lnTo>
                <a:lnTo>
                  <a:pt x="5486400" y="2633980"/>
                </a:lnTo>
                <a:lnTo>
                  <a:pt x="5486400" y="263271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046807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485527">
              <a:tabLst>
                <a:tab pos="5045161" algn="l"/>
              </a:tabLst>
            </a:pPr>
            <a:r>
              <a:rPr sz="2133" b="1" spc="-7" dirty="0">
                <a:latin typeface="Arial"/>
                <a:cs typeface="Arial"/>
              </a:rPr>
              <a:t>8.1	What</a:t>
            </a:r>
            <a:r>
              <a:rPr sz="2133" b="1" spc="-6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is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Groovy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object oriented </a:t>
            </a:r>
            <a:r>
              <a:rPr sz="2133" spc="-13" dirty="0">
                <a:latin typeface="Arial MT"/>
                <a:cs typeface="Arial MT"/>
              </a:rPr>
              <a:t>language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Java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platform.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First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2007.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distributed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Apache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License.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133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229687" cy="5658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06039">
              <a:tabLst>
                <a:tab pos="4863978" algn="l"/>
              </a:tabLst>
            </a:pPr>
            <a:r>
              <a:rPr sz="2133" b="1" spc="-7" dirty="0">
                <a:latin typeface="Arial"/>
                <a:cs typeface="Arial"/>
              </a:rPr>
              <a:t>8.2	Groovy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 executed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spc="-13" dirty="0">
                <a:latin typeface="Arial MT"/>
                <a:cs typeface="Arial MT"/>
              </a:rPr>
              <a:t> ways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Console (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http://localhost:8080/script</a:t>
            </a:r>
            <a:r>
              <a:rPr sz="2133" spc="-7" dirty="0">
                <a:latin typeface="Arial MT"/>
                <a:cs typeface="Arial MT"/>
              </a:rPr>
              <a:t>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 groovy script (Build step)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Runs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Jenkins'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JVM.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Jenkins'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available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 groovy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step)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Runs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outside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Jenkins'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JVM.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Jenkins'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isn't available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Command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134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7117927" cy="2810641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804825">
              <a:spcBef>
                <a:spcPts val="1560"/>
              </a:spcBef>
              <a:tabLst>
                <a:tab pos="4364458" algn="l"/>
              </a:tabLst>
            </a:pPr>
            <a:r>
              <a:rPr sz="2133" b="1" spc="-7" dirty="0">
                <a:latin typeface="Arial"/>
                <a:cs typeface="Arial"/>
              </a:rPr>
              <a:t>8.3	Comments</a:t>
            </a:r>
            <a:r>
              <a:rPr sz="2133" b="1" spc="-5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Groovy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Single-line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comment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//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Multi-line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comment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/*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*/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135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06" y="35560"/>
            <a:ext cx="20362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576564" algn="l"/>
              </a:tabLst>
            </a:pPr>
            <a:r>
              <a:rPr sz="2133" b="1" spc="-7" dirty="0">
                <a:latin typeface="Arial"/>
                <a:cs typeface="Arial"/>
              </a:rPr>
              <a:t>8.4	Data</a:t>
            </a:r>
            <a:r>
              <a:rPr sz="2133" b="1" spc="-87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Types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067" y="431799"/>
            <a:ext cx="2450252" cy="666753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Built-in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byte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short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long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float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double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char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Boolean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String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Object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java.lang.Byte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java.lang.Short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java.lang.Long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java.lang.Float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136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939963"/>
            <a:ext cx="4233333" cy="17378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31310" indent="-304792"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java.lang.Double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java.math.BigInteger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java.math.BigDecimal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784300"/>
            <a:ext cx="7952740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583004">
              <a:tabLst>
                <a:tab pos="4293339" algn="l"/>
              </a:tabLst>
            </a:pPr>
            <a:r>
              <a:rPr sz="2133" b="1" spc="-7" dirty="0">
                <a:latin typeface="Arial"/>
                <a:cs typeface="Arial"/>
              </a:rPr>
              <a:t>1.11	</a:t>
            </a:r>
            <a:r>
              <a:rPr sz="2133" b="1" dirty="0">
                <a:latin typeface="Arial"/>
                <a:cs typeface="Arial"/>
              </a:rPr>
              <a:t>CI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5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Artifact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Management</a:t>
            </a:r>
            <a:endParaRPr sz="2133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578946"/>
            <a:ext cx="8294837" cy="42540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109200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832651">
              <a:tabLst>
                <a:tab pos="5390592" algn="l"/>
              </a:tabLst>
            </a:pPr>
            <a:r>
              <a:rPr sz="2133" b="1" spc="-7" dirty="0">
                <a:latin typeface="Arial"/>
                <a:cs typeface="Arial"/>
              </a:rPr>
              <a:t>8.5	Identifiers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Identifiers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 objects.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Identifiers start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letter,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dollar,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underscore.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cannot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number.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customer123name,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_customer123Name,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customer_name123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138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6353387" cy="458523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R="6773" algn="r">
              <a:spcBef>
                <a:spcPts val="1560"/>
              </a:spcBef>
              <a:tabLst>
                <a:tab pos="559631" algn="l"/>
              </a:tabLst>
            </a:pPr>
            <a:r>
              <a:rPr sz="2133" b="1" spc="-7" dirty="0">
                <a:latin typeface="Arial"/>
                <a:cs typeface="Arial"/>
              </a:rPr>
              <a:t>8.6	Variables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Case-sensitive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Variable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declarations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String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message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=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"Hello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World";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=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5;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Printing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println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message;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println(message);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print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message;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print(message);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139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207327" cy="362693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5276295">
              <a:tabLst>
                <a:tab pos="5835927" algn="l"/>
              </a:tabLst>
            </a:pPr>
            <a:r>
              <a:rPr sz="2133" b="1" spc="-7" dirty="0">
                <a:latin typeface="Arial"/>
                <a:cs typeface="Arial"/>
              </a:rPr>
              <a:t>8.7	def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keyword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 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identifier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ct val="96100"/>
              </a:lnSpc>
              <a:spcBef>
                <a:spcPts val="9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When using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def,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actual type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holder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3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Object</a:t>
            </a:r>
            <a:r>
              <a:rPr sz="2133" b="1" dirty="0">
                <a:latin typeface="Arial"/>
                <a:cs typeface="Arial"/>
              </a:rPr>
              <a:t> (</a:t>
            </a:r>
            <a:r>
              <a:rPr sz="2133" dirty="0">
                <a:latin typeface="Arial MT"/>
                <a:cs typeface="Arial MT"/>
              </a:rPr>
              <a:t>so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can</a:t>
            </a:r>
            <a:r>
              <a:rPr sz="2133" spc="-7" dirty="0">
                <a:latin typeface="Arial MT"/>
                <a:cs typeface="Arial MT"/>
              </a:rPr>
              <a:t> assign any object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 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def, and return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 kind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</a:t>
            </a:r>
            <a:r>
              <a:rPr sz="2133" dirty="0">
                <a:latin typeface="Arial MT"/>
                <a:cs typeface="Arial MT"/>
              </a:rPr>
              <a:t> if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method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declared returning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def)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def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x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=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5;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140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301653" cy="23861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29841">
              <a:tabLst>
                <a:tab pos="4789474" algn="l"/>
              </a:tabLst>
            </a:pPr>
            <a:r>
              <a:rPr sz="2133" b="1" spc="-7" dirty="0">
                <a:latin typeface="Arial"/>
                <a:cs typeface="Arial"/>
              </a:rPr>
              <a:t>8.8	String</a:t>
            </a:r>
            <a:r>
              <a:rPr sz="2133" b="1" spc="-7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Interpolation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String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interpolation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double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quotes.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String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"Bob";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String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message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"Hi,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${name}";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141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6397413" cy="7247112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R="6773" algn="r">
              <a:spcBef>
                <a:spcPts val="1560"/>
              </a:spcBef>
              <a:tabLst>
                <a:tab pos="557939" algn="l"/>
              </a:tabLst>
            </a:pPr>
            <a:r>
              <a:rPr sz="2133" b="1" spc="-7" dirty="0">
                <a:latin typeface="Arial"/>
                <a:cs typeface="Arial"/>
              </a:rPr>
              <a:t>8.9	Operators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Arithmetic</a:t>
            </a:r>
            <a:endParaRPr sz="2133">
              <a:latin typeface="Arial MT"/>
              <a:cs typeface="Arial MT"/>
            </a:endParaRPr>
          </a:p>
          <a:p>
            <a:pPr marL="321725">
              <a:spcBef>
                <a:spcPts val="867"/>
              </a:spcBef>
              <a:tabLst>
                <a:tab pos="625671" algn="l"/>
              </a:tabLst>
            </a:pPr>
            <a:r>
              <a:rPr sz="1200" dirty="0">
                <a:latin typeface="Tahoma"/>
                <a:cs typeface="Tahoma"/>
              </a:rPr>
              <a:t>◊	</a:t>
            </a:r>
            <a:r>
              <a:rPr sz="2133" spc="-7" dirty="0">
                <a:latin typeface="Arial MT"/>
                <a:cs typeface="Arial MT"/>
              </a:rPr>
              <a:t>+, -,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*,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%,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++, --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Relational</a:t>
            </a:r>
            <a:endParaRPr sz="2133">
              <a:latin typeface="Arial MT"/>
              <a:cs typeface="Arial MT"/>
            </a:endParaRPr>
          </a:p>
          <a:p>
            <a:pPr marL="321725">
              <a:spcBef>
                <a:spcPts val="867"/>
              </a:spcBef>
              <a:tabLst>
                <a:tab pos="625671" algn="l"/>
              </a:tabLst>
            </a:pPr>
            <a:r>
              <a:rPr sz="1200" dirty="0">
                <a:latin typeface="Tahoma"/>
                <a:cs typeface="Tahoma"/>
              </a:rPr>
              <a:t>◊	</a:t>
            </a:r>
            <a:r>
              <a:rPr sz="2133" spc="-7" dirty="0">
                <a:latin typeface="Arial MT"/>
                <a:cs typeface="Arial MT"/>
              </a:rPr>
              <a:t>==, !=, &lt;,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&lt;=, &gt;,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&gt;=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Logical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&amp;&amp;,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||,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!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Bitwise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&amp;,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|,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7" dirty="0">
                <a:latin typeface="Arial MT"/>
                <a:cs typeface="Arial MT"/>
              </a:rPr>
              <a:t>^,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~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Assignment</a:t>
            </a:r>
            <a:endParaRPr sz="2133">
              <a:latin typeface="Arial MT"/>
              <a:cs typeface="Arial MT"/>
            </a:endParaRPr>
          </a:p>
          <a:p>
            <a:pPr marL="321725">
              <a:spcBef>
                <a:spcPts val="867"/>
              </a:spcBef>
              <a:tabLst>
                <a:tab pos="625671" algn="l"/>
              </a:tabLst>
            </a:pPr>
            <a:r>
              <a:rPr sz="1200" dirty="0">
                <a:latin typeface="Tahoma"/>
                <a:cs typeface="Tahoma"/>
              </a:rPr>
              <a:t>◊	</a:t>
            </a:r>
            <a:r>
              <a:rPr sz="2133" spc="-7" dirty="0">
                <a:latin typeface="Arial MT"/>
                <a:cs typeface="Arial MT"/>
              </a:rPr>
              <a:t>+=,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-=,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*=, /=,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%=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Range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..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range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=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5..10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println(range);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//prints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[5,6,7,8,9,10]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println(range.get(2);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//prints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7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142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6316133" cy="5472524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R="6773" algn="r">
              <a:spcBef>
                <a:spcPts val="1560"/>
              </a:spcBef>
              <a:tabLst>
                <a:tab pos="708642" algn="l"/>
              </a:tabLst>
            </a:pPr>
            <a:r>
              <a:rPr sz="2133" b="1" spc="-7" dirty="0">
                <a:latin typeface="Arial"/>
                <a:cs typeface="Arial"/>
              </a:rPr>
              <a:t>8.10	Ranges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Range</a:t>
            </a:r>
            <a:r>
              <a:rPr sz="2133" spc="-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1..5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(inclusive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range)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1..&lt;5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(exclusive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range)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5..1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(descending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order)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'a'..'f'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(character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range)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'f'..'a'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(descending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order)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Methods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contains(val)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get(pos)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size()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subList(fromIndex,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toIndex)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143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6"/>
            <a:ext cx="7642860" cy="726320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891183">
              <a:spcBef>
                <a:spcPts val="1560"/>
              </a:spcBef>
              <a:tabLst>
                <a:tab pos="4601518" algn="l"/>
              </a:tabLst>
            </a:pPr>
            <a:r>
              <a:rPr sz="2133" b="1" spc="-7" dirty="0">
                <a:latin typeface="Arial"/>
                <a:cs typeface="Arial"/>
              </a:rPr>
              <a:t>8.11	Conditional</a:t>
            </a:r>
            <a:r>
              <a:rPr sz="2133" b="1" spc="-6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Statements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if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if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(a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&lt;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5)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println("A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less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than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if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else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  <a:tabLst>
                <a:tab pos="1316534" algn="l"/>
              </a:tabLst>
            </a:pPr>
            <a:r>
              <a:rPr sz="2133" spc="-7" dirty="0">
                <a:latin typeface="Courier New"/>
                <a:cs typeface="Courier New"/>
              </a:rPr>
              <a:t>if(a </a:t>
            </a:r>
            <a:r>
              <a:rPr sz="2133" dirty="0">
                <a:latin typeface="Courier New"/>
                <a:cs typeface="Courier New"/>
              </a:rPr>
              <a:t>&lt;	</a:t>
            </a:r>
            <a:r>
              <a:rPr sz="2133" spc="-7" dirty="0">
                <a:latin typeface="Courier New"/>
                <a:cs typeface="Courier New"/>
              </a:rPr>
              <a:t>5)</a:t>
            </a:r>
            <a:r>
              <a:rPr sz="2133" spc="-8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println("A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less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than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else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if(a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==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5)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println("A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equal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to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else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println("A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greater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than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switch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switch(a)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case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1:</a:t>
            </a:r>
            <a:endParaRPr sz="2133">
              <a:latin typeface="Courier New"/>
              <a:cs typeface="Courier New"/>
            </a:endParaRPr>
          </a:p>
          <a:p>
            <a:pPr marL="1937125" marR="2768531">
              <a:lnSpc>
                <a:spcPts val="2427"/>
              </a:lnSpc>
              <a:spcBef>
                <a:spcPts val="113"/>
              </a:spcBef>
            </a:pPr>
            <a:r>
              <a:rPr sz="2133" spc="-7" dirty="0">
                <a:latin typeface="Courier New"/>
                <a:cs typeface="Courier New"/>
              </a:rPr>
              <a:t>println("A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1");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break;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352"/>
              </a:lnSpc>
            </a:pPr>
            <a:r>
              <a:rPr sz="2133" spc="-7" dirty="0">
                <a:latin typeface="Courier New"/>
                <a:cs typeface="Courier New"/>
              </a:rPr>
              <a:t>case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2: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144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199814"/>
            <a:ext cx="5042747" cy="23612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937125" marR="169329">
              <a:lnSpc>
                <a:spcPts val="2427"/>
              </a:lnSpc>
              <a:spcBef>
                <a:spcPts val="7"/>
              </a:spcBef>
            </a:pPr>
            <a:r>
              <a:rPr sz="2133" spc="-7" dirty="0">
                <a:latin typeface="Courier New"/>
                <a:cs typeface="Courier New"/>
              </a:rPr>
              <a:t>println("A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2");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break;</a:t>
            </a:r>
            <a:endParaRPr sz="2133" dirty="0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default:</a:t>
            </a:r>
            <a:endParaRPr sz="2133" dirty="0">
              <a:latin typeface="Courier New"/>
              <a:cs typeface="Courier New"/>
            </a:endParaRPr>
          </a:p>
          <a:p>
            <a:pPr marL="1937125" marR="6773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println("Unknown");  break;</a:t>
            </a:r>
            <a:endParaRPr sz="2133" dirty="0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145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7"/>
            <a:ext cx="7998460" cy="7227171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998595">
              <a:spcBef>
                <a:spcPts val="1560"/>
              </a:spcBef>
              <a:tabLst>
                <a:tab pos="5707237" algn="l"/>
              </a:tabLst>
            </a:pPr>
            <a:r>
              <a:rPr sz="2133" b="1" spc="-7" dirty="0">
                <a:latin typeface="Arial"/>
                <a:cs typeface="Arial"/>
              </a:rPr>
              <a:t>8.12	Loops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endParaRPr sz="2133">
              <a:latin typeface="Arial MT"/>
              <a:cs typeface="Arial MT"/>
            </a:endParaRPr>
          </a:p>
          <a:p>
            <a:pPr marL="977029" marR="3257045" indent="-960096">
              <a:lnSpc>
                <a:spcPts val="2427"/>
              </a:lnSpc>
              <a:spcBef>
                <a:spcPts val="813"/>
              </a:spcBef>
            </a:pPr>
            <a:r>
              <a:rPr sz="2133" spc="-7" dirty="0">
                <a:latin typeface="Courier New"/>
                <a:cs typeface="Courier New"/>
              </a:rPr>
              <a:t>for(int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a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0;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a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&lt;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10;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a++)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println(a);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52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for-in</a:t>
            </a:r>
            <a:endParaRPr sz="2133">
              <a:latin typeface="Arial MT"/>
              <a:cs typeface="Arial MT"/>
            </a:endParaRPr>
          </a:p>
          <a:p>
            <a:pPr marL="16933" marR="6773">
              <a:lnSpc>
                <a:spcPts val="2427"/>
              </a:lnSpc>
              <a:spcBef>
                <a:spcPts val="820"/>
              </a:spcBef>
            </a:pPr>
            <a:r>
              <a:rPr sz="2133" spc="-7" dirty="0">
                <a:latin typeface="Courier New"/>
                <a:cs typeface="Courier New"/>
              </a:rPr>
              <a:t>String[] teams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["Flames", "Maples", "Oilers" ];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for(String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team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in teams)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println(team);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while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85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while(a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&lt;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5)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 marR="5222108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println(a);  a++;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52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Additional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keywords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break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85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while(a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&lt;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5)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 marR="5222108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println(a);  a++;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146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417407"/>
            <a:ext cx="3417147" cy="43482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479201" algn="r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if(a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==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3)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</a:p>
          <a:p>
            <a:pPr marR="494441" algn="r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break;</a:t>
            </a:r>
            <a:endParaRPr sz="2133" dirty="0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  <a:p>
            <a:pPr marL="931310" indent="-304792">
              <a:spcBef>
                <a:spcPts val="9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continue</a:t>
            </a:r>
            <a:endParaRPr sz="2133" dirty="0">
              <a:latin typeface="Arial MT"/>
              <a:cs typeface="Arial MT"/>
            </a:endParaRPr>
          </a:p>
          <a:p>
            <a:pPr marL="16933">
              <a:lnSpc>
                <a:spcPts val="2485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while(a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&lt;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5)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</a:p>
          <a:p>
            <a:pPr marL="977029" marR="642604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println(a);  a++;</a:t>
            </a:r>
            <a:endParaRPr sz="2133" dirty="0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if(a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==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3)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</a:p>
          <a:p>
            <a:pPr marL="1937125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continue;</a:t>
            </a:r>
            <a:endParaRPr sz="2133" dirty="0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1926" y="1828800"/>
            <a:ext cx="11479953" cy="4523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484793">
              <a:tabLst>
                <a:tab pos="4195128" algn="l"/>
              </a:tabLst>
            </a:pPr>
            <a:r>
              <a:rPr sz="2133" b="1" spc="-7" dirty="0">
                <a:latin typeface="Arial"/>
                <a:cs typeface="Arial"/>
              </a:rPr>
              <a:t>1.12	What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is Continuous</a:t>
            </a:r>
            <a:r>
              <a:rPr sz="2133" b="1" spc="-13" dirty="0">
                <a:latin typeface="Arial"/>
                <a:cs typeface="Arial"/>
              </a:rPr>
              <a:t> Delivery?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Using the definition from DevOps thought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leader Martin Fowler</a:t>
            </a:r>
            <a:endParaRPr sz="2133" dirty="0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Continuous Delivery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software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discipline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way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released to production 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time.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You’re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continuous delivery </a:t>
            </a:r>
            <a:r>
              <a:rPr sz="2133" spc="-13" dirty="0">
                <a:latin typeface="Arial MT"/>
                <a:cs typeface="Arial MT"/>
              </a:rPr>
              <a:t>when: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deployable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lifecycle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Your team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prioritizes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keeping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working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</a:t>
            </a:r>
            <a:endParaRPr sz="2133" dirty="0">
              <a:latin typeface="Arial MT"/>
              <a:cs typeface="Arial MT"/>
            </a:endParaRPr>
          </a:p>
          <a:p>
            <a:pPr marL="931310" marR="18626" lvl="1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Anybody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get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fast, automated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feedback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production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readiness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their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 time somebody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6141720" cy="7247112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R="6773" algn="r">
              <a:spcBef>
                <a:spcPts val="1560"/>
              </a:spcBef>
              <a:tabLst>
                <a:tab pos="708642" algn="l"/>
              </a:tabLst>
            </a:pPr>
            <a:r>
              <a:rPr sz="2133" b="1" spc="-7" dirty="0">
                <a:latin typeface="Arial"/>
                <a:cs typeface="Arial"/>
              </a:rPr>
              <a:t>8.13	Lists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List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[]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//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empty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[1,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2,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3,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4,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5]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[1, 2,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[3,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4],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5] //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nested list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['apple',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'banana', 'cherry']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//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list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strings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[1, 'apple',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2, 'banana']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//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heterogeneous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Methods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list.add(val);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list.remove(val);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list.contains(val);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list.get(3);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list.isEmpty();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list.minus(anotherList);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list.plus(anotherList);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list.pop();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148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57201"/>
            <a:ext cx="2511213" cy="17378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31310" indent="-304792"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list.reverse();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list.size();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list.sort();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149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7"/>
            <a:ext cx="6636173" cy="6839501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R="163403" algn="r">
              <a:spcBef>
                <a:spcPts val="1560"/>
              </a:spcBef>
              <a:tabLst>
                <a:tab pos="710336" algn="l"/>
              </a:tabLst>
            </a:pPr>
            <a:r>
              <a:rPr sz="2133" b="1" spc="-7" dirty="0">
                <a:latin typeface="Arial"/>
                <a:cs typeface="Arial"/>
              </a:rPr>
              <a:t>8.14	Maps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Dictionary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table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hash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Unordered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collection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references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key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pair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[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]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//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empty map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teams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=</a:t>
            </a:r>
            <a:r>
              <a:rPr sz="2133" spc="-7" dirty="0">
                <a:latin typeface="Arial MT"/>
                <a:cs typeface="Arial MT"/>
              </a:rPr>
              <a:t> ['Calgary':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'Flames',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'Toronto':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'Maples']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Processing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 items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map</a:t>
            </a:r>
            <a:endParaRPr sz="2133">
              <a:latin typeface="Arial MT"/>
              <a:cs typeface="Arial MT"/>
            </a:endParaRPr>
          </a:p>
          <a:p>
            <a:pPr marL="977029" marR="3356949" indent="-960096">
              <a:lnSpc>
                <a:spcPts val="2427"/>
              </a:lnSpc>
              <a:spcBef>
                <a:spcPts val="813"/>
              </a:spcBef>
            </a:pPr>
            <a:r>
              <a:rPr sz="2133" spc="-7" dirty="0">
                <a:latin typeface="Courier New"/>
                <a:cs typeface="Courier New"/>
              </a:rPr>
              <a:t>for(team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in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teams)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println(team);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52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Methods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map.containsKey(key);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map.get(key);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map.put(key,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value);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map.size();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150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7"/>
            <a:ext cx="7393940" cy="546149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140096">
              <a:spcBef>
                <a:spcPts val="1560"/>
              </a:spcBef>
              <a:tabLst>
                <a:tab pos="4848739" algn="l"/>
              </a:tabLst>
            </a:pPr>
            <a:r>
              <a:rPr sz="2133" b="1" spc="-7" dirty="0">
                <a:latin typeface="Arial"/>
                <a:cs typeface="Arial"/>
              </a:rPr>
              <a:t>8.15	Exception</a:t>
            </a:r>
            <a:r>
              <a:rPr sz="2133" b="1" spc="-7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Handling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.. catch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.. finally</a:t>
            </a:r>
            <a:endParaRPr sz="2133">
              <a:latin typeface="Arial MT"/>
              <a:cs typeface="Arial MT"/>
            </a:endParaRPr>
          </a:p>
          <a:p>
            <a:pPr marL="16933" algn="just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try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79489" marR="4277253" algn="just">
              <a:lnSpc>
                <a:spcPct val="94500"/>
              </a:lnSpc>
              <a:spcBef>
                <a:spcPts val="73"/>
              </a:spcBef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arr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[1,2,3];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item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arr[7];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println(item);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47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79489" marR="539313" indent="-162556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catch(ArrayIndexOutOfBoundsException ex)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println(ex.getMessage());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00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catch(Exception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ex)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7948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("Some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other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exception");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finally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7948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println("always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executed");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151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273627" cy="74545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847892">
              <a:tabLst>
                <a:tab pos="5556533" algn="l"/>
              </a:tabLst>
            </a:pPr>
            <a:r>
              <a:rPr sz="2133" b="1" spc="-7" dirty="0">
                <a:latin typeface="Arial"/>
                <a:cs typeface="Arial"/>
              </a:rPr>
              <a:t>8.16	Methods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method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return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40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def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keyword.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977029" marR="4507541" indent="-960096">
              <a:lnSpc>
                <a:spcPts val="2413"/>
              </a:lnSpc>
              <a:spcBef>
                <a:spcPts val="827"/>
              </a:spcBef>
            </a:pPr>
            <a:r>
              <a:rPr sz="2133" spc="-7" dirty="0">
                <a:latin typeface="Courier New"/>
                <a:cs typeface="Courier New"/>
              </a:rPr>
              <a:t>def sum(def a, def b)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a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+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000">
              <a:latin typeface="Courier New"/>
              <a:cs typeface="Courier New"/>
            </a:endParaRPr>
          </a:p>
          <a:p>
            <a:pPr marL="16933"/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result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sum(5,6);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Default</a:t>
            </a:r>
            <a:r>
              <a:rPr sz="2133" spc="-1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  <a:p>
            <a:pPr marL="977029" marR="3207093" indent="-960096">
              <a:lnSpc>
                <a:spcPts val="2413"/>
              </a:lnSpc>
              <a:spcBef>
                <a:spcPts val="833"/>
              </a:spcBef>
            </a:pPr>
            <a:r>
              <a:rPr sz="2133" spc="-7" dirty="0">
                <a:latin typeface="Courier New"/>
                <a:cs typeface="Courier New"/>
              </a:rPr>
              <a:t>def sum(def </a:t>
            </a:r>
            <a:r>
              <a:rPr sz="2133" dirty="0">
                <a:latin typeface="Courier New"/>
                <a:cs typeface="Courier New"/>
              </a:rPr>
              <a:t>a = </a:t>
            </a:r>
            <a:r>
              <a:rPr sz="2133" spc="-7" dirty="0">
                <a:latin typeface="Courier New"/>
                <a:cs typeface="Courier New"/>
              </a:rPr>
              <a:t>5, def </a:t>
            </a:r>
            <a:r>
              <a:rPr sz="2133" dirty="0">
                <a:latin typeface="Courier New"/>
                <a:cs typeface="Courier New"/>
              </a:rPr>
              <a:t>b = </a:t>
            </a:r>
            <a:r>
              <a:rPr sz="2133" spc="-7" dirty="0">
                <a:latin typeface="Courier New"/>
                <a:cs typeface="Courier New"/>
              </a:rPr>
              <a:t>6)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a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+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60"/>
              </a:spcBef>
            </a:pPr>
            <a:endParaRPr sz="2133">
              <a:latin typeface="Courier New"/>
              <a:cs typeface="Courier New"/>
            </a:endParaRPr>
          </a:p>
          <a:p>
            <a:pPr marL="16933" marR="4832651">
              <a:lnSpc>
                <a:spcPts val="2413"/>
              </a:lnSpc>
              <a:spcBef>
                <a:spcPts val="7"/>
              </a:spcBef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result1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sum(5);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result2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sum();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Return keyword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semi-colon are optional,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but recommended</a:t>
            </a:r>
            <a:endParaRPr sz="2133">
              <a:latin typeface="Arial MT"/>
              <a:cs typeface="Arial MT"/>
            </a:endParaRPr>
          </a:p>
          <a:p>
            <a:pPr marL="179489" marR="4507541" indent="-162556">
              <a:lnSpc>
                <a:spcPts val="2427"/>
              </a:lnSpc>
              <a:spcBef>
                <a:spcPts val="820"/>
              </a:spcBef>
            </a:pPr>
            <a:r>
              <a:rPr sz="2133" spc="-7" dirty="0">
                <a:latin typeface="Courier New"/>
                <a:cs typeface="Courier New"/>
              </a:rPr>
              <a:t>def sum(def a, def b)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a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+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b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52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152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7"/>
            <a:ext cx="8486140" cy="385201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824185">
              <a:spcBef>
                <a:spcPts val="1560"/>
              </a:spcBef>
              <a:tabLst>
                <a:tab pos="5534522" algn="l"/>
              </a:tabLst>
            </a:pPr>
            <a:r>
              <a:rPr sz="2133" b="1" spc="-7" dirty="0">
                <a:latin typeface="Arial"/>
                <a:cs typeface="Arial"/>
              </a:rPr>
              <a:t>8.17	Closures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16933" marR="2281710">
              <a:lnSpc>
                <a:spcPts val="2427"/>
              </a:lnSpc>
              <a:spcBef>
                <a:spcPts val="813"/>
              </a:spcBef>
            </a:pPr>
            <a:r>
              <a:rPr sz="2133" spc="-7" dirty="0">
                <a:latin typeface="Courier New"/>
                <a:cs typeface="Courier New"/>
              </a:rPr>
              <a:t>def closure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{println "Hello world"};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closure.call();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4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Parameters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closure</a:t>
            </a:r>
            <a:endParaRPr sz="2133">
              <a:latin typeface="Arial MT"/>
              <a:cs typeface="Arial MT"/>
            </a:endParaRPr>
          </a:p>
          <a:p>
            <a:pPr marL="16933" marR="331038">
              <a:lnSpc>
                <a:spcPts val="2413"/>
              </a:lnSpc>
              <a:spcBef>
                <a:spcPts val="827"/>
              </a:spcBef>
            </a:pPr>
            <a:r>
              <a:rPr sz="2133" spc="-7" dirty="0">
                <a:latin typeface="Courier New"/>
                <a:cs typeface="Courier New"/>
              </a:rPr>
              <a:t>def closure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{param -&gt; println "Hello ${param}"};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closure.call("World");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4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 in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closure</a:t>
            </a:r>
            <a:endParaRPr sz="2133">
              <a:latin typeface="Arial MT"/>
              <a:cs typeface="Arial MT"/>
            </a:endParaRPr>
          </a:p>
          <a:p>
            <a:pPr marL="16933" marR="6773">
              <a:lnSpc>
                <a:spcPts val="2427"/>
              </a:lnSpc>
              <a:spcBef>
                <a:spcPts val="813"/>
              </a:spcBef>
            </a:pPr>
            <a:r>
              <a:rPr sz="2133" spc="-7" dirty="0">
                <a:latin typeface="Courier New"/>
                <a:cs typeface="Courier New"/>
              </a:rPr>
              <a:t>def sumClosure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{num1, num2 -&gt; return num1 </a:t>
            </a:r>
            <a:r>
              <a:rPr sz="2133" dirty="0">
                <a:latin typeface="Courier New"/>
                <a:cs typeface="Courier New"/>
              </a:rPr>
              <a:t>+ </a:t>
            </a:r>
            <a:r>
              <a:rPr sz="2133" spc="-7" dirty="0">
                <a:latin typeface="Courier New"/>
                <a:cs typeface="Courier New"/>
              </a:rPr>
              <a:t>num2};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closure.call(5,6);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153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6981613" cy="42360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553258">
              <a:tabLst>
                <a:tab pos="5263595" algn="l"/>
              </a:tabLst>
            </a:pPr>
            <a:r>
              <a:rPr sz="2133" b="1" spc="-7" dirty="0">
                <a:latin typeface="Arial"/>
                <a:cs typeface="Arial"/>
              </a:rPr>
              <a:t>8.18	this</a:t>
            </a:r>
            <a:r>
              <a:rPr sz="2133" b="1" spc="-8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Keyword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Used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instance-level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variable.</a:t>
            </a:r>
            <a:endParaRPr sz="2133">
              <a:latin typeface="Arial MT"/>
              <a:cs typeface="Arial MT"/>
            </a:endParaRPr>
          </a:p>
          <a:p>
            <a:pPr marL="16933" marR="4353451">
              <a:lnSpc>
                <a:spcPts val="2427"/>
              </a:lnSpc>
              <a:spcBef>
                <a:spcPts val="820"/>
              </a:spcBef>
            </a:pPr>
            <a:r>
              <a:rPr sz="2133" spc="-7" dirty="0">
                <a:latin typeface="Courier New"/>
                <a:cs typeface="Courier New"/>
              </a:rPr>
              <a:t>class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Customer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String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public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void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SetName(String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value)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this.name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977029" marR="2890448" indent="-960096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public String GetName()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this.name;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154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982112" cy="69288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4891916">
              <a:tabLst>
                <a:tab pos="5602253" algn="l"/>
              </a:tabLst>
            </a:pPr>
            <a:r>
              <a:rPr sz="2133" b="1" spc="-7" dirty="0">
                <a:latin typeface="Arial"/>
                <a:cs typeface="Arial"/>
              </a:rPr>
              <a:t>8.19	Classes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collection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data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methods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data</a:t>
            </a:r>
            <a:endParaRPr sz="2133" dirty="0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 declares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(data)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behavior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(methods)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that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class.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Getter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setter methods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implement encapsulation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 dirty="0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class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Customer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String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name;</a:t>
            </a:r>
            <a:endParaRPr sz="2133" dirty="0">
              <a:latin typeface="Courier New"/>
              <a:cs typeface="Courier New"/>
            </a:endParaRPr>
          </a:p>
          <a:p>
            <a:pPr marL="1937125" marR="4305192" indent="-960096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public void SetName(String value)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this.name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value;</a:t>
            </a:r>
            <a:endParaRPr sz="2133" dirty="0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  <a:p>
            <a:pPr marL="1937125" marR="5930752" indent="-960096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public String GetName()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this.name;</a:t>
            </a:r>
            <a:endParaRPr sz="2133" dirty="0">
              <a:latin typeface="Courier New"/>
              <a:cs typeface="Courier New"/>
            </a:endParaRPr>
          </a:p>
          <a:p>
            <a:pPr marL="977029">
              <a:lnSpc>
                <a:spcPts val="2300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Instance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creation</a:t>
            </a:r>
            <a:endParaRPr sz="2133" dirty="0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cus1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new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Customer();</a:t>
            </a:r>
            <a:endParaRPr sz="2133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155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6"/>
            <a:ext cx="7094220" cy="3123034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441502">
              <a:spcBef>
                <a:spcPts val="1560"/>
              </a:spcBef>
              <a:tabLst>
                <a:tab pos="5150143" algn="l"/>
              </a:tabLst>
            </a:pPr>
            <a:r>
              <a:rPr sz="2133" b="1" spc="-7" dirty="0">
                <a:latin typeface="Arial"/>
                <a:cs typeface="Arial"/>
              </a:rPr>
              <a:t>8.20	Static</a:t>
            </a:r>
            <a:r>
              <a:rPr sz="2133" b="1" spc="-7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Methods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Class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level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methods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85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class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MyClass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937125" marR="1082013" indent="-960096">
              <a:lnSpc>
                <a:spcPts val="2427"/>
              </a:lnSpc>
              <a:spcBef>
                <a:spcPts val="113"/>
              </a:spcBef>
            </a:pPr>
            <a:r>
              <a:rPr sz="2133" spc="-7" dirty="0">
                <a:latin typeface="Courier New"/>
                <a:cs typeface="Courier New"/>
              </a:rPr>
              <a:t>static def MyMethod()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println("Static</a:t>
            </a:r>
            <a:r>
              <a:rPr sz="2133" spc="-1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method");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156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823200" cy="73438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681950">
              <a:tabLst>
                <a:tab pos="5390592" algn="l"/>
              </a:tabLst>
            </a:pPr>
            <a:r>
              <a:rPr sz="2133" b="1" spc="-7" dirty="0">
                <a:latin typeface="Arial"/>
                <a:cs typeface="Arial"/>
              </a:rPr>
              <a:t>8.21	Inheritance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b="1" spc="-7" dirty="0">
                <a:latin typeface="Arial"/>
                <a:cs typeface="Arial"/>
              </a:rPr>
              <a:t>extends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keyword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 inherit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properties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class.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class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Person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 marR="4071518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String name;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public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Person()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2099681">
              <a:lnSpc>
                <a:spcPts val="2300"/>
              </a:lnSpc>
            </a:pPr>
            <a:r>
              <a:rPr sz="2133" spc="-7" dirty="0">
                <a:latin typeface="Courier New"/>
                <a:cs typeface="Courier New"/>
              </a:rPr>
              <a:t>this.name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"";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937125" marR="1146358" indent="-960096">
              <a:lnSpc>
                <a:spcPts val="2413"/>
              </a:lnSpc>
              <a:spcBef>
                <a:spcPts val="140"/>
              </a:spcBef>
            </a:pPr>
            <a:r>
              <a:rPr sz="2133" spc="-7" dirty="0">
                <a:latin typeface="Courier New"/>
                <a:cs typeface="Courier New"/>
              </a:rPr>
              <a:t>public void SetName(String value)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this.name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300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937125" marR="2771916" indent="-960096">
              <a:lnSpc>
                <a:spcPts val="2427"/>
              </a:lnSpc>
              <a:spcBef>
                <a:spcPts val="113"/>
              </a:spcBef>
            </a:pPr>
            <a:r>
              <a:rPr sz="2133" spc="-7" dirty="0">
                <a:latin typeface="Courier New"/>
                <a:cs typeface="Courier New"/>
              </a:rPr>
              <a:t>public String GetName()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this.name;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67"/>
              </a:spcBef>
            </a:pPr>
            <a:endParaRPr sz="2133">
              <a:latin typeface="Courier New"/>
              <a:cs typeface="Courier New"/>
            </a:endParaRPr>
          </a:p>
          <a:p>
            <a:pPr marL="977029" marR="1781342" indent="-960096">
              <a:lnSpc>
                <a:spcPts val="2413"/>
              </a:lnSpc>
            </a:pPr>
            <a:r>
              <a:rPr sz="2133" spc="-7" dirty="0">
                <a:latin typeface="Courier New"/>
                <a:cs typeface="Courier New"/>
              </a:rPr>
              <a:t>public class Student extends Person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public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Student()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937125">
              <a:lnSpc>
                <a:spcPts val="2300"/>
              </a:lnSpc>
            </a:pPr>
            <a:r>
              <a:rPr sz="2133" spc="-7" dirty="0">
                <a:latin typeface="Courier New"/>
                <a:cs typeface="Courier New"/>
              </a:rPr>
              <a:t>super();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198013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80368">
              <a:tabLst>
                <a:tab pos="4389857" algn="l"/>
              </a:tabLst>
            </a:pPr>
            <a:r>
              <a:rPr sz="2133" b="1" spc="-7" dirty="0">
                <a:latin typeface="Arial"/>
                <a:cs typeface="Arial"/>
              </a:rPr>
              <a:t>1.13	</a:t>
            </a:r>
            <a:r>
              <a:rPr sz="2133" b="1" dirty="0">
                <a:latin typeface="Arial"/>
                <a:cs typeface="Arial"/>
              </a:rPr>
              <a:t>Why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Continuous</a:t>
            </a:r>
            <a:r>
              <a:rPr sz="2133" b="1" spc="-13" dirty="0">
                <a:latin typeface="Arial"/>
                <a:cs typeface="Arial"/>
              </a:rPr>
              <a:t> Delivery?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CD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extends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CI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readiness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 deployment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operations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Agile/XP </a:t>
            </a:r>
            <a:r>
              <a:rPr sz="2133" dirty="0">
                <a:latin typeface="Arial MT"/>
                <a:cs typeface="Arial MT"/>
              </a:rPr>
              <a:t>speeds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Include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Voice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spc="-13" dirty="0">
                <a:latin typeface="Arial MT"/>
                <a:cs typeface="Arial MT"/>
              </a:rPr>
              <a:t>Customer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Ensure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releasable artifact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after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iteration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Nonetheless,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Agile/XP releases fit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standard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Life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Cycle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 engineering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 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process.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Reflects traditional split </a:t>
            </a:r>
            <a:r>
              <a:rPr sz="2133" spc="-13" dirty="0">
                <a:latin typeface="Arial MT"/>
                <a:cs typeface="Arial MT"/>
              </a:rPr>
              <a:t>between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operations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229687" cy="71359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04346">
              <a:tabLst>
                <a:tab pos="5014680" algn="l"/>
              </a:tabLst>
            </a:pPr>
            <a:r>
              <a:rPr sz="2133" b="1" spc="-7" dirty="0">
                <a:latin typeface="Arial"/>
                <a:cs typeface="Arial"/>
              </a:rPr>
              <a:t>8.22	Abstract</a:t>
            </a:r>
            <a:r>
              <a:rPr sz="2133" b="1" spc="-9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Classes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Abstract classes represent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generic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concepts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cannot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instantiated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must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sub-classed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977029" marR="3152908" indent="-960096">
              <a:lnSpc>
                <a:spcPts val="2413"/>
              </a:lnSpc>
              <a:spcBef>
                <a:spcPts val="827"/>
              </a:spcBef>
            </a:pPr>
            <a:r>
              <a:rPr sz="2133" spc="-7" dirty="0">
                <a:latin typeface="Courier New"/>
                <a:cs typeface="Courier New"/>
              </a:rPr>
              <a:t>abstract class Person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public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String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300"/>
              </a:lnSpc>
            </a:pPr>
            <a:r>
              <a:rPr sz="2133" spc="-7" dirty="0">
                <a:latin typeface="Courier New"/>
                <a:cs typeface="Courier New"/>
              </a:rPr>
              <a:t>abstract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void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DisplayDetails();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2133">
              <a:latin typeface="Courier New"/>
              <a:cs typeface="Courier New"/>
            </a:endParaRPr>
          </a:p>
          <a:p>
            <a:pPr marL="977029" marR="1025288" indent="-960096">
              <a:lnSpc>
                <a:spcPts val="2427"/>
              </a:lnSpc>
            </a:pPr>
            <a:r>
              <a:rPr sz="2133" spc="-7" dirty="0">
                <a:latin typeface="Courier New"/>
                <a:cs typeface="Courier New"/>
              </a:rPr>
              <a:t>public class Customer extends Person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public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Customer()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937125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super();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937125" marR="2192812" indent="-960096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void DisplayDetails()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</a:t>
            </a:r>
            <a:r>
              <a:rPr sz="2133" spc="-1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"Details…";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2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158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6813127" cy="45738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R="49952" algn="r">
              <a:tabLst>
                <a:tab pos="708642" algn="l"/>
              </a:tabLst>
            </a:pPr>
            <a:r>
              <a:rPr sz="2133" b="1" spc="-7" dirty="0">
                <a:latin typeface="Arial"/>
                <a:cs typeface="Arial"/>
              </a:rPr>
              <a:t>8.23	Interfaces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Defines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contract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class needs to conform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to.</a:t>
            </a:r>
            <a:endParaRPr sz="2133">
              <a:latin typeface="Arial MT"/>
              <a:cs typeface="Arial MT"/>
            </a:endParaRPr>
          </a:p>
          <a:p>
            <a:pPr marR="3696454" algn="r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interface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Vehicle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R="3711694" algn="r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void</a:t>
            </a:r>
            <a:r>
              <a:rPr sz="2133" spc="-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Start();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2133">
              <a:latin typeface="Courier New"/>
              <a:cs typeface="Courier New"/>
            </a:endParaRPr>
          </a:p>
          <a:p>
            <a:pPr marL="977029" marR="1909186" indent="-960096">
              <a:lnSpc>
                <a:spcPts val="2427"/>
              </a:lnSpc>
            </a:pPr>
            <a:r>
              <a:rPr sz="2133" spc="-7" dirty="0">
                <a:latin typeface="Courier New"/>
                <a:cs typeface="Courier New"/>
              </a:rPr>
              <a:t>class Car implements Vehicle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void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Start()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937125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println("Car.Start()");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159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45626"/>
            <a:ext cx="6710680" cy="542546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R="6773" algn="r">
              <a:spcBef>
                <a:spcPts val="1560"/>
              </a:spcBef>
              <a:tabLst>
                <a:tab pos="710336" algn="l"/>
              </a:tabLst>
            </a:pPr>
            <a:r>
              <a:rPr sz="2133" b="1" spc="-7" dirty="0">
                <a:latin typeface="Arial"/>
                <a:cs typeface="Arial"/>
              </a:rPr>
              <a:t>8.24	Generics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Generalized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Generic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Collections</a:t>
            </a:r>
            <a:endParaRPr sz="2133">
              <a:latin typeface="Arial MT"/>
              <a:cs typeface="Arial MT"/>
            </a:endParaRPr>
          </a:p>
          <a:p>
            <a:pPr marL="16933" marR="1155671">
              <a:lnSpc>
                <a:spcPts val="2413"/>
              </a:lnSpc>
              <a:spcBef>
                <a:spcPts val="827"/>
              </a:spcBef>
            </a:pPr>
            <a:r>
              <a:rPr sz="2133" spc="-7" dirty="0">
                <a:latin typeface="Courier New"/>
                <a:cs typeface="Courier New"/>
              </a:rPr>
              <a:t>def list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new ArrayList&lt;String();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list.add("A");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4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Generalized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Classes</a:t>
            </a:r>
            <a:endParaRPr sz="2133">
              <a:latin typeface="Arial MT"/>
              <a:cs typeface="Arial MT"/>
            </a:endParaRPr>
          </a:p>
          <a:p>
            <a:pPr marL="977029" marR="1821134" indent="-960096">
              <a:lnSpc>
                <a:spcPct val="94500"/>
              </a:lnSpc>
              <a:spcBef>
                <a:spcPts val="767"/>
              </a:spcBef>
            </a:pPr>
            <a:r>
              <a:rPr sz="2133" spc="-7" dirty="0">
                <a:latin typeface="Courier New"/>
                <a:cs typeface="Courier New"/>
              </a:rPr>
              <a:t>public class MyClass&lt;T&gt;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private </a:t>
            </a:r>
            <a:r>
              <a:rPr sz="2133" dirty="0">
                <a:latin typeface="Courier New"/>
                <a:cs typeface="Courier New"/>
              </a:rPr>
              <a:t>T </a:t>
            </a:r>
            <a:r>
              <a:rPr sz="2133" spc="-7" dirty="0">
                <a:latin typeface="Courier New"/>
                <a:cs typeface="Courier New"/>
              </a:rPr>
              <a:t>localVariable;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public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T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getVariable()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937125">
              <a:lnSpc>
                <a:spcPts val="2352"/>
              </a:lnSpc>
            </a:pP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this.localVariable;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937125" marR="374217" indent="-960096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public void set(T value)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this.localVariable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value;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300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160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161867" cy="63697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06422">
              <a:tabLst>
                <a:tab pos="4615065" algn="l"/>
              </a:tabLst>
            </a:pPr>
            <a:r>
              <a:rPr sz="2133" b="1" spc="-7" dirty="0">
                <a:latin typeface="Arial"/>
                <a:cs typeface="Arial"/>
              </a:rPr>
              <a:t>8.25	Jenkins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Console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Console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adhoc scripts.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Sample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script: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printFile(location)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977029" marR="3273132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pub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new File(location)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if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(pub.exists()){</a:t>
            </a:r>
            <a:endParaRPr sz="2133">
              <a:latin typeface="Courier New"/>
              <a:cs typeface="Courier New"/>
            </a:endParaRPr>
          </a:p>
          <a:p>
            <a:pPr marL="1937125" marR="850032">
              <a:lnSpc>
                <a:spcPts val="2413"/>
              </a:lnSpc>
              <a:spcBef>
                <a:spcPts val="13"/>
              </a:spcBef>
            </a:pPr>
            <a:r>
              <a:rPr sz="2133" spc="-7" dirty="0">
                <a:latin typeface="Courier New"/>
                <a:cs typeface="Courier New"/>
              </a:rPr>
              <a:t>println "Location ${location}"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pub.eachLine{line-&gt;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line}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300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else{</a:t>
            </a:r>
            <a:endParaRPr sz="2133">
              <a:latin typeface="Courier New"/>
              <a:cs typeface="Courier New"/>
            </a:endParaRPr>
          </a:p>
          <a:p>
            <a:pPr marL="1937125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"${location}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does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not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exist"</a:t>
            </a:r>
            <a:endParaRPr sz="2133">
              <a:latin typeface="Courier New"/>
              <a:cs typeface="Courier New"/>
            </a:endParaRPr>
          </a:p>
          <a:p>
            <a:pPr marL="977029">
              <a:lnSpc>
                <a:spcPts val="2419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000">
              <a:latin typeface="Courier New"/>
              <a:cs typeface="Courier New"/>
            </a:endParaRPr>
          </a:p>
          <a:p>
            <a:pPr marL="16933"/>
            <a:r>
              <a:rPr sz="2133" spc="-7" dirty="0">
                <a:latin typeface="Courier New"/>
                <a:cs typeface="Courier New"/>
              </a:rPr>
              <a:t>printFile("C:/Windows/System32/drivers/etc/hosts")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161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494347" cy="3635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34090">
              <a:tabLst>
                <a:tab pos="4044426" algn="l"/>
              </a:tabLst>
            </a:pPr>
            <a:r>
              <a:rPr sz="2133" b="1" spc="-7" dirty="0">
                <a:latin typeface="Arial"/>
                <a:cs typeface="Arial"/>
              </a:rPr>
              <a:t>8.26	Extending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Shared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Libraries</a:t>
            </a:r>
            <a:endParaRPr sz="2133">
              <a:latin typeface="Arial"/>
              <a:cs typeface="Arial"/>
            </a:endParaRPr>
          </a:p>
          <a:p>
            <a:pPr marL="626518" marR="458035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Parts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 </a:t>
            </a:r>
            <a:r>
              <a:rPr sz="2133" spc="-13" dirty="0">
                <a:latin typeface="Arial MT"/>
                <a:cs typeface="Arial MT"/>
              </a:rPr>
              <a:t>between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reduce redundancies 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keep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</a:t>
            </a:r>
            <a:r>
              <a:rPr sz="2133" spc="-7" dirty="0">
                <a:latin typeface="Arial MT"/>
                <a:cs typeface="Arial MT"/>
              </a:rPr>
              <a:t> DRY (Don't Repeat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Yourself).</a:t>
            </a:r>
            <a:endParaRPr sz="2133">
              <a:latin typeface="Arial MT"/>
              <a:cs typeface="Arial MT"/>
            </a:endParaRPr>
          </a:p>
          <a:p>
            <a:pPr marL="626518" marR="68578" indent="-304792">
              <a:lnSpc>
                <a:spcPts val="2467"/>
              </a:lnSpc>
              <a:spcBef>
                <a:spcPts val="94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Shared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Library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name,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source </a:t>
            </a:r>
            <a:r>
              <a:rPr sz="2133" dirty="0">
                <a:latin typeface="Arial MT"/>
                <a:cs typeface="Arial MT"/>
              </a:rPr>
              <a:t>code </a:t>
            </a:r>
            <a:r>
              <a:rPr sz="2133" spc="-7" dirty="0">
                <a:latin typeface="Arial MT"/>
                <a:cs typeface="Arial MT"/>
              </a:rPr>
              <a:t>retrieval method</a:t>
            </a:r>
            <a:r>
              <a:rPr sz="2133" dirty="0">
                <a:latin typeface="Arial MT"/>
                <a:cs typeface="Arial MT"/>
              </a:rPr>
              <a:t> such </a:t>
            </a:r>
            <a:r>
              <a:rPr sz="2133" spc="-7" dirty="0">
                <a:latin typeface="Arial MT"/>
                <a:cs typeface="Arial MT"/>
              </a:rPr>
              <a:t>as 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SCM,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optionally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default version.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Version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 anything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understood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SCM, e.g.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branches,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tags,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commit hashes.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Library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loaded implicitly 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explicitly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162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2012" y="35560"/>
            <a:ext cx="321056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725575" algn="l"/>
              </a:tabLst>
            </a:pPr>
            <a:r>
              <a:rPr sz="2133" b="1" spc="-7" dirty="0">
                <a:latin typeface="Arial"/>
                <a:cs typeface="Arial"/>
              </a:rPr>
              <a:t>8.27	Directory</a:t>
            </a:r>
            <a:r>
              <a:rPr sz="2133" b="1" spc="-6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Structure</a:t>
            </a:r>
            <a:endParaRPr sz="2133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575734"/>
            <a:ext cx="6172200" cy="29328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3067" y="3489960"/>
            <a:ext cx="11099800" cy="3054320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321725" indent="-304792">
              <a:spcBef>
                <a:spcPts val="9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defined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 various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levels</a:t>
            </a:r>
            <a:endParaRPr sz="2133">
              <a:latin typeface="Arial MT"/>
              <a:cs typeface="Arial MT"/>
            </a:endParaRPr>
          </a:p>
          <a:p>
            <a:pPr marL="321725" marR="414856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src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should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look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standard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structure.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r>
              <a:rPr sz="2133" dirty="0">
                <a:latin typeface="Arial MT"/>
                <a:cs typeface="Arial MT"/>
              </a:rPr>
              <a:t> is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classpath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Pipelines.</a:t>
            </a:r>
            <a:endParaRPr sz="2133">
              <a:latin typeface="Arial MT"/>
              <a:cs typeface="Arial MT"/>
            </a:endParaRPr>
          </a:p>
          <a:p>
            <a:pPr marL="321725" marR="6773" indent="-304792">
              <a:lnSpc>
                <a:spcPct val="96100"/>
              </a:lnSpc>
              <a:spcBef>
                <a:spcPts val="8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 vars directory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hosts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accessible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basename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*.groovy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should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identifier,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conventionally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camelCased.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matching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*.txt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contain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documentation.</a:t>
            </a:r>
            <a:endParaRPr sz="2133">
              <a:latin typeface="Arial MT"/>
              <a:cs typeface="Arial MT"/>
            </a:endParaRPr>
          </a:p>
          <a:p>
            <a:pPr marL="321725" marR="563865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 resources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usage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external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load associated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non-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163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854" y="35560"/>
            <a:ext cx="34840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727268" algn="l"/>
              </a:tabLst>
            </a:pPr>
            <a:r>
              <a:rPr sz="2133" b="1" spc="-7" dirty="0">
                <a:latin typeface="Arial"/>
                <a:cs typeface="Arial"/>
              </a:rPr>
              <a:t>8.28	Sample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Groovy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Code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867" y="530013"/>
            <a:ext cx="5464387" cy="15815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Courier New"/>
                <a:cs typeface="Courier New"/>
              </a:rPr>
              <a:t>package</a:t>
            </a:r>
            <a:r>
              <a:rPr sz="1333" spc="-9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com.abcinc;</a:t>
            </a:r>
            <a:endParaRPr sz="1333">
              <a:latin typeface="Courier New"/>
              <a:cs typeface="Courier New"/>
            </a:endParaRPr>
          </a:p>
          <a:p>
            <a:pPr>
              <a:spcBef>
                <a:spcPts val="33"/>
              </a:spcBef>
            </a:pPr>
            <a:endParaRPr sz="1333">
              <a:latin typeface="Courier New"/>
              <a:cs typeface="Courier New"/>
            </a:endParaRPr>
          </a:p>
          <a:p>
            <a:pPr marL="321725" marR="3811598" indent="-304792">
              <a:lnSpc>
                <a:spcPts val="1520"/>
              </a:lnSpc>
            </a:pPr>
            <a:r>
              <a:rPr sz="1333" spc="-7" dirty="0">
                <a:latin typeface="Courier New"/>
                <a:cs typeface="Courier New"/>
              </a:rPr>
              <a:t>def</a:t>
            </a:r>
            <a:r>
              <a:rPr sz="1333" spc="-67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checkout()</a:t>
            </a:r>
            <a:r>
              <a:rPr sz="1333" spc="-60" dirty="0">
                <a:latin typeface="Courier New"/>
                <a:cs typeface="Courier New"/>
              </a:rPr>
              <a:t> </a:t>
            </a:r>
            <a:r>
              <a:rPr sz="1333" dirty="0">
                <a:latin typeface="Courier New"/>
                <a:cs typeface="Courier New"/>
              </a:rPr>
              <a:t>{ </a:t>
            </a:r>
            <a:r>
              <a:rPr sz="1333" spc="-78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node</a:t>
            </a:r>
            <a:r>
              <a:rPr sz="1333" spc="-27" dirty="0">
                <a:latin typeface="Courier New"/>
                <a:cs typeface="Courier New"/>
              </a:rPr>
              <a:t> </a:t>
            </a:r>
            <a:r>
              <a:rPr sz="1333" dirty="0">
                <a:latin typeface="Courier New"/>
                <a:cs typeface="Courier New"/>
              </a:rPr>
              <a:t>{</a:t>
            </a:r>
            <a:endParaRPr sz="1333">
              <a:latin typeface="Courier New"/>
              <a:cs typeface="Courier New"/>
            </a:endParaRPr>
          </a:p>
          <a:p>
            <a:pPr marL="367444">
              <a:lnSpc>
                <a:spcPts val="1427"/>
              </a:lnSpc>
            </a:pPr>
            <a:r>
              <a:rPr sz="1333" spc="-7" dirty="0">
                <a:latin typeface="Courier New"/>
                <a:cs typeface="Courier New"/>
              </a:rPr>
              <a:t>stage</a:t>
            </a:r>
            <a:r>
              <a:rPr sz="1333" spc="-9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'Checkout'</a:t>
            </a:r>
            <a:endParaRPr sz="1333">
              <a:latin typeface="Courier New"/>
              <a:cs typeface="Courier New"/>
            </a:endParaRPr>
          </a:p>
          <a:p>
            <a:pPr marL="367444">
              <a:lnSpc>
                <a:spcPts val="1513"/>
              </a:lnSpc>
            </a:pPr>
            <a:r>
              <a:rPr sz="1333" spc="-7" dirty="0">
                <a:latin typeface="Courier New"/>
                <a:cs typeface="Courier New"/>
              </a:rPr>
              <a:t>git</a:t>
            </a:r>
            <a:r>
              <a:rPr sz="1333" spc="-6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url:</a:t>
            </a:r>
            <a:r>
              <a:rPr sz="1333" spc="-5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'C:\\Software\\repos\\SimpleGreeting.git'</a:t>
            </a:r>
            <a:endParaRPr sz="1333">
              <a:latin typeface="Courier New"/>
              <a:cs typeface="Courier New"/>
            </a:endParaRPr>
          </a:p>
          <a:p>
            <a:pPr marL="321725">
              <a:lnSpc>
                <a:spcPts val="1513"/>
              </a:lnSpc>
            </a:pPr>
            <a:r>
              <a:rPr sz="1333" dirty="0">
                <a:latin typeface="Courier New"/>
                <a:cs typeface="Courier New"/>
              </a:rPr>
              <a:t>}</a:t>
            </a:r>
            <a:endParaRPr sz="1333">
              <a:latin typeface="Courier New"/>
              <a:cs typeface="Courier New"/>
            </a:endParaRPr>
          </a:p>
          <a:p>
            <a:pPr marL="16933">
              <a:lnSpc>
                <a:spcPts val="1560"/>
              </a:lnSpc>
            </a:pPr>
            <a:r>
              <a:rPr sz="1333" dirty="0">
                <a:latin typeface="Courier New"/>
                <a:cs typeface="Courier New"/>
              </a:rPr>
              <a:t>}</a:t>
            </a:r>
            <a:endParaRPr sz="1333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164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928100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755719">
              <a:tabLst>
                <a:tab pos="4466055" algn="l"/>
              </a:tabLst>
            </a:pPr>
            <a:r>
              <a:rPr sz="2133" b="1" spc="-7" dirty="0">
                <a:latin typeface="Arial"/>
                <a:cs typeface="Arial"/>
              </a:rPr>
              <a:t>8.29	Defining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Shared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Libraries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Shared libraries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 at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 levels: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Manage Jenkins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7" dirty="0">
                <a:latin typeface="Arial MT"/>
                <a:cs typeface="Arial MT"/>
              </a:rPr>
              <a:t> Global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Folder-level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Automatic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7467" y="5847079"/>
            <a:ext cx="41622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GitHub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Organization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620" y="2808443"/>
            <a:ext cx="4695579" cy="30928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165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323580" cy="59745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21662">
              <a:tabLst>
                <a:tab pos="4630304" algn="l"/>
              </a:tabLst>
            </a:pPr>
            <a:r>
              <a:rPr sz="2133" b="1" spc="-7" dirty="0">
                <a:latin typeface="Arial"/>
                <a:cs typeface="Arial"/>
              </a:rPr>
              <a:t>8.30	Using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Shared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Libraries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Shared libraries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 utilized in various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places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Pipeline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 system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PostBuild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Loading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explicitly</a:t>
            </a:r>
            <a:endParaRPr sz="2133">
              <a:latin typeface="Arial MT"/>
              <a:cs typeface="Arial MT"/>
            </a:endParaRPr>
          </a:p>
          <a:p>
            <a:pPr marL="16933" marR="2768531">
              <a:lnSpc>
                <a:spcPts val="2413"/>
              </a:lnSpc>
              <a:spcBef>
                <a:spcPts val="827"/>
              </a:spcBef>
            </a:pPr>
            <a:r>
              <a:rPr sz="2133" spc="-7" dirty="0">
                <a:latin typeface="Courier New"/>
                <a:cs typeface="Courier New"/>
              </a:rPr>
              <a:t>@Library('my-shared-lib') </a:t>
            </a:r>
            <a:r>
              <a:rPr sz="2133" dirty="0">
                <a:latin typeface="Courier New"/>
                <a:cs typeface="Courier New"/>
              </a:rPr>
              <a:t>_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@Library(</a:t>
            </a:r>
            <a:r>
              <a:rPr sz="2133" u="heavy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</a:rPr>
              <a:t>'my-shared-lib@master</a:t>
            </a:r>
            <a:r>
              <a:rPr sz="2133" spc="-7" dirty="0">
                <a:latin typeface="Courier New"/>
                <a:cs typeface="Courier New"/>
              </a:rPr>
              <a:t>')</a:t>
            </a:r>
            <a:r>
              <a:rPr sz="2133" spc="-1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_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spc="-7" dirty="0">
                <a:latin typeface="Courier New"/>
                <a:cs typeface="Courier New"/>
              </a:rPr>
              <a:t>@Library(['my-shared-lib',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'another-shared-lib'])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_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Conventionally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annotation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goes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import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statement</a:t>
            </a:r>
            <a:endParaRPr sz="2133">
              <a:latin typeface="Arial MT"/>
              <a:cs typeface="Arial MT"/>
            </a:endParaRPr>
          </a:p>
          <a:p>
            <a:pPr marL="16933" marR="4231534">
              <a:lnSpc>
                <a:spcPts val="2413"/>
              </a:lnSpc>
              <a:spcBef>
                <a:spcPts val="833"/>
              </a:spcBef>
            </a:pPr>
            <a:r>
              <a:rPr sz="2133" spc="-7" dirty="0">
                <a:latin typeface="Courier New"/>
                <a:cs typeface="Courier New"/>
              </a:rPr>
              <a:t>@Library('my-shared-lib')  import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com.abcinc.utils;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166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5"/>
            <a:ext cx="8304953" cy="290231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29106">
              <a:tabLst>
                <a:tab pos="3937748" algn="l"/>
              </a:tabLst>
            </a:pPr>
            <a:r>
              <a:rPr sz="2133" b="1" spc="-7" dirty="0">
                <a:latin typeface="Arial"/>
                <a:cs typeface="Arial"/>
              </a:rPr>
              <a:t>8.31	Same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Shared Library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Usage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Code</a:t>
            </a:r>
            <a:endParaRPr sz="2133">
              <a:latin typeface="Arial"/>
              <a:cs typeface="Arial"/>
            </a:endParaRPr>
          </a:p>
          <a:p>
            <a:pPr marL="931310" marR="3298531">
              <a:lnSpc>
                <a:spcPts val="2413"/>
              </a:lnSpc>
              <a:spcBef>
                <a:spcPts val="1400"/>
              </a:spcBef>
            </a:pPr>
            <a:r>
              <a:rPr sz="2133" spc="-7" dirty="0">
                <a:latin typeface="Courier New"/>
                <a:cs typeface="Courier New"/>
              </a:rPr>
              <a:t>@Library('my-shared-lib')  import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com.abcinc.utils;</a:t>
            </a:r>
            <a:endParaRPr sz="213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33">
              <a:latin typeface="Courier New"/>
              <a:cs typeface="Courier New"/>
            </a:endParaRPr>
          </a:p>
          <a:p>
            <a:pPr marL="931310" marR="4111311">
              <a:lnSpc>
                <a:spcPts val="2427"/>
              </a:lnSpc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u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new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utils();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u.checkout();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07140" cy="52925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59585">
              <a:tabLst>
                <a:tab pos="3968227" algn="l"/>
              </a:tabLst>
            </a:pPr>
            <a:r>
              <a:rPr sz="2133" b="1" spc="-7" dirty="0">
                <a:latin typeface="Arial"/>
                <a:cs typeface="Arial"/>
              </a:rPr>
              <a:t>1.14	DevOps and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Continuous </a:t>
            </a:r>
            <a:r>
              <a:rPr sz="2133" b="1" spc="-13" dirty="0">
                <a:latin typeface="Arial"/>
                <a:cs typeface="Arial"/>
              </a:rPr>
              <a:t>Delivery</a:t>
            </a:r>
            <a:endParaRPr sz="2133">
              <a:latin typeface="Arial"/>
              <a:cs typeface="Arial"/>
            </a:endParaRPr>
          </a:p>
          <a:p>
            <a:pPr marL="931310" marR="350511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Managing deployments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across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horizontally-scaled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complex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We have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 more than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 server/image/container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tight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automation of development,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monitoring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Along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technologies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virtualization,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cloud,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</a:t>
            </a:r>
            <a:endParaRPr sz="2133">
              <a:latin typeface="Arial MT"/>
              <a:cs typeface="Arial MT"/>
            </a:endParaRPr>
          </a:p>
          <a:p>
            <a:pPr marL="931310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This </a:t>
            </a:r>
            <a:r>
              <a:rPr sz="2133" dirty="0">
                <a:latin typeface="Arial MT"/>
                <a:cs typeface="Arial MT"/>
              </a:rPr>
              <a:t>is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central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DevOps</a:t>
            </a:r>
            <a:r>
              <a:rPr sz="2133" dirty="0">
                <a:latin typeface="Arial MT"/>
                <a:cs typeface="Arial MT"/>
              </a:rPr>
              <a:t> -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provision 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appropriate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technology and processes</a:t>
            </a:r>
            <a:endParaRPr sz="2133">
              <a:latin typeface="Arial MT"/>
              <a:cs typeface="Arial MT"/>
            </a:endParaRPr>
          </a:p>
          <a:p>
            <a:pPr marL="931310" marR="772987" indent="-304792">
              <a:lnSpc>
                <a:spcPts val="2467"/>
              </a:lnSpc>
              <a:spcBef>
                <a:spcPts val="94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Deploy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fast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it, while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maintaining quality,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traceability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accountability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230945" y="7472793"/>
            <a:ext cx="2370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67" y="-116839"/>
            <a:ext cx="7770707" cy="4406505"/>
          </a:xfrm>
          <a:prstGeom prst="rect">
            <a:avLst/>
          </a:prstGeom>
        </p:spPr>
        <p:txBody>
          <a:bodyPr vert="horz" wrap="square" lIns="0" tIns="169333" rIns="0" bIns="0" rtlCol="0">
            <a:spAutoFit/>
          </a:bodyPr>
          <a:lstStyle/>
          <a:p>
            <a:pPr marL="3764186">
              <a:spcBef>
                <a:spcPts val="1333"/>
              </a:spcBef>
              <a:tabLst>
                <a:tab pos="4472827" algn="l"/>
              </a:tabLst>
            </a:pPr>
            <a:r>
              <a:rPr sz="2133" b="1" spc="-7" dirty="0">
                <a:latin typeface="Arial"/>
                <a:cs typeface="Arial"/>
              </a:rPr>
              <a:t>8.32	Defining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Global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Variables</a:t>
            </a:r>
            <a:endParaRPr sz="2133">
              <a:latin typeface="Arial"/>
              <a:cs typeface="Arial"/>
            </a:endParaRPr>
          </a:p>
          <a:p>
            <a:pPr marL="16933" marR="4491454">
              <a:lnSpc>
                <a:spcPct val="94500"/>
              </a:lnSpc>
              <a:spcBef>
                <a:spcPts val="1340"/>
              </a:spcBef>
            </a:pPr>
            <a:r>
              <a:rPr sz="2133" spc="-7" dirty="0">
                <a:latin typeface="Courier New"/>
                <a:cs typeface="Courier New"/>
              </a:rPr>
              <a:t>// vars/acme.groovy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setName(value)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47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16933" marR="5304234">
              <a:lnSpc>
                <a:spcPts val="2413"/>
              </a:lnSpc>
              <a:spcBef>
                <a:spcPts val="133"/>
              </a:spcBef>
            </a:pP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getName()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return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67"/>
              </a:spcBef>
            </a:pPr>
            <a:endParaRPr sz="2133">
              <a:latin typeface="Courier New"/>
              <a:cs typeface="Courier New"/>
            </a:endParaRPr>
          </a:p>
          <a:p>
            <a:pPr marL="16933" marR="2703339">
              <a:lnSpc>
                <a:spcPts val="2413"/>
              </a:lnSpc>
            </a:pPr>
            <a:r>
              <a:rPr sz="2133" spc="-7" dirty="0">
                <a:latin typeface="Courier New"/>
                <a:cs typeface="Courier New"/>
              </a:rPr>
              <a:t>// src/com/abcinc/sample.groovy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def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myFunction()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00"/>
              </a:lnSpc>
            </a:pPr>
            <a:r>
              <a:rPr sz="2133" spc="-7" dirty="0">
                <a:latin typeface="Courier New"/>
                <a:cs typeface="Courier New"/>
              </a:rPr>
              <a:t>name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"Bob";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168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054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Groovy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DSL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10557933" cy="4010906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482141">
              <a:spcBef>
                <a:spcPts val="1560"/>
              </a:spcBef>
              <a:tabLst>
                <a:tab pos="5190784" algn="l"/>
              </a:tabLst>
            </a:pPr>
            <a:r>
              <a:rPr sz="2133" b="1" spc="-7" dirty="0">
                <a:latin typeface="Arial"/>
                <a:cs typeface="Arial"/>
              </a:rPr>
              <a:t>8.33	Summary</a:t>
            </a:r>
            <a:endParaRPr sz="2133" dirty="0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Groovy's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syntax is similar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dirty="0">
                <a:latin typeface="Arial MT"/>
                <a:cs typeface="Arial MT"/>
              </a:rPr>
              <a:t>Java</a:t>
            </a: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Semi-colon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optional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statement</a:t>
            </a:r>
            <a:endParaRPr sz="2133" dirty="0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b="1" spc="-7" dirty="0">
                <a:latin typeface="Arial"/>
                <a:cs typeface="Arial"/>
              </a:rPr>
              <a:t>return </a:t>
            </a:r>
            <a:r>
              <a:rPr sz="2133" spc="-7" dirty="0">
                <a:latin typeface="Arial MT"/>
                <a:cs typeface="Arial MT"/>
              </a:rPr>
              <a:t>keyword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optional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method</a:t>
            </a:r>
            <a:endParaRPr sz="2133" dirty="0">
              <a:latin typeface="Arial MT"/>
              <a:cs typeface="Arial MT"/>
            </a:endParaRPr>
          </a:p>
          <a:p>
            <a:pPr marL="321725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b="1" spc="-7" dirty="0">
                <a:latin typeface="Arial"/>
                <a:cs typeface="Arial"/>
              </a:rPr>
              <a:t>def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keyword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declare variables,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method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return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method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input parameters.</a:t>
            </a:r>
            <a:endParaRPr sz="2133" dirty="0">
              <a:latin typeface="Arial MT"/>
              <a:cs typeface="Arial MT"/>
            </a:endParaRPr>
          </a:p>
          <a:p>
            <a:pPr marL="321725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 define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shared libraries</a:t>
            </a:r>
            <a:endParaRPr sz="2133" dirty="0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shared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 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levels</a:t>
            </a:r>
            <a:endParaRPr sz="2133" dirty="0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Shared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loaded implicitly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explicitly using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@Library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annotation.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169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80" y="-651935"/>
            <a:ext cx="3788833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9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Securing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Jenkins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178741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Overall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view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Authentication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Authorization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63"/>
            <a:ext cx="7315200" cy="2208107"/>
          </a:xfrm>
          <a:custGeom>
            <a:avLst/>
            <a:gdLst/>
            <a:ahLst/>
            <a:cxnLst/>
            <a:rect l="l" t="t" r="r" b="b"/>
            <a:pathLst>
              <a:path w="5486400" h="1656080">
                <a:moveTo>
                  <a:pt x="5486400" y="0"/>
                </a:moveTo>
                <a:lnTo>
                  <a:pt x="5485130" y="0"/>
                </a:lnTo>
                <a:lnTo>
                  <a:pt x="5485130" y="1654797"/>
                </a:lnTo>
                <a:lnTo>
                  <a:pt x="1270" y="1654797"/>
                </a:lnTo>
                <a:lnTo>
                  <a:pt x="1270" y="0"/>
                </a:lnTo>
                <a:lnTo>
                  <a:pt x="0" y="0"/>
                </a:lnTo>
                <a:lnTo>
                  <a:pt x="0" y="1654797"/>
                </a:lnTo>
                <a:lnTo>
                  <a:pt x="0" y="1656067"/>
                </a:lnTo>
                <a:lnTo>
                  <a:pt x="1270" y="1656067"/>
                </a:lnTo>
                <a:lnTo>
                  <a:pt x="5485130" y="1656067"/>
                </a:lnTo>
                <a:lnTo>
                  <a:pt x="5486400" y="1656067"/>
                </a:lnTo>
                <a:lnTo>
                  <a:pt x="5486400" y="1654797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779000" cy="47716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79521">
              <a:tabLst>
                <a:tab pos="4239154" algn="l"/>
              </a:tabLst>
            </a:pPr>
            <a:r>
              <a:rPr sz="2133" b="1" spc="-7" dirty="0">
                <a:latin typeface="Arial"/>
                <a:cs typeface="Arial"/>
              </a:rPr>
              <a:t>9.1	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Security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Overview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workspace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Code built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frequently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“unreleased”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sure only authorized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access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 software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</a:t>
            </a:r>
            <a:r>
              <a:rPr sz="2133" spc="-13" dirty="0">
                <a:latin typeface="Arial MT"/>
                <a:cs typeface="Arial MT"/>
              </a:rPr>
              <a:t> jobs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Prevent access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prevent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breaches and denial-of-service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highly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configurable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So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 to prevent accidental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171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134013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402557">
              <a:tabLst>
                <a:tab pos="4962189" algn="l"/>
              </a:tabLst>
            </a:pPr>
            <a:r>
              <a:rPr sz="2133" b="1" spc="-7" dirty="0">
                <a:latin typeface="Arial"/>
                <a:cs typeface="Arial"/>
              </a:rPr>
              <a:t>9.2	Jenkins</a:t>
            </a:r>
            <a:r>
              <a:rPr sz="2133" b="1" spc="-6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Security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Security breaks </a:t>
            </a:r>
            <a:r>
              <a:rPr sz="2133" spc="-13" dirty="0">
                <a:latin typeface="Arial MT"/>
                <a:cs typeface="Arial MT"/>
              </a:rPr>
              <a:t>down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separate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issues: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Authentication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Authorization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Confidentiality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173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382519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867" y="-145626"/>
            <a:ext cx="9729045" cy="192334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921662">
              <a:spcBef>
                <a:spcPts val="1560"/>
              </a:spcBef>
              <a:tabLst>
                <a:tab pos="4481293" algn="l"/>
              </a:tabLst>
            </a:pPr>
            <a:r>
              <a:rPr sz="2133" b="1" spc="-7" dirty="0">
                <a:latin typeface="Arial"/>
                <a:cs typeface="Arial"/>
              </a:rPr>
              <a:t>9.3	Authentication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task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identifying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user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Authentication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happens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against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 registry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LDAP,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servlet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internal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registry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175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1332633" cy="4210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607445">
              <a:tabLst>
                <a:tab pos="5165384" algn="l"/>
              </a:tabLst>
            </a:pPr>
            <a:r>
              <a:rPr sz="2133" b="1" spc="-7" dirty="0">
                <a:latin typeface="Arial"/>
                <a:cs typeface="Arial"/>
              </a:rPr>
              <a:t>9.4	Authorization</a:t>
            </a:r>
            <a:endParaRPr sz="2133">
              <a:latin typeface="Arial"/>
              <a:cs typeface="Arial"/>
            </a:endParaRPr>
          </a:p>
          <a:p>
            <a:pPr marL="931310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Authorization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task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deciding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what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operations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user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perform,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authenticated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few different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Anyone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anything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Authorized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anything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Permissions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Project-Based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Permissions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177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398760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539713">
              <a:tabLst>
                <a:tab pos="5097653" algn="l"/>
              </a:tabLst>
            </a:pPr>
            <a:r>
              <a:rPr sz="2133" b="1" spc="-7" dirty="0">
                <a:latin typeface="Arial"/>
                <a:cs typeface="Arial"/>
              </a:rPr>
              <a:t>9.5	Confidentiality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Making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sure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unauthorized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parties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don't get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information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shouldn't have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13" dirty="0">
                <a:latin typeface="Arial MT"/>
                <a:cs typeface="Arial MT"/>
              </a:rPr>
              <a:t>Two </a:t>
            </a:r>
            <a:r>
              <a:rPr sz="2133" spc="-7" dirty="0">
                <a:latin typeface="Arial MT"/>
                <a:cs typeface="Arial MT"/>
              </a:rPr>
              <a:t>aspects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Control access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projects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(really authentication)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Web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confidentiality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http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Handled 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servlet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 httpd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179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281333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51854">
              <a:tabLst>
                <a:tab pos="4811485" algn="l"/>
              </a:tabLst>
            </a:pPr>
            <a:r>
              <a:rPr sz="2133" b="1" spc="-7" dirty="0">
                <a:latin typeface="Arial"/>
                <a:cs typeface="Arial"/>
              </a:rPr>
              <a:t>9.6	Activating</a:t>
            </a:r>
            <a:r>
              <a:rPr sz="2133" b="1" spc="-6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Security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--&gt; Configure Global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Click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“Enable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Security” </a:t>
            </a:r>
            <a:r>
              <a:rPr sz="2133" dirty="0">
                <a:latin typeface="Arial MT"/>
                <a:cs typeface="Arial MT"/>
              </a:rPr>
              <a:t>checkbox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 display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347" y="1877906"/>
            <a:ext cx="4876799" cy="12319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181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0123593" cy="47716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53930">
              <a:tabLst>
                <a:tab pos="4413562" algn="l"/>
              </a:tabLst>
            </a:pPr>
            <a:r>
              <a:rPr sz="2133" b="1" spc="-7" dirty="0">
                <a:latin typeface="Arial"/>
                <a:cs typeface="Arial"/>
              </a:rPr>
              <a:t>9.7	Configure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Authentication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Authentication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performed within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“realm”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Possibilities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servlet container's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techniques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Jenkins'</a:t>
            </a:r>
            <a:r>
              <a:rPr sz="2133" spc="-13" dirty="0">
                <a:latin typeface="Arial MT"/>
                <a:cs typeface="Arial MT"/>
              </a:rPr>
              <a:t> own</a:t>
            </a:r>
            <a:r>
              <a:rPr sz="2133" spc="-7" dirty="0">
                <a:latin typeface="Arial MT"/>
                <a:cs typeface="Arial MT"/>
              </a:rPr>
              <a:t> User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Database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LDAP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Unix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User/Group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Database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Using Pluggable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 Module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(PAM)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183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822940" cy="59719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27317">
              <a:tabLst>
                <a:tab pos="4035959" algn="l"/>
              </a:tabLst>
            </a:pPr>
            <a:r>
              <a:rPr sz="2133" b="1" spc="-7" dirty="0">
                <a:latin typeface="Arial"/>
                <a:cs typeface="Arial"/>
              </a:rPr>
              <a:t>1.15	Continuous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 Challenges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More than 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department/group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involved, not just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Developers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QA,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Compliance,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Business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CI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takes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minutes,</a:t>
            </a:r>
            <a:r>
              <a:rPr sz="2133" dirty="0">
                <a:latin typeface="Arial MT"/>
                <a:cs typeface="Arial MT"/>
              </a:rPr>
              <a:t> CD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 could extend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over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days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Could also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human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input,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manual tests,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acceptance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tests, etc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Extended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cycle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means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"in flight"</a:t>
            </a:r>
            <a:endParaRPr sz="2133">
              <a:latin typeface="Arial MT"/>
              <a:cs typeface="Arial MT"/>
            </a:endParaRPr>
          </a:p>
          <a:p>
            <a:pPr marL="1236102" marR="6773" lvl="1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"Version 6" part-way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</a:t>
            </a:r>
            <a:r>
              <a:rPr sz="2133" dirty="0">
                <a:latin typeface="Arial MT"/>
                <a:cs typeface="Arial MT"/>
              </a:rPr>
              <a:t> User </a:t>
            </a:r>
            <a:r>
              <a:rPr sz="2133" spc="-7" dirty="0">
                <a:latin typeface="Arial MT"/>
                <a:cs typeface="Arial MT"/>
              </a:rPr>
              <a:t>Acceptance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while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continues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7"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resources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test/deployment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 involved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"Version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6"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goes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Performance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Validation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"Version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7" moves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</a:t>
            </a: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7" dirty="0">
                <a:latin typeface="Arial MT"/>
                <a:cs typeface="Arial MT"/>
              </a:rPr>
              <a:t> Acceptance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Meanwhile,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going 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"Version 8"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230945" y="7472793"/>
            <a:ext cx="2370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27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0249745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948020">
              <a:tabLst>
                <a:tab pos="3505959" algn="l"/>
              </a:tabLst>
            </a:pPr>
            <a:r>
              <a:rPr sz="2133" b="1" spc="-7" dirty="0">
                <a:latin typeface="Arial"/>
                <a:cs typeface="Arial"/>
              </a:rPr>
              <a:t>9.8	Using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Jenkins's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Internal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 Database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“Configure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 Security”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screen,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own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database”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3445" y="1047327"/>
            <a:ext cx="3314699" cy="1803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7867" y="2997200"/>
            <a:ext cx="6256867" cy="898409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303946" marR="69424" indent="-303946" algn="r">
              <a:spcBef>
                <a:spcPts val="987"/>
              </a:spcBef>
              <a:buSzPct val="56250"/>
              <a:buFont typeface="Tahoma"/>
              <a:buChar char="◊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Choose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whether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“sign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up”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 </a:t>
            </a:r>
            <a:r>
              <a:rPr sz="2133" dirty="0">
                <a:latin typeface="Arial MT"/>
                <a:cs typeface="Arial MT"/>
              </a:rPr>
              <a:t>id</a:t>
            </a:r>
            <a:endParaRPr sz="2133">
              <a:latin typeface="Arial MT"/>
              <a:cs typeface="Arial MT"/>
            </a:endParaRPr>
          </a:p>
          <a:p>
            <a:pPr marL="303946" marR="6773" lvl="1" indent="-303946" algn="r">
              <a:spcBef>
                <a:spcPts val="853"/>
              </a:spcBef>
              <a:buSzPct val="56250"/>
              <a:buFont typeface="Lucida Sans Unicode"/>
              <a:buChar char="■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Otherwise,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administrator needs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 users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186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018020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516007">
              <a:tabLst>
                <a:tab pos="5073945" algn="l"/>
              </a:tabLst>
            </a:pPr>
            <a:r>
              <a:rPr sz="2133" b="1" spc="-7" dirty="0">
                <a:latin typeface="Arial"/>
                <a:cs typeface="Arial"/>
              </a:rPr>
              <a:t>9.9	Creating</a:t>
            </a:r>
            <a:r>
              <a:rPr sz="2133" b="1" spc="-8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Manage Jenkins -&gt; Manage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 -&gt;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 User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8439" y="1009228"/>
            <a:ext cx="6199043" cy="23859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188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382519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693" y="35561"/>
            <a:ext cx="24883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727268" algn="l"/>
              </a:tabLst>
            </a:pPr>
            <a:r>
              <a:rPr sz="2133" b="1" spc="-7" dirty="0">
                <a:latin typeface="Arial"/>
                <a:cs typeface="Arial"/>
              </a:rPr>
              <a:t>9.10	Authorization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867" y="541867"/>
            <a:ext cx="17991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Five</a:t>
            </a:r>
            <a:r>
              <a:rPr sz="2133" spc="-9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2292" y="1085459"/>
            <a:ext cx="4380681" cy="17914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190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518140" cy="28792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531247">
              <a:tabLst>
                <a:tab pos="5241582" algn="l"/>
              </a:tabLst>
            </a:pPr>
            <a:r>
              <a:rPr sz="2133" b="1" spc="-7" dirty="0">
                <a:latin typeface="Arial"/>
                <a:cs typeface="Arial"/>
              </a:rPr>
              <a:t>9.11	Authorization</a:t>
            </a:r>
            <a:endParaRPr sz="2133">
              <a:latin typeface="Arial"/>
              <a:cs typeface="Arial"/>
            </a:endParaRPr>
          </a:p>
          <a:p>
            <a:pPr marL="931310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Typically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“Matrix-based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security”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“Project-based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Authorization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Strategy”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Authorization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separate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userid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entries separately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192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9752753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80927">
              <a:tabLst>
                <a:tab pos="4691263" algn="l"/>
              </a:tabLst>
            </a:pPr>
            <a:r>
              <a:rPr sz="2133" b="1" spc="-7" dirty="0">
                <a:latin typeface="Arial"/>
                <a:cs typeface="Arial"/>
              </a:rPr>
              <a:t>9.12	Matrix-Based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Security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granted </a:t>
            </a:r>
            <a:r>
              <a:rPr sz="2133" dirty="0">
                <a:latin typeface="Arial MT"/>
                <a:cs typeface="Arial MT"/>
              </a:rPr>
              <a:t>a set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permissions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apply to various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operations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400" y="1072758"/>
            <a:ext cx="8026400" cy="1651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7867" y="2812627"/>
            <a:ext cx="85394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user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select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appropriate</a:t>
            </a:r>
            <a:r>
              <a:rPr sz="2133" dirty="0">
                <a:latin typeface="Arial MT"/>
                <a:cs typeface="Arial MT"/>
              </a:rPr>
              <a:t> check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boxes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194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802620" cy="37536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973419">
              <a:tabLst>
                <a:tab pos="3682061" algn="l"/>
              </a:tabLst>
            </a:pPr>
            <a:r>
              <a:rPr sz="2133" b="1" spc="-7" dirty="0">
                <a:latin typeface="Arial"/>
                <a:cs typeface="Arial"/>
              </a:rPr>
              <a:t>9.13	Note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Create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Administrative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administrative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turn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security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Grant full permissions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endParaRPr sz="2133">
              <a:latin typeface="Arial MT"/>
              <a:cs typeface="Arial MT"/>
            </a:endParaRPr>
          </a:p>
          <a:p>
            <a:pPr marL="931310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there's no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user, but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you've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turned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matrix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permissions,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no-one has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permissions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You're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locked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out!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See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notes for recovery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lock-out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196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8370993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161374">
              <a:tabLst>
                <a:tab pos="3871710" algn="l"/>
              </a:tabLst>
            </a:pPr>
            <a:r>
              <a:rPr sz="2133" b="1" spc="-7" dirty="0">
                <a:latin typeface="Arial"/>
                <a:cs typeface="Arial"/>
              </a:rPr>
              <a:t>9.14	Project-based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Matrix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Authorization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user/permission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grid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still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administrative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Grant full permissions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 user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Additionally,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set</a:t>
            </a:r>
            <a:r>
              <a:rPr sz="2133" spc="-7" dirty="0">
                <a:latin typeface="Arial MT"/>
                <a:cs typeface="Arial MT"/>
              </a:rPr>
              <a:t> permissions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project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507" y="2313094"/>
            <a:ext cx="8442960" cy="1920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198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416453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06806">
              <a:tabLst>
                <a:tab pos="4217141" algn="l"/>
              </a:tabLst>
            </a:pPr>
            <a:r>
              <a:rPr sz="2133" b="1" spc="-7" dirty="0">
                <a:latin typeface="Arial"/>
                <a:cs typeface="Arial"/>
              </a:rPr>
              <a:t>9.15	Project-Based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Authentication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 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now</a:t>
            </a:r>
            <a:r>
              <a:rPr sz="2133" spc="-7" dirty="0">
                <a:latin typeface="Arial MT"/>
                <a:cs typeface="Arial MT"/>
              </a:rPr>
              <a:t> 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 </a:t>
            </a:r>
            <a:r>
              <a:rPr sz="2133" dirty="0">
                <a:latin typeface="Arial MT"/>
                <a:cs typeface="Arial MT"/>
              </a:rPr>
              <a:t>in </a:t>
            </a: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job's configuration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enable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project-based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647" y="1072752"/>
            <a:ext cx="6337299" cy="18676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7867" y="3083560"/>
            <a:ext cx="9339579" cy="134376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permission list, for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Permissions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additive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permissions still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 those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permissions 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200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5"/>
            <a:ext cx="11388513" cy="3322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98243">
              <a:tabLst>
                <a:tab pos="4306886" algn="l"/>
              </a:tabLst>
            </a:pPr>
            <a:r>
              <a:rPr sz="2133" b="1" spc="-7" dirty="0">
                <a:latin typeface="Arial"/>
                <a:cs typeface="Arial"/>
              </a:rPr>
              <a:t>9.16	Role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Based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Access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Control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Role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 </a:t>
            </a:r>
            <a:r>
              <a:rPr sz="2133" dirty="0">
                <a:latin typeface="Arial MT"/>
                <a:cs typeface="Arial MT"/>
              </a:rPr>
              <a:t>Access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administrators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define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roles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map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roles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Mappings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applied to specific resources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So,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certain groups</a:t>
            </a:r>
            <a:r>
              <a:rPr sz="2133" dirty="0">
                <a:latin typeface="Arial MT"/>
                <a:cs typeface="Arial MT"/>
              </a:rPr>
              <a:t> could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allowed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given folder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user, </a:t>
            </a:r>
            <a:r>
              <a:rPr sz="2133" spc="-13" dirty="0">
                <a:latin typeface="Arial MT"/>
                <a:cs typeface="Arial MT"/>
              </a:rPr>
              <a:t>what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you'll</a:t>
            </a:r>
            <a:r>
              <a:rPr sz="2133" dirty="0">
                <a:latin typeface="Arial MT"/>
                <a:cs typeface="Arial MT"/>
              </a:rPr>
              <a:t> see</a:t>
            </a:r>
            <a:r>
              <a:rPr sz="2133" spc="-7" dirty="0">
                <a:latin typeface="Arial MT"/>
                <a:cs typeface="Arial MT"/>
              </a:rPr>
              <a:t> depends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role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you're </a:t>
            </a:r>
            <a:r>
              <a:rPr sz="2133" dirty="0">
                <a:latin typeface="Arial MT"/>
                <a:cs typeface="Arial MT"/>
              </a:rPr>
              <a:t>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202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602893" cy="21097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Securing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666710">
              <a:tabLst>
                <a:tab pos="5377046" algn="l"/>
              </a:tabLst>
            </a:pPr>
            <a:r>
              <a:rPr sz="2133" b="1" spc="-7" dirty="0">
                <a:latin typeface="Arial"/>
                <a:cs typeface="Arial"/>
              </a:rPr>
              <a:t>9.17	Conclusion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Configure security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“Configure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screen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variety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authorization options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9232900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296103">
              <a:tabLst>
                <a:tab pos="3004745" algn="l"/>
              </a:tabLst>
            </a:pPr>
            <a:r>
              <a:rPr sz="2133" b="1" spc="-7" dirty="0">
                <a:latin typeface="Arial"/>
                <a:cs typeface="Arial"/>
              </a:rPr>
              <a:t>1.16	Continuous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27" dirty="0">
                <a:latin typeface="Arial"/>
                <a:cs typeface="Arial"/>
              </a:rPr>
              <a:t>vs</a:t>
            </a:r>
            <a:r>
              <a:rPr sz="2133" b="1" spc="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Continuous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Deployment</a:t>
            </a:r>
            <a:endParaRPr sz="2133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507" y="658176"/>
            <a:ext cx="8422341" cy="2566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375750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10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Jenkins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Plugins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31183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Introduction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Analyzers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Teams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Installing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6"/>
            <a:ext cx="7315200" cy="3511973"/>
          </a:xfrm>
          <a:custGeom>
            <a:avLst/>
            <a:gdLst/>
            <a:ahLst/>
            <a:cxnLst/>
            <a:rect l="l" t="t" r="r" b="b"/>
            <a:pathLst>
              <a:path w="5486400" h="2633979">
                <a:moveTo>
                  <a:pt x="5486400" y="0"/>
                </a:moveTo>
                <a:lnTo>
                  <a:pt x="5485130" y="0"/>
                </a:lnTo>
                <a:lnTo>
                  <a:pt x="5485130" y="2632710"/>
                </a:lnTo>
                <a:lnTo>
                  <a:pt x="1270" y="2632710"/>
                </a:lnTo>
                <a:lnTo>
                  <a:pt x="1270" y="0"/>
                </a:lnTo>
                <a:lnTo>
                  <a:pt x="0" y="0"/>
                </a:lnTo>
                <a:lnTo>
                  <a:pt x="0" y="2632710"/>
                </a:lnTo>
                <a:lnTo>
                  <a:pt x="0" y="2633980"/>
                </a:lnTo>
                <a:lnTo>
                  <a:pt x="1270" y="2633980"/>
                </a:lnTo>
                <a:lnTo>
                  <a:pt x="5485130" y="2633980"/>
                </a:lnTo>
                <a:lnTo>
                  <a:pt x="5486400" y="2633980"/>
                </a:lnTo>
                <a:lnTo>
                  <a:pt x="5486400" y="263271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6957907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Jenkins Plugins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576966">
              <a:tabLst>
                <a:tab pos="5361805" algn="l"/>
              </a:tabLst>
            </a:pPr>
            <a:r>
              <a:rPr sz="2133" b="1" spc="-7" dirty="0">
                <a:latin typeface="Arial"/>
                <a:cs typeface="Arial"/>
              </a:rPr>
              <a:t>10.1	Introduction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over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300 plugins.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Management(SCM).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Test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Frameworks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Notifiers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Static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Analyzer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Builders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205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3706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Plugins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7277947" cy="236699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646502">
              <a:spcBef>
                <a:spcPts val="1560"/>
              </a:spcBef>
              <a:tabLst>
                <a:tab pos="4355991" algn="l"/>
              </a:tabLst>
            </a:pPr>
            <a:r>
              <a:rPr sz="2133" b="1" spc="-7" dirty="0">
                <a:latin typeface="Arial"/>
                <a:cs typeface="Arial"/>
              </a:rPr>
              <a:t>10.2	Jenkins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SCM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Systems: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Git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Subversion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ClearCase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206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245687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Jenkins Plugins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88371">
              <a:tabLst>
                <a:tab pos="3998707" algn="l"/>
              </a:tabLst>
            </a:pPr>
            <a:r>
              <a:rPr sz="2133" b="1" spc="-7" dirty="0">
                <a:latin typeface="Arial"/>
                <a:cs typeface="Arial"/>
              </a:rPr>
              <a:t>10.3	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Test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Ant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Maven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Test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Frameworks: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Junit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Selenium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207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3706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Plugins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7645400" cy="502887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278211">
              <a:spcBef>
                <a:spcPts val="1560"/>
              </a:spcBef>
              <a:tabLst>
                <a:tab pos="3986854" algn="l"/>
              </a:tabLst>
            </a:pPr>
            <a:r>
              <a:rPr sz="2133" b="1" spc="-7" dirty="0">
                <a:latin typeface="Arial"/>
                <a:cs typeface="Arial"/>
              </a:rPr>
              <a:t>10.4	Jenkins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Analyzers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Static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Analyzers: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FindBugs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PMD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Sonar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Fortified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CodeScanner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Code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Coverage: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Emma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Cobertura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Clover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208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3706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Plugins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7016327" cy="2810641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908962">
              <a:spcBef>
                <a:spcPts val="1560"/>
              </a:spcBef>
              <a:tabLst>
                <a:tab pos="4620144" algn="l"/>
              </a:tabLst>
            </a:pPr>
            <a:r>
              <a:rPr sz="2133" b="1" spc="-7" dirty="0">
                <a:latin typeface="Arial"/>
                <a:cs typeface="Arial"/>
              </a:rPr>
              <a:t>10.5	Jenkins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for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Teams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Multi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Multi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Stage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Jobs.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Replaced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Folders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GitHub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Organization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209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769773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Jenkins Plugins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39633">
              <a:tabLst>
                <a:tab pos="4450815" algn="l"/>
              </a:tabLst>
            </a:pPr>
            <a:r>
              <a:rPr sz="2133" b="1" spc="-7" dirty="0">
                <a:latin typeface="Arial"/>
                <a:cs typeface="Arial"/>
              </a:rPr>
              <a:t>10.6	Installing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Emma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code</a:t>
            </a:r>
            <a:r>
              <a:rPr sz="2133" spc="-7" dirty="0">
                <a:latin typeface="Arial MT"/>
                <a:cs typeface="Arial MT"/>
              </a:rPr>
              <a:t> coverage.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7679" y="1877905"/>
            <a:ext cx="2277533" cy="2924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5215467"/>
            <a:ext cx="5082539" cy="900118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Click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Manage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click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Manage Plugins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link: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8111" y="6304193"/>
            <a:ext cx="3531408" cy="6723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210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876279" cy="17405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Jenkins Plugins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1600">
              <a:latin typeface="Times New Roman"/>
              <a:cs typeface="Times New Roman"/>
            </a:endParaRPr>
          </a:p>
          <a:p>
            <a:pPr marL="626518" indent="-304792"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tab:</a:t>
            </a:r>
            <a:endParaRPr sz="21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 marL="626518" indent="-304792">
              <a:spcBef>
                <a:spcPts val="152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quick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 name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input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box,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located 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right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corner.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1377244"/>
            <a:ext cx="3811693" cy="480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2225039"/>
            <a:ext cx="6854613" cy="134376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Scroll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down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find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Emma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dirty="0">
                <a:latin typeface="Arial MT"/>
                <a:cs typeface="Arial MT"/>
              </a:rPr>
              <a:t>check</a:t>
            </a:r>
            <a:r>
              <a:rPr sz="2133" spc="-7" dirty="0">
                <a:latin typeface="Arial MT"/>
                <a:cs typeface="Arial MT"/>
              </a:rPr>
              <a:t> box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next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Emma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Click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Download</a:t>
            </a:r>
            <a:r>
              <a:rPr sz="2133" b="1" spc="-13" dirty="0">
                <a:latin typeface="Arial"/>
                <a:cs typeface="Arial"/>
              </a:rPr>
              <a:t> now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install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after restart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4026" y="-225213"/>
            <a:ext cx="6312745" cy="48276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7" y="-743374"/>
            <a:ext cx="23706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Plugins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867" y="4690533"/>
            <a:ext cx="10371667" cy="67967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933" marR="6773">
              <a:lnSpc>
                <a:spcPts val="2452"/>
              </a:lnSpc>
              <a:spcBef>
                <a:spcPts val="300"/>
              </a:spcBef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download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Emma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download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take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finish.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installation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complete,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following: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212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7973" y="-225213"/>
            <a:ext cx="6896947" cy="38760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7" y="-743374"/>
            <a:ext cx="23706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Plugins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067" y="3630506"/>
            <a:ext cx="10002520" cy="1342056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321725" indent="-304792">
              <a:spcBef>
                <a:spcPts val="9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Restart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complete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no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done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Note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quite often,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without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restart"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works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161020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73036">
              <a:tabLst>
                <a:tab pos="4081678" algn="l"/>
              </a:tabLst>
            </a:pPr>
            <a:r>
              <a:rPr sz="2133" b="1" spc="-7" dirty="0">
                <a:latin typeface="Arial"/>
                <a:cs typeface="Arial"/>
              </a:rPr>
              <a:t>1.17	Jenkins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Continuous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Integration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Originally developed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 Sun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Kohsuke </a:t>
            </a:r>
            <a:r>
              <a:rPr sz="2133" spc="-13" dirty="0">
                <a:latin typeface="Arial MT"/>
                <a:cs typeface="Arial MT"/>
              </a:rPr>
              <a:t>Kawaguchi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Originally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“Hudson”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java.net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circa 2005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forked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November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2010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Hudson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still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live,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Eclipse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Foundation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But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seems to be far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active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898379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Jenkins Plugins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10.7	Summary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Plugins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actually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implemented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Different Categories 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 are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Plugins are installed through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"Manage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Jenkins" menu</a:t>
            </a:r>
            <a:endParaRPr sz="2133">
              <a:latin typeface="Arial MT"/>
              <a:cs typeface="Arial MT"/>
            </a:endParaRPr>
          </a:p>
          <a:p>
            <a:pPr marL="626518">
              <a:spcBef>
                <a:spcPts val="867"/>
              </a:spcBef>
            </a:pPr>
            <a:r>
              <a:rPr sz="2133" dirty="0">
                <a:latin typeface="Arial MT"/>
                <a:cs typeface="Arial MT"/>
              </a:rPr>
              <a:t>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214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80" y="-651935"/>
            <a:ext cx="5739553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 </a:t>
            </a:r>
            <a:r>
              <a:rPr sz="2133" b="1" spc="7" dirty="0">
                <a:latin typeface="Arial"/>
                <a:cs typeface="Arial"/>
              </a:rPr>
              <a:t>11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Distributed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Builds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with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900118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Setting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6"/>
            <a:ext cx="7315200" cy="1339425"/>
          </a:xfrm>
          <a:custGeom>
            <a:avLst/>
            <a:gdLst/>
            <a:ahLst/>
            <a:cxnLst/>
            <a:rect l="l" t="t" r="r" b="b"/>
            <a:pathLst>
              <a:path w="5486400" h="1004569">
                <a:moveTo>
                  <a:pt x="5486400" y="0"/>
                </a:moveTo>
                <a:lnTo>
                  <a:pt x="5485130" y="0"/>
                </a:lnTo>
                <a:lnTo>
                  <a:pt x="5485130" y="1003300"/>
                </a:lnTo>
                <a:lnTo>
                  <a:pt x="1270" y="1003300"/>
                </a:lnTo>
                <a:lnTo>
                  <a:pt x="1270" y="0"/>
                </a:lnTo>
                <a:lnTo>
                  <a:pt x="0" y="0"/>
                </a:lnTo>
                <a:lnTo>
                  <a:pt x="0" y="1003300"/>
                </a:lnTo>
                <a:lnTo>
                  <a:pt x="0" y="1004570"/>
                </a:lnTo>
                <a:lnTo>
                  <a:pt x="1270" y="1004570"/>
                </a:lnTo>
                <a:lnTo>
                  <a:pt x="5485130" y="1004570"/>
                </a:lnTo>
                <a:lnTo>
                  <a:pt x="5486400" y="1004570"/>
                </a:lnTo>
                <a:lnTo>
                  <a:pt x="5486400" y="100330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365740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11 -</a:t>
            </a:r>
            <a:r>
              <a:rPr sz="1600" spc="-7" dirty="0">
                <a:latin typeface="Times New Roman"/>
                <a:cs typeface="Times New Roman"/>
              </a:rPr>
              <a:t> Distributed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Builds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15272">
              <a:tabLst>
                <a:tab pos="4223914" algn="l"/>
              </a:tabLst>
            </a:pPr>
            <a:r>
              <a:rPr sz="2133" b="1" spc="-7" dirty="0">
                <a:latin typeface="Arial"/>
                <a:cs typeface="Arial"/>
              </a:rPr>
              <a:t>11.1	Distributed Builds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13" dirty="0">
                <a:latin typeface="Arial"/>
                <a:cs typeface="Arial"/>
              </a:rPr>
              <a:t> Overview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act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master/agent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 over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Why?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Additional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Capacity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build/runtime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Integration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Managing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216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818967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11 -</a:t>
            </a:r>
            <a:r>
              <a:rPr sz="1600" spc="-7" dirty="0">
                <a:latin typeface="Times New Roman"/>
                <a:cs typeface="Times New Roman"/>
              </a:rPr>
              <a:t> Distributed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Builds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18467">
              <a:tabLst>
                <a:tab pos="4428803" algn="l"/>
              </a:tabLst>
            </a:pPr>
            <a:r>
              <a:rPr sz="2133" b="1" spc="-7" dirty="0">
                <a:latin typeface="Arial"/>
                <a:cs typeface="Arial"/>
              </a:rPr>
              <a:t>11.2	Distributed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How?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another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Make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sure 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required software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installed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Java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Kit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SSH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necessary,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217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275320" cy="5215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11 -</a:t>
            </a:r>
            <a:r>
              <a:rPr sz="1600" spc="-7" dirty="0">
                <a:latin typeface="Times New Roman"/>
                <a:cs typeface="Times New Roman"/>
              </a:rPr>
              <a:t> Distributed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Builds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65304">
              <a:tabLst>
                <a:tab pos="5075640" algn="l"/>
              </a:tabLst>
            </a:pPr>
            <a:r>
              <a:rPr sz="2133" b="1" spc="-7" dirty="0">
                <a:latin typeface="Arial"/>
                <a:cs typeface="Arial"/>
              </a:rPr>
              <a:t>11.3	Agent</a:t>
            </a:r>
            <a:r>
              <a:rPr sz="2133" b="1" spc="-5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Machines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*nix,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contacts agents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SSH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Keys/credentials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necessary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usually just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 agent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Needs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copies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anything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Git,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SVN,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Mercurial,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Maven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Java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these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automatically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218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7786793" cy="21097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11 -</a:t>
            </a:r>
            <a:r>
              <a:rPr sz="1600" spc="-7" dirty="0">
                <a:latin typeface="Times New Roman"/>
                <a:cs typeface="Times New Roman"/>
              </a:rPr>
              <a:t> Distributed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Builds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48100">
              <a:tabLst>
                <a:tab pos="4457589" algn="l"/>
              </a:tabLst>
            </a:pPr>
            <a:r>
              <a:rPr sz="2133" b="1" spc="-7" dirty="0">
                <a:latin typeface="Arial"/>
                <a:cs typeface="Arial"/>
              </a:rPr>
              <a:t>11.4	Configure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Master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 for </a:t>
            </a:r>
            <a:r>
              <a:rPr sz="2133" dirty="0">
                <a:latin typeface="Arial MT"/>
                <a:cs typeface="Arial MT"/>
              </a:rPr>
              <a:t>#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executors,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locations,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219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340600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11 -</a:t>
            </a:r>
            <a:r>
              <a:rPr sz="1600" spc="-7" dirty="0">
                <a:latin typeface="Times New Roman"/>
                <a:cs typeface="Times New Roman"/>
              </a:rPr>
              <a:t> Distributed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Builds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92589">
              <a:tabLst>
                <a:tab pos="4901231" algn="l"/>
              </a:tabLst>
            </a:pPr>
            <a:r>
              <a:rPr sz="2133" b="1" spc="-7" dirty="0">
                <a:latin typeface="Arial"/>
                <a:cs typeface="Arial"/>
              </a:rPr>
              <a:t>11.5	Configure</a:t>
            </a:r>
            <a:r>
              <a:rPr sz="2133" b="1" spc="-6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Projects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 desired,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restrict where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 runs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tags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Project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call out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tag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Project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agents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tags match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No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220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6923193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11 -</a:t>
            </a:r>
            <a:r>
              <a:rPr sz="1600" spc="-7" dirty="0">
                <a:latin typeface="Times New Roman"/>
                <a:cs typeface="Times New Roman"/>
              </a:rPr>
              <a:t> Distributed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Builds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R="60112" algn="r">
              <a:tabLst>
                <a:tab pos="710336" algn="l"/>
              </a:tabLst>
            </a:pPr>
            <a:r>
              <a:rPr sz="2133" b="1" spc="-7" dirty="0">
                <a:latin typeface="Arial"/>
                <a:cs typeface="Arial"/>
              </a:rPr>
              <a:t>11.6	Conclusion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Distributed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 are readily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supported 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221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80" y="-651935"/>
            <a:ext cx="4393353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12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 Containerized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Builds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3"/>
            <a:ext cx="7311813" cy="267470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Introduction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Installing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Installing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Build-step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5"/>
            <a:ext cx="7315200" cy="3076787"/>
          </a:xfrm>
          <a:custGeom>
            <a:avLst/>
            <a:gdLst/>
            <a:ahLst/>
            <a:cxnLst/>
            <a:rect l="l" t="t" r="r" b="b"/>
            <a:pathLst>
              <a:path w="5486400" h="2307590">
                <a:moveTo>
                  <a:pt x="5486400" y="0"/>
                </a:moveTo>
                <a:lnTo>
                  <a:pt x="5485130" y="0"/>
                </a:lnTo>
                <a:lnTo>
                  <a:pt x="5485130" y="2306320"/>
                </a:lnTo>
                <a:lnTo>
                  <a:pt x="1270" y="2306320"/>
                </a:lnTo>
                <a:lnTo>
                  <a:pt x="1270" y="0"/>
                </a:lnTo>
                <a:lnTo>
                  <a:pt x="0" y="0"/>
                </a:lnTo>
                <a:lnTo>
                  <a:pt x="0" y="2306320"/>
                </a:lnTo>
                <a:lnTo>
                  <a:pt x="0" y="2307590"/>
                </a:lnTo>
                <a:lnTo>
                  <a:pt x="1270" y="2307590"/>
                </a:lnTo>
                <a:lnTo>
                  <a:pt x="5485130" y="2307590"/>
                </a:lnTo>
                <a:lnTo>
                  <a:pt x="5486400" y="2307590"/>
                </a:lnTo>
                <a:lnTo>
                  <a:pt x="5486400" y="230632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1358033" cy="54787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51295">
              <a:tabLst>
                <a:tab pos="4660783" algn="l"/>
              </a:tabLst>
            </a:pPr>
            <a:r>
              <a:rPr sz="2133" b="1" spc="-7" dirty="0">
                <a:latin typeface="Arial"/>
                <a:cs typeface="Arial"/>
              </a:rPr>
              <a:t>12.1	Introduction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Docker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used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create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By</a:t>
            </a:r>
            <a:r>
              <a:rPr sz="2133" spc="-7" dirty="0">
                <a:latin typeface="Arial MT"/>
                <a:cs typeface="Arial MT"/>
              </a:rPr>
              <a:t> using containers,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everything required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piece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packaged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isolated containers</a:t>
            </a:r>
            <a:endParaRPr sz="2133">
              <a:latin typeface="Arial MT"/>
              <a:cs typeface="Arial MT"/>
            </a:endParaRPr>
          </a:p>
          <a:p>
            <a:pPr marL="626518" marR="95671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Unlike VMs,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 not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bundle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full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dirty="0">
                <a:latin typeface="Arial MT"/>
                <a:cs typeface="Arial MT"/>
              </a:rPr>
              <a:t> –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libraries 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settings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work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needed.</a:t>
            </a:r>
            <a:endParaRPr sz="2133">
              <a:latin typeface="Arial MT"/>
              <a:cs typeface="Arial MT"/>
            </a:endParaRPr>
          </a:p>
          <a:p>
            <a:pPr marL="626518" marR="22013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This makes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efficient,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lightweight,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self-contained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guarantees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always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regardless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it's deployed.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It's available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both Linux and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 apps.</a:t>
            </a:r>
            <a:endParaRPr sz="2133">
              <a:latin typeface="Arial MT"/>
              <a:cs typeface="Arial MT"/>
            </a:endParaRPr>
          </a:p>
          <a:p>
            <a:pPr marL="626518" marR="168481" indent="-304792">
              <a:lnSpc>
                <a:spcPct val="96100"/>
              </a:lnSpc>
              <a:spcBef>
                <a:spcPts val="9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Containers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isolate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its surroundings,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differences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between </a:t>
            </a:r>
            <a:r>
              <a:rPr sz="2133" spc="-7" dirty="0">
                <a:latin typeface="Arial MT"/>
                <a:cs typeface="Arial MT"/>
              </a:rPr>
              <a:t> 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staging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help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reduce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conflict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between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teams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infrastructure.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631007" cy="65462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97573">
              <a:tabLst>
                <a:tab pos="5006214" algn="l"/>
              </a:tabLst>
            </a:pPr>
            <a:r>
              <a:rPr sz="2133" b="1" spc="-7" dirty="0">
                <a:latin typeface="Arial"/>
                <a:cs typeface="Arial"/>
              </a:rPr>
              <a:t>1.18	Jenkins</a:t>
            </a:r>
            <a:r>
              <a:rPr sz="2133" b="1" spc="-1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Features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Executes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number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Change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Time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Manual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consists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some instructions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 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Ant File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gather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reports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dashboard showing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recent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executions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2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"Pipeline"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Orchestrate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Continuous Delivery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easily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8202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8" y="-145626"/>
            <a:ext cx="11022753" cy="488326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955528">
              <a:spcBef>
                <a:spcPts val="1560"/>
              </a:spcBef>
              <a:tabLst>
                <a:tab pos="4664170" algn="l"/>
              </a:tabLst>
            </a:pPr>
            <a:r>
              <a:rPr sz="2133" b="1" spc="-7" dirty="0">
                <a:latin typeface="Arial"/>
                <a:cs typeface="Arial"/>
              </a:rPr>
              <a:t>12.2	Docker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Benefits</a:t>
            </a:r>
            <a:endParaRPr sz="2133">
              <a:latin typeface="Arial"/>
              <a:cs typeface="Arial"/>
            </a:endParaRPr>
          </a:p>
          <a:p>
            <a:pPr marL="321725" marR="344585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 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single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machine's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kernel.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Docker containers start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instantly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use less resources.</a:t>
            </a:r>
            <a:endParaRPr sz="2133">
              <a:latin typeface="Arial MT"/>
              <a:cs typeface="Arial MT"/>
            </a:endParaRPr>
          </a:p>
          <a:p>
            <a:pPr marL="321725" marR="518147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Images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constructed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filesystem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minimizes disk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usage and image </a:t>
            </a:r>
            <a:r>
              <a:rPr sz="2133" spc="-13" dirty="0">
                <a:latin typeface="Arial MT"/>
                <a:cs typeface="Arial MT"/>
              </a:rPr>
              <a:t>downloads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much faster.</a:t>
            </a:r>
            <a:endParaRPr sz="2133">
              <a:latin typeface="Arial MT"/>
              <a:cs typeface="Arial MT"/>
            </a:endParaRPr>
          </a:p>
          <a:p>
            <a:pPr marL="321725" marR="6773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open standards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 major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Linux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distributions,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Microsoft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any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infrastructure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including VMs,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bare-metal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dirty="0">
                <a:latin typeface="Arial MT"/>
                <a:cs typeface="Arial MT"/>
              </a:rPr>
              <a:t>in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cloud.</a:t>
            </a:r>
            <a:endParaRPr sz="2133">
              <a:latin typeface="Arial MT"/>
              <a:cs typeface="Arial MT"/>
            </a:endParaRPr>
          </a:p>
          <a:p>
            <a:pPr marL="321725" marR="1087093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 isolate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underlying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infrastructure.</a:t>
            </a:r>
            <a:endParaRPr sz="2133">
              <a:latin typeface="Arial MT"/>
              <a:cs typeface="Arial MT"/>
            </a:endParaRPr>
          </a:p>
          <a:p>
            <a:pPr marL="321725" marR="413163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provides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strongest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default isolation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limit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issues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single container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instead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entire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224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91807" cy="43147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56103">
              <a:tabLst>
                <a:tab pos="4066438" algn="l"/>
              </a:tabLst>
            </a:pPr>
            <a:r>
              <a:rPr sz="2133" b="1" spc="-7" dirty="0">
                <a:latin typeface="Arial"/>
                <a:cs typeface="Arial"/>
              </a:rPr>
              <a:t>12.3	Containers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vs.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Virtual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Machines</a:t>
            </a:r>
            <a:endParaRPr sz="2133">
              <a:latin typeface="Arial"/>
              <a:cs typeface="Arial"/>
            </a:endParaRPr>
          </a:p>
          <a:p>
            <a:pPr marL="626518" marR="187109" indent="-304792">
              <a:lnSpc>
                <a:spcPct val="96100"/>
              </a:lnSpc>
              <a:spcBef>
                <a:spcPts val="15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!Containers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abstraction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 layer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packages </a:t>
            </a:r>
            <a:r>
              <a:rPr sz="2133" dirty="0">
                <a:latin typeface="Arial MT"/>
                <a:cs typeface="Arial MT"/>
              </a:rPr>
              <a:t>code </a:t>
            </a:r>
            <a:r>
              <a:rPr sz="2133" spc="-7" dirty="0">
                <a:latin typeface="Arial MT"/>
                <a:cs typeface="Arial MT"/>
              </a:rPr>
              <a:t>and dependencies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together.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run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kernel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 </a:t>
            </a:r>
            <a:r>
              <a:rPr sz="2133" spc="-7" dirty="0">
                <a:latin typeface="Arial MT"/>
                <a:cs typeface="Arial MT"/>
              </a:rPr>
              <a:t> other containers,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isolated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processes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space.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less </a:t>
            </a:r>
            <a:r>
              <a:rPr sz="2133" dirty="0">
                <a:latin typeface="Arial MT"/>
                <a:cs typeface="Arial MT"/>
              </a:rPr>
              <a:t>space </a:t>
            </a:r>
            <a:r>
              <a:rPr sz="2133" spc="-7" dirty="0">
                <a:latin typeface="Arial MT"/>
                <a:cs typeface="Arial MT"/>
              </a:rPr>
              <a:t>than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VMs (container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MBs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size)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start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almost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instantly.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ct val="96000"/>
              </a:lnSpc>
              <a:spcBef>
                <a:spcPts val="9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Virtual machines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abstraction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physical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hardware,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turning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 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many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servers.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hypervisor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VMs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single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Each </a:t>
            </a:r>
            <a:r>
              <a:rPr sz="2133" dirty="0">
                <a:latin typeface="Arial MT"/>
                <a:cs typeface="Arial MT"/>
              </a:rPr>
              <a:t>VM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includes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full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copy</a:t>
            </a:r>
            <a:r>
              <a:rPr sz="2133" spc="-7" dirty="0">
                <a:latin typeface="Arial MT"/>
                <a:cs typeface="Arial MT"/>
              </a:rPr>
              <a:t>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operating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apps,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necessary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binaries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libraries</a:t>
            </a:r>
            <a:r>
              <a:rPr sz="2133" dirty="0">
                <a:latin typeface="Arial MT"/>
                <a:cs typeface="Arial MT"/>
              </a:rPr>
              <a:t> – 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taking up tens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GBs.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VMs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also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slow to boot.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225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9949179" cy="53563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837956">
              <a:tabLst>
                <a:tab pos="3546598" algn="l"/>
              </a:tabLst>
            </a:pPr>
            <a:r>
              <a:rPr sz="2133" b="1" spc="-7" dirty="0">
                <a:latin typeface="Arial"/>
                <a:cs typeface="Arial"/>
              </a:rPr>
              <a:t>12.4	Running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 in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7" dirty="0">
                <a:latin typeface="Arial"/>
                <a:cs typeface="Arial"/>
              </a:rPr>
              <a:t> Docker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Container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Pull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image</a:t>
            </a:r>
            <a:endParaRPr sz="2133">
              <a:latin typeface="Arial MT"/>
              <a:cs typeface="Arial MT"/>
            </a:endParaRPr>
          </a:p>
          <a:p>
            <a:pPr marL="16933" marR="5857940">
              <a:lnSpc>
                <a:spcPts val="2427"/>
              </a:lnSpc>
              <a:spcBef>
                <a:spcPts val="820"/>
              </a:spcBef>
            </a:pPr>
            <a:r>
              <a:rPr sz="2133" spc="-7" dirty="0">
                <a:latin typeface="Courier New"/>
                <a:cs typeface="Courier New"/>
              </a:rPr>
              <a:t>docker search jenkins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pull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jenkins:2.7.2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 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run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–name=jenkins-master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-p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8080:8080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-d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jenkins:2.7.2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Obtain IP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Address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required to </a:t>
            </a:r>
            <a:r>
              <a:rPr sz="2133" dirty="0">
                <a:latin typeface="Arial MT"/>
                <a:cs typeface="Arial MT"/>
              </a:rPr>
              <a:t>connect</a:t>
            </a:r>
            <a:r>
              <a:rPr sz="2133" spc="-7" dirty="0">
                <a:latin typeface="Arial MT"/>
                <a:cs typeface="Arial MT"/>
              </a:rPr>
              <a:t> to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docker-machine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ip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default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Connect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http://&lt;docker_container_ip_address&gt;:8080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Obtaining Jenkins default administrator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password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logs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-f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jenkins-master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226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454813" cy="50562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078403">
              <a:tabLst>
                <a:tab pos="3787045" algn="l"/>
              </a:tabLst>
            </a:pPr>
            <a:r>
              <a:rPr sz="2133" b="1" spc="-7" dirty="0">
                <a:latin typeface="Arial"/>
                <a:cs typeface="Arial"/>
              </a:rPr>
              <a:t>12.5	Delete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Container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Image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Obtain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active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ps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Stop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stop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jenkins-master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Remove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rm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jenkins-master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Obtain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list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images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Remove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image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rmi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jenkins:2.7.2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227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040533" cy="4840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017556">
              <a:tabLst>
                <a:tab pos="2727045" algn="l"/>
              </a:tabLst>
            </a:pPr>
            <a:r>
              <a:rPr sz="2133" b="1" spc="-7" dirty="0">
                <a:latin typeface="Arial"/>
                <a:cs typeface="Arial"/>
              </a:rPr>
              <a:t>12.6	Configuring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Command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Prompt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Connect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Docker</a:t>
            </a:r>
            <a:endParaRPr sz="2133">
              <a:latin typeface="Arial"/>
              <a:cs typeface="Arial"/>
            </a:endParaRPr>
          </a:p>
          <a:p>
            <a:pPr marL="626518" marR="305639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default,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Quickstart Terminal </a:t>
            </a:r>
            <a:r>
              <a:rPr sz="2133" dirty="0">
                <a:latin typeface="Arial MT"/>
                <a:cs typeface="Arial MT"/>
              </a:rPr>
              <a:t>can connect</a:t>
            </a:r>
            <a:r>
              <a:rPr sz="2133" spc="-7" dirty="0">
                <a:latin typeface="Arial MT"/>
                <a:cs typeface="Arial MT"/>
              </a:rPr>
              <a:t> to Docker, but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prompt.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To</a:t>
            </a:r>
            <a:r>
              <a:rPr sz="2133" spc="-7" dirty="0">
                <a:latin typeface="Arial MT"/>
                <a:cs typeface="Arial MT"/>
              </a:rPr>
              <a:t> allow command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prompt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connect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Docker,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performed: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docker.exe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path to the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Path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 variable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Obtain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additional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</a:t>
            </a:r>
            <a:r>
              <a:rPr sz="2133" dirty="0">
                <a:latin typeface="Arial MT"/>
                <a:cs typeface="Arial MT"/>
              </a:rPr>
              <a:t> list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command: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docker-machine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default</a:t>
            </a:r>
            <a:endParaRPr sz="2133">
              <a:latin typeface="Arial MT"/>
              <a:cs typeface="Arial MT"/>
            </a:endParaRPr>
          </a:p>
          <a:p>
            <a:pPr marL="931310" marR="646837" lvl="1" indent="-304792">
              <a:lnSpc>
                <a:spcPct val="96100"/>
              </a:lnSpc>
              <a:spcBef>
                <a:spcPts val="9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above environment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variables.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Usually,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involve: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DOCKER_TLS,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DOCKER_HOST, DOCKER_CERT_PATH, DOCKER_MACHINE_NAME,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COMPOSE_CONVERT_WINDOWS_PATHS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228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344487" cy="51874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528083">
              <a:tabLst>
                <a:tab pos="3238419" algn="l"/>
              </a:tabLst>
            </a:pPr>
            <a:r>
              <a:rPr sz="2133" b="1" spc="-7" dirty="0">
                <a:latin typeface="Arial"/>
                <a:cs typeface="Arial"/>
              </a:rPr>
              <a:t>12.7	Creating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Docker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Container from Jenkins Job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Download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image.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pull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ubuntu:12.04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Dockerfile.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626518" marR="7658755">
              <a:lnSpc>
                <a:spcPts val="1507"/>
              </a:lnSpc>
              <a:spcBef>
                <a:spcPts val="900"/>
              </a:spcBef>
            </a:pPr>
            <a:r>
              <a:rPr sz="1333" dirty="0">
                <a:latin typeface="Courier New"/>
                <a:cs typeface="Courier New"/>
              </a:rPr>
              <a:t># </a:t>
            </a:r>
            <a:r>
              <a:rPr sz="1333" spc="-7" dirty="0">
                <a:latin typeface="Courier New"/>
                <a:cs typeface="Courier New"/>
              </a:rPr>
              <a:t>lets use ubuntu docker image </a:t>
            </a:r>
            <a:r>
              <a:rPr sz="1333" spc="-787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FROM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ubuntu:12.04</a:t>
            </a:r>
            <a:endParaRPr sz="1333">
              <a:latin typeface="Courier New"/>
              <a:cs typeface="Courier New"/>
            </a:endParaRPr>
          </a:p>
          <a:p>
            <a:pPr>
              <a:spcBef>
                <a:spcPts val="33"/>
              </a:spcBef>
            </a:pPr>
            <a:endParaRPr sz="1200">
              <a:latin typeface="Courier New"/>
              <a:cs typeface="Courier New"/>
            </a:endParaRPr>
          </a:p>
          <a:p>
            <a:pPr marL="626518">
              <a:lnSpc>
                <a:spcPts val="1560"/>
              </a:lnSpc>
            </a:pPr>
            <a:r>
              <a:rPr sz="1333" spc="-7" dirty="0">
                <a:latin typeface="Courier New"/>
                <a:cs typeface="Courier New"/>
              </a:rPr>
              <a:t>RUN</a:t>
            </a:r>
            <a:r>
              <a:rPr sz="1333" spc="-4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apt-get</a:t>
            </a:r>
            <a:r>
              <a:rPr sz="1333" spc="-4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update</a:t>
            </a:r>
            <a:r>
              <a:rPr sz="1333" spc="-4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-y</a:t>
            </a:r>
            <a:endParaRPr sz="1333">
              <a:latin typeface="Courier New"/>
              <a:cs typeface="Courier New"/>
            </a:endParaRPr>
          </a:p>
          <a:p>
            <a:pPr marL="626518">
              <a:lnSpc>
                <a:spcPts val="1560"/>
              </a:lnSpc>
            </a:pPr>
            <a:r>
              <a:rPr sz="1333" spc="-7" dirty="0">
                <a:latin typeface="Courier New"/>
                <a:cs typeface="Courier New"/>
              </a:rPr>
              <a:t>RUN</a:t>
            </a:r>
            <a:r>
              <a:rPr sz="1333" spc="-3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apt-get</a:t>
            </a:r>
            <a:r>
              <a:rPr sz="1333" spc="-3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install</a:t>
            </a:r>
            <a:r>
              <a:rPr sz="1333" spc="-27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openjdk-7-jdk</a:t>
            </a:r>
            <a:r>
              <a:rPr sz="1333" spc="-3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-y</a:t>
            </a:r>
            <a:endParaRPr sz="1333">
              <a:latin typeface="Courier New"/>
              <a:cs typeface="Courier New"/>
            </a:endParaRPr>
          </a:p>
          <a:p>
            <a:pPr>
              <a:spcBef>
                <a:spcPts val="67"/>
              </a:spcBef>
            </a:pPr>
            <a:endParaRPr sz="1200">
              <a:latin typeface="Courier New"/>
              <a:cs typeface="Courier New"/>
            </a:endParaRPr>
          </a:p>
          <a:p>
            <a:pPr marL="626518">
              <a:lnSpc>
                <a:spcPts val="1553"/>
              </a:lnSpc>
            </a:pPr>
            <a:r>
              <a:rPr sz="1333" dirty="0">
                <a:latin typeface="Courier New"/>
                <a:cs typeface="Courier New"/>
              </a:rPr>
              <a:t>#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deploy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the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jar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file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to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the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container</a:t>
            </a:r>
            <a:endParaRPr sz="1333">
              <a:latin typeface="Courier New"/>
              <a:cs typeface="Courier New"/>
            </a:endParaRPr>
          </a:p>
          <a:p>
            <a:pPr marL="626518">
              <a:lnSpc>
                <a:spcPts val="1553"/>
              </a:lnSpc>
            </a:pPr>
            <a:r>
              <a:rPr sz="1333" spc="-7" dirty="0">
                <a:latin typeface="Courier New"/>
                <a:cs typeface="Courier New"/>
              </a:rPr>
              <a:t>COPY</a:t>
            </a:r>
            <a:r>
              <a:rPr sz="1333" spc="-6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target/SimpleGreeting-1.0-SNAPSHOT.jar</a:t>
            </a:r>
            <a:r>
              <a:rPr sz="1333" spc="-5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/root/SimpleGreeting-1.0-SNAPSHOT.jar</a:t>
            </a:r>
            <a:endParaRPr sz="1333">
              <a:latin typeface="Courier New"/>
              <a:cs typeface="Courier New"/>
            </a:endParaRPr>
          </a:p>
          <a:p>
            <a:pPr marL="626518" marR="6773" indent="-304792">
              <a:lnSpc>
                <a:spcPts val="2452"/>
              </a:lnSpc>
              <a:spcBef>
                <a:spcPts val="1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batch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create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560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build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-t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dev-ubuntu:v1.0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229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436860" cy="28175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484057">
              <a:tabLst>
                <a:tab pos="3192700" algn="l"/>
              </a:tabLst>
            </a:pPr>
            <a:r>
              <a:rPr sz="2133" b="1" spc="-7" dirty="0">
                <a:latin typeface="Arial"/>
                <a:cs typeface="Arial"/>
              </a:rPr>
              <a:t>12.8	Test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Custom Image Created</a:t>
            </a:r>
            <a:r>
              <a:rPr sz="2133" b="1" dirty="0">
                <a:latin typeface="Arial"/>
                <a:cs typeface="Arial"/>
              </a:rPr>
              <a:t> by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 Job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container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 generated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docker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run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–name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dev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–hostname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dev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-it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dev-ubuntu:v1.0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/bin/bash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Exit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 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exit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230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566573" cy="78771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964953">
              <a:tabLst>
                <a:tab pos="3675288" algn="l"/>
              </a:tabLst>
            </a:pPr>
            <a:r>
              <a:rPr sz="2133" b="1" spc="-7" dirty="0">
                <a:latin typeface="Arial"/>
                <a:cs typeface="Arial"/>
              </a:rPr>
              <a:t>12.9	The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Docker Build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Step 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 </a:t>
            </a:r>
            <a:r>
              <a:rPr sz="2133" b="1" spc="-7" dirty="0">
                <a:latin typeface="Arial"/>
                <a:cs typeface="Arial"/>
              </a:rPr>
              <a:t>Docker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 step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303946" marR="3023371" indent="-303946" algn="r">
              <a:spcBef>
                <a:spcPts val="867"/>
              </a:spcBef>
              <a:buSzPct val="56250"/>
              <a:buFont typeface="Lucida Sans Unicode"/>
              <a:buChar char="■"/>
              <a:tabLst>
                <a:tab pos="303946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plugin supports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commands</a:t>
            </a:r>
            <a:endParaRPr sz="2133">
              <a:latin typeface="Arial MT"/>
              <a:cs typeface="Arial MT"/>
            </a:endParaRPr>
          </a:p>
          <a:p>
            <a:pPr marL="303946" marR="3032684" lvl="1" indent="-303946" algn="r">
              <a:spcBef>
                <a:spcPts val="853"/>
              </a:spcBef>
              <a:buSzPct val="56250"/>
              <a:buFont typeface="Tahoma"/>
              <a:buChar char="◊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commit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specified container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Dockerfile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kill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container(s)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pull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push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remove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container(s)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remove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restart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container(s)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start</a:t>
            </a:r>
            <a:r>
              <a:rPr sz="2133" spc="-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container(s)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stop</a:t>
            </a:r>
            <a:r>
              <a:rPr sz="2133" spc="-8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container(s)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stop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231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7284720" cy="12942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1600">
              <a:latin typeface="Times New Roman"/>
              <a:cs typeface="Times New Roman"/>
            </a:endParaRPr>
          </a:p>
          <a:p>
            <a:pPr marL="931310" indent="-304792"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start/stop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 containers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specified image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start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232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001587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62493">
              <a:tabLst>
                <a:tab pos="4623531" algn="l"/>
              </a:tabLst>
            </a:pPr>
            <a:r>
              <a:rPr sz="2133" b="1" spc="-7" dirty="0">
                <a:latin typeface="Arial"/>
                <a:cs typeface="Arial"/>
              </a:rPr>
              <a:t>12.10	Ephemeral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Agents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Recall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goals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CI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sure </a:t>
            </a:r>
            <a:r>
              <a:rPr sz="2133" spc="-13" dirty="0">
                <a:latin typeface="Arial MT"/>
                <a:cs typeface="Arial MT"/>
              </a:rPr>
              <a:t>we're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building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clean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could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cleaner than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brand-new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container?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Plugin" lets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setup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"cloud" configuration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Docker containers 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launched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demand,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build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Administrators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specify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Templates"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build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e.g.,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jobs, another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</a:t>
            </a:r>
            <a:r>
              <a:rPr sz="2133" spc="-13" dirty="0">
                <a:latin typeface="Arial MT"/>
                <a:cs typeface="Arial MT"/>
              </a:rPr>
              <a:t> jobs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containers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discarded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after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-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</a:t>
            </a:r>
            <a:r>
              <a:rPr sz="2133" spc="-7" dirty="0">
                <a:latin typeface="Arial MT"/>
                <a:cs typeface="Arial MT"/>
              </a:rPr>
              <a:t> 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saved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212" y="1534029"/>
            <a:ext cx="11362267" cy="4953963"/>
          </a:xfrm>
          <a:prstGeom prst="rect">
            <a:avLst/>
          </a:prstGeom>
          <a:noFill/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659202">
              <a:tabLst>
                <a:tab pos="4217141" algn="l"/>
              </a:tabLst>
            </a:pPr>
            <a:r>
              <a:rPr sz="2133" b="1" spc="-7" dirty="0">
                <a:latin typeface="Arial"/>
                <a:cs typeface="Arial"/>
              </a:rPr>
              <a:t>1.1	Foundation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of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Agile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AppDev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Agile Development begins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Extreme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Programming (XP)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Invented/Promoted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Beck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associates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Beck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describes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XP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as:</a:t>
            </a:r>
            <a:endParaRPr sz="2133" dirty="0">
              <a:latin typeface="Arial MT"/>
              <a:cs typeface="Arial MT"/>
            </a:endParaRPr>
          </a:p>
          <a:p>
            <a:pPr marL="931310" marR="1072700" lvl="1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philosophy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communication,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feedback,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simplicity,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courage,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respect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body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practices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proven useful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improving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development.</a:t>
            </a:r>
            <a:endParaRPr sz="2133" dirty="0">
              <a:latin typeface="Arial MT"/>
              <a:cs typeface="Arial MT"/>
            </a:endParaRPr>
          </a:p>
          <a:p>
            <a:pPr marL="931310" marR="6773" lvl="1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set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complementary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principles,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intellectual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techniques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translating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practice, useful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isn't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practice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handy for</a:t>
            </a:r>
            <a:r>
              <a:rPr sz="2133" dirty="0">
                <a:latin typeface="Arial MT"/>
                <a:cs typeface="Arial MT"/>
              </a:rPr>
              <a:t> your </a:t>
            </a:r>
            <a:r>
              <a:rPr sz="2133" spc="-7" dirty="0">
                <a:latin typeface="Arial MT"/>
                <a:cs typeface="Arial MT"/>
              </a:rPr>
              <a:t>problem.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community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shares these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practices.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9206653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12812">
              <a:tabLst>
                <a:tab pos="5023146" algn="l"/>
              </a:tabLst>
            </a:pPr>
            <a:r>
              <a:rPr sz="2133" b="1" spc="-7" dirty="0">
                <a:latin typeface="Arial"/>
                <a:cs typeface="Arial"/>
              </a:rPr>
              <a:t>1.19	Running</a:t>
            </a:r>
            <a:r>
              <a:rPr sz="2133" b="1" spc="-9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Standalone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inside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cooperate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Can setup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place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what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might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 been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115887" cy="3322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Containerized Builds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10736">
              <a:tabLst>
                <a:tab pos="5571774" algn="l"/>
              </a:tabLst>
            </a:pPr>
            <a:r>
              <a:rPr sz="2133" b="1" spc="-7" dirty="0">
                <a:latin typeface="Arial"/>
                <a:cs typeface="Arial"/>
              </a:rPr>
              <a:t>12.11	Summary</a:t>
            </a:r>
            <a:endParaRPr sz="2133">
              <a:latin typeface="Arial"/>
              <a:cs typeface="Arial"/>
            </a:endParaRPr>
          </a:p>
          <a:p>
            <a:pPr marL="626518" marR="202348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containers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lightweight,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fast,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 smaller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footprint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compared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Virtual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 used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images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 software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use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Docker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 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"Ephemeral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Agent"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234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378798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13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The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API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3"/>
            <a:ext cx="7311813" cy="533658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Access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What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Remote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CSRF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Protection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7" dirty="0">
                <a:latin typeface="Arial MT"/>
                <a:cs typeface="Arial MT"/>
              </a:rPr>
              <a:t> API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Token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API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CSRF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Protection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Crumb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Configure </a:t>
            </a:r>
            <a:r>
              <a:rPr sz="2133" dirty="0">
                <a:latin typeface="Arial MT"/>
                <a:cs typeface="Arial MT"/>
              </a:rPr>
              <a:t>Jobs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Support the 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 API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Making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Calls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Example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Advanced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 </a:t>
            </a:r>
            <a:r>
              <a:rPr sz="2133" spc="-13" dirty="0">
                <a:latin typeface="Arial MT"/>
                <a:cs typeface="Arial MT"/>
              </a:rPr>
              <a:t>Client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Example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cURL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CLI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</a:t>
            </a:r>
            <a:r>
              <a:rPr sz="2133" spc="-13" dirty="0">
                <a:latin typeface="Arial MT"/>
                <a:cs typeface="Arial MT"/>
              </a:rPr>
              <a:t>CLI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13" dirty="0">
                <a:latin typeface="Arial MT"/>
                <a:cs typeface="Arial MT"/>
              </a:rPr>
              <a:t>Download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5"/>
            <a:ext cx="7315200" cy="5682827"/>
          </a:xfrm>
          <a:custGeom>
            <a:avLst/>
            <a:gdLst/>
            <a:ahLst/>
            <a:cxnLst/>
            <a:rect l="l" t="t" r="r" b="b"/>
            <a:pathLst>
              <a:path w="5486400" h="4262120">
                <a:moveTo>
                  <a:pt x="5486400" y="0"/>
                </a:moveTo>
                <a:lnTo>
                  <a:pt x="5485130" y="0"/>
                </a:lnTo>
                <a:lnTo>
                  <a:pt x="5485130" y="4260850"/>
                </a:lnTo>
                <a:lnTo>
                  <a:pt x="1270" y="4260850"/>
                </a:lnTo>
                <a:lnTo>
                  <a:pt x="1270" y="0"/>
                </a:lnTo>
                <a:lnTo>
                  <a:pt x="0" y="0"/>
                </a:lnTo>
                <a:lnTo>
                  <a:pt x="0" y="4260850"/>
                </a:lnTo>
                <a:lnTo>
                  <a:pt x="0" y="4262120"/>
                </a:lnTo>
                <a:lnTo>
                  <a:pt x="1270" y="4262120"/>
                </a:lnTo>
                <a:lnTo>
                  <a:pt x="5485130" y="4262120"/>
                </a:lnTo>
                <a:lnTo>
                  <a:pt x="5486400" y="4262120"/>
                </a:lnTo>
                <a:lnTo>
                  <a:pt x="5486400" y="426085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4553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 Jenkins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API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10991427" cy="676287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826838">
              <a:spcBef>
                <a:spcPts val="1560"/>
              </a:spcBef>
              <a:tabLst>
                <a:tab pos="4537173" algn="l"/>
              </a:tabLst>
            </a:pPr>
            <a:r>
              <a:rPr sz="2133" b="1" spc="-7" dirty="0">
                <a:latin typeface="Arial"/>
                <a:cs typeface="Arial"/>
              </a:rPr>
              <a:t>13.1	Remote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Access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API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provides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 access </a:t>
            </a:r>
            <a:r>
              <a:rPr sz="2133" dirty="0">
                <a:latin typeface="Arial MT"/>
                <a:cs typeface="Arial MT"/>
              </a:rPr>
              <a:t>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its functionalities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 </a:t>
            </a:r>
            <a:r>
              <a:rPr sz="2133" dirty="0">
                <a:latin typeface="Arial MT"/>
                <a:cs typeface="Arial MT"/>
              </a:rPr>
              <a:t>Access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3</a:t>
            </a:r>
            <a:r>
              <a:rPr sz="2133" spc="-7" dirty="0">
                <a:latin typeface="Arial MT"/>
                <a:cs typeface="Arial MT"/>
              </a:rPr>
              <a:t> flavors: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XML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JSON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(covered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 chapter)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Python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Access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API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offered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REST-like style</a:t>
            </a:r>
            <a:endParaRPr sz="2133">
              <a:latin typeface="Arial MT"/>
              <a:cs typeface="Arial MT"/>
            </a:endParaRPr>
          </a:p>
          <a:p>
            <a:pPr marL="321725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Due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REST-like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style,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 single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entry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point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instead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 are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"…/api/" </a:t>
            </a:r>
            <a:r>
              <a:rPr sz="2133" dirty="0">
                <a:latin typeface="Arial MT"/>
                <a:cs typeface="Arial MT"/>
              </a:rPr>
              <a:t>URL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"…"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626518" marR="403850" lvl="1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Visiting</a:t>
            </a:r>
            <a:r>
              <a:rPr sz="2133" spc="7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http://localhost:8080/api</a:t>
            </a:r>
            <a:r>
              <a:rPr sz="2133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dirty="0">
                <a:latin typeface="Arial MT"/>
                <a:cs typeface="Arial MT"/>
              </a:rPr>
              <a:t> show</a:t>
            </a:r>
            <a:r>
              <a:rPr sz="2133" spc="-7" dirty="0">
                <a:latin typeface="Arial MT"/>
                <a:cs typeface="Arial MT"/>
              </a:rPr>
              <a:t> just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top-level </a:t>
            </a:r>
            <a:r>
              <a:rPr sz="2133" dirty="0">
                <a:latin typeface="Arial MT"/>
                <a:cs typeface="Arial MT"/>
              </a:rPr>
              <a:t>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 </a:t>
            </a:r>
            <a:r>
              <a:rPr sz="2133" dirty="0">
                <a:latin typeface="Arial MT"/>
                <a:cs typeface="Arial MT"/>
              </a:rPr>
              <a:t>–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primarily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listing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Jenkins instance</a:t>
            </a:r>
            <a:endParaRPr sz="2133">
              <a:latin typeface="Arial MT"/>
              <a:cs typeface="Arial MT"/>
            </a:endParaRPr>
          </a:p>
          <a:p>
            <a:pPr marL="626518" marR="27093" lvl="1" indent="-304792">
              <a:lnSpc>
                <a:spcPts val="2452"/>
              </a:lnSpc>
              <a:spcBef>
                <a:spcPts val="97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Visiting</a:t>
            </a:r>
            <a:r>
              <a:rPr sz="2133" spc="13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http://localhost:8080/job/</a:t>
            </a:r>
            <a:r>
              <a:rPr sz="2133" spc="-7" dirty="0">
                <a:latin typeface="Arial MT"/>
                <a:cs typeface="Arial MT"/>
              </a:rPr>
              <a:t>&lt;job_name&gt;/api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show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functionalities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626518" marR="402157" lvl="1" indent="-304792">
              <a:lnSpc>
                <a:spcPts val="2452"/>
              </a:lnSpc>
              <a:spcBef>
                <a:spcPts val="97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Visiting</a:t>
            </a:r>
            <a:r>
              <a:rPr sz="2133" spc="13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http://localhost:8080/job/</a:t>
            </a:r>
            <a:r>
              <a:rPr sz="2133" spc="-7" dirty="0">
                <a:latin typeface="Arial MT"/>
                <a:cs typeface="Arial MT"/>
              </a:rPr>
              <a:t>&lt;job_name&gt;/lastSuccessfulBuild/api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sow</a:t>
            </a:r>
            <a:r>
              <a:rPr sz="2133" spc="-7" dirty="0">
                <a:latin typeface="Arial MT"/>
                <a:cs typeface="Arial MT"/>
              </a:rPr>
              <a:t> list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functionalities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236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099973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431566">
              <a:tabLst>
                <a:tab pos="3140208" algn="l"/>
              </a:tabLst>
            </a:pPr>
            <a:r>
              <a:rPr sz="2133" b="1" spc="-7" dirty="0">
                <a:latin typeface="Arial"/>
                <a:cs typeface="Arial"/>
              </a:rPr>
              <a:t>13.2	What</a:t>
            </a:r>
            <a:r>
              <a:rPr sz="2133" b="1" spc="-13" dirty="0">
                <a:latin typeface="Arial"/>
                <a:cs typeface="Arial"/>
              </a:rPr>
              <a:t> you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can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do</a:t>
            </a:r>
            <a:r>
              <a:rPr sz="2133" b="1" dirty="0">
                <a:latin typeface="Arial"/>
                <a:cs typeface="Arial"/>
              </a:rPr>
              <a:t> with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 Remote API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Remote 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 do various things, </a:t>
            </a:r>
            <a:r>
              <a:rPr sz="2133" dirty="0">
                <a:latin typeface="Arial MT"/>
                <a:cs typeface="Arial MT"/>
              </a:rPr>
              <a:t>such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retrieve information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for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programmatic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consumption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trigger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new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enable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...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237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358880" cy="362693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438339">
              <a:tabLst>
                <a:tab pos="3148675" algn="l"/>
              </a:tabLst>
            </a:pPr>
            <a:r>
              <a:rPr sz="2133" b="1" spc="-7" dirty="0">
                <a:latin typeface="Arial"/>
                <a:cs typeface="Arial"/>
              </a:rPr>
              <a:t>13.3	Remote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API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CSRF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Protection</a:t>
            </a:r>
            <a:r>
              <a:rPr sz="2133" b="1" dirty="0">
                <a:latin typeface="Arial"/>
                <a:cs typeface="Arial"/>
              </a:rPr>
              <a:t> –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API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Token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ct val="96100"/>
              </a:lnSpc>
              <a:spcBef>
                <a:spcPts val="15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"Prevent Cross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Request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Forgery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exploits"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 option,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 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make POST request,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send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CSRF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protection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token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HTTP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request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header</a:t>
            </a:r>
            <a:endParaRPr sz="2133">
              <a:latin typeface="Arial MT"/>
              <a:cs typeface="Arial MT"/>
            </a:endParaRPr>
          </a:p>
          <a:p>
            <a:pPr marL="701869" indent="-380990">
              <a:spcBef>
                <a:spcPts val="867"/>
              </a:spcBef>
              <a:buSzPct val="56250"/>
              <a:buFont typeface="Lucida Sans Unicode"/>
              <a:buChar char="■"/>
              <a:tabLst>
                <a:tab pos="701869" algn="l"/>
                <a:tab pos="702716" algn="l"/>
              </a:tabLst>
            </a:pPr>
            <a:r>
              <a:rPr sz="2133" spc="-7" dirty="0">
                <a:latin typeface="Arial MT"/>
                <a:cs typeface="Arial MT"/>
              </a:rPr>
              <a:t>The CSRF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protection token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 obtained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 this: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Token,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click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Token…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867" y="3847253"/>
            <a:ext cx="1447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◊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407" y="3039453"/>
            <a:ext cx="4686300" cy="91368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238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514667" cy="58477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626294">
              <a:tabLst>
                <a:tab pos="3336630" algn="l"/>
              </a:tabLst>
            </a:pPr>
            <a:r>
              <a:rPr sz="2133" b="1" spc="-7" dirty="0">
                <a:latin typeface="Arial"/>
                <a:cs typeface="Arial"/>
              </a:rPr>
              <a:t>13.4	Remote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API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CSRF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Protection</a:t>
            </a:r>
            <a:r>
              <a:rPr sz="2133" b="1" dirty="0">
                <a:latin typeface="Arial"/>
                <a:cs typeface="Arial"/>
              </a:rPr>
              <a:t> –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Crumb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 addition to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token,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"crumb"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also required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CrumbIssuer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represents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algorithm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generate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crumb.</a:t>
            </a:r>
            <a:endParaRPr sz="2133">
              <a:latin typeface="Arial MT"/>
              <a:cs typeface="Arial MT"/>
            </a:endParaRPr>
          </a:p>
          <a:p>
            <a:pPr marL="931310" marR="233674" lvl="1" indent="-304792">
              <a:lnSpc>
                <a:spcPct val="96100"/>
              </a:lnSpc>
              <a:spcBef>
                <a:spcPts val="9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Crumbs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typically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hashes incorporating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information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uniquely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identifies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agent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sends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request,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along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guarded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secret</a:t>
            </a:r>
            <a:r>
              <a:rPr sz="2133" dirty="0">
                <a:latin typeface="Arial MT"/>
                <a:cs typeface="Arial MT"/>
              </a:rPr>
              <a:t> so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crumb value </a:t>
            </a:r>
            <a:r>
              <a:rPr sz="2133" dirty="0">
                <a:latin typeface="Arial MT"/>
                <a:cs typeface="Arial MT"/>
              </a:rPr>
              <a:t>cannot </a:t>
            </a:r>
            <a:r>
              <a:rPr sz="2133" spc="-7" dirty="0">
                <a:latin typeface="Arial MT"/>
                <a:cs typeface="Arial MT"/>
              </a:rPr>
              <a:t>be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forged by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third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party.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Crumb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obtained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ways: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URL</a:t>
            </a:r>
            <a:endParaRPr sz="2133">
              <a:latin typeface="Arial MT"/>
              <a:cs typeface="Arial MT"/>
            </a:endParaRPr>
          </a:p>
          <a:p>
            <a:pPr marL="1236102" marR="4171422">
              <a:lnSpc>
                <a:spcPts val="1507"/>
              </a:lnSpc>
              <a:spcBef>
                <a:spcPts val="900"/>
              </a:spcBef>
            </a:pPr>
            <a:r>
              <a:rPr sz="1333" spc="-7" dirty="0">
                <a:latin typeface="Courier New"/>
                <a:cs typeface="Courier New"/>
              </a:rPr>
              <a:t>http://&lt;user&gt;:&lt;password&gt;</a:t>
            </a:r>
            <a:r>
              <a:rPr sz="13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</a:rPr>
              <a:t>@localhost</a:t>
            </a:r>
            <a:r>
              <a:rPr sz="1333" spc="-7" dirty="0">
                <a:latin typeface="Courier New"/>
                <a:cs typeface="Courier New"/>
              </a:rPr>
              <a:t>:8080/crumbIssuer/api/xml? </a:t>
            </a:r>
            <a:r>
              <a:rPr sz="1333" spc="-787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xpath=concat(//crumbRequestField,":",//crumb)</a:t>
            </a:r>
            <a:endParaRPr sz="1333">
              <a:latin typeface="Courier New"/>
              <a:cs typeface="Courier New"/>
            </a:endParaRPr>
          </a:p>
          <a:p>
            <a:pPr marL="931310" lvl="1" indent="-304792">
              <a:lnSpc>
                <a:spcPts val="2540"/>
              </a:lnSpc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cURL</a:t>
            </a:r>
            <a:endParaRPr sz="2133">
              <a:latin typeface="Arial MT"/>
              <a:cs typeface="Arial MT"/>
            </a:endParaRPr>
          </a:p>
          <a:p>
            <a:pPr marL="1236102">
              <a:spcBef>
                <a:spcPts val="760"/>
              </a:spcBef>
            </a:pPr>
            <a:r>
              <a:rPr sz="1333" spc="-7" dirty="0">
                <a:latin typeface="Courier New"/>
                <a:cs typeface="Courier New"/>
              </a:rPr>
              <a:t>curl</a:t>
            </a:r>
            <a:r>
              <a:rPr sz="1333" spc="-9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"http://&lt;user&gt;:&lt;password&gt;/crumbIssuer/api/xml?xpath=concat(//crumbRequestField,%22:%22,//crumb)"</a:t>
            </a:r>
            <a:endParaRPr sz="1333">
              <a:latin typeface="Courier New"/>
              <a:cs typeface="Courier New"/>
            </a:endParaRPr>
          </a:p>
          <a:p>
            <a:pPr marL="626518" indent="-304792">
              <a:spcBef>
                <a:spcPts val="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typical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crumb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looks</a:t>
            </a:r>
            <a:r>
              <a:rPr sz="2133" dirty="0">
                <a:latin typeface="Arial MT"/>
                <a:cs typeface="Arial MT"/>
              </a:rPr>
              <a:t> like</a:t>
            </a:r>
            <a:r>
              <a:rPr sz="2133" spc="-7" dirty="0">
                <a:latin typeface="Arial MT"/>
                <a:cs typeface="Arial MT"/>
              </a:rPr>
              <a:t> this: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(Note: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actual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 may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vary)</a:t>
            </a:r>
            <a:endParaRPr sz="2133">
              <a:latin typeface="Arial MT"/>
              <a:cs typeface="Arial MT"/>
            </a:endParaRPr>
          </a:p>
          <a:p>
            <a:pPr marL="626518">
              <a:spcBef>
                <a:spcPts val="880"/>
              </a:spcBef>
            </a:pPr>
            <a:r>
              <a:rPr sz="1333" spc="-7" dirty="0">
                <a:latin typeface="Consolas"/>
                <a:cs typeface="Consolas"/>
              </a:rPr>
              <a:t>Jenkins-Crumb:eb7e766ce503b1a07cea634c5f8e6b3b</a:t>
            </a:r>
            <a:endParaRPr sz="1333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239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424245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108147">
              <a:tabLst>
                <a:tab pos="2816790" algn="l"/>
              </a:tabLst>
            </a:pPr>
            <a:r>
              <a:rPr sz="2133" b="1" spc="-7" dirty="0">
                <a:latin typeface="Arial"/>
                <a:cs typeface="Arial"/>
              </a:rPr>
              <a:t>13.5	Configure Jobs to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Support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 Jenkins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Remote </a:t>
            </a:r>
            <a:r>
              <a:rPr sz="2133" b="1" dirty="0">
                <a:latin typeface="Arial"/>
                <a:cs typeface="Arial"/>
              </a:rPr>
              <a:t>API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By</a:t>
            </a:r>
            <a:r>
              <a:rPr sz="2133" spc="-7" dirty="0">
                <a:latin typeface="Arial MT"/>
                <a:cs typeface="Arial MT"/>
              </a:rPr>
              <a:t> default,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don't support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Remote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job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configured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support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dirty="0">
                <a:latin typeface="Arial MT"/>
                <a:cs typeface="Arial MT"/>
              </a:rPr>
              <a:t> API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&lt;JOB&gt;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section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907" y="2313094"/>
            <a:ext cx="3632199" cy="9516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240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753773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77732">
              <a:tabLst>
                <a:tab pos="4488068" algn="l"/>
              </a:tabLst>
            </a:pPr>
            <a:r>
              <a:rPr sz="2133" b="1" spc="-7" dirty="0">
                <a:latin typeface="Arial"/>
                <a:cs typeface="Arial"/>
              </a:rPr>
              <a:t>13.6	Making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Remote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API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Calls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Remote API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calls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made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 ways: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Advanced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 Client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-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Chrome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cURL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Programmatically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JavaScript,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Java,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...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241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729" y="3245272"/>
            <a:ext cx="3721903" cy="203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7" y="-743374"/>
            <a:ext cx="11514667" cy="53236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66358">
              <a:tabLst>
                <a:tab pos="3976694" algn="l"/>
              </a:tabLst>
            </a:pPr>
            <a:r>
              <a:rPr sz="2133" b="1" spc="-7" dirty="0">
                <a:latin typeface="Arial"/>
                <a:cs typeface="Arial"/>
              </a:rPr>
              <a:t>13.7	Example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Advanced REST Client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URL: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without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  <a:p>
            <a:pPr marL="626518">
              <a:spcBef>
                <a:spcPts val="773"/>
              </a:spcBef>
            </a:pPr>
            <a:r>
              <a:rPr sz="1333" spc="-7" dirty="0">
                <a:latin typeface="Courier New"/>
                <a:cs typeface="Courier New"/>
              </a:rPr>
              <a:t>http://&lt;user</a:t>
            </a:r>
            <a:r>
              <a:rPr sz="1333" spc="-6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id&gt;:&lt;API</a:t>
            </a:r>
            <a:r>
              <a:rPr sz="1333" spc="-5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token&gt;@localhost:8080/job/&lt;job_name&gt;/build</a:t>
            </a:r>
            <a:endParaRPr sz="1333">
              <a:latin typeface="Courier New"/>
              <a:cs typeface="Courier New"/>
            </a:endParaRPr>
          </a:p>
          <a:p>
            <a:pPr marL="931310" lvl="1" indent="-304792"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  <a:p>
            <a:pPr marL="931310">
              <a:spcBef>
                <a:spcPts val="773"/>
              </a:spcBef>
            </a:pPr>
            <a:r>
              <a:rPr sz="1333" spc="-7" dirty="0">
                <a:latin typeface="Courier New"/>
                <a:cs typeface="Courier New"/>
              </a:rPr>
              <a:t>http://&lt;user</a:t>
            </a:r>
            <a:r>
              <a:rPr sz="1333" spc="-6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id&gt;:&lt;API</a:t>
            </a:r>
            <a:r>
              <a:rPr sz="1333" spc="-5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token&gt;@localhost:8080/job/&lt;job_name&gt;/buildWithParameters?PARAM1=VALUE&amp;PARAM2=VALUE</a:t>
            </a:r>
            <a:endParaRPr sz="1333">
              <a:latin typeface="Courier New"/>
              <a:cs typeface="Courier New"/>
            </a:endParaRPr>
          </a:p>
          <a:p>
            <a:pPr marL="626518" indent="-304792"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POST</a:t>
            </a:r>
            <a:endParaRPr sz="21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>
              <a:spcBef>
                <a:spcPts val="40"/>
              </a:spcBef>
              <a:buFont typeface="Lucida Sans Unicode"/>
              <a:buChar char="■"/>
            </a:pPr>
            <a:endParaRPr sz="1933">
              <a:latin typeface="Arial MT"/>
              <a:cs typeface="Arial MT"/>
            </a:endParaRPr>
          </a:p>
          <a:p>
            <a:pPr marL="626518" indent="-304792"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Send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Raw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Header</a:t>
            </a:r>
            <a:endParaRPr sz="2133">
              <a:latin typeface="Arial MT"/>
              <a:cs typeface="Arial MT"/>
            </a:endParaRPr>
          </a:p>
          <a:p>
            <a:pPr marL="626518" marR="8032126">
              <a:lnSpc>
                <a:spcPts val="1520"/>
              </a:lnSpc>
              <a:spcBef>
                <a:spcPts val="880"/>
              </a:spcBef>
            </a:pPr>
            <a:r>
              <a:rPr sz="1333" spc="-7" dirty="0">
                <a:latin typeface="Courier New"/>
                <a:cs typeface="Courier New"/>
              </a:rPr>
              <a:t>Jenkins-Crumb: &lt;crumb_value&gt; </a:t>
            </a:r>
            <a:r>
              <a:rPr sz="1333" spc="-787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Content-Type:</a:t>
            </a:r>
            <a:r>
              <a:rPr sz="1333" spc="-3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text/plain</a:t>
            </a:r>
            <a:endParaRPr sz="13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242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909387" cy="38829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43291">
              <a:tabLst>
                <a:tab pos="5051934" algn="l"/>
              </a:tabLst>
            </a:pPr>
            <a:r>
              <a:rPr sz="2133" b="1" spc="-7" dirty="0">
                <a:latin typeface="Arial"/>
                <a:cs typeface="Arial"/>
              </a:rPr>
              <a:t>13.8	Example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cURL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 starts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</a:t>
            </a:r>
            <a:r>
              <a:rPr sz="2133" spc="-13" dirty="0">
                <a:latin typeface="Arial MT"/>
                <a:cs typeface="Arial MT"/>
              </a:rPr>
              <a:t>without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  <a:p>
            <a:pPr marL="626518" marR="2445112">
              <a:lnSpc>
                <a:spcPts val="2427"/>
              </a:lnSpc>
              <a:spcBef>
                <a:spcPts val="820"/>
              </a:spcBef>
            </a:pPr>
            <a:r>
              <a:rPr sz="2133" spc="-7" dirty="0">
                <a:latin typeface="Courier New"/>
                <a:cs typeface="Courier New"/>
              </a:rPr>
              <a:t>curl -X POST -u &lt;user&gt;:&lt;password&gt;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http://localhost:8080/job/&lt;job_name&gt;/build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 starts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  <a:p>
            <a:pPr marL="626518" marR="6773">
              <a:lnSpc>
                <a:spcPct val="94500"/>
              </a:lnSpc>
              <a:spcBef>
                <a:spcPts val="767"/>
              </a:spcBef>
            </a:pPr>
            <a:r>
              <a:rPr sz="2133" spc="-7" dirty="0">
                <a:latin typeface="Courier New"/>
                <a:cs typeface="Courier New"/>
              </a:rPr>
              <a:t>curl -X POST -u &lt;user&gt;:&lt;password&gt;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http://localhost:8080/job/&lt;job_name&gt;/buildWithParameters?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PARAM1=VALUE&amp;PARAM2=VALUE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9237133" cy="21097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1.20	Summary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Continuous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powerful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 agile software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currently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dominant Continuous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Integration tool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148907" cy="31921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644697">
              <a:tabLst>
                <a:tab pos="5353338" algn="l"/>
              </a:tabLst>
            </a:pPr>
            <a:r>
              <a:rPr sz="2133" b="1" spc="-7" dirty="0">
                <a:latin typeface="Arial"/>
                <a:cs typeface="Arial"/>
              </a:rPr>
              <a:t>13.9	Jenkins</a:t>
            </a:r>
            <a:r>
              <a:rPr sz="2133" b="1" spc="-5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CLI</a:t>
            </a:r>
            <a:endParaRPr sz="2133">
              <a:latin typeface="Arial"/>
              <a:cs typeface="Arial"/>
            </a:endParaRPr>
          </a:p>
          <a:p>
            <a:pPr marL="626518" marR="159169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CLI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built-in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administrators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shell-environment.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convenient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routing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tasks,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bulk updates,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more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lnSpc>
                <a:spcPts val="2507"/>
              </a:lnSpc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command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r>
              <a:rPr sz="2133" dirty="0">
                <a:latin typeface="Arial MT"/>
                <a:cs typeface="Arial MT"/>
              </a:rPr>
              <a:t> 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accessed over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SSH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client,</a:t>
            </a:r>
            <a:r>
              <a:rPr sz="2133" dirty="0">
                <a:latin typeface="Arial MT"/>
                <a:cs typeface="Arial MT"/>
              </a:rPr>
              <a:t> a</a:t>
            </a:r>
            <a:endParaRPr sz="2133">
              <a:latin typeface="Arial MT"/>
              <a:cs typeface="Arial MT"/>
            </a:endParaRPr>
          </a:p>
          <a:p>
            <a:pPr marL="626518">
              <a:lnSpc>
                <a:spcPts val="2507"/>
              </a:lnSpc>
            </a:pPr>
            <a:r>
              <a:rPr sz="2133" spc="-7" dirty="0">
                <a:latin typeface="Arial MT"/>
                <a:cs typeface="Arial MT"/>
              </a:rPr>
              <a:t>.jar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distributed</a:t>
            </a:r>
            <a:r>
              <a:rPr sz="2133" spc="-13" dirty="0">
                <a:latin typeface="Arial MT"/>
                <a:cs typeface="Arial MT"/>
              </a:rPr>
              <a:t> 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244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9573260" cy="69899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454314">
              <a:tabLst>
                <a:tab pos="4315352" algn="l"/>
              </a:tabLst>
            </a:pPr>
            <a:r>
              <a:rPr sz="2133" b="1" spc="-7" dirty="0">
                <a:latin typeface="Arial"/>
                <a:cs typeface="Arial"/>
              </a:rPr>
              <a:t>13.10	Configure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CLI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SSH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key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pair.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Generate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SSH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key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pair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ssh-keygen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-t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rsa -b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4096 -C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"&lt;user&gt;"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Default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location is /c/Users/&lt;user&gt;/.ssh/id_rsa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SSH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key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SSH </a:t>
            </a:r>
            <a:r>
              <a:rPr sz="2133" spc="-13" dirty="0">
                <a:latin typeface="Arial MT"/>
                <a:cs typeface="Arial MT"/>
              </a:rPr>
              <a:t>Agent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ssh-add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/c/users/&lt;user&gt;/.ssh/id_rsa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SSH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public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Obtain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public</a:t>
            </a:r>
            <a:r>
              <a:rPr sz="2133" dirty="0">
                <a:latin typeface="Arial MT"/>
                <a:cs typeface="Arial MT"/>
              </a:rPr>
              <a:t> key</a:t>
            </a:r>
            <a:r>
              <a:rPr sz="2133" spc="-7" dirty="0">
                <a:latin typeface="Arial MT"/>
                <a:cs typeface="Arial MT"/>
              </a:rPr>
              <a:t> located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/c/users/&lt;user&gt;/.ssh, named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id_rsa.pub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SSH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Public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Keys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section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TCP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port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fixed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Change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"TCP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port"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fixed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enter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value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867" y="6725920"/>
            <a:ext cx="1447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◊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926" y="6234022"/>
            <a:ext cx="5309401" cy="66123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245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397067" cy="77361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18850">
              <a:tabLst>
                <a:tab pos="4179889" algn="l"/>
              </a:tabLst>
            </a:pPr>
            <a:r>
              <a:rPr sz="2133" b="1" spc="-7" dirty="0">
                <a:latin typeface="Arial"/>
                <a:cs typeface="Arial"/>
              </a:rPr>
              <a:t>13.11	Download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 Use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CLI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Download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Clr>
                <a:srgbClr val="000000"/>
              </a:buClr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http://localhost:8080/cli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Download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jenkins-cli.jar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</a:t>
            </a:r>
            <a:endParaRPr sz="2133">
              <a:latin typeface="Arial MT"/>
              <a:cs typeface="Arial MT"/>
            </a:endParaRPr>
          </a:p>
          <a:p>
            <a:pPr marL="626518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java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-jar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jenkins-cli.jar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-s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u="heavy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</a:rPr>
              <a:t>http://localhost:8080</a:t>
            </a:r>
            <a:r>
              <a:rPr sz="2133" spc="-2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&lt;command&gt;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Commands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help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version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login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console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delete-build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disable-job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enable-job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...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246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1403753" cy="31921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The Jenkins API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10736">
              <a:tabLst>
                <a:tab pos="5571774" algn="l"/>
              </a:tabLst>
            </a:pPr>
            <a:r>
              <a:rPr sz="2133" b="1" spc="-7" dirty="0">
                <a:latin typeface="Arial"/>
                <a:cs typeface="Arial"/>
              </a:rPr>
              <a:t>13.12	Summary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REST-based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Command-Line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  <a:p>
            <a:pPr marL="626518" marR="82123" indent="-304792">
              <a:lnSpc>
                <a:spcPts val="2467"/>
              </a:lnSpc>
              <a:spcBef>
                <a:spcPts val="94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Both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Access </a:t>
            </a:r>
            <a:r>
              <a:rPr sz="2133" spc="-7" dirty="0">
                <a:latin typeface="Arial MT"/>
                <a:cs typeface="Arial MT"/>
              </a:rPr>
              <a:t>API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programmatically or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They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users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administrators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bulk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functionalities.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247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2865120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14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Scripting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356200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Introduction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Scripting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Benefits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Scripting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Console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Calling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cURL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Sample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Calling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 Scripts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API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5"/>
            <a:ext cx="7315200" cy="3945467"/>
          </a:xfrm>
          <a:custGeom>
            <a:avLst/>
            <a:gdLst/>
            <a:ahLst/>
            <a:cxnLst/>
            <a:rect l="l" t="t" r="r" b="b"/>
            <a:pathLst>
              <a:path w="5486400" h="2959100">
                <a:moveTo>
                  <a:pt x="5486400" y="0"/>
                </a:moveTo>
                <a:lnTo>
                  <a:pt x="5485130" y="0"/>
                </a:lnTo>
                <a:lnTo>
                  <a:pt x="5485130" y="2957830"/>
                </a:lnTo>
                <a:lnTo>
                  <a:pt x="1270" y="2957830"/>
                </a:lnTo>
                <a:lnTo>
                  <a:pt x="1270" y="0"/>
                </a:lnTo>
                <a:lnTo>
                  <a:pt x="0" y="0"/>
                </a:lnTo>
                <a:lnTo>
                  <a:pt x="0" y="2957830"/>
                </a:lnTo>
                <a:lnTo>
                  <a:pt x="0" y="2959100"/>
                </a:lnTo>
                <a:lnTo>
                  <a:pt x="1270" y="2959100"/>
                </a:lnTo>
                <a:lnTo>
                  <a:pt x="5485130" y="2959100"/>
                </a:lnTo>
                <a:lnTo>
                  <a:pt x="5486400" y="2959100"/>
                </a:lnTo>
                <a:lnTo>
                  <a:pt x="5486400" y="295783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547773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23451">
              <a:tabLst>
                <a:tab pos="4533787" algn="l"/>
              </a:tabLst>
            </a:pPr>
            <a:r>
              <a:rPr sz="2133" b="1" spc="-7" dirty="0">
                <a:latin typeface="Arial"/>
                <a:cs typeface="Arial"/>
              </a:rPr>
              <a:t>14.1	Introduction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Scripting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Usually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(build,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etc.)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via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GUI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GUI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available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either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OOB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 provided by plugins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Optionally,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scripting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utilized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</a:t>
            </a:r>
            <a:r>
              <a:rPr sz="2133" spc="-7" dirty="0">
                <a:latin typeface="Arial MT"/>
                <a:cs typeface="Arial MT"/>
              </a:rPr>
              <a:t> as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Pipeline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Groovy scripting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also be 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step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(build,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249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0987193" cy="3322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078291">
              <a:tabLst>
                <a:tab pos="4789474" algn="l"/>
              </a:tabLst>
            </a:pPr>
            <a:r>
              <a:rPr sz="2133" b="1" spc="-7" dirty="0">
                <a:latin typeface="Arial"/>
                <a:cs typeface="Arial"/>
              </a:rPr>
              <a:t>14.2	Benefits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of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Scripting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There are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several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benefits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scripting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reusable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versioned</a:t>
            </a:r>
            <a:endParaRPr sz="2133">
              <a:latin typeface="Arial MT"/>
              <a:cs typeface="Arial MT"/>
            </a:endParaRPr>
          </a:p>
          <a:p>
            <a:pPr marL="931310" marR="6773" lvl="1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performing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complex functions,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</a:t>
            </a:r>
            <a:r>
              <a:rPr sz="2133" spc="-7" dirty="0">
                <a:latin typeface="Arial MT"/>
                <a:cs typeface="Arial MT"/>
              </a:rPr>
              <a:t>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deletion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previous builds etc.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250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328400" cy="46538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27029">
              <a:tabLst>
                <a:tab pos="4337364" algn="l"/>
              </a:tabLst>
            </a:pPr>
            <a:r>
              <a:rPr sz="2133" b="1" spc="-7" dirty="0">
                <a:latin typeface="Arial"/>
                <a:cs typeface="Arial"/>
              </a:rPr>
              <a:t>14.3	The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Console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 </a:t>
            </a:r>
            <a:r>
              <a:rPr sz="2133" dirty="0">
                <a:latin typeface="Arial MT"/>
                <a:cs typeface="Arial MT"/>
              </a:rPr>
              <a:t>console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script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console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arbitrary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slave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accessed in</a:t>
            </a:r>
            <a:r>
              <a:rPr sz="2133" spc="-13" dirty="0">
                <a:latin typeface="Arial MT"/>
                <a:cs typeface="Arial MT"/>
              </a:rPr>
              <a:t> two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ways: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Clr>
                <a:srgbClr val="000000"/>
              </a:buClr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  <a:hlinkClick r:id="rId2"/>
              </a:rPr>
              <a:t>http://server/jenkins/script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web-based Groovy shell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runtime.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Groovy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very powerful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language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which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offers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ability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practically anything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do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251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06293" cy="49642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65975">
              <a:tabLst>
                <a:tab pos="4374617" algn="l"/>
              </a:tabLst>
            </a:pPr>
            <a:r>
              <a:rPr sz="2133" b="1" spc="-7" dirty="0">
                <a:latin typeface="Arial"/>
                <a:cs typeface="Arial"/>
              </a:rPr>
              <a:t>14.4	Calling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cURL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User can</a:t>
            </a:r>
            <a:r>
              <a:rPr sz="2133" spc="-7" dirty="0">
                <a:latin typeface="Arial MT"/>
                <a:cs typeface="Arial MT"/>
              </a:rPr>
              <a:t> execute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remotely sending POST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request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/script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url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curl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-d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"script=&lt;your_script&gt;"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u="heavy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  <a:hlinkClick r:id="rId2"/>
              </a:rPr>
              <a:t>http://server/script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or</a:t>
            </a:r>
            <a:endParaRPr sz="2133">
              <a:latin typeface="Arial MT"/>
              <a:cs typeface="Arial MT"/>
            </a:endParaRPr>
          </a:p>
          <a:p>
            <a:pPr marL="16933" marR="2437491">
              <a:lnSpc>
                <a:spcPts val="2413"/>
              </a:lnSpc>
              <a:spcBef>
                <a:spcPts val="827"/>
              </a:spcBef>
            </a:pPr>
            <a:r>
              <a:rPr sz="2133" spc="-7" dirty="0">
                <a:latin typeface="Courier New"/>
                <a:cs typeface="Courier New"/>
              </a:rPr>
              <a:t>curl --data-urlencode "script=$(&lt;./scomscript.groovy&gt;)"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u="heavy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  <a:hlinkClick r:id="rId2"/>
              </a:rPr>
              <a:t>http://server/script</a:t>
            </a:r>
            <a:endParaRPr sz="2133">
              <a:latin typeface="Courier New"/>
              <a:cs typeface="Courier New"/>
            </a:endParaRPr>
          </a:p>
          <a:p>
            <a:pPr marL="626518" marR="6773" indent="-304792">
              <a:lnSpc>
                <a:spcPts val="2467"/>
              </a:lnSpc>
              <a:spcBef>
                <a:spcPts val="20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configured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curl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provided options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curl --user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</a:t>
            </a:r>
            <a:endParaRPr sz="2133">
              <a:latin typeface="Arial MT"/>
              <a:cs typeface="Arial MT"/>
            </a:endParaRPr>
          </a:p>
          <a:p>
            <a:pPr marL="626518" marR="1341086" indent="-304792">
              <a:lnSpc>
                <a:spcPts val="2413"/>
              </a:lnSpc>
              <a:spcBef>
                <a:spcPts val="76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  <a:tab pos="5990017" algn="l"/>
              </a:tabLst>
            </a:pPr>
            <a:r>
              <a:rPr sz="2133" spc="-7" dirty="0">
                <a:latin typeface="Courier New"/>
                <a:cs typeface="Courier New"/>
              </a:rPr>
              <a:t>curl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--user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'username:password'	-d "script=&lt;your_script&gt;" </a:t>
            </a:r>
            <a:r>
              <a:rPr sz="2133" spc="-12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133" u="heavy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  <a:hlinkClick r:id="rId2"/>
              </a:rPr>
              <a:t>http://server/script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252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8448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10741660" cy="700082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120624">
              <a:spcBef>
                <a:spcPts val="1560"/>
              </a:spcBef>
              <a:tabLst>
                <a:tab pos="4830113" algn="l"/>
              </a:tabLst>
            </a:pPr>
            <a:r>
              <a:rPr sz="2133" b="1" spc="-7" dirty="0">
                <a:latin typeface="Arial"/>
                <a:cs typeface="Arial"/>
              </a:rPr>
              <a:t>14.5	Sample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Display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simple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message</a:t>
            </a:r>
            <a:endParaRPr sz="2133">
              <a:latin typeface="Arial MT"/>
              <a:cs typeface="Arial MT"/>
            </a:endParaRPr>
          </a:p>
          <a:p>
            <a:pPr marL="321725">
              <a:lnSpc>
                <a:spcPts val="2493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PI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3.14;</a:t>
            </a:r>
            <a:endParaRPr sz="2133">
              <a:latin typeface="Courier New"/>
              <a:cs typeface="Courier New"/>
            </a:endParaRPr>
          </a:p>
          <a:p>
            <a:pPr marL="321725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message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"Hello,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World!";</a:t>
            </a:r>
            <a:endParaRPr sz="2133">
              <a:latin typeface="Courier New"/>
              <a:cs typeface="Courier New"/>
            </a:endParaRPr>
          </a:p>
          <a:p>
            <a:pPr marL="321725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println("The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value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of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PI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is: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${PI},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and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the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message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is: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$</a:t>
            </a:r>
            <a:endParaRPr sz="2133">
              <a:latin typeface="Courier New"/>
              <a:cs typeface="Courier New"/>
            </a:endParaRPr>
          </a:p>
          <a:p>
            <a:pPr marL="321725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{message}");</a:t>
            </a:r>
            <a:endParaRPr sz="2133">
              <a:latin typeface="Courier New"/>
              <a:cs typeface="Courier New"/>
            </a:endParaRPr>
          </a:p>
          <a:p>
            <a:pPr marL="321725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Get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endParaRPr sz="2133">
              <a:latin typeface="Arial MT"/>
              <a:cs typeface="Arial MT"/>
            </a:endParaRPr>
          </a:p>
          <a:p>
            <a:pPr marL="321725" marR="4719202">
              <a:lnSpc>
                <a:spcPts val="2413"/>
              </a:lnSpc>
              <a:spcBef>
                <a:spcPts val="827"/>
              </a:spcBef>
            </a:pPr>
            <a:r>
              <a:rPr sz="2133" dirty="0">
                <a:latin typeface="Courier New"/>
                <a:cs typeface="Courier New"/>
              </a:rPr>
              <a:t>j = </a:t>
            </a:r>
            <a:r>
              <a:rPr sz="2133" spc="-7" dirty="0">
                <a:latin typeface="Courier New"/>
                <a:cs typeface="Courier New"/>
              </a:rPr>
              <a:t>jenkins.model.Jenkins.instance;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for(item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in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j.getAllItems())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646837" marR="6832429">
              <a:lnSpc>
                <a:spcPts val="2413"/>
              </a:lnSpc>
              <a:spcBef>
                <a:spcPts val="13"/>
              </a:spcBef>
            </a:pPr>
            <a:r>
              <a:rPr sz="2133" spc="-7" dirty="0">
                <a:latin typeface="Courier New"/>
                <a:cs typeface="Courier New"/>
              </a:rPr>
              <a:t>name</a:t>
            </a:r>
            <a:r>
              <a:rPr sz="2133" spc="6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item.name;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url</a:t>
            </a:r>
            <a:r>
              <a:rPr sz="2133" spc="-7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item.getUrl();</a:t>
            </a:r>
            <a:endParaRPr sz="2133">
              <a:latin typeface="Courier New"/>
              <a:cs typeface="Courier New"/>
            </a:endParaRPr>
          </a:p>
          <a:p>
            <a:pPr marL="646837">
              <a:lnSpc>
                <a:spcPts val="2300"/>
              </a:lnSpc>
            </a:pPr>
            <a:r>
              <a:rPr sz="2133" spc="-7" dirty="0">
                <a:latin typeface="Courier New"/>
                <a:cs typeface="Courier New"/>
              </a:rPr>
              <a:t>println("Job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name: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${name},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URL:</a:t>
            </a:r>
            <a:r>
              <a:rPr sz="2133" spc="-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${url}");</a:t>
            </a:r>
            <a:endParaRPr sz="2133">
              <a:latin typeface="Courier New"/>
              <a:cs typeface="Courier New"/>
            </a:endParaRPr>
          </a:p>
          <a:p>
            <a:pPr marL="321725">
              <a:lnSpc>
                <a:spcPts val="2485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 marL="321725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Get successful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list</a:t>
            </a:r>
            <a:endParaRPr sz="2133">
              <a:latin typeface="Arial MT"/>
              <a:cs typeface="Arial MT"/>
            </a:endParaRPr>
          </a:p>
          <a:p>
            <a:pPr marL="321725" marR="331885">
              <a:lnSpc>
                <a:spcPct val="94500"/>
              </a:lnSpc>
              <a:spcBef>
                <a:spcPts val="767"/>
              </a:spcBef>
            </a:pPr>
            <a:r>
              <a:rPr sz="2133" spc="-7" dirty="0">
                <a:latin typeface="Courier New"/>
                <a:cs typeface="Courier New"/>
              </a:rPr>
              <a:t>println "Jobs with successful builds\n--------------------"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activeJobs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hudson.model.Hudson.instance.items.findAll{job -&gt;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job.isBuildable()}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2133">
              <a:latin typeface="Courier New"/>
              <a:cs typeface="Courier New"/>
            </a:endParaRPr>
          </a:p>
          <a:p>
            <a:pPr marL="321725" marR="6773">
              <a:lnSpc>
                <a:spcPts val="2427"/>
              </a:lnSpc>
              <a:spcBef>
                <a:spcPts val="7"/>
              </a:spcBef>
            </a:pPr>
            <a:r>
              <a:rPr sz="2133" spc="-7" dirty="0">
                <a:latin typeface="Courier New"/>
                <a:cs typeface="Courier New"/>
              </a:rPr>
              <a:t>successfulRuns </a:t>
            </a:r>
            <a:r>
              <a:rPr sz="2133" dirty="0">
                <a:latin typeface="Courier New"/>
                <a:cs typeface="Courier New"/>
              </a:rPr>
              <a:t>= </a:t>
            </a:r>
            <a:r>
              <a:rPr sz="2133" spc="-7" dirty="0">
                <a:latin typeface="Courier New"/>
                <a:cs typeface="Courier New"/>
              </a:rPr>
              <a:t>activeJobs.findAll{job -&gt; job.lastBuild != null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&amp;&amp;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job.lastBuild.result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==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hudson.model.Result.SUCCESS}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5559213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 </a:t>
            </a:r>
            <a:r>
              <a:rPr sz="2133" b="1" spc="7" dirty="0">
                <a:latin typeface="Arial"/>
                <a:cs typeface="Arial"/>
              </a:rPr>
              <a:t>2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Installing and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Running Jenkins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356200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13" dirty="0">
                <a:latin typeface="Arial MT"/>
                <a:cs typeface="Arial MT"/>
              </a:rPr>
              <a:t>Downloading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Installing Jenkins.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as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Stand-Alone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on an Application Server.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Installing Jenkins as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Reporting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Results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Working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5"/>
            <a:ext cx="7315200" cy="3945467"/>
          </a:xfrm>
          <a:custGeom>
            <a:avLst/>
            <a:gdLst/>
            <a:ahLst/>
            <a:cxnLst/>
            <a:rect l="l" t="t" r="r" b="b"/>
            <a:pathLst>
              <a:path w="5486400" h="2959100">
                <a:moveTo>
                  <a:pt x="5486400" y="0"/>
                </a:moveTo>
                <a:lnTo>
                  <a:pt x="5485130" y="0"/>
                </a:lnTo>
                <a:lnTo>
                  <a:pt x="5485130" y="2957830"/>
                </a:lnTo>
                <a:lnTo>
                  <a:pt x="1270" y="2957830"/>
                </a:lnTo>
                <a:lnTo>
                  <a:pt x="1270" y="0"/>
                </a:lnTo>
                <a:lnTo>
                  <a:pt x="0" y="0"/>
                </a:lnTo>
                <a:lnTo>
                  <a:pt x="0" y="2957830"/>
                </a:lnTo>
                <a:lnTo>
                  <a:pt x="0" y="2959100"/>
                </a:lnTo>
                <a:lnTo>
                  <a:pt x="1270" y="2959100"/>
                </a:lnTo>
                <a:lnTo>
                  <a:pt x="5485130" y="2959100"/>
                </a:lnTo>
                <a:lnTo>
                  <a:pt x="5486400" y="2959100"/>
                </a:lnTo>
                <a:lnTo>
                  <a:pt x="5486400" y="295783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372427" cy="18790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626518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successfulRuns.each{run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-&gt;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println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"Successful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Job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Name: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$</a:t>
            </a:r>
            <a:endParaRPr sz="2133">
              <a:latin typeface="Courier New"/>
              <a:cs typeface="Courier New"/>
            </a:endParaRPr>
          </a:p>
          <a:p>
            <a:pPr marL="626518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{run.name}"}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useful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following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site</a:t>
            </a:r>
            <a:endParaRPr sz="2133">
              <a:latin typeface="Arial MT"/>
              <a:cs typeface="Arial MT"/>
            </a:endParaRPr>
          </a:p>
          <a:p>
            <a:pPr marL="626518">
              <a:spcBef>
                <a:spcPts val="627"/>
              </a:spcBef>
            </a:pPr>
            <a:r>
              <a:rPr sz="2133" u="heavy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ourier New"/>
                <a:cs typeface="Courier New"/>
                <a:hlinkClick r:id="rId2"/>
              </a:rPr>
              <a:t>https://github.com/jenkinsci/jenkins-scripts/tree/master/scriptler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254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861212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672013">
              <a:tabLst>
                <a:tab pos="3380655" algn="l"/>
              </a:tabLst>
            </a:pPr>
            <a:r>
              <a:rPr sz="2133" b="1" spc="-7" dirty="0">
                <a:latin typeface="Arial"/>
                <a:cs typeface="Arial"/>
              </a:rPr>
              <a:t>14.6	Calling Groovy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Scripts from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7" dirty="0">
                <a:latin typeface="Arial"/>
                <a:cs typeface="Arial"/>
              </a:rPr>
              <a:t> 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Groovy scripts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called 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Jenkins job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two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ways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Groovy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b="1" spc="-7" dirty="0">
                <a:latin typeface="Arial"/>
                <a:cs typeface="Arial"/>
              </a:rPr>
              <a:t>Add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Step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dirty="0">
                <a:latin typeface="Arial MT"/>
                <a:cs typeface="Arial MT"/>
              </a:rPr>
              <a:t>&gt; </a:t>
            </a:r>
            <a:r>
              <a:rPr sz="2133" b="1" spc="-7" dirty="0">
                <a:latin typeface="Arial"/>
                <a:cs typeface="Arial"/>
              </a:rPr>
              <a:t>Execute</a:t>
            </a:r>
            <a:r>
              <a:rPr sz="2133" b="1" spc="-13" dirty="0">
                <a:latin typeface="Arial"/>
                <a:cs typeface="Arial"/>
              </a:rPr>
              <a:t> system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Groovy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</a:t>
            </a:r>
            <a:endParaRPr sz="2133">
              <a:latin typeface="Arial"/>
              <a:cs typeface="Arial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Post-build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Requires </a:t>
            </a:r>
            <a:r>
              <a:rPr sz="2133" b="1" spc="-7" dirty="0">
                <a:latin typeface="Arial"/>
                <a:cs typeface="Arial"/>
              </a:rPr>
              <a:t>Groovy Postbuilt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b="1" spc="-7" dirty="0">
                <a:latin typeface="Arial"/>
                <a:cs typeface="Arial"/>
              </a:rPr>
              <a:t>Add post-build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action </a:t>
            </a:r>
            <a:r>
              <a:rPr sz="2133" b="1" dirty="0">
                <a:latin typeface="Arial"/>
                <a:cs typeface="Arial"/>
              </a:rPr>
              <a:t>&gt;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Groovy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Postbuild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255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8448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7003627" cy="5875519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331438">
              <a:spcBef>
                <a:spcPts val="1560"/>
              </a:spcBef>
              <a:tabLst>
                <a:tab pos="5041774" algn="l"/>
              </a:tabLst>
            </a:pPr>
            <a:r>
              <a:rPr sz="2133" b="1" spc="-7" dirty="0">
                <a:latin typeface="Arial"/>
                <a:cs typeface="Arial"/>
              </a:rPr>
              <a:t>14.7	Jenkins</a:t>
            </a:r>
            <a:r>
              <a:rPr sz="2133" b="1" spc="-6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API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Importing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classes</a:t>
            </a:r>
            <a:endParaRPr sz="2133">
              <a:latin typeface="Arial MT"/>
              <a:cs typeface="Arial MT"/>
            </a:endParaRPr>
          </a:p>
          <a:p>
            <a:pPr marL="321725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import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jenkins.model.*;</a:t>
            </a:r>
            <a:endParaRPr sz="2133">
              <a:latin typeface="Courier New"/>
              <a:cs typeface="Courier New"/>
            </a:endParaRPr>
          </a:p>
          <a:p>
            <a:pPr marL="321725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Obtaining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instance</a:t>
            </a:r>
            <a:endParaRPr sz="2133">
              <a:latin typeface="Arial MT"/>
              <a:cs typeface="Arial MT"/>
            </a:endParaRPr>
          </a:p>
          <a:p>
            <a:pPr marL="321725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ji</a:t>
            </a:r>
            <a:r>
              <a:rPr sz="2133" spc="-7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Jenkins.instance;</a:t>
            </a:r>
            <a:endParaRPr sz="2133">
              <a:latin typeface="Courier New"/>
              <a:cs typeface="Courier New"/>
            </a:endParaRPr>
          </a:p>
          <a:p>
            <a:pPr marL="321725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Obtaining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name</a:t>
            </a:r>
            <a:endParaRPr sz="2133">
              <a:latin typeface="Arial MT"/>
              <a:cs typeface="Arial MT"/>
            </a:endParaRPr>
          </a:p>
          <a:p>
            <a:pPr marL="321725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job</a:t>
            </a:r>
            <a:r>
              <a:rPr sz="2133" spc="-67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=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ji.getItemByFullName('&lt;job_name&gt;');</a:t>
            </a:r>
            <a:endParaRPr sz="2133">
              <a:latin typeface="Courier New"/>
              <a:cs typeface="Courier New"/>
            </a:endParaRPr>
          </a:p>
          <a:p>
            <a:pPr marL="321725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Additional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useful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functions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getJobNames()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restart()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doWipeOutWorkspace()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getBuilds()</a:t>
            </a:r>
            <a:endParaRPr sz="2133">
              <a:latin typeface="Arial MT"/>
              <a:cs typeface="Arial MT"/>
            </a:endParaRPr>
          </a:p>
          <a:p>
            <a:pPr marL="321725" marR="893211" indent="-304792">
              <a:lnSpc>
                <a:spcPct val="133300"/>
              </a:lnSpc>
              <a:spcBef>
                <a:spcPts val="1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dirty="0">
                <a:latin typeface="Arial MT"/>
                <a:cs typeface="Arial MT"/>
              </a:rPr>
              <a:t>API </a:t>
            </a:r>
            <a:r>
              <a:rPr sz="2133" spc="-7" dirty="0">
                <a:latin typeface="Arial MT"/>
                <a:cs typeface="Arial MT"/>
              </a:rPr>
              <a:t>documentation is available on following site: </a:t>
            </a:r>
            <a:r>
              <a:rPr sz="2133" spc="-573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  <a:hlinkClick r:id="rId2"/>
              </a:rPr>
              <a:t>http://javadoc.jenkins-ci.org/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256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5"/>
            <a:ext cx="11011745" cy="2435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Scripting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14.8	Summary</a:t>
            </a:r>
            <a:endParaRPr sz="2133">
              <a:latin typeface="Arial"/>
              <a:cs typeface="Arial"/>
            </a:endParaRPr>
          </a:p>
          <a:p>
            <a:pPr marL="626518" marR="42332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Scripting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powerful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way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operations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aren't available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GUI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written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 Console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257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460586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15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User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Interface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Options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22310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Interface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Content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Writing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Blue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Ocean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6"/>
            <a:ext cx="7315200" cy="2643293"/>
          </a:xfrm>
          <a:custGeom>
            <a:avLst/>
            <a:gdLst/>
            <a:ahLst/>
            <a:cxnLst/>
            <a:rect l="l" t="t" r="r" b="b"/>
            <a:pathLst>
              <a:path w="5486400" h="1982470">
                <a:moveTo>
                  <a:pt x="5486400" y="0"/>
                </a:moveTo>
                <a:lnTo>
                  <a:pt x="5485130" y="0"/>
                </a:lnTo>
                <a:lnTo>
                  <a:pt x="5485130" y="1981200"/>
                </a:lnTo>
                <a:lnTo>
                  <a:pt x="1270" y="1981200"/>
                </a:lnTo>
                <a:lnTo>
                  <a:pt x="1270" y="0"/>
                </a:lnTo>
                <a:lnTo>
                  <a:pt x="0" y="0"/>
                </a:lnTo>
                <a:lnTo>
                  <a:pt x="0" y="1981200"/>
                </a:lnTo>
                <a:lnTo>
                  <a:pt x="0" y="1982470"/>
                </a:lnTo>
                <a:lnTo>
                  <a:pt x="1270" y="1982470"/>
                </a:lnTo>
                <a:lnTo>
                  <a:pt x="5485130" y="1982470"/>
                </a:lnTo>
                <a:lnTo>
                  <a:pt x="5486400" y="1982470"/>
                </a:lnTo>
                <a:lnTo>
                  <a:pt x="5486400" y="198120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582747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51295">
              <a:tabLst>
                <a:tab pos="4660783" algn="l"/>
              </a:tabLst>
            </a:pPr>
            <a:r>
              <a:rPr sz="2133" b="1" spc="-7" dirty="0">
                <a:latin typeface="Arial"/>
                <a:cs typeface="Arial"/>
              </a:rPr>
              <a:t>15.1	User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Interface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Options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Many </a:t>
            </a:r>
            <a:r>
              <a:rPr sz="2133" spc="-13" dirty="0">
                <a:latin typeface="Arial MT"/>
                <a:cs typeface="Arial MT"/>
              </a:rPr>
              <a:t>ways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customize the Jenkins </a:t>
            </a:r>
            <a:r>
              <a:rPr sz="2133" dirty="0">
                <a:latin typeface="Arial MT"/>
                <a:cs typeface="Arial MT"/>
              </a:rPr>
              <a:t>User </a:t>
            </a:r>
            <a:r>
              <a:rPr sz="2133" spc="-7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OOB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css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directories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Content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Plugins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Blue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Ocean 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259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308167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52525">
              <a:tabLst>
                <a:tab pos="4262860" algn="l"/>
              </a:tabLst>
            </a:pPr>
            <a:r>
              <a:rPr sz="2133" b="1" spc="-7" dirty="0">
                <a:latin typeface="Arial"/>
                <a:cs typeface="Arial"/>
              </a:rPr>
              <a:t>15.2	Customizing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UI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CSS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two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directories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branding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&lt;JENKINS_HOME&gt;\war\css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&lt;JENKINS_HOME&gt;\war\images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Reference:</a:t>
            </a:r>
            <a:r>
              <a:rPr sz="2133" spc="27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  <a:hlinkClick r:id="rId2"/>
              </a:rPr>
              <a:t>https://devopscube.com/setup-custom-materialized-ui-theme-jenkins/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260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50320" cy="31818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23451">
              <a:tabLst>
                <a:tab pos="4533787" algn="l"/>
              </a:tabLst>
            </a:pPr>
            <a:r>
              <a:rPr sz="2133" b="1" spc="-7" dirty="0">
                <a:latin typeface="Arial"/>
                <a:cs typeface="Arial"/>
              </a:rPr>
              <a:t>15.3	The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Content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Folder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&lt;JENKINS_HOME&gt;\userContent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storing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style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sheets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images.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way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don't mess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OOB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style.css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userContent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r>
              <a:rPr sz="2133" dirty="0">
                <a:latin typeface="Arial MT"/>
                <a:cs typeface="Arial MT"/>
              </a:rPr>
              <a:t> can </a:t>
            </a:r>
            <a:r>
              <a:rPr sz="2133" spc="-7" dirty="0">
                <a:latin typeface="Arial MT"/>
                <a:cs typeface="Arial MT"/>
              </a:rPr>
              <a:t>be accessed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using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url: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http://localhost:8080/jenkins/userContent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above URL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 accessed by plugins, </a:t>
            </a:r>
            <a:r>
              <a:rPr sz="2133" dirty="0">
                <a:latin typeface="Arial MT"/>
                <a:cs typeface="Arial MT"/>
              </a:rPr>
              <a:t>such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Simple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 Plugin.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261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413067" cy="76825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1761023">
              <a:tabLst>
                <a:tab pos="2471357" algn="l"/>
              </a:tabLst>
            </a:pPr>
            <a:r>
              <a:rPr sz="2133" b="1" spc="-7" dirty="0">
                <a:latin typeface="Arial"/>
                <a:cs typeface="Arial"/>
              </a:rPr>
              <a:t>15.4	Using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 User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Content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Folder and Simple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Theme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"Simple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Plugin"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&lt;JENKINS_HOME&gt;\userContent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"layout"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 style.css file into the above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Copy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above directory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(logo </a:t>
            </a:r>
            <a:r>
              <a:rPr sz="2133" dirty="0">
                <a:latin typeface="Arial MT"/>
                <a:cs typeface="Arial MT"/>
              </a:rPr>
              <a:t>should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40px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height)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Go to Simple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 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enter following: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URL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CSS:</a:t>
            </a:r>
            <a:r>
              <a:rPr sz="2133" spc="13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http://localhost:8080/jenkins/userContent/layout/style.css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Sample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style.css</a:t>
            </a:r>
            <a:endParaRPr sz="2133">
              <a:latin typeface="Arial MT"/>
              <a:cs typeface="Arial MT"/>
            </a:endParaRPr>
          </a:p>
          <a:p>
            <a:pPr marL="16933">
              <a:lnSpc>
                <a:spcPts val="2485"/>
              </a:lnSpc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/*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Custom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style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for</a:t>
            </a:r>
            <a:r>
              <a:rPr sz="2133" spc="-1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CloudBees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Platform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*/</a:t>
            </a:r>
            <a:endParaRPr sz="2133">
              <a:latin typeface="Courier New"/>
              <a:cs typeface="Courier New"/>
            </a:endParaRPr>
          </a:p>
          <a:p>
            <a:pPr marL="342045" marR="6773" indent="-325112">
              <a:lnSpc>
                <a:spcPts val="2427"/>
              </a:lnSpc>
              <a:spcBef>
                <a:spcPts val="120"/>
              </a:spcBef>
            </a:pPr>
            <a:r>
              <a:rPr sz="2133" spc="-7" dirty="0">
                <a:latin typeface="Courier New"/>
                <a:cs typeface="Courier New"/>
              </a:rPr>
              <a:t>.logo img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content:url("http://localhost:8080/jenkins/userContent/layout/logo.p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285"/>
              </a:lnSpc>
            </a:pPr>
            <a:r>
              <a:rPr sz="2133" spc="-7" dirty="0">
                <a:latin typeface="Courier New"/>
                <a:cs typeface="Courier New"/>
              </a:rPr>
              <a:t>ng");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49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60"/>
              </a:spcBef>
            </a:pPr>
            <a:endParaRPr sz="2133">
              <a:latin typeface="Courier New"/>
              <a:cs typeface="Courier New"/>
            </a:endParaRPr>
          </a:p>
          <a:p>
            <a:pPr marL="342045" marR="8784792" indent="-325112">
              <a:lnSpc>
                <a:spcPts val="2413"/>
              </a:lnSpc>
            </a:pPr>
            <a:r>
              <a:rPr sz="2133" spc="-7" dirty="0">
                <a:latin typeface="Courier New"/>
                <a:cs typeface="Courier New"/>
              </a:rPr>
              <a:t>.logo span </a:t>
            </a:r>
            <a:r>
              <a:rPr sz="2133" dirty="0">
                <a:latin typeface="Courier New"/>
                <a:cs typeface="Courier New"/>
              </a:rPr>
              <a:t>{ </a:t>
            </a:r>
            <a:r>
              <a:rPr sz="2133" spc="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display:</a:t>
            </a:r>
            <a:r>
              <a:rPr sz="2133" spc="-1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none;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262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5"/>
            <a:ext cx="5560905" cy="29845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16933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.logo:after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dirty="0">
                <a:latin typeface="Courier New"/>
                <a:cs typeface="Courier New"/>
              </a:rPr>
              <a:t>{</a:t>
            </a:r>
            <a:endParaRPr sz="2133">
              <a:latin typeface="Courier New"/>
              <a:cs typeface="Courier New"/>
            </a:endParaRPr>
          </a:p>
          <a:p>
            <a:pPr marL="342045" marR="6773">
              <a:lnSpc>
                <a:spcPts val="2413"/>
              </a:lnSpc>
              <a:spcBef>
                <a:spcPts val="140"/>
              </a:spcBef>
            </a:pPr>
            <a:r>
              <a:rPr sz="2133" spc="-7" dirty="0">
                <a:latin typeface="Courier New"/>
                <a:cs typeface="Courier New"/>
              </a:rPr>
              <a:t>content: 'Jenkins. My instance';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font-weight: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bold;</a:t>
            </a:r>
            <a:endParaRPr sz="2133">
              <a:latin typeface="Courier New"/>
              <a:cs typeface="Courier New"/>
            </a:endParaRPr>
          </a:p>
          <a:p>
            <a:pPr marL="342045" marR="2444266">
              <a:lnSpc>
                <a:spcPts val="2413"/>
              </a:lnSpc>
              <a:spcBef>
                <a:spcPts val="13"/>
              </a:spcBef>
            </a:pPr>
            <a:r>
              <a:rPr sz="2133" spc="-7" dirty="0">
                <a:latin typeface="Courier New"/>
                <a:cs typeface="Courier New"/>
              </a:rPr>
              <a:t>font-size: 20px;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margin-left:</a:t>
            </a:r>
            <a:r>
              <a:rPr sz="2133" spc="-1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6px;</a:t>
            </a:r>
            <a:endParaRPr sz="2133">
              <a:latin typeface="Courier New"/>
              <a:cs typeface="Courier New"/>
            </a:endParaRPr>
          </a:p>
          <a:p>
            <a:pPr marL="342045" marR="2119154">
              <a:lnSpc>
                <a:spcPts val="2413"/>
              </a:lnSpc>
              <a:spcBef>
                <a:spcPts val="13"/>
              </a:spcBef>
            </a:pPr>
            <a:r>
              <a:rPr sz="2133" spc="-7" dirty="0">
                <a:latin typeface="Courier New"/>
                <a:cs typeface="Courier New"/>
              </a:rPr>
              <a:t>margin-right:</a:t>
            </a:r>
            <a:r>
              <a:rPr sz="2133" spc="-1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12px; </a:t>
            </a:r>
            <a:r>
              <a:rPr sz="2133" spc="-1259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color: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white;</a:t>
            </a:r>
            <a:endParaRPr sz="2133">
              <a:latin typeface="Courier New"/>
              <a:cs typeface="Courier New"/>
            </a:endParaRPr>
          </a:p>
          <a:p>
            <a:pPr marL="16933">
              <a:lnSpc>
                <a:spcPts val="2373"/>
              </a:lnSpc>
            </a:pPr>
            <a:r>
              <a:rPr sz="2133" dirty="0">
                <a:latin typeface="Courier New"/>
                <a:cs typeface="Courier New"/>
              </a:rPr>
              <a:t>}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950787" cy="37665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176614">
              <a:tabLst>
                <a:tab pos="3736247" algn="l"/>
              </a:tabLst>
            </a:pPr>
            <a:r>
              <a:rPr sz="2133" b="1" spc="-7" dirty="0">
                <a:latin typeface="Arial"/>
                <a:cs typeface="Arial"/>
              </a:rPr>
              <a:t>2.1	Downloading and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Installing 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Download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website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(http://jenkins.io)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dynamic project,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come 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regular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rate.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distribution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bundled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(a WAR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file).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graphical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MSI package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also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native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several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*nix variations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(Ubuntu,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Hat, FreeBSD,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 OSX, etc),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well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Docker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images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3059854"/>
            <a:ext cx="7012093" cy="28871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383520" cy="47716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31918">
              <a:tabLst>
                <a:tab pos="4540558" algn="l"/>
              </a:tabLst>
            </a:pPr>
            <a:r>
              <a:rPr sz="2133" b="1" spc="-7" dirty="0">
                <a:latin typeface="Arial"/>
                <a:cs typeface="Arial"/>
              </a:rPr>
              <a:t>15.5	Writing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generated 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Maven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Modify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settings.xml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c:\users\&lt;user&gt;\.m2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Generate boilerplate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Modify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pom.xml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customize custom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details (e.g.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name,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description,</a:t>
            </a:r>
            <a:r>
              <a:rPr sz="2133" dirty="0">
                <a:latin typeface="Arial MT"/>
                <a:cs typeface="Arial MT"/>
              </a:rPr>
              <a:t> …)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Update src\main\java\org\jenkinsci\plugins\&lt;plugin&gt;\&lt;plugin&gt;Builder.java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Package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(generate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.hpi file)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plugin (install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Deploy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(upload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Jenkins)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264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046460" cy="7828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40096">
              <a:tabLst>
                <a:tab pos="4848739" algn="l"/>
              </a:tabLst>
            </a:pPr>
            <a:r>
              <a:rPr sz="2133" b="1" spc="-7" dirty="0">
                <a:latin typeface="Arial"/>
                <a:cs typeface="Arial"/>
              </a:rPr>
              <a:t>15.6	Modify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settings.xml</a:t>
            </a:r>
            <a:endParaRPr sz="2133">
              <a:latin typeface="Arial"/>
              <a:cs typeface="Arial"/>
            </a:endParaRPr>
          </a:p>
          <a:p>
            <a:pPr marL="626518">
              <a:lnSpc>
                <a:spcPts val="2485"/>
              </a:lnSpc>
              <a:spcBef>
                <a:spcPts val="1200"/>
              </a:spcBef>
            </a:pPr>
            <a:r>
              <a:rPr sz="2133" spc="-7" dirty="0">
                <a:latin typeface="Courier New"/>
                <a:cs typeface="Courier New"/>
              </a:rPr>
              <a:t>&lt;settings&gt;</a:t>
            </a:r>
            <a:endParaRPr sz="2133">
              <a:latin typeface="Courier New"/>
              <a:cs typeface="Courier New"/>
            </a:endParaRPr>
          </a:p>
          <a:p>
            <a:pPr marL="951630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&lt;pluginGroups&gt;</a:t>
            </a:r>
            <a:endParaRPr sz="2133">
              <a:latin typeface="Courier New"/>
              <a:cs typeface="Courier New"/>
            </a:endParaRPr>
          </a:p>
          <a:p>
            <a:pPr marL="1276741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&lt;pluginGroup&gt;org.jenkins-ci.tools&lt;/pluginGroup&gt;</a:t>
            </a:r>
            <a:endParaRPr sz="2133">
              <a:latin typeface="Courier New"/>
              <a:cs typeface="Courier New"/>
            </a:endParaRPr>
          </a:p>
          <a:p>
            <a:pPr marL="951630">
              <a:lnSpc>
                <a:spcPts val="2485"/>
              </a:lnSpc>
            </a:pPr>
            <a:r>
              <a:rPr sz="2133" spc="-7" dirty="0">
                <a:latin typeface="Courier New"/>
                <a:cs typeface="Courier New"/>
              </a:rPr>
              <a:t>&lt;/pluginGroups&gt;</a:t>
            </a:r>
            <a:endParaRPr sz="2133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000">
              <a:latin typeface="Courier New"/>
              <a:cs typeface="Courier New"/>
            </a:endParaRPr>
          </a:p>
          <a:p>
            <a:pPr marL="951630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&lt;profiles&gt;</a:t>
            </a:r>
            <a:endParaRPr sz="2133">
              <a:latin typeface="Courier New"/>
              <a:cs typeface="Courier New"/>
            </a:endParaRPr>
          </a:p>
          <a:p>
            <a:pPr marL="1276741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&lt;!--</a:t>
            </a:r>
            <a:r>
              <a:rPr sz="2133" spc="-2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Give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access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to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Jenkins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plugins</a:t>
            </a:r>
            <a:r>
              <a:rPr sz="2133" spc="-2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--&gt;</a:t>
            </a:r>
            <a:endParaRPr sz="2133">
              <a:latin typeface="Courier New"/>
              <a:cs typeface="Courier New"/>
            </a:endParaRPr>
          </a:p>
          <a:p>
            <a:pPr marL="1276741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&lt;profile&gt;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&lt;id&gt;jenkins&lt;/id&gt;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&lt;activation&gt;</a:t>
            </a:r>
            <a:endParaRPr sz="2133">
              <a:latin typeface="Courier New"/>
              <a:cs typeface="Courier New"/>
            </a:endParaRPr>
          </a:p>
          <a:p>
            <a:pPr marL="626518" marR="6773" indent="1300447">
              <a:lnSpc>
                <a:spcPts val="2413"/>
              </a:lnSpc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&lt;activeByDefault&gt;true&lt;/activeByDefault&gt; &lt;!-- change this </a:t>
            </a:r>
            <a:r>
              <a:rPr sz="2133" b="1" spc="-1267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to</a:t>
            </a:r>
            <a:r>
              <a:rPr sz="2133" b="1" spc="-13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false, if</a:t>
            </a:r>
            <a:r>
              <a:rPr sz="2133" b="1" spc="-13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you don't</a:t>
            </a:r>
            <a:r>
              <a:rPr sz="2133" b="1" spc="-13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like to have</a:t>
            </a:r>
            <a:r>
              <a:rPr sz="2133" b="1" spc="-13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it on</a:t>
            </a:r>
            <a:r>
              <a:rPr sz="2133" b="1" spc="-13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per default --&gt;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300"/>
              </a:lnSpc>
            </a:pPr>
            <a:r>
              <a:rPr sz="2133" b="1" spc="-7" dirty="0">
                <a:latin typeface="Courier New"/>
                <a:cs typeface="Courier New"/>
              </a:rPr>
              <a:t>&lt;/activation&gt;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&lt;repositories&gt;</a:t>
            </a:r>
            <a:endParaRPr sz="2133">
              <a:latin typeface="Courier New"/>
              <a:cs typeface="Courier New"/>
            </a:endParaRPr>
          </a:p>
          <a:p>
            <a:pPr marL="1926965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&lt;repository&gt;</a:t>
            </a:r>
            <a:endParaRPr sz="2133">
              <a:latin typeface="Courier New"/>
              <a:cs typeface="Courier New"/>
            </a:endParaRPr>
          </a:p>
          <a:p>
            <a:pPr marL="2252077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&lt;id&gt;repo.jenkins-ci.org&lt;/id&gt;</a:t>
            </a:r>
            <a:endParaRPr sz="2133">
              <a:latin typeface="Courier New"/>
              <a:cs typeface="Courier New"/>
            </a:endParaRPr>
          </a:p>
          <a:p>
            <a:pPr marL="2252077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&lt;url&gt;https://repo.jenkins-ci.org/public/&lt;/url&gt;</a:t>
            </a:r>
            <a:endParaRPr sz="2133">
              <a:latin typeface="Courier New"/>
              <a:cs typeface="Courier New"/>
            </a:endParaRPr>
          </a:p>
          <a:p>
            <a:pPr marR="6994985" algn="r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&lt;/repository&gt;</a:t>
            </a:r>
            <a:endParaRPr sz="2133">
              <a:latin typeface="Courier New"/>
              <a:cs typeface="Courier New"/>
            </a:endParaRPr>
          </a:p>
          <a:p>
            <a:pPr marR="6994985" algn="r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&lt;/repositories&gt;</a:t>
            </a:r>
            <a:endParaRPr sz="2133">
              <a:latin typeface="Courier New"/>
              <a:cs typeface="Courier New"/>
            </a:endParaRPr>
          </a:p>
          <a:p>
            <a:pPr marR="6182205" algn="r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&lt;pluginRepositories&gt;</a:t>
            </a:r>
            <a:endParaRPr sz="2133">
              <a:latin typeface="Courier New"/>
              <a:cs typeface="Courier New"/>
            </a:endParaRPr>
          </a:p>
          <a:p>
            <a:pPr marR="6182205" algn="r">
              <a:lnSpc>
                <a:spcPts val="2493"/>
              </a:lnSpc>
            </a:pPr>
            <a:r>
              <a:rPr sz="2133" b="1" spc="-7" dirty="0">
                <a:latin typeface="Courier New"/>
                <a:cs typeface="Courier New"/>
              </a:rPr>
              <a:t>&lt;pluginRepository&gt;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265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746827" cy="48279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2252077">
              <a:lnSpc>
                <a:spcPts val="2493"/>
              </a:lnSpc>
            </a:pPr>
            <a:r>
              <a:rPr sz="2133" b="1" spc="-7" dirty="0">
                <a:latin typeface="Courier New"/>
                <a:cs typeface="Courier New"/>
              </a:rPr>
              <a:t>&lt;id&gt;repo.jenkins-ci.org&lt;/id&gt;</a:t>
            </a:r>
            <a:endParaRPr sz="2133">
              <a:latin typeface="Courier New"/>
              <a:cs typeface="Courier New"/>
            </a:endParaRPr>
          </a:p>
          <a:p>
            <a:pPr marL="2252077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&lt;url&gt;https://repo.jenkins-ci.org/public/&lt;/url&gt;</a:t>
            </a:r>
            <a:endParaRPr sz="2133">
              <a:latin typeface="Courier New"/>
              <a:cs typeface="Courier New"/>
            </a:endParaRPr>
          </a:p>
          <a:p>
            <a:pPr marR="4720895" algn="r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&lt;/pluginRepository&gt;</a:t>
            </a:r>
            <a:endParaRPr sz="2133">
              <a:latin typeface="Courier New"/>
              <a:cs typeface="Courier New"/>
            </a:endParaRPr>
          </a:p>
          <a:p>
            <a:pPr marR="4720895" algn="r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&lt;/pluginRepositories&gt;</a:t>
            </a:r>
            <a:endParaRPr sz="2133">
              <a:latin typeface="Courier New"/>
              <a:cs typeface="Courier New"/>
            </a:endParaRPr>
          </a:p>
          <a:p>
            <a:pPr marL="1276741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&lt;/profile&gt;</a:t>
            </a:r>
            <a:endParaRPr sz="2133">
              <a:latin typeface="Courier New"/>
              <a:cs typeface="Courier New"/>
            </a:endParaRPr>
          </a:p>
          <a:p>
            <a:pPr marL="951630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&lt;/profiles&gt;</a:t>
            </a:r>
            <a:endParaRPr sz="2133">
              <a:latin typeface="Courier New"/>
              <a:cs typeface="Courier New"/>
            </a:endParaRPr>
          </a:p>
          <a:p>
            <a:pPr marL="951630">
              <a:lnSpc>
                <a:spcPts val="2419"/>
              </a:lnSpc>
            </a:pPr>
            <a:r>
              <a:rPr sz="2133" spc="-7" dirty="0">
                <a:latin typeface="Courier New"/>
                <a:cs typeface="Courier New"/>
              </a:rPr>
              <a:t>&lt;mirrors&gt;</a:t>
            </a:r>
            <a:endParaRPr sz="2133">
              <a:latin typeface="Courier New"/>
              <a:cs typeface="Courier New"/>
            </a:endParaRPr>
          </a:p>
          <a:p>
            <a:pPr marL="1276741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&lt;mirror&gt;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&lt;id&gt;repo.jenkins-ci.org&lt;/id&gt;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&lt;url&gt;https://repo.jenkins-ci.org/public/&lt;/url&gt;</a:t>
            </a:r>
            <a:endParaRPr sz="2133">
              <a:latin typeface="Courier New"/>
              <a:cs typeface="Courier New"/>
            </a:endParaRPr>
          </a:p>
          <a:p>
            <a:pPr marL="1601853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&lt;mirrorOf&gt;m.g.o-public&lt;/mirrorOf&gt;</a:t>
            </a:r>
            <a:endParaRPr sz="2133">
              <a:latin typeface="Courier New"/>
              <a:cs typeface="Courier New"/>
            </a:endParaRPr>
          </a:p>
          <a:p>
            <a:pPr marL="1276741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&lt;/mirror&gt;</a:t>
            </a:r>
            <a:endParaRPr sz="2133">
              <a:latin typeface="Courier New"/>
              <a:cs typeface="Courier New"/>
            </a:endParaRPr>
          </a:p>
          <a:p>
            <a:pPr marL="951630">
              <a:lnSpc>
                <a:spcPts val="2419"/>
              </a:lnSpc>
            </a:pPr>
            <a:r>
              <a:rPr sz="2133" b="1" spc="-7" dirty="0">
                <a:latin typeface="Courier New"/>
                <a:cs typeface="Courier New"/>
              </a:rPr>
              <a:t>&lt;/mirrors&gt;</a:t>
            </a:r>
            <a:endParaRPr sz="2133">
              <a:latin typeface="Courier New"/>
              <a:cs typeface="Courier New"/>
            </a:endParaRPr>
          </a:p>
          <a:p>
            <a:pPr marL="626518">
              <a:lnSpc>
                <a:spcPts val="2493"/>
              </a:lnSpc>
            </a:pPr>
            <a:r>
              <a:rPr sz="2133" spc="-7" dirty="0">
                <a:latin typeface="Courier New"/>
                <a:cs typeface="Courier New"/>
              </a:rPr>
              <a:t>&lt;/settings&gt;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266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543627" cy="3299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1911726">
              <a:tabLst>
                <a:tab pos="2622061" algn="l"/>
              </a:tabLst>
            </a:pPr>
            <a:r>
              <a:rPr sz="2133" b="1" spc="-7" dirty="0">
                <a:latin typeface="Arial"/>
                <a:cs typeface="Arial"/>
              </a:rPr>
              <a:t>15.7	Generate Boilerplate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Code for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Custom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Generate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boilerplate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mvn</a:t>
            </a:r>
            <a:r>
              <a:rPr sz="2133" spc="-6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hpi:create</a:t>
            </a:r>
            <a:r>
              <a:rPr sz="2133" spc="-5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-Pjenkins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Enter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-7" dirty="0">
                <a:latin typeface="Arial MT"/>
                <a:cs typeface="Arial MT"/>
              </a:rPr>
              <a:t> values: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groupId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artifactId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7" dirty="0">
                <a:latin typeface="Arial MT"/>
                <a:cs typeface="Arial MT"/>
              </a:rPr>
              <a:t> 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custom plugin name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267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161107" cy="21791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73771">
              <a:tabLst>
                <a:tab pos="5082412" algn="l"/>
              </a:tabLst>
            </a:pPr>
            <a:r>
              <a:rPr sz="2133" b="1" spc="-7" dirty="0">
                <a:latin typeface="Arial"/>
                <a:cs typeface="Arial"/>
              </a:rPr>
              <a:t>15.8	Modify</a:t>
            </a:r>
            <a:r>
              <a:rPr sz="2133" b="1" spc="-7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pom.xml</a:t>
            </a:r>
            <a:endParaRPr sz="2133">
              <a:latin typeface="Arial"/>
              <a:cs typeface="Arial"/>
            </a:endParaRPr>
          </a:p>
          <a:p>
            <a:pPr marL="776374" indent="-455495">
              <a:spcBef>
                <a:spcPts val="1427"/>
              </a:spcBef>
              <a:buSzPct val="56250"/>
              <a:buFont typeface="Lucida Sans Unicode"/>
              <a:buChar char="■"/>
              <a:tabLst>
                <a:tab pos="776374" algn="l"/>
                <a:tab pos="777221" algn="l"/>
              </a:tabLst>
            </a:pPr>
            <a:r>
              <a:rPr sz="2133" spc="-7" dirty="0">
                <a:latin typeface="Arial MT"/>
                <a:cs typeface="Arial MT"/>
              </a:rPr>
              <a:t>Name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description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should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updated</a:t>
            </a:r>
            <a:endParaRPr sz="2133">
              <a:latin typeface="Arial MT"/>
              <a:cs typeface="Arial MT"/>
            </a:endParaRPr>
          </a:p>
          <a:p>
            <a:pPr marL="728115">
              <a:lnSpc>
                <a:spcPts val="1553"/>
              </a:lnSpc>
              <a:spcBef>
                <a:spcPts val="773"/>
              </a:spcBef>
            </a:pPr>
            <a:r>
              <a:rPr sz="1333" spc="-7" dirty="0">
                <a:latin typeface="Courier New"/>
                <a:cs typeface="Courier New"/>
              </a:rPr>
              <a:t>&lt;name&gt;PLUGIN_NAME&lt;/name&gt;</a:t>
            </a:r>
            <a:endParaRPr sz="1333">
              <a:latin typeface="Courier New"/>
              <a:cs typeface="Courier New"/>
            </a:endParaRPr>
          </a:p>
          <a:p>
            <a:pPr marL="728115">
              <a:lnSpc>
                <a:spcPts val="1553"/>
              </a:lnSpc>
            </a:pPr>
            <a:r>
              <a:rPr sz="1333" spc="-7" dirty="0">
                <a:latin typeface="Courier New"/>
                <a:cs typeface="Courier New"/>
              </a:rPr>
              <a:t>&lt;description&gt;PLUGIN_DESCRIPTION&lt;/description&gt;</a:t>
            </a:r>
            <a:endParaRPr sz="13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268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289453" cy="58204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56103">
              <a:tabLst>
                <a:tab pos="4066438" algn="l"/>
              </a:tabLst>
            </a:pPr>
            <a:r>
              <a:rPr sz="2133" b="1" spc="-7" dirty="0">
                <a:latin typeface="Arial"/>
                <a:cs typeface="Arial"/>
              </a:rPr>
              <a:t>15.9	Package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 Deploy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Package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–</a:t>
            </a:r>
            <a:r>
              <a:rPr sz="2133" spc="-7" dirty="0">
                <a:latin typeface="Arial MT"/>
                <a:cs typeface="Arial MT"/>
              </a:rPr>
              <a:t> compiles,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generates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.hpi file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spc="47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target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mvn</a:t>
            </a:r>
            <a:r>
              <a:rPr sz="2133" spc="-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package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 </a:t>
            </a:r>
            <a:r>
              <a:rPr sz="2133" dirty="0">
                <a:latin typeface="Arial MT"/>
                <a:cs typeface="Arial MT"/>
              </a:rPr>
              <a:t>– </a:t>
            </a:r>
            <a:r>
              <a:rPr sz="2133" spc="-7" dirty="0">
                <a:latin typeface="Arial MT"/>
                <a:cs typeface="Arial MT"/>
              </a:rPr>
              <a:t>compiles,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packages,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installs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Maven's local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mvn</a:t>
            </a:r>
            <a:r>
              <a:rPr sz="2133" spc="-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install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Deploy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Manage Jenkins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7" dirty="0">
                <a:latin typeface="Arial MT"/>
                <a:cs typeface="Arial MT"/>
              </a:rPr>
              <a:t> Manage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dirty="0">
                <a:latin typeface="Arial MT"/>
                <a:cs typeface="Arial MT"/>
              </a:rPr>
              <a:t> &gt;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Advanced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Upload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Once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been deployed,</a:t>
            </a:r>
            <a:r>
              <a:rPr sz="2133" dirty="0">
                <a:latin typeface="Arial MT"/>
                <a:cs typeface="Arial MT"/>
              </a:rPr>
              <a:t> it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become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 under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tab.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 plugin also becomes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&lt;JENKINS_HOME&gt;\plugins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custom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build-step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become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269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343640" cy="33100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53930">
              <a:tabLst>
                <a:tab pos="4713275" algn="l"/>
              </a:tabLst>
            </a:pPr>
            <a:r>
              <a:rPr sz="2133" b="1" spc="-7" dirty="0">
                <a:latin typeface="Arial"/>
                <a:cs typeface="Arial"/>
              </a:rPr>
              <a:t>15.10	</a:t>
            </a:r>
            <a:r>
              <a:rPr sz="2133" b="1" dirty="0">
                <a:latin typeface="Arial"/>
                <a:cs typeface="Arial"/>
              </a:rPr>
              <a:t>The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Blue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Ocean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Blue Ocean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project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rethinks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experience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626518" marR="421629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models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presents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delivery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surfacing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information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that's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important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teams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few clicks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possible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rethinks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while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still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staying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true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extensibility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 </a:t>
            </a:r>
            <a:r>
              <a:rPr sz="2133" spc="-7" dirty="0">
                <a:latin typeface="Arial MT"/>
                <a:cs typeface="Arial MT"/>
              </a:rPr>
              <a:t>core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Jenkins.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Blue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Ocean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side-by-side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Classic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UI</a:t>
            </a:r>
            <a:r>
              <a:rPr sz="2133" spc="-7" dirty="0">
                <a:latin typeface="Arial MT"/>
                <a:cs typeface="Arial MT"/>
              </a:rPr>
              <a:t> via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270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033173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30512">
              <a:tabLst>
                <a:tab pos="4389857" algn="l"/>
              </a:tabLst>
            </a:pPr>
            <a:r>
              <a:rPr sz="2133" b="1" spc="-7" dirty="0">
                <a:latin typeface="Arial"/>
                <a:cs typeface="Arial"/>
              </a:rPr>
              <a:t>15.11	Blue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Ocean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Features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New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modern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experience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Advanced 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visualizations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built-in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failure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diagnosis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Branch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Request </a:t>
            </a:r>
            <a:r>
              <a:rPr sz="2133" spc="-13" dirty="0">
                <a:latin typeface="Arial MT"/>
                <a:cs typeface="Arial MT"/>
              </a:rPr>
              <a:t>awareness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Personalized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View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271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359727" cy="306543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447540">
              <a:tabLst>
                <a:tab pos="4306886" algn="l"/>
              </a:tabLst>
            </a:pPr>
            <a:r>
              <a:rPr sz="2133" b="1" spc="-7" dirty="0">
                <a:latin typeface="Arial"/>
                <a:cs typeface="Arial"/>
              </a:rPr>
              <a:t>15.12	</a:t>
            </a:r>
            <a:r>
              <a:rPr sz="2133" b="1" spc="-13" dirty="0">
                <a:latin typeface="Arial"/>
                <a:cs typeface="Arial"/>
              </a:rPr>
              <a:t>New</a:t>
            </a:r>
            <a:r>
              <a:rPr sz="2133" b="1" spc="-7" dirty="0">
                <a:latin typeface="Arial"/>
                <a:cs typeface="Arial"/>
              </a:rPr>
              <a:t> modern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experience</a:t>
            </a:r>
            <a:endParaRPr sz="2133">
              <a:latin typeface="Arial"/>
              <a:cs typeface="Arial"/>
            </a:endParaRPr>
          </a:p>
          <a:p>
            <a:pPr marL="626518" marR="459729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dirty="0">
                <a:latin typeface="Arial MT"/>
                <a:cs typeface="Arial MT"/>
              </a:rPr>
              <a:t>UI</a:t>
            </a:r>
            <a:r>
              <a:rPr sz="2133" spc="-7" dirty="0">
                <a:latin typeface="Arial MT"/>
                <a:cs typeface="Arial MT"/>
              </a:rPr>
              <a:t> aims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improve clarity,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reduce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clutter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navigational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experience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very </a:t>
            </a:r>
            <a:r>
              <a:rPr sz="2133" dirty="0">
                <a:latin typeface="Arial MT"/>
                <a:cs typeface="Arial MT"/>
              </a:rPr>
              <a:t>concise.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ct val="96100"/>
              </a:lnSpc>
              <a:spcBef>
                <a:spcPts val="8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modern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visual design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gives developers much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needed relief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throughout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their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daily usage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screens respond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instantly 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without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requiring manual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page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refreshes.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2380827"/>
            <a:ext cx="4522893" cy="226229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272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501207" cy="22959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1286901">
              <a:tabLst>
                <a:tab pos="2147940" algn="l"/>
              </a:tabLst>
            </a:pPr>
            <a:r>
              <a:rPr sz="2133" b="1" spc="-7" dirty="0">
                <a:latin typeface="Arial"/>
                <a:cs typeface="Arial"/>
              </a:rPr>
              <a:t>15.13	</a:t>
            </a:r>
            <a:r>
              <a:rPr sz="2133" b="1" spc="-13" dirty="0">
                <a:latin typeface="Arial"/>
                <a:cs typeface="Arial"/>
              </a:rPr>
              <a:t>Advanced</a:t>
            </a:r>
            <a:r>
              <a:rPr sz="2133" b="1" spc="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visualizations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built-in failure</a:t>
            </a:r>
            <a:r>
              <a:rPr sz="2133" b="1" spc="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diagnosis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ct val="96100"/>
              </a:lnSpc>
              <a:spcBef>
                <a:spcPts val="15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Pipelines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visualized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screen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along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allow simplified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comprehension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continuous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delivery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–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simple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most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sophisticated scenarios.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634067"/>
            <a:ext cx="3942080" cy="19253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330093" cy="3635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477285">
              <a:tabLst>
                <a:tab pos="3035224" algn="l"/>
              </a:tabLst>
            </a:pPr>
            <a:r>
              <a:rPr sz="2133" b="1" spc="-7" dirty="0">
                <a:latin typeface="Arial"/>
                <a:cs typeface="Arial"/>
              </a:rPr>
              <a:t>2.2	Running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 </a:t>
            </a:r>
            <a:r>
              <a:rPr sz="2133" b="1" spc="-7" dirty="0">
                <a:latin typeface="Arial"/>
                <a:cs typeface="Arial"/>
              </a:rPr>
              <a:t>Stand-Alone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Application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comes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bundled as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WAR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run directly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'java -jar'.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uses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lightweight,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embedded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Servlet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engine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box.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Flexible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plug-ins and upgrades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fly.</a:t>
            </a:r>
            <a:endParaRPr sz="2133">
              <a:latin typeface="Arial MT"/>
              <a:cs typeface="Arial MT"/>
            </a:endParaRPr>
          </a:p>
          <a:p>
            <a:pPr marL="626518" marR="292939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To</a:t>
            </a:r>
            <a:r>
              <a:rPr sz="2133" spc="-7" dirty="0">
                <a:latin typeface="Arial MT"/>
                <a:cs typeface="Arial MT"/>
              </a:rPr>
              <a:t> 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embedded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Servlet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container, just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line 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following: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027" y="2937933"/>
            <a:ext cx="3925147" cy="11819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8" y="4097868"/>
            <a:ext cx="11017673" cy="25568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 Jenkins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 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now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available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port 8080.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 accessed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URL (http://localhost:8080).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dirty="0">
                <a:latin typeface="Arial MT"/>
                <a:cs typeface="Arial MT"/>
              </a:rPr>
              <a:t>To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stop Jenkins, just press Ctrl-C.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Note: Requires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Java </a:t>
            </a:r>
            <a:r>
              <a:rPr sz="2133" spc="-7" dirty="0">
                <a:latin typeface="Arial MT"/>
                <a:cs typeface="Arial MT"/>
              </a:rPr>
              <a:t>run-time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 </a:t>
            </a:r>
            <a:r>
              <a:rPr sz="2133" dirty="0">
                <a:latin typeface="Arial MT"/>
                <a:cs typeface="Arial MT"/>
              </a:rPr>
              <a:t>- </a:t>
            </a:r>
            <a:r>
              <a:rPr sz="2133" spc="-7" dirty="0">
                <a:latin typeface="Arial MT"/>
                <a:cs typeface="Arial MT"/>
              </a:rPr>
              <a:t>JDK </a:t>
            </a:r>
            <a:r>
              <a:rPr sz="2133" dirty="0">
                <a:latin typeface="Arial MT"/>
                <a:cs typeface="Arial MT"/>
              </a:rPr>
              <a:t>7</a:t>
            </a:r>
            <a:r>
              <a:rPr sz="2133" spc="-7" dirty="0">
                <a:latin typeface="Arial MT"/>
                <a:cs typeface="Arial MT"/>
              </a:rPr>
              <a:t> 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higher, JDK</a:t>
            </a:r>
            <a:r>
              <a:rPr sz="2133" dirty="0">
                <a:latin typeface="Arial MT"/>
                <a:cs typeface="Arial MT"/>
              </a:rPr>
              <a:t> 8</a:t>
            </a:r>
            <a:r>
              <a:rPr sz="2133" spc="-7" dirty="0">
                <a:latin typeface="Arial MT"/>
                <a:cs typeface="Arial MT"/>
              </a:rPr>
              <a:t> recommended.</a:t>
            </a:r>
            <a:endParaRPr sz="2133">
              <a:latin typeface="Arial MT"/>
              <a:cs typeface="Arial MT"/>
            </a:endParaRPr>
          </a:p>
          <a:p>
            <a:pPr marL="626518" marR="6773" lvl="1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Note</a:t>
            </a:r>
            <a:r>
              <a:rPr sz="2133" dirty="0">
                <a:latin typeface="Arial MT"/>
                <a:cs typeface="Arial MT"/>
              </a:rPr>
              <a:t> -</a:t>
            </a:r>
            <a:r>
              <a:rPr sz="2133" spc="-7" dirty="0">
                <a:latin typeface="Arial MT"/>
                <a:cs typeface="Arial MT"/>
              </a:rPr>
              <a:t> some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Linux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distributions</a:t>
            </a:r>
            <a:r>
              <a:rPr sz="2133" dirty="0">
                <a:latin typeface="Arial MT"/>
                <a:cs typeface="Arial MT"/>
              </a:rPr>
              <a:t> ship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GCJ,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which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doesn't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Jenkins.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OpenJDK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Oracle </a:t>
            </a:r>
            <a:r>
              <a:rPr sz="2133" dirty="0">
                <a:latin typeface="Arial MT"/>
                <a:cs typeface="Arial MT"/>
              </a:rPr>
              <a:t>JDK</a:t>
            </a:r>
            <a:r>
              <a:rPr sz="2133" spc="-7" dirty="0">
                <a:latin typeface="Arial MT"/>
                <a:cs typeface="Arial MT"/>
              </a:rPr>
              <a:t> instead.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5"/>
            <a:ext cx="11464713" cy="276137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995432">
              <a:tabLst>
                <a:tab pos="3854777" algn="l"/>
              </a:tabLst>
            </a:pPr>
            <a:r>
              <a:rPr sz="2133" b="1" spc="-7" dirty="0">
                <a:latin typeface="Arial"/>
                <a:cs typeface="Arial"/>
              </a:rPr>
              <a:t>15.14	Branch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Pull Request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awareness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Modern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 Git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branches,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Blue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Ocean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 </a:t>
            </a:r>
            <a:r>
              <a:rPr sz="2133" spc="-7" dirty="0">
                <a:latin typeface="Arial MT"/>
                <a:cs typeface="Arial MT"/>
              </a:rPr>
              <a:t>designed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mind.</a:t>
            </a:r>
            <a:endParaRPr sz="2133">
              <a:latin typeface="Arial MT"/>
              <a:cs typeface="Arial MT"/>
            </a:endParaRPr>
          </a:p>
          <a:p>
            <a:pPr marL="626518" marR="820399" indent="-304792">
              <a:lnSpc>
                <a:spcPts val="2467"/>
              </a:lnSpc>
              <a:spcBef>
                <a:spcPts val="94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Jenkinsfile defining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dropped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Git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automatically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discovers and starts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 branches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validating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pull requests.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2069252"/>
            <a:ext cx="5520267" cy="22910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274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194627" cy="2435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46023">
              <a:tabLst>
                <a:tab pos="5007908" algn="l"/>
              </a:tabLst>
            </a:pPr>
            <a:r>
              <a:rPr sz="2133" b="1" spc="-7" dirty="0">
                <a:latin typeface="Arial"/>
                <a:cs typeface="Arial"/>
              </a:rPr>
              <a:t>15.15	Personalized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View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Blue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Ocean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offers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dashboard.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Jobs</a:t>
            </a:r>
            <a:r>
              <a:rPr sz="2133" spc="-7" dirty="0">
                <a:latin typeface="Arial MT"/>
                <a:cs typeface="Arial MT"/>
              </a:rPr>
              <a:t>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 user attention,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</a:t>
            </a:r>
            <a:r>
              <a:rPr sz="2133" spc="-7" dirty="0">
                <a:latin typeface="Arial MT"/>
                <a:cs typeface="Arial MT"/>
              </a:rPr>
              <a:t>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awaiting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approval or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failing job,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appear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top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dashboard.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755986"/>
            <a:ext cx="4079240" cy="246718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275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0743353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15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User Interface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Options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10736">
              <a:tabLst>
                <a:tab pos="5571774" algn="l"/>
              </a:tabLst>
            </a:pPr>
            <a:r>
              <a:rPr sz="2133" b="1" spc="-7" dirty="0">
                <a:latin typeface="Arial"/>
                <a:cs typeface="Arial"/>
              </a:rPr>
              <a:t>15.16	Summary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offers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 </a:t>
            </a:r>
            <a:r>
              <a:rPr sz="2133" spc="-13" dirty="0">
                <a:latin typeface="Arial MT"/>
                <a:cs typeface="Arial MT"/>
              </a:rPr>
              <a:t>ways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customizing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look-and-feel.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Custom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dirty="0">
                <a:latin typeface="Arial MT"/>
                <a:cs typeface="Arial MT"/>
              </a:rPr>
              <a:t> can </a:t>
            </a:r>
            <a:r>
              <a:rPr sz="2133" spc="-7" dirty="0">
                <a:latin typeface="Arial MT"/>
                <a:cs typeface="Arial MT"/>
              </a:rPr>
              <a:t>be written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 custom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steps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Blue Ocean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enhances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UI</a:t>
            </a:r>
            <a:r>
              <a:rPr sz="2133" spc="-7" dirty="0">
                <a:latin typeface="Arial MT"/>
                <a:cs typeface="Arial MT"/>
              </a:rPr>
              <a:t> easier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useful.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276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5090160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16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Best Practices</a:t>
            </a:r>
            <a:r>
              <a:rPr sz="2133" b="1" spc="-7" dirty="0">
                <a:latin typeface="Arial"/>
                <a:cs typeface="Arial"/>
              </a:rPr>
              <a:t> for</a:t>
            </a:r>
            <a:r>
              <a:rPr sz="2133" b="1" dirty="0">
                <a:latin typeface="Arial"/>
                <a:cs typeface="Arial"/>
              </a:rPr>
              <a:t> Jenkins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900118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Best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Practices.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6"/>
            <a:ext cx="7315200" cy="2255519"/>
          </a:xfrm>
          <a:custGeom>
            <a:avLst/>
            <a:gdLst/>
            <a:ahLst/>
            <a:cxnLst/>
            <a:rect l="l" t="t" r="r" b="b"/>
            <a:pathLst>
              <a:path w="5486400" h="1691639">
                <a:moveTo>
                  <a:pt x="5486400" y="0"/>
                </a:moveTo>
                <a:lnTo>
                  <a:pt x="5485130" y="0"/>
                </a:lnTo>
                <a:lnTo>
                  <a:pt x="5485130" y="1690370"/>
                </a:lnTo>
                <a:lnTo>
                  <a:pt x="1270" y="1690370"/>
                </a:lnTo>
                <a:lnTo>
                  <a:pt x="1270" y="0"/>
                </a:lnTo>
                <a:lnTo>
                  <a:pt x="0" y="0"/>
                </a:lnTo>
                <a:lnTo>
                  <a:pt x="0" y="1690370"/>
                </a:lnTo>
                <a:lnTo>
                  <a:pt x="0" y="1691640"/>
                </a:lnTo>
                <a:lnTo>
                  <a:pt x="1270" y="1691640"/>
                </a:lnTo>
                <a:lnTo>
                  <a:pt x="5485130" y="1691640"/>
                </a:lnTo>
                <a:lnTo>
                  <a:pt x="5486400" y="1691640"/>
                </a:lnTo>
                <a:lnTo>
                  <a:pt x="5486400" y="169037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184467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18850">
              <a:tabLst>
                <a:tab pos="4103691" algn="l"/>
              </a:tabLst>
            </a:pPr>
            <a:r>
              <a:rPr sz="2133" b="1" spc="-7" dirty="0">
                <a:latin typeface="Arial"/>
                <a:cs typeface="Arial"/>
              </a:rPr>
              <a:t>16.1	Best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Secure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701869" indent="-380990">
              <a:spcBef>
                <a:spcPts val="1427"/>
              </a:spcBef>
              <a:buSzPct val="56250"/>
              <a:buFont typeface="Lucida Sans Unicode"/>
              <a:buChar char="■"/>
              <a:tabLst>
                <a:tab pos="701869" algn="l"/>
                <a:tab pos="702716" algn="l"/>
              </a:tabLst>
            </a:pPr>
            <a:r>
              <a:rPr sz="2133" spc="-13" dirty="0">
                <a:latin typeface="Arial MT"/>
                <a:cs typeface="Arial MT"/>
              </a:rPr>
              <a:t>Always</a:t>
            </a:r>
            <a:r>
              <a:rPr sz="2133" spc="-7" dirty="0">
                <a:latin typeface="Arial MT"/>
                <a:cs typeface="Arial MT"/>
              </a:rPr>
              <a:t> secure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Without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dashboard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makes </a:t>
            </a:r>
            <a:r>
              <a:rPr sz="2133" dirty="0">
                <a:latin typeface="Arial MT"/>
                <a:cs typeface="Arial MT"/>
              </a:rPr>
              <a:t>your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dirty="0">
                <a:latin typeface="Arial MT"/>
                <a:cs typeface="Arial MT"/>
              </a:rPr>
              <a:t> code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anyone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Also,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pre-release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artifacts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Even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7" dirty="0">
                <a:latin typeface="Arial MT"/>
                <a:cs typeface="Arial MT"/>
              </a:rPr>
              <a:t> most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your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trusted,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setup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sometimes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complicated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Securing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those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helps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prevent accidents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 chapter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278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752600"/>
            <a:ext cx="9950027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974154">
              <a:tabLst>
                <a:tab pos="4682796" algn="l"/>
              </a:tabLst>
            </a:pPr>
            <a:r>
              <a:rPr sz="2133" b="1" spc="-7" dirty="0">
                <a:latin typeface="Arial"/>
                <a:cs typeface="Arial"/>
              </a:rPr>
              <a:t>16.2	Best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Users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e.g.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read from SCM,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 software,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b="1" spc="-7" dirty="0">
                <a:latin typeface="Arial"/>
                <a:cs typeface="Arial"/>
              </a:rPr>
              <a:t>Don't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let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users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put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their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real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credentials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into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 </a:t>
            </a:r>
            <a:r>
              <a:rPr sz="2133" b="1" dirty="0">
                <a:latin typeface="Arial"/>
                <a:cs typeface="Arial"/>
              </a:rPr>
              <a:t>or </a:t>
            </a:r>
            <a:r>
              <a:rPr sz="2133" b="1" spc="-7" dirty="0">
                <a:latin typeface="Arial"/>
                <a:cs typeface="Arial"/>
              </a:rPr>
              <a:t>pipelines!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itself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Don't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publish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login credentials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 "server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account"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credentials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grant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usage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 through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security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subsystem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279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142979" cy="68592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86199">
              <a:tabLst>
                <a:tab pos="4494841" algn="l"/>
              </a:tabLst>
            </a:pPr>
            <a:r>
              <a:rPr sz="2133" b="1" spc="-7" dirty="0">
                <a:latin typeface="Arial"/>
                <a:cs typeface="Arial"/>
              </a:rPr>
              <a:t>16.3	Best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Backups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Everything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 interest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stored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Home directory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Back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regularly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JENKINS_HOME/jobs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contains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information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copy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one 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another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JENKINS_HOME/workspace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checkouts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 go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Could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skipped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backups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space</a:t>
            </a:r>
            <a:r>
              <a:rPr sz="2133" spc="-7" dirty="0">
                <a:latin typeface="Arial MT"/>
                <a:cs typeface="Arial MT"/>
              </a:rPr>
              <a:t> is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problem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Archive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unused jobs before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removing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Store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copy</a:t>
            </a:r>
            <a:r>
              <a:rPr sz="2133" spc="-7" dirty="0">
                <a:latin typeface="Arial MT"/>
                <a:cs typeface="Arial MT"/>
              </a:rPr>
              <a:t> of the project's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 under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JENKINS_HOME/jobs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lnSpc>
                <a:spcPts val="2513"/>
              </a:lnSpc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need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restore,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copy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archived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back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'jobs', then 'Manage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931310">
              <a:lnSpc>
                <a:spcPts val="2513"/>
              </a:lnSpc>
            </a:pPr>
            <a:r>
              <a:rPr sz="2133" dirty="0">
                <a:latin typeface="Arial MT"/>
                <a:cs typeface="Arial MT"/>
              </a:rPr>
              <a:t>--&gt;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Reload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disk'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done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while 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280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940627" cy="61670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032684">
              <a:tabLst>
                <a:tab pos="3743020" algn="l"/>
              </a:tabLst>
            </a:pPr>
            <a:r>
              <a:rPr sz="2133" b="1" spc="-7" dirty="0">
                <a:latin typeface="Arial"/>
                <a:cs typeface="Arial"/>
              </a:rPr>
              <a:t>16.4	Best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Reproducible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Builds</a:t>
            </a:r>
            <a:endParaRPr sz="2133">
              <a:latin typeface="Arial"/>
              <a:cs typeface="Arial"/>
            </a:endParaRPr>
          </a:p>
          <a:p>
            <a:pPr marL="626518" marR="72812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Ensure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reproducible,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clean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which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built fully from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 Code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Control, plus authorized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binaries</a:t>
            </a:r>
            <a:endParaRPr sz="2133">
              <a:latin typeface="Arial MT"/>
              <a:cs typeface="Arial MT"/>
            </a:endParaRPr>
          </a:p>
          <a:p>
            <a:pPr marL="626518" marR="38099" indent="-304792">
              <a:lnSpc>
                <a:spcPts val="2467"/>
              </a:lnSpc>
              <a:spcBef>
                <a:spcPts val="94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</a:t>
            </a:r>
            <a:r>
              <a:rPr sz="2133" spc="-7" dirty="0">
                <a:latin typeface="Arial MT"/>
                <a:cs typeface="Arial MT"/>
              </a:rPr>
              <a:t> including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 notes,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</a:t>
            </a:r>
            <a:r>
              <a:rPr sz="2133" dirty="0">
                <a:latin typeface="Arial MT"/>
                <a:cs typeface="Arial MT"/>
              </a:rPr>
              <a:t>checked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 Code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dirty="0">
                <a:latin typeface="Arial MT"/>
                <a:cs typeface="Arial MT"/>
              </a:rPr>
              <a:t> it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isn't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 Control,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didn't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happen!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Dependencies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Control?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contentious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issue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Old-school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says</a:t>
            </a:r>
            <a:r>
              <a:rPr sz="2133" spc="-7" dirty="0">
                <a:latin typeface="Arial MT"/>
                <a:cs typeface="Arial MT"/>
              </a:rPr>
              <a:t> "put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dependency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jars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version control"</a:t>
            </a:r>
            <a:endParaRPr sz="2133">
              <a:latin typeface="Arial MT"/>
              <a:cs typeface="Arial MT"/>
            </a:endParaRPr>
          </a:p>
          <a:p>
            <a:pPr marL="931310" marR="6773" lvl="1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Modern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approaches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usually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binary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Nexus,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Artifactory,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Apache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Archiva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dependencies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Discuss,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set</a:t>
            </a:r>
            <a:r>
              <a:rPr sz="2133" spc="-7" dirty="0">
                <a:latin typeface="Arial MT"/>
                <a:cs typeface="Arial MT"/>
              </a:rPr>
              <a:t> policy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Repeatable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always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goal!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281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65560" cy="66106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041151">
              <a:tabLst>
                <a:tab pos="3749793" algn="l"/>
              </a:tabLst>
            </a:pPr>
            <a:r>
              <a:rPr sz="2133" b="1" spc="-7" dirty="0">
                <a:latin typeface="Arial"/>
                <a:cs typeface="Arial"/>
              </a:rPr>
              <a:t>16.5	Best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Testing and Reports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Always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 </a:t>
            </a:r>
            <a:r>
              <a:rPr sz="2133" dirty="0">
                <a:latin typeface="Arial MT"/>
                <a:cs typeface="Arial MT"/>
              </a:rPr>
              <a:t>your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generate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trend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reports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automated testing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Java</a:t>
            </a:r>
            <a:r>
              <a:rPr sz="2133" spc="-7" dirty="0">
                <a:latin typeface="Arial MT"/>
                <a:cs typeface="Arial MT"/>
              </a:rPr>
              <a:t> build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Make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self-testing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Provide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rapid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feedback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define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 pipeline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distinct test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phases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Take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ensure failures 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reported as </a:t>
            </a:r>
            <a:r>
              <a:rPr sz="2133" dirty="0">
                <a:latin typeface="Arial MT"/>
                <a:cs typeface="Arial MT"/>
              </a:rPr>
              <a:t>soon</a:t>
            </a:r>
            <a:r>
              <a:rPr sz="2133" spc="-7" dirty="0">
                <a:latin typeface="Arial MT"/>
                <a:cs typeface="Arial MT"/>
              </a:rPr>
              <a:t> 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possible.</a:t>
            </a:r>
            <a:endParaRPr sz="2133">
              <a:latin typeface="Arial MT"/>
              <a:cs typeface="Arial MT"/>
            </a:endParaRPr>
          </a:p>
          <a:p>
            <a:pPr marL="931310" marR="612125" lvl="1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example,</a:t>
            </a:r>
            <a:r>
              <a:rPr sz="2133" dirty="0">
                <a:latin typeface="Arial MT"/>
                <a:cs typeface="Arial MT"/>
              </a:rPr>
              <a:t> it</a:t>
            </a:r>
            <a:r>
              <a:rPr sz="2133" spc="-7" dirty="0">
                <a:latin typeface="Arial MT"/>
                <a:cs typeface="Arial MT"/>
              </a:rPr>
              <a:t> may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appropriate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limited</a:t>
            </a:r>
            <a:r>
              <a:rPr sz="2133" dirty="0">
                <a:latin typeface="Arial MT"/>
                <a:cs typeface="Arial MT"/>
              </a:rPr>
              <a:t> set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"sniff tests"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before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full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suite.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Integrate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your </a:t>
            </a:r>
            <a:r>
              <a:rPr sz="2133" spc="-7" dirty="0">
                <a:latin typeface="Arial MT"/>
                <a:cs typeface="Arial MT"/>
              </a:rPr>
              <a:t>issue management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much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possible</a:t>
            </a:r>
            <a:endParaRPr sz="2133">
              <a:latin typeface="Arial MT"/>
              <a:cs typeface="Arial MT"/>
            </a:endParaRPr>
          </a:p>
          <a:p>
            <a:pPr marL="626518" marR="294631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 email notifications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mapping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developers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so</a:t>
            </a:r>
            <a:r>
              <a:rPr sz="2133" spc="-7" dirty="0">
                <a:latin typeface="Arial MT"/>
                <a:cs typeface="Arial MT"/>
              </a:rPr>
              <a:t>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everyone on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team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pulse on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project's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current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status.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Tag,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label,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baseline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code-base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after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successful build.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282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131973" cy="52925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386582">
              <a:tabLst>
                <a:tab pos="4095224" algn="l"/>
              </a:tabLst>
            </a:pPr>
            <a:r>
              <a:rPr sz="2133" b="1" spc="-7" dirty="0">
                <a:latin typeface="Arial"/>
                <a:cs typeface="Arial"/>
              </a:rPr>
              <a:t>16.6	Best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Large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Systems</a:t>
            </a:r>
            <a:endParaRPr sz="2133" dirty="0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multiple jobs,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allocate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different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port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parallel project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avoid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scheduling 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 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</a:t>
            </a:r>
            <a:endParaRPr sz="2133" dirty="0">
              <a:latin typeface="Arial MT"/>
              <a:cs typeface="Arial MT"/>
            </a:endParaRPr>
          </a:p>
          <a:p>
            <a:pPr marL="626518" marR="365751" indent="-304792">
              <a:lnSpc>
                <a:spcPts val="2467"/>
              </a:lnSpc>
              <a:spcBef>
                <a:spcPts val="94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conflict,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look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"Locks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Latches"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"Throttle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Concurrent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Builds"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 time </a:t>
            </a:r>
            <a:r>
              <a:rPr sz="2133" dirty="0">
                <a:latin typeface="Arial MT"/>
                <a:cs typeface="Arial MT"/>
              </a:rPr>
              <a:t>can cause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resource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overload.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avoid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scheduling 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 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 time.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e.g. Use 'H/5' rather than '*/5'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schedule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entries.</a:t>
            </a:r>
            <a:endParaRPr sz="2133" dirty="0">
              <a:latin typeface="Arial MT"/>
              <a:cs typeface="Arial MT"/>
            </a:endParaRPr>
          </a:p>
          <a:p>
            <a:pPr marL="1540895" lvl="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Spreads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</a:t>
            </a:r>
            <a:endParaRPr sz="2133" dirty="0">
              <a:latin typeface="Arial MT"/>
              <a:cs typeface="Arial MT"/>
            </a:endParaRPr>
          </a:p>
          <a:p>
            <a:pPr marL="626518" marR="516454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Write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your </a:t>
            </a:r>
            <a:r>
              <a:rPr sz="2133" spc="-7" dirty="0">
                <a:latin typeface="Arial MT"/>
                <a:cs typeface="Arial MT"/>
              </a:rPr>
              <a:t>maintenance tasks,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</a:t>
            </a:r>
            <a:r>
              <a:rPr sz="2133" spc="-7" dirty="0">
                <a:latin typeface="Arial MT"/>
                <a:cs typeface="Arial MT"/>
              </a:rPr>
              <a:t> as cleanup operations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avoid full disk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problems.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127305" y="7472793"/>
            <a:ext cx="5418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283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584267" cy="5658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1947285">
              <a:tabLst>
                <a:tab pos="2506917" algn="l"/>
              </a:tabLst>
            </a:pPr>
            <a:r>
              <a:rPr sz="2133" b="1" spc="-7" dirty="0">
                <a:latin typeface="Arial"/>
                <a:cs typeface="Arial"/>
              </a:rPr>
              <a:t>2.3	Running Jenkins as</a:t>
            </a:r>
            <a:r>
              <a:rPr sz="2133" b="1" dirty="0">
                <a:latin typeface="Arial"/>
                <a:cs typeface="Arial"/>
              </a:rPr>
              <a:t> a</a:t>
            </a:r>
            <a:r>
              <a:rPr sz="2133" b="1" spc="-7" dirty="0">
                <a:latin typeface="Arial"/>
                <a:cs typeface="Arial"/>
              </a:rPr>
              <a:t> Stand-Alone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Application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Useful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Options:</a:t>
            </a:r>
            <a:endParaRPr sz="2133">
              <a:latin typeface="Arial MT"/>
              <a:cs typeface="Arial MT"/>
            </a:endParaRPr>
          </a:p>
          <a:p>
            <a:pPr marL="701869" indent="-380990">
              <a:spcBef>
                <a:spcPts val="867"/>
              </a:spcBef>
              <a:buSzPct val="56250"/>
              <a:buFont typeface="Lucida Sans Unicode"/>
              <a:buChar char="■"/>
              <a:tabLst>
                <a:tab pos="701869" algn="l"/>
                <a:tab pos="702716" algn="l"/>
              </a:tabLst>
            </a:pPr>
            <a:r>
              <a:rPr sz="2133" spc="-7" dirty="0">
                <a:latin typeface="Arial MT"/>
                <a:cs typeface="Arial MT"/>
              </a:rPr>
              <a:t>--httpPort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dirty="0">
                <a:latin typeface="Arial MT"/>
                <a:cs typeface="Arial MT"/>
              </a:rPr>
              <a:t>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default,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spc="-13" dirty="0">
                <a:latin typeface="Arial MT"/>
                <a:cs typeface="Arial MT"/>
              </a:rPr>
              <a:t>will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8080 port.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 start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different</a:t>
            </a:r>
            <a:r>
              <a:rPr sz="2133" spc="59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port using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--httpPort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option: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java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-jar </a:t>
            </a:r>
            <a:r>
              <a:rPr sz="2133" spc="-13" dirty="0">
                <a:latin typeface="Arial MT"/>
                <a:cs typeface="Arial MT"/>
              </a:rPr>
              <a:t>jenkins.war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–httpPort=8081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--logfile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dirty="0">
                <a:latin typeface="Arial MT"/>
                <a:cs typeface="Arial MT"/>
              </a:rPr>
              <a:t>By</a:t>
            </a:r>
            <a:r>
              <a:rPr sz="2133" spc="-7" dirty="0">
                <a:latin typeface="Arial MT"/>
                <a:cs typeface="Arial MT"/>
              </a:rPr>
              <a:t> default,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writes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logfile 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current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directory.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Option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redirect </a:t>
            </a:r>
            <a:r>
              <a:rPr sz="2133" dirty="0">
                <a:latin typeface="Arial MT"/>
                <a:cs typeface="Arial MT"/>
              </a:rPr>
              <a:t>your</a:t>
            </a:r>
            <a:r>
              <a:rPr sz="2133" spc="-7" dirty="0">
                <a:latin typeface="Arial MT"/>
                <a:cs typeface="Arial MT"/>
              </a:rPr>
              <a:t> messages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other file: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java -jar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jenkins.war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--logfile=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  <a:hlinkClick r:id="rId2"/>
              </a:rPr>
              <a:t>C:/Software/log/jenkins.log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These options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also be</a:t>
            </a:r>
            <a:r>
              <a:rPr sz="2133" dirty="0">
                <a:latin typeface="Arial MT"/>
                <a:cs typeface="Arial MT"/>
              </a:rPr>
              <a:t> set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JENKINS_HOME/jenkins.xml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179387" cy="43835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093643">
              <a:tabLst>
                <a:tab pos="3802285" algn="l"/>
              </a:tabLst>
            </a:pPr>
            <a:r>
              <a:rPr sz="2133" b="1" spc="-7" dirty="0">
                <a:latin typeface="Arial"/>
                <a:cs typeface="Arial"/>
              </a:rPr>
              <a:t>16.7	Best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Distributed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marR="82971" indent="-304792">
              <a:lnSpc>
                <a:spcPct val="96100"/>
              </a:lnSpc>
              <a:spcBef>
                <a:spcPts val="15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larger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distributed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disallow build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ensures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</a:t>
            </a:r>
            <a:r>
              <a:rPr sz="2133" dirty="0">
                <a:latin typeface="Arial MT"/>
                <a:cs typeface="Arial MT"/>
              </a:rPr>
              <a:t> can </a:t>
            </a:r>
            <a:r>
              <a:rPr sz="2133" spc="-7" dirty="0">
                <a:latin typeface="Arial MT"/>
                <a:cs typeface="Arial MT"/>
              </a:rPr>
              <a:t>scale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support many 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than</a:t>
            </a:r>
            <a:r>
              <a:rPr sz="2133" dirty="0">
                <a:latin typeface="Arial MT"/>
                <a:cs typeface="Arial MT"/>
              </a:rPr>
              <a:t> if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well.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aware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lot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disk </a:t>
            </a:r>
            <a:r>
              <a:rPr sz="2133" dirty="0">
                <a:latin typeface="Arial MT"/>
                <a:cs typeface="Arial MT"/>
              </a:rPr>
              <a:t>space!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sure</a:t>
            </a:r>
            <a:r>
              <a:rPr sz="2133" dirty="0">
                <a:latin typeface="Arial MT"/>
                <a:cs typeface="Arial MT"/>
              </a:rPr>
              <a:t> your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Master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Agents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documented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automated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Either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configuration management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(Ansible,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Puppet,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Chef, etc)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containerized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agent (Docker)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284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801187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16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Practices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31167">
              <a:tabLst>
                <a:tab pos="4442349" algn="l"/>
              </a:tabLst>
            </a:pPr>
            <a:r>
              <a:rPr sz="2133" b="1" spc="-7" dirty="0">
                <a:latin typeface="Arial"/>
                <a:cs typeface="Arial"/>
              </a:rPr>
              <a:t>16.8	Best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Summary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Backup!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Repeatable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builds!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Communicate!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Jenkins'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Testing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Reporting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Distributed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285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877127" cy="28792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754983">
              <a:tabLst>
                <a:tab pos="3312924" algn="l"/>
              </a:tabLst>
            </a:pPr>
            <a:r>
              <a:rPr sz="2133" b="1" spc="-7" dirty="0">
                <a:latin typeface="Arial"/>
                <a:cs typeface="Arial"/>
              </a:rPr>
              <a:t>2.4	Running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on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an Application Server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distribution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easily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standard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</a:t>
            </a:r>
            <a:r>
              <a:rPr sz="2133" spc="-7" dirty="0">
                <a:latin typeface="Arial MT"/>
                <a:cs typeface="Arial MT"/>
              </a:rPr>
              <a:t> as Apache Tomcat,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Jetty,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GlassFish.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will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executed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its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own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context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(typically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“jenkins”).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URL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http://localhost:8080/jenkins</a:t>
            </a:r>
            <a:r>
              <a:rPr sz="2133" spc="-7" dirty="0">
                <a:latin typeface="Arial MT"/>
                <a:cs typeface="Arial MT"/>
              </a:rPr>
              <a:t>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16453" cy="4210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31918">
              <a:tabLst>
                <a:tab pos="4389857" algn="l"/>
              </a:tabLst>
            </a:pPr>
            <a:r>
              <a:rPr sz="2133" b="1" spc="-7" dirty="0">
                <a:latin typeface="Arial"/>
                <a:cs typeface="Arial"/>
              </a:rPr>
              <a:t>2.5	</a:t>
            </a:r>
            <a:r>
              <a:rPr sz="2133" b="1" dirty="0">
                <a:latin typeface="Arial"/>
                <a:cs typeface="Arial"/>
              </a:rPr>
              <a:t>The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Home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Folder</a:t>
            </a:r>
            <a:endParaRPr sz="2133">
              <a:latin typeface="Arial"/>
              <a:cs typeface="Arial"/>
            </a:endParaRPr>
          </a:p>
          <a:p>
            <a:pPr marL="931310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either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stand-alone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application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will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"home"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 called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'.jenkins'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Unix/Linux,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either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dirty="0">
                <a:latin typeface="Arial MT"/>
                <a:cs typeface="Arial MT"/>
              </a:rPr>
              <a:t> if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Bob Smith runs 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his Mac,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/Users/smithb/.jenkins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Claire</a:t>
            </a:r>
            <a:r>
              <a:rPr sz="2133" dirty="0">
                <a:latin typeface="Arial MT"/>
                <a:cs typeface="Arial MT"/>
              </a:rPr>
              <a:t> Jones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8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C:\Users\claire\.jenkins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064327" cy="61026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890448">
              <a:tabLst>
                <a:tab pos="3448387" algn="l"/>
              </a:tabLst>
            </a:pPr>
            <a:r>
              <a:rPr sz="2133" b="1" spc="-7" dirty="0">
                <a:latin typeface="Arial"/>
                <a:cs typeface="Arial"/>
              </a:rPr>
              <a:t>2.6	Installing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as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Windows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Service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 production,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automatically start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whenever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reboots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Can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managed using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standard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Recent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ship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'MSI'-style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installer for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Oddly,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it's packed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'.zip'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file.</a:t>
            </a:r>
            <a:r>
              <a:rPr sz="2133" spc="58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Unpack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zip</a:t>
            </a:r>
            <a:r>
              <a:rPr sz="2133" spc="-7" dirty="0">
                <a:latin typeface="Arial MT"/>
                <a:cs typeface="Arial MT"/>
              </a:rPr>
              <a:t> file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installer.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includes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bundled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Java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Runtime Environment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Typically installs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60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'C:\Program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(x86)\Jenkins',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override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 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'Jenkins Home'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Start/Stop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control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panel.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URL:</a:t>
            </a:r>
            <a:r>
              <a:rPr sz="2133" spc="-53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133" u="sng" spc="-7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Arial MT"/>
                <a:cs typeface="Arial MT"/>
              </a:rPr>
              <a:t>http://localhost:8080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configured 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'jenkins.xml'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the installation folder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839960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01055">
              <a:tabLst>
                <a:tab pos="4758994" algn="l"/>
              </a:tabLst>
            </a:pPr>
            <a:r>
              <a:rPr sz="2133" b="1" spc="-7" dirty="0">
                <a:latin typeface="Arial"/>
                <a:cs typeface="Arial"/>
              </a:rPr>
              <a:t>2.7	Initial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Configuration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When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first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Jenkins,</a:t>
            </a:r>
            <a:r>
              <a:rPr sz="2133" dirty="0">
                <a:latin typeface="Arial MT"/>
                <a:cs typeface="Arial MT"/>
              </a:rPr>
              <a:t> it</a:t>
            </a:r>
            <a:r>
              <a:rPr sz="2133" spc="-7" dirty="0">
                <a:latin typeface="Arial MT"/>
                <a:cs typeface="Arial MT"/>
              </a:rPr>
              <a:t> runs 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 wizard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forces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to: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administrative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1188718"/>
            <a:ext cx="7217833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R="643451" algn="r">
              <a:tabLst>
                <a:tab pos="557939" algn="l"/>
              </a:tabLst>
            </a:pPr>
            <a:r>
              <a:rPr sz="2133" b="1" spc="-7" dirty="0">
                <a:latin typeface="Arial"/>
                <a:cs typeface="Arial"/>
              </a:rPr>
              <a:t>1.2	</a:t>
            </a:r>
            <a:r>
              <a:rPr sz="2133" b="1" dirty="0">
                <a:latin typeface="Arial"/>
                <a:cs typeface="Arial"/>
              </a:rPr>
              <a:t>XP</a:t>
            </a:r>
            <a:r>
              <a:rPr sz="2133" b="1" spc="-6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Flow</a:t>
            </a:r>
            <a:endParaRPr sz="2133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2594186"/>
            <a:ext cx="7797799" cy="3479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072707" cy="2004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09617">
              <a:tabLst>
                <a:tab pos="4669250" algn="l"/>
              </a:tabLst>
            </a:pPr>
            <a:r>
              <a:rPr sz="2133" b="1" spc="-7" dirty="0">
                <a:latin typeface="Arial"/>
                <a:cs typeface="Arial"/>
              </a:rPr>
              <a:t>2.8	Configuration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Wizard</a:t>
            </a:r>
            <a:endParaRPr sz="2133">
              <a:latin typeface="Arial"/>
              <a:cs typeface="Arial"/>
            </a:endParaRPr>
          </a:p>
          <a:p>
            <a:pPr marL="931310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When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access through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'http://localhost;8080'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(I.e.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installer 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embedded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mode)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907" y="1512147"/>
            <a:ext cx="5184987" cy="3346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7867" y="4947921"/>
            <a:ext cx="10825479" cy="67967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1725" marR="6773" indent="-304792">
              <a:lnSpc>
                <a:spcPts val="2452"/>
              </a:lnSpc>
              <a:spcBef>
                <a:spcPts val="300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ask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one-time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password,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which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can</a:t>
            </a:r>
            <a:r>
              <a:rPr sz="2133" spc="-7" dirty="0">
                <a:latin typeface="Arial MT"/>
                <a:cs typeface="Arial MT"/>
              </a:rPr>
              <a:t> get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dirty="0">
                <a:latin typeface="Arial MT"/>
                <a:cs typeface="Arial MT"/>
              </a:rPr>
              <a:t> console</a:t>
            </a:r>
            <a:r>
              <a:rPr sz="2133" spc="-7" dirty="0">
                <a:latin typeface="Arial MT"/>
                <a:cs typeface="Arial MT"/>
              </a:rPr>
              <a:t>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indicated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157373" cy="2435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81310">
              <a:tabLst>
                <a:tab pos="4140943" algn="l"/>
              </a:tabLst>
            </a:pPr>
            <a:r>
              <a:rPr sz="2133" b="1" spc="-7" dirty="0">
                <a:latin typeface="Arial"/>
                <a:cs typeface="Arial"/>
              </a:rPr>
              <a:t>2.9	Configuration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Wizard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Click 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either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"Install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suggested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Plugins"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"Select plugins 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install"</a:t>
            </a:r>
            <a:endParaRPr sz="2133">
              <a:latin typeface="Arial MT"/>
              <a:cs typeface="Arial MT"/>
            </a:endParaRPr>
          </a:p>
          <a:p>
            <a:pPr marL="1236102" marR="6773" lvl="1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Usually OK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suggested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unless</a:t>
            </a:r>
            <a:r>
              <a:rPr sz="2133" dirty="0">
                <a:latin typeface="Arial MT"/>
                <a:cs typeface="Arial MT"/>
              </a:rPr>
              <a:t> you know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needs customization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493" y="1755986"/>
            <a:ext cx="5941907" cy="330538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028093" cy="21097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506806">
              <a:tabLst>
                <a:tab pos="4215448" algn="l"/>
              </a:tabLst>
            </a:pPr>
            <a:r>
              <a:rPr sz="2133" b="1" spc="-7" dirty="0">
                <a:latin typeface="Arial"/>
                <a:cs typeface="Arial"/>
              </a:rPr>
              <a:t>2.10	Configuration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Wizard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As</a:t>
            </a:r>
            <a:r>
              <a:rPr sz="2133" spc="-7" dirty="0">
                <a:latin typeface="Arial MT"/>
                <a:cs typeface="Arial MT"/>
              </a:rPr>
              <a:t>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2,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defaults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secure mode.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Administrative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705" y="1444413"/>
            <a:ext cx="5235787" cy="24586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7868" y="3999653"/>
            <a:ext cx="8584353" cy="898409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321725" indent="-304792">
              <a:spcBef>
                <a:spcPts val="987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then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 further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interface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We'll </a:t>
            </a:r>
            <a:r>
              <a:rPr sz="2133" dirty="0">
                <a:latin typeface="Arial MT"/>
                <a:cs typeface="Arial MT"/>
              </a:rPr>
              <a:t>cover </a:t>
            </a:r>
            <a:r>
              <a:rPr sz="2133" spc="-7" dirty="0">
                <a:latin typeface="Arial MT"/>
                <a:cs typeface="Arial MT"/>
              </a:rPr>
              <a:t>security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secure-http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later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module.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005820" cy="5658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38307">
              <a:tabLst>
                <a:tab pos="4946948" algn="l"/>
              </a:tabLst>
            </a:pPr>
            <a:r>
              <a:rPr sz="2133" b="1" spc="-7" dirty="0">
                <a:latin typeface="Arial"/>
                <a:cs typeface="Arial"/>
              </a:rPr>
              <a:t>2.11	Configuring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Tools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doesn't actually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"build" anything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- 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gulp, grunt,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We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might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 versions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installed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given job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might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particular version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Maven 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You might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build/test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against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than one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Java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etc...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Install locations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across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hosts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 through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interface: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b="1" spc="-7" dirty="0">
                <a:latin typeface="Arial"/>
                <a:cs typeface="Arial"/>
              </a:rPr>
              <a:t>Manage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 --&gt; Global </a:t>
            </a:r>
            <a:r>
              <a:rPr sz="2133" b="1" dirty="0">
                <a:latin typeface="Arial"/>
                <a:cs typeface="Arial"/>
              </a:rPr>
              <a:t>Tool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Configuration</a:t>
            </a:r>
            <a:endParaRPr sz="2133">
              <a:latin typeface="Arial"/>
              <a:cs typeface="Arial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general, need to</a:t>
            </a:r>
            <a:r>
              <a:rPr sz="2133" dirty="0">
                <a:latin typeface="Arial MT"/>
                <a:cs typeface="Arial MT"/>
              </a:rPr>
              <a:t> supply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 location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each tool, along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identifier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692640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183387">
              <a:tabLst>
                <a:tab pos="3893723" algn="l"/>
              </a:tabLst>
            </a:pPr>
            <a:r>
              <a:rPr sz="2133" b="1" spc="-7" dirty="0">
                <a:latin typeface="Arial"/>
                <a:cs typeface="Arial"/>
              </a:rPr>
              <a:t>2.12	Configuring Tools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Best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Practices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Provide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tool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identifier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 general use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'M3-Default'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'M3-Latest'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Keep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 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updated </a:t>
            </a:r>
            <a:r>
              <a:rPr sz="2133" dirty="0">
                <a:latin typeface="Arial MT"/>
                <a:cs typeface="Arial MT"/>
              </a:rPr>
              <a:t>- </a:t>
            </a:r>
            <a:r>
              <a:rPr sz="2133" spc="-7" dirty="0">
                <a:latin typeface="Arial MT"/>
                <a:cs typeface="Arial MT"/>
              </a:rPr>
              <a:t>most jobs should use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have jobs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 specific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specific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737" y="2337556"/>
            <a:ext cx="5610503" cy="21853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849360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70576">
              <a:tabLst>
                <a:tab pos="4879217" algn="l"/>
              </a:tabLst>
            </a:pPr>
            <a:r>
              <a:rPr sz="2133" b="1" spc="-7" dirty="0">
                <a:latin typeface="Arial"/>
                <a:cs typeface="Arial"/>
              </a:rPr>
              <a:t>2.13	Logging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303946" marR="2746517" indent="-303946" algn="r">
              <a:spcBef>
                <a:spcPts val="1427"/>
              </a:spcBef>
              <a:buSzPct val="56250"/>
              <a:buFont typeface="Tahoma"/>
              <a:buChar char="◊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'java.util.logging'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package</a:t>
            </a:r>
            <a:endParaRPr sz="2133">
              <a:latin typeface="Arial MT"/>
              <a:cs typeface="Arial MT"/>
            </a:endParaRPr>
          </a:p>
          <a:p>
            <a:pPr marL="303946" marR="2810863" lvl="1" indent="-303946" algn="r">
              <a:spcBef>
                <a:spcPts val="867"/>
              </a:spcBef>
              <a:buSzPct val="56250"/>
              <a:buFont typeface="Lucida Sans Unicode"/>
              <a:buChar char="■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Look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the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server's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logging system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 also sets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its </a:t>
            </a:r>
            <a:r>
              <a:rPr sz="2133" spc="-13" dirty="0">
                <a:latin typeface="Arial MT"/>
                <a:cs typeface="Arial MT"/>
              </a:rPr>
              <a:t>own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logger and</a:t>
            </a:r>
            <a:r>
              <a:rPr sz="2133" dirty="0">
                <a:latin typeface="Arial MT"/>
                <a:cs typeface="Arial MT"/>
              </a:rPr>
              <a:t> keeps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data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memory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Access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logs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Manage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 </a:t>
            </a:r>
            <a:r>
              <a:rPr sz="2133" b="1" dirty="0">
                <a:latin typeface="Arial"/>
                <a:cs typeface="Arial"/>
              </a:rPr>
              <a:t>→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System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Log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 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problems,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read through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build's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console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output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161" y="2746587"/>
            <a:ext cx="5770879" cy="26382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9209193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06422">
              <a:tabLst>
                <a:tab pos="4615065" algn="l"/>
              </a:tabLst>
            </a:pPr>
            <a:r>
              <a:rPr sz="2133" b="1" spc="-7" dirty="0">
                <a:latin typeface="Arial"/>
                <a:cs typeface="Arial"/>
              </a:rPr>
              <a:t>2.14	Custom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Log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Recorders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records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 messages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memory-based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ring buffer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Default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everything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your</a:t>
            </a:r>
            <a:r>
              <a:rPr sz="2133" spc="-13" dirty="0">
                <a:latin typeface="Arial MT"/>
                <a:cs typeface="Arial MT"/>
              </a:rPr>
              <a:t> own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recorders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0748" y="1956613"/>
            <a:ext cx="6944872" cy="19774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892367" cy="33100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2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Installing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Running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2.15	Summary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JEE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Web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Application</a:t>
            </a:r>
            <a:endParaRPr sz="2133">
              <a:latin typeface="Arial MT"/>
              <a:cs typeface="Arial MT"/>
            </a:endParaRPr>
          </a:p>
          <a:p>
            <a:pPr marL="931310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Can run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embedded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server, 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web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installation,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13" dirty="0">
                <a:latin typeface="Arial MT"/>
                <a:cs typeface="Arial MT"/>
              </a:rPr>
              <a:t>Windows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Defaults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secure mode</a:t>
            </a:r>
            <a:r>
              <a:rPr sz="2133" dirty="0">
                <a:latin typeface="Arial MT"/>
                <a:cs typeface="Arial MT"/>
              </a:rPr>
              <a:t> - </a:t>
            </a:r>
            <a:r>
              <a:rPr sz="2133" spc="-7" dirty="0">
                <a:latin typeface="Arial MT"/>
                <a:cs typeface="Arial MT"/>
              </a:rPr>
              <a:t>some initial setup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required.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setup tools </a:t>
            </a:r>
            <a:r>
              <a:rPr sz="2133" dirty="0">
                <a:latin typeface="Arial MT"/>
                <a:cs typeface="Arial MT"/>
              </a:rPr>
              <a:t>- </a:t>
            </a:r>
            <a:r>
              <a:rPr sz="2133" spc="-7" dirty="0">
                <a:latin typeface="Arial MT"/>
                <a:cs typeface="Arial MT"/>
              </a:rPr>
              <a:t>Java,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428836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3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Job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Types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in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31183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Different types 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</a:t>
            </a:r>
            <a:r>
              <a:rPr sz="2133" spc="-13" dirty="0">
                <a:latin typeface="Arial MT"/>
                <a:cs typeface="Arial MT"/>
              </a:rPr>
              <a:t>job.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Configuring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Code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Management.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Working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-7" dirty="0">
                <a:latin typeface="Arial MT"/>
                <a:cs typeface="Arial MT"/>
              </a:rPr>
              <a:t> Subversion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Triggers.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Schedule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Jobs.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6"/>
            <a:ext cx="7315200" cy="3511973"/>
          </a:xfrm>
          <a:custGeom>
            <a:avLst/>
            <a:gdLst/>
            <a:ahLst/>
            <a:cxnLst/>
            <a:rect l="l" t="t" r="r" b="b"/>
            <a:pathLst>
              <a:path w="5486400" h="2633979">
                <a:moveTo>
                  <a:pt x="5486400" y="0"/>
                </a:moveTo>
                <a:lnTo>
                  <a:pt x="5485130" y="0"/>
                </a:lnTo>
                <a:lnTo>
                  <a:pt x="5485130" y="2632710"/>
                </a:lnTo>
                <a:lnTo>
                  <a:pt x="1270" y="2632710"/>
                </a:lnTo>
                <a:lnTo>
                  <a:pt x="1270" y="0"/>
                </a:lnTo>
                <a:lnTo>
                  <a:pt x="0" y="0"/>
                </a:lnTo>
                <a:lnTo>
                  <a:pt x="0" y="2632710"/>
                </a:lnTo>
                <a:lnTo>
                  <a:pt x="0" y="2633980"/>
                </a:lnTo>
                <a:lnTo>
                  <a:pt x="1270" y="2633980"/>
                </a:lnTo>
                <a:lnTo>
                  <a:pt x="5485130" y="2633980"/>
                </a:lnTo>
                <a:lnTo>
                  <a:pt x="5486400" y="2633980"/>
                </a:lnTo>
                <a:lnTo>
                  <a:pt x="5486400" y="263271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314940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690416">
              <a:tabLst>
                <a:tab pos="5248355" algn="l"/>
              </a:tabLst>
            </a:pPr>
            <a:r>
              <a:rPr sz="2133" b="1" spc="-7" dirty="0">
                <a:latin typeface="Arial"/>
                <a:cs typeface="Arial"/>
              </a:rPr>
              <a:t>3.1	Introduction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Traditional Continuous Integration tasks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called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"Jobs"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complicated tasks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 defined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which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we'll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see</a:t>
            </a:r>
            <a:r>
              <a:rPr sz="2133" spc="-7" dirty="0">
                <a:latin typeface="Arial MT"/>
                <a:cs typeface="Arial MT"/>
              </a:rPr>
              <a:t> later.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Create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clicking 'New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Item'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menu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572" y="1877905"/>
            <a:ext cx="3137747" cy="2032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486" y="1600200"/>
            <a:ext cx="11149753" cy="4210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4026646">
              <a:tabLst>
                <a:tab pos="4586279" algn="l"/>
              </a:tabLst>
            </a:pPr>
            <a:r>
              <a:rPr sz="2133" b="1" spc="-7" dirty="0">
                <a:latin typeface="Arial"/>
                <a:cs typeface="Arial"/>
              </a:rPr>
              <a:t>1.3	Extreme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Programming</a:t>
            </a:r>
            <a:endParaRPr sz="2133" dirty="0">
              <a:latin typeface="Arial"/>
              <a:cs typeface="Arial"/>
            </a:endParaRPr>
          </a:p>
          <a:p>
            <a:pPr marL="626518" marR="85511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time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people took inspiration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XP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developed 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approaches with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much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 goals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Speed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Include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Early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Don't </a:t>
            </a:r>
            <a:r>
              <a:rPr sz="2133" spc="-13" dirty="0">
                <a:latin typeface="Arial MT"/>
                <a:cs typeface="Arial MT"/>
              </a:rPr>
              <a:t>wait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until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understand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entire problem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-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you'll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understand</a:t>
            </a:r>
            <a:r>
              <a:rPr sz="2133" dirty="0">
                <a:latin typeface="Arial MT"/>
                <a:cs typeface="Arial MT"/>
              </a:rPr>
              <a:t> 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while</a:t>
            </a:r>
            <a:r>
              <a:rPr sz="2133" dirty="0">
                <a:latin typeface="Arial MT"/>
                <a:cs typeface="Arial MT"/>
              </a:rPr>
              <a:t> you </a:t>
            </a:r>
            <a:r>
              <a:rPr sz="2133" spc="-7" dirty="0">
                <a:latin typeface="Arial MT"/>
                <a:cs typeface="Arial MT"/>
              </a:rPr>
              <a:t>fix </a:t>
            </a:r>
            <a:r>
              <a:rPr sz="2133" dirty="0">
                <a:latin typeface="Arial MT"/>
                <a:cs typeface="Arial MT"/>
              </a:rPr>
              <a:t>it</a:t>
            </a: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Deliver usable value at every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iteration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Make reasonable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modeling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01213" cy="5658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432301">
              <a:tabLst>
                <a:tab pos="3990240" algn="l"/>
              </a:tabLst>
            </a:pPr>
            <a:r>
              <a:rPr sz="2133" b="1" spc="-7" dirty="0">
                <a:latin typeface="Arial"/>
                <a:cs typeface="Arial"/>
              </a:rPr>
              <a:t>3.2	Different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types </a:t>
            </a:r>
            <a:r>
              <a:rPr sz="2133" b="1" dirty="0">
                <a:latin typeface="Arial"/>
                <a:cs typeface="Arial"/>
              </a:rPr>
              <a:t>of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Items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Jenkins supports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several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items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level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Freestyle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project: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Freestyle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purpose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allow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sort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job.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Highly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flexible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configurable.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project: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Installed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understands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 and project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structures.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Reduce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do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set</a:t>
            </a:r>
            <a:r>
              <a:rPr sz="2133" spc="-7" dirty="0">
                <a:latin typeface="Arial MT"/>
                <a:cs typeface="Arial MT"/>
              </a:rPr>
              <a:t> up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project.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Monitor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external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job:</a:t>
            </a:r>
            <a:endParaRPr sz="2133">
              <a:latin typeface="Arial MT"/>
              <a:cs typeface="Arial MT"/>
            </a:endParaRPr>
          </a:p>
          <a:p>
            <a:pPr marL="1540895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Monitoring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non-interactive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execution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processes,</a:t>
            </a:r>
            <a:r>
              <a:rPr sz="2133" dirty="0">
                <a:latin typeface="Arial MT"/>
                <a:cs typeface="Arial MT"/>
              </a:rPr>
              <a:t> such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cron </a:t>
            </a:r>
            <a:r>
              <a:rPr sz="2133" spc="-13" dirty="0">
                <a:latin typeface="Arial MT"/>
                <a:cs typeface="Arial MT"/>
              </a:rPr>
              <a:t>jobs.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264900" cy="61026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903994">
              <a:tabLst>
                <a:tab pos="3461933" algn="l"/>
              </a:tabLst>
            </a:pPr>
            <a:r>
              <a:rPr sz="2133" b="1" spc="-7" dirty="0">
                <a:latin typeface="Arial"/>
                <a:cs typeface="Arial"/>
              </a:rPr>
              <a:t>3.3	Different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types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of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 Items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  <a:p>
            <a:pPr marL="1236102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Multi-configuration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job: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in many different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configurations.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Powerful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useful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application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many different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environments.</a:t>
            </a:r>
            <a:endParaRPr sz="2133">
              <a:latin typeface="Arial MT"/>
              <a:cs typeface="Arial MT"/>
            </a:endParaRPr>
          </a:p>
          <a:p>
            <a:pPr marL="123610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Folder: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aka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CloudBees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Lets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folders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Creates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separate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namespaces for</a:t>
            </a:r>
            <a:r>
              <a:rPr sz="2133" spc="-13" dirty="0">
                <a:latin typeface="Arial MT"/>
                <a:cs typeface="Arial MT"/>
              </a:rPr>
              <a:t> jobs</a:t>
            </a:r>
            <a:endParaRPr sz="2133">
              <a:latin typeface="Arial MT"/>
              <a:cs typeface="Arial MT"/>
            </a:endParaRPr>
          </a:p>
          <a:p>
            <a:pPr marL="123610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Pipeline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Runs 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orchestration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have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 and</a:t>
            </a:r>
            <a:r>
              <a:rPr sz="2133" dirty="0">
                <a:latin typeface="Arial MT"/>
                <a:cs typeface="Arial MT"/>
              </a:rPr>
              <a:t> span</a:t>
            </a:r>
            <a:r>
              <a:rPr sz="2133" spc="-7" dirty="0">
                <a:latin typeface="Arial MT"/>
                <a:cs typeface="Arial MT"/>
              </a:rPr>
              <a:t> restarts</a:t>
            </a:r>
            <a:endParaRPr sz="2133">
              <a:latin typeface="Arial MT"/>
              <a:cs typeface="Arial MT"/>
            </a:endParaRPr>
          </a:p>
          <a:p>
            <a:pPr marL="123610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Multibranch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endParaRPr sz="2133">
              <a:latin typeface="Arial MT"/>
              <a:cs typeface="Arial MT"/>
            </a:endParaRPr>
          </a:p>
          <a:p>
            <a:pPr marL="1540895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40048" algn="l"/>
                <a:tab pos="1540895" algn="l"/>
              </a:tabLst>
            </a:pPr>
            <a:r>
              <a:rPr sz="2133" spc="-7" dirty="0">
                <a:latin typeface="Arial MT"/>
                <a:cs typeface="Arial MT"/>
              </a:rPr>
              <a:t>Creates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pipeline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than one branch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 repository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8630073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903994">
              <a:tabLst>
                <a:tab pos="3461933" algn="l"/>
              </a:tabLst>
            </a:pPr>
            <a:r>
              <a:rPr sz="2133" b="1" spc="-7" dirty="0">
                <a:latin typeface="Arial"/>
                <a:cs typeface="Arial"/>
              </a:rPr>
              <a:t>3.4	Different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types</a:t>
            </a:r>
            <a:r>
              <a:rPr sz="2133" b="1" dirty="0">
                <a:latin typeface="Arial"/>
                <a:cs typeface="Arial"/>
              </a:rPr>
              <a:t> of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Items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561" y="1059022"/>
            <a:ext cx="6466759" cy="37263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592645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582269">
              <a:tabLst>
                <a:tab pos="3140208" algn="l"/>
              </a:tabLst>
            </a:pPr>
            <a:r>
              <a:rPr sz="2133" b="1" spc="-7" dirty="0">
                <a:latin typeface="Arial"/>
                <a:cs typeface="Arial"/>
              </a:rPr>
              <a:t>3.5	Configuring Source Code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Management(SCM)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Monitors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 control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dirty="0">
                <a:latin typeface="Arial MT"/>
                <a:cs typeface="Arial MT"/>
              </a:rPr>
              <a:t>checks</a:t>
            </a:r>
            <a:r>
              <a:rPr sz="2133" spc="-7" dirty="0">
                <a:latin typeface="Arial MT"/>
                <a:cs typeface="Arial MT"/>
              </a:rPr>
              <a:t> out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latest</a:t>
            </a:r>
            <a:r>
              <a:rPr sz="2133" dirty="0">
                <a:latin typeface="Arial MT"/>
                <a:cs typeface="Arial MT"/>
              </a:rPr>
              <a:t> changes</a:t>
            </a:r>
            <a:r>
              <a:rPr sz="2133" spc="-7" dirty="0">
                <a:latin typeface="Arial MT"/>
                <a:cs typeface="Arial MT"/>
              </a:rPr>
              <a:t>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occur.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Compiles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most recent version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dirty="0">
                <a:latin typeface="Arial MT"/>
                <a:cs typeface="Arial MT"/>
              </a:rPr>
              <a:t>code.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Simply</a:t>
            </a:r>
            <a:r>
              <a:rPr sz="2133" dirty="0">
                <a:latin typeface="Arial MT"/>
                <a:cs typeface="Arial MT"/>
              </a:rPr>
              <a:t> check</a:t>
            </a:r>
            <a:r>
              <a:rPr sz="2133" spc="-7" dirty="0">
                <a:latin typeface="Arial MT"/>
                <a:cs typeface="Arial MT"/>
              </a:rPr>
              <a:t> out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latest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 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 </a:t>
            </a:r>
            <a:r>
              <a:rPr sz="2133" dirty="0">
                <a:latin typeface="Arial MT"/>
                <a:cs typeface="Arial MT"/>
              </a:rPr>
              <a:t>code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regular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basis.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SCM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</a:t>
            </a:r>
            <a:r>
              <a:rPr sz="2133" dirty="0">
                <a:latin typeface="Arial MT"/>
                <a:cs typeface="Arial MT"/>
              </a:rPr>
              <a:t> in </a:t>
            </a:r>
            <a:r>
              <a:rPr sz="2133" spc="-7" dirty="0">
                <a:latin typeface="Arial MT"/>
                <a:cs typeface="Arial MT"/>
              </a:rPr>
              <a:t>Jenkins 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identical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across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sorts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supports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Subversion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box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(default plugins)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Integrates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large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number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 control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systems</a:t>
            </a:r>
            <a:r>
              <a:rPr sz="2133" dirty="0">
                <a:latin typeface="Arial MT"/>
                <a:cs typeface="Arial MT"/>
              </a:rPr>
              <a:t> via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279293" cy="60620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853930">
              <a:tabLst>
                <a:tab pos="4413562" algn="l"/>
              </a:tabLst>
            </a:pPr>
            <a:r>
              <a:rPr sz="2133" b="1" spc="-7" dirty="0">
                <a:latin typeface="Arial"/>
                <a:cs typeface="Arial"/>
              </a:rPr>
              <a:t>3.6	Working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Subversion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Simply provide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corresponding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Subversion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URL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Supported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protocols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http,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svn,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check</a:t>
            </a:r>
            <a:r>
              <a:rPr sz="2133" spc="-7" dirty="0">
                <a:latin typeface="Arial MT"/>
                <a:cs typeface="Arial MT"/>
              </a:rPr>
              <a:t>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URL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valid as </a:t>
            </a:r>
            <a:r>
              <a:rPr sz="2133" dirty="0">
                <a:latin typeface="Arial MT"/>
                <a:cs typeface="Arial MT"/>
              </a:rPr>
              <a:t>soon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enter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it.</a:t>
            </a:r>
            <a:endParaRPr sz="2133">
              <a:latin typeface="Arial MT"/>
              <a:cs typeface="Arial MT"/>
            </a:endParaRPr>
          </a:p>
          <a:p>
            <a:pPr marL="626518" marR="783147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authentication needed,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prompt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corresponding credentials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automatically,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store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repository.</a:t>
            </a:r>
            <a:endParaRPr sz="2133">
              <a:latin typeface="Arial MT"/>
              <a:cs typeface="Arial MT"/>
            </a:endParaRPr>
          </a:p>
          <a:p>
            <a:pPr marL="626518" marR="392844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Fine-tune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obtain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latest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 </a:t>
            </a:r>
            <a:r>
              <a:rPr sz="2133" dirty="0">
                <a:latin typeface="Arial MT"/>
                <a:cs typeface="Arial MT"/>
              </a:rPr>
              <a:t>code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your </a:t>
            </a:r>
            <a:r>
              <a:rPr sz="2133" spc="-7" dirty="0">
                <a:latin typeface="Arial MT"/>
                <a:cs typeface="Arial MT"/>
              </a:rPr>
              <a:t>Subversion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selecting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appropriate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Check-out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Strategy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drop-down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list.</a:t>
            </a:r>
            <a:endParaRPr sz="2133">
              <a:latin typeface="Arial MT"/>
              <a:cs typeface="Arial MT"/>
            </a:endParaRPr>
          </a:p>
          <a:p>
            <a:pPr marL="626518" marR="305639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Choose check-out Strategy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‘svn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update’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much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possible,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‘svn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revert’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before update”</a:t>
            </a:r>
            <a:endParaRPr sz="2133">
              <a:latin typeface="Arial MT"/>
              <a:cs typeface="Arial MT"/>
            </a:endParaRPr>
          </a:p>
          <a:p>
            <a:pPr marL="1585767" marR="6773" lvl="1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dirty="0">
                <a:latin typeface="Arial MT"/>
                <a:cs typeface="Arial MT"/>
              </a:rPr>
              <a:t>No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modified,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though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remove any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new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 been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created during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build process.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0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might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want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options,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depending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load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</a:t>
            </a:r>
            <a:r>
              <a:rPr sz="2133" dirty="0">
                <a:latin typeface="Arial MT"/>
                <a:cs typeface="Arial MT"/>
              </a:rPr>
              <a:t>your </a:t>
            </a:r>
            <a:r>
              <a:rPr sz="2133" spc="-7" dirty="0">
                <a:latin typeface="Arial MT"/>
                <a:cs typeface="Arial MT"/>
              </a:rPr>
              <a:t>svn server.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206740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25624">
              <a:tabLst>
                <a:tab pos="3883563" algn="l"/>
              </a:tabLst>
            </a:pPr>
            <a:r>
              <a:rPr sz="2133" b="1" spc="-7" dirty="0">
                <a:latin typeface="Arial"/>
                <a:cs typeface="Arial"/>
              </a:rPr>
              <a:t>3.7	Working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Subversion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867" y="3281679"/>
            <a:ext cx="1447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◊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650" y="627332"/>
            <a:ext cx="8046029" cy="23426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01213" cy="4210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404250">
              <a:tabLst>
                <a:tab pos="4962189" algn="l"/>
              </a:tabLst>
            </a:pPr>
            <a:r>
              <a:rPr sz="2133" b="1" spc="-7" dirty="0">
                <a:latin typeface="Arial"/>
                <a:cs typeface="Arial"/>
              </a:rPr>
              <a:t>3.8	Working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Git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Git support</a:t>
            </a:r>
            <a:r>
              <a:rPr sz="2133" dirty="0">
                <a:latin typeface="Arial MT"/>
                <a:cs typeface="Arial MT"/>
              </a:rPr>
              <a:t> is 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but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installed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default</a:t>
            </a:r>
            <a:r>
              <a:rPr sz="2133" dirty="0">
                <a:latin typeface="Arial MT"/>
                <a:cs typeface="Arial MT"/>
              </a:rPr>
              <a:t> if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"Install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suggested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plugins"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 initial setup.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remote repository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used: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Could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https,</a:t>
            </a:r>
            <a:r>
              <a:rPr sz="2133" dirty="0">
                <a:latin typeface="Arial MT"/>
                <a:cs typeface="Arial MT"/>
              </a:rPr>
              <a:t> ssh,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local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check</a:t>
            </a:r>
            <a:r>
              <a:rPr sz="2133" spc="-7" dirty="0">
                <a:latin typeface="Arial MT"/>
                <a:cs typeface="Arial MT"/>
              </a:rPr>
              <a:t>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URL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valid as </a:t>
            </a:r>
            <a:r>
              <a:rPr sz="2133" dirty="0">
                <a:latin typeface="Arial MT"/>
                <a:cs typeface="Arial MT"/>
              </a:rPr>
              <a:t>soon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enter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store </a:t>
            </a:r>
            <a:r>
              <a:rPr sz="2133" dirty="0">
                <a:latin typeface="Arial MT"/>
                <a:cs typeface="Arial MT"/>
              </a:rPr>
              <a:t>ssh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 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http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13" dirty="0">
                <a:latin typeface="Arial MT"/>
                <a:cs typeface="Arial MT"/>
              </a:rPr>
              <a:t>wide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variety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"Additional Checkout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Behaviors"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possible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8240" y="-225213"/>
            <a:ext cx="6016413" cy="38980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8" y="-743374"/>
            <a:ext cx="26966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59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907" y="1755985"/>
            <a:ext cx="3632199" cy="482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7" y="-743374"/>
            <a:ext cx="10833100" cy="34946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29841">
              <a:tabLst>
                <a:tab pos="4789474" algn="l"/>
              </a:tabLst>
            </a:pPr>
            <a:r>
              <a:rPr sz="2133" b="1" spc="-7" dirty="0">
                <a:latin typeface="Arial"/>
                <a:cs typeface="Arial"/>
              </a:rPr>
              <a:t>3.9	Storing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Credentials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Usually, SCM systems require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login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The values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login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called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"Credentials" and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managed centrally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convenience,</a:t>
            </a:r>
            <a:r>
              <a:rPr sz="2133" dirty="0">
                <a:latin typeface="Arial MT"/>
                <a:cs typeface="Arial MT"/>
              </a:rPr>
              <a:t> you can</a:t>
            </a:r>
            <a:r>
              <a:rPr sz="2133" spc="-7" dirty="0">
                <a:latin typeface="Arial MT"/>
                <a:cs typeface="Arial MT"/>
              </a:rPr>
              <a:t> add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 directly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screen</a:t>
            </a:r>
            <a:endParaRPr sz="21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Tahoma"/>
              <a:buChar char="◊"/>
            </a:pPr>
            <a:endParaRPr sz="2400">
              <a:latin typeface="Arial MT"/>
              <a:cs typeface="Arial MT"/>
            </a:endParaRPr>
          </a:p>
          <a:p>
            <a:pPr marL="931310" indent="-304792">
              <a:spcBef>
                <a:spcPts val="190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Click 'Add'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select 'Jenkins Credential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Provider'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020212" cy="42101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267093">
              <a:tabLst>
                <a:tab pos="4977429" algn="l"/>
              </a:tabLst>
            </a:pPr>
            <a:r>
              <a:rPr sz="2133" b="1" spc="-7" dirty="0">
                <a:latin typeface="Arial"/>
                <a:cs typeface="Arial"/>
              </a:rPr>
              <a:t>3.10	Service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Accounts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general rule,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don't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their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own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 into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other setups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correct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thing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accounts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i.e.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"Service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Accounts"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identity 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things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Administration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personnel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maintain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</a:t>
            </a:r>
            <a:r>
              <a:rPr sz="2133" dirty="0">
                <a:latin typeface="Arial MT"/>
                <a:cs typeface="Arial MT"/>
              </a:rPr>
              <a:t> in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service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account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No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see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download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stored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credentials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9467" y="1295400"/>
            <a:ext cx="10436012" cy="49796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4260320">
              <a:tabLst>
                <a:tab pos="4818260" algn="l"/>
              </a:tabLst>
            </a:pPr>
            <a:r>
              <a:rPr sz="2133" b="1" spc="-7" dirty="0">
                <a:latin typeface="Arial"/>
                <a:cs typeface="Arial"/>
              </a:rPr>
              <a:t>1.4	Agile</a:t>
            </a:r>
            <a:r>
              <a:rPr sz="2133" b="1" spc="-5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Development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13" dirty="0">
                <a:latin typeface="Arial MT"/>
                <a:cs typeface="Arial MT"/>
              </a:rPr>
              <a:t>Two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themes emerge from </a:t>
            </a:r>
            <a:r>
              <a:rPr sz="2133" dirty="0">
                <a:latin typeface="Arial MT"/>
                <a:cs typeface="Arial MT"/>
              </a:rPr>
              <a:t>XP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Agile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Trust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Vendor,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managers, developers all need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trust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each other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Automation</a:t>
            </a:r>
            <a:endParaRPr sz="2133" dirty="0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we're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going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fast,</a:t>
            </a:r>
            <a:r>
              <a:rPr sz="2133" spc="-13" dirty="0">
                <a:latin typeface="Arial MT"/>
                <a:cs typeface="Arial MT"/>
              </a:rPr>
              <a:t> we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 </a:t>
            </a:r>
            <a:r>
              <a:rPr sz="2133" dirty="0">
                <a:latin typeface="Arial MT"/>
                <a:cs typeface="Arial MT"/>
              </a:rPr>
              <a:t>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easy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produce software</a:t>
            </a:r>
            <a:endParaRPr sz="2133" dirty="0">
              <a:latin typeface="Arial MT"/>
              <a:cs typeface="Arial MT"/>
            </a:endParaRPr>
          </a:p>
          <a:p>
            <a:pPr marL="626518" marR="318339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Trust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social problem</a:t>
            </a:r>
            <a:r>
              <a:rPr sz="2133" dirty="0">
                <a:latin typeface="Arial MT"/>
                <a:cs typeface="Arial MT"/>
              </a:rPr>
              <a:t> –</a:t>
            </a:r>
            <a:r>
              <a:rPr sz="2133" spc="-7" dirty="0">
                <a:latin typeface="Arial MT"/>
                <a:cs typeface="Arial MT"/>
              </a:rPr>
              <a:t> solution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about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approaches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process,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requirements gathering,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management,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</a:t>
            </a:r>
            <a:endParaRPr sz="2133" dirty="0">
              <a:latin typeface="Arial MT"/>
              <a:cs typeface="Arial MT"/>
            </a:endParaRPr>
          </a:p>
          <a:p>
            <a:pPr marL="626518" marR="241294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Automation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about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tools </a:t>
            </a:r>
            <a:r>
              <a:rPr sz="2133" dirty="0">
                <a:latin typeface="Arial MT"/>
                <a:cs typeface="Arial MT"/>
              </a:rPr>
              <a:t>– </a:t>
            </a:r>
            <a:r>
              <a:rPr sz="2133" spc="-7" dirty="0">
                <a:latin typeface="Arial MT"/>
                <a:cs typeface="Arial MT"/>
              </a:rPr>
              <a:t>and Continuous Integration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primary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tool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Agile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5"/>
            <a:ext cx="7908713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25336">
              <a:tabLst>
                <a:tab pos="4335672" algn="l"/>
              </a:tabLst>
            </a:pPr>
            <a:r>
              <a:rPr sz="2133" b="1" spc="-7" dirty="0">
                <a:latin typeface="Arial"/>
                <a:cs typeface="Arial"/>
              </a:rPr>
              <a:t>3.11	Storing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Credentials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store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several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credentials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name/Password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SSH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Key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Secret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Secret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text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X.509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Certificate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Other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596967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485527">
              <a:tabLst>
                <a:tab pos="5195863" algn="l"/>
              </a:tabLst>
            </a:pPr>
            <a:r>
              <a:rPr sz="2133" b="1" spc="-7" dirty="0">
                <a:latin typeface="Arial"/>
                <a:cs typeface="Arial"/>
              </a:rPr>
              <a:t>3.12	Build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Triggers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Freestyle build,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three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basic </a:t>
            </a:r>
            <a:r>
              <a:rPr sz="2133" spc="-13" dirty="0">
                <a:latin typeface="Arial MT"/>
                <a:cs typeface="Arial MT"/>
              </a:rPr>
              <a:t>ways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triggered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Start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job once another build job has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completed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53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dirty="0">
                <a:latin typeface="Arial MT"/>
                <a:cs typeface="Arial MT"/>
              </a:rPr>
              <a:t>Kick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periodic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intervals</a:t>
            </a:r>
            <a:endParaRPr sz="2133">
              <a:latin typeface="Arial MT"/>
              <a:cs typeface="Arial MT"/>
            </a:endParaRPr>
          </a:p>
          <a:p>
            <a:pPr marL="1586614" lvl="1" indent="-305639">
              <a:spcBef>
                <a:spcPts val="867"/>
              </a:spcBef>
              <a:buSzPct val="56250"/>
              <a:buFont typeface="Lucida Sans Unicode"/>
              <a:buChar char="■"/>
              <a:tabLst>
                <a:tab pos="1585767" algn="l"/>
                <a:tab pos="1586614" algn="l"/>
              </a:tabLst>
            </a:pPr>
            <a:r>
              <a:rPr sz="2133" spc="-7" dirty="0">
                <a:latin typeface="Arial MT"/>
                <a:cs typeface="Arial MT"/>
              </a:rPr>
              <a:t>Poll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SCM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151" y="2313094"/>
            <a:ext cx="6293235" cy="269578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26966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10893212" cy="7532318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767572">
              <a:spcBef>
                <a:spcPts val="1560"/>
              </a:spcBef>
              <a:tabLst>
                <a:tab pos="4476215" algn="l"/>
              </a:tabLst>
            </a:pPr>
            <a:r>
              <a:rPr sz="2133" b="1" spc="-7" dirty="0">
                <a:latin typeface="Arial"/>
                <a:cs typeface="Arial"/>
              </a:rPr>
              <a:t>3.13	Schedule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regular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intervals.</a:t>
            </a:r>
            <a:endParaRPr sz="2133">
              <a:latin typeface="Arial MT"/>
              <a:cs typeface="Arial MT"/>
            </a:endParaRPr>
          </a:p>
          <a:p>
            <a:pPr marL="321725" marR="822939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scheduling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tasks,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cron-style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syntax,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consisting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five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fields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separated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white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space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following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format: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0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MINUTE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Minutes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within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hour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(0–59)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HOUR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hour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day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(0–23) DOM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day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month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(1–31)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MONTH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month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(1–12)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DOW </a:t>
            </a:r>
            <a:r>
              <a:rPr sz="2133" dirty="0">
                <a:latin typeface="Arial MT"/>
                <a:cs typeface="Arial MT"/>
              </a:rPr>
              <a:t>:</a:t>
            </a:r>
            <a:r>
              <a:rPr sz="2133" spc="-7" dirty="0">
                <a:latin typeface="Arial MT"/>
                <a:cs typeface="Arial MT"/>
              </a:rPr>
              <a:t> The day of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week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(0–7) </a:t>
            </a:r>
            <a:r>
              <a:rPr sz="2133" spc="-13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0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7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Sunday.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There are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also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few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short-cuts:</a:t>
            </a:r>
            <a:endParaRPr sz="2133">
              <a:latin typeface="Arial MT"/>
              <a:cs typeface="Arial MT"/>
            </a:endParaRPr>
          </a:p>
          <a:p>
            <a:pPr marL="626518" marR="476661" lvl="1" indent="-304792">
              <a:lnSpc>
                <a:spcPts val="2452"/>
              </a:lnSpc>
              <a:spcBef>
                <a:spcPts val="103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“*”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represents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all possible values for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field.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“*</a:t>
            </a:r>
            <a:r>
              <a:rPr sz="2133" dirty="0">
                <a:latin typeface="Arial MT"/>
                <a:cs typeface="Arial MT"/>
              </a:rPr>
              <a:t> * *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* </a:t>
            </a:r>
            <a:r>
              <a:rPr sz="2133" spc="-7" dirty="0">
                <a:latin typeface="Arial MT"/>
                <a:cs typeface="Arial MT"/>
              </a:rPr>
              <a:t>*”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means “once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minute.”</a:t>
            </a:r>
            <a:endParaRPr sz="2133">
              <a:latin typeface="Arial MT"/>
              <a:cs typeface="Arial MT"/>
            </a:endParaRPr>
          </a:p>
          <a:p>
            <a:pPr marL="626518" marR="160015" lvl="1" indent="-304792">
              <a:lnSpc>
                <a:spcPts val="2452"/>
              </a:lnSpc>
              <a:spcBef>
                <a:spcPts val="97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define ranges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“M–N”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notation.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“1-5”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DOW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field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“Monday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Friday.”</a:t>
            </a:r>
            <a:endParaRPr sz="2133">
              <a:latin typeface="Arial MT"/>
              <a:cs typeface="Arial MT"/>
            </a:endParaRPr>
          </a:p>
          <a:p>
            <a:pPr marL="626518" marR="6773" lvl="1" indent="-304792">
              <a:lnSpc>
                <a:spcPts val="2452"/>
              </a:lnSpc>
              <a:spcBef>
                <a:spcPts val="97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use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slash notation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skips through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range.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“*/5”</a:t>
            </a:r>
            <a:r>
              <a:rPr sz="2133" dirty="0">
                <a:latin typeface="Arial MT"/>
                <a:cs typeface="Arial MT"/>
              </a:rPr>
              <a:t> in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MINUTE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field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“every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five minutes.”</a:t>
            </a:r>
            <a:endParaRPr sz="2133">
              <a:latin typeface="Arial MT"/>
              <a:cs typeface="Arial MT"/>
            </a:endParaRPr>
          </a:p>
          <a:p>
            <a:pPr marL="626518" marR="444489" lvl="1" indent="-304792">
              <a:lnSpc>
                <a:spcPts val="2452"/>
              </a:lnSpc>
              <a:spcBef>
                <a:spcPts val="97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comma-separated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indicates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list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valid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example,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“15,45”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MINUTE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field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mean “at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15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45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minutes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hour.”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26966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479107" cy="3322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73771">
              <a:tabLst>
                <a:tab pos="5082412" algn="l"/>
              </a:tabLst>
            </a:pPr>
            <a:r>
              <a:rPr sz="2133" b="1" spc="-7" dirty="0">
                <a:latin typeface="Arial"/>
                <a:cs typeface="Arial"/>
              </a:rPr>
              <a:t>3.14	Polling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SCM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Poll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SVN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Git server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regular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intervals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7" dirty="0">
                <a:latin typeface="Arial MT"/>
                <a:cs typeface="Arial MT"/>
              </a:rPr>
              <a:t> any </a:t>
            </a:r>
            <a:r>
              <a:rPr sz="2133" dirty="0">
                <a:latin typeface="Arial MT"/>
                <a:cs typeface="Arial MT"/>
              </a:rPr>
              <a:t>changes</a:t>
            </a:r>
            <a:r>
              <a:rPr sz="2133" spc="-7" dirty="0">
                <a:latin typeface="Arial MT"/>
                <a:cs typeface="Arial MT"/>
              </a:rPr>
              <a:t> 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been committed.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frequent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polling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faster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accurate.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But,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there's more load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dirty="0">
                <a:latin typeface="Arial MT"/>
                <a:cs typeface="Arial MT"/>
              </a:rPr>
              <a:t>SCM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server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polling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easy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syntax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discussed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previously.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781540" cy="5658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84122">
              <a:tabLst>
                <a:tab pos="4894458" algn="l"/>
              </a:tabLst>
            </a:pPr>
            <a:r>
              <a:rPr sz="2133" b="1" spc="-7" dirty="0">
                <a:latin typeface="Arial"/>
                <a:cs typeface="Arial"/>
              </a:rPr>
              <a:t>3.15	Polling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vs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Triggers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Many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"hooks"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added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 instance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script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</a:t>
            </a:r>
            <a:r>
              <a:rPr sz="2133" spc="-7" dirty="0">
                <a:latin typeface="Arial MT"/>
                <a:cs typeface="Arial MT"/>
              </a:rPr>
              <a:t> are pushed to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repository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could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hook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build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Typical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way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to 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"curl"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initiate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build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enable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"Trigger builds remotely"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show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URL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triggers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Triggering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may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setup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Polling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may 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more overhead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dirty="0">
                <a:latin typeface="Arial MT"/>
                <a:cs typeface="Arial MT"/>
              </a:rPr>
              <a:t>SCM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Especially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have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large number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probably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experiment!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074400" cy="2435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99362">
              <a:tabLst>
                <a:tab pos="4909697" algn="l"/>
              </a:tabLst>
            </a:pPr>
            <a:r>
              <a:rPr sz="2133" b="1" spc="-7" dirty="0">
                <a:latin typeface="Arial"/>
                <a:cs typeface="Arial"/>
              </a:rPr>
              <a:t>3.16	</a:t>
            </a:r>
            <a:r>
              <a:rPr sz="2133" b="1" spc="-13" dirty="0">
                <a:latin typeface="Arial"/>
                <a:cs typeface="Arial"/>
              </a:rPr>
              <a:t>Maven</a:t>
            </a:r>
            <a:r>
              <a:rPr sz="2133" b="1" spc="-7" dirty="0">
                <a:latin typeface="Arial"/>
                <a:cs typeface="Arial"/>
              </a:rPr>
              <a:t> Build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Steps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excellent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support,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easy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flexible.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“Invoke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top-level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 targets”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build step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lists.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607" y="1872271"/>
            <a:ext cx="3189285" cy="14212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3271521"/>
            <a:ext cx="10737427" cy="165673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version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(if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 versions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installed)</a:t>
            </a:r>
            <a:endParaRPr sz="2133">
              <a:latin typeface="Arial MT"/>
              <a:cs typeface="Arial MT"/>
            </a:endParaRPr>
          </a:p>
          <a:p>
            <a:pPr marL="321725" marR="66038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Enter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goals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want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freestyle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jobs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work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fine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both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2</a:t>
            </a:r>
            <a:r>
              <a:rPr sz="2133" spc="-7" dirty="0">
                <a:latin typeface="Arial MT"/>
                <a:cs typeface="Arial MT"/>
              </a:rPr>
              <a:t>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 3.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 optional POM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field lets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override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default location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pom.xml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5030894"/>
            <a:ext cx="4114800" cy="144949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064500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 Jenkins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3.17	Summary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Learned how Jenkins </a:t>
            </a:r>
            <a:r>
              <a:rPr sz="2133" dirty="0">
                <a:latin typeface="Arial MT"/>
                <a:cs typeface="Arial MT"/>
              </a:rPr>
              <a:t>checks</a:t>
            </a:r>
            <a:r>
              <a:rPr sz="2133" spc="-7" dirty="0">
                <a:latin typeface="Arial MT"/>
                <a:cs typeface="Arial MT"/>
              </a:rPr>
              <a:t> out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source</a:t>
            </a:r>
            <a:r>
              <a:rPr sz="2133" dirty="0">
                <a:latin typeface="Arial MT"/>
                <a:cs typeface="Arial MT"/>
              </a:rPr>
              <a:t> code</a:t>
            </a:r>
            <a:r>
              <a:rPr sz="2133" spc="-7" dirty="0">
                <a:latin typeface="Arial MT"/>
                <a:cs typeface="Arial MT"/>
              </a:rPr>
              <a:t> of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project.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How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set-up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schedule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job.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Setup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 Maven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69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80" y="-651935"/>
            <a:ext cx="3544993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4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 Advanced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178741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Parameterized</a:t>
            </a:r>
            <a:r>
              <a:rPr sz="2133" spc="-10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spc="-10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Monitoring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External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63"/>
            <a:ext cx="7315200" cy="2208107"/>
          </a:xfrm>
          <a:custGeom>
            <a:avLst/>
            <a:gdLst/>
            <a:ahLst/>
            <a:cxnLst/>
            <a:rect l="l" t="t" r="r" b="b"/>
            <a:pathLst>
              <a:path w="5486400" h="1656080">
                <a:moveTo>
                  <a:pt x="5486400" y="0"/>
                </a:moveTo>
                <a:lnTo>
                  <a:pt x="5485130" y="0"/>
                </a:lnTo>
                <a:lnTo>
                  <a:pt x="5485130" y="1654797"/>
                </a:lnTo>
                <a:lnTo>
                  <a:pt x="1270" y="1654797"/>
                </a:lnTo>
                <a:lnTo>
                  <a:pt x="1270" y="0"/>
                </a:lnTo>
                <a:lnTo>
                  <a:pt x="0" y="0"/>
                </a:lnTo>
                <a:lnTo>
                  <a:pt x="0" y="1654797"/>
                </a:lnTo>
                <a:lnTo>
                  <a:pt x="0" y="1656067"/>
                </a:lnTo>
                <a:lnTo>
                  <a:pt x="1270" y="1656067"/>
                </a:lnTo>
                <a:lnTo>
                  <a:pt x="5485130" y="1656067"/>
                </a:lnTo>
                <a:lnTo>
                  <a:pt x="5486400" y="1656067"/>
                </a:lnTo>
                <a:lnTo>
                  <a:pt x="5486400" y="1654797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10966873" cy="28792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99362">
              <a:tabLst>
                <a:tab pos="4758994" algn="l"/>
              </a:tabLst>
            </a:pPr>
            <a:r>
              <a:rPr sz="2133" b="1" spc="-7" dirty="0">
                <a:latin typeface="Arial"/>
                <a:cs typeface="Arial"/>
              </a:rPr>
              <a:t>4.1	Parameterized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With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parameterized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define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then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supply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those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When </a:t>
            </a:r>
            <a:r>
              <a:rPr sz="2133" spc="-20" dirty="0">
                <a:latin typeface="Arial MT"/>
                <a:cs typeface="Arial MT"/>
              </a:rPr>
              <a:t>we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now",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page asks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also provide parameters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starting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using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http.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131411"/>
            <a:ext cx="9948333" cy="34407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3471247">
              <a:tabLst>
                <a:tab pos="4029186" algn="l"/>
              </a:tabLst>
            </a:pPr>
            <a:r>
              <a:rPr sz="2133" b="1" spc="-7" dirty="0">
                <a:latin typeface="Arial"/>
                <a:cs typeface="Arial"/>
              </a:rPr>
              <a:t>1.5	What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Continuous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Integration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“Integrate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</a:t>
            </a:r>
            <a:r>
              <a:rPr sz="2133" dirty="0">
                <a:latin typeface="Arial MT"/>
                <a:cs typeface="Arial MT"/>
              </a:rPr>
              <a:t> changes</a:t>
            </a:r>
            <a:r>
              <a:rPr sz="2133" spc="-7" dirty="0">
                <a:latin typeface="Arial MT"/>
                <a:cs typeface="Arial MT"/>
              </a:rPr>
              <a:t> after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 more than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couple 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hours.”</a:t>
            </a:r>
            <a:endParaRPr sz="2133" dirty="0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Beck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&amp;</a:t>
            </a:r>
            <a:r>
              <a:rPr sz="2133" spc="-7" dirty="0">
                <a:latin typeface="Arial MT"/>
                <a:cs typeface="Arial MT"/>
              </a:rPr>
              <a:t> Andres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“Extreme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Programming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Explained”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Integrate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build the complete product, atomic 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product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13" dirty="0">
                <a:latin typeface="Arial MT"/>
                <a:cs typeface="Arial MT"/>
              </a:rPr>
              <a:t>website,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website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packaging,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.NET, J2EE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EAR</a:t>
            </a:r>
            <a:endParaRPr sz="2133" dirty="0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Javascript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package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 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files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2352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7"/>
            <a:ext cx="10541000" cy="711643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203707">
              <a:spcBef>
                <a:spcPts val="1560"/>
              </a:spcBef>
              <a:tabLst>
                <a:tab pos="3761646" algn="l"/>
              </a:tabLst>
            </a:pPr>
            <a:r>
              <a:rPr sz="2133" b="1" spc="-7" dirty="0">
                <a:latin typeface="Arial"/>
                <a:cs typeface="Arial"/>
              </a:rPr>
              <a:t>4.2	Built-in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Environment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Variables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can </a:t>
            </a:r>
            <a:r>
              <a:rPr sz="2133" spc="-7" dirty="0">
                <a:latin typeface="Arial MT"/>
                <a:cs typeface="Arial MT"/>
              </a:rPr>
              <a:t>be constructed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'environment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variables'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set</a:t>
            </a:r>
            <a:r>
              <a:rPr sz="2133" spc="-7" dirty="0">
                <a:latin typeface="Arial MT"/>
                <a:cs typeface="Arial MT"/>
              </a:rPr>
              <a:t> 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job are also accessible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Several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built-in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BUILD_NUMBER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BUILD_ID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BUILD_UR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NODE_NAME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JOB_NAME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BUILD_TAG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(JOB_NAME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BUILD_NUMBER)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JENKINS_URL</a:t>
            </a:r>
            <a:endParaRPr sz="2133">
              <a:latin typeface="Arial MT"/>
              <a:cs typeface="Arial MT"/>
            </a:endParaRPr>
          </a:p>
          <a:p>
            <a:pPr marL="626518" marR="7074570" lvl="1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EX</a:t>
            </a:r>
            <a:r>
              <a:rPr sz="2133" spc="-13" dirty="0">
                <a:latin typeface="Arial MT"/>
                <a:cs typeface="Arial MT"/>
              </a:rPr>
              <a:t>E</a:t>
            </a:r>
            <a:r>
              <a:rPr sz="2133" dirty="0">
                <a:latin typeface="Arial MT"/>
                <a:cs typeface="Arial MT"/>
              </a:rPr>
              <a:t>C</a:t>
            </a:r>
            <a:r>
              <a:rPr sz="2133" spc="-13" dirty="0">
                <a:latin typeface="Arial MT"/>
                <a:cs typeface="Arial MT"/>
              </a:rPr>
              <a:t>U</a:t>
            </a:r>
            <a:r>
              <a:rPr sz="2133" dirty="0">
                <a:latin typeface="Arial MT"/>
                <a:cs typeface="Arial MT"/>
              </a:rPr>
              <a:t>T</a:t>
            </a:r>
            <a:r>
              <a:rPr sz="2133" spc="-7" dirty="0">
                <a:latin typeface="Arial MT"/>
                <a:cs typeface="Arial MT"/>
              </a:rPr>
              <a:t>O</a:t>
            </a:r>
            <a:r>
              <a:rPr sz="2133" dirty="0">
                <a:latin typeface="Arial MT"/>
                <a:cs typeface="Arial MT"/>
              </a:rPr>
              <a:t>R</a:t>
            </a:r>
            <a:r>
              <a:rPr sz="2133" spc="-7" dirty="0">
                <a:latin typeface="Arial MT"/>
                <a:cs typeface="Arial MT"/>
              </a:rPr>
              <a:t>_</a:t>
            </a:r>
            <a:r>
              <a:rPr sz="2133" dirty="0">
                <a:latin typeface="Arial MT"/>
                <a:cs typeface="Arial MT"/>
              </a:rPr>
              <a:t>NU</a:t>
            </a:r>
            <a:r>
              <a:rPr sz="2133" spc="-7" dirty="0">
                <a:latin typeface="Arial MT"/>
                <a:cs typeface="Arial MT"/>
              </a:rPr>
              <a:t>M</a:t>
            </a:r>
            <a:r>
              <a:rPr sz="2133" spc="-13" dirty="0">
                <a:latin typeface="Arial MT"/>
                <a:cs typeface="Arial MT"/>
              </a:rPr>
              <a:t>B</a:t>
            </a:r>
            <a:r>
              <a:rPr sz="2133" dirty="0">
                <a:latin typeface="Arial MT"/>
                <a:cs typeface="Arial MT"/>
              </a:rPr>
              <a:t>ER  </a:t>
            </a:r>
            <a:r>
              <a:rPr sz="2133" spc="-7" dirty="0">
                <a:latin typeface="Arial MT"/>
                <a:cs typeface="Arial MT"/>
              </a:rPr>
              <a:t>JAVA_HOME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WORKSPACE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SVN_REVISION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CVS_BRANCH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694940" cy="17378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1600">
              <a:latin typeface="Times New Roman"/>
              <a:cs typeface="Times New Roman"/>
            </a:endParaRPr>
          </a:p>
          <a:p>
            <a:pPr marL="931310" indent="-304792"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GIT_COMMIT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GIT_URL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GIT_BRANCH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7145020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387317">
              <a:tabLst>
                <a:tab pos="4946948" algn="l"/>
              </a:tabLst>
            </a:pPr>
            <a:r>
              <a:rPr sz="2133" b="1" spc="-7" dirty="0">
                <a:latin typeface="Arial"/>
                <a:cs typeface="Arial"/>
              </a:rPr>
              <a:t>4.3	Parameter</a:t>
            </a:r>
            <a:r>
              <a:rPr sz="2133" b="1" spc="-73" dirty="0">
                <a:latin typeface="Arial"/>
                <a:cs typeface="Arial"/>
              </a:rPr>
              <a:t> </a:t>
            </a:r>
            <a:r>
              <a:rPr sz="2133" b="1" spc="-13" dirty="0">
                <a:latin typeface="Arial"/>
                <a:cs typeface="Arial"/>
              </a:rPr>
              <a:t>Types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 the following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types of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parameters: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972" y="1009227"/>
            <a:ext cx="2934547" cy="32393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4226560"/>
            <a:ext cx="6854613" cy="22310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1725" indent="-304792">
              <a:spcBef>
                <a:spcPts val="1000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Some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these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 values that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enter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Boolean,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String,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Password, Choice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Others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give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choices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Credentials,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Subversion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tags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File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 lets 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upload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file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331027" cy="2435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62109">
              <a:tabLst>
                <a:tab pos="4721742" algn="l"/>
              </a:tabLst>
            </a:pPr>
            <a:r>
              <a:rPr sz="2133" b="1" spc="-7" dirty="0">
                <a:latin typeface="Arial"/>
                <a:cs typeface="Arial"/>
              </a:rPr>
              <a:t>4.4	Defining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Parameters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Define parameters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selecting "This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parameterized"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Select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972" y="1755985"/>
            <a:ext cx="2934547" cy="323934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218420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746517">
              <a:tabLst>
                <a:tab pos="3306151" algn="l"/>
              </a:tabLst>
            </a:pPr>
            <a:r>
              <a:rPr sz="2133" b="1" spc="-7" dirty="0">
                <a:latin typeface="Arial"/>
                <a:cs typeface="Arial"/>
              </a:rPr>
              <a:t>4.5	Using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Parameters </a:t>
            </a:r>
            <a:r>
              <a:rPr sz="2133" b="1" dirty="0">
                <a:latin typeface="Arial"/>
                <a:cs typeface="Arial"/>
              </a:rPr>
              <a:t>/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Environment Variables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available 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 variables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How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 depends on </a:t>
            </a:r>
            <a:r>
              <a:rPr sz="2133" spc="-13" dirty="0">
                <a:latin typeface="Arial MT"/>
                <a:cs typeface="Arial MT"/>
              </a:rPr>
              <a:t>where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you're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Shell: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$FOO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batch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command: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%FOO%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properties:</a:t>
            </a:r>
            <a:r>
              <a:rPr sz="2133" spc="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${env.FOO}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values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configuration: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${FOO}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But whether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they're recognized depends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that's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521527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357796">
              <a:tabLst>
                <a:tab pos="3915735" algn="l"/>
              </a:tabLst>
            </a:pPr>
            <a:r>
              <a:rPr sz="2133" b="1" spc="-7" dirty="0">
                <a:latin typeface="Arial"/>
                <a:cs typeface="Arial"/>
              </a:rPr>
              <a:t>4.6	Parameters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 the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config.xml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File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When parameters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defined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job,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job's config.xml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access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config.xml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at: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http://&lt;jenkins-host&gt;/job/&lt;job-name&gt;/config.xml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e.g. http://localhost:8080/job/ParameterSample/config.xml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8310033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22333">
              <a:tabLst>
                <a:tab pos="3780272" algn="l"/>
              </a:tabLst>
            </a:pPr>
            <a:r>
              <a:rPr sz="2133" b="1" spc="-7" dirty="0">
                <a:latin typeface="Arial"/>
                <a:cs typeface="Arial"/>
              </a:rPr>
              <a:t>4.7	Launching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Parameters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009227"/>
            <a:ext cx="2248603" cy="31377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2007" y="4370494"/>
            <a:ext cx="4178299" cy="1803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8267" y="6257205"/>
            <a:ext cx="6121400" cy="811205"/>
          </a:xfrm>
          <a:prstGeom prst="rect">
            <a:avLst/>
          </a:prstGeom>
        </p:spPr>
        <p:txBody>
          <a:bodyPr vert="horz" wrap="square" lIns="0" tIns="173567" rIns="0" bIns="0" rtlCol="0">
            <a:spAutoFit/>
          </a:bodyPr>
          <a:lstStyle/>
          <a:p>
            <a:pPr marL="626518" indent="-304792">
              <a:spcBef>
                <a:spcPts val="13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Start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POSTing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following </a:t>
            </a:r>
            <a:r>
              <a:rPr sz="2133" dirty="0">
                <a:latin typeface="Arial MT"/>
                <a:cs typeface="Arial MT"/>
              </a:rPr>
              <a:t>URL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773"/>
              </a:spcBef>
            </a:pPr>
            <a:r>
              <a:rPr sz="1333" spc="-7" dirty="0">
                <a:latin typeface="Courier New"/>
                <a:cs typeface="Courier New"/>
                <a:hlinkClick r:id="rId4"/>
              </a:rPr>
              <a:t>http://server/job/myjob/buildWithParameters?PARAMETER=Value</a:t>
            </a:r>
            <a:endParaRPr sz="1333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515600" cy="46538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54489">
              <a:tabLst>
                <a:tab pos="4713275" algn="l"/>
              </a:tabLst>
            </a:pPr>
            <a:r>
              <a:rPr sz="2133" b="1" spc="-7" dirty="0">
                <a:latin typeface="Arial"/>
                <a:cs typeface="Arial"/>
              </a:rPr>
              <a:t>4.8	Configuration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Matrix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Aka.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Multi-configuration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useful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instances 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 </a:t>
            </a:r>
            <a:r>
              <a:rPr sz="2133" spc="-13" dirty="0">
                <a:latin typeface="Arial MT"/>
                <a:cs typeface="Arial MT"/>
              </a:rPr>
              <a:t>will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many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similar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steps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instance, building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 many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agent nodes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By</a:t>
            </a:r>
            <a:r>
              <a:rPr sz="2133" spc="-7" dirty="0">
                <a:latin typeface="Arial MT"/>
                <a:cs typeface="Arial MT"/>
              </a:rPr>
              <a:t> using matrix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7" dirty="0">
                <a:latin typeface="Arial MT"/>
                <a:cs typeface="Arial MT"/>
              </a:rPr>
              <a:t>avoid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duplicating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Don't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Repeat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Yourself!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 allows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variety 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different,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pre-set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parameters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79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237807" cy="58349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447540">
              <a:tabLst>
                <a:tab pos="4005480" algn="l"/>
              </a:tabLst>
            </a:pPr>
            <a:r>
              <a:rPr sz="2133" b="1" spc="-7" dirty="0">
                <a:latin typeface="Arial"/>
                <a:cs typeface="Arial"/>
              </a:rPr>
              <a:t>4.9	Configuration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Matrix </a:t>
            </a:r>
            <a:r>
              <a:rPr sz="2133" b="1" dirty="0">
                <a:latin typeface="Arial"/>
                <a:cs typeface="Arial"/>
              </a:rPr>
              <a:t>–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Example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Imagine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have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want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several different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(dev,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prod), and</a:t>
            </a:r>
            <a:r>
              <a:rPr sz="2133" dirty="0">
                <a:latin typeface="Arial MT"/>
                <a:cs typeface="Arial MT"/>
              </a:rPr>
              <a:t> you</a:t>
            </a:r>
            <a:r>
              <a:rPr sz="2133" spc="-7" dirty="0">
                <a:latin typeface="Arial MT"/>
                <a:cs typeface="Arial MT"/>
              </a:rPr>
              <a:t> want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produce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both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debug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outputs.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7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With freestyle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job, </a:t>
            </a:r>
            <a:r>
              <a:rPr sz="2133" dirty="0">
                <a:latin typeface="Arial MT"/>
                <a:cs typeface="Arial MT"/>
              </a:rPr>
              <a:t>you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spc="-7" dirty="0">
                <a:latin typeface="Arial MT"/>
                <a:cs typeface="Arial MT"/>
              </a:rPr>
              <a:t> have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Ant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endParaRPr sz="2133">
              <a:latin typeface="Arial MT"/>
              <a:cs typeface="Arial MT"/>
            </a:endParaRPr>
          </a:p>
          <a:p>
            <a:pPr marL="977029" marR="4397477">
              <a:lnSpc>
                <a:spcPct val="94600"/>
              </a:lnSpc>
              <a:spcBef>
                <a:spcPts val="760"/>
              </a:spcBef>
            </a:pPr>
            <a:r>
              <a:rPr sz="2133" spc="-7" dirty="0">
                <a:latin typeface="Courier New"/>
                <a:cs typeface="Courier New"/>
              </a:rPr>
              <a:t>Ant: set-target-dev debug compile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Ant: set-target-test debug compile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Ant: set-target-prod debug compile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Ant: set-target-dev release compile </a:t>
            </a:r>
            <a:r>
              <a:rPr sz="213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Ant: set-target-test release compile </a:t>
            </a:r>
            <a:r>
              <a:rPr sz="2133" spc="-126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Ant: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set-target-prod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release</a:t>
            </a:r>
            <a:r>
              <a:rPr sz="2133" spc="-47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compile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reduced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one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 using variables</a:t>
            </a:r>
            <a:endParaRPr sz="2133">
              <a:latin typeface="Arial MT"/>
              <a:cs typeface="Arial MT"/>
            </a:endParaRPr>
          </a:p>
          <a:p>
            <a:pPr marL="626518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Ant: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$target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$releasetype</a:t>
            </a:r>
            <a:r>
              <a:rPr sz="2133" spc="-40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compile</a:t>
            </a:r>
            <a:endParaRPr sz="2133">
              <a:latin typeface="Courier New"/>
              <a:cs typeface="Courier New"/>
            </a:endParaRPr>
          </a:p>
          <a:p>
            <a:pPr marL="626518" marR="381837" indent="-304792">
              <a:lnSpc>
                <a:spcPts val="2452"/>
              </a:lnSpc>
              <a:spcBef>
                <a:spcPts val="2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above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adding </a:t>
            </a:r>
            <a:r>
              <a:rPr sz="2133" spc="-13" dirty="0">
                <a:latin typeface="Arial MT"/>
                <a:cs typeface="Arial MT"/>
              </a:rPr>
              <a:t>two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User</a:t>
            </a:r>
            <a:r>
              <a:rPr sz="2133" spc="-7" dirty="0">
                <a:latin typeface="Arial MT"/>
                <a:cs typeface="Arial MT"/>
              </a:rPr>
              <a:t> 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Axes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it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would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defined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like this: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80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-225213"/>
            <a:ext cx="5664200" cy="47379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7" y="-743374"/>
            <a:ext cx="22352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067" y="4478867"/>
            <a:ext cx="10604500" cy="678817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321725" marR="6773" indent="-304792">
              <a:lnSpc>
                <a:spcPts val="2467"/>
              </a:lnSpc>
              <a:spcBef>
                <a:spcPts val="292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Name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target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releasetype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exposed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 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variables.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Value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space</a:t>
            </a:r>
            <a:r>
              <a:rPr sz="2133" spc="-7" dirty="0">
                <a:latin typeface="Arial MT"/>
                <a:cs typeface="Arial MT"/>
              </a:rPr>
              <a:t> delimited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points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iterate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through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each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axis.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81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507" y="1981200"/>
            <a:ext cx="10791612" cy="37665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2941246">
              <a:tabLst>
                <a:tab pos="3500879" algn="l"/>
              </a:tabLst>
            </a:pPr>
            <a:r>
              <a:rPr sz="2133" b="1" spc="-7" dirty="0">
                <a:latin typeface="Arial"/>
                <a:cs typeface="Arial"/>
              </a:rPr>
              <a:t>1.6	What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is Continuous Integration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Purposes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find out quickly about integration problems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Immediately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evident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code</a:t>
            </a:r>
            <a:r>
              <a:rPr sz="2133" spc="-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“breaks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build”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Prevents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long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drawn-out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integration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 at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code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changes</a:t>
            </a:r>
          </a:p>
          <a:p>
            <a:pPr marL="931310" marR="6773" lvl="1" indent="-304792">
              <a:lnSpc>
                <a:spcPts val="2467"/>
              </a:lnSpc>
              <a:spcBef>
                <a:spcPts val="101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Should be complete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enough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eventual first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“no big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deal”.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2352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7" y="-145626"/>
            <a:ext cx="7726680" cy="1036053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195240">
              <a:spcBef>
                <a:spcPts val="1560"/>
              </a:spcBef>
              <a:tabLst>
                <a:tab pos="3905576" algn="l"/>
              </a:tabLst>
            </a:pPr>
            <a:r>
              <a:rPr sz="2133" b="1" spc="-7" dirty="0">
                <a:latin typeface="Arial"/>
                <a:cs typeface="Arial"/>
              </a:rPr>
              <a:t>4.10	Defining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Configuration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Matrix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User-defined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Axis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972" y="1009227"/>
            <a:ext cx="2934547" cy="17407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3067" y="2838027"/>
            <a:ext cx="46058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Now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you'll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see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three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configurations: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7415" y="3394365"/>
            <a:ext cx="1766021" cy="71183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82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234420" cy="76946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79426">
              <a:tabLst>
                <a:tab pos="4488068" algn="l"/>
              </a:tabLst>
            </a:pPr>
            <a:r>
              <a:rPr sz="2133" b="1" spc="-7" dirty="0">
                <a:latin typeface="Arial"/>
                <a:cs typeface="Arial"/>
              </a:rPr>
              <a:t>4.11	Monitoring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External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remote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monitored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instance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using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"Monitor an external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job"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Java</a:t>
            </a:r>
            <a:r>
              <a:rPr sz="2133" spc="-7" dirty="0">
                <a:latin typeface="Arial MT"/>
                <a:cs typeface="Arial MT"/>
              </a:rPr>
              <a:t> must be installed on the machine where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external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running.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JAR files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machine </a:t>
            </a:r>
            <a:r>
              <a:rPr sz="2133" spc="-13" dirty="0">
                <a:latin typeface="Arial MT"/>
                <a:cs typeface="Arial MT"/>
              </a:rPr>
              <a:t>where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external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Debian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Ubuntu</a:t>
            </a:r>
            <a:endParaRPr sz="2133">
              <a:latin typeface="Arial MT"/>
              <a:cs typeface="Arial MT"/>
            </a:endParaRPr>
          </a:p>
          <a:p>
            <a:pPr marL="977029">
              <a:spcBef>
                <a:spcPts val="720"/>
              </a:spcBef>
            </a:pPr>
            <a:r>
              <a:rPr sz="1600" spc="-7" dirty="0">
                <a:latin typeface="Courier New"/>
                <a:cs typeface="Courier New"/>
              </a:rPr>
              <a:t>sudo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7" dirty="0">
                <a:latin typeface="Courier New"/>
                <a:cs typeface="Courier New"/>
              </a:rPr>
              <a:t>apt-get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7" dirty="0">
                <a:latin typeface="Courier New"/>
                <a:cs typeface="Courier New"/>
              </a:rPr>
              <a:t>install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7" dirty="0">
                <a:latin typeface="Courier New"/>
                <a:cs typeface="Courier New"/>
              </a:rPr>
              <a:t>jenkins-external-job-monitor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67">
              <a:latin typeface="Courier New"/>
              <a:cs typeface="Courier New"/>
            </a:endParaRPr>
          </a:p>
          <a:p>
            <a:pPr marL="977029">
              <a:spcBef>
                <a:spcPts val="7"/>
              </a:spcBef>
            </a:pPr>
            <a:r>
              <a:rPr sz="1600" spc="-7" dirty="0">
                <a:latin typeface="Courier New"/>
                <a:cs typeface="Courier New"/>
              </a:rPr>
              <a:t>export</a:t>
            </a:r>
            <a:r>
              <a:rPr sz="1600" spc="-93" dirty="0">
                <a:latin typeface="Courier New"/>
                <a:cs typeface="Courier New"/>
              </a:rPr>
              <a:t> </a:t>
            </a:r>
            <a:r>
              <a:rPr sz="1600" spc="-7" dirty="0">
                <a:latin typeface="Courier New"/>
                <a:cs typeface="Courier New"/>
              </a:rPr>
              <a:t>JENKINS_HOME=http://@localhost:8080/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60"/>
              </a:spcBef>
            </a:pPr>
            <a:endParaRPr sz="1400">
              <a:latin typeface="Courier New"/>
              <a:cs typeface="Courier New"/>
            </a:endParaRPr>
          </a:p>
          <a:p>
            <a:pPr marL="16933" marR="6773" indent="960096">
              <a:lnSpc>
                <a:spcPct val="102800"/>
              </a:lnSpc>
              <a:spcBef>
                <a:spcPts val="7"/>
              </a:spcBef>
            </a:pPr>
            <a:r>
              <a:rPr sz="1600" spc="-7" dirty="0">
                <a:latin typeface="Courier New"/>
                <a:cs typeface="Courier New"/>
              </a:rPr>
              <a:t>java -jar /usr/share/jenkins/external-job-monitor/java/jenkins-core-*.jar "external- </a:t>
            </a:r>
            <a:r>
              <a:rPr sz="1600" spc="-947" dirty="0">
                <a:latin typeface="Courier New"/>
                <a:cs typeface="Courier New"/>
              </a:rPr>
              <a:t> </a:t>
            </a:r>
            <a:r>
              <a:rPr sz="1600" spc="-7" dirty="0">
                <a:latin typeface="Courier New"/>
                <a:cs typeface="Courier New"/>
              </a:rPr>
              <a:t>build-job-name"</a:t>
            </a:r>
            <a:r>
              <a:rPr sz="1600" spc="-573" dirty="0">
                <a:latin typeface="Courier New"/>
                <a:cs typeface="Courier New"/>
              </a:rPr>
              <a:t> </a:t>
            </a:r>
            <a:r>
              <a:rPr sz="1600" spc="-7" dirty="0">
                <a:latin typeface="Courier New"/>
                <a:cs typeface="Courier New"/>
              </a:rPr>
              <a:t>command-to-run</a:t>
            </a:r>
            <a:endParaRPr sz="1600">
              <a:latin typeface="Courier New"/>
              <a:cs typeface="Courier New"/>
            </a:endParaRPr>
          </a:p>
          <a:p>
            <a:pPr marL="931310" lvl="1" indent="-304792">
              <a:spcBef>
                <a:spcPts val="40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Windows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Copy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following</a:t>
            </a:r>
            <a:r>
              <a:rPr sz="2133" dirty="0">
                <a:latin typeface="Arial MT"/>
                <a:cs typeface="Arial MT"/>
              </a:rPr>
              <a:t> JAR</a:t>
            </a:r>
            <a:r>
              <a:rPr sz="2133" spc="-7" dirty="0">
                <a:latin typeface="Arial MT"/>
                <a:cs typeface="Arial MT"/>
              </a:rPr>
              <a:t> files by extracting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jenkins.war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endParaRPr sz="2133">
              <a:latin typeface="Arial MT"/>
              <a:cs typeface="Arial MT"/>
            </a:endParaRPr>
          </a:p>
          <a:p>
            <a:pPr marL="977029" marR="8463068" indent="-45719">
              <a:lnSpc>
                <a:spcPct val="94700"/>
              </a:lnSpc>
              <a:spcBef>
                <a:spcPts val="1040"/>
              </a:spcBef>
            </a:pPr>
            <a:r>
              <a:rPr sz="1333" spc="-7" dirty="0">
                <a:latin typeface="Courier New"/>
                <a:cs typeface="Courier New"/>
              </a:rPr>
              <a:t>jenkins-core-*.jar  remoting-*.jar </a:t>
            </a:r>
            <a:r>
              <a:rPr sz="133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ant-1.7.0.jar </a:t>
            </a:r>
            <a:r>
              <a:rPr sz="133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commons-io-1.4jar</a:t>
            </a:r>
            <a:endParaRPr sz="1333">
              <a:latin typeface="Courier New"/>
              <a:cs typeface="Courier New"/>
            </a:endParaRPr>
          </a:p>
          <a:p>
            <a:pPr marL="977029">
              <a:lnSpc>
                <a:spcPts val="1467"/>
              </a:lnSpc>
            </a:pPr>
            <a:r>
              <a:rPr sz="1333" spc="-7" dirty="0">
                <a:latin typeface="Courier New"/>
                <a:cs typeface="Courier New"/>
              </a:rPr>
              <a:t>commons-lang-2.4.jar</a:t>
            </a:r>
            <a:endParaRPr sz="1333">
              <a:latin typeface="Courier New"/>
              <a:cs typeface="Courier New"/>
            </a:endParaRPr>
          </a:p>
          <a:p>
            <a:pPr marL="977029" marR="8722142">
              <a:lnSpc>
                <a:spcPts val="1507"/>
              </a:lnSpc>
              <a:spcBef>
                <a:spcPts val="93"/>
              </a:spcBef>
            </a:pPr>
            <a:r>
              <a:rPr sz="1333" spc="-7" dirty="0">
                <a:latin typeface="Courier New"/>
                <a:cs typeface="Courier New"/>
              </a:rPr>
              <a:t>jna-posix-*.jar  xstream-*.jar</a:t>
            </a:r>
            <a:endParaRPr sz="1333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533">
              <a:latin typeface="Courier New"/>
              <a:cs typeface="Courier New"/>
            </a:endParaRPr>
          </a:p>
          <a:p>
            <a:pPr marL="977029"/>
            <a:r>
              <a:rPr sz="1333" spc="-7" dirty="0">
                <a:latin typeface="Courier New"/>
                <a:cs typeface="Courier New"/>
              </a:rPr>
              <a:t>set</a:t>
            </a:r>
            <a:r>
              <a:rPr sz="1333" spc="-9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JENKINS_HOME=http://user:pw@myserver.acme.org/path/to/jenkins/</a:t>
            </a:r>
            <a:endParaRPr sz="1333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83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507" y="457200"/>
            <a:ext cx="10543540" cy="70433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1533" dirty="0">
              <a:latin typeface="Times New Roman"/>
              <a:cs typeface="Times New Roman"/>
            </a:endParaRPr>
          </a:p>
          <a:p>
            <a:pPr marL="977029"/>
            <a:r>
              <a:rPr sz="1333" spc="-7" dirty="0">
                <a:latin typeface="Courier New"/>
                <a:cs typeface="Courier New"/>
              </a:rPr>
              <a:t>java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-jar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\path\to\WEB-INF\lib\jenkins-core-*.jar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"job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name"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cmd.exe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/c</a:t>
            </a:r>
            <a:r>
              <a:rPr sz="1333" spc="-20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&lt;program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arg1</a:t>
            </a:r>
            <a:r>
              <a:rPr sz="1333" spc="-13" dirty="0">
                <a:latin typeface="Courier New"/>
                <a:cs typeface="Courier New"/>
              </a:rPr>
              <a:t> </a:t>
            </a:r>
            <a:r>
              <a:rPr sz="1333" spc="-7" dirty="0">
                <a:latin typeface="Courier New"/>
                <a:cs typeface="Courier New"/>
              </a:rPr>
              <a:t>arg2...&gt;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84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010053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Advanced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4.12	Summary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Parameterized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</a:t>
            </a:r>
            <a:r>
              <a:rPr sz="2133" spc="60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flexible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Matrix reduces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effort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required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builds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similar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"Monitor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 external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job"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 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monitor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external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85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456014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5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Non-Java Jenkins</a:t>
            </a:r>
            <a:r>
              <a:rPr sz="2133" b="1" spc="-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267470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591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Understanding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Building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Executing .NET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 Jenkins</a:t>
            </a:r>
            <a:r>
              <a:rPr sz="2133" dirty="0">
                <a:latin typeface="Arial MT"/>
                <a:cs typeface="Arial MT"/>
              </a:rPr>
              <a:t> Jobs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Building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Executing C++ based Jenkins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Building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Executing Node.js based Jenkins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Executing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PowerShell based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45"/>
            <a:ext cx="7315200" cy="3076787"/>
          </a:xfrm>
          <a:custGeom>
            <a:avLst/>
            <a:gdLst/>
            <a:ahLst/>
            <a:cxnLst/>
            <a:rect l="l" t="t" r="r" b="b"/>
            <a:pathLst>
              <a:path w="5486400" h="2307590">
                <a:moveTo>
                  <a:pt x="5486400" y="0"/>
                </a:moveTo>
                <a:lnTo>
                  <a:pt x="5485130" y="0"/>
                </a:lnTo>
                <a:lnTo>
                  <a:pt x="5485130" y="2306320"/>
                </a:lnTo>
                <a:lnTo>
                  <a:pt x="1270" y="2306320"/>
                </a:lnTo>
                <a:lnTo>
                  <a:pt x="1270" y="0"/>
                </a:lnTo>
                <a:lnTo>
                  <a:pt x="0" y="0"/>
                </a:lnTo>
                <a:lnTo>
                  <a:pt x="0" y="2306320"/>
                </a:lnTo>
                <a:lnTo>
                  <a:pt x="0" y="2307590"/>
                </a:lnTo>
                <a:lnTo>
                  <a:pt x="1270" y="2307590"/>
                </a:lnTo>
                <a:lnTo>
                  <a:pt x="5485130" y="2307590"/>
                </a:lnTo>
                <a:lnTo>
                  <a:pt x="5486400" y="2307590"/>
                </a:lnTo>
                <a:lnTo>
                  <a:pt x="5486400" y="230632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118427" cy="37536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4620990">
              <a:tabLst>
                <a:tab pos="5180624" algn="l"/>
              </a:tabLst>
            </a:pPr>
            <a:r>
              <a:rPr sz="2133" b="1" spc="-7" dirty="0">
                <a:latin typeface="Arial"/>
                <a:cs typeface="Arial"/>
              </a:rPr>
              <a:t>5.1	Jenkins</a:t>
            </a:r>
            <a:r>
              <a:rPr sz="2133" b="1" spc="-5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definition 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 </a:t>
            </a:r>
            <a:r>
              <a:rPr sz="2133" dirty="0">
                <a:latin typeface="Arial MT"/>
                <a:cs typeface="Arial MT"/>
              </a:rPr>
              <a:t>is </a:t>
            </a:r>
            <a:r>
              <a:rPr sz="2133" spc="-7" dirty="0">
                <a:latin typeface="Arial MT"/>
                <a:cs typeface="Arial MT"/>
              </a:rPr>
              <a:t>called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Job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Jobs</a:t>
            </a:r>
            <a:r>
              <a:rPr sz="2133" spc="-7" dirty="0">
                <a:latin typeface="Arial MT"/>
                <a:cs typeface="Arial MT"/>
              </a:rPr>
              <a:t> are created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menu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Jenkins home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page.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composed 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 steps.</a:t>
            </a:r>
            <a:endParaRPr sz="2133" dirty="0">
              <a:latin typeface="Arial MT"/>
              <a:cs typeface="Arial MT"/>
            </a:endParaRPr>
          </a:p>
          <a:p>
            <a:pPr marL="626518" marR="677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Examples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include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connecting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dirty="0">
                <a:latin typeface="Arial MT"/>
                <a:cs typeface="Arial MT"/>
              </a:rPr>
              <a:t> code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executing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shell </a:t>
            </a:r>
            <a:r>
              <a:rPr sz="2133" dirty="0">
                <a:latin typeface="Arial MT"/>
                <a:cs typeface="Arial MT"/>
              </a:rPr>
              <a:t>/ </a:t>
            </a:r>
            <a:r>
              <a:rPr sz="2133" spc="-7" dirty="0">
                <a:latin typeface="Arial MT"/>
                <a:cs typeface="Arial MT"/>
              </a:rPr>
              <a:t>batch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scripts, 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sending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emails.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More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types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-7" dirty="0">
                <a:latin typeface="Arial MT"/>
                <a:cs typeface="Arial MT"/>
              </a:rPr>
              <a:t> 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added by installing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Jenkins.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87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28498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Non-Java Jenkins Jobs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8" y="-145626"/>
            <a:ext cx="6714913" cy="6803466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211215">
              <a:spcBef>
                <a:spcPts val="1560"/>
              </a:spcBef>
              <a:tabLst>
                <a:tab pos="4769153" algn="l"/>
              </a:tabLst>
            </a:pPr>
            <a:r>
              <a:rPr sz="2133" b="1" spc="-7" dirty="0">
                <a:latin typeface="Arial"/>
                <a:cs typeface="Arial"/>
              </a:rPr>
              <a:t>5.2	Non-Java</a:t>
            </a:r>
            <a:r>
              <a:rPr sz="2133" b="1" spc="-7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Source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Code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Git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SVN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TFVC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...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.NET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MSBuild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MSTest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dirty="0">
                <a:latin typeface="Arial MT"/>
                <a:cs typeface="Arial MT"/>
              </a:rPr>
              <a:t>…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Node.js</a:t>
            </a:r>
            <a:endParaRPr sz="2133">
              <a:latin typeface="Arial MT"/>
              <a:cs typeface="Arial MT"/>
            </a:endParaRPr>
          </a:p>
          <a:p>
            <a:pPr marL="303946" marR="4964729" lvl="1" indent="-303946" algn="r">
              <a:spcBef>
                <a:spcPts val="853"/>
              </a:spcBef>
              <a:buSzPct val="56250"/>
              <a:buFont typeface="Tahoma"/>
              <a:buChar char="◊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node.e</a:t>
            </a:r>
            <a:r>
              <a:rPr sz="2133" spc="-13" dirty="0">
                <a:latin typeface="Arial MT"/>
                <a:cs typeface="Arial MT"/>
              </a:rPr>
              <a:t>x</a:t>
            </a:r>
            <a:r>
              <a:rPr sz="2133" dirty="0">
                <a:latin typeface="Arial MT"/>
                <a:cs typeface="Arial MT"/>
              </a:rPr>
              <a:t>e</a:t>
            </a:r>
            <a:endParaRPr sz="2133">
              <a:latin typeface="Arial MT"/>
              <a:cs typeface="Arial MT"/>
            </a:endParaRPr>
          </a:p>
          <a:p>
            <a:pPr marL="303946" marR="5041774" lvl="1" indent="-303946" algn="r">
              <a:spcBef>
                <a:spcPts val="867"/>
              </a:spcBef>
              <a:buSzPct val="56250"/>
              <a:buFont typeface="Tahoma"/>
              <a:buChar char="◊"/>
              <a:tabLst>
                <a:tab pos="303946" algn="l"/>
                <a:tab pos="304792" algn="l"/>
              </a:tabLst>
            </a:pPr>
            <a:r>
              <a:rPr sz="2133" spc="-7" dirty="0">
                <a:latin typeface="Arial MT"/>
                <a:cs typeface="Arial MT"/>
              </a:rPr>
              <a:t>npm.e</a:t>
            </a:r>
            <a:r>
              <a:rPr sz="2133" spc="-13" dirty="0">
                <a:latin typeface="Arial MT"/>
                <a:cs typeface="Arial MT"/>
              </a:rPr>
              <a:t>x</a:t>
            </a:r>
            <a:r>
              <a:rPr sz="2133" dirty="0">
                <a:latin typeface="Arial MT"/>
                <a:cs typeface="Arial MT"/>
              </a:rPr>
              <a:t>e</a:t>
            </a:r>
            <a:endParaRPr sz="2133">
              <a:latin typeface="Arial MT"/>
              <a:cs typeface="Arial MT"/>
            </a:endParaRPr>
          </a:p>
          <a:p>
            <a:pPr marL="303946" marR="5014680" indent="-303946" algn="r">
              <a:spcBef>
                <a:spcPts val="853"/>
              </a:spcBef>
              <a:buSzPct val="56250"/>
              <a:buFont typeface="Lucida Sans Unicode"/>
              <a:buChar char="■"/>
              <a:tabLst>
                <a:tab pos="303946" algn="l"/>
                <a:tab pos="321725" algn="l"/>
              </a:tabLst>
            </a:pPr>
            <a:r>
              <a:rPr sz="2133" dirty="0">
                <a:latin typeface="Arial MT"/>
                <a:cs typeface="Arial MT"/>
              </a:rPr>
              <a:t>P</a:t>
            </a:r>
            <a:r>
              <a:rPr sz="2133" spc="7" dirty="0">
                <a:latin typeface="Arial MT"/>
                <a:cs typeface="Arial MT"/>
              </a:rPr>
              <a:t>o</a:t>
            </a:r>
            <a:r>
              <a:rPr sz="2133" spc="-40" dirty="0">
                <a:latin typeface="Arial MT"/>
                <a:cs typeface="Arial MT"/>
              </a:rPr>
              <a:t>w</a:t>
            </a:r>
            <a:r>
              <a:rPr sz="2133" spc="-7" dirty="0">
                <a:latin typeface="Arial MT"/>
                <a:cs typeface="Arial MT"/>
              </a:rPr>
              <a:t>er</a:t>
            </a:r>
            <a:r>
              <a:rPr sz="2133" dirty="0">
                <a:latin typeface="Arial MT"/>
                <a:cs typeface="Arial MT"/>
              </a:rPr>
              <a:t>S</a:t>
            </a:r>
            <a:r>
              <a:rPr sz="2133" spc="-7" dirty="0">
                <a:latin typeface="Arial MT"/>
                <a:cs typeface="Arial MT"/>
              </a:rPr>
              <a:t>he</a:t>
            </a:r>
            <a:r>
              <a:rPr sz="2133" dirty="0">
                <a:latin typeface="Arial MT"/>
                <a:cs typeface="Arial MT"/>
              </a:rPr>
              <a:t>ll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C++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88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8364220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169841">
              <a:tabLst>
                <a:tab pos="3727780" algn="l"/>
              </a:tabLst>
            </a:pPr>
            <a:r>
              <a:rPr sz="2133" b="1" spc="-7" dirty="0">
                <a:latin typeface="Arial"/>
                <a:cs typeface="Arial"/>
              </a:rPr>
              <a:t>5.3	Building .NET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Projects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3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MSTest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MSTestRunner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MSTestRunner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Create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Jenkins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 </a:t>
            </a:r>
            <a:r>
              <a:rPr sz="2133" spc="-7" dirty="0">
                <a:latin typeface="Arial MT"/>
                <a:cs typeface="Arial MT"/>
              </a:rPr>
              <a:t>to build and test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.NET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Deploy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89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318500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13866">
              <a:tabLst>
                <a:tab pos="3773499" algn="l"/>
              </a:tabLst>
            </a:pPr>
            <a:r>
              <a:rPr sz="2133" b="1" spc="-7" dirty="0">
                <a:latin typeface="Arial"/>
                <a:cs typeface="Arial"/>
              </a:rPr>
              <a:t>5.4	Installing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MSTest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 in 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MSTest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772" y="1085545"/>
            <a:ext cx="3186909" cy="3434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107" y="1747335"/>
            <a:ext cx="4653280" cy="107058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092440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440767">
              <a:tabLst>
                <a:tab pos="3998707" algn="l"/>
              </a:tabLst>
            </a:pPr>
            <a:r>
              <a:rPr sz="2133" b="1" spc="-7" dirty="0">
                <a:latin typeface="Arial"/>
                <a:cs typeface="Arial"/>
              </a:rPr>
              <a:t>5.5	Configuring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MSBuild 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 Tool Configuration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632" y="1103721"/>
            <a:ext cx="4448953" cy="1864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3058160"/>
            <a:ext cx="25958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-8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MSBuild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6857" y="3677260"/>
            <a:ext cx="3402089" cy="21003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3067" y="5865706"/>
            <a:ext cx="32435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path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msbuild.exe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507" y="2209800"/>
            <a:ext cx="9617287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2941246">
              <a:tabLst>
                <a:tab pos="3500879" algn="l"/>
              </a:tabLst>
            </a:pPr>
            <a:r>
              <a:rPr sz="2133" b="1" spc="-7" dirty="0">
                <a:latin typeface="Arial"/>
                <a:cs typeface="Arial"/>
              </a:rPr>
              <a:t>1.7	What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is Continuous Integration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Usually,</a:t>
            </a:r>
            <a:r>
              <a:rPr sz="2133" dirty="0">
                <a:latin typeface="Arial MT"/>
                <a:cs typeface="Arial MT"/>
              </a:rPr>
              <a:t> CI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along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Test-First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design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automated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QA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Run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unit-test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suite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smoke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ensure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isn’t broken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Clearly,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automatic 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prerequisite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So</a:t>
            </a:r>
            <a:r>
              <a:rPr sz="2133" spc="-13" dirty="0">
                <a:latin typeface="Arial MT"/>
                <a:cs typeface="Arial MT"/>
              </a:rPr>
              <a:t> we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need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system </a:t>
            </a:r>
            <a:r>
              <a:rPr sz="2133" dirty="0">
                <a:latin typeface="Arial MT"/>
                <a:cs typeface="Arial MT"/>
              </a:rPr>
              <a:t>–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Maven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 instance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synchronous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asynchronous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Asynchronous</a:t>
            </a:r>
            <a:r>
              <a:rPr sz="2133" dirty="0">
                <a:latin typeface="Arial MT"/>
                <a:cs typeface="Arial MT"/>
              </a:rPr>
              <a:t> –</a:t>
            </a:r>
            <a:r>
              <a:rPr sz="2133" spc="-7" dirty="0">
                <a:latin typeface="Arial MT"/>
                <a:cs typeface="Arial MT"/>
              </a:rPr>
              <a:t> Integration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happens automatically on</a:t>
            </a:r>
            <a:r>
              <a:rPr sz="2133" dirty="0">
                <a:latin typeface="Arial MT"/>
                <a:cs typeface="Arial MT"/>
              </a:rPr>
              <a:t> code</a:t>
            </a:r>
            <a:r>
              <a:rPr sz="2133" spc="-7" dirty="0">
                <a:latin typeface="Arial MT"/>
                <a:cs typeface="Arial MT"/>
              </a:rPr>
              <a:t> committal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Synchronous</a:t>
            </a:r>
            <a:r>
              <a:rPr sz="2133" dirty="0">
                <a:latin typeface="Arial MT"/>
                <a:cs typeface="Arial MT"/>
              </a:rPr>
              <a:t> –</a:t>
            </a:r>
            <a:r>
              <a:rPr sz="2133" spc="-7" dirty="0">
                <a:latin typeface="Arial MT"/>
                <a:cs typeface="Arial MT"/>
              </a:rPr>
              <a:t> Trigger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manually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after</a:t>
            </a:r>
            <a:r>
              <a:rPr sz="2133" dirty="0">
                <a:latin typeface="Arial MT"/>
                <a:cs typeface="Arial MT"/>
              </a:rPr>
              <a:t> a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session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60400"/>
            <a:ext cx="8026400" cy="43654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267" y="-743374"/>
            <a:ext cx="28498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7" dirty="0">
                <a:latin typeface="Times New Roman"/>
                <a:cs typeface="Times New Roman"/>
              </a:rPr>
              <a:t> Non-Java Jenkins Jobs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9153312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379074">
              <a:tabLst>
                <a:tab pos="2937013" algn="l"/>
              </a:tabLst>
            </a:pPr>
            <a:r>
              <a:rPr sz="2133" b="1" spc="-7" dirty="0">
                <a:latin typeface="Arial"/>
                <a:cs typeface="Arial"/>
              </a:rPr>
              <a:t>5.6	Creating</a:t>
            </a:r>
            <a:r>
              <a:rPr sz="2133" b="1" dirty="0">
                <a:latin typeface="Arial"/>
                <a:cs typeface="Arial"/>
              </a:rPr>
              <a:t> a</a:t>
            </a:r>
            <a:r>
              <a:rPr sz="2133" b="1" spc="-7" dirty="0">
                <a:latin typeface="Arial"/>
                <a:cs typeface="Arial"/>
              </a:rPr>
              <a:t> Jenkins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 and Specify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7" dirty="0">
                <a:latin typeface="Arial"/>
                <a:cs typeface="Arial"/>
              </a:rPr>
              <a:t> Build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Step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009227"/>
            <a:ext cx="2707640" cy="22961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3395134"/>
            <a:ext cx="333417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Specify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solution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(.sln)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107" y="3862494"/>
            <a:ext cx="3620347" cy="23825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93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678333" cy="2997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853195">
              <a:tabLst>
                <a:tab pos="3411135" algn="l"/>
              </a:tabLst>
            </a:pPr>
            <a:r>
              <a:rPr sz="2133" b="1" spc="-7" dirty="0">
                <a:latin typeface="Arial"/>
                <a:cs typeface="Arial"/>
              </a:rPr>
              <a:t>5.7	Specifying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Step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for Running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Unit Tests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define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step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 various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ways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MSTestRunner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Execute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-7" dirty="0">
                <a:latin typeface="Arial MT"/>
                <a:cs typeface="Arial MT"/>
              </a:rPr>
              <a:t> batch command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Define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Windows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batch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command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2394278"/>
            <a:ext cx="2753360" cy="19321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107" y="4448388"/>
            <a:ext cx="5432213" cy="26449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956040" cy="1666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573802">
              <a:tabLst>
                <a:tab pos="3133435" algn="l"/>
              </a:tabLst>
            </a:pPr>
            <a:r>
              <a:rPr sz="2133" b="1" spc="-7" dirty="0">
                <a:latin typeface="Arial"/>
                <a:cs typeface="Arial"/>
              </a:rPr>
              <a:t>5.8	Adding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7" dirty="0">
                <a:latin typeface="Arial"/>
                <a:cs typeface="Arial"/>
              </a:rPr>
              <a:t> Step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for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Deploying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the .NET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Project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Configure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MSBuild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Build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File</a:t>
            </a:r>
            <a:r>
              <a:rPr sz="2133" b="1" spc="27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Command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Line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Arguments</a:t>
            </a:r>
            <a:r>
              <a:rPr sz="2133" spc="-7" dirty="0">
                <a:latin typeface="Arial MT"/>
                <a:cs typeface="Arial MT"/>
              </a:rPr>
              <a:t>.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009227"/>
            <a:ext cx="5989320" cy="29159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860367" cy="24123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672013">
              <a:tabLst>
                <a:tab pos="3231646" algn="l"/>
              </a:tabLst>
            </a:pPr>
            <a:r>
              <a:rPr sz="2133" b="1" spc="-7" dirty="0">
                <a:latin typeface="Arial"/>
                <a:cs typeface="Arial"/>
              </a:rPr>
              <a:t>5.9	Building </a:t>
            </a:r>
            <a:r>
              <a:rPr sz="2133" b="1" dirty="0">
                <a:latin typeface="Arial"/>
                <a:cs typeface="Arial"/>
              </a:rPr>
              <a:t>a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Node.js Application</a:t>
            </a:r>
            <a:r>
              <a:rPr sz="2133" b="1" dirty="0">
                <a:latin typeface="Arial"/>
                <a:cs typeface="Arial"/>
              </a:rPr>
              <a:t> with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Execute </a:t>
            </a:r>
            <a:r>
              <a:rPr sz="2133" spc="-13" dirty="0">
                <a:latin typeface="Arial MT"/>
                <a:cs typeface="Arial MT"/>
              </a:rPr>
              <a:t>Windows</a:t>
            </a:r>
            <a:r>
              <a:rPr sz="2133" spc="-7" dirty="0">
                <a:latin typeface="Arial MT"/>
                <a:cs typeface="Arial MT"/>
              </a:rPr>
              <a:t> batch command</a:t>
            </a:r>
            <a:endParaRPr sz="2133">
              <a:latin typeface="Arial MT"/>
              <a:cs typeface="Arial MT"/>
            </a:endParaRPr>
          </a:p>
          <a:p>
            <a:pPr marL="16933">
              <a:spcBef>
                <a:spcPts val="627"/>
              </a:spcBef>
            </a:pPr>
            <a:r>
              <a:rPr sz="2133" spc="-7" dirty="0">
                <a:latin typeface="Courier New"/>
                <a:cs typeface="Courier New"/>
              </a:rPr>
              <a:t>npm</a:t>
            </a:r>
            <a:r>
              <a:rPr sz="2133" spc="-93" dirty="0">
                <a:latin typeface="Courier New"/>
                <a:cs typeface="Courier New"/>
              </a:rPr>
              <a:t> </a:t>
            </a:r>
            <a:r>
              <a:rPr sz="2133" spc="-7" dirty="0">
                <a:latin typeface="Courier New"/>
                <a:cs typeface="Courier New"/>
              </a:rPr>
              <a:t>install</a:t>
            </a:r>
            <a:endParaRPr sz="2133">
              <a:latin typeface="Courier New"/>
              <a:cs typeface="Courier New"/>
            </a:endParaRPr>
          </a:p>
          <a:p>
            <a:pPr marL="626518" indent="-304792">
              <a:spcBef>
                <a:spcPts val="9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unit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spc="27" dirty="0">
                <a:latin typeface="Arial MT"/>
                <a:cs typeface="Arial MT"/>
              </a:rPr>
              <a:t> </a:t>
            </a:r>
            <a:r>
              <a:rPr sz="2133" b="1" spc="-7" dirty="0">
                <a:latin typeface="Arial"/>
                <a:cs typeface="Arial"/>
              </a:rPr>
              <a:t>Mocha</a:t>
            </a:r>
            <a:endParaRPr sz="2133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890722"/>
            <a:ext cx="6920668" cy="7372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2868506"/>
            <a:ext cx="52154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Publish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 results </a:t>
            </a:r>
            <a:r>
              <a:rPr sz="2133" spc="-13" dirty="0">
                <a:latin typeface="Arial MT"/>
                <a:cs typeface="Arial MT"/>
              </a:rPr>
              <a:t>with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post-build action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96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9083040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463515">
              <a:tabLst>
                <a:tab pos="5173851" algn="l"/>
              </a:tabLst>
            </a:pPr>
            <a:r>
              <a:rPr sz="2133" b="1" spc="-7" dirty="0">
                <a:latin typeface="Arial"/>
                <a:cs typeface="Arial"/>
              </a:rPr>
              <a:t>5.10	Node.js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Running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shell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script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will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fine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also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Node.js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only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runs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Linux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Provides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auto-installers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Lets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create multiple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versions</a:t>
            </a:r>
            <a:endParaRPr sz="2133">
              <a:latin typeface="Arial MT"/>
              <a:cs typeface="Arial MT"/>
            </a:endParaRPr>
          </a:p>
          <a:p>
            <a:pPr marL="1236102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sets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global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modules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97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496973" cy="38870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1031214">
              <a:tabLst>
                <a:tab pos="1739857" algn="l"/>
              </a:tabLst>
            </a:pPr>
            <a:r>
              <a:rPr sz="2133" b="1" spc="-7" dirty="0">
                <a:latin typeface="Arial"/>
                <a:cs typeface="Arial"/>
              </a:rPr>
              <a:t>5.11	Provides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direct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Pipeline</a:t>
            </a:r>
            <a:r>
              <a:rPr sz="2133" b="1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supportBuilding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a </a:t>
            </a:r>
            <a:r>
              <a:rPr sz="2133" b="1" spc="-7" dirty="0">
                <a:latin typeface="Arial"/>
                <a:cs typeface="Arial"/>
              </a:rPr>
              <a:t>C++ Project</a:t>
            </a:r>
            <a:r>
              <a:rPr sz="2133" b="1" dirty="0">
                <a:latin typeface="Arial"/>
                <a:cs typeface="Arial"/>
              </a:rPr>
              <a:t> with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CMake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CMake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generating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MakeFile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 CMake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is</a:t>
            </a:r>
            <a:r>
              <a:rPr sz="2133" spc="-7" dirty="0">
                <a:latin typeface="Arial MT"/>
                <a:cs typeface="Arial MT"/>
              </a:rPr>
              <a:t> useful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want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to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specific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version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CMake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CMake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 marL="626518" indent="-304792">
              <a:spcBef>
                <a:spcPts val="1520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"make all"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directory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3181772"/>
            <a:ext cx="4834467" cy="31428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92334" y="6036734"/>
            <a:ext cx="1693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latin typeface="Arial MT"/>
                <a:cs typeface="Arial MT"/>
              </a:rPr>
              <a:t>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98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891693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2641534">
              <a:tabLst>
                <a:tab pos="3351870" algn="l"/>
              </a:tabLst>
            </a:pPr>
            <a:r>
              <a:rPr sz="2133" b="1" spc="-7" dirty="0">
                <a:latin typeface="Arial"/>
                <a:cs typeface="Arial"/>
              </a:rPr>
              <a:t>5.12	Executing PowerShell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Scripts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with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Jenkins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Install PowerShell plugin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Add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PowerShell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107" y="1906857"/>
            <a:ext cx="4204547" cy="30325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067" y="5029200"/>
            <a:ext cx="27169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Run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99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0801773" cy="2004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dirty="0">
                <a:latin typeface="Times New Roman"/>
                <a:cs typeface="Times New Roman"/>
              </a:rPr>
              <a:t> 5</a:t>
            </a:r>
            <a:r>
              <a:rPr sz="1600" spc="-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 </a:t>
            </a:r>
            <a:r>
              <a:rPr sz="1600" spc="-7" dirty="0">
                <a:latin typeface="Times New Roman"/>
                <a:cs typeface="Times New Roman"/>
              </a:rPr>
              <a:t>Non-Java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 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786934">
              <a:tabLst>
                <a:tab pos="5495576" algn="l"/>
              </a:tabLst>
            </a:pPr>
            <a:r>
              <a:rPr sz="2133" b="1" spc="-7" dirty="0">
                <a:latin typeface="Arial"/>
                <a:cs typeface="Arial"/>
              </a:rPr>
              <a:t>5.13	Summary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Jenkins has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various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building</a:t>
            </a:r>
            <a:r>
              <a:rPr sz="2133" dirty="0">
                <a:latin typeface="Arial MT"/>
                <a:cs typeface="Arial MT"/>
              </a:rPr>
              <a:t> / </a:t>
            </a:r>
            <a:r>
              <a:rPr sz="2133" spc="-7" dirty="0">
                <a:latin typeface="Arial MT"/>
                <a:cs typeface="Arial MT"/>
              </a:rPr>
              <a:t>executing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non-Java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such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.NET,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Node.js,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C++, PowerShell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etc.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651935"/>
            <a:ext cx="3440853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7" dirty="0">
                <a:latin typeface="Arial"/>
                <a:cs typeface="Arial"/>
              </a:rPr>
              <a:t>6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 Template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419947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697652"/>
            <a:ext cx="7311813" cy="178741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SCMs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 Plugin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config.xml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230293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419963"/>
            <a:ext cx="7315200" cy="2208107"/>
          </a:xfrm>
          <a:custGeom>
            <a:avLst/>
            <a:gdLst/>
            <a:ahLst/>
            <a:cxnLst/>
            <a:rect l="l" t="t" r="r" b="b"/>
            <a:pathLst>
              <a:path w="5486400" h="1656080">
                <a:moveTo>
                  <a:pt x="5486400" y="0"/>
                </a:moveTo>
                <a:lnTo>
                  <a:pt x="5485130" y="0"/>
                </a:lnTo>
                <a:lnTo>
                  <a:pt x="5485130" y="1654797"/>
                </a:lnTo>
                <a:lnTo>
                  <a:pt x="1270" y="1654797"/>
                </a:lnTo>
                <a:lnTo>
                  <a:pt x="1270" y="0"/>
                </a:lnTo>
                <a:lnTo>
                  <a:pt x="0" y="0"/>
                </a:lnTo>
                <a:lnTo>
                  <a:pt x="0" y="1654797"/>
                </a:lnTo>
                <a:lnTo>
                  <a:pt x="0" y="1656067"/>
                </a:lnTo>
                <a:lnTo>
                  <a:pt x="1270" y="1656067"/>
                </a:lnTo>
                <a:lnTo>
                  <a:pt x="5485130" y="1656067"/>
                </a:lnTo>
                <a:lnTo>
                  <a:pt x="5486400" y="1656067"/>
                </a:lnTo>
                <a:lnTo>
                  <a:pt x="5486400" y="1654797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905000"/>
            <a:ext cx="8591127" cy="3884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Introduction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to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Integration,</a:t>
            </a:r>
            <a:r>
              <a:rPr sz="1600" spc="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Jenkins-CI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 dirty="0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2941246">
              <a:tabLst>
                <a:tab pos="3500879" algn="l"/>
              </a:tabLst>
            </a:pPr>
            <a:r>
              <a:rPr sz="2133" b="1" spc="-7" dirty="0">
                <a:latin typeface="Arial"/>
                <a:cs typeface="Arial"/>
              </a:rPr>
              <a:t>1.8	What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is Continuous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Integration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 dirty="0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Side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Effects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Generate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reports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Install 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QA,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Test,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etc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Always have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install-able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artifact</a:t>
            </a:r>
            <a:endParaRPr sz="2133" dirty="0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It’s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great time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generate development metrics</a:t>
            </a:r>
            <a:endParaRPr sz="2133" dirty="0">
              <a:latin typeface="Arial MT"/>
              <a:cs typeface="Arial MT"/>
            </a:endParaRPr>
          </a:p>
          <a:p>
            <a:pPr marL="931310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E.g. Code Coverage,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Standards Compliance,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Static Analysis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96">
              <a:lnSpc>
                <a:spcPts val="188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8092440" cy="2553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Template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531247">
              <a:tabLst>
                <a:tab pos="5089186" algn="l"/>
              </a:tabLst>
            </a:pPr>
            <a:r>
              <a:rPr sz="2133" b="1" spc="-7" dirty="0">
                <a:latin typeface="Arial"/>
                <a:cs typeface="Arial"/>
              </a:rPr>
              <a:t>6.1	Template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Template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creating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based 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some existing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allows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multiple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follow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same basic </a:t>
            </a:r>
            <a:r>
              <a:rPr sz="2133" dirty="0">
                <a:latin typeface="Arial MT"/>
                <a:cs typeface="Arial MT"/>
              </a:rPr>
              <a:t>set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steps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Requires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"Template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Project" plugin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102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254740" cy="39399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Template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74154">
              <a:tabLst>
                <a:tab pos="4533787" algn="l"/>
              </a:tabLst>
            </a:pPr>
            <a:r>
              <a:rPr sz="2133" b="1" spc="-7" dirty="0">
                <a:latin typeface="Arial"/>
                <a:cs typeface="Arial"/>
              </a:rPr>
              <a:t>6.2	Template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(Contd.)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 brings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meta-programming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Jenkins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ct val="96100"/>
              </a:lnSpc>
              <a:spcBef>
                <a:spcPts val="9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shields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 configuration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Administrators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 </a:t>
            </a:r>
            <a:r>
              <a:rPr sz="2133" spc="-7" dirty="0">
                <a:latin typeface="Arial MT"/>
                <a:cs typeface="Arial MT"/>
              </a:rPr>
              <a:t>allow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end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users to 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modify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domain specific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features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yet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expose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entire 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 them.</a:t>
            </a:r>
            <a:endParaRPr sz="2133">
              <a:latin typeface="Arial MT"/>
              <a:cs typeface="Arial MT"/>
            </a:endParaRPr>
          </a:p>
          <a:p>
            <a:pPr marL="626518" marR="891518" indent="-304792">
              <a:lnSpc>
                <a:spcPts val="2467"/>
              </a:lnSpc>
              <a:spcBef>
                <a:spcPts val="101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It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captures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"</a:t>
            </a:r>
            <a:r>
              <a:rPr sz="2133" i="1" spc="-7" dirty="0">
                <a:latin typeface="Arial"/>
                <a:cs typeface="Arial"/>
              </a:rPr>
              <a:t>sameness"</a:t>
            </a:r>
            <a:r>
              <a:rPr sz="2133" i="1" spc="20" dirty="0">
                <a:latin typeface="Arial"/>
                <a:cs typeface="Arial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configuration across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environments.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It's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useful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when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organizations have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7" dirty="0">
                <a:latin typeface="Arial MT"/>
                <a:cs typeface="Arial MT"/>
              </a:rPr>
              <a:t> large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number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that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differ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only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few things.</a:t>
            </a:r>
            <a:endParaRPr sz="2133">
              <a:latin typeface="Arial MT"/>
              <a:cs typeface="Arial MT"/>
            </a:endParaRPr>
          </a:p>
          <a:p>
            <a:pPr marL="931310" lvl="1" indent="-304792">
              <a:spcBef>
                <a:spcPts val="78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e.g.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job that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pulls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different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repository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branch for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 developer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463867" cy="4265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Template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974154">
              <a:tabLst>
                <a:tab pos="4533787" algn="l"/>
              </a:tabLst>
            </a:pPr>
            <a:r>
              <a:rPr sz="2133" b="1" spc="-7" dirty="0">
                <a:latin typeface="Arial"/>
                <a:cs typeface="Arial"/>
              </a:rPr>
              <a:t>6.3	Template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r>
              <a:rPr sz="2133" b="1" spc="-2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(Contd.)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has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notion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reusable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components.</a:t>
            </a:r>
            <a:endParaRPr sz="2133">
              <a:latin typeface="Arial MT"/>
              <a:cs typeface="Arial MT"/>
            </a:endParaRPr>
          </a:p>
          <a:p>
            <a:pPr marL="626518" marR="276853" indent="-304792">
              <a:lnSpc>
                <a:spcPts val="2452"/>
              </a:lnSpc>
              <a:spcBef>
                <a:spcPts val="103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Think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 an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equivalent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class,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attributes,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instance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oriented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programming paradigm</a:t>
            </a:r>
            <a:endParaRPr sz="2133">
              <a:latin typeface="Arial MT"/>
              <a:cs typeface="Arial MT"/>
            </a:endParaRPr>
          </a:p>
          <a:p>
            <a:pPr marL="626518" marR="170176" indent="-304792">
              <a:lnSpc>
                <a:spcPts val="2452"/>
              </a:lnSpc>
              <a:spcBef>
                <a:spcPts val="973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These components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building blocks that</a:t>
            </a:r>
            <a:r>
              <a:rPr sz="2133" dirty="0">
                <a:latin typeface="Arial MT"/>
                <a:cs typeface="Arial MT"/>
              </a:rPr>
              <a:t> can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be used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other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components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or </a:t>
            </a:r>
            <a:r>
              <a:rPr sz="2133" spc="-56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can</a:t>
            </a:r>
            <a:r>
              <a:rPr sz="2133" spc="-7" dirty="0">
                <a:latin typeface="Arial MT"/>
                <a:cs typeface="Arial MT"/>
              </a:rPr>
              <a:t> be instantiated</a:t>
            </a:r>
            <a:r>
              <a:rPr sz="2133" dirty="0">
                <a:latin typeface="Arial MT"/>
                <a:cs typeface="Arial MT"/>
              </a:rPr>
              <a:t> in</a:t>
            </a:r>
            <a:r>
              <a:rPr sz="2133" spc="-7" dirty="0">
                <a:latin typeface="Arial MT"/>
                <a:cs typeface="Arial MT"/>
              </a:rPr>
              <a:t> standalone manner.</a:t>
            </a:r>
            <a:endParaRPr sz="2133">
              <a:latin typeface="Arial MT"/>
              <a:cs typeface="Arial MT"/>
            </a:endParaRPr>
          </a:p>
          <a:p>
            <a:pPr marL="626518" marR="6773" indent="-304792">
              <a:lnSpc>
                <a:spcPct val="96100"/>
              </a:lnSpc>
              <a:spcBef>
                <a:spcPts val="90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One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huge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advantage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Templates plugin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that</a:t>
            </a:r>
            <a:r>
              <a:rPr sz="2133" dirty="0">
                <a:latin typeface="Arial MT"/>
                <a:cs typeface="Arial MT"/>
              </a:rPr>
              <a:t> if</a:t>
            </a:r>
            <a:r>
              <a:rPr sz="2133" spc="-7" dirty="0">
                <a:latin typeface="Arial MT"/>
                <a:cs typeface="Arial MT"/>
              </a:rPr>
              <a:t>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definition </a:t>
            </a:r>
            <a:r>
              <a:rPr sz="2133" dirty="0">
                <a:latin typeface="Arial MT"/>
                <a:cs typeface="Arial MT"/>
              </a:rPr>
              <a:t> changes,</a:t>
            </a:r>
            <a:r>
              <a:rPr sz="2133" spc="-7" dirty="0">
                <a:latin typeface="Arial MT"/>
                <a:cs typeface="Arial MT"/>
              </a:rPr>
              <a:t> then</a:t>
            </a:r>
            <a:r>
              <a:rPr sz="2133" dirty="0">
                <a:latin typeface="Arial MT"/>
                <a:cs typeface="Arial MT"/>
              </a:rPr>
              <a:t> it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is</a:t>
            </a:r>
            <a:r>
              <a:rPr sz="2133" spc="-7" dirty="0">
                <a:latin typeface="Arial MT"/>
                <a:cs typeface="Arial MT"/>
              </a:rPr>
              <a:t> reflected </a:t>
            </a:r>
            <a:r>
              <a:rPr sz="2133" dirty="0">
                <a:latin typeface="Arial MT"/>
                <a:cs typeface="Arial MT"/>
              </a:rPr>
              <a:t>in</a:t>
            </a:r>
            <a:r>
              <a:rPr sz="2133" spc="-7" dirty="0">
                <a:latin typeface="Arial MT"/>
                <a:cs typeface="Arial MT"/>
              </a:rPr>
              <a:t> all jobs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using that template,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thus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simplifying management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large numbers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104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217847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Template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068" y="-145627"/>
            <a:ext cx="7111153" cy="236699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737093">
              <a:spcBef>
                <a:spcPts val="1560"/>
              </a:spcBef>
              <a:tabLst>
                <a:tab pos="4296726" algn="l"/>
              </a:tabLst>
            </a:pPr>
            <a:r>
              <a:rPr sz="2133" b="1" spc="-7" dirty="0">
                <a:latin typeface="Arial"/>
                <a:cs typeface="Arial"/>
              </a:rPr>
              <a:t>6.4	Template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</a:t>
            </a:r>
            <a:endParaRPr sz="2133">
              <a:latin typeface="Arial"/>
              <a:cs typeface="Arial"/>
            </a:endParaRPr>
          </a:p>
          <a:p>
            <a:pPr marL="321725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Installation</a:t>
            </a:r>
            <a:endParaRPr sz="2133">
              <a:latin typeface="Arial MT"/>
              <a:cs typeface="Arial MT"/>
            </a:endParaRPr>
          </a:p>
          <a:p>
            <a:pPr marL="626518" lvl="1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Manage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&gt;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Available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Tab</a:t>
            </a:r>
            <a:endParaRPr sz="2133">
              <a:latin typeface="Arial MT"/>
              <a:cs typeface="Arial MT"/>
            </a:endParaRPr>
          </a:p>
          <a:p>
            <a:pPr marL="931310" lvl="2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Template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</a:t>
            </a:r>
            <a:r>
              <a:rPr sz="2133" spc="-4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321725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320879" algn="l"/>
                <a:tab pos="321725" algn="l"/>
              </a:tabLst>
            </a:pPr>
            <a:r>
              <a:rPr sz="2133" spc="-7" dirty="0">
                <a:latin typeface="Arial MT"/>
                <a:cs typeface="Arial MT"/>
              </a:rPr>
              <a:t>Using Template </a:t>
            </a:r>
            <a:r>
              <a:rPr sz="2133" dirty="0">
                <a:latin typeface="Arial MT"/>
                <a:cs typeface="Arial MT"/>
              </a:rPr>
              <a:t>Job</a:t>
            </a:r>
            <a:r>
              <a:rPr sz="2133" spc="-7" dirty="0">
                <a:latin typeface="Arial MT"/>
                <a:cs typeface="Arial MT"/>
              </a:rPr>
              <a:t> Plugin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Post-build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867" y="4881879"/>
            <a:ext cx="46278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SzPct val="56250"/>
              <a:buFont typeface="Tahoma"/>
              <a:buChar char="◊"/>
              <a:tabLst>
                <a:tab pos="320879" algn="l"/>
                <a:tab pos="321725" algn="l"/>
              </a:tabLst>
            </a:pPr>
            <a:r>
              <a:rPr sz="2133" dirty="0">
                <a:latin typeface="Arial MT"/>
                <a:cs typeface="Arial MT"/>
              </a:rPr>
              <a:t>Use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publishers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another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project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0505" y="2313094"/>
            <a:ext cx="5029200" cy="285665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5"/>
            <a:ext cx="11153140" cy="2004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Template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281598">
              <a:tabLst>
                <a:tab pos="3841231" algn="l"/>
              </a:tabLst>
            </a:pPr>
            <a:r>
              <a:rPr sz="2133" b="1" spc="-7" dirty="0">
                <a:latin typeface="Arial"/>
                <a:cs typeface="Arial"/>
              </a:rPr>
              <a:t>6.5	Template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Jobs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Plugin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config.xml</a:t>
            </a:r>
            <a:endParaRPr sz="2133">
              <a:latin typeface="Arial"/>
              <a:cs typeface="Arial"/>
            </a:endParaRPr>
          </a:p>
          <a:p>
            <a:pPr marL="626518" marR="6773" indent="-304792">
              <a:lnSpc>
                <a:spcPts val="2467"/>
              </a:lnSpc>
              <a:spcBef>
                <a:spcPts val="158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When Template</a:t>
            </a:r>
            <a:r>
              <a:rPr sz="2133" dirty="0">
                <a:latin typeface="Arial MT"/>
                <a:cs typeface="Arial MT"/>
              </a:rPr>
              <a:t> Jobs </a:t>
            </a:r>
            <a:r>
              <a:rPr sz="2133" spc="-7" dirty="0">
                <a:latin typeface="Arial MT"/>
                <a:cs typeface="Arial MT"/>
              </a:rPr>
              <a:t>Plugin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used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as</a:t>
            </a:r>
            <a:r>
              <a:rPr sz="2133" dirty="0">
                <a:latin typeface="Arial MT"/>
                <a:cs typeface="Arial MT"/>
              </a:rPr>
              <a:t> a</a:t>
            </a:r>
            <a:r>
              <a:rPr sz="2133" spc="-7" dirty="0">
                <a:latin typeface="Arial MT"/>
                <a:cs typeface="Arial MT"/>
              </a:rPr>
              <a:t> build </a:t>
            </a:r>
            <a:r>
              <a:rPr sz="2133" dirty="0">
                <a:latin typeface="Arial MT"/>
                <a:cs typeface="Arial MT"/>
              </a:rPr>
              <a:t>/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post-build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step,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it's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reflected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</a:t>
            </a:r>
            <a:r>
              <a:rPr sz="2133" spc="-57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config.xml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412" y="1346994"/>
            <a:ext cx="7942059" cy="9555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106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0169312" cy="21097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Template</a:t>
            </a:r>
            <a:r>
              <a:rPr sz="1600" spc="-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861438">
              <a:tabLst>
                <a:tab pos="5421070" algn="l"/>
              </a:tabLst>
            </a:pPr>
            <a:r>
              <a:rPr sz="2133" b="1" spc="-7" dirty="0">
                <a:latin typeface="Arial"/>
                <a:cs typeface="Arial"/>
              </a:rPr>
              <a:t>6.6	Summary</a:t>
            </a:r>
            <a:endParaRPr sz="2133">
              <a:latin typeface="Arial"/>
              <a:cs typeface="Arial"/>
            </a:endParaRPr>
          </a:p>
          <a:p>
            <a:pPr marL="626518" indent="-304792">
              <a:spcBef>
                <a:spcPts val="142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Build</a:t>
            </a:r>
            <a:r>
              <a:rPr sz="2133" dirty="0">
                <a:latin typeface="Arial MT"/>
                <a:cs typeface="Arial MT"/>
              </a:rPr>
              <a:t> /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Post-build steps</a:t>
            </a:r>
            <a:r>
              <a:rPr sz="2133" dirty="0">
                <a:latin typeface="Arial MT"/>
                <a:cs typeface="Arial MT"/>
              </a:rPr>
              <a:t> can </a:t>
            </a:r>
            <a:r>
              <a:rPr sz="2133" spc="-7" dirty="0">
                <a:latin typeface="Arial MT"/>
                <a:cs typeface="Arial MT"/>
              </a:rPr>
              <a:t>be reused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from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 </a:t>
            </a:r>
            <a:r>
              <a:rPr sz="2133" spc="-7" dirty="0">
                <a:latin typeface="Arial MT"/>
                <a:cs typeface="Arial MT"/>
              </a:rPr>
              <a:t>job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using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Templates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Plugin</a:t>
            </a:r>
            <a:endParaRPr sz="2133">
              <a:latin typeface="Arial MT"/>
              <a:cs typeface="Arial MT"/>
            </a:endParaRPr>
          </a:p>
          <a:p>
            <a:pPr marL="626518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25671" algn="l"/>
                <a:tab pos="626518" algn="l"/>
              </a:tabLst>
            </a:pPr>
            <a:r>
              <a:rPr sz="2133" spc="-7" dirty="0">
                <a:latin typeface="Arial MT"/>
                <a:cs typeface="Arial MT"/>
              </a:rPr>
              <a:t>When </a:t>
            </a:r>
            <a:r>
              <a:rPr sz="2133" dirty="0">
                <a:latin typeface="Arial MT"/>
                <a:cs typeface="Arial MT"/>
              </a:rPr>
              <a:t>you</a:t>
            </a:r>
            <a:r>
              <a:rPr sz="2133" spc="-7" dirty="0">
                <a:latin typeface="Arial MT"/>
                <a:cs typeface="Arial MT"/>
              </a:rPr>
              <a:t> reuse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build steps,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it's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reflected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by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job's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config.xml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file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879" y="-1002454"/>
            <a:ext cx="7435427" cy="34704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2133" b="1" dirty="0">
                <a:latin typeface="Arial"/>
                <a:cs typeface="Arial"/>
              </a:rPr>
              <a:t>Chapter </a:t>
            </a:r>
            <a:r>
              <a:rPr sz="2133" b="1" spc="7" dirty="0">
                <a:latin typeface="Arial"/>
                <a:cs typeface="Arial"/>
              </a:rPr>
              <a:t>7</a:t>
            </a:r>
            <a:r>
              <a:rPr sz="2133" b="1" spc="-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2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Continuous</a:t>
            </a:r>
            <a:r>
              <a:rPr sz="2133" b="1" spc="13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Delivery and the Jenkins</a:t>
            </a:r>
            <a:r>
              <a:rPr sz="2133" b="1" spc="7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Pipeline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92" y="69426"/>
            <a:ext cx="7311813" cy="32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50799">
              <a:spcBef>
                <a:spcPts val="280"/>
              </a:spcBef>
            </a:pPr>
            <a:r>
              <a:rPr sz="1867" b="1" i="1" spc="-7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692" y="347133"/>
            <a:ext cx="7311813" cy="267470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799">
              <a:spcBef>
                <a:spcPts val="1000"/>
              </a:spcBef>
            </a:pPr>
            <a:r>
              <a:rPr sz="2133" spc="-7" dirty="0">
                <a:latin typeface="Arial MT"/>
                <a:cs typeface="Arial MT"/>
              </a:rPr>
              <a:t>Key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objectives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of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this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chapter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Continuous</a:t>
            </a:r>
            <a:r>
              <a:rPr sz="2133" spc="-5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Delivery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Pipeline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Brief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Introduction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Groovy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4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JenkinsFile</a:t>
            </a:r>
            <a:endParaRPr sz="2133">
              <a:latin typeface="Arial MT"/>
              <a:cs typeface="Arial MT"/>
            </a:endParaRPr>
          </a:p>
          <a:p>
            <a:pPr marL="660383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659537" algn="l"/>
                <a:tab pos="660383" algn="l"/>
              </a:tabLst>
            </a:pPr>
            <a:r>
              <a:rPr sz="2133" spc="-7" dirty="0">
                <a:latin typeface="Arial MT"/>
                <a:cs typeface="Arial MT"/>
              </a:rPr>
              <a:t>Pipeline</a:t>
            </a:r>
            <a:r>
              <a:rPr sz="2133" spc="-6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Jobs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" y="-580815"/>
            <a:ext cx="8442960" cy="40640"/>
          </a:xfrm>
          <a:custGeom>
            <a:avLst/>
            <a:gdLst/>
            <a:ahLst/>
            <a:cxnLst/>
            <a:rect l="l" t="t" r="r" b="b"/>
            <a:pathLst>
              <a:path w="6332220" h="30480">
                <a:moveTo>
                  <a:pt x="6332220" y="0"/>
                </a:moveTo>
                <a:lnTo>
                  <a:pt x="0" y="0"/>
                </a:lnTo>
                <a:lnTo>
                  <a:pt x="0" y="30479"/>
                </a:lnTo>
                <a:lnTo>
                  <a:pt x="6332220" y="30479"/>
                </a:lnTo>
                <a:lnTo>
                  <a:pt x="6332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0" y="69425"/>
            <a:ext cx="7315200" cy="3076787"/>
          </a:xfrm>
          <a:custGeom>
            <a:avLst/>
            <a:gdLst/>
            <a:ahLst/>
            <a:cxnLst/>
            <a:rect l="l" t="t" r="r" b="b"/>
            <a:pathLst>
              <a:path w="5486400" h="2307590">
                <a:moveTo>
                  <a:pt x="5486400" y="0"/>
                </a:moveTo>
                <a:lnTo>
                  <a:pt x="5485130" y="0"/>
                </a:lnTo>
                <a:lnTo>
                  <a:pt x="5485130" y="2306320"/>
                </a:lnTo>
                <a:lnTo>
                  <a:pt x="1270" y="2306320"/>
                </a:lnTo>
                <a:lnTo>
                  <a:pt x="1270" y="0"/>
                </a:lnTo>
                <a:lnTo>
                  <a:pt x="0" y="0"/>
                </a:lnTo>
                <a:lnTo>
                  <a:pt x="0" y="2306320"/>
                </a:lnTo>
                <a:lnTo>
                  <a:pt x="0" y="2307590"/>
                </a:lnTo>
                <a:lnTo>
                  <a:pt x="1270" y="2307590"/>
                </a:lnTo>
                <a:lnTo>
                  <a:pt x="5485130" y="2307590"/>
                </a:lnTo>
                <a:lnTo>
                  <a:pt x="5486400" y="2307590"/>
                </a:lnTo>
                <a:lnTo>
                  <a:pt x="5486400" y="2306320"/>
                </a:lnTo>
                <a:lnTo>
                  <a:pt x="548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47159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109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7" y="-743374"/>
            <a:ext cx="11198013" cy="4328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4162109">
              <a:tabLst>
                <a:tab pos="4721742" algn="l"/>
              </a:tabLst>
            </a:pPr>
            <a:r>
              <a:rPr sz="2133" b="1" spc="-7" dirty="0">
                <a:latin typeface="Arial"/>
                <a:cs typeface="Arial"/>
              </a:rPr>
              <a:t>7.1	Continuous</a:t>
            </a:r>
            <a:r>
              <a:rPr sz="2133" b="1" spc="-47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</a:t>
            </a:r>
            <a:endParaRPr sz="2133">
              <a:latin typeface="Arial"/>
              <a:cs typeface="Arial"/>
            </a:endParaRPr>
          </a:p>
          <a:p>
            <a:pPr marL="931310" indent="-304792">
              <a:spcBef>
                <a:spcPts val="142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dirty="0">
                <a:latin typeface="Arial MT"/>
                <a:cs typeface="Arial MT"/>
              </a:rPr>
              <a:t>CD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extends</a:t>
            </a:r>
            <a:r>
              <a:rPr sz="2133" dirty="0">
                <a:latin typeface="Arial MT"/>
                <a:cs typeface="Arial MT"/>
              </a:rPr>
              <a:t> CI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operations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67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Agile/XP </a:t>
            </a:r>
            <a:r>
              <a:rPr sz="2133" dirty="0">
                <a:latin typeface="Arial MT"/>
                <a:cs typeface="Arial MT"/>
              </a:rPr>
              <a:t>speeds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up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Include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Customer or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Voice of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</a:t>
            </a:r>
            <a:r>
              <a:rPr sz="2133" spc="-13" dirty="0">
                <a:latin typeface="Arial MT"/>
                <a:cs typeface="Arial MT"/>
              </a:rPr>
              <a:t>Customer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Ensure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releasable artifact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after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every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iteration</a:t>
            </a:r>
            <a:endParaRPr sz="2133">
              <a:latin typeface="Arial MT"/>
              <a:cs typeface="Arial MT"/>
            </a:endParaRPr>
          </a:p>
          <a:p>
            <a:pPr marL="931310" indent="-304792">
              <a:spcBef>
                <a:spcPts val="853"/>
              </a:spcBef>
              <a:buSzPct val="56250"/>
              <a:buFont typeface="Tahoma"/>
              <a:buChar char="◊"/>
              <a:tabLst>
                <a:tab pos="930463" algn="l"/>
                <a:tab pos="931310" algn="l"/>
              </a:tabLst>
            </a:pPr>
            <a:r>
              <a:rPr sz="2133" spc="-7" dirty="0">
                <a:latin typeface="Arial MT"/>
                <a:cs typeface="Arial MT"/>
              </a:rPr>
              <a:t>Nonetheless,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Agile/XP releases fit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into the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standard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Software</a:t>
            </a:r>
            <a:r>
              <a:rPr sz="2133" spc="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Life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Cycle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67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A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release engineering and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deployment process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follows</a:t>
            </a:r>
            <a:r>
              <a:rPr sz="2133" spc="7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 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process.</a:t>
            </a:r>
            <a:endParaRPr sz="2133">
              <a:latin typeface="Arial MT"/>
              <a:cs typeface="Arial MT"/>
            </a:endParaRPr>
          </a:p>
          <a:p>
            <a:pPr marL="1236102" lvl="1" indent="-304792">
              <a:spcBef>
                <a:spcPts val="853"/>
              </a:spcBef>
              <a:buSzPct val="56250"/>
              <a:buFont typeface="Lucida Sans Unicode"/>
              <a:buChar char="■"/>
              <a:tabLst>
                <a:tab pos="1235256" algn="l"/>
                <a:tab pos="1236102" algn="l"/>
              </a:tabLst>
            </a:pPr>
            <a:r>
              <a:rPr sz="2133" spc="-7" dirty="0">
                <a:latin typeface="Arial MT"/>
                <a:cs typeface="Arial MT"/>
              </a:rPr>
              <a:t>Reflects traditional split </a:t>
            </a:r>
            <a:r>
              <a:rPr sz="2133" spc="-13" dirty="0">
                <a:latin typeface="Arial MT"/>
                <a:cs typeface="Arial MT"/>
              </a:rPr>
              <a:t>between</a:t>
            </a:r>
            <a:r>
              <a:rPr sz="2133" spc="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development</a:t>
            </a:r>
            <a:r>
              <a:rPr sz="213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and operations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>
              <a:lnSpc>
                <a:spcPts val="1880"/>
              </a:lnSpc>
            </a:pPr>
            <a:r>
              <a:rPr dirty="0"/>
              <a:t>110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68" y="-743374"/>
            <a:ext cx="7898553" cy="11583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Times New Roman"/>
                <a:cs typeface="Times New Roman"/>
              </a:rPr>
              <a:t>Chapter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7 -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Continuous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Delivery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and</a:t>
            </a:r>
            <a:r>
              <a:rPr sz="1600" spc="7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Jenkins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Pipeline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633802">
              <a:tabLst>
                <a:tab pos="4191742" algn="l"/>
              </a:tabLst>
            </a:pPr>
            <a:r>
              <a:rPr sz="2133" b="1" spc="-7" dirty="0">
                <a:latin typeface="Arial"/>
                <a:cs typeface="Arial"/>
              </a:rPr>
              <a:t>7.2	Continuous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Delivery</a:t>
            </a:r>
            <a:r>
              <a:rPr sz="2133" b="1" spc="-20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(cont'd)</a:t>
            </a:r>
            <a:endParaRPr sz="2133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575734"/>
            <a:ext cx="6705600" cy="46854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3507" y="7479454"/>
            <a:ext cx="11484187" cy="1693"/>
          </a:xfrm>
          <a:custGeom>
            <a:avLst/>
            <a:gdLst/>
            <a:ahLst/>
            <a:cxnLst/>
            <a:rect l="l" t="t" r="r" b="b"/>
            <a:pathLst>
              <a:path w="8613140" h="1270">
                <a:moveTo>
                  <a:pt x="8613140" y="0"/>
                </a:moveTo>
                <a:lnTo>
                  <a:pt x="0" y="0"/>
                </a:lnTo>
                <a:lnTo>
                  <a:pt x="0" y="1269"/>
                </a:lnTo>
                <a:lnTo>
                  <a:pt x="8613140" y="1269"/>
                </a:lnTo>
                <a:lnTo>
                  <a:pt x="8613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129345" y="7472793"/>
            <a:ext cx="3386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113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15772</Words>
  <Application>Microsoft Office PowerPoint</Application>
  <PresentationFormat>Custom</PresentationFormat>
  <Paragraphs>2649</Paragraphs>
  <Slides>251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251</vt:i4>
      </vt:variant>
    </vt:vector>
  </HeadingPairs>
  <TitlesOfParts>
    <vt:vector size="260" baseType="lpstr">
      <vt:lpstr>Arial</vt:lpstr>
      <vt:lpstr>Arial MT</vt:lpstr>
      <vt:lpstr>Calibri</vt:lpstr>
      <vt:lpstr>Consolas</vt:lpstr>
      <vt:lpstr>Courier New</vt:lpstr>
      <vt:lpstr>Lucida Sans Unicode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Lee</dc:creator>
  <cp:lastModifiedBy>Ernesto Lee</cp:lastModifiedBy>
  <cp:revision>1</cp:revision>
  <dcterms:created xsi:type="dcterms:W3CDTF">2023-07-21T03:55:18Z</dcterms:created>
  <dcterms:modified xsi:type="dcterms:W3CDTF">2023-07-21T04:10:55Z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2023-07-21T00:00:00Z</vt:filetime>
  </property>
</Properties>
</file>