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6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Advent Pro Light" panose="020B0604020202020204" charset="0"/>
      <p:regular r:id="rId24"/>
      <p:bold r:id="rId25"/>
    </p:embeddedFont>
    <p:embeddedFont>
      <p:font typeface="Anton" pitchFamily="2" charset="0"/>
      <p:regular r:id="rId26"/>
    </p:embeddedFont>
    <p:embeddedFont>
      <p:font typeface="Fira Sans Condensed" panose="020B0503050000020004" pitchFamily="34" charset="0"/>
      <p:regular r:id="rId27"/>
      <p:bold r:id="rId28"/>
      <p:italic r:id="rId29"/>
      <p:boldItalic r:id="rId30"/>
    </p:embeddedFont>
    <p:embeddedFont>
      <p:font typeface="Fira Sans Condensed Light" panose="020B0403050000020004" pitchFamily="34" charset="0"/>
      <p:regular r:id="rId31"/>
      <p:bold r:id="rId32"/>
      <p:italic r:id="rId33"/>
      <p:boldItalic r:id="rId34"/>
    </p:embeddedFont>
    <p:embeddedFont>
      <p:font typeface="Josefin Slab" pitchFamily="2" charset="0"/>
      <p:regular r:id="rId35"/>
      <p:bold r:id="rId36"/>
      <p:italic r:id="rId37"/>
      <p:boldItalic r:id="rId38"/>
    </p:embeddedFont>
    <p:embeddedFont>
      <p:font typeface="Rajdhani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d4f53e44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5d4f53e44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90500" marR="1905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d4f53e44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d4f53e44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d4f53e44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d4f53e44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d4f53e442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d4f53e442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d4f53e44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5d4f53e44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d4f53e44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d4f53e44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d4f53e44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d4f53e44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d4f53e44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5d4f53e442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d4f53e44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d4f53e44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d4f53e442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d4f53e442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d4f53e44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d4f53e442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5abef0139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5abef0139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d4f53e44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d4f53e44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d4f53e44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d4f53e44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d4f53e44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d4f53e44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d4f53e44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d4f53e44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6006000" y="2320225"/>
            <a:ext cx="2006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2"/>
          </p:nvPr>
        </p:nvSpPr>
        <p:spPr>
          <a:xfrm>
            <a:off x="6006000" y="3478616"/>
            <a:ext cx="2006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 hasCustomPrompt="1"/>
          </p:nvPr>
        </p:nvSpPr>
        <p:spPr>
          <a:xfrm>
            <a:off x="6006000" y="1954025"/>
            <a:ext cx="12354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3" hasCustomPrompt="1"/>
          </p:nvPr>
        </p:nvSpPr>
        <p:spPr>
          <a:xfrm>
            <a:off x="6006000" y="3100474"/>
            <a:ext cx="12354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 idx="4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 idx="2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3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4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5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6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7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8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9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13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14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1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3F3F3"/>
                </a:solidFill>
              </a:defRPr>
            </a:lvl1pPr>
            <a:lvl2pPr lvl="1">
              <a:buNone/>
              <a:defRPr>
                <a:solidFill>
                  <a:srgbClr val="F3F3F3"/>
                </a:solidFill>
              </a:defRPr>
            </a:lvl2pPr>
            <a:lvl3pPr lvl="2">
              <a:buNone/>
              <a:defRPr>
                <a:solidFill>
                  <a:srgbClr val="F3F3F3"/>
                </a:solidFill>
              </a:defRPr>
            </a:lvl3pPr>
            <a:lvl4pPr lvl="3">
              <a:buNone/>
              <a:defRPr>
                <a:solidFill>
                  <a:srgbClr val="F3F3F3"/>
                </a:solidFill>
              </a:defRPr>
            </a:lvl4pPr>
            <a:lvl5pPr lvl="4">
              <a:buNone/>
              <a:defRPr>
                <a:solidFill>
                  <a:srgbClr val="F3F3F3"/>
                </a:solidFill>
              </a:defRPr>
            </a:lvl5pPr>
            <a:lvl6pPr lvl="5">
              <a:buNone/>
              <a:defRPr>
                <a:solidFill>
                  <a:srgbClr val="F3F3F3"/>
                </a:solidFill>
              </a:defRPr>
            </a:lvl6pPr>
            <a:lvl7pPr lvl="6">
              <a:buNone/>
              <a:defRPr>
                <a:solidFill>
                  <a:srgbClr val="F3F3F3"/>
                </a:solidFill>
              </a:defRPr>
            </a:lvl7pPr>
            <a:lvl8pPr lvl="7">
              <a:buNone/>
              <a:defRPr>
                <a:solidFill>
                  <a:srgbClr val="F3F3F3"/>
                </a:solidFill>
              </a:defRPr>
            </a:lvl8pPr>
            <a:lvl9pPr lvl="8">
              <a:buNone/>
              <a:defRPr>
                <a:solidFill>
                  <a:srgbClr val="F3F3F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jdhani"/>
                <a:ea typeface="Rajdhani"/>
                <a:cs typeface="Rajdhani"/>
                <a:sym typeface="Rajdhani"/>
              </a:rPr>
              <a:t>XGBoost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Dr. Ernesto Lee</a:t>
            </a:r>
            <a:endParaRPr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046050" y="411988"/>
            <a:ext cx="4197350" cy="431953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3F3F3"/>
                </a:solidFill>
              </a:rPr>
              <a:t>10</a:t>
            </a:fld>
            <a:endParaRPr>
              <a:solidFill>
                <a:srgbClr val="F3F3F3"/>
              </a:solidFill>
            </a:endParaRPr>
          </a:p>
        </p:txBody>
      </p:sp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Parameters</a:t>
            </a:r>
            <a:endParaRPr/>
          </a:p>
        </p:txBody>
      </p:sp>
      <p:sp>
        <p:nvSpPr>
          <p:cNvPr id="226" name="Google Shape;226;p31"/>
          <p:cNvSpPr txBox="1"/>
          <p:nvPr/>
        </p:nvSpPr>
        <p:spPr>
          <a:xfrm>
            <a:off x="129850" y="1240450"/>
            <a:ext cx="28959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Fira Sans Condensed"/>
              <a:buChar char="●"/>
            </a:pPr>
            <a:r>
              <a:rPr lang="en" sz="27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booster</a:t>
            </a:r>
            <a:endParaRPr sz="27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Fira Sans Condensed"/>
              <a:buChar char="●"/>
            </a:pPr>
            <a:r>
              <a:rPr lang="en" sz="27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eta</a:t>
            </a:r>
            <a:endParaRPr sz="27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Fira Sans Condensed"/>
              <a:buChar char="●"/>
            </a:pPr>
            <a:r>
              <a:rPr lang="en" sz="27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tree_method</a:t>
            </a:r>
            <a:endParaRPr sz="27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Fira Sans Condensed"/>
              <a:buChar char="●"/>
            </a:pPr>
            <a:r>
              <a:rPr lang="en" sz="27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max_depth</a:t>
            </a:r>
            <a:endParaRPr sz="27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Fira Sans Condensed"/>
              <a:buChar char="●"/>
            </a:pPr>
            <a:r>
              <a:rPr lang="en" sz="27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gamma</a:t>
            </a:r>
            <a:endParaRPr sz="27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Fira Sans Condensed"/>
              <a:buChar char="●"/>
            </a:pPr>
            <a:r>
              <a:rPr lang="en" sz="27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subsample</a:t>
            </a:r>
            <a:endParaRPr sz="27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Fira Sans Condensed"/>
              <a:buChar char="●"/>
            </a:pPr>
            <a:r>
              <a:rPr lang="en" sz="27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lambda</a:t>
            </a:r>
            <a:endParaRPr sz="27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Fira Sans Condensed"/>
              <a:buChar char="●"/>
            </a:pPr>
            <a:r>
              <a:rPr lang="en" sz="27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alpha</a:t>
            </a:r>
            <a:endParaRPr sz="27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3124050" y="1082525"/>
            <a:ext cx="28959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Fira Sans Condensed"/>
              <a:buChar char="●"/>
            </a:pPr>
            <a:r>
              <a:rPr lang="en" sz="27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max_bin</a:t>
            </a:r>
            <a:endParaRPr sz="27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Fira Sans Condensed"/>
              <a:buChar char="●"/>
            </a:pPr>
            <a:r>
              <a:rPr lang="en" sz="27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monotone_constraints</a:t>
            </a:r>
            <a:endParaRPr sz="27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Fira Sans Condensed"/>
              <a:buChar char="●"/>
            </a:pPr>
            <a:r>
              <a:rPr lang="en" sz="27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interaction_constraints</a:t>
            </a:r>
            <a:endParaRPr sz="27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Fira Sans Condensed"/>
              <a:buChar char="●"/>
            </a:pPr>
            <a:r>
              <a:rPr lang="en" sz="27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tweedie_variance_power</a:t>
            </a:r>
            <a:endParaRPr sz="27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Fira Sans Condensed"/>
              <a:buChar char="●"/>
            </a:pPr>
            <a:r>
              <a:rPr lang="en" sz="27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objective</a:t>
            </a:r>
            <a:endParaRPr sz="27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Fira Sans Condensed"/>
              <a:buChar char="●"/>
            </a:pPr>
            <a:r>
              <a:rPr lang="en" sz="27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eval_metric</a:t>
            </a:r>
            <a:endParaRPr sz="27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6118250" y="1161488"/>
            <a:ext cx="28959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Fira Sans Condensed"/>
              <a:buChar char="●"/>
            </a:pPr>
            <a:r>
              <a:rPr lang="en" sz="27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eval_metric</a:t>
            </a:r>
            <a:endParaRPr sz="27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Fira Sans Condensed"/>
              <a:buChar char="●"/>
            </a:pPr>
            <a:r>
              <a:rPr lang="en" sz="27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num_class</a:t>
            </a:r>
            <a:endParaRPr sz="27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Fira Sans Condensed"/>
              <a:buChar char="●"/>
            </a:pPr>
            <a:r>
              <a:rPr lang="en" sz="27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nthread</a:t>
            </a:r>
            <a:endParaRPr sz="27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Fira Sans Condensed"/>
              <a:buChar char="●"/>
            </a:pPr>
            <a:r>
              <a:rPr lang="en" sz="27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verbosity</a:t>
            </a:r>
            <a:endParaRPr sz="27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3F3F3"/>
                </a:solidFill>
              </a:rPr>
              <a:t>11</a:t>
            </a:fld>
            <a:endParaRPr>
              <a:solidFill>
                <a:srgbClr val="F3F3F3"/>
              </a:solidFill>
            </a:endParaRPr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235" name="Google Shape;235;p32"/>
          <p:cNvSpPr txBox="1"/>
          <p:nvPr/>
        </p:nvSpPr>
        <p:spPr>
          <a:xfrm>
            <a:off x="1426525" y="1398475"/>
            <a:ext cx="5157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500"/>
              <a:buFont typeface="Fira Sans Condensed"/>
              <a:buChar char="●"/>
            </a:pPr>
            <a:r>
              <a:rPr lang="en" sz="35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Binary </a:t>
            </a:r>
            <a:endParaRPr sz="35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500"/>
              <a:buFont typeface="Fira Sans Condensed"/>
              <a:buChar char="●"/>
            </a:pPr>
            <a:r>
              <a:rPr lang="en" sz="35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Multiclass</a:t>
            </a:r>
            <a:endParaRPr sz="35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42" name="Google Shape;242;p33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3F3F3"/>
                </a:solidFill>
              </a:rPr>
              <a:t>13</a:t>
            </a:fld>
            <a:endParaRPr>
              <a:solidFill>
                <a:srgbClr val="F3F3F3"/>
              </a:solidFill>
            </a:endParaRPr>
          </a:p>
        </p:txBody>
      </p:sp>
      <p:sp>
        <p:nvSpPr>
          <p:cNvPr id="248" name="Google Shape;248;p3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Loading XGBoosted Models</a:t>
            </a:r>
            <a:endParaRPr/>
          </a:p>
        </p:txBody>
      </p:sp>
      <p:sp>
        <p:nvSpPr>
          <p:cNvPr id="249" name="Google Shape;249;p34"/>
          <p:cNvSpPr txBox="1"/>
          <p:nvPr/>
        </p:nvSpPr>
        <p:spPr>
          <a:xfrm>
            <a:off x="1368900" y="1398475"/>
            <a:ext cx="51579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500"/>
              <a:buFont typeface="Fira Sans Condensed"/>
              <a:buChar char="●"/>
            </a:pPr>
            <a:r>
              <a:rPr lang="en" sz="35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save_model(name)</a:t>
            </a:r>
            <a:endParaRPr sz="35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500"/>
              <a:buFont typeface="Fira Sans Condensed"/>
              <a:buChar char="●"/>
            </a:pPr>
            <a:r>
              <a:rPr lang="en" sz="35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save_config()</a:t>
            </a:r>
            <a:endParaRPr sz="35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500"/>
              <a:buFont typeface="Fira Sans Condensed"/>
              <a:buChar char="●"/>
            </a:pPr>
            <a:r>
              <a:rPr lang="en" sz="35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save_raw()</a:t>
            </a:r>
            <a:endParaRPr sz="35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500"/>
              <a:buFont typeface="Fira Sans Condensed"/>
              <a:buChar char="●"/>
            </a:pPr>
            <a:r>
              <a:rPr lang="en" sz="35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load_model(name)</a:t>
            </a:r>
            <a:endParaRPr sz="35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500"/>
              <a:buFont typeface="Fira Sans Condensed"/>
              <a:buChar char="●"/>
            </a:pPr>
            <a:r>
              <a:rPr lang="en" sz="35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load_config()</a:t>
            </a:r>
            <a:endParaRPr sz="35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3F3F3"/>
                </a:solidFill>
              </a:rPr>
              <a:t>14</a:t>
            </a:fld>
            <a:endParaRPr>
              <a:solidFill>
                <a:srgbClr val="F3F3F3"/>
              </a:solidFill>
            </a:endParaRPr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KFold Cross Validation</a:t>
            </a:r>
            <a:endParaRPr/>
          </a:p>
        </p:txBody>
      </p:sp>
      <p:sp>
        <p:nvSpPr>
          <p:cNvPr id="256" name="Google Shape;256;p35"/>
          <p:cNvSpPr txBox="1"/>
          <p:nvPr/>
        </p:nvSpPr>
        <p:spPr>
          <a:xfrm>
            <a:off x="1426525" y="1398475"/>
            <a:ext cx="51579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500"/>
              <a:buFont typeface="Fira Sans Condensed"/>
              <a:buChar char="●"/>
            </a:pPr>
            <a:r>
              <a:rPr lang="en" sz="35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nfold</a:t>
            </a:r>
            <a:endParaRPr sz="35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500"/>
              <a:buFont typeface="Fira Sans Condensed"/>
              <a:buChar char="●"/>
            </a:pPr>
            <a:r>
              <a:rPr lang="en" sz="35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folds</a:t>
            </a:r>
            <a:endParaRPr sz="35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500"/>
              <a:buFont typeface="Fira Sans Condensed"/>
              <a:buChar char="●"/>
            </a:pPr>
            <a:r>
              <a:rPr lang="en" sz="3500" b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metrics</a:t>
            </a:r>
            <a:endParaRPr sz="3500" b="1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 XGBoost and Tuning</a:t>
            </a:r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title" idx="2"/>
          </p:nvPr>
        </p:nvSpPr>
        <p:spPr>
          <a:xfrm>
            <a:off x="4849176" y="1001125"/>
            <a:ext cx="23403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63" name="Google Shape;263;p36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64" name="Google Shape;264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1"/>
          </p:nvPr>
        </p:nvSpPr>
        <p:spPr>
          <a:xfrm>
            <a:off x="879025" y="526925"/>
            <a:ext cx="4884300" cy="42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Train the model</a:t>
            </a:r>
            <a:endParaRPr sz="3100"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Evaluate the performance</a:t>
            </a:r>
            <a:endParaRPr sz="3100"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Hyperparameter tuning (with the sklearn package)</a:t>
            </a:r>
            <a:endParaRPr sz="3100"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/>
          </p:nvPr>
        </p:nvSpPr>
        <p:spPr>
          <a:xfrm>
            <a:off x="5763200" y="1434600"/>
            <a:ext cx="3025500" cy="23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78" name="Google Shape;278;p38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Features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9"/>
          <p:cNvSpPr txBox="1">
            <a:spLocks noGrp="1"/>
          </p:cNvSpPr>
          <p:nvPr>
            <p:ph type="title" idx="2"/>
          </p:nvPr>
        </p:nvSpPr>
        <p:spPr>
          <a:xfrm>
            <a:off x="4849176" y="1001125"/>
            <a:ext cx="22539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85" name="Google Shape;285;p39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6" name="Google Shape;286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92" name="Google Shape;292;p40"/>
          <p:cNvSpPr txBox="1">
            <a:spLocks noGrp="1"/>
          </p:cNvSpPr>
          <p:nvPr>
            <p:ph type="subTitle" idx="1"/>
          </p:nvPr>
        </p:nvSpPr>
        <p:spPr>
          <a:xfrm>
            <a:off x="879025" y="526925"/>
            <a:ext cx="4884300" cy="42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Overfitting protection</a:t>
            </a:r>
            <a:endParaRPr sz="3100"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Callbacks</a:t>
            </a:r>
            <a:endParaRPr sz="3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/>
          </a:p>
        </p:txBody>
      </p:sp>
      <p:sp>
        <p:nvSpPr>
          <p:cNvPr id="293" name="Google Shape;293;p40"/>
          <p:cNvSpPr txBox="1">
            <a:spLocks noGrp="1"/>
          </p:cNvSpPr>
          <p:nvPr>
            <p:ph type="title"/>
          </p:nvPr>
        </p:nvSpPr>
        <p:spPr>
          <a:xfrm>
            <a:off x="5763200" y="1434600"/>
            <a:ext cx="3025500" cy="23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things you can do with XGBoost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XGBoost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29" name="Google Shape;129;p23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0" name="Google Shape;13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00" name="Google Shape;300;p41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06" name="Google Shape;306;p42"/>
          <p:cNvSpPr txBox="1">
            <a:spLocks noGrp="1"/>
          </p:cNvSpPr>
          <p:nvPr>
            <p:ph type="subTitle" idx="1"/>
          </p:nvPr>
        </p:nvSpPr>
        <p:spPr>
          <a:xfrm>
            <a:off x="2561975" y="2105100"/>
            <a:ext cx="40200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ernesto@ernesto.net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ernesto.net</a:t>
            </a:r>
            <a:endParaRPr/>
          </a:p>
        </p:txBody>
      </p:sp>
      <p:sp>
        <p:nvSpPr>
          <p:cNvPr id="307" name="Google Shape;307;p42"/>
          <p:cNvSpPr txBox="1"/>
          <p:nvPr/>
        </p:nvSpPr>
        <p:spPr>
          <a:xfrm>
            <a:off x="3500975" y="4280644"/>
            <a:ext cx="2142000" cy="2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grpSp>
        <p:nvGrpSpPr>
          <p:cNvPr id="308" name="Google Shape;308;p42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309" name="Google Shape;309;p4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42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314" name="Google Shape;314;p4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42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319" name="Google Shape;319;p42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2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42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322" name="Google Shape;322;p42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2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2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XGBoost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makes XGBoost Special?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4845476" y="1455275"/>
            <a:ext cx="40008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 XGBoost and Tuning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Build models with the Sklearn flavored API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CORE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to build Regression and Classification models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Features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Explore how to prevent overfitting and enhance with callbacks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 idx="8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title" idx="9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 idx="13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title" idx="14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47" name="Google Shape;147;p24"/>
          <p:cNvCxnSpPr/>
          <p:nvPr/>
        </p:nvCxnSpPr>
        <p:spPr>
          <a:xfrm>
            <a:off x="2635538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8" name="Google Shape;148;p24"/>
          <p:cNvCxnSpPr/>
          <p:nvPr/>
        </p:nvCxnSpPr>
        <p:spPr>
          <a:xfrm>
            <a:off x="472518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9" name="Google Shape;149;p24"/>
          <p:cNvCxnSpPr/>
          <p:nvPr/>
        </p:nvCxnSpPr>
        <p:spPr>
          <a:xfrm>
            <a:off x="5980275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50" name="Google Shape;150;p24"/>
          <p:cNvCxnSpPr/>
          <p:nvPr/>
        </p:nvCxnSpPr>
        <p:spPr>
          <a:xfrm>
            <a:off x="138053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subTitle" idx="1"/>
          </p:nvPr>
        </p:nvSpPr>
        <p:spPr>
          <a:xfrm>
            <a:off x="1268025" y="2256450"/>
            <a:ext cx="4855200" cy="2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My name is </a:t>
            </a:r>
            <a:r>
              <a:rPr lang="en" sz="2100" b="1">
                <a:latin typeface="Fira Sans Condensed"/>
                <a:ea typeface="Fira Sans Condensed"/>
                <a:cs typeface="Fira Sans Condensed"/>
                <a:sym typeface="Fira Sans Condensed"/>
              </a:rPr>
              <a:t>Dr. Ernesto</a:t>
            </a:r>
            <a:r>
              <a:rPr lang="en" sz="2100"/>
              <a:t> </a:t>
            </a:r>
            <a:r>
              <a:rPr lang="en" sz="2100" b="1">
                <a:latin typeface="Fira Sans Condensed"/>
                <a:ea typeface="Fira Sans Condensed"/>
                <a:cs typeface="Fira Sans Condensed"/>
                <a:sym typeface="Fira Sans Condensed"/>
              </a:rPr>
              <a:t>Lee </a:t>
            </a:r>
            <a:r>
              <a:rPr lang="en" sz="2100"/>
              <a:t>and I am a Data Analytics Faculty member at </a:t>
            </a:r>
            <a:r>
              <a:rPr lang="en" sz="2100" b="1">
                <a:latin typeface="Fira Sans Condensed"/>
                <a:ea typeface="Fira Sans Condensed"/>
                <a:cs typeface="Fira Sans Condensed"/>
                <a:sym typeface="Fira Sans Condensed"/>
              </a:rPr>
              <a:t>Miami Dade College</a:t>
            </a:r>
            <a:r>
              <a:rPr lang="en" sz="2100"/>
              <a:t>.  I am also the Lead Researcher at the </a:t>
            </a:r>
            <a:r>
              <a:rPr lang="en" sz="2100" b="1">
                <a:latin typeface="Fira Sans Condensed"/>
                <a:ea typeface="Fira Sans Condensed"/>
                <a:cs typeface="Fira Sans Condensed"/>
                <a:sym typeface="Fira Sans Condensed"/>
              </a:rPr>
              <a:t>Florida Center for Advanced Analytics and Data Science</a:t>
            </a:r>
            <a:r>
              <a:rPr lang="en" sz="2100"/>
              <a:t>. Aside from 30 years of industry experience, I have published 7 books and over 30 peer reviewed papers in Data Science and Blockchain with many citations.</a:t>
            </a:r>
            <a:endParaRPr sz="2100"/>
          </a:p>
        </p:txBody>
      </p:sp>
      <p:cxnSp>
        <p:nvCxnSpPr>
          <p:cNvPr id="158" name="Google Shape;158;p25"/>
          <p:cNvCxnSpPr/>
          <p:nvPr/>
        </p:nvCxnSpPr>
        <p:spPr>
          <a:xfrm>
            <a:off x="6204850" y="2256450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363" y="112551"/>
            <a:ext cx="2308525" cy="184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316700" y="13372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BLUF (Bottom Line Up Front)</a:t>
            </a:r>
            <a:endParaRPr/>
          </a:p>
        </p:txBody>
      </p:sp>
      <p:cxnSp>
        <p:nvCxnSpPr>
          <p:cNvPr id="166" name="Google Shape;166;p26"/>
          <p:cNvCxnSpPr/>
          <p:nvPr/>
        </p:nvCxnSpPr>
        <p:spPr>
          <a:xfrm>
            <a:off x="6151750" y="630600"/>
            <a:ext cx="0" cy="3882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7" name="Google Shape;167;p26"/>
          <p:cNvSpPr txBox="1"/>
          <p:nvPr/>
        </p:nvSpPr>
        <p:spPr>
          <a:xfrm>
            <a:off x="3983775" y="1147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It is a gradient boosted decision tree (GBDT)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6256025" y="1147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What is XGBoost?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6256025" y="18889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It is fast, accurate and parallel.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3983775" y="26281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Mercury is the closest planet to the Sun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6256025" y="336730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Scikit-Learn, CatBoost, LightGBM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3983775" y="18889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Why XGBoost?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6256025" y="26281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What will you learn?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3983775" y="33692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Other GBDTs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75" name="Google Shape;175;p26"/>
          <p:cNvCxnSpPr>
            <a:stCxn id="167" idx="3"/>
            <a:endCxn id="168" idx="1"/>
          </p:cNvCxnSpPr>
          <p:nvPr/>
        </p:nvCxnSpPr>
        <p:spPr>
          <a:xfrm>
            <a:off x="6047475" y="1461050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6"/>
          <p:cNvCxnSpPr>
            <a:stCxn id="172" idx="3"/>
            <a:endCxn id="169" idx="1"/>
          </p:cNvCxnSpPr>
          <p:nvPr/>
        </p:nvCxnSpPr>
        <p:spPr>
          <a:xfrm>
            <a:off x="6047475" y="2202150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6"/>
          <p:cNvCxnSpPr>
            <a:stCxn id="170" idx="3"/>
            <a:endCxn id="173" idx="1"/>
          </p:cNvCxnSpPr>
          <p:nvPr/>
        </p:nvCxnSpPr>
        <p:spPr>
          <a:xfrm>
            <a:off x="6047475" y="2941325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6"/>
          <p:cNvCxnSpPr>
            <a:stCxn id="174" idx="3"/>
            <a:endCxn id="171" idx="1"/>
          </p:cNvCxnSpPr>
          <p:nvPr/>
        </p:nvCxnSpPr>
        <p:spPr>
          <a:xfrm rot="10800000" flipH="1">
            <a:off x="6047475" y="3680625"/>
            <a:ext cx="208500" cy="1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" sz="2100"/>
              <a:t>Install</a:t>
            </a:r>
            <a:endParaRPr sz="2100"/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" sz="2100"/>
              <a:t>Bring in Imports</a:t>
            </a:r>
            <a:endParaRPr sz="2100"/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" sz="2100"/>
              <a:t>Load Datasets</a:t>
            </a:r>
            <a:endParaRPr sz="2100"/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" sz="2100"/>
              <a:t>Explore Datasets</a:t>
            </a:r>
            <a:endParaRPr sz="2100"/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6530225" y="1434600"/>
            <a:ext cx="22587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subTitle" idx="1"/>
          </p:nvPr>
        </p:nvSpPr>
        <p:spPr>
          <a:xfrm>
            <a:off x="879025" y="526925"/>
            <a:ext cx="4884300" cy="42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514350" algn="l" rtl="0">
              <a:spcBef>
                <a:spcPts val="0"/>
              </a:spcBef>
              <a:spcAft>
                <a:spcPts val="0"/>
              </a:spcAft>
              <a:buSzPts val="4500"/>
              <a:buAutoNum type="arabicPeriod"/>
            </a:pPr>
            <a:r>
              <a:rPr lang="en" sz="3100"/>
              <a:t>Booster:  call with train()</a:t>
            </a:r>
            <a:endParaRPr sz="3100"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XGBRegressor</a:t>
            </a:r>
            <a:endParaRPr sz="3100"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XGBClassifier</a:t>
            </a:r>
            <a:endParaRPr sz="3100"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XGBRFRegressor</a:t>
            </a:r>
            <a:endParaRPr sz="3100"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XGBRFClassifier</a:t>
            </a:r>
            <a:endParaRPr sz="3100"/>
          </a:p>
        </p:txBody>
      </p:sp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5763200" y="1434600"/>
            <a:ext cx="3025500" cy="23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Estimators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Core API</a:t>
            </a:r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00" name="Google Shape;200;p29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 idx="2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5. Evaluate</a:t>
            </a:r>
            <a:endParaRPr sz="1700"/>
          </a:p>
        </p:txBody>
      </p:sp>
      <p:sp>
        <p:nvSpPr>
          <p:cNvPr id="207" name="Google Shape;207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/>
              <a:t>9</a:t>
            </a:fld>
            <a:endParaRPr sz="1600"/>
          </a:p>
        </p:txBody>
      </p:sp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Train Test Split</a:t>
            </a:r>
            <a:endParaRPr sz="1700"/>
          </a:p>
        </p:txBody>
      </p:sp>
      <p:sp>
        <p:nvSpPr>
          <p:cNvPr id="209" name="Google Shape;209;p30"/>
          <p:cNvSpPr txBox="1">
            <a:spLocks noGrp="1"/>
          </p:cNvSpPr>
          <p:nvPr>
            <p:ph type="subTitle" idx="1"/>
          </p:nvPr>
        </p:nvSpPr>
        <p:spPr>
          <a:xfrm>
            <a:off x="786325" y="2358288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Make sure the data is clean and split the data</a:t>
            </a:r>
            <a:endParaRPr sz="1700"/>
          </a:p>
        </p:txBody>
      </p:sp>
      <p:sp>
        <p:nvSpPr>
          <p:cNvPr id="210" name="Google Shape;210;p30"/>
          <p:cNvSpPr txBox="1">
            <a:spLocks noGrp="1"/>
          </p:cNvSpPr>
          <p:nvPr>
            <p:ph type="subTitle" idx="3"/>
          </p:nvPr>
        </p:nvSpPr>
        <p:spPr>
          <a:xfrm>
            <a:off x="6080425" y="219130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Use the sklearn evaluation packages to measure the performance of your model</a:t>
            </a:r>
            <a:endParaRPr sz="1700"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 idx="4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4. Predict</a:t>
            </a:r>
            <a:endParaRPr sz="1700"/>
          </a:p>
        </p:txBody>
      </p:sp>
      <p:sp>
        <p:nvSpPr>
          <p:cNvPr id="212" name="Google Shape;212;p30"/>
          <p:cNvSpPr txBox="1">
            <a:spLocks noGrp="1"/>
          </p:cNvSpPr>
          <p:nvPr>
            <p:ph type="subTitle" idx="5"/>
          </p:nvPr>
        </p:nvSpPr>
        <p:spPr>
          <a:xfrm>
            <a:off x="3389350" y="3701775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data, ntree_limit, pred_leaf, pred_contribs, pred_interactions </a:t>
            </a:r>
            <a:endParaRPr sz="1700"/>
          </a:p>
        </p:txBody>
      </p:sp>
      <p:sp>
        <p:nvSpPr>
          <p:cNvPr id="213" name="Google Shape;213;p30"/>
          <p:cNvSpPr txBox="1">
            <a:spLocks noGrp="1"/>
          </p:cNvSpPr>
          <p:nvPr>
            <p:ph type="title" idx="6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3. Train the model</a:t>
            </a:r>
            <a:endParaRPr sz="1700"/>
          </a:p>
        </p:txBody>
      </p:sp>
      <p:sp>
        <p:nvSpPr>
          <p:cNvPr id="214" name="Google Shape;214;p30"/>
          <p:cNvSpPr txBox="1">
            <a:spLocks noGrp="1"/>
          </p:cNvSpPr>
          <p:nvPr>
            <p:ph type="subTitle" idx="7"/>
          </p:nvPr>
        </p:nvSpPr>
        <p:spPr>
          <a:xfrm>
            <a:off x="3345325" y="235830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params, dtrain, num_boost_round, evals, obj, feval, maximize, early_stopping_rounds, evals_results, verbose_eval, callbacks</a:t>
            </a:r>
            <a:endParaRPr sz="1700"/>
          </a:p>
        </p:txBody>
      </p:sp>
      <p:sp>
        <p:nvSpPr>
          <p:cNvPr id="215" name="Google Shape;215;p30"/>
          <p:cNvSpPr txBox="1">
            <a:spLocks noGrp="1"/>
          </p:cNvSpPr>
          <p:nvPr>
            <p:ph type="title" idx="8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2. DMatrix</a:t>
            </a:r>
            <a:endParaRPr sz="1700"/>
          </a:p>
        </p:txBody>
      </p:sp>
      <p:sp>
        <p:nvSpPr>
          <p:cNvPr id="216" name="Google Shape;216;p30"/>
          <p:cNvSpPr txBox="1">
            <a:spLocks noGrp="1"/>
          </p:cNvSpPr>
          <p:nvPr>
            <p:ph type="subTitle" idx="9"/>
          </p:nvPr>
        </p:nvSpPr>
        <p:spPr>
          <a:xfrm>
            <a:off x="432175" y="3542750"/>
            <a:ext cx="28095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u="sng"/>
              <a:t>data</a:t>
            </a:r>
            <a:r>
              <a:rPr lang="en" sz="1700"/>
              <a:t>, label,missing,feature_names,feature_types, nthread</a:t>
            </a:r>
            <a:endParaRPr sz="1700"/>
          </a:p>
        </p:txBody>
      </p:sp>
      <p:sp>
        <p:nvSpPr>
          <p:cNvPr id="217" name="Google Shape;217;p30"/>
          <p:cNvSpPr txBox="1">
            <a:spLocks noGrp="1"/>
          </p:cNvSpPr>
          <p:nvPr>
            <p:ph type="title" idx="13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6. Visualize</a:t>
            </a:r>
            <a:endParaRPr sz="1700"/>
          </a:p>
        </p:txBody>
      </p:sp>
      <p:sp>
        <p:nvSpPr>
          <p:cNvPr id="218" name="Google Shape;218;p30"/>
          <p:cNvSpPr txBox="1">
            <a:spLocks noGrp="1"/>
          </p:cNvSpPr>
          <p:nvPr>
            <p:ph type="subTitle" idx="14"/>
          </p:nvPr>
        </p:nvSpPr>
        <p:spPr>
          <a:xfrm>
            <a:off x="6080425" y="362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Plot the feature importance and the actual tree</a:t>
            </a:r>
            <a:endParaRPr sz="1700"/>
          </a:p>
        </p:txBody>
      </p:sp>
      <p:sp>
        <p:nvSpPr>
          <p:cNvPr id="219" name="Google Shape;219;p30"/>
          <p:cNvSpPr txBox="1">
            <a:spLocks noGrp="1"/>
          </p:cNvSpPr>
          <p:nvPr>
            <p:ph type="title" idx="15"/>
          </p:nvPr>
        </p:nvSpPr>
        <p:spPr>
          <a:xfrm>
            <a:off x="720000" y="775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Regression</a:t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On-screen Show (16:9)</PresentationFormat>
  <Paragraphs>126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Advent Pro Light</vt:lpstr>
      <vt:lpstr>Josefin Slab</vt:lpstr>
      <vt:lpstr>Arial</vt:lpstr>
      <vt:lpstr>Anton</vt:lpstr>
      <vt:lpstr>Rajdhani</vt:lpstr>
      <vt:lpstr>Fira Sans Condensed</vt:lpstr>
      <vt:lpstr>Fira Sans Condensed Light</vt:lpstr>
      <vt:lpstr>Ai Tech Agency by Slidesgo</vt:lpstr>
      <vt:lpstr>XGBoost</vt:lpstr>
      <vt:lpstr>Getting Started with XGBoost</vt:lpstr>
      <vt:lpstr>What is XGBoost</vt:lpstr>
      <vt:lpstr>ABOUT Me</vt:lpstr>
      <vt:lpstr>BLUF (Bottom Line Up Front)</vt:lpstr>
      <vt:lpstr>Getting Started (Demo)</vt:lpstr>
      <vt:lpstr>Estimators</vt:lpstr>
      <vt:lpstr>XGBoost Core API</vt:lpstr>
      <vt:lpstr>5. Evaluate</vt:lpstr>
      <vt:lpstr>Important Parameters</vt:lpstr>
      <vt:lpstr>Classification</vt:lpstr>
      <vt:lpstr>Demo</vt:lpstr>
      <vt:lpstr>Saving and Loading XGBoosted Models</vt:lpstr>
      <vt:lpstr>KFold Cross Validation</vt:lpstr>
      <vt:lpstr>SkLearn XGBoost and Tuning</vt:lpstr>
      <vt:lpstr>Process</vt:lpstr>
      <vt:lpstr>Demo</vt:lpstr>
      <vt:lpstr>Model Features </vt:lpstr>
      <vt:lpstr>Cool things you can do with XGBoost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2022-10-06T12:08:52Z</dcterms:modified>
</cp:coreProperties>
</file>