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7" r:id="rId2"/>
  </p:sldMasterIdLst>
  <p:notesMasterIdLst>
    <p:notesMasterId r:id="rId58"/>
  </p:notesMasterIdLst>
  <p:handoutMasterIdLst>
    <p:handoutMasterId r:id="rId59"/>
  </p:handoutMasterIdLst>
  <p:sldIdLst>
    <p:sldId id="259" r:id="rId3"/>
    <p:sldId id="1048" r:id="rId4"/>
    <p:sldId id="1289" r:id="rId5"/>
    <p:sldId id="1290" r:id="rId6"/>
    <p:sldId id="1291" r:id="rId7"/>
    <p:sldId id="1292" r:id="rId8"/>
    <p:sldId id="1293" r:id="rId9"/>
    <p:sldId id="1294" r:id="rId10"/>
    <p:sldId id="1295" r:id="rId11"/>
    <p:sldId id="1297" r:id="rId12"/>
    <p:sldId id="1296" r:id="rId13"/>
    <p:sldId id="1298" r:id="rId14"/>
    <p:sldId id="1299" r:id="rId15"/>
    <p:sldId id="1300" r:id="rId16"/>
    <p:sldId id="1301" r:id="rId17"/>
    <p:sldId id="1302" r:id="rId18"/>
    <p:sldId id="1303" r:id="rId19"/>
    <p:sldId id="1304" r:id="rId20"/>
    <p:sldId id="1305" r:id="rId21"/>
    <p:sldId id="1306" r:id="rId22"/>
    <p:sldId id="1307" r:id="rId23"/>
    <p:sldId id="1308" r:id="rId24"/>
    <p:sldId id="1309" r:id="rId25"/>
    <p:sldId id="1310" r:id="rId26"/>
    <p:sldId id="1312" r:id="rId27"/>
    <p:sldId id="1313" r:id="rId28"/>
    <p:sldId id="1311" r:id="rId29"/>
    <p:sldId id="1314" r:id="rId30"/>
    <p:sldId id="1315" r:id="rId31"/>
    <p:sldId id="1316" r:id="rId32"/>
    <p:sldId id="1317" r:id="rId33"/>
    <p:sldId id="1318" r:id="rId34"/>
    <p:sldId id="1319" r:id="rId35"/>
    <p:sldId id="1320" r:id="rId36"/>
    <p:sldId id="1321" r:id="rId37"/>
    <p:sldId id="1322" r:id="rId38"/>
    <p:sldId id="1325" r:id="rId39"/>
    <p:sldId id="1324" r:id="rId40"/>
    <p:sldId id="1323" r:id="rId41"/>
    <p:sldId id="1326" r:id="rId42"/>
    <p:sldId id="1327" r:id="rId43"/>
    <p:sldId id="1328" r:id="rId44"/>
    <p:sldId id="1329" r:id="rId45"/>
    <p:sldId id="1330" r:id="rId46"/>
    <p:sldId id="1333" r:id="rId47"/>
    <p:sldId id="1334" r:id="rId48"/>
    <p:sldId id="1335" r:id="rId49"/>
    <p:sldId id="1336" r:id="rId50"/>
    <p:sldId id="1331" r:id="rId51"/>
    <p:sldId id="1337" r:id="rId52"/>
    <p:sldId id="1338" r:id="rId53"/>
    <p:sldId id="1339" r:id="rId54"/>
    <p:sldId id="1340" r:id="rId55"/>
    <p:sldId id="1288" r:id="rId56"/>
    <p:sldId id="1228"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pos="29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ECEEF3"/>
    <a:srgbClr val="CCCCCC"/>
    <a:srgbClr val="FCECE8"/>
    <a:srgbClr val="FFFFFF"/>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64573" autoAdjust="0"/>
  </p:normalViewPr>
  <p:slideViewPr>
    <p:cSldViewPr snapToGrid="0" showGuides="1">
      <p:cViewPr varScale="1">
        <p:scale>
          <a:sx n="73" d="100"/>
          <a:sy n="73" d="100"/>
        </p:scale>
        <p:origin x="1546" y="43"/>
      </p:cViewPr>
      <p:guideLst>
        <p:guide orient="horz" pos="1643"/>
        <p:guide pos="2903"/>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s-VE" dirty="0">
              <a:uFillTx/>
            </a:endParaRP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B998BAE2-6C42-43CB-9793-2376CA1590EB}" type="datetimeFigureOut">
              <a:rPr lang="es-VE" smtClean="0">
                <a:uFillTx/>
              </a:rPr>
              <a:t>2/1/2022</a:t>
            </a:fld>
            <a:endParaRPr lang="es-VE" dirty="0">
              <a:uFillTx/>
            </a:endParaRP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s-VE" dirty="0">
              <a:uFillTx/>
            </a:endParaRP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7623DD5-4EB4-4103-AC71-9E788B45B543}" type="slidenum">
              <a:rPr lang="es-VE" smtClean="0">
                <a:uFillTx/>
              </a:rPr>
              <a:t>‹#›</a:t>
            </a:fld>
            <a:endParaRPr lang="es-VE"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dev/gia-updat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lesson covers</a:t>
            </a:r>
          </a:p>
          <a:p>
            <a:r>
              <a:rPr lang="en-US" dirty="0"/>
              <a:t>Using Node.js drivers for PostgreSQL and MongoDB</a:t>
            </a:r>
          </a:p>
          <a:p>
            <a:r>
              <a:rPr lang="en-US" dirty="0"/>
              <a:t>Using an interface to communicate with a </a:t>
            </a:r>
            <a:r>
              <a:rPr lang="en-US" dirty="0" err="1"/>
              <a:t>GraphQL</a:t>
            </a:r>
            <a:r>
              <a:rPr lang="en-US" dirty="0"/>
              <a:t> service</a:t>
            </a:r>
          </a:p>
          <a:p>
            <a:r>
              <a:rPr lang="en-US" dirty="0"/>
              <a:t>Making a </a:t>
            </a:r>
            <a:r>
              <a:rPr lang="en-US" dirty="0" err="1"/>
              <a:t>GraphQL</a:t>
            </a:r>
            <a:r>
              <a:rPr lang="en-US" dirty="0"/>
              <a:t> schema executable</a:t>
            </a:r>
          </a:p>
          <a:p>
            <a:r>
              <a:rPr lang="en-US" dirty="0"/>
              <a:t>Creating custom object types and handling errors</a:t>
            </a:r>
          </a:p>
          <a:p>
            <a:r>
              <a:rPr lang="en-US" dirty="0"/>
              <a:t>In the previous lesson, we designed the structure of the </a:t>
            </a:r>
            <a:r>
              <a:rPr lang="en-US" dirty="0" err="1"/>
              <a:t>GraphQL</a:t>
            </a:r>
            <a:r>
              <a:rPr lang="en-US" dirty="0"/>
              <a:t> API schema and came up with its full SDL text. In lessons 5-8, we are going to make that schema executable. We’ll use Node.js database drivers and the GraphQL.js implementation to expose the entities in the databases by using resolver functions.</a:t>
            </a:r>
          </a:p>
        </p:txBody>
      </p:sp>
    </p:spTree>
    <p:extLst>
      <p:ext uri="{BB962C8B-B14F-4D97-AF65-F5344CB8AC3E}">
        <p14:creationId xmlns:p14="http://schemas.microsoft.com/office/powerpoint/2010/main" val="1175698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For the very first GraphQL.js example, we need to use two of the functions exported by the </a:t>
            </a:r>
            <a:r>
              <a:rPr lang="en-US" dirty="0" err="1">
                <a:uFillTx/>
              </a:rPr>
              <a:t>graphql</a:t>
            </a:r>
            <a:r>
              <a:rPr lang="en-US" dirty="0">
                <a:uFillTx/>
              </a:rPr>
              <a:t> package:</a:t>
            </a:r>
          </a:p>
          <a:p>
            <a:pPr algn="l" fontAlgn="base"/>
            <a:endParaRPr lang="en-US" dirty="0">
              <a:uFillTx/>
            </a:endParaRPr>
          </a:p>
          <a:p>
            <a:pPr algn="l" fontAlgn="base"/>
            <a:r>
              <a:rPr lang="en-US" dirty="0">
                <a:uFillTx/>
              </a:rPr>
              <a:t>The </a:t>
            </a:r>
            <a:r>
              <a:rPr lang="en-US" dirty="0" err="1">
                <a:uFillTx/>
              </a:rPr>
              <a:t>buildSchema</a:t>
            </a:r>
            <a:r>
              <a:rPr lang="en-US" dirty="0">
                <a:uFillTx/>
              </a:rPr>
              <a:t> function that builds a schema from a schema language text.</a:t>
            </a:r>
          </a:p>
          <a:p>
            <a:pPr algn="l" fontAlgn="base"/>
            <a:r>
              <a:rPr lang="en-US" dirty="0">
                <a:uFillTx/>
              </a:rPr>
              <a:t>The </a:t>
            </a:r>
            <a:r>
              <a:rPr lang="en-US" dirty="0" err="1">
                <a:uFillTx/>
              </a:rPr>
              <a:t>graphql</a:t>
            </a:r>
            <a:r>
              <a:rPr lang="en-US" dirty="0">
                <a:uFillTx/>
              </a:rPr>
              <a:t> function to execute a </a:t>
            </a:r>
            <a:r>
              <a:rPr lang="en-US" dirty="0" err="1">
                <a:uFillTx/>
              </a:rPr>
              <a:t>GraphQL</a:t>
            </a:r>
            <a:r>
              <a:rPr lang="en-US" dirty="0">
                <a:uFillTx/>
              </a:rPr>
              <a:t> query against that generated schema. To avoid confusion, I’ll refer to it as the </a:t>
            </a:r>
            <a:r>
              <a:rPr lang="en-US" dirty="0" err="1">
                <a:uFillTx/>
              </a:rPr>
              <a:t>graphql</a:t>
            </a:r>
            <a:r>
              <a:rPr lang="en-US" dirty="0">
                <a:uFillTx/>
              </a:rPr>
              <a:t> executor function.</a:t>
            </a:r>
          </a:p>
          <a:p>
            <a:pPr algn="l" fontAlgn="base"/>
            <a:r>
              <a:rPr lang="en-US" dirty="0">
                <a:uFillTx/>
              </a:rPr>
              <a:t>Let’s create two files: one to host the schema and resolver definitions and the other to execute the schema using query text supplied by the user. To keep this example simple, I’ll use a command-line interface to read the query text from the user instead of introducing a more featured user interface (like an HTTP server).</a:t>
            </a:r>
          </a:p>
          <a:p>
            <a:pPr algn="l" fontAlgn="base"/>
            <a:endParaRPr lang="en-US" dirty="0">
              <a:uFillTx/>
            </a:endParaRPr>
          </a:p>
          <a:p>
            <a:pPr algn="l" fontAlgn="base"/>
            <a:r>
              <a:rPr lang="en-US" b="0" i="0" dirty="0">
                <a:solidFill>
                  <a:srgbClr val="222222"/>
                </a:solidFill>
                <a:effectLst/>
                <a:latin typeface="Merriweather" panose="00000500000000000000" pitchFamily="2" charset="0"/>
              </a:rPr>
              <a:t>The </a:t>
            </a:r>
            <a:r>
              <a:rPr lang="en-US" dirty="0" err="1"/>
              <a:t>buildSchema</a:t>
            </a:r>
            <a:r>
              <a:rPr lang="en-US" b="0" i="0" dirty="0">
                <a:solidFill>
                  <a:srgbClr val="222222"/>
                </a:solidFill>
                <a:effectLst/>
                <a:latin typeface="Merriweather" panose="00000500000000000000" pitchFamily="2" charset="0"/>
              </a:rPr>
              <a:t> function takes a string written in the </a:t>
            </a:r>
            <a:r>
              <a:rPr lang="en-US" b="0" i="0" dirty="0" err="1">
                <a:solidFill>
                  <a:srgbClr val="222222"/>
                </a:solidFill>
                <a:effectLst/>
                <a:latin typeface="Merriweather" panose="00000500000000000000" pitchFamily="2" charset="0"/>
              </a:rPr>
              <a:t>GraphQL</a:t>
            </a:r>
            <a:r>
              <a:rPr lang="en-US" b="0" i="0" dirty="0">
                <a:solidFill>
                  <a:srgbClr val="222222"/>
                </a:solidFill>
                <a:effectLst/>
                <a:latin typeface="Merriweather" panose="00000500000000000000" pitchFamily="2" charset="0"/>
              </a:rPr>
              <a:t> schema language, which represents a set of </a:t>
            </a:r>
            <a:r>
              <a:rPr lang="en-US" b="0" i="1" dirty="0">
                <a:solidFill>
                  <a:srgbClr val="222222"/>
                </a:solidFill>
                <a:effectLst/>
                <a:latin typeface="Merriweather" panose="00000500000000000000" pitchFamily="2" charset="0"/>
              </a:rPr>
              <a:t>types</a:t>
            </a:r>
            <a:r>
              <a:rPr lang="en-US" b="0" i="0" dirty="0">
                <a:solidFill>
                  <a:srgbClr val="222222"/>
                </a:solidFill>
                <a:effectLst/>
                <a:latin typeface="Merriweather" panose="00000500000000000000" pitchFamily="2" charset="0"/>
              </a:rPr>
              <a:t>. Every object in a </a:t>
            </a:r>
            <a:r>
              <a:rPr lang="en-US" b="0" i="0" dirty="0" err="1">
                <a:solidFill>
                  <a:srgbClr val="222222"/>
                </a:solidFill>
                <a:effectLst/>
                <a:latin typeface="Merriweather" panose="00000500000000000000" pitchFamily="2" charset="0"/>
              </a:rPr>
              <a:t>GraphQL</a:t>
            </a:r>
            <a:r>
              <a:rPr lang="en-US" b="0" i="0" dirty="0">
                <a:solidFill>
                  <a:srgbClr val="222222"/>
                </a:solidFill>
                <a:effectLst/>
                <a:latin typeface="Merriweather" panose="00000500000000000000" pitchFamily="2" charset="0"/>
              </a:rPr>
              <a:t> schema must have an explicit type. This starts with the root of what the schema is offering. For example, to make the schema accept queries in general, you need to define the special </a:t>
            </a:r>
            <a:r>
              <a:rPr lang="en-US" dirty="0"/>
              <a:t>Query</a:t>
            </a:r>
            <a:r>
              <a:rPr lang="en-US" b="0" i="0" dirty="0">
                <a:solidFill>
                  <a:srgbClr val="222222"/>
                </a:solidFill>
                <a:effectLst/>
                <a:latin typeface="Merriweather" panose="00000500000000000000" pitchFamily="2" charset="0"/>
              </a:rPr>
              <a:t> type. To make the schema accept a </a:t>
            </a:r>
            <a:r>
              <a:rPr lang="en-US" dirty="0" err="1"/>
              <a:t>currentTime</a:t>
            </a:r>
            <a:r>
              <a:rPr lang="en-US" b="0" i="0" dirty="0">
                <a:solidFill>
                  <a:srgbClr val="222222"/>
                </a:solidFill>
                <a:effectLst/>
                <a:latin typeface="Merriweather" panose="00000500000000000000" pitchFamily="2" charset="0"/>
              </a:rPr>
              <a:t> field in a query operation, you need to add it within the </a:t>
            </a:r>
            <a:r>
              <a:rPr lang="en-US" dirty="0"/>
              <a:t>Query</a:t>
            </a:r>
            <a:r>
              <a:rPr lang="en-US" b="0" i="0" dirty="0">
                <a:solidFill>
                  <a:srgbClr val="222222"/>
                </a:solidFill>
                <a:effectLst/>
                <a:latin typeface="Merriweather" panose="00000500000000000000" pitchFamily="2" charset="0"/>
              </a:rPr>
              <a:t> type and mark it as a </a:t>
            </a:r>
            <a:r>
              <a:rPr lang="en-US" dirty="0"/>
              <a:t>String</a:t>
            </a:r>
            <a:r>
              <a:rPr lang="en-US" b="0" i="0" dirty="0">
                <a:solidFill>
                  <a:srgbClr val="222222"/>
                </a:solidFill>
                <a:effectLst/>
                <a:latin typeface="Merriweather" panose="00000500000000000000" pitchFamily="2" charset="0"/>
              </a:rPr>
              <a:t>.</a:t>
            </a:r>
            <a:endParaRPr dirty="0">
              <a:uFillTx/>
            </a:endParaRPr>
          </a:p>
        </p:txBody>
      </p:sp>
    </p:spTree>
    <p:extLst>
      <p:ext uri="{BB962C8B-B14F-4D97-AF65-F5344CB8AC3E}">
        <p14:creationId xmlns:p14="http://schemas.microsoft.com/office/powerpoint/2010/main" val="385053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The string in listing 5.8 is the schema language text. Note the use of backticks to allow for having the text on multiple lines.</a:t>
            </a:r>
          </a:p>
          <a:p>
            <a:pPr algn="l" fontAlgn="base"/>
            <a:endParaRPr lang="en-US" dirty="0">
              <a:uFillTx/>
            </a:endParaRPr>
          </a:p>
          <a:p>
            <a:pPr algn="l" fontAlgn="base"/>
            <a:r>
              <a:rPr lang="en-US" dirty="0">
                <a:uFillTx/>
              </a:rPr>
              <a:t>The result of executing </a:t>
            </a:r>
            <a:r>
              <a:rPr lang="en-US" dirty="0" err="1">
                <a:uFillTx/>
              </a:rPr>
              <a:t>buildSchema</a:t>
            </a:r>
            <a:r>
              <a:rPr lang="en-US" dirty="0">
                <a:uFillTx/>
              </a:rPr>
              <a:t> is a JavaScript object designed to work with the </a:t>
            </a:r>
            <a:r>
              <a:rPr lang="en-US" dirty="0" err="1">
                <a:uFillTx/>
              </a:rPr>
              <a:t>graphql</a:t>
            </a:r>
            <a:r>
              <a:rPr lang="en-US" dirty="0">
                <a:uFillTx/>
              </a:rPr>
              <a:t> executor function.</a:t>
            </a:r>
            <a:endParaRPr dirty="0">
              <a:uFillTx/>
            </a:endParaRPr>
          </a:p>
        </p:txBody>
      </p:sp>
    </p:spTree>
    <p:extLst>
      <p:ext uri="{BB962C8B-B14F-4D97-AF65-F5344CB8AC3E}">
        <p14:creationId xmlns:p14="http://schemas.microsoft.com/office/powerpoint/2010/main" val="308480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We have a schema, and we can validate any request against it if we need to, but we have not told the </a:t>
            </a:r>
            <a:r>
              <a:rPr lang="en-US" dirty="0" err="1">
                <a:uFillTx/>
              </a:rPr>
              <a:t>GraphQL</a:t>
            </a:r>
            <a:r>
              <a:rPr lang="en-US" dirty="0">
                <a:uFillTx/>
              </a:rPr>
              <a:t> service what data to associate with the </a:t>
            </a:r>
            <a:r>
              <a:rPr lang="en-US" dirty="0" err="1">
                <a:uFillTx/>
              </a:rPr>
              <a:t>currentTime</a:t>
            </a:r>
            <a:r>
              <a:rPr lang="en-US" dirty="0">
                <a:uFillTx/>
              </a:rPr>
              <a:t> field in that schema. If a client asks for that field, what should the server response be?</a:t>
            </a:r>
          </a:p>
          <a:p>
            <a:pPr algn="l" fontAlgn="base"/>
            <a:endParaRPr lang="en-US" dirty="0">
              <a:uFillTx/>
            </a:endParaRPr>
          </a:p>
          <a:p>
            <a:pPr algn="l" fontAlgn="base"/>
            <a:r>
              <a:rPr lang="en-US" dirty="0">
                <a:uFillTx/>
              </a:rPr>
              <a:t>This is the job of a resolver function. Each field defined in the schema needs to be associated with a resolver function. When it is time for the server to reply with data for that field, it will just execute that field’s resolver function and use the function’s return value as the data response for the field.</a:t>
            </a:r>
          </a:p>
          <a:p>
            <a:pPr algn="l" fontAlgn="base"/>
            <a:endParaRPr lang="en-US" dirty="0">
              <a:uFillTx/>
            </a:endParaRPr>
          </a:p>
          <a:p>
            <a:pPr marL="158750" indent="0" algn="l">
              <a:buNone/>
            </a:pPr>
            <a:r>
              <a:rPr lang="en-US" b="0" i="0" dirty="0" err="1">
                <a:solidFill>
                  <a:srgbClr val="222222"/>
                </a:solidFill>
                <a:effectLst/>
                <a:latin typeface="inherit"/>
              </a:rPr>
              <a:t>rootValue</a:t>
            </a:r>
            <a:r>
              <a:rPr lang="en-US" b="0" i="0" dirty="0">
                <a:solidFill>
                  <a:srgbClr val="222222"/>
                </a:solidFill>
                <a:effectLst/>
                <a:latin typeface="inherit"/>
              </a:rPr>
              <a:t> object will have more functions as we add more features to the API. It’s named </a:t>
            </a:r>
            <a:r>
              <a:rPr lang="en-US" b="0" i="0" dirty="0" err="1">
                <a:solidFill>
                  <a:srgbClr val="222222"/>
                </a:solidFill>
                <a:effectLst/>
                <a:latin typeface="inherit"/>
              </a:rPr>
              <a:t>rootValue</a:t>
            </a:r>
            <a:r>
              <a:rPr lang="en-US" b="0" i="0" dirty="0">
                <a:solidFill>
                  <a:srgbClr val="222222"/>
                </a:solidFill>
                <a:effectLst/>
                <a:latin typeface="inherit"/>
              </a:rPr>
              <a:t> because GraphQL.js uses it as the root of the graph. Functions within the </a:t>
            </a:r>
            <a:r>
              <a:rPr lang="en-US" b="0" i="0" dirty="0" err="1">
                <a:solidFill>
                  <a:srgbClr val="222222"/>
                </a:solidFill>
                <a:effectLst/>
                <a:latin typeface="inherit"/>
              </a:rPr>
              <a:t>rootValue</a:t>
            </a:r>
            <a:r>
              <a:rPr lang="en-US" b="0" i="0" dirty="0">
                <a:solidFill>
                  <a:srgbClr val="222222"/>
                </a:solidFill>
                <a:effectLst/>
                <a:latin typeface="inherit"/>
              </a:rPr>
              <a:t> object are the resolvers for the top-level nodes in your graph.</a:t>
            </a:r>
          </a:p>
          <a:p>
            <a:pPr marL="158750" indent="0" algn="l">
              <a:buNone/>
            </a:pPr>
            <a:endParaRPr lang="en-US" b="0" i="0" dirty="0">
              <a:solidFill>
                <a:srgbClr val="222222"/>
              </a:solidFill>
              <a:effectLst/>
              <a:latin typeface="inherit"/>
            </a:endParaRPr>
          </a:p>
          <a:p>
            <a:pPr marL="158750" indent="0" algn="l">
              <a:buNone/>
            </a:pPr>
            <a:r>
              <a:rPr lang="en-US" b="0" i="0" dirty="0">
                <a:solidFill>
                  <a:srgbClr val="222222"/>
                </a:solidFill>
                <a:effectLst/>
                <a:latin typeface="inherit"/>
              </a:rPr>
              <a:t>You can do anything you wish within a resolver function! For example, you can query a database for data (which is what we need to do for the </a:t>
            </a:r>
            <a:r>
              <a:rPr lang="en-US" b="0" i="0" dirty="0" err="1">
                <a:solidFill>
                  <a:srgbClr val="222222"/>
                </a:solidFill>
                <a:effectLst/>
                <a:latin typeface="inherit"/>
              </a:rPr>
              <a:t>AZdev</a:t>
            </a:r>
            <a:r>
              <a:rPr lang="en-US" b="0" i="0" dirty="0">
                <a:solidFill>
                  <a:srgbClr val="222222"/>
                </a:solidFill>
                <a:effectLst/>
                <a:latin typeface="inherit"/>
              </a:rPr>
              <a:t> API).</a:t>
            </a:r>
          </a:p>
          <a:p>
            <a:pPr algn="l"/>
            <a:r>
              <a:rPr lang="en-US" b="1" i="0" cap="all" dirty="0">
                <a:solidFill>
                  <a:srgbClr val="222222"/>
                </a:solidFill>
                <a:effectLst/>
                <a:latin typeface="Lato" panose="020F0502020204030203" pitchFamily="34" charset="0"/>
              </a:rPr>
              <a:t>NOTE</a:t>
            </a:r>
          </a:p>
          <a:p>
            <a:pPr algn="l"/>
            <a:r>
              <a:rPr lang="en-US" b="0" i="0" dirty="0">
                <a:solidFill>
                  <a:srgbClr val="222222"/>
                </a:solidFill>
                <a:effectLst/>
                <a:latin typeface="inherit"/>
              </a:rPr>
              <a:t>I exported the schema and </a:t>
            </a:r>
            <a:r>
              <a:rPr lang="en-US" b="0" i="0" dirty="0" err="1">
                <a:solidFill>
                  <a:srgbClr val="222222"/>
                </a:solidFill>
                <a:effectLst/>
                <a:latin typeface="inherit"/>
              </a:rPr>
              <a:t>rootValue</a:t>
            </a:r>
            <a:r>
              <a:rPr lang="en-US" b="0" i="0" dirty="0">
                <a:solidFill>
                  <a:srgbClr val="222222"/>
                </a:solidFill>
                <a:effectLst/>
                <a:latin typeface="inherit"/>
              </a:rPr>
              <a:t> objects. Other modules in the server will need to import and use these objects.</a:t>
            </a:r>
          </a:p>
          <a:p>
            <a:pPr algn="l" fontAlgn="base"/>
            <a:endParaRPr dirty="0">
              <a:uFillTx/>
            </a:endParaRPr>
          </a:p>
        </p:txBody>
      </p:sp>
    </p:spTree>
    <p:extLst>
      <p:ext uri="{BB962C8B-B14F-4D97-AF65-F5344CB8AC3E}">
        <p14:creationId xmlns:p14="http://schemas.microsoft.com/office/powerpoint/2010/main" val="52006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The schema and </a:t>
            </a:r>
            <a:r>
              <a:rPr lang="en-US" dirty="0" err="1">
                <a:uFillTx/>
              </a:rPr>
              <a:t>rootValue</a:t>
            </a:r>
            <a:r>
              <a:rPr lang="en-US" dirty="0">
                <a:uFillTx/>
              </a:rPr>
              <a:t> objects are the core elements in any </a:t>
            </a:r>
            <a:r>
              <a:rPr lang="en-US" dirty="0" err="1">
                <a:uFillTx/>
              </a:rPr>
              <a:t>GraphQL</a:t>
            </a:r>
            <a:r>
              <a:rPr lang="en-US" dirty="0">
                <a:uFillTx/>
              </a:rPr>
              <a:t> service. You can pass them to the </a:t>
            </a:r>
            <a:r>
              <a:rPr lang="en-US" dirty="0" err="1">
                <a:uFillTx/>
              </a:rPr>
              <a:t>graphql</a:t>
            </a:r>
            <a:r>
              <a:rPr lang="en-US" dirty="0">
                <a:uFillTx/>
              </a:rPr>
              <a:t> executor function along with the text of a query or mutation, and the executor will be able to parse, validate, execute, and return data based on them. This is what we need to do next to test the </a:t>
            </a:r>
            <a:r>
              <a:rPr lang="en-US" dirty="0" err="1">
                <a:uFillTx/>
              </a:rPr>
              <a:t>currentTime</a:t>
            </a:r>
            <a:r>
              <a:rPr lang="en-US" dirty="0">
                <a:uFillTx/>
              </a:rPr>
              <a:t> field.</a:t>
            </a:r>
          </a:p>
          <a:p>
            <a:pPr algn="l" fontAlgn="base"/>
            <a:endParaRPr lang="en-US" dirty="0">
              <a:uFillTx/>
            </a:endParaRPr>
          </a:p>
          <a:p>
            <a:pPr algn="l" fontAlgn="base"/>
            <a:r>
              <a:rPr lang="en-US" dirty="0">
                <a:uFillTx/>
              </a:rPr>
              <a:t>The </a:t>
            </a:r>
            <a:r>
              <a:rPr lang="en-US" dirty="0" err="1">
                <a:uFillTx/>
              </a:rPr>
              <a:t>graphql</a:t>
            </a:r>
            <a:r>
              <a:rPr lang="en-US" dirty="0">
                <a:uFillTx/>
              </a:rPr>
              <a:t> executor function can be used for this purpose. </a:t>
            </a:r>
          </a:p>
          <a:p>
            <a:pPr algn="l" fontAlgn="base"/>
            <a:r>
              <a:rPr lang="en-US" dirty="0">
                <a:uFillTx/>
              </a:rPr>
              <a:t>NOTE</a:t>
            </a:r>
          </a:p>
          <a:p>
            <a:pPr algn="l" fontAlgn="base"/>
            <a:r>
              <a:rPr lang="en-US" dirty="0">
                <a:uFillTx/>
              </a:rPr>
              <a:t>The </a:t>
            </a:r>
            <a:r>
              <a:rPr lang="en-US" dirty="0" err="1">
                <a:uFillTx/>
              </a:rPr>
              <a:t>api</a:t>
            </a:r>
            <a:r>
              <a:rPr lang="en-US" dirty="0">
                <a:uFillTx/>
              </a:rPr>
              <a:t>/</a:t>
            </a:r>
            <a:r>
              <a:rPr lang="en-US" dirty="0" err="1">
                <a:uFillTx/>
              </a:rPr>
              <a:t>src</a:t>
            </a:r>
            <a:r>
              <a:rPr lang="en-US" dirty="0">
                <a:uFillTx/>
              </a:rPr>
              <a:t>/server.js file has some commented-out code to start a bare-bone express web server. You can ignore these comments for now.</a:t>
            </a:r>
          </a:p>
          <a:p>
            <a:pPr algn="l" fontAlgn="base"/>
            <a:endParaRPr lang="en-US" dirty="0">
              <a:uFillTx/>
            </a:endParaRPr>
          </a:p>
          <a:p>
            <a:pPr algn="l" fontAlgn="base"/>
            <a:r>
              <a:rPr lang="en-US" dirty="0">
                <a:uFillTx/>
              </a:rPr>
              <a:t>This </a:t>
            </a:r>
            <a:r>
              <a:rPr lang="en-US" dirty="0" err="1">
                <a:uFillTx/>
              </a:rPr>
              <a:t>graphql</a:t>
            </a:r>
            <a:r>
              <a:rPr lang="en-US" dirty="0">
                <a:uFillTx/>
              </a:rPr>
              <a:t> executor function accepts a list of arguments: the first is a schema object, the second is a source request (the operation text), and the third is a </a:t>
            </a:r>
            <a:r>
              <a:rPr lang="en-US" dirty="0" err="1">
                <a:uFillTx/>
              </a:rPr>
              <a:t>rootValue</a:t>
            </a:r>
            <a:r>
              <a:rPr lang="en-US" dirty="0">
                <a:uFillTx/>
              </a:rPr>
              <a:t> object of resolvers. </a:t>
            </a:r>
          </a:p>
          <a:p>
            <a:pPr algn="l" fontAlgn="base"/>
            <a:endParaRPr lang="en-US" dirty="0">
              <a:uFillTx/>
            </a:endParaRPr>
          </a:p>
          <a:p>
            <a:pPr algn="l" fontAlgn="base"/>
            <a:r>
              <a:rPr lang="en-US" dirty="0">
                <a:uFillTx/>
              </a:rPr>
              <a:t>TIP</a:t>
            </a:r>
          </a:p>
          <a:p>
            <a:pPr algn="l" fontAlgn="base"/>
            <a:r>
              <a:rPr lang="en-US" dirty="0">
                <a:uFillTx/>
              </a:rPr>
              <a:t>The </a:t>
            </a:r>
            <a:r>
              <a:rPr lang="en-US" dirty="0" err="1">
                <a:uFillTx/>
              </a:rPr>
              <a:t>graphql</a:t>
            </a:r>
            <a:r>
              <a:rPr lang="en-US" dirty="0">
                <a:uFillTx/>
              </a:rPr>
              <a:t> executor function has more positional arguments that can be used for advanced cases. However, we will soon use an HTTP(S) wrapper to run this function instead of calling it directly, and we will use named arguments when we do.</a:t>
            </a:r>
          </a:p>
          <a:p>
            <a:pPr algn="l" fontAlgn="base"/>
            <a:endParaRPr lang="en-US" dirty="0">
              <a:uFillTx/>
            </a:endParaRPr>
          </a:p>
          <a:p>
            <a:pPr algn="l" fontAlgn="base"/>
            <a:r>
              <a:rPr lang="en-US" dirty="0">
                <a:uFillTx/>
              </a:rPr>
              <a:t>The </a:t>
            </a:r>
            <a:r>
              <a:rPr lang="en-US" dirty="0" err="1">
                <a:uFillTx/>
              </a:rPr>
              <a:t>graphql</a:t>
            </a:r>
            <a:r>
              <a:rPr lang="en-US" dirty="0">
                <a:uFillTx/>
              </a:rPr>
              <a:t> executor function returns a promise. </a:t>
            </a:r>
            <a:endParaRPr dirty="0">
              <a:uFillTx/>
            </a:endParaRPr>
          </a:p>
        </p:txBody>
      </p:sp>
    </p:spTree>
    <p:extLst>
      <p:ext uri="{BB962C8B-B14F-4D97-AF65-F5344CB8AC3E}">
        <p14:creationId xmlns:p14="http://schemas.microsoft.com/office/powerpoint/2010/main" val="217074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NOTE</a:t>
            </a:r>
          </a:p>
          <a:p>
            <a:pPr algn="l" fontAlgn="base"/>
            <a:r>
              <a:rPr lang="en-US" dirty="0">
                <a:uFillTx/>
              </a:rPr>
              <a:t>You don’t need to add listings with captions prefixed with “Example:” anywhere.</a:t>
            </a:r>
          </a:p>
          <a:p>
            <a:pPr algn="l" fontAlgn="base"/>
            <a:endParaRPr lang="en-US" dirty="0">
              <a:uFillTx/>
            </a:endParaRPr>
          </a:p>
          <a:p>
            <a:pPr algn="l" fontAlgn="base"/>
            <a:r>
              <a:rPr lang="en-US" dirty="0">
                <a:uFillTx/>
              </a:rPr>
              <a:t>The promise resolves to the </a:t>
            </a:r>
            <a:r>
              <a:rPr lang="en-US" dirty="0" err="1">
                <a:uFillTx/>
              </a:rPr>
              <a:t>GraphQL</a:t>
            </a:r>
            <a:r>
              <a:rPr lang="en-US" dirty="0">
                <a:uFillTx/>
              </a:rPr>
              <a:t> response in JSON. Each </a:t>
            </a:r>
            <a:r>
              <a:rPr lang="en-US" dirty="0" err="1">
                <a:uFillTx/>
              </a:rPr>
              <a:t>GraphQL</a:t>
            </a:r>
            <a:r>
              <a:rPr lang="en-US" dirty="0">
                <a:uFillTx/>
              </a:rPr>
              <a:t> response has a data attribute that holds any successfully resolved data elements (and an error attribute if errors are encountered). Let’s just print the </a:t>
            </a:r>
            <a:r>
              <a:rPr lang="en-US" dirty="0" err="1">
                <a:uFillTx/>
              </a:rPr>
              <a:t>resp.data</a:t>
            </a:r>
            <a:r>
              <a:rPr lang="en-US" dirty="0">
                <a:uFillTx/>
              </a:rPr>
              <a:t> attribute.</a:t>
            </a:r>
          </a:p>
          <a:p>
            <a:pPr algn="l" fontAlgn="base"/>
            <a:endParaRPr lang="en-US" dirty="0">
              <a:uFillTx/>
            </a:endParaRPr>
          </a:p>
          <a:p>
            <a:pPr algn="l" fontAlgn="base"/>
            <a:r>
              <a:rPr lang="en-US" dirty="0">
                <a:uFillTx/>
              </a:rPr>
              <a:t>For the three arguments of the </a:t>
            </a:r>
            <a:r>
              <a:rPr lang="en-US" dirty="0" err="1">
                <a:uFillTx/>
              </a:rPr>
              <a:t>graphql</a:t>
            </a:r>
            <a:r>
              <a:rPr lang="en-US" dirty="0">
                <a:uFillTx/>
              </a:rPr>
              <a:t> executor function, we can import the schema and </a:t>
            </a:r>
            <a:r>
              <a:rPr lang="en-US" dirty="0" err="1">
                <a:uFillTx/>
              </a:rPr>
              <a:t>rootValue</a:t>
            </a:r>
            <a:r>
              <a:rPr lang="en-US" dirty="0">
                <a:uFillTx/>
              </a:rPr>
              <a:t> objects from the previous file we worked on, but where do we get the request text?</a:t>
            </a:r>
            <a:endParaRPr dirty="0">
              <a:uFillTx/>
            </a:endParaRPr>
          </a:p>
        </p:txBody>
      </p:sp>
    </p:spTree>
    <p:extLst>
      <p:ext uri="{BB962C8B-B14F-4D97-AF65-F5344CB8AC3E}">
        <p14:creationId xmlns:p14="http://schemas.microsoft.com/office/powerpoint/2010/main" val="1503483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For this test, the request text is the third argument in the command line (for the </a:t>
            </a:r>
            <a:r>
              <a:rPr lang="en-US" dirty="0" err="1">
                <a:uFillTx/>
              </a:rPr>
              <a:t>npm</a:t>
            </a:r>
            <a:r>
              <a:rPr lang="en-US" dirty="0">
                <a:uFillTx/>
              </a:rPr>
              <a:t> run script). You can capture that in any Node script with </a:t>
            </a:r>
            <a:r>
              <a:rPr lang="en-US" dirty="0" err="1">
                <a:uFillTx/>
              </a:rPr>
              <a:t>process.argv</a:t>
            </a:r>
            <a:r>
              <a:rPr lang="en-US" dirty="0">
                <a:uFillTx/>
              </a:rPr>
              <a:t>[2].</a:t>
            </a:r>
          </a:p>
          <a:p>
            <a:pPr algn="l" fontAlgn="base"/>
            <a:endParaRPr lang="en-US" dirty="0">
              <a:uFillTx/>
            </a:endParaRPr>
          </a:p>
          <a:p>
            <a:pPr algn="l" fontAlgn="base"/>
            <a:r>
              <a:rPr lang="en-US" dirty="0">
                <a:uFillTx/>
              </a:rPr>
              <a:t>THE PROCESS.ARGV ARRAY</a:t>
            </a:r>
          </a:p>
          <a:p>
            <a:pPr algn="l" fontAlgn="base"/>
            <a:r>
              <a:rPr lang="en-US" dirty="0">
                <a:uFillTx/>
              </a:rPr>
              <a:t>In Node, </a:t>
            </a:r>
            <a:r>
              <a:rPr lang="en-US" dirty="0" err="1">
                <a:uFillTx/>
              </a:rPr>
              <a:t>process.argv</a:t>
            </a:r>
            <a:r>
              <a:rPr lang="en-US" dirty="0">
                <a:uFillTx/>
              </a:rPr>
              <a:t> is a simple array with an item for each positional token in the command line (that ran the process), starting with the command itself. For the command in listing 5.13, </a:t>
            </a:r>
            <a:r>
              <a:rPr lang="en-US" dirty="0" err="1">
                <a:uFillTx/>
              </a:rPr>
              <a:t>process.argv</a:t>
            </a:r>
            <a:r>
              <a:rPr lang="en-US" dirty="0">
                <a:uFillTx/>
              </a:rPr>
              <a:t> is</a:t>
            </a:r>
          </a:p>
          <a:p>
            <a:pPr algn="l" fontAlgn="base"/>
            <a:endParaRPr lang="en-US" dirty="0">
              <a:uFillTx/>
            </a:endParaRPr>
          </a:p>
          <a:p>
            <a:pPr algn="l" fontAlgn="base"/>
            <a:r>
              <a:rPr lang="en-US" dirty="0">
                <a:uFillTx/>
              </a:rPr>
              <a:t>["path/to/node/command", "</a:t>
            </a:r>
            <a:r>
              <a:rPr lang="en-US" dirty="0" err="1">
                <a:uFillTx/>
              </a:rPr>
              <a:t>api</a:t>
            </a:r>
            <a:r>
              <a:rPr lang="en-US" dirty="0">
                <a:uFillTx/>
              </a:rPr>
              <a:t>/</a:t>
            </a:r>
            <a:r>
              <a:rPr lang="en-US" dirty="0" err="1">
                <a:uFillTx/>
              </a:rPr>
              <a:t>src</a:t>
            </a:r>
            <a:r>
              <a:rPr lang="en-US" dirty="0">
                <a:uFillTx/>
              </a:rPr>
              <a:t>/server.js", "{ </a:t>
            </a:r>
            <a:r>
              <a:rPr lang="en-US" dirty="0" err="1">
                <a:uFillTx/>
              </a:rPr>
              <a:t>currentTime</a:t>
            </a:r>
            <a:r>
              <a:rPr lang="en-US" dirty="0">
                <a:uFillTx/>
              </a:rPr>
              <a:t> }"]</a:t>
            </a:r>
            <a:endParaRPr dirty="0">
              <a:uFillTx/>
            </a:endParaRPr>
          </a:p>
        </p:txBody>
      </p:sp>
    </p:spTree>
    <p:extLst>
      <p:ext uri="{BB962C8B-B14F-4D97-AF65-F5344CB8AC3E}">
        <p14:creationId xmlns:p14="http://schemas.microsoft.com/office/powerpoint/2010/main" val="4234214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pPr algn="l" fontAlgn="base"/>
            <a:r>
              <a:rPr lang="en-US" dirty="0">
                <a:uFillTx/>
              </a:rPr>
              <a:t>Full code snippet in </a:t>
            </a:r>
            <a:r>
              <a:rPr lang="en-US" dirty="0" err="1">
                <a:uFillTx/>
              </a:rPr>
              <a:t>api</a:t>
            </a:r>
            <a:r>
              <a:rPr lang="en-US" dirty="0">
                <a:uFillTx/>
              </a:rPr>
              <a:t>/</a:t>
            </a:r>
            <a:r>
              <a:rPr lang="en-US" dirty="0" err="1">
                <a:uFillTx/>
              </a:rPr>
              <a:t>src</a:t>
            </a:r>
            <a:r>
              <a:rPr lang="en-US" dirty="0">
                <a:uFillTx/>
              </a:rPr>
              <a:t>/server.js that we can use to carry out this test.</a:t>
            </a:r>
          </a:p>
          <a:p>
            <a:pPr algn="l" fontAlgn="base"/>
            <a:endParaRPr lang="en-US" dirty="0">
              <a:uFillTx/>
            </a:endParaRPr>
          </a:p>
          <a:p>
            <a:pPr algn="l" fontAlgn="base"/>
            <a:r>
              <a:rPr lang="en-US" dirty="0">
                <a:uFillTx/>
              </a:rPr>
              <a:t>We simply import the schema and </a:t>
            </a:r>
            <a:r>
              <a:rPr lang="en-US" dirty="0" err="1">
                <a:uFillTx/>
              </a:rPr>
              <a:t>rootValue</a:t>
            </a:r>
            <a:r>
              <a:rPr lang="en-US" dirty="0">
                <a:uFillTx/>
              </a:rPr>
              <a:t> that we prepared, wrap the </a:t>
            </a:r>
            <a:r>
              <a:rPr lang="en-US" dirty="0" err="1">
                <a:uFillTx/>
              </a:rPr>
              <a:t>graphql</a:t>
            </a:r>
            <a:r>
              <a:rPr lang="en-US" dirty="0">
                <a:uFillTx/>
              </a:rPr>
              <a:t> executor function in an async function, and use </a:t>
            </a:r>
            <a:r>
              <a:rPr lang="en-US" dirty="0" err="1">
                <a:uFillTx/>
              </a:rPr>
              <a:t>process.argv</a:t>
            </a:r>
            <a:r>
              <a:rPr lang="en-US" dirty="0">
                <a:uFillTx/>
              </a:rPr>
              <a:t>[2] to read the </a:t>
            </a:r>
            <a:r>
              <a:rPr lang="en-US" dirty="0" err="1">
                <a:uFillTx/>
              </a:rPr>
              <a:t>GraphQL</a:t>
            </a:r>
            <a:r>
              <a:rPr lang="en-US" dirty="0">
                <a:uFillTx/>
              </a:rPr>
              <a:t> request text from the user.</a:t>
            </a:r>
          </a:p>
          <a:p>
            <a:pPr algn="l" fontAlgn="base"/>
            <a:endParaRPr lang="en-US" dirty="0">
              <a:uFillTx/>
            </a:endParaRPr>
          </a:p>
          <a:p>
            <a:pPr marL="158750" indent="0" algn="l" fontAlgn="base">
              <a:buNone/>
            </a:pPr>
            <a:r>
              <a:rPr lang="en-US" dirty="0">
                <a:uFillTx/>
              </a:rPr>
              <a:t>This example is complete! You can test it with the command in listing 5.13, and you should see the server report the time in UTC:</a:t>
            </a:r>
          </a:p>
          <a:p>
            <a:pPr algn="l" fontAlgn="base"/>
            <a:r>
              <a:rPr lang="en-US" dirty="0">
                <a:uFillTx/>
              </a:rPr>
              <a:t>$ node -r </a:t>
            </a:r>
            <a:r>
              <a:rPr lang="en-US" dirty="0" err="1">
                <a:uFillTx/>
              </a:rPr>
              <a:t>esm</a:t>
            </a:r>
            <a:r>
              <a:rPr lang="en-US" dirty="0">
                <a:uFillTx/>
              </a:rPr>
              <a:t> </a:t>
            </a:r>
            <a:r>
              <a:rPr lang="en-US" dirty="0" err="1">
                <a:uFillTx/>
              </a:rPr>
              <a:t>api</a:t>
            </a:r>
            <a:r>
              <a:rPr lang="en-US" dirty="0">
                <a:uFillTx/>
              </a:rPr>
              <a:t>/</a:t>
            </a:r>
            <a:r>
              <a:rPr lang="en-US" dirty="0" err="1">
                <a:uFillTx/>
              </a:rPr>
              <a:t>src</a:t>
            </a:r>
            <a:r>
              <a:rPr lang="en-US" dirty="0">
                <a:uFillTx/>
              </a:rPr>
              <a:t>/server.js "{ </a:t>
            </a:r>
            <a:r>
              <a:rPr lang="en-US" dirty="0" err="1">
                <a:uFillTx/>
              </a:rPr>
              <a:t>currentTime</a:t>
            </a:r>
            <a:r>
              <a:rPr lang="en-US" dirty="0">
                <a:uFillTx/>
              </a:rPr>
              <a:t> }"</a:t>
            </a:r>
          </a:p>
          <a:p>
            <a:pPr algn="l" fontAlgn="base"/>
            <a:r>
              <a:rPr lang="en-US" dirty="0">
                <a:uFillTx/>
              </a:rPr>
              <a:t>[Object: null prototype] { </a:t>
            </a:r>
            <a:r>
              <a:rPr lang="en-US" dirty="0" err="1">
                <a:uFillTx/>
              </a:rPr>
              <a:t>currentTime</a:t>
            </a:r>
            <a:r>
              <a:rPr lang="en-US" dirty="0">
                <a:uFillTx/>
              </a:rPr>
              <a:t>: '18:35:10’ }</a:t>
            </a:r>
          </a:p>
          <a:p>
            <a:pPr algn="l" fontAlgn="base"/>
            <a:endParaRPr lang="en-US" dirty="0">
              <a:uFillTx/>
            </a:endParaRPr>
          </a:p>
          <a:p>
            <a:pPr algn="l" fontAlgn="base"/>
            <a:r>
              <a:rPr lang="en-US" dirty="0">
                <a:uFillTx/>
              </a:rPr>
              <a:t>TIP</a:t>
            </a:r>
          </a:p>
          <a:p>
            <a:pPr algn="l" fontAlgn="base"/>
            <a:r>
              <a:rPr lang="en-US" dirty="0">
                <a:uFillTx/>
              </a:rPr>
              <a:t>The GraphQL.js implementation uses null-prototyped objects for data responses. This is why [Object: null prototype] is part of the response. The console.log function in Node reports that when it sees it. Null-prototyped objects are generally better for maps/lists because they start empty and do not inherit any default properties. For example, you can do ({}).</a:t>
            </a:r>
            <a:r>
              <a:rPr lang="en-US" dirty="0" err="1">
                <a:uFillTx/>
              </a:rPr>
              <a:t>toString</a:t>
            </a:r>
            <a:r>
              <a:rPr lang="en-US" dirty="0">
                <a:uFillTx/>
              </a:rPr>
              <a:t>(), but you cannot do </a:t>
            </a:r>
            <a:r>
              <a:rPr lang="en-US" dirty="0" err="1">
                <a:uFillTx/>
              </a:rPr>
              <a:t>Object.create</a:t>
            </a:r>
            <a:r>
              <a:rPr lang="en-US" dirty="0">
                <a:uFillTx/>
              </a:rPr>
              <a:t>(null).</a:t>
            </a:r>
            <a:r>
              <a:rPr lang="en-US" dirty="0" err="1">
                <a:uFillTx/>
              </a:rPr>
              <a:t>toString</a:t>
            </a:r>
            <a:r>
              <a:rPr lang="en-US" dirty="0">
                <a:uFillTx/>
              </a:rPr>
              <a:t>().</a:t>
            </a:r>
          </a:p>
          <a:p>
            <a:pPr algn="l" fontAlgn="base"/>
            <a:endParaRPr lang="en-US" dirty="0">
              <a:uFillTx/>
            </a:endParaRPr>
          </a:p>
          <a:p>
            <a:pPr algn="l" fontAlgn="base"/>
            <a:r>
              <a:rPr lang="en-US" dirty="0">
                <a:uFillTx/>
              </a:rPr>
              <a:t>CURRENT CODE</a:t>
            </a:r>
          </a:p>
          <a:p>
            <a:pPr algn="l" fontAlgn="base"/>
            <a:r>
              <a:rPr lang="en-US" dirty="0">
                <a:uFillTx/>
              </a:rPr>
              <a:t>You can use the command git checkout to synchronize your local repo with the current progress in the code (after the </a:t>
            </a:r>
            <a:r>
              <a:rPr lang="en-US" dirty="0" err="1">
                <a:uFillTx/>
              </a:rPr>
              <a:t>currentTime</a:t>
            </a:r>
            <a:r>
              <a:rPr lang="en-US" dirty="0">
                <a:uFillTx/>
              </a:rPr>
              <a:t> test).</a:t>
            </a:r>
          </a:p>
          <a:p>
            <a:pPr algn="l" fontAlgn="base"/>
            <a:endParaRPr lang="en-US" dirty="0">
              <a:uFillTx/>
            </a:endParaRPr>
          </a:p>
          <a:p>
            <a:pPr algn="l" fontAlgn="base"/>
            <a:r>
              <a:rPr lang="en-US" dirty="0">
                <a:uFillTx/>
              </a:rPr>
              <a:t>The 5.1 part of this command is the name of a Git branch. The branch you start with when you clone the repo is named main. You can always go back to any branch using the checkout command. You can also make your own commits on a branch until we check out the next branch. This will enable you to use the git diff command to compare your work with mine if you want to.</a:t>
            </a:r>
          </a:p>
          <a:p>
            <a:pPr algn="l" fontAlgn="base"/>
            <a:endParaRPr lang="en-US" dirty="0">
              <a:uFillTx/>
            </a:endParaRPr>
          </a:p>
          <a:p>
            <a:pPr algn="l" fontAlgn="base"/>
            <a:r>
              <a:rPr lang="en-US" dirty="0">
                <a:uFillTx/>
              </a:rPr>
              <a:t>If you’ve made any local changes so far, you need to either commit them or get rid of them before you check out a new branch. You can also stash them with the command git add . &amp;&amp; git stash.</a:t>
            </a:r>
            <a:endParaRPr dirty="0">
              <a:uFillTx/>
            </a:endParaRPr>
          </a:p>
        </p:txBody>
      </p:sp>
    </p:spTree>
    <p:extLst>
      <p:ext uri="{BB962C8B-B14F-4D97-AF65-F5344CB8AC3E}">
        <p14:creationId xmlns:p14="http://schemas.microsoft.com/office/powerpoint/2010/main" val="275967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2590164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pPr algn="l" fontAlgn="base"/>
            <a:r>
              <a:rPr lang="en-US" dirty="0">
                <a:uFillTx/>
              </a:rPr>
              <a:t>Before adding more fields to this API, let’s use a better interface than the simple command line. Let’s communicate with the </a:t>
            </a:r>
            <a:r>
              <a:rPr lang="en-US" dirty="0" err="1">
                <a:uFillTx/>
              </a:rPr>
              <a:t>GraphQL</a:t>
            </a:r>
            <a:r>
              <a:rPr lang="en-US" dirty="0">
                <a:uFillTx/>
              </a:rPr>
              <a:t> service via HTTP. To do that, we need an HTTP server.</a:t>
            </a:r>
          </a:p>
          <a:p>
            <a:pPr algn="l" fontAlgn="base"/>
            <a:endParaRPr lang="en-US" dirty="0">
              <a:uFillTx/>
            </a:endParaRPr>
          </a:p>
          <a:p>
            <a:pPr algn="l" fontAlgn="base"/>
            <a:r>
              <a:rPr lang="en-US" dirty="0">
                <a:uFillTx/>
              </a:rPr>
              <a:t>TIP</a:t>
            </a:r>
          </a:p>
          <a:p>
            <a:pPr algn="l" fontAlgn="base"/>
            <a:r>
              <a:rPr lang="en-US" dirty="0">
                <a:uFillTx/>
              </a:rPr>
              <a:t>You should host your </a:t>
            </a:r>
            <a:r>
              <a:rPr lang="en-US" dirty="0" err="1">
                <a:uFillTx/>
              </a:rPr>
              <a:t>GraphQL</a:t>
            </a:r>
            <a:r>
              <a:rPr lang="en-US" dirty="0">
                <a:uFillTx/>
              </a:rPr>
              <a:t> services behind an HTTPS service. You can use Node to create an HTTPS server, but a better option is to use a web server like NGINX (or a web service like Cloudflare) to protect your HTTP service and make it available only over HTTPS.</a:t>
            </a:r>
          </a:p>
          <a:p>
            <a:pPr algn="l" fontAlgn="base"/>
            <a:endParaRPr lang="en-US" dirty="0">
              <a:uFillTx/>
            </a:endParaRPr>
          </a:p>
          <a:p>
            <a:pPr algn="l" fontAlgn="base"/>
            <a:r>
              <a:rPr lang="en-US" dirty="0">
                <a:uFillTx/>
              </a:rPr>
              <a:t>We’re going to use the express package to create an HTTP server and the express-</a:t>
            </a:r>
            <a:r>
              <a:rPr lang="en-US" dirty="0" err="1">
                <a:uFillTx/>
              </a:rPr>
              <a:t>graphql</a:t>
            </a:r>
            <a:r>
              <a:rPr lang="en-US" dirty="0">
                <a:uFillTx/>
              </a:rPr>
              <a:t> package to wire that server to work with the </a:t>
            </a:r>
            <a:r>
              <a:rPr lang="en-US" dirty="0" err="1">
                <a:uFillTx/>
              </a:rPr>
              <a:t>GraphQL</a:t>
            </a:r>
            <a:r>
              <a:rPr lang="en-US" dirty="0">
                <a:uFillTx/>
              </a:rPr>
              <a:t> service that we have so far.</a:t>
            </a:r>
          </a:p>
          <a:p>
            <a:pPr algn="l" fontAlgn="base"/>
            <a:endParaRPr lang="en-US" dirty="0">
              <a:uFillTx/>
            </a:endParaRPr>
          </a:p>
          <a:p>
            <a:pPr algn="l" fontAlgn="base"/>
            <a:r>
              <a:rPr lang="en-US" dirty="0">
                <a:uFillTx/>
              </a:rPr>
              <a:t>TIP</a:t>
            </a:r>
          </a:p>
          <a:p>
            <a:pPr algn="l" fontAlgn="base"/>
            <a:r>
              <a:rPr lang="en-US" dirty="0">
                <a:uFillTx/>
              </a:rPr>
              <a:t>For reference, the code to run a bare-bone Express server is commented out in </a:t>
            </a:r>
            <a:r>
              <a:rPr lang="en-US" dirty="0" err="1">
                <a:uFillTx/>
              </a:rPr>
              <a:t>api</a:t>
            </a:r>
            <a:r>
              <a:rPr lang="en-US" dirty="0">
                <a:uFillTx/>
              </a:rPr>
              <a:t>/</a:t>
            </a:r>
            <a:r>
              <a:rPr lang="en-US" dirty="0" err="1">
                <a:uFillTx/>
              </a:rPr>
              <a:t>src</a:t>
            </a:r>
            <a:r>
              <a:rPr lang="en-US" dirty="0">
                <a:uFillTx/>
              </a:rPr>
              <a:t>/server.js.</a:t>
            </a:r>
          </a:p>
          <a:p>
            <a:pPr algn="l" fontAlgn="base"/>
            <a:endParaRPr lang="en-US" dirty="0">
              <a:uFillTx/>
            </a:endParaRPr>
          </a:p>
          <a:p>
            <a:pPr algn="l" fontAlgn="base"/>
            <a:r>
              <a:rPr lang="en-US" dirty="0">
                <a:uFillTx/>
              </a:rPr>
              <a:t>Remove the </a:t>
            </a:r>
            <a:r>
              <a:rPr lang="en-US" dirty="0" err="1">
                <a:uFillTx/>
              </a:rPr>
              <a:t>executeGraphQLRequest</a:t>
            </a:r>
            <a:r>
              <a:rPr lang="en-US" dirty="0">
                <a:uFillTx/>
              </a:rPr>
              <a:t> function and the </a:t>
            </a:r>
            <a:r>
              <a:rPr lang="en-US" dirty="0" err="1">
                <a:uFillTx/>
              </a:rPr>
              <a:t>graphql</a:t>
            </a:r>
            <a:r>
              <a:rPr lang="en-US" dirty="0">
                <a:uFillTx/>
              </a:rPr>
              <a:t> executor function (in </a:t>
            </a:r>
            <a:r>
              <a:rPr lang="en-US" dirty="0" err="1">
                <a:uFillTx/>
              </a:rPr>
              <a:t>api</a:t>
            </a:r>
            <a:r>
              <a:rPr lang="en-US" dirty="0">
                <a:uFillTx/>
              </a:rPr>
              <a:t>/</a:t>
            </a:r>
            <a:r>
              <a:rPr lang="en-US" dirty="0" err="1">
                <a:uFillTx/>
              </a:rPr>
              <a:t>src</a:t>
            </a:r>
            <a:r>
              <a:rPr lang="en-US" dirty="0">
                <a:uFillTx/>
              </a:rPr>
              <a:t>/server.js). Instead, import the </a:t>
            </a:r>
            <a:r>
              <a:rPr lang="en-US" dirty="0" err="1">
                <a:uFillTx/>
              </a:rPr>
              <a:t>graphqlHTTP</a:t>
            </a:r>
            <a:r>
              <a:rPr lang="en-US" dirty="0">
                <a:uFillTx/>
              </a:rPr>
              <a:t> named export from the express-</a:t>
            </a:r>
            <a:r>
              <a:rPr lang="en-US" dirty="0" err="1">
                <a:uFillTx/>
              </a:rPr>
              <a:t>graphql</a:t>
            </a:r>
            <a:r>
              <a:rPr lang="en-US" dirty="0">
                <a:uFillTx/>
              </a:rPr>
              <a:t> package.</a:t>
            </a:r>
          </a:p>
          <a:p>
            <a:pPr algn="l" fontAlgn="base"/>
            <a:endParaRPr lang="en-US" dirty="0">
              <a:uFillTx/>
            </a:endParaRPr>
          </a:p>
          <a:p>
            <a:pPr algn="l"/>
            <a:r>
              <a:rPr lang="en-US" b="0" i="0" dirty="0">
                <a:solidFill>
                  <a:srgbClr val="222222"/>
                </a:solidFill>
                <a:effectLst/>
                <a:latin typeface="inherit"/>
              </a:rPr>
              <a:t>The default export in the express package is a function. To create an Express server, you just invoke that function. Then you can use the listen method on the created server to make the server listen to incoming connections on a certain port. That part is already done in the main function.</a:t>
            </a:r>
          </a:p>
          <a:p>
            <a:pPr algn="l"/>
            <a:r>
              <a:rPr lang="en-US" b="0" i="0" dirty="0">
                <a:solidFill>
                  <a:srgbClr val="222222"/>
                </a:solidFill>
                <a:effectLst/>
                <a:latin typeface="inherit"/>
              </a:rPr>
              <a:t>When you run this code, an HTTP server will listen on port 4321. To make the server accept incoming connections for a certain HTTP URL/VERB combination (like GET /), we need to add a </a:t>
            </a:r>
            <a:r>
              <a:rPr lang="en-US" b="0" i="0" dirty="0" err="1">
                <a:solidFill>
                  <a:srgbClr val="222222"/>
                </a:solidFill>
                <a:effectLst/>
                <a:latin typeface="inherit"/>
              </a:rPr>
              <a:t>server.get</a:t>
            </a:r>
            <a:r>
              <a:rPr lang="en-US" b="0" i="0" dirty="0">
                <a:solidFill>
                  <a:srgbClr val="222222"/>
                </a:solidFill>
                <a:effectLst/>
                <a:latin typeface="inherit"/>
              </a:rPr>
              <a:t> method (or .post, .put, or .delete) or the generic </a:t>
            </a:r>
            <a:r>
              <a:rPr lang="en-US" b="0" i="0" dirty="0" err="1">
                <a:solidFill>
                  <a:srgbClr val="222222"/>
                </a:solidFill>
                <a:effectLst/>
                <a:latin typeface="inherit"/>
              </a:rPr>
              <a:t>server.use</a:t>
            </a:r>
            <a:r>
              <a:rPr lang="en-US" b="0" i="0" dirty="0">
                <a:solidFill>
                  <a:srgbClr val="222222"/>
                </a:solidFill>
                <a:effectLst/>
                <a:latin typeface="inherit"/>
              </a:rPr>
              <a:t> method that makes the server accept all HTTP VERBs for a certain URL.</a:t>
            </a:r>
          </a:p>
          <a:p>
            <a:pPr marL="158750" indent="0" algn="l" fontAlgn="base">
              <a:buNone/>
            </a:pPr>
            <a:endParaRPr dirty="0">
              <a:uFillTx/>
            </a:endParaRPr>
          </a:p>
        </p:txBody>
      </p:sp>
    </p:spTree>
    <p:extLst>
      <p:ext uri="{BB962C8B-B14F-4D97-AF65-F5344CB8AC3E}">
        <p14:creationId xmlns:p14="http://schemas.microsoft.com/office/powerpoint/2010/main" val="371995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The first argument for the .use method is the URL for which the server will start accepting connections. The second argument is the function that will be invoked every time the server accepts a connection on that URL. This function is usually called the listener function.</a:t>
            </a:r>
          </a:p>
          <a:p>
            <a:pPr algn="l" fontAlgn="base"/>
            <a:endParaRPr lang="en-US" dirty="0">
              <a:uFillTx/>
            </a:endParaRPr>
          </a:p>
          <a:p>
            <a:pPr algn="l" fontAlgn="base"/>
            <a:r>
              <a:rPr lang="en-US" dirty="0">
                <a:uFillTx/>
              </a:rPr>
              <a:t>The listener function exposes two important objects as arguments, req and res (the next object is not usually used for response handlers):</a:t>
            </a:r>
          </a:p>
          <a:p>
            <a:pPr algn="l" fontAlgn="base"/>
            <a:endParaRPr lang="en-US" dirty="0">
              <a:uFillTx/>
            </a:endParaRPr>
          </a:p>
          <a:p>
            <a:pPr algn="l" fontAlgn="base"/>
            <a:r>
              <a:rPr lang="en-US" dirty="0">
                <a:uFillTx/>
              </a:rPr>
              <a:t>The req object is how the service can read information from the HTTP request. For example, we need to read the text of the query/mutation (and other related objects) from a client that is using this API. We can do that using req.</a:t>
            </a:r>
          </a:p>
          <a:p>
            <a:pPr algn="l" fontAlgn="base"/>
            <a:r>
              <a:rPr lang="en-US" dirty="0">
                <a:uFillTx/>
              </a:rPr>
              <a:t>The res object is how the service can reply with data to the client that is requesting it. This is how the API server responds with the data it generates for incoming </a:t>
            </a:r>
            <a:r>
              <a:rPr lang="en-US" dirty="0" err="1">
                <a:uFillTx/>
              </a:rPr>
              <a:t>GraphQL</a:t>
            </a:r>
            <a:r>
              <a:rPr lang="en-US" dirty="0">
                <a:uFillTx/>
              </a:rPr>
              <a:t> requests.</a:t>
            </a:r>
          </a:p>
          <a:p>
            <a:pPr algn="l" fontAlgn="base"/>
            <a:r>
              <a:rPr lang="en-US" dirty="0">
                <a:uFillTx/>
              </a:rPr>
              <a:t>Between reading from the request and writing to the response, we will need to execute the </a:t>
            </a:r>
            <a:r>
              <a:rPr lang="en-US" dirty="0" err="1">
                <a:uFillTx/>
              </a:rPr>
              <a:t>graphql</a:t>
            </a:r>
            <a:r>
              <a:rPr lang="en-US" dirty="0">
                <a:uFillTx/>
              </a:rPr>
              <a:t> executor function just as we did for the command-line test. This will happen for each </a:t>
            </a:r>
            <a:r>
              <a:rPr lang="en-US" dirty="0" err="1">
                <a:uFillTx/>
              </a:rPr>
              <a:t>GraphQL</a:t>
            </a:r>
            <a:r>
              <a:rPr lang="en-US" dirty="0">
                <a:uFillTx/>
              </a:rPr>
              <a:t> request, and it’s another general process that can be abstracted and reused.</a:t>
            </a:r>
          </a:p>
          <a:p>
            <a:pPr algn="l" fontAlgn="base"/>
            <a:endParaRPr lang="en-US" dirty="0">
              <a:uFillTx/>
            </a:endParaRPr>
          </a:p>
          <a:p>
            <a:pPr algn="l" fontAlgn="base"/>
            <a:r>
              <a:rPr lang="en-US" dirty="0">
                <a:uFillTx/>
              </a:rPr>
              <a:t>The </a:t>
            </a:r>
            <a:r>
              <a:rPr lang="en-US" dirty="0" err="1">
                <a:uFillTx/>
              </a:rPr>
              <a:t>graphqlHTTP</a:t>
            </a:r>
            <a:r>
              <a:rPr lang="en-US" dirty="0">
                <a:uFillTx/>
              </a:rPr>
              <a:t> function we imported from express-</a:t>
            </a:r>
            <a:r>
              <a:rPr lang="en-US" dirty="0" err="1">
                <a:uFillTx/>
              </a:rPr>
              <a:t>graphql</a:t>
            </a:r>
            <a:r>
              <a:rPr lang="en-US" dirty="0">
                <a:uFillTx/>
              </a:rPr>
              <a:t> is a listener function that does exactly that. It will parse the HTTP request, run the </a:t>
            </a:r>
            <a:r>
              <a:rPr lang="en-US" dirty="0" err="1">
                <a:uFillTx/>
              </a:rPr>
              <a:t>graphql</a:t>
            </a:r>
            <a:r>
              <a:rPr lang="en-US" dirty="0">
                <a:uFillTx/>
              </a:rPr>
              <a:t> executor function, await its response, and send its resolved data back to the requester. We just need to tell it what schema and </a:t>
            </a:r>
            <a:r>
              <a:rPr lang="en-US" dirty="0" err="1">
                <a:uFillTx/>
              </a:rPr>
              <a:t>rootValue</a:t>
            </a:r>
            <a:r>
              <a:rPr lang="en-US" dirty="0">
                <a:uFillTx/>
              </a:rPr>
              <a:t> objects to use.</a:t>
            </a:r>
            <a:endParaRPr dirty="0">
              <a:uFillTx/>
            </a:endParaRPr>
          </a:p>
        </p:txBody>
      </p:sp>
    </p:spTree>
    <p:extLst>
      <p:ext uri="{BB962C8B-B14F-4D97-AF65-F5344CB8AC3E}">
        <p14:creationId xmlns:p14="http://schemas.microsoft.com/office/powerpoint/2010/main" val="426693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308434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Here’s the .use method wired to work with the </a:t>
            </a:r>
            <a:r>
              <a:rPr lang="en-US" dirty="0" err="1">
                <a:uFillTx/>
              </a:rPr>
              <a:t>graphqlHTTP</a:t>
            </a:r>
            <a:r>
              <a:rPr lang="en-US" dirty="0">
                <a:uFillTx/>
              </a:rPr>
              <a:t> function. Put this in </a:t>
            </a:r>
            <a:r>
              <a:rPr lang="en-US" dirty="0" err="1">
                <a:uFillTx/>
              </a:rPr>
              <a:t>api</a:t>
            </a:r>
            <a:r>
              <a:rPr lang="en-US" dirty="0">
                <a:uFillTx/>
              </a:rPr>
              <a:t>/</a:t>
            </a:r>
            <a:r>
              <a:rPr lang="en-US" dirty="0" err="1">
                <a:uFillTx/>
              </a:rPr>
              <a:t>src</a:t>
            </a:r>
            <a:r>
              <a:rPr lang="en-US" dirty="0">
                <a:uFillTx/>
              </a:rPr>
              <a:t>/server.js, replacing the provided example </a:t>
            </a:r>
            <a:r>
              <a:rPr lang="en-US" dirty="0" err="1">
                <a:uFillTx/>
              </a:rPr>
              <a:t>server.use</a:t>
            </a:r>
            <a:r>
              <a:rPr lang="en-US" dirty="0">
                <a:uFillTx/>
              </a:rPr>
              <a:t>('/') call.</a:t>
            </a:r>
          </a:p>
          <a:p>
            <a:pPr algn="l" fontAlgn="base"/>
            <a:endParaRPr lang="en-US" dirty="0">
              <a:uFillTx/>
            </a:endParaRPr>
          </a:p>
          <a:p>
            <a:pPr algn="l" fontAlgn="base"/>
            <a:r>
              <a:rPr lang="en-US" dirty="0">
                <a:uFillTx/>
              </a:rPr>
              <a:t>This will allow us to communicate with the schema over HTTP. Not only that, but by using </a:t>
            </a:r>
            <a:r>
              <a:rPr lang="en-US" dirty="0" err="1">
                <a:uFillTx/>
              </a:rPr>
              <a:t>graphiql</a:t>
            </a:r>
            <a:r>
              <a:rPr lang="en-US" dirty="0">
                <a:uFillTx/>
              </a:rPr>
              <a:t>: true in the configuration object, we will also get the mighty </a:t>
            </a:r>
            <a:r>
              <a:rPr lang="en-US" dirty="0" err="1">
                <a:uFillTx/>
              </a:rPr>
              <a:t>GraphiQL</a:t>
            </a:r>
            <a:r>
              <a:rPr lang="en-US" dirty="0">
                <a:uFillTx/>
              </a:rPr>
              <a:t> editor mounted on that URL, and it will work with our schema!</a:t>
            </a:r>
          </a:p>
          <a:p>
            <a:pPr algn="l" fontAlgn="base"/>
            <a:endParaRPr lang="en-US" dirty="0">
              <a:uFillTx/>
            </a:endParaRPr>
          </a:p>
          <a:p>
            <a:pPr algn="l" fontAlgn="base"/>
            <a:r>
              <a:rPr lang="en-US" dirty="0">
                <a:uFillTx/>
              </a:rPr>
              <a:t>TIP</a:t>
            </a:r>
          </a:p>
          <a:p>
            <a:pPr algn="l" fontAlgn="base"/>
            <a:r>
              <a:rPr lang="en-US" dirty="0">
                <a:uFillTx/>
              </a:rPr>
              <a:t>The </a:t>
            </a:r>
            <a:r>
              <a:rPr lang="en-US" dirty="0" err="1">
                <a:uFillTx/>
              </a:rPr>
              <a:t>graphqlHTTP</a:t>
            </a:r>
            <a:r>
              <a:rPr lang="en-US" dirty="0">
                <a:uFillTx/>
              </a:rPr>
              <a:t> function call returns a handler function that expects req/res arguments. That matches the signature needed for the use method’s handler function (its second argument).</a:t>
            </a:r>
            <a:endParaRPr dirty="0">
              <a:uFillTx/>
            </a:endParaRPr>
          </a:p>
        </p:txBody>
      </p:sp>
    </p:spTree>
    <p:extLst>
      <p:ext uri="{BB962C8B-B14F-4D97-AF65-F5344CB8AC3E}">
        <p14:creationId xmlns:p14="http://schemas.microsoft.com/office/powerpoint/2010/main" val="114031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Then head over to http://localhost:4321/. You should see the </a:t>
            </a:r>
            <a:r>
              <a:rPr lang="en-US" dirty="0" err="1">
                <a:uFillTx/>
              </a:rPr>
              <a:t>GraphiQL</a:t>
            </a:r>
            <a:r>
              <a:rPr lang="en-US" dirty="0">
                <a:uFillTx/>
              </a:rPr>
              <a:t> editor</a:t>
            </a:r>
            <a:endParaRPr dirty="0">
              <a:uFillTx/>
            </a:endParaRPr>
          </a:p>
        </p:txBody>
      </p:sp>
    </p:spTree>
    <p:extLst>
      <p:ext uri="{BB962C8B-B14F-4D97-AF65-F5344CB8AC3E}">
        <p14:creationId xmlns:p14="http://schemas.microsoft.com/office/powerpoint/2010/main" val="1608382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NOTE</a:t>
            </a:r>
          </a:p>
          <a:p>
            <a:pPr algn="l" fontAlgn="base"/>
            <a:r>
              <a:rPr lang="en-US" dirty="0">
                <a:uFillTx/>
              </a:rPr>
              <a:t>The API server is configured to run with the </a:t>
            </a:r>
            <a:r>
              <a:rPr lang="en-US" dirty="0" err="1">
                <a:uFillTx/>
              </a:rPr>
              <a:t>nodemon</a:t>
            </a:r>
            <a:r>
              <a:rPr lang="en-US" dirty="0">
                <a:uFillTx/>
              </a:rPr>
              <a:t> command instead of the node command. </a:t>
            </a:r>
            <a:r>
              <a:rPr lang="en-US" dirty="0" err="1">
                <a:uFillTx/>
              </a:rPr>
              <a:t>nodemon</a:t>
            </a:r>
            <a:r>
              <a:rPr lang="en-US" dirty="0">
                <a:uFillTx/>
              </a:rPr>
              <a:t> runs a node process while monitoring files for changes and automatically restarts that node process when it detects changes to the files. That makes the API server auto-restart whenever you save any file in the </a:t>
            </a:r>
            <a:r>
              <a:rPr lang="en-US" dirty="0" err="1">
                <a:uFillTx/>
              </a:rPr>
              <a:t>api</a:t>
            </a:r>
            <a:r>
              <a:rPr lang="en-US" dirty="0">
                <a:uFillTx/>
              </a:rPr>
              <a:t> directory.</a:t>
            </a:r>
          </a:p>
          <a:p>
            <a:pPr algn="l" fontAlgn="base"/>
            <a:endParaRPr lang="en-US" dirty="0">
              <a:uFillTx/>
            </a:endParaRPr>
          </a:p>
          <a:p>
            <a:pPr algn="l" fontAlgn="base"/>
            <a:r>
              <a:rPr lang="en-US" dirty="0">
                <a:uFillTx/>
              </a:rPr>
              <a:t>Note that the entire HTTP channel to communicate with the server has nothing to do with the </a:t>
            </a:r>
            <a:r>
              <a:rPr lang="en-US" dirty="0" err="1">
                <a:uFillTx/>
              </a:rPr>
              <a:t>GraphQL</a:t>
            </a:r>
            <a:r>
              <a:rPr lang="en-US" dirty="0">
                <a:uFillTx/>
              </a:rPr>
              <a:t> service. It’s just another service layer offering a convenient way to communicate with the </a:t>
            </a:r>
            <a:r>
              <a:rPr lang="en-US" dirty="0" err="1">
                <a:uFillTx/>
              </a:rPr>
              <a:t>GraphQL</a:t>
            </a:r>
            <a:r>
              <a:rPr lang="en-US" dirty="0">
                <a:uFillTx/>
              </a:rPr>
              <a:t> service layer. A web application can now use Ajax requests to retrieve data from the </a:t>
            </a:r>
            <a:r>
              <a:rPr lang="en-US" dirty="0" err="1">
                <a:uFillTx/>
              </a:rPr>
              <a:t>GraphQL</a:t>
            </a:r>
            <a:r>
              <a:rPr lang="en-US" dirty="0">
                <a:uFillTx/>
              </a:rPr>
              <a:t> service. In a large-scale </a:t>
            </a:r>
            <a:r>
              <a:rPr lang="en-US" dirty="0" err="1">
                <a:uFillTx/>
              </a:rPr>
              <a:t>GraphQL</a:t>
            </a:r>
            <a:r>
              <a:rPr lang="en-US" dirty="0">
                <a:uFillTx/>
              </a:rPr>
              <a:t> API service, this HTTP communication layer would be a separate entity that can be managed and scaled independently.</a:t>
            </a:r>
          </a:p>
          <a:p>
            <a:pPr algn="l" fontAlgn="base"/>
            <a:endParaRPr lang="en-US" dirty="0">
              <a:uFillTx/>
            </a:endParaRPr>
          </a:p>
          <a:p>
            <a:pPr algn="l" fontAlgn="base"/>
            <a:r>
              <a:rPr lang="en-US" dirty="0">
                <a:uFillTx/>
              </a:rPr>
              <a:t>TIP</a:t>
            </a:r>
          </a:p>
          <a:p>
            <a:pPr algn="l" fontAlgn="base"/>
            <a:r>
              <a:rPr lang="en-US" dirty="0">
                <a:uFillTx/>
              </a:rPr>
              <a:t>You can turn off the </a:t>
            </a:r>
            <a:r>
              <a:rPr lang="en-US" dirty="0" err="1">
                <a:uFillTx/>
              </a:rPr>
              <a:t>GraphiQL</a:t>
            </a:r>
            <a:r>
              <a:rPr lang="en-US" dirty="0">
                <a:uFillTx/>
              </a:rPr>
              <a:t> editor in production (if you want to) and use .post instead of .use for the </a:t>
            </a:r>
            <a:r>
              <a:rPr lang="en-US" dirty="0" err="1">
                <a:uFillTx/>
              </a:rPr>
              <a:t>graphqlHTTP</a:t>
            </a:r>
            <a:r>
              <a:rPr lang="en-US" dirty="0">
                <a:uFillTx/>
              </a:rPr>
              <a:t> handler. That way, the service will only work for Ajax post requests.</a:t>
            </a:r>
            <a:endParaRPr dirty="0">
              <a:uFillTx/>
            </a:endParaRPr>
          </a:p>
        </p:txBody>
      </p:sp>
    </p:spTree>
    <p:extLst>
      <p:ext uri="{BB962C8B-B14F-4D97-AF65-F5344CB8AC3E}">
        <p14:creationId xmlns:p14="http://schemas.microsoft.com/office/powerpoint/2010/main" val="3237329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2770302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The </a:t>
            </a:r>
            <a:r>
              <a:rPr lang="en-US" dirty="0" err="1">
                <a:uFillTx/>
              </a:rPr>
              <a:t>GraphQL</a:t>
            </a:r>
            <a:r>
              <a:rPr lang="en-US" dirty="0">
                <a:uFillTx/>
              </a:rPr>
              <a:t> schema language is a great programming-language-agnostic way to describe a </a:t>
            </a:r>
            <a:r>
              <a:rPr lang="en-US" dirty="0" err="1">
                <a:uFillTx/>
              </a:rPr>
              <a:t>GraphQL</a:t>
            </a:r>
            <a:r>
              <a:rPr lang="en-US" dirty="0">
                <a:uFillTx/>
              </a:rPr>
              <a:t> schema. It’s a human-readable format that’s easy to work with, and it is the popular, preferable format for describing your </a:t>
            </a:r>
            <a:r>
              <a:rPr lang="en-US" dirty="0" err="1">
                <a:uFillTx/>
              </a:rPr>
              <a:t>GraphQL</a:t>
            </a:r>
            <a:r>
              <a:rPr lang="en-US" dirty="0">
                <a:uFillTx/>
              </a:rPr>
              <a:t> schemas. However, it has some limitations.</a:t>
            </a:r>
          </a:p>
          <a:p>
            <a:pPr algn="l" fontAlgn="base"/>
            <a:endParaRPr lang="en-US" dirty="0">
              <a:uFillTx/>
            </a:endParaRPr>
          </a:p>
          <a:p>
            <a:pPr algn="l" fontAlgn="base"/>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For example, you can use the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GraphQLSchema</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constructor to create a schema object, the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GraphQLObjectType</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constructor to create an object type, the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GraphQLUnionType</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to create a union type, and many more classes just like these.</a:t>
            </a:r>
            <a:endParaRPr lang="en-US" dirty="0">
              <a:uFillTx/>
            </a:endParaRPr>
          </a:p>
          <a:p>
            <a:pPr algn="l" fontAlgn="base"/>
            <a:r>
              <a:rPr lang="en-US" dirty="0">
                <a:uFillTx/>
              </a:rPr>
              <a:t>This format is useful if you need to construct a schema programmatically. It’s more flexible and easier to test, manage, and extend.</a:t>
            </a:r>
          </a:p>
          <a:p>
            <a:pPr algn="l" fontAlgn="base"/>
            <a:endParaRPr lang="en-US" dirty="0">
              <a:uFillTx/>
            </a:endParaRPr>
          </a:p>
          <a:p>
            <a:pPr algn="l" fontAlgn="base"/>
            <a:r>
              <a:rPr lang="en-US" dirty="0">
                <a:uFillTx/>
              </a:rPr>
              <a:t>NOTE</a:t>
            </a:r>
          </a:p>
          <a:p>
            <a:pPr algn="l" fontAlgn="base"/>
            <a:r>
              <a:rPr lang="en-US" dirty="0">
                <a:uFillTx/>
              </a:rPr>
              <a:t>The method of using objects to create a </a:t>
            </a:r>
            <a:r>
              <a:rPr lang="en-US" dirty="0" err="1">
                <a:uFillTx/>
              </a:rPr>
              <a:t>GraphQL</a:t>
            </a:r>
            <a:r>
              <a:rPr lang="en-US" dirty="0">
                <a:uFillTx/>
              </a:rPr>
              <a:t> schema does not have a universally agreed-on name. I’ve heard “code-first” and “resolvers-first,” but I don’t think these names fairly represent the method. I’ll refer to it in this course as the object-based method.</a:t>
            </a:r>
          </a:p>
          <a:p>
            <a:pPr algn="l" fontAlgn="base"/>
            <a:endParaRPr lang="en-US" dirty="0">
              <a:uFillTx/>
            </a:endParaRPr>
          </a:p>
          <a:p>
            <a:pPr algn="l" fontAlgn="base"/>
            <a:r>
              <a:rPr lang="en-US" dirty="0">
                <a:uFillTx/>
              </a:rPr>
              <a:t>Let’s start exploring this object-based method by converting the schema we have so far (which only supports a </a:t>
            </a:r>
            <a:r>
              <a:rPr lang="en-US" dirty="0" err="1">
                <a:uFillTx/>
              </a:rPr>
              <a:t>currentTime</a:t>
            </a:r>
            <a:r>
              <a:rPr lang="en-US" dirty="0">
                <a:uFillTx/>
              </a:rPr>
              <a:t> field).</a:t>
            </a:r>
            <a:endParaRPr dirty="0">
              <a:uFillTx/>
            </a:endParaRPr>
          </a:p>
        </p:txBody>
      </p:sp>
    </p:spTree>
    <p:extLst>
      <p:ext uri="{BB962C8B-B14F-4D97-AF65-F5344CB8AC3E}">
        <p14:creationId xmlns:p14="http://schemas.microsoft.com/office/powerpoint/2010/main" val="4248624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Since we are now going to use the object-based method to build the schema, you can delete everything you have so far in </a:t>
            </a:r>
            <a:r>
              <a:rPr lang="en-US" dirty="0" err="1">
                <a:uFillTx/>
              </a:rPr>
              <a:t>api</a:t>
            </a:r>
            <a:r>
              <a:rPr lang="en-US" dirty="0">
                <a:uFillTx/>
              </a:rPr>
              <a:t>/</a:t>
            </a:r>
            <a:r>
              <a:rPr lang="en-US" dirty="0" err="1">
                <a:uFillTx/>
              </a:rPr>
              <a:t>src</a:t>
            </a:r>
            <a:r>
              <a:rPr lang="en-US" dirty="0">
                <a:uFillTx/>
              </a:rPr>
              <a:t>/schema/index.js.</a:t>
            </a:r>
            <a:endParaRPr dirty="0">
              <a:uFillTx/>
            </a:endParaRPr>
          </a:p>
        </p:txBody>
      </p:sp>
    </p:spTree>
    <p:extLst>
      <p:ext uri="{BB962C8B-B14F-4D97-AF65-F5344CB8AC3E}">
        <p14:creationId xmlns:p14="http://schemas.microsoft.com/office/powerpoint/2010/main" val="1004588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These calls to </a:t>
            </a:r>
            <a:r>
              <a:rPr lang="en-US" dirty="0" err="1">
                <a:uFillTx/>
              </a:rPr>
              <a:t>GraphQLSchema</a:t>
            </a:r>
            <a:r>
              <a:rPr lang="en-US" dirty="0">
                <a:uFillTx/>
              </a:rPr>
              <a:t> and </a:t>
            </a:r>
            <a:r>
              <a:rPr lang="en-US" dirty="0" err="1">
                <a:uFillTx/>
              </a:rPr>
              <a:t>GraphQLObjectType</a:t>
            </a:r>
            <a:r>
              <a:rPr lang="en-US" dirty="0">
                <a:uFillTx/>
              </a:rPr>
              <a:t> return special objects designed to work with the </a:t>
            </a:r>
            <a:r>
              <a:rPr lang="en-US" dirty="0" err="1">
                <a:uFillTx/>
              </a:rPr>
              <a:t>graphql</a:t>
            </a:r>
            <a:r>
              <a:rPr lang="en-US" dirty="0">
                <a:uFillTx/>
              </a:rPr>
              <a:t> executor function.</a:t>
            </a:r>
            <a:endParaRPr dirty="0">
              <a:uFillTx/>
            </a:endParaRPr>
          </a:p>
        </p:txBody>
      </p:sp>
    </p:spTree>
    <p:extLst>
      <p:ext uri="{BB962C8B-B14F-4D97-AF65-F5344CB8AC3E}">
        <p14:creationId xmlns:p14="http://schemas.microsoft.com/office/powerpoint/2010/main" val="3303653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Instead of </a:t>
            </a:r>
            <a:r>
              <a:rPr lang="en-US" dirty="0" err="1">
                <a:uFillTx/>
              </a:rPr>
              <a:t>inlining</a:t>
            </a:r>
            <a:r>
              <a:rPr lang="en-US" dirty="0">
                <a:uFillTx/>
              </a:rPr>
              <a:t> the call to </a:t>
            </a:r>
            <a:r>
              <a:rPr lang="en-US" dirty="0" err="1">
                <a:uFillTx/>
              </a:rPr>
              <a:t>GraphQLObjectType</a:t>
            </a:r>
            <a:r>
              <a:rPr lang="en-US" dirty="0">
                <a:uFillTx/>
              </a:rPr>
              <a:t>, let’s extract it into its own variable. I’ll name it </a:t>
            </a:r>
            <a:r>
              <a:rPr lang="en-US" dirty="0" err="1">
                <a:uFillTx/>
              </a:rPr>
              <a:t>QueryType</a:t>
            </a:r>
            <a:r>
              <a:rPr lang="en-US" dirty="0">
                <a:uFillTx/>
              </a:rPr>
              <a:t>. In this type’s fields property, we need to add the </a:t>
            </a:r>
            <a:r>
              <a:rPr lang="en-US" dirty="0" err="1">
                <a:uFillTx/>
              </a:rPr>
              <a:t>currentTime</a:t>
            </a:r>
            <a:r>
              <a:rPr lang="en-US" dirty="0">
                <a:uFillTx/>
              </a:rPr>
              <a:t> field, specify its type, and include its resolver function. Here’s the code.</a:t>
            </a:r>
          </a:p>
          <a:p>
            <a:pPr algn="l" fontAlgn="base"/>
            <a:endParaRPr lang="en-US" dirty="0">
              <a:uFillTx/>
            </a:endParaRP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Don’t memorize the ways to use these constructor and type helpers. Just understand and retain their capabilities and what they enable you to do.</a:t>
            </a:r>
          </a:p>
          <a:p>
            <a:pPr algn="l"/>
            <a:r>
              <a:rPr lang="en-US" b="0" i="0" dirty="0">
                <a:solidFill>
                  <a:srgbClr val="222222"/>
                </a:solidFill>
                <a:effectLst/>
                <a:latin typeface="inherit"/>
              </a:rPr>
              <a:t>An object type has a name and a list of fields (represented with an object). Each field has a type property and a resolve function.</a:t>
            </a:r>
          </a:p>
          <a:p>
            <a:pPr algn="l"/>
            <a:r>
              <a:rPr lang="en-US" b="0" i="0" dirty="0">
                <a:solidFill>
                  <a:srgbClr val="222222"/>
                </a:solidFill>
                <a:effectLst/>
                <a:latin typeface="inherit"/>
              </a:rPr>
              <a:t>This code maps to the schema-language version we had before. We’re just doing it with objects instead of strings. Instead of </a:t>
            </a:r>
            <a:r>
              <a:rPr lang="en-US" b="0" i="0" dirty="0" err="1">
                <a:solidFill>
                  <a:srgbClr val="222222"/>
                </a:solidFill>
                <a:effectLst/>
                <a:latin typeface="inherit"/>
              </a:rPr>
              <a:t>currentTime</a:t>
            </a:r>
            <a:r>
              <a:rPr lang="en-US" b="0" i="0" dirty="0">
                <a:solidFill>
                  <a:srgbClr val="222222"/>
                </a:solidFill>
                <a:effectLst/>
                <a:latin typeface="inherit"/>
              </a:rPr>
              <a:t>: String, this method requires defining a property </a:t>
            </a:r>
            <a:r>
              <a:rPr lang="en-US" b="0" i="0" dirty="0" err="1">
                <a:solidFill>
                  <a:srgbClr val="222222"/>
                </a:solidFill>
                <a:effectLst/>
                <a:latin typeface="inherit"/>
              </a:rPr>
              <a:t>currentTime</a:t>
            </a:r>
            <a:r>
              <a:rPr lang="en-US" b="0" i="0" dirty="0">
                <a:solidFill>
                  <a:srgbClr val="222222"/>
                </a:solidFill>
                <a:effectLst/>
                <a:latin typeface="inherit"/>
              </a:rPr>
              <a:t> and giving it a configuration object with a type of </a:t>
            </a:r>
            <a:r>
              <a:rPr lang="en-US" b="0" i="0" dirty="0" err="1">
                <a:solidFill>
                  <a:srgbClr val="222222"/>
                </a:solidFill>
                <a:effectLst/>
                <a:latin typeface="inherit"/>
              </a:rPr>
              <a:t>GraphQLString</a:t>
            </a:r>
            <a:r>
              <a:rPr lang="en-US" b="0" i="0" dirty="0">
                <a:solidFill>
                  <a:srgbClr val="222222"/>
                </a:solidFill>
                <a:effectLst/>
                <a:latin typeface="inherit"/>
              </a:rPr>
              <a:t>. Instead of a </a:t>
            </a:r>
            <a:r>
              <a:rPr lang="en-US" b="0" i="0" dirty="0" err="1">
                <a:solidFill>
                  <a:srgbClr val="222222"/>
                </a:solidFill>
                <a:effectLst/>
                <a:latin typeface="inherit"/>
              </a:rPr>
              <a:t>rootValue</a:t>
            </a:r>
            <a:r>
              <a:rPr lang="en-US" b="0" i="0" dirty="0">
                <a:solidFill>
                  <a:srgbClr val="222222"/>
                </a:solidFill>
                <a:effectLst/>
                <a:latin typeface="inherit"/>
              </a:rPr>
              <a:t> object, we define a resolve function.</a:t>
            </a:r>
          </a:p>
          <a:p>
            <a:pPr algn="l"/>
            <a:r>
              <a:rPr lang="en-US" b="0" i="0" dirty="0">
                <a:solidFill>
                  <a:srgbClr val="222222"/>
                </a:solidFill>
                <a:effectLst/>
                <a:latin typeface="inherit"/>
              </a:rPr>
              <a:t>The resolve function is the same one we had under the </a:t>
            </a:r>
            <a:r>
              <a:rPr lang="en-US" b="0" i="0" dirty="0" err="1">
                <a:solidFill>
                  <a:srgbClr val="222222"/>
                </a:solidFill>
                <a:effectLst/>
                <a:latin typeface="inherit"/>
              </a:rPr>
              <a:t>rootValue</a:t>
            </a:r>
            <a:r>
              <a:rPr lang="en-US" b="0" i="0" dirty="0">
                <a:solidFill>
                  <a:srgbClr val="222222"/>
                </a:solidFill>
                <a:effectLst/>
                <a:latin typeface="inherit"/>
              </a:rPr>
              <a:t> object, but now it’s part of the schema object. Using the object-based method, we don’t need a </a:t>
            </a:r>
            <a:r>
              <a:rPr lang="en-US" b="0" i="0" dirty="0" err="1">
                <a:solidFill>
                  <a:srgbClr val="222222"/>
                </a:solidFill>
                <a:effectLst/>
                <a:latin typeface="inherit"/>
              </a:rPr>
              <a:t>rootValue</a:t>
            </a:r>
            <a:r>
              <a:rPr lang="en-US" b="0" i="0" dirty="0">
                <a:solidFill>
                  <a:srgbClr val="222222"/>
                </a:solidFill>
                <a:effectLst/>
                <a:latin typeface="inherit"/>
              </a:rPr>
              <a:t> object because all resolvers are included where they’re needed alongside their fields. The schema object created with </a:t>
            </a:r>
            <a:r>
              <a:rPr lang="en-US" b="0" i="0" dirty="0" err="1">
                <a:solidFill>
                  <a:srgbClr val="222222"/>
                </a:solidFill>
                <a:effectLst/>
                <a:latin typeface="inherit"/>
              </a:rPr>
              <a:t>GraphQLSchema</a:t>
            </a:r>
            <a:r>
              <a:rPr lang="en-US" b="0" i="0" dirty="0">
                <a:solidFill>
                  <a:srgbClr val="222222"/>
                </a:solidFill>
                <a:effectLst/>
                <a:latin typeface="inherit"/>
              </a:rPr>
              <a:t> is executable on its own.</a:t>
            </a:r>
          </a:p>
          <a:p>
            <a:pPr algn="l"/>
            <a:r>
              <a:rPr lang="en-US" b="0" i="0" dirty="0">
                <a:solidFill>
                  <a:srgbClr val="222222"/>
                </a:solidFill>
                <a:effectLst/>
                <a:latin typeface="inherit"/>
              </a:rPr>
              <a:t>I used the </a:t>
            </a:r>
            <a:r>
              <a:rPr lang="en-US" b="0" i="0" dirty="0" err="1">
                <a:solidFill>
                  <a:srgbClr val="222222"/>
                </a:solidFill>
                <a:effectLst/>
                <a:latin typeface="inherit"/>
              </a:rPr>
              <a:t>GraphQLString</a:t>
            </a:r>
            <a:r>
              <a:rPr lang="en-US" b="0" i="0" dirty="0">
                <a:solidFill>
                  <a:srgbClr val="222222"/>
                </a:solidFill>
                <a:effectLst/>
                <a:latin typeface="inherit"/>
              </a:rPr>
              <a:t> scalar type for </a:t>
            </a:r>
            <a:r>
              <a:rPr lang="en-US" b="0" i="0" dirty="0" err="1">
                <a:solidFill>
                  <a:srgbClr val="222222"/>
                </a:solidFill>
                <a:effectLst/>
                <a:latin typeface="inherit"/>
              </a:rPr>
              <a:t>currentTime</a:t>
            </a:r>
            <a:r>
              <a:rPr lang="en-US" b="0" i="0" dirty="0">
                <a:solidFill>
                  <a:srgbClr val="222222"/>
                </a:solidFill>
                <a:effectLst/>
                <a:latin typeface="inherit"/>
              </a:rPr>
              <a:t>. The GraphQL.js implementation offers a few similar scalar types, including </a:t>
            </a:r>
            <a:r>
              <a:rPr lang="en-US" b="0" i="0" dirty="0" err="1">
                <a:solidFill>
                  <a:srgbClr val="222222"/>
                </a:solidFill>
                <a:effectLst/>
                <a:latin typeface="inherit"/>
              </a:rPr>
              <a:t>GraphQLInt</a:t>
            </a:r>
            <a:r>
              <a:rPr lang="en-US" b="0" i="0" dirty="0">
                <a:solidFill>
                  <a:srgbClr val="222222"/>
                </a:solidFill>
                <a:effectLst/>
                <a:latin typeface="inherit"/>
              </a:rPr>
              <a:t>, </a:t>
            </a:r>
            <a:r>
              <a:rPr lang="en-US" b="0" i="0" dirty="0" err="1">
                <a:solidFill>
                  <a:srgbClr val="222222"/>
                </a:solidFill>
                <a:effectLst/>
                <a:latin typeface="inherit"/>
              </a:rPr>
              <a:t>GraphQLBoolean</a:t>
            </a:r>
            <a:r>
              <a:rPr lang="en-US" b="0" i="0" dirty="0">
                <a:solidFill>
                  <a:srgbClr val="222222"/>
                </a:solidFill>
                <a:effectLst/>
                <a:latin typeface="inherit"/>
              </a:rPr>
              <a:t>, and </a:t>
            </a:r>
            <a:r>
              <a:rPr lang="en-US" b="0" i="0" dirty="0" err="1">
                <a:solidFill>
                  <a:srgbClr val="222222"/>
                </a:solidFill>
                <a:effectLst/>
                <a:latin typeface="inherit"/>
              </a:rPr>
              <a:t>GraphQLFloat</a:t>
            </a:r>
            <a:r>
              <a:rPr lang="en-US" b="0" i="0" dirty="0">
                <a:solidFill>
                  <a:srgbClr val="222222"/>
                </a:solidFill>
                <a:effectLst/>
                <a:latin typeface="inherit"/>
              </a:rPr>
              <a:t>.</a:t>
            </a:r>
          </a:p>
          <a:p>
            <a:pPr algn="l" fontAlgn="base"/>
            <a:endParaRPr dirty="0">
              <a:uFillTx/>
            </a:endParaRPr>
          </a:p>
        </p:txBody>
      </p:sp>
    </p:spTree>
    <p:extLst>
      <p:ext uri="{BB962C8B-B14F-4D97-AF65-F5344CB8AC3E}">
        <p14:creationId xmlns:p14="http://schemas.microsoft.com/office/powerpoint/2010/main" val="3911134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To test this code, we need to remove the </a:t>
            </a:r>
            <a:r>
              <a:rPr lang="en-US" dirty="0" err="1">
                <a:uFillTx/>
              </a:rPr>
              <a:t>rootValue</a:t>
            </a:r>
            <a:r>
              <a:rPr lang="en-US" dirty="0">
                <a:uFillTx/>
              </a:rPr>
              <a:t> concept from </a:t>
            </a:r>
            <a:r>
              <a:rPr lang="en-US" dirty="0" err="1">
                <a:uFillTx/>
              </a:rPr>
              <a:t>api</a:t>
            </a:r>
            <a:r>
              <a:rPr lang="en-US" dirty="0">
                <a:uFillTx/>
              </a:rPr>
              <a:t>/</a:t>
            </a:r>
            <a:r>
              <a:rPr lang="en-US" dirty="0" err="1">
                <a:uFillTx/>
              </a:rPr>
              <a:t>src</a:t>
            </a:r>
            <a:r>
              <a:rPr lang="en-US" dirty="0">
                <a:uFillTx/>
              </a:rPr>
              <a:t>/server.js.</a:t>
            </a:r>
          </a:p>
          <a:p>
            <a:pPr algn="l" fontAlgn="base"/>
            <a:endParaRPr lang="en-US" dirty="0">
              <a:uFillTx/>
            </a:endParaRPr>
          </a:p>
          <a:p>
            <a:pPr algn="l"/>
            <a:r>
              <a:rPr lang="en-US" b="0" i="0" dirty="0">
                <a:solidFill>
                  <a:srgbClr val="222222"/>
                </a:solidFill>
                <a:effectLst/>
                <a:latin typeface="inherit"/>
              </a:rPr>
              <a:t>That’s it. You can test in </a:t>
            </a:r>
            <a:r>
              <a:rPr lang="en-US" b="0" i="0" dirty="0" err="1">
                <a:solidFill>
                  <a:srgbClr val="222222"/>
                </a:solidFill>
                <a:effectLst/>
                <a:latin typeface="inherit"/>
              </a:rPr>
              <a:t>GraphiQL</a:t>
            </a:r>
            <a:r>
              <a:rPr lang="en-US" b="0" i="0" dirty="0">
                <a:solidFill>
                  <a:srgbClr val="222222"/>
                </a:solidFill>
                <a:effectLst/>
                <a:latin typeface="inherit"/>
              </a:rPr>
              <a:t> that the service supports the </a:t>
            </a:r>
            <a:r>
              <a:rPr lang="en-US" b="0" i="0" dirty="0" err="1">
                <a:solidFill>
                  <a:srgbClr val="222222"/>
                </a:solidFill>
                <a:effectLst/>
                <a:latin typeface="inherit"/>
              </a:rPr>
              <a:t>currentTime</a:t>
            </a:r>
            <a:r>
              <a:rPr lang="en-US" b="0" i="0" dirty="0">
                <a:solidFill>
                  <a:srgbClr val="222222"/>
                </a:solidFill>
                <a:effectLst/>
                <a:latin typeface="inherit"/>
              </a:rPr>
              <a:t> field, but now using the object-based method.</a:t>
            </a:r>
          </a:p>
          <a:p>
            <a:pPr algn="l"/>
            <a:r>
              <a:rPr lang="en-US" b="1" i="0" cap="all" dirty="0">
                <a:solidFill>
                  <a:srgbClr val="222222"/>
                </a:solidFill>
                <a:effectLst/>
                <a:latin typeface="Lato" panose="020F0502020204030203" pitchFamily="34" charset="0"/>
              </a:rPr>
              <a:t>CURRENT CODE</a:t>
            </a:r>
          </a:p>
          <a:p>
            <a:pPr algn="l"/>
            <a:r>
              <a:rPr lang="en-US" b="0" i="0" dirty="0">
                <a:solidFill>
                  <a:srgbClr val="222222"/>
                </a:solidFill>
                <a:effectLst/>
                <a:latin typeface="inherit"/>
              </a:rPr>
              <a:t>Use git checkout to reset your local repo to the current progress in the code.</a:t>
            </a:r>
          </a:p>
          <a:p>
            <a:pPr algn="l" fontAlgn="base"/>
            <a:endParaRPr dirty="0">
              <a:uFillTx/>
            </a:endParaRPr>
          </a:p>
        </p:txBody>
      </p:sp>
    </p:spTree>
    <p:extLst>
      <p:ext uri="{BB962C8B-B14F-4D97-AF65-F5344CB8AC3E}">
        <p14:creationId xmlns:p14="http://schemas.microsoft.com/office/powerpoint/2010/main" val="3703042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To explore the GraphQL.js API further, let’s look at an example with a bigger scope. Let’s make the API support a </a:t>
            </a:r>
            <a:r>
              <a:rPr lang="en-US" dirty="0" err="1">
                <a:uFillTx/>
              </a:rPr>
              <a:t>sumNumbersInRange</a:t>
            </a:r>
            <a:r>
              <a:rPr lang="en-US" dirty="0">
                <a:uFillTx/>
              </a:rPr>
              <a:t> field that accepts two arguments (begin and end) representing a range of numbers and returns the sum of all whole numbers in that range (inclusive to its edges). Figure shows the desired end result.</a:t>
            </a:r>
            <a:endParaRPr dirty="0">
              <a:uFillTx/>
            </a:endParaRPr>
          </a:p>
        </p:txBody>
      </p:sp>
    </p:spTree>
    <p:extLst>
      <p:ext uri="{BB962C8B-B14F-4D97-AF65-F5344CB8AC3E}">
        <p14:creationId xmlns:p14="http://schemas.microsoft.com/office/powerpoint/2010/main" val="118000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pPr algn="l" fontAlgn="base"/>
            <a:r>
              <a:rPr lang="en-US" dirty="0">
                <a:uFillTx/>
              </a:rPr>
              <a:t>NODE.JS AND LINUX</a:t>
            </a:r>
          </a:p>
          <a:p>
            <a:pPr algn="l" fontAlgn="base"/>
            <a:r>
              <a:rPr lang="en-US" dirty="0">
                <a:uFillTx/>
              </a:rPr>
              <a:t>You need a modern version of Node.js installed in your OS to follow along from this point. If you don’t have Node, or if you have an old version (anything less than 12), download the latest from nodejs.org and use that.</a:t>
            </a:r>
          </a:p>
          <a:p>
            <a:pPr algn="l" fontAlgn="base"/>
            <a:endParaRPr lang="en-US" dirty="0">
              <a:uFillTx/>
            </a:endParaRPr>
          </a:p>
          <a:p>
            <a:pPr algn="l" fontAlgn="base"/>
            <a:r>
              <a:rPr lang="en-US" dirty="0">
                <a:uFillTx/>
              </a:rPr>
              <a:t>Some familiarity with the Node.js runtime is required. You don’t need to be an expert in Node, but if you have never worked with it before, it would help if you learn its basics before proceeding with this lesson. I wrote a short introductory course on Node, which you can get at </a:t>
            </a:r>
            <a:r>
              <a:rPr lang="en-US" dirty="0" err="1">
                <a:uFillTx/>
              </a:rPr>
              <a:t>az.dev</a:t>
            </a:r>
            <a:r>
              <a:rPr lang="en-US" dirty="0">
                <a:uFillTx/>
              </a:rPr>
              <a:t>/node-intro.</a:t>
            </a:r>
          </a:p>
          <a:p>
            <a:pPr algn="l" fontAlgn="base"/>
            <a:endParaRPr lang="en-US" dirty="0">
              <a:uFillTx/>
            </a:endParaRPr>
          </a:p>
          <a:p>
            <a:pPr algn="l" fontAlgn="base"/>
            <a:r>
              <a:rPr lang="en-US" dirty="0">
                <a:uFillTx/>
              </a:rPr>
              <a:t>To let you focus on the </a:t>
            </a:r>
            <a:r>
              <a:rPr lang="en-US" dirty="0" err="1">
                <a:uFillTx/>
              </a:rPr>
              <a:t>GraphQL</a:t>
            </a:r>
            <a:r>
              <a:rPr lang="en-US" dirty="0">
                <a:uFillTx/>
              </a:rPr>
              <a:t> skills in this course’s project, I prepared a Git repository that contains all the non-</a:t>
            </a:r>
            <a:r>
              <a:rPr lang="en-US" dirty="0" err="1">
                <a:uFillTx/>
              </a:rPr>
              <a:t>GraphQL</a:t>
            </a:r>
            <a:r>
              <a:rPr lang="en-US" dirty="0">
                <a:uFillTx/>
              </a:rPr>
              <a:t> things that you need to follow up with the project. </a:t>
            </a:r>
          </a:p>
          <a:p>
            <a:pPr algn="l" fontAlgn="base"/>
            <a:endParaRPr lang="en-US" dirty="0">
              <a:uFillTx/>
            </a:endParaRPr>
          </a:p>
          <a:p>
            <a:pPr algn="l" fontAlgn="base"/>
            <a:r>
              <a:rPr lang="en-US" dirty="0">
                <a:uFillTx/>
              </a:rPr>
              <a:t>All the commands in this course are for Linux. They will also work on a Mac machine because macOS is Linux-based. On Microsoft Windows, you’ll have to find the native equivalent of these commands, or you can spare yourself a lot of trouble and use the Windows Subsystem for Linux (see </a:t>
            </a:r>
            <a:r>
              <a:rPr lang="en-US" dirty="0" err="1">
                <a:uFillTx/>
              </a:rPr>
              <a:t>az.dev</a:t>
            </a:r>
            <a:r>
              <a:rPr lang="en-US" dirty="0">
                <a:uFillTx/>
              </a:rPr>
              <a:t>/</a:t>
            </a:r>
            <a:r>
              <a:rPr lang="en-US" dirty="0" err="1">
                <a:uFillTx/>
              </a:rPr>
              <a:t>wsl</a:t>
            </a:r>
            <a:r>
              <a:rPr lang="en-US" dirty="0">
                <a:uFillTx/>
              </a:rPr>
              <a:t>). If that is not an option, you can also run a Linux machine in a virtual hardware environment like VirtualBox.</a:t>
            </a:r>
          </a:p>
          <a:p>
            <a:pPr algn="l" fontAlgn="base"/>
            <a:endParaRPr lang="en-US" dirty="0">
              <a:uFillTx/>
            </a:endParaRPr>
          </a:p>
          <a:p>
            <a:pPr algn="l" fontAlgn="base"/>
            <a:r>
              <a:rPr lang="en-US" dirty="0">
                <a:uFillTx/>
              </a:rPr>
              <a:t>If developing natively on Microsoft Windows is your only option, I recommend using PowerShell instead of the CMD command. Most Linux Bash shell commands work with PowerShell.</a:t>
            </a:r>
          </a:p>
          <a:p>
            <a:pPr algn="l" fontAlgn="base"/>
            <a:endParaRPr lang="en-US" dirty="0">
              <a:uFillTx/>
            </a:endParaRPr>
          </a:p>
          <a:p>
            <a:pPr algn="l" fontAlgn="base"/>
            <a:r>
              <a:rPr lang="en-US" dirty="0">
                <a:uFillTx/>
              </a:rPr>
              <a:t>Microsoft Windows is not the best option when it comes to working with Node-based applications. Node was originally designed for Linux, and many of its internal optimizations depend on Linux native APIs. Windows support for Node started a few years after Node was first released, and there are active efforts to make it “better,” but it will never be as good as Node for Linux. Running Node on Windows natively is an option, but it will give you trouble. Only develop natively on Windows if you plan to host your production Node applications on Windows servers.</a:t>
            </a:r>
            <a:endParaRPr dirty="0">
              <a:uFillTx/>
            </a:endParaRPr>
          </a:p>
        </p:txBody>
      </p:sp>
    </p:spTree>
    <p:extLst>
      <p:ext uri="{BB962C8B-B14F-4D97-AF65-F5344CB8AC3E}">
        <p14:creationId xmlns:p14="http://schemas.microsoft.com/office/powerpoint/2010/main" val="447475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Here’s a simple implementation of the </a:t>
            </a:r>
            <a:r>
              <a:rPr lang="en-US" dirty="0" err="1"/>
              <a:t>sumNumbersInRange</a:t>
            </a:r>
            <a:r>
              <a:rPr lang="en-US" b="0" i="0" dirty="0">
                <a:solidFill>
                  <a:srgbClr val="222222"/>
                </a:solidFill>
                <a:effectLst/>
                <a:latin typeface="Merriweather" panose="00000500000000000000" pitchFamily="2" charset="0"/>
              </a:rPr>
              <a:t> field. Add this to the </a:t>
            </a:r>
            <a:r>
              <a:rPr lang="en-US" dirty="0"/>
              <a:t>fields</a:t>
            </a:r>
            <a:r>
              <a:rPr lang="en-US" b="0" i="0" dirty="0">
                <a:solidFill>
                  <a:srgbClr val="222222"/>
                </a:solidFill>
                <a:effectLst/>
                <a:latin typeface="Merriweather" panose="00000500000000000000" pitchFamily="2" charset="0"/>
              </a:rPr>
              <a:t> property for </a:t>
            </a:r>
            <a:r>
              <a:rPr lang="en-US" dirty="0" err="1"/>
              <a:t>QueryType</a:t>
            </a:r>
            <a:r>
              <a:rPr lang="en-US" b="0" i="0" dirty="0">
                <a:solidFill>
                  <a:srgbClr val="222222"/>
                </a:solidFill>
                <a:effectLst/>
                <a:latin typeface="Merriweather" panose="00000500000000000000" pitchFamily="2" charset="0"/>
              </a:rPr>
              <a:t>.</a:t>
            </a:r>
          </a:p>
          <a:p>
            <a:pPr algn="l" fontAlgn="base"/>
            <a:endParaRPr lang="en-US" b="0" i="0" dirty="0">
              <a:solidFill>
                <a:srgbClr val="222222"/>
              </a:solidFill>
              <a:effectLst/>
              <a:uFillTx/>
              <a:latin typeface="Merriweather" panose="00000500000000000000" pitchFamily="2" charset="0"/>
            </a:endParaRPr>
          </a:p>
          <a:p>
            <a:pPr algn="l"/>
            <a:r>
              <a:rPr lang="en-US" b="0" i="0" dirty="0">
                <a:solidFill>
                  <a:srgbClr val="222222"/>
                </a:solidFill>
                <a:effectLst/>
                <a:latin typeface="inherit"/>
              </a:rPr>
              <a:t>The </a:t>
            </a:r>
            <a:r>
              <a:rPr lang="en-US" b="0" i="0" dirty="0" err="1">
                <a:solidFill>
                  <a:srgbClr val="222222"/>
                </a:solidFill>
                <a:effectLst/>
                <a:latin typeface="inherit"/>
              </a:rPr>
              <a:t>sumNumbersInRange</a:t>
            </a:r>
            <a:r>
              <a:rPr lang="en-US" b="0" i="0" dirty="0">
                <a:solidFill>
                  <a:srgbClr val="222222"/>
                </a:solidFill>
                <a:effectLst/>
                <a:latin typeface="inherit"/>
              </a:rPr>
              <a:t> field has a type of new </a:t>
            </a:r>
            <a:r>
              <a:rPr lang="en-US" b="0" i="0" dirty="0" err="1">
                <a:solidFill>
                  <a:srgbClr val="222222"/>
                </a:solidFill>
                <a:effectLst/>
                <a:latin typeface="inherit"/>
              </a:rPr>
              <a:t>GraphQLNonNull</a:t>
            </a:r>
            <a:r>
              <a:rPr lang="en-US" b="0" i="0" dirty="0">
                <a:solidFill>
                  <a:srgbClr val="222222"/>
                </a:solidFill>
                <a:effectLst/>
                <a:latin typeface="inherit"/>
              </a:rPr>
              <a:t>(</a:t>
            </a:r>
            <a:r>
              <a:rPr lang="en-US" b="0" i="0" dirty="0" err="1">
                <a:solidFill>
                  <a:srgbClr val="222222"/>
                </a:solidFill>
                <a:effectLst/>
                <a:latin typeface="inherit"/>
              </a:rPr>
              <a:t>GraphQLInt</a:t>
            </a:r>
            <a:r>
              <a:rPr lang="en-US" b="0" i="0" dirty="0">
                <a:solidFill>
                  <a:srgbClr val="222222"/>
                </a:solidFill>
                <a:effectLst/>
                <a:latin typeface="inherit"/>
              </a:rPr>
              <a:t>). The </a:t>
            </a:r>
            <a:r>
              <a:rPr lang="en-US" b="0" i="0" dirty="0" err="1">
                <a:solidFill>
                  <a:srgbClr val="222222"/>
                </a:solidFill>
                <a:effectLst/>
                <a:latin typeface="inherit"/>
              </a:rPr>
              <a:t>GraphQLNonNull</a:t>
            </a:r>
            <a:r>
              <a:rPr lang="en-US" b="0" i="0" dirty="0">
                <a:solidFill>
                  <a:srgbClr val="222222"/>
                </a:solidFill>
                <a:effectLst/>
                <a:latin typeface="inherit"/>
              </a:rPr>
              <a:t> wrapper around this integer type indicates that this field will always have a value. The response of a </a:t>
            </a:r>
            <a:r>
              <a:rPr lang="en-US" b="0" i="0" dirty="0" err="1">
                <a:solidFill>
                  <a:srgbClr val="222222"/>
                </a:solidFill>
                <a:effectLst/>
                <a:latin typeface="inherit"/>
              </a:rPr>
              <a:t>sumNumbersInRange</a:t>
            </a:r>
            <a:r>
              <a:rPr lang="en-US" b="0" i="0" dirty="0">
                <a:solidFill>
                  <a:srgbClr val="222222"/>
                </a:solidFill>
                <a:effectLst/>
                <a:latin typeface="inherit"/>
              </a:rPr>
              <a:t> field in a query will never be null.</a:t>
            </a:r>
          </a:p>
          <a:p>
            <a:pPr algn="l"/>
            <a:r>
              <a:rPr lang="en-US" b="0" i="0" dirty="0">
                <a:solidFill>
                  <a:srgbClr val="222222"/>
                </a:solidFill>
                <a:effectLst/>
                <a:latin typeface="inherit"/>
              </a:rPr>
              <a:t>The definition of </a:t>
            </a:r>
            <a:r>
              <a:rPr lang="en-US" b="0" i="0" dirty="0" err="1">
                <a:solidFill>
                  <a:srgbClr val="222222"/>
                </a:solidFill>
                <a:effectLst/>
                <a:latin typeface="inherit"/>
              </a:rPr>
              <a:t>sumNumbersInRange</a:t>
            </a:r>
            <a:r>
              <a:rPr lang="en-US" b="0" i="0" dirty="0">
                <a:solidFill>
                  <a:srgbClr val="222222"/>
                </a:solidFill>
                <a:effectLst/>
                <a:latin typeface="inherit"/>
              </a:rPr>
              <a:t> included an </a:t>
            </a:r>
            <a:r>
              <a:rPr lang="en-US" b="0" i="0" dirty="0" err="1">
                <a:solidFill>
                  <a:srgbClr val="222222"/>
                </a:solidFill>
                <a:effectLst/>
                <a:latin typeface="inherit"/>
              </a:rPr>
              <a:t>args</a:t>
            </a:r>
            <a:r>
              <a:rPr lang="en-US" b="0" i="0" dirty="0">
                <a:solidFill>
                  <a:srgbClr val="222222"/>
                </a:solidFill>
                <a:effectLst/>
                <a:latin typeface="inherit"/>
              </a:rPr>
              <a:t> property to define the structure of the arguments it accepts and their types (which I defined using new </a:t>
            </a:r>
            <a:r>
              <a:rPr lang="en-US" b="0" i="0" dirty="0" err="1">
                <a:solidFill>
                  <a:srgbClr val="222222"/>
                </a:solidFill>
                <a:effectLst/>
                <a:latin typeface="inherit"/>
              </a:rPr>
              <a:t>GraphQLNonNull</a:t>
            </a:r>
            <a:r>
              <a:rPr lang="en-US" b="0" i="0" dirty="0">
                <a:solidFill>
                  <a:srgbClr val="222222"/>
                </a:solidFill>
                <a:effectLst/>
                <a:latin typeface="inherit"/>
              </a:rPr>
              <a:t>(</a:t>
            </a:r>
            <a:r>
              <a:rPr lang="en-US" b="0" i="0" dirty="0" err="1">
                <a:solidFill>
                  <a:srgbClr val="222222"/>
                </a:solidFill>
                <a:effectLst/>
                <a:latin typeface="inherit"/>
              </a:rPr>
              <a:t>GraphQLInt</a:t>
            </a:r>
            <a:r>
              <a:rPr lang="en-US" b="0" i="0" dirty="0">
                <a:solidFill>
                  <a:srgbClr val="222222"/>
                </a:solidFill>
                <a:effectLst/>
                <a:latin typeface="inherit"/>
              </a:rPr>
              <a:t>) as well). Both of these arguments are required. A client cannot ask for the </a:t>
            </a:r>
            <a:r>
              <a:rPr lang="en-US" b="0" i="0" dirty="0" err="1">
                <a:solidFill>
                  <a:srgbClr val="222222"/>
                </a:solidFill>
                <a:effectLst/>
                <a:latin typeface="inherit"/>
              </a:rPr>
              <a:t>sumNumbersInRange</a:t>
            </a:r>
            <a:r>
              <a:rPr lang="en-US" b="0" i="0" dirty="0">
                <a:solidFill>
                  <a:srgbClr val="222222"/>
                </a:solidFill>
                <a:effectLst/>
                <a:latin typeface="inherit"/>
              </a:rPr>
              <a:t> field without specifying the begin and end numbers for that range. The </a:t>
            </a:r>
            <a:r>
              <a:rPr lang="en-US" b="0" i="0" dirty="0" err="1">
                <a:solidFill>
                  <a:srgbClr val="222222"/>
                </a:solidFill>
                <a:effectLst/>
                <a:latin typeface="inherit"/>
              </a:rPr>
              <a:t>GraphQL</a:t>
            </a:r>
            <a:r>
              <a:rPr lang="en-US" b="0" i="0" dirty="0">
                <a:solidFill>
                  <a:srgbClr val="222222"/>
                </a:solidFill>
                <a:effectLst/>
                <a:latin typeface="inherit"/>
              </a:rPr>
              <a:t> service will throw an error if that happens.</a:t>
            </a:r>
          </a:p>
          <a:p>
            <a:pPr algn="l"/>
            <a:r>
              <a:rPr lang="en-US" b="0" i="0" dirty="0">
                <a:solidFill>
                  <a:srgbClr val="222222"/>
                </a:solidFill>
                <a:effectLst/>
                <a:latin typeface="inherit"/>
              </a:rPr>
              <a:t>The resolver function for </a:t>
            </a:r>
            <a:r>
              <a:rPr lang="en-US" b="0" i="0" dirty="0" err="1">
                <a:solidFill>
                  <a:srgbClr val="222222"/>
                </a:solidFill>
                <a:effectLst/>
                <a:latin typeface="inherit"/>
              </a:rPr>
              <a:t>sumNumbersInRange</a:t>
            </a:r>
            <a:r>
              <a:rPr lang="en-US" b="0" i="0" dirty="0">
                <a:solidFill>
                  <a:srgbClr val="222222"/>
                </a:solidFill>
                <a:effectLst/>
                <a:latin typeface="inherit"/>
              </a:rPr>
              <a:t> makes use of its arguments. The first argument is always the source parent object of that resolved level. For </a:t>
            </a:r>
            <a:r>
              <a:rPr lang="en-US" b="0" i="0" dirty="0" err="1">
                <a:solidFill>
                  <a:srgbClr val="222222"/>
                </a:solidFill>
                <a:effectLst/>
                <a:latin typeface="inherit"/>
              </a:rPr>
              <a:t>sumNumbersInRange</a:t>
            </a:r>
            <a:r>
              <a:rPr lang="en-US" b="0" i="0" dirty="0">
                <a:solidFill>
                  <a:srgbClr val="222222"/>
                </a:solidFill>
                <a:effectLst/>
                <a:latin typeface="inherit"/>
              </a:rPr>
              <a:t>, there is no parent object because it is a root field. The second argument for the resolve function exposes the field argument values as defined by the API consumer. I </a:t>
            </a:r>
            <a:r>
              <a:rPr lang="en-US" b="0" i="0" dirty="0" err="1">
                <a:solidFill>
                  <a:srgbClr val="222222"/>
                </a:solidFill>
                <a:effectLst/>
                <a:latin typeface="inherit"/>
              </a:rPr>
              <a:t>destructured</a:t>
            </a:r>
            <a:r>
              <a:rPr lang="en-US" b="0" i="0" dirty="0">
                <a:solidFill>
                  <a:srgbClr val="222222"/>
                </a:solidFill>
                <a:effectLst/>
                <a:latin typeface="inherit"/>
              </a:rPr>
              <a:t> begin and end from that argument as both of these values are required.</a:t>
            </a:r>
          </a:p>
          <a:p>
            <a:pPr algn="l" fontAlgn="base"/>
            <a:endParaRPr dirty="0">
              <a:uFillTx/>
            </a:endParaRPr>
          </a:p>
        </p:txBody>
      </p:sp>
    </p:spTree>
    <p:extLst>
      <p:ext uri="{BB962C8B-B14F-4D97-AF65-F5344CB8AC3E}">
        <p14:creationId xmlns:p14="http://schemas.microsoft.com/office/powerpoint/2010/main" val="3232409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22222"/>
                </a:solidFill>
                <a:effectLst/>
                <a:latin typeface="inherit"/>
              </a:rPr>
              <a:t>Note that the </a:t>
            </a:r>
            <a:r>
              <a:rPr lang="en-US" b="0" i="0" dirty="0" err="1">
                <a:solidFill>
                  <a:srgbClr val="222222"/>
                </a:solidFill>
                <a:effectLst/>
                <a:latin typeface="inherit"/>
              </a:rPr>
              <a:t>sumNumbersInRange</a:t>
            </a:r>
            <a:r>
              <a:rPr lang="en-US" b="0" i="0" dirty="0">
                <a:solidFill>
                  <a:srgbClr val="222222"/>
                </a:solidFill>
                <a:effectLst/>
                <a:latin typeface="inherit"/>
              </a:rPr>
              <a:t> field has no sub-selection set because it’s a leaf field that resolves to a scalar value. However, to learn about custom object types, next we will change it to a non-leaf field that requires a sub-selection set.</a:t>
            </a:r>
          </a:p>
          <a:p>
            <a:pPr algn="l"/>
            <a:r>
              <a:rPr lang="en-US" b="1" i="0" cap="all" dirty="0">
                <a:solidFill>
                  <a:srgbClr val="222222"/>
                </a:solidFill>
                <a:effectLst/>
                <a:latin typeface="Lato" panose="020F0502020204030203" pitchFamily="34" charset="0"/>
              </a:rPr>
              <a:t>NOTE</a:t>
            </a:r>
          </a:p>
          <a:p>
            <a:pPr algn="l"/>
            <a:r>
              <a:rPr lang="en-US" b="0" i="0" dirty="0">
                <a:solidFill>
                  <a:srgbClr val="222222"/>
                </a:solidFill>
                <a:effectLst/>
                <a:latin typeface="inherit"/>
              </a:rPr>
              <a:t>The </a:t>
            </a:r>
            <a:r>
              <a:rPr lang="en-US" b="0" i="0" dirty="0" err="1">
                <a:solidFill>
                  <a:srgbClr val="222222"/>
                </a:solidFill>
                <a:effectLst/>
                <a:latin typeface="inherit"/>
              </a:rPr>
              <a:t>GraphQLNonNull</a:t>
            </a:r>
            <a:r>
              <a:rPr lang="en-US" b="0" i="0" dirty="0">
                <a:solidFill>
                  <a:srgbClr val="222222"/>
                </a:solidFill>
                <a:effectLst/>
                <a:latin typeface="inherit"/>
              </a:rPr>
              <a:t> helper is the GraphQL.js way to specify a type modifier, and it’s equivalent to the exclamation mark in the schema language. The equivalent of adding square brackets to make a list is the </a:t>
            </a:r>
            <a:r>
              <a:rPr lang="en-US" b="0" i="0" dirty="0" err="1">
                <a:solidFill>
                  <a:srgbClr val="222222"/>
                </a:solidFill>
                <a:effectLst/>
                <a:latin typeface="inherit"/>
              </a:rPr>
              <a:t>GraphQLList</a:t>
            </a:r>
            <a:r>
              <a:rPr lang="en-US" b="0" i="0" dirty="0">
                <a:solidFill>
                  <a:srgbClr val="222222"/>
                </a:solidFill>
                <a:effectLst/>
                <a:latin typeface="inherit"/>
              </a:rPr>
              <a:t> type modifier. For example, to define a field that represents an array of strings, the type would be new </a:t>
            </a:r>
            <a:r>
              <a:rPr lang="en-US" b="0" i="0" dirty="0" err="1">
                <a:solidFill>
                  <a:srgbClr val="222222"/>
                </a:solidFill>
                <a:effectLst/>
                <a:latin typeface="inherit"/>
              </a:rPr>
              <a:t>GraphQLList</a:t>
            </a:r>
            <a:r>
              <a:rPr lang="en-US" b="0" i="0" dirty="0">
                <a:solidFill>
                  <a:srgbClr val="222222"/>
                </a:solidFill>
                <a:effectLst/>
                <a:latin typeface="inherit"/>
              </a:rPr>
              <a:t>(</a:t>
            </a:r>
            <a:r>
              <a:rPr lang="en-US" b="0" i="0" dirty="0" err="1">
                <a:solidFill>
                  <a:srgbClr val="222222"/>
                </a:solidFill>
                <a:effectLst/>
                <a:latin typeface="inherit"/>
              </a:rPr>
              <a:t>GraphQLString</a:t>
            </a:r>
            <a:r>
              <a:rPr lang="en-US" b="0" i="0" dirty="0">
                <a:solidFill>
                  <a:srgbClr val="222222"/>
                </a:solidFill>
                <a:effectLst/>
                <a:latin typeface="inherit"/>
              </a:rPr>
              <a:t>).</a:t>
            </a:r>
          </a:p>
          <a:p>
            <a:pPr algn="l" fontAlgn="base"/>
            <a:endParaRPr dirty="0">
              <a:uFillTx/>
            </a:endParaRPr>
          </a:p>
        </p:txBody>
      </p:sp>
    </p:spTree>
    <p:extLst>
      <p:ext uri="{BB962C8B-B14F-4D97-AF65-F5344CB8AC3E}">
        <p14:creationId xmlns:p14="http://schemas.microsoft.com/office/powerpoint/2010/main" val="4232685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So far, we’ve created one object type to represent the root fields under the query type. To explore using custom object types, let’s replace the </a:t>
            </a:r>
            <a:r>
              <a:rPr lang="en-US" dirty="0" err="1">
                <a:uFillTx/>
              </a:rPr>
              <a:t>sumNumbersInRange</a:t>
            </a:r>
            <a:r>
              <a:rPr lang="en-US" dirty="0">
                <a:uFillTx/>
              </a:rPr>
              <a:t> leaf field with a </a:t>
            </a:r>
            <a:r>
              <a:rPr lang="en-US" dirty="0" err="1">
                <a:uFillTx/>
              </a:rPr>
              <a:t>numbersInRange</a:t>
            </a:r>
            <a:r>
              <a:rPr lang="en-US" dirty="0">
                <a:uFillTx/>
              </a:rPr>
              <a:t> object field that supports the same begin and end arguments, and let’s make it support two leaf fields for the sum and count of the whole numbers in the range.</a:t>
            </a:r>
          </a:p>
          <a:p>
            <a:pPr algn="l" fontAlgn="base"/>
            <a:endParaRPr lang="en-US" dirty="0">
              <a:uFillTx/>
            </a:endParaRPr>
          </a:p>
          <a:p>
            <a:pPr algn="l"/>
            <a:r>
              <a:rPr lang="en-US" b="0" i="0" dirty="0">
                <a:solidFill>
                  <a:srgbClr val="222222"/>
                </a:solidFill>
                <a:effectLst/>
                <a:latin typeface="inherit"/>
              </a:rPr>
              <a:t>To implement this, we need to define a custom object type to represent the new “numbers in range” structure, which looks like an object that has sum and count properties. Let’s name it </a:t>
            </a:r>
            <a:r>
              <a:rPr lang="en-US" b="0" i="0" dirty="0" err="1">
                <a:solidFill>
                  <a:srgbClr val="222222"/>
                </a:solidFill>
                <a:effectLst/>
                <a:latin typeface="inherit"/>
              </a:rPr>
              <a:t>NumbersInRange</a:t>
            </a:r>
            <a:r>
              <a:rPr lang="en-US" b="0" i="0" dirty="0">
                <a:solidFill>
                  <a:srgbClr val="222222"/>
                </a:solidFill>
                <a:effectLst/>
                <a:latin typeface="inherit"/>
              </a:rPr>
              <a:t>.</a:t>
            </a:r>
          </a:p>
          <a:p>
            <a:pPr algn="l"/>
            <a:r>
              <a:rPr lang="en-US" b="0" i="0" dirty="0">
                <a:solidFill>
                  <a:srgbClr val="222222"/>
                </a:solidFill>
                <a:effectLst/>
                <a:latin typeface="inherit"/>
              </a:rPr>
              <a:t>To organize the code for </a:t>
            </a:r>
            <a:r>
              <a:rPr lang="en-US" b="0" i="0" dirty="0" err="1">
                <a:solidFill>
                  <a:srgbClr val="222222"/>
                </a:solidFill>
                <a:effectLst/>
                <a:latin typeface="inherit"/>
              </a:rPr>
              <a:t>GraphQL</a:t>
            </a:r>
            <a:r>
              <a:rPr lang="en-US" b="0" i="0" dirty="0">
                <a:solidFill>
                  <a:srgbClr val="222222"/>
                </a:solidFill>
                <a:effectLst/>
                <a:latin typeface="inherit"/>
              </a:rPr>
              <a:t> object types, let’s create a file for each, starting with this new type for the </a:t>
            </a:r>
            <a:r>
              <a:rPr lang="en-US" b="0" i="0" dirty="0" err="1">
                <a:solidFill>
                  <a:srgbClr val="222222"/>
                </a:solidFill>
                <a:effectLst/>
                <a:latin typeface="inherit"/>
              </a:rPr>
              <a:t>numbersInRange</a:t>
            </a:r>
            <a:r>
              <a:rPr lang="en-US" b="0" i="0" dirty="0">
                <a:solidFill>
                  <a:srgbClr val="222222"/>
                </a:solidFill>
                <a:effectLst/>
                <a:latin typeface="inherit"/>
              </a:rPr>
              <a:t> field.</a:t>
            </a:r>
          </a:p>
          <a:p>
            <a:pPr algn="l" fontAlgn="base"/>
            <a:endParaRPr dirty="0">
              <a:uFillTx/>
            </a:endParaRPr>
          </a:p>
        </p:txBody>
      </p:sp>
    </p:spTree>
    <p:extLst>
      <p:ext uri="{BB962C8B-B14F-4D97-AF65-F5344CB8AC3E}">
        <p14:creationId xmlns:p14="http://schemas.microsoft.com/office/powerpoint/2010/main" val="3643619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Create a new directory </a:t>
            </a:r>
            <a:r>
              <a:rPr lang="en-US" b="0" i="0" dirty="0" err="1">
                <a:solidFill>
                  <a:srgbClr val="222222"/>
                </a:solidFill>
                <a:effectLst/>
                <a:latin typeface="Merriweather" panose="00000500000000000000" pitchFamily="2" charset="0"/>
              </a:rPr>
              <a:t>api</a:t>
            </a:r>
            <a:r>
              <a:rPr lang="en-US" b="0" i="0" dirty="0">
                <a:solidFill>
                  <a:srgbClr val="222222"/>
                </a:solidFill>
                <a:effectLst/>
                <a:latin typeface="Merriweather" panose="00000500000000000000" pitchFamily="2" charset="0"/>
              </a:rPr>
              <a:t>/</a:t>
            </a:r>
            <a:r>
              <a:rPr lang="en-US" b="0" i="0" dirty="0" err="1">
                <a:solidFill>
                  <a:srgbClr val="222222"/>
                </a:solidFill>
                <a:effectLst/>
                <a:latin typeface="Merriweather" panose="00000500000000000000" pitchFamily="2" charset="0"/>
              </a:rPr>
              <a:t>src</a:t>
            </a:r>
            <a:r>
              <a:rPr lang="en-US" b="0" i="0" dirty="0">
                <a:solidFill>
                  <a:srgbClr val="222222"/>
                </a:solidFill>
                <a:effectLst/>
                <a:latin typeface="Merriweather" panose="00000500000000000000" pitchFamily="2" charset="0"/>
              </a:rPr>
              <a:t>/schema/types, and create a numbers-in-range.js file there to implement the </a:t>
            </a:r>
            <a:r>
              <a:rPr lang="en-US" dirty="0" err="1"/>
              <a:t>NumbersInRange</a:t>
            </a:r>
            <a:r>
              <a:rPr lang="en-US" b="0" i="0" dirty="0">
                <a:solidFill>
                  <a:srgbClr val="222222"/>
                </a:solidFill>
                <a:effectLst/>
                <a:latin typeface="Merriweather" panose="00000500000000000000" pitchFamily="2" charset="0"/>
              </a:rPr>
              <a:t> type.</a:t>
            </a:r>
          </a:p>
          <a:p>
            <a:pPr algn="l" fontAlgn="base"/>
            <a:endParaRPr lang="en-US" b="0" i="0" dirty="0">
              <a:solidFill>
                <a:srgbClr val="222222"/>
              </a:solidFill>
              <a:effectLst/>
              <a:uFillTx/>
              <a:latin typeface="Merriweather" panose="00000500000000000000" pitchFamily="2" charset="0"/>
            </a:endParaRPr>
          </a:p>
          <a:p>
            <a:pPr algn="l"/>
            <a:r>
              <a:rPr lang="en-US" b="0" i="0" dirty="0">
                <a:solidFill>
                  <a:srgbClr val="222222"/>
                </a:solidFill>
                <a:effectLst/>
                <a:latin typeface="inherit"/>
              </a:rPr>
              <a:t>Besides the name property, we can give each type an optional description property to describe the type. Both of these will show up in </a:t>
            </a:r>
            <a:r>
              <a:rPr lang="en-US" b="0" i="0" dirty="0" err="1">
                <a:solidFill>
                  <a:srgbClr val="222222"/>
                </a:solidFill>
                <a:effectLst/>
                <a:latin typeface="inherit"/>
              </a:rPr>
              <a:t>GraphiQL’s</a:t>
            </a:r>
            <a:r>
              <a:rPr lang="en-US" b="0" i="0" dirty="0">
                <a:solidFill>
                  <a:srgbClr val="222222"/>
                </a:solidFill>
                <a:effectLst/>
                <a:latin typeface="inherit"/>
              </a:rPr>
              <a:t> Docs explorer when the new </a:t>
            </a:r>
            <a:r>
              <a:rPr lang="en-US" b="0" i="0" dirty="0" err="1">
                <a:solidFill>
                  <a:srgbClr val="222222"/>
                </a:solidFill>
                <a:effectLst/>
                <a:latin typeface="inherit"/>
              </a:rPr>
              <a:t>NumbersInRange</a:t>
            </a:r>
            <a:r>
              <a:rPr lang="en-US" b="0" i="0" dirty="0">
                <a:solidFill>
                  <a:srgbClr val="222222"/>
                </a:solidFill>
                <a:effectLst/>
                <a:latin typeface="inherit"/>
              </a:rPr>
              <a:t> type is used in the main schema.</a:t>
            </a: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You can use rich-text formats like Markdown in these description properties and then have the client tool render them in a more readable way. </a:t>
            </a:r>
            <a:r>
              <a:rPr lang="en-US" b="0" i="0" dirty="0" err="1">
                <a:solidFill>
                  <a:srgbClr val="222222"/>
                </a:solidFill>
                <a:effectLst/>
                <a:latin typeface="inherit"/>
              </a:rPr>
              <a:t>GraphiQL</a:t>
            </a:r>
            <a:r>
              <a:rPr lang="en-US" b="0" i="0" dirty="0">
                <a:solidFill>
                  <a:srgbClr val="222222"/>
                </a:solidFill>
                <a:effectLst/>
                <a:latin typeface="inherit"/>
              </a:rPr>
              <a:t> supports rendering Markdown in descriptions out of the box!</a:t>
            </a:r>
          </a:p>
          <a:p>
            <a:pPr algn="l"/>
            <a:r>
              <a:rPr lang="en-US" b="0" i="0" dirty="0">
                <a:solidFill>
                  <a:srgbClr val="222222"/>
                </a:solidFill>
                <a:effectLst/>
                <a:latin typeface="inherit"/>
              </a:rPr>
              <a:t>Note that the sum and count fields in the </a:t>
            </a:r>
            <a:r>
              <a:rPr lang="en-US" b="0" i="0" dirty="0" err="1">
                <a:solidFill>
                  <a:srgbClr val="222222"/>
                </a:solidFill>
                <a:effectLst/>
                <a:latin typeface="inherit"/>
              </a:rPr>
              <a:t>NumbersInRange</a:t>
            </a:r>
            <a:r>
              <a:rPr lang="en-US" b="0" i="0" dirty="0">
                <a:solidFill>
                  <a:srgbClr val="222222"/>
                </a:solidFill>
                <a:effectLst/>
                <a:latin typeface="inherit"/>
              </a:rPr>
              <a:t> type do not have resolver functions. Although this design makes sum and count leaf fields, having resolver functions for them is optional. This is because these leaf fields can use the default trivial resolvers based on properties defined on their parent source object. For this to work, the object resolved as the parent object (which is of type </a:t>
            </a:r>
            <a:r>
              <a:rPr lang="en-US" b="0" i="0" dirty="0" err="1">
                <a:solidFill>
                  <a:srgbClr val="222222"/>
                </a:solidFill>
                <a:effectLst/>
                <a:latin typeface="inherit"/>
              </a:rPr>
              <a:t>NumbersInRange</a:t>
            </a:r>
            <a:r>
              <a:rPr lang="en-US" b="0" i="0" dirty="0">
                <a:solidFill>
                  <a:srgbClr val="222222"/>
                </a:solidFill>
                <a:effectLst/>
                <a:latin typeface="inherit"/>
              </a:rPr>
              <a:t>) has to respond to sum and count methods.</a:t>
            </a:r>
          </a:p>
          <a:p>
            <a:pPr algn="l" fontAlgn="base"/>
            <a:endParaRPr dirty="0">
              <a:uFillTx/>
            </a:endParaRPr>
          </a:p>
        </p:txBody>
      </p:sp>
    </p:spTree>
    <p:extLst>
      <p:ext uri="{BB962C8B-B14F-4D97-AF65-F5344CB8AC3E}">
        <p14:creationId xmlns:p14="http://schemas.microsoft.com/office/powerpoint/2010/main" val="1709209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Let’s create a function that takes </a:t>
            </a:r>
            <a:r>
              <a:rPr lang="en-US" dirty="0"/>
              <a:t>begin</a:t>
            </a:r>
            <a:r>
              <a:rPr lang="en-US" b="0" i="0" dirty="0">
                <a:solidFill>
                  <a:srgbClr val="222222"/>
                </a:solidFill>
                <a:effectLst/>
                <a:latin typeface="Merriweather" panose="00000500000000000000" pitchFamily="2" charset="0"/>
              </a:rPr>
              <a:t> and </a:t>
            </a:r>
            <a:r>
              <a:rPr lang="en-US" dirty="0"/>
              <a:t>end</a:t>
            </a:r>
            <a:r>
              <a:rPr lang="en-US" b="0" i="0" dirty="0">
                <a:solidFill>
                  <a:srgbClr val="222222"/>
                </a:solidFill>
                <a:effectLst/>
                <a:latin typeface="Merriweather" panose="00000500000000000000" pitchFamily="2" charset="0"/>
              </a:rPr>
              <a:t> as arguments, computes the sum/count, and returns an object with </a:t>
            </a:r>
            <a:r>
              <a:rPr lang="en-US" dirty="0"/>
              <a:t>sum</a:t>
            </a:r>
            <a:r>
              <a:rPr lang="en-US" b="0" i="0" dirty="0">
                <a:solidFill>
                  <a:srgbClr val="222222"/>
                </a:solidFill>
                <a:effectLst/>
                <a:latin typeface="Merriweather" panose="00000500000000000000" pitchFamily="2" charset="0"/>
              </a:rPr>
              <a:t> and </a:t>
            </a:r>
            <a:r>
              <a:rPr lang="en-US" dirty="0"/>
              <a:t>count</a:t>
            </a:r>
            <a:r>
              <a:rPr lang="en-US" b="0" i="0" dirty="0">
                <a:solidFill>
                  <a:srgbClr val="222222"/>
                </a:solidFill>
                <a:effectLst/>
                <a:latin typeface="Merriweather" panose="00000500000000000000" pitchFamily="2" charset="0"/>
              </a:rPr>
              <a:t> properties. Here’s one way to implement that (you can put this code in the </a:t>
            </a:r>
            <a:r>
              <a:rPr lang="en-US" b="0" i="0" dirty="0" err="1">
                <a:solidFill>
                  <a:srgbClr val="222222"/>
                </a:solidFill>
                <a:effectLst/>
                <a:latin typeface="Merriweather" panose="00000500000000000000" pitchFamily="2" charset="0"/>
              </a:rPr>
              <a:t>api</a:t>
            </a:r>
            <a:r>
              <a:rPr lang="en-US" b="0" i="0" dirty="0">
                <a:solidFill>
                  <a:srgbClr val="222222"/>
                </a:solidFill>
                <a:effectLst/>
                <a:latin typeface="Merriweather" panose="00000500000000000000" pitchFamily="2" charset="0"/>
              </a:rPr>
              <a:t>/</a:t>
            </a:r>
            <a:r>
              <a:rPr lang="en-US" b="0" i="0" dirty="0" err="1">
                <a:solidFill>
                  <a:srgbClr val="222222"/>
                </a:solidFill>
                <a:effectLst/>
                <a:latin typeface="Merriweather" panose="00000500000000000000" pitchFamily="2" charset="0"/>
              </a:rPr>
              <a:t>src</a:t>
            </a:r>
            <a:r>
              <a:rPr lang="en-US" b="0" i="0" dirty="0">
                <a:solidFill>
                  <a:srgbClr val="222222"/>
                </a:solidFill>
                <a:effectLst/>
                <a:latin typeface="Merriweather" panose="00000500000000000000" pitchFamily="2" charset="0"/>
              </a:rPr>
              <a:t>/utils.js file).</a:t>
            </a:r>
          </a:p>
          <a:p>
            <a:pPr algn="l" fontAlgn="base"/>
            <a:endParaRPr lang="en-US" b="0" i="0" dirty="0">
              <a:solidFill>
                <a:srgbClr val="222222"/>
              </a:solidFill>
              <a:effectLst/>
              <a:uFillTx/>
              <a:latin typeface="Merriweather" panose="00000500000000000000" pitchFamily="2" charset="0"/>
            </a:endParaRP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There is a better way to compute the count and sum of consecutive numbers in a range without using a loop: you can use the arithmetic progression formulas. I used a loop for simplicity.</a:t>
            </a:r>
          </a:p>
          <a:p>
            <a:pPr algn="l" fontAlgn="base"/>
            <a:endParaRPr dirty="0">
              <a:uFillTx/>
            </a:endParaRPr>
          </a:p>
        </p:txBody>
      </p:sp>
    </p:spTree>
    <p:extLst>
      <p:ext uri="{BB962C8B-B14F-4D97-AF65-F5344CB8AC3E}">
        <p14:creationId xmlns:p14="http://schemas.microsoft.com/office/powerpoint/2010/main" val="173854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Now we need to change the </a:t>
            </a:r>
            <a:r>
              <a:rPr lang="en-US" dirty="0" err="1"/>
              <a:t>QueryType</a:t>
            </a:r>
            <a:r>
              <a:rPr lang="en-US" b="0" i="0" dirty="0">
                <a:solidFill>
                  <a:srgbClr val="222222"/>
                </a:solidFill>
                <a:effectLst/>
                <a:latin typeface="Merriweather" panose="00000500000000000000" pitchFamily="2" charset="0"/>
              </a:rPr>
              <a:t> object. It has a non-leaf field named </a:t>
            </a:r>
            <a:r>
              <a:rPr lang="en-US" dirty="0" err="1"/>
              <a:t>numbersInRange</a:t>
            </a:r>
            <a:r>
              <a:rPr lang="en-US" b="0" i="0" dirty="0">
                <a:solidFill>
                  <a:srgbClr val="222222"/>
                </a:solidFill>
                <a:effectLst/>
                <a:latin typeface="Merriweather" panose="00000500000000000000" pitchFamily="2" charset="0"/>
              </a:rPr>
              <a:t>, and that field needs to be resolved with the object returned by calling the </a:t>
            </a:r>
            <a:r>
              <a:rPr lang="en-US" dirty="0" err="1"/>
              <a:t>numbersInRangeObject</a:t>
            </a:r>
            <a:r>
              <a:rPr lang="en-US" b="0" i="0" dirty="0">
                <a:solidFill>
                  <a:srgbClr val="222222"/>
                </a:solidFill>
                <a:effectLst/>
                <a:latin typeface="Merriweather" panose="00000500000000000000" pitchFamily="2" charset="0"/>
              </a:rPr>
              <a:t> helper function.</a:t>
            </a:r>
            <a:endParaRPr dirty="0">
              <a:uFillTx/>
            </a:endParaRPr>
          </a:p>
        </p:txBody>
      </p:sp>
    </p:spTree>
    <p:extLst>
      <p:ext uri="{BB962C8B-B14F-4D97-AF65-F5344CB8AC3E}">
        <p14:creationId xmlns:p14="http://schemas.microsoft.com/office/powerpoint/2010/main" val="999671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CHALLENGE</a:t>
            </a:r>
          </a:p>
          <a:p>
            <a:pPr algn="l" fontAlgn="base"/>
            <a:r>
              <a:rPr lang="en-US" dirty="0">
                <a:uFillTx/>
              </a:rPr>
              <a:t>Add an avg field to the </a:t>
            </a:r>
            <a:r>
              <a:rPr lang="en-US" dirty="0" err="1">
                <a:uFillTx/>
              </a:rPr>
              <a:t>NumbersInRange</a:t>
            </a:r>
            <a:r>
              <a:rPr lang="en-US" dirty="0">
                <a:uFillTx/>
              </a:rPr>
              <a:t> type, and make it return the sum divided by the count.</a:t>
            </a:r>
            <a:endParaRPr dirty="0">
              <a:uFillTx/>
            </a:endParaRPr>
          </a:p>
        </p:txBody>
      </p:sp>
    </p:spTree>
    <p:extLst>
      <p:ext uri="{BB962C8B-B14F-4D97-AF65-F5344CB8AC3E}">
        <p14:creationId xmlns:p14="http://schemas.microsoft.com/office/powerpoint/2010/main" val="260431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A </a:t>
            </a:r>
            <a:r>
              <a:rPr lang="en-US" b="0" i="0" dirty="0" err="1">
                <a:solidFill>
                  <a:srgbClr val="222222"/>
                </a:solidFill>
                <a:effectLst/>
                <a:latin typeface="Merriweather" panose="00000500000000000000" pitchFamily="2" charset="0"/>
              </a:rPr>
              <a:t>GraphQL</a:t>
            </a:r>
            <a:r>
              <a:rPr lang="en-US" b="0" i="0" dirty="0">
                <a:solidFill>
                  <a:srgbClr val="222222"/>
                </a:solidFill>
                <a:effectLst/>
                <a:latin typeface="Merriweather" panose="00000500000000000000" pitchFamily="2" charset="0"/>
              </a:rPr>
              <a:t> executor automatically handles any invalid queries or types used for arguments in the query. For example, if you omit one of the required arguments, you get the error shown in figure</a:t>
            </a:r>
            <a:endParaRPr dirty="0">
              <a:uFillTx/>
            </a:endParaRPr>
          </a:p>
        </p:txBody>
      </p:sp>
    </p:spTree>
    <p:extLst>
      <p:ext uri="{BB962C8B-B14F-4D97-AF65-F5344CB8AC3E}">
        <p14:creationId xmlns:p14="http://schemas.microsoft.com/office/powerpoint/2010/main" val="3020660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If you use strings instead of integers for </a:t>
            </a:r>
            <a:r>
              <a:rPr lang="en-US" dirty="0"/>
              <a:t>begin</a:t>
            </a:r>
            <a:r>
              <a:rPr lang="en-US" b="0" i="0" dirty="0">
                <a:solidFill>
                  <a:srgbClr val="222222"/>
                </a:solidFill>
                <a:effectLst/>
                <a:latin typeface="Merriweather" panose="00000500000000000000" pitchFamily="2" charset="0"/>
              </a:rPr>
              <a:t> and </a:t>
            </a:r>
            <a:r>
              <a:rPr lang="en-US" dirty="0"/>
              <a:t>end</a:t>
            </a:r>
            <a:r>
              <a:rPr lang="en-US" b="0" i="0" dirty="0">
                <a:solidFill>
                  <a:srgbClr val="222222"/>
                </a:solidFill>
                <a:effectLst/>
                <a:latin typeface="Merriweather" panose="00000500000000000000" pitchFamily="2" charset="0"/>
              </a:rPr>
              <a:t>, you get the error shown in figure </a:t>
            </a:r>
            <a:endParaRPr dirty="0">
              <a:uFillTx/>
            </a:endParaRPr>
          </a:p>
        </p:txBody>
      </p:sp>
    </p:spTree>
    <p:extLst>
      <p:ext uri="{BB962C8B-B14F-4D97-AF65-F5344CB8AC3E}">
        <p14:creationId xmlns:p14="http://schemas.microsoft.com/office/powerpoint/2010/main" val="3750392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And if you attempt to query for a </a:t>
            </a:r>
            <a:r>
              <a:rPr lang="en-US" b="0" i="0" dirty="0" err="1">
                <a:solidFill>
                  <a:srgbClr val="222222"/>
                </a:solidFill>
                <a:effectLst/>
                <a:latin typeface="Merriweather" panose="00000500000000000000" pitchFamily="2" charset="0"/>
              </a:rPr>
              <a:t>nonexisting</a:t>
            </a:r>
            <a:r>
              <a:rPr lang="en-US" b="0" i="0" dirty="0">
                <a:solidFill>
                  <a:srgbClr val="222222"/>
                </a:solidFill>
                <a:effectLst/>
                <a:latin typeface="Merriweather" panose="00000500000000000000" pitchFamily="2" charset="0"/>
              </a:rPr>
              <a:t> leaf field, you get the error shown in figure</a:t>
            </a:r>
          </a:p>
          <a:p>
            <a:pPr algn="l" fontAlgn="base"/>
            <a:endParaRPr lang="en-US" b="0" i="0" dirty="0">
              <a:solidFill>
                <a:srgbClr val="222222"/>
              </a:solidFill>
              <a:effectLst/>
              <a:uFillTx/>
              <a:latin typeface="Merriweather" panose="00000500000000000000" pitchFamily="2" charset="0"/>
            </a:endParaRPr>
          </a:p>
          <a:p>
            <a:pPr algn="l" fontAlgn="base"/>
            <a:r>
              <a:rPr lang="en-US" b="0" i="0" dirty="0">
                <a:solidFill>
                  <a:srgbClr val="222222"/>
                </a:solidFill>
                <a:effectLst/>
                <a:latin typeface="Merriweather" panose="00000500000000000000" pitchFamily="2" charset="0"/>
              </a:rPr>
              <a:t>This is the power of a strongly typed schema. You get many great validations out of the box, but what about the custom cases? What should happen if a requester specifies an invalid range for the </a:t>
            </a:r>
            <a:r>
              <a:rPr lang="en-US" dirty="0" err="1"/>
              <a:t>numbersInRange</a:t>
            </a:r>
            <a:r>
              <a:rPr lang="en-US" b="0" i="0" dirty="0">
                <a:solidFill>
                  <a:srgbClr val="222222"/>
                </a:solidFill>
                <a:effectLst/>
                <a:latin typeface="Merriweather" panose="00000500000000000000" pitchFamily="2" charset="0"/>
              </a:rPr>
              <a:t> field (for example, using an </a:t>
            </a:r>
            <a:r>
              <a:rPr lang="en-US" dirty="0"/>
              <a:t>end</a:t>
            </a:r>
            <a:r>
              <a:rPr lang="en-US" b="0" i="0" dirty="0">
                <a:solidFill>
                  <a:srgbClr val="222222"/>
                </a:solidFill>
                <a:effectLst/>
                <a:latin typeface="Merriweather" panose="00000500000000000000" pitchFamily="2" charset="0"/>
              </a:rPr>
              <a:t> value that is less than the </a:t>
            </a:r>
            <a:r>
              <a:rPr lang="en-US" dirty="0"/>
              <a:t>begin</a:t>
            </a:r>
            <a:r>
              <a:rPr lang="en-US" b="0" i="0" dirty="0">
                <a:solidFill>
                  <a:srgbClr val="222222"/>
                </a:solidFill>
                <a:effectLst/>
                <a:latin typeface="Merriweather" panose="00000500000000000000" pitchFamily="2" charset="0"/>
              </a:rPr>
              <a:t> value)? </a:t>
            </a:r>
            <a:endParaRPr dirty="0">
              <a:uFillTx/>
            </a:endParaRPr>
          </a:p>
        </p:txBody>
      </p:sp>
    </p:spTree>
    <p:extLst>
      <p:ext uri="{BB962C8B-B14F-4D97-AF65-F5344CB8AC3E}">
        <p14:creationId xmlns:p14="http://schemas.microsoft.com/office/powerpoint/2010/main" val="209530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1463696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Let’s fix this. Let’s change the API to reject this input and, instead of returning zeros, return a custom error message to the requester. If the range is invalid, the requester should be made aware of that fact, because otherwise, bugs might sneak into the code.</a:t>
            </a:r>
            <a:endParaRPr dirty="0">
              <a:uFillTx/>
            </a:endParaRPr>
          </a:p>
        </p:txBody>
      </p:sp>
    </p:spTree>
    <p:extLst>
      <p:ext uri="{BB962C8B-B14F-4D97-AF65-F5344CB8AC3E}">
        <p14:creationId xmlns:p14="http://schemas.microsoft.com/office/powerpoint/2010/main" val="19773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1370786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Now, if you attempt to make an invalid range query, you get the message shown</a:t>
            </a:r>
            <a:endParaRPr dirty="0">
              <a:uFillTx/>
            </a:endParaRPr>
          </a:p>
        </p:txBody>
      </p:sp>
    </p:spTree>
    <p:extLst>
      <p:ext uri="{BB962C8B-B14F-4D97-AF65-F5344CB8AC3E}">
        <p14:creationId xmlns:p14="http://schemas.microsoft.com/office/powerpoint/2010/main" val="55354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Note that the errors are again delivered as part of the JSON response (and not through HTTP error codes, for example). In some cases, the JSON response may have both errors and partial data that is not affected by the errors. You can test that by including the </a:t>
            </a:r>
            <a:r>
              <a:rPr lang="en-US" dirty="0" err="1">
                <a:uFillTx/>
              </a:rPr>
              <a:t>currentTime</a:t>
            </a:r>
            <a:r>
              <a:rPr lang="en-US" dirty="0">
                <a:uFillTx/>
              </a:rPr>
              <a:t> field in a query with a bad range for </a:t>
            </a:r>
            <a:r>
              <a:rPr lang="en-US" dirty="0" err="1">
                <a:uFillTx/>
              </a:rPr>
              <a:t>numbersInRange</a:t>
            </a:r>
            <a:r>
              <a:rPr lang="en-US" dirty="0">
                <a:uFillTx/>
              </a:rPr>
              <a:t>; see figure </a:t>
            </a:r>
          </a:p>
          <a:p>
            <a:pPr algn="l" fontAlgn="base"/>
            <a:endParaRPr lang="en-US" dirty="0">
              <a:uFillTx/>
            </a:endParaRPr>
          </a:p>
          <a:p>
            <a:pPr algn="l" fontAlgn="base"/>
            <a:r>
              <a:rPr lang="en-US" dirty="0">
                <a:uFillTx/>
              </a:rPr>
              <a:t>Did you notice how I made the </a:t>
            </a:r>
            <a:r>
              <a:rPr lang="en-US" dirty="0" err="1">
                <a:uFillTx/>
              </a:rPr>
              <a:t>numbersInRange</a:t>
            </a:r>
            <a:r>
              <a:rPr lang="en-US" dirty="0">
                <a:uFillTx/>
              </a:rPr>
              <a:t> field nullable in listing 5.28? For this particular case, a </a:t>
            </a:r>
            <a:r>
              <a:rPr lang="en-US" dirty="0" err="1">
                <a:uFillTx/>
              </a:rPr>
              <a:t>numbersInRange</a:t>
            </a:r>
            <a:r>
              <a:rPr lang="en-US" dirty="0">
                <a:uFillTx/>
              </a:rPr>
              <a:t> field may be absent from the response when the range it uses is invalid. This is another example of a case where nullability is okay because I am attaching a semantic meaning to it. Also, because </a:t>
            </a:r>
            <a:r>
              <a:rPr lang="en-US" dirty="0" err="1">
                <a:uFillTx/>
              </a:rPr>
              <a:t>numbersInRange</a:t>
            </a:r>
            <a:r>
              <a:rPr lang="en-US" dirty="0">
                <a:uFillTx/>
              </a:rPr>
              <a:t> is a root field, making it non-nullable will prevent having a partial response in other root fields (like </a:t>
            </a:r>
            <a:r>
              <a:rPr lang="en-US" dirty="0" err="1">
                <a:uFillTx/>
              </a:rPr>
              <a:t>currentTime</a:t>
            </a:r>
            <a:r>
              <a:rPr lang="en-US" dirty="0">
                <a:uFillTx/>
              </a:rPr>
              <a:t>) when there is an error in the range.</a:t>
            </a:r>
            <a:endParaRPr dirty="0">
              <a:uFillTx/>
            </a:endParaRPr>
          </a:p>
        </p:txBody>
      </p:sp>
    </p:spTree>
    <p:extLst>
      <p:ext uri="{BB962C8B-B14F-4D97-AF65-F5344CB8AC3E}">
        <p14:creationId xmlns:p14="http://schemas.microsoft.com/office/powerpoint/2010/main" val="4246251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30368255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The executable schema object that we created using the object-based method can be converted to the schema-language format using the </a:t>
            </a:r>
            <a:r>
              <a:rPr lang="en-US" dirty="0" err="1"/>
              <a:t>printSchema</a:t>
            </a:r>
            <a:r>
              <a:rPr lang="en-US" b="0" i="0" dirty="0">
                <a:solidFill>
                  <a:srgbClr val="222222"/>
                </a:solidFill>
                <a:effectLst/>
                <a:latin typeface="Merriweather" panose="00000500000000000000" pitchFamily="2" charset="0"/>
              </a:rPr>
              <a:t> function, which is another function we can import from the </a:t>
            </a:r>
            <a:r>
              <a:rPr lang="en-US" dirty="0" err="1"/>
              <a:t>graphql</a:t>
            </a:r>
            <a:r>
              <a:rPr lang="en-US" b="0" i="0" dirty="0">
                <a:solidFill>
                  <a:srgbClr val="222222"/>
                </a:solidFill>
                <a:effectLst/>
                <a:latin typeface="Merriweather" panose="00000500000000000000" pitchFamily="2" charset="0"/>
              </a:rPr>
              <a:t> package. We call it and pass in the executable schema object (the one exported by </a:t>
            </a:r>
            <a:r>
              <a:rPr lang="en-US" b="0" i="0" dirty="0" err="1">
                <a:solidFill>
                  <a:srgbClr val="222222"/>
                </a:solidFill>
                <a:effectLst/>
                <a:latin typeface="Merriweather" panose="00000500000000000000" pitchFamily="2" charset="0"/>
              </a:rPr>
              <a:t>api</a:t>
            </a:r>
            <a:r>
              <a:rPr lang="en-US" b="0" i="0" dirty="0">
                <a:solidFill>
                  <a:srgbClr val="222222"/>
                </a:solidFill>
                <a:effectLst/>
                <a:latin typeface="Merriweather" panose="00000500000000000000" pitchFamily="2" charset="0"/>
              </a:rPr>
              <a:t>/</a:t>
            </a:r>
            <a:r>
              <a:rPr lang="en-US" b="0" i="0" dirty="0" err="1">
                <a:solidFill>
                  <a:srgbClr val="222222"/>
                </a:solidFill>
                <a:effectLst/>
                <a:latin typeface="Merriweather" panose="00000500000000000000" pitchFamily="2" charset="0"/>
              </a:rPr>
              <a:t>src</a:t>
            </a:r>
            <a:r>
              <a:rPr lang="en-US" b="0" i="0" dirty="0">
                <a:solidFill>
                  <a:srgbClr val="222222"/>
                </a:solidFill>
                <a:effectLst/>
                <a:latin typeface="Merriweather" panose="00000500000000000000" pitchFamily="2" charset="0"/>
              </a:rPr>
              <a:t>/schema/index.js) as the argument.</a:t>
            </a:r>
            <a:endParaRPr dirty="0">
              <a:uFillTx/>
            </a:endParaRPr>
          </a:p>
        </p:txBody>
      </p:sp>
    </p:spTree>
    <p:extLst>
      <p:ext uri="{BB962C8B-B14F-4D97-AF65-F5344CB8AC3E}">
        <p14:creationId xmlns:p14="http://schemas.microsoft.com/office/powerpoint/2010/main" val="9658900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This is the schema representation without the resolver functions, but it is a lot more concise and readable.</a:t>
            </a:r>
            <a:endParaRPr dirty="0">
              <a:uFillTx/>
            </a:endParaRPr>
          </a:p>
        </p:txBody>
      </p:sp>
    </p:spTree>
    <p:extLst>
      <p:ext uri="{BB962C8B-B14F-4D97-AF65-F5344CB8AC3E}">
        <p14:creationId xmlns:p14="http://schemas.microsoft.com/office/powerpoint/2010/main" val="2527059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dirty="0">
              <a:uFillTx/>
            </a:endParaRPr>
          </a:p>
        </p:txBody>
      </p:sp>
    </p:spTree>
    <p:extLst>
      <p:ext uri="{BB962C8B-B14F-4D97-AF65-F5344CB8AC3E}">
        <p14:creationId xmlns:p14="http://schemas.microsoft.com/office/powerpoint/2010/main" val="18907982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pPr algn="l" fontAlgn="base"/>
            <a:r>
              <a:rPr lang="en-US" b="0" i="0" dirty="0">
                <a:solidFill>
                  <a:srgbClr val="222222"/>
                </a:solidFill>
                <a:effectLst/>
                <a:latin typeface="Merriweather" panose="00000500000000000000" pitchFamily="2" charset="0"/>
              </a:rPr>
              <a:t>Note that the description of </a:t>
            </a:r>
            <a:r>
              <a:rPr lang="en-US" dirty="0" err="1"/>
              <a:t>NumbersInRange</a:t>
            </a:r>
            <a:r>
              <a:rPr lang="en-US" b="0" i="0" dirty="0">
                <a:solidFill>
                  <a:srgbClr val="222222"/>
                </a:solidFill>
                <a:effectLst/>
                <a:latin typeface="Merriweather" panose="00000500000000000000" pitchFamily="2" charset="0"/>
              </a:rPr>
              <a:t> is included right before it, surrounded by a set of three double quotes. Here’s an example of a well-described version of the API we have so far.</a:t>
            </a:r>
          </a:p>
          <a:p>
            <a:pPr algn="l" fontAlgn="base"/>
            <a:endParaRPr lang="en-US" b="0" i="0" dirty="0">
              <a:solidFill>
                <a:srgbClr val="222222"/>
              </a:solidFill>
              <a:effectLst/>
              <a:uFillTx/>
              <a:latin typeface="Merriweather" panose="00000500000000000000" pitchFamily="2" charset="0"/>
            </a:endParaRPr>
          </a:p>
          <a:p>
            <a:pPr algn="l"/>
            <a:r>
              <a:rPr lang="en-US" b="1" i="0" dirty="0">
                <a:solidFill>
                  <a:srgbClr val="222222"/>
                </a:solidFill>
                <a:effectLst/>
                <a:latin typeface="Lato" panose="020F0502020204030203" pitchFamily="34" charset="0"/>
              </a:rPr>
              <a:t> The schema language versus the object-based method</a:t>
            </a:r>
          </a:p>
          <a:p>
            <a:pPr algn="l"/>
            <a:r>
              <a:rPr lang="en-US" b="0" i="0" dirty="0">
                <a:solidFill>
                  <a:srgbClr val="222222"/>
                </a:solidFill>
                <a:effectLst/>
                <a:latin typeface="inherit"/>
              </a:rPr>
              <a:t>The schema language enables front-end developers to participate in designing the API and, more important, start using a mocked version of it right away. The frontend people on your team will absolutely love it. It enables them to participate in designing the API and, more important, start using a mocked version of it right away. The schema language text can serve as an early version of the API documentation.</a:t>
            </a:r>
          </a:p>
          <a:p>
            <a:pPr algn="l"/>
            <a:r>
              <a:rPr lang="en-US" b="0" i="0" dirty="0">
                <a:solidFill>
                  <a:srgbClr val="222222"/>
                </a:solidFill>
                <a:effectLst/>
                <a:latin typeface="inherit"/>
              </a:rPr>
              <a:t>However, completely relying on the full-schema text to create a </a:t>
            </a:r>
            <a:r>
              <a:rPr lang="en-US" b="0" i="0" dirty="0" err="1">
                <a:solidFill>
                  <a:srgbClr val="222222"/>
                </a:solidFill>
                <a:effectLst/>
                <a:latin typeface="inherit"/>
              </a:rPr>
              <a:t>GraphQL</a:t>
            </a:r>
            <a:r>
              <a:rPr lang="en-US" b="0" i="0" dirty="0">
                <a:solidFill>
                  <a:srgbClr val="222222"/>
                </a:solidFill>
                <a:effectLst/>
                <a:latin typeface="inherit"/>
              </a:rPr>
              <a:t> schema has a few drawbacks. You’ll need to put in some effort to make the code modularized and clear, and you’ll have to rely on coding patterns and tools to keep the schema-language text consistent with the tree of resolvers (aka </a:t>
            </a:r>
            <a:r>
              <a:rPr lang="en-US" b="0" i="1" dirty="0">
                <a:solidFill>
                  <a:srgbClr val="222222"/>
                </a:solidFill>
                <a:effectLst/>
                <a:latin typeface="Merriweather" panose="00000500000000000000" pitchFamily="2" charset="0"/>
              </a:rPr>
              <a:t>resolvers map</a:t>
            </a:r>
            <a:r>
              <a:rPr lang="en-US" b="0" i="0" dirty="0">
                <a:solidFill>
                  <a:srgbClr val="222222"/>
                </a:solidFill>
                <a:effectLst/>
                <a:latin typeface="inherit"/>
              </a:rPr>
              <a:t>). These are solvable problems.</a:t>
            </a:r>
          </a:p>
          <a:p>
            <a:pPr algn="l"/>
            <a:r>
              <a:rPr lang="en-US" b="0" i="0" dirty="0">
                <a:solidFill>
                  <a:srgbClr val="222222"/>
                </a:solidFill>
                <a:effectLst/>
                <a:latin typeface="inherit"/>
              </a:rPr>
              <a:t>The biggest issue I see with the full-schema method is that you lose some flexibility in your code. All your types have to be written in that specific way that relies on the schema-language text. You can’t use constructors to create </a:t>
            </a:r>
            <a:r>
              <a:rPr lang="en-US" b="0" i="1" dirty="0">
                <a:solidFill>
                  <a:srgbClr val="222222"/>
                </a:solidFill>
                <a:effectLst/>
                <a:latin typeface="Merriweather" panose="00000500000000000000" pitchFamily="2" charset="0"/>
              </a:rPr>
              <a:t>some</a:t>
            </a:r>
            <a:r>
              <a:rPr lang="en-US" b="0" i="0" dirty="0">
                <a:solidFill>
                  <a:srgbClr val="222222"/>
                </a:solidFill>
                <a:effectLst/>
                <a:latin typeface="inherit"/>
              </a:rPr>
              <a:t> types when you need to. You’re locked into this string-based approach. Although the schema-language text makes your types more readable, in many cases, you’ll need flexibility over readability.</a:t>
            </a:r>
          </a:p>
          <a:p>
            <a:pPr algn="l"/>
            <a:r>
              <a:rPr lang="en-US" b="0" i="0" dirty="0">
                <a:solidFill>
                  <a:srgbClr val="222222"/>
                </a:solidFill>
                <a:effectLst/>
                <a:latin typeface="inherit"/>
              </a:rPr>
              <a:t>The object-based method is flexible and easier to extend and manage. It does not suffer from any of the problems I just mentioned. Your code will be modular with it because your schema will be a bunch of objects. You also don’t need to merge modules, because these objects are designed and expected to work like a tree.</a:t>
            </a:r>
          </a:p>
          <a:p>
            <a:pPr algn="l"/>
            <a:r>
              <a:rPr lang="en-US" b="0" i="0" dirty="0">
                <a:solidFill>
                  <a:srgbClr val="222222"/>
                </a:solidFill>
                <a:effectLst/>
                <a:latin typeface="inherit"/>
              </a:rPr>
              <a:t>The only issue I see with the object-based method is that you have to deal with a lot more code around what’s important to manage in your modules (types and resolvers). Many developers see that as noise, and I do not blame them.</a:t>
            </a:r>
          </a:p>
          <a:p>
            <a:pPr algn="l"/>
            <a:r>
              <a:rPr lang="en-US" b="0" i="0" dirty="0">
                <a:solidFill>
                  <a:srgbClr val="222222"/>
                </a:solidFill>
                <a:effectLst/>
                <a:latin typeface="inherit"/>
              </a:rPr>
              <a:t>If you’re creating a small, well-defined </a:t>
            </a:r>
            <a:r>
              <a:rPr lang="en-US" b="0" i="0" dirty="0" err="1">
                <a:solidFill>
                  <a:srgbClr val="222222"/>
                </a:solidFill>
                <a:effectLst/>
                <a:latin typeface="inherit"/>
              </a:rPr>
              <a:t>GraphQL</a:t>
            </a:r>
            <a:r>
              <a:rPr lang="en-US" b="0" i="0" dirty="0">
                <a:solidFill>
                  <a:srgbClr val="222222"/>
                </a:solidFill>
                <a:effectLst/>
                <a:latin typeface="inherit"/>
              </a:rPr>
              <a:t> service, using the full-schema-string method is probably okay. However, in bigger and more agile projects, I think the more flexible and powerful object-based method is the way to go.</a:t>
            </a: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You should still use the schema-language text even if you’re using the object-based method. </a:t>
            </a:r>
            <a:endParaRPr dirty="0">
              <a:uFillTx/>
            </a:endParaRPr>
          </a:p>
        </p:txBody>
      </p:sp>
    </p:spTree>
    <p:extLst>
      <p:ext uri="{BB962C8B-B14F-4D97-AF65-F5344CB8AC3E}">
        <p14:creationId xmlns:p14="http://schemas.microsoft.com/office/powerpoint/2010/main" val="35702093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309802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pPr algn="l" fontAlgn="base"/>
            <a:r>
              <a:rPr lang="en-US" dirty="0">
                <a:uFillTx/>
              </a:rPr>
              <a:t>Take a look at the </a:t>
            </a:r>
            <a:r>
              <a:rPr lang="en-US" dirty="0" err="1">
                <a:uFillTx/>
              </a:rPr>
              <a:t>package.json</a:t>
            </a:r>
            <a:r>
              <a:rPr lang="en-US" dirty="0">
                <a:uFillTx/>
              </a:rPr>
              <a:t> file to see the initial packages I added. These packages are used by the API server (and by the web server later). Note that I provided the scripts we will need to run these two servers.</a:t>
            </a:r>
          </a:p>
          <a:p>
            <a:pPr algn="l" fontAlgn="base"/>
            <a:endParaRPr lang="en-US" dirty="0">
              <a:uFillTx/>
            </a:endParaRP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You can add as many </a:t>
            </a:r>
            <a:r>
              <a:rPr lang="en-US" b="0" i="0" dirty="0" err="1">
                <a:solidFill>
                  <a:srgbClr val="222222"/>
                </a:solidFill>
                <a:effectLst/>
                <a:latin typeface="inherit"/>
              </a:rPr>
              <a:t>npm</a:t>
            </a:r>
            <a:r>
              <a:rPr lang="en-US" b="0" i="0" dirty="0">
                <a:solidFill>
                  <a:srgbClr val="222222"/>
                </a:solidFill>
                <a:effectLst/>
                <a:latin typeface="inherit"/>
              </a:rPr>
              <a:t> run scripts as you need, and you should use them for any tasks you wish to introduce to the project. With </a:t>
            </a:r>
            <a:r>
              <a:rPr lang="en-US" b="0" i="0" dirty="0" err="1">
                <a:solidFill>
                  <a:srgbClr val="222222"/>
                </a:solidFill>
                <a:effectLst/>
                <a:latin typeface="inherit"/>
              </a:rPr>
              <a:t>npm</a:t>
            </a:r>
            <a:r>
              <a:rPr lang="en-US" b="0" i="0" dirty="0">
                <a:solidFill>
                  <a:srgbClr val="222222"/>
                </a:solidFill>
                <a:effectLst/>
                <a:latin typeface="inherit"/>
              </a:rPr>
              <a:t> run scripts, all developers on the team can run these tasks in a standard, consistent way.</a:t>
            </a:r>
          </a:p>
          <a:p>
            <a:pPr algn="l"/>
            <a:r>
              <a:rPr lang="en-US" b="0" i="0" dirty="0">
                <a:solidFill>
                  <a:srgbClr val="222222"/>
                </a:solidFill>
                <a:effectLst/>
                <a:latin typeface="inherit"/>
              </a:rPr>
              <a:t>Explore the repo, and notice its three directories:</a:t>
            </a:r>
          </a:p>
          <a:p>
            <a:pPr algn="l">
              <a:buFont typeface="Arial" panose="020B0604020202020204" pitchFamily="34" charset="0"/>
              <a:buChar char="•"/>
            </a:pPr>
            <a:r>
              <a:rPr lang="en-US" b="0" i="0" dirty="0">
                <a:solidFill>
                  <a:srgbClr val="222222"/>
                </a:solidFill>
                <a:effectLst/>
                <a:latin typeface="Merriweather" panose="00000500000000000000" pitchFamily="2" charset="0"/>
              </a:rPr>
              <a:t>The </a:t>
            </a:r>
            <a:r>
              <a:rPr lang="en-US" b="0" i="0" dirty="0" err="1">
                <a:solidFill>
                  <a:srgbClr val="222222"/>
                </a:solidFill>
                <a:effectLst/>
                <a:latin typeface="Merriweather" panose="00000500000000000000" pitchFamily="2" charset="0"/>
              </a:rPr>
              <a:t>api</a:t>
            </a:r>
            <a:r>
              <a:rPr lang="en-US" b="0" i="0" dirty="0">
                <a:solidFill>
                  <a:srgbClr val="222222"/>
                </a:solidFill>
                <a:effectLst/>
                <a:latin typeface="Merriweather" panose="00000500000000000000" pitchFamily="2" charset="0"/>
              </a:rPr>
              <a:t> directory is the focus of lessons 5-8. It’s where we will put the logic of the API server implementation. It has a bare-bone Express.js server configured with an example endpoint. I’ve also provided all the database configurations and SQL statements used throughout the course. Take a look around.</a:t>
            </a:r>
          </a:p>
          <a:p>
            <a:pPr algn="l">
              <a:buFont typeface="Arial" panose="020B0604020202020204" pitchFamily="34" charset="0"/>
              <a:buChar char="•"/>
            </a:pPr>
            <a:r>
              <a:rPr lang="en-US" b="0" i="0" dirty="0">
                <a:solidFill>
                  <a:srgbClr val="222222"/>
                </a:solidFill>
                <a:effectLst/>
                <a:latin typeface="Merriweather" panose="00000500000000000000" pitchFamily="2" charset="0"/>
              </a:rPr>
              <a:t>The web directory is the focus of lessons 9-10. It’s where we will put the logic of using the API server in a web application. It has a bare-bone React app configured with some mock data.</a:t>
            </a:r>
          </a:p>
          <a:p>
            <a:pPr algn="l">
              <a:buFont typeface="Arial" panose="020B0604020202020204" pitchFamily="34" charset="0"/>
              <a:buChar char="•"/>
            </a:pPr>
            <a:r>
              <a:rPr lang="en-US" b="0" i="0" dirty="0">
                <a:solidFill>
                  <a:srgbClr val="222222"/>
                </a:solidFill>
                <a:effectLst/>
                <a:latin typeface="Merriweather" panose="00000500000000000000" pitchFamily="2" charset="0"/>
              </a:rPr>
              <a:t>The dev-</a:t>
            </a:r>
            <a:r>
              <a:rPr lang="en-US" b="0" i="0" dirty="0" err="1">
                <a:solidFill>
                  <a:srgbClr val="222222"/>
                </a:solidFill>
                <a:effectLst/>
                <a:latin typeface="Merriweather" panose="00000500000000000000" pitchFamily="2" charset="0"/>
              </a:rPr>
              <a:t>dbs</a:t>
            </a:r>
            <a:r>
              <a:rPr lang="en-US" b="0" i="0" dirty="0">
                <a:solidFill>
                  <a:srgbClr val="222222"/>
                </a:solidFill>
                <a:effectLst/>
                <a:latin typeface="Merriweather" panose="00000500000000000000" pitchFamily="2" charset="0"/>
              </a:rPr>
              <a:t> directory has everything related to running dev database servers for development. You can use the files there to create your own database services and load them with sample data or to run the provided ready Docker images. We’ll do that in the next lesson.</a:t>
            </a: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Given the fast-changing ecosystem of </a:t>
            </a:r>
            <a:r>
              <a:rPr lang="en-US" b="0" i="0" dirty="0" err="1">
                <a:solidFill>
                  <a:srgbClr val="222222"/>
                </a:solidFill>
                <a:effectLst/>
                <a:latin typeface="inherit"/>
              </a:rPr>
              <a:t>GraphQL</a:t>
            </a:r>
            <a:r>
              <a:rPr lang="en-US" b="0" i="0" dirty="0">
                <a:solidFill>
                  <a:srgbClr val="222222"/>
                </a:solidFill>
                <a:effectLst/>
                <a:latin typeface="inherit"/>
              </a:rPr>
              <a:t> and other libraries used in the course, configurations and code samples may not work for you as is. Check out </a:t>
            </a:r>
            <a:r>
              <a:rPr lang="en-US" b="0" i="0" u="sng" dirty="0" err="1">
                <a:solidFill>
                  <a:srgbClr val="2B44D1"/>
                </a:solidFill>
                <a:effectLst/>
                <a:latin typeface="inherit"/>
                <a:hlinkClick r:id="rId3"/>
              </a:rPr>
              <a:t>az.dev</a:t>
            </a:r>
            <a:r>
              <a:rPr lang="en-US" b="0" i="0" u="sng" dirty="0">
                <a:solidFill>
                  <a:srgbClr val="2B44D1"/>
                </a:solidFill>
                <a:effectLst/>
                <a:latin typeface="inherit"/>
                <a:hlinkClick r:id="rId3"/>
              </a:rPr>
              <a:t>/</a:t>
            </a:r>
            <a:r>
              <a:rPr lang="en-US" b="0" i="0" u="sng" dirty="0" err="1">
                <a:solidFill>
                  <a:srgbClr val="2B44D1"/>
                </a:solidFill>
                <a:effectLst/>
                <a:latin typeface="inherit"/>
                <a:hlinkClick r:id="rId3"/>
              </a:rPr>
              <a:t>gia</a:t>
            </a:r>
            <a:r>
              <a:rPr lang="en-US" b="0" i="0" u="sng" dirty="0">
                <a:solidFill>
                  <a:srgbClr val="2B44D1"/>
                </a:solidFill>
                <a:effectLst/>
                <a:latin typeface="inherit"/>
                <a:hlinkClick r:id="rId3"/>
              </a:rPr>
              <a:t>-updates</a:t>
            </a:r>
            <a:r>
              <a:rPr lang="en-US" b="0" i="0" dirty="0">
                <a:solidFill>
                  <a:srgbClr val="222222"/>
                </a:solidFill>
                <a:effectLst/>
                <a:latin typeface="inherit"/>
              </a:rPr>
              <a:t> to see any updates that you may need to work through the course’s code examples.</a:t>
            </a:r>
          </a:p>
          <a:p>
            <a:pPr algn="l" fontAlgn="base"/>
            <a:endParaRPr dirty="0">
              <a:uFillTx/>
            </a:endParaRPr>
          </a:p>
        </p:txBody>
      </p:sp>
    </p:spTree>
    <p:extLst>
      <p:ext uri="{BB962C8B-B14F-4D97-AF65-F5344CB8AC3E}">
        <p14:creationId xmlns:p14="http://schemas.microsoft.com/office/powerpoint/2010/main" val="27401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0" i="0" dirty="0">
                <a:solidFill>
                  <a:srgbClr val="222222"/>
                </a:solidFill>
                <a:effectLst/>
                <a:latin typeface="inherit"/>
              </a:rPr>
              <a:t>Both fields we have so far in this example are mapped to a normal synchronous resolver. However, if a field needs to do a lot of work to resolve its data, it should use an asynchronous resolver because, otherwise, the entire API service will be blocked and unable to serve other requests.</a:t>
            </a:r>
          </a:p>
          <a:p>
            <a:pPr algn="l"/>
            <a:r>
              <a:rPr lang="en-US" b="0" i="0" dirty="0">
                <a:solidFill>
                  <a:srgbClr val="222222"/>
                </a:solidFill>
                <a:effectLst/>
                <a:latin typeface="inherit"/>
              </a:rPr>
              <a:t>To demonstrate this problem, let’s fake a delay in processing the </a:t>
            </a:r>
            <a:r>
              <a:rPr lang="en-US" b="0" i="0" dirty="0" err="1">
                <a:solidFill>
                  <a:srgbClr val="222222"/>
                </a:solidFill>
                <a:effectLst/>
                <a:latin typeface="inherit"/>
              </a:rPr>
              <a:t>currentTime</a:t>
            </a:r>
            <a:r>
              <a:rPr lang="en-US" b="0" i="0" dirty="0">
                <a:solidFill>
                  <a:srgbClr val="222222"/>
                </a:solidFill>
                <a:effectLst/>
                <a:latin typeface="inherit"/>
              </a:rPr>
              <a:t> field. JavaScript has no sleep function, but it’s easy to accomplish something similar by comparing dates. Here’s one way to make the </a:t>
            </a:r>
            <a:r>
              <a:rPr lang="en-US" b="0" i="0" dirty="0" err="1">
                <a:solidFill>
                  <a:srgbClr val="222222"/>
                </a:solidFill>
                <a:effectLst/>
                <a:latin typeface="inherit"/>
              </a:rPr>
              <a:t>currentTime</a:t>
            </a:r>
            <a:r>
              <a:rPr lang="en-US" b="0" i="0" dirty="0">
                <a:solidFill>
                  <a:srgbClr val="222222"/>
                </a:solidFill>
                <a:effectLst/>
                <a:latin typeface="inherit"/>
              </a:rPr>
              <a:t> resolver function synchronously take 5 seconds to complete.</a:t>
            </a:r>
          </a:p>
          <a:p>
            <a:pPr algn="l" fontAlgn="base"/>
            <a:endParaRPr dirty="0">
              <a:uFillTx/>
            </a:endParaRPr>
          </a:p>
        </p:txBody>
      </p:sp>
    </p:spTree>
    <p:extLst>
      <p:ext uri="{BB962C8B-B14F-4D97-AF65-F5344CB8AC3E}">
        <p14:creationId xmlns:p14="http://schemas.microsoft.com/office/powerpoint/2010/main" val="592636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Now, each time you ask for the </a:t>
            </a:r>
            <a:r>
              <a:rPr lang="en-US" dirty="0" err="1"/>
              <a:t>currentTime</a:t>
            </a:r>
            <a:r>
              <a:rPr lang="en-US" b="0" i="0" dirty="0">
                <a:solidFill>
                  <a:srgbClr val="222222"/>
                </a:solidFill>
                <a:effectLst/>
                <a:latin typeface="Merriweather" panose="00000500000000000000" pitchFamily="2" charset="0"/>
              </a:rPr>
              <a:t> field, the server will spend 5 seconds doing nothing, and then it will return the answer. The problem is that during these 5 seconds, the whole node process for the server is completely blocked. A second requester cannot get any data from the API until the </a:t>
            </a:r>
            <a:r>
              <a:rPr lang="en-US" dirty="0"/>
              <a:t>while</a:t>
            </a:r>
            <a:r>
              <a:rPr lang="en-US" b="0" i="0" dirty="0">
                <a:solidFill>
                  <a:srgbClr val="222222"/>
                </a:solidFill>
                <a:effectLst/>
                <a:latin typeface="Merriweather" panose="00000500000000000000" pitchFamily="2" charset="0"/>
              </a:rPr>
              <a:t> loop in the first request is finished</a:t>
            </a:r>
          </a:p>
          <a:p>
            <a:pPr algn="l" fontAlgn="base"/>
            <a:endParaRPr lang="en-US" b="0" i="0" dirty="0">
              <a:solidFill>
                <a:srgbClr val="222222"/>
              </a:solidFill>
              <a:effectLst/>
              <a:uFillTx/>
              <a:latin typeface="Merriweather" panose="00000500000000000000" pitchFamily="2" charset="0"/>
            </a:endParaRPr>
          </a:p>
          <a:p>
            <a:pPr algn="l" fontAlgn="base"/>
            <a:r>
              <a:rPr lang="en-US" b="0" i="0" dirty="0">
                <a:solidFill>
                  <a:srgbClr val="222222"/>
                </a:solidFill>
                <a:effectLst/>
                <a:latin typeface="Merriweather" panose="00000500000000000000" pitchFamily="2" charset="0"/>
              </a:rPr>
              <a:t>You should never do that. Instead, all long-running processes should be done asynchronously either with native APIs offered by Node and its many packages or by forking the work over to a worker thread/process.</a:t>
            </a:r>
            <a:endParaRPr dirty="0">
              <a:uFillTx/>
            </a:endParaRPr>
          </a:p>
        </p:txBody>
      </p:sp>
    </p:spTree>
    <p:extLst>
      <p:ext uri="{BB962C8B-B14F-4D97-AF65-F5344CB8AC3E}">
        <p14:creationId xmlns:p14="http://schemas.microsoft.com/office/powerpoint/2010/main" val="4237145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22222"/>
                </a:solidFill>
                <a:effectLst/>
                <a:latin typeface="Merriweather" panose="00000500000000000000" pitchFamily="2" charset="0"/>
              </a:rPr>
              <a:t>For example, to make the </a:t>
            </a:r>
            <a:r>
              <a:rPr lang="en-US" dirty="0" err="1"/>
              <a:t>currentTime</a:t>
            </a:r>
            <a:r>
              <a:rPr lang="en-US" b="0" i="0" dirty="0">
                <a:solidFill>
                  <a:srgbClr val="222222"/>
                </a:solidFill>
                <a:effectLst/>
                <a:latin typeface="Merriweather" panose="00000500000000000000" pitchFamily="2" charset="0"/>
              </a:rPr>
              <a:t> field fake-delay its response by 5 seconds but do so asynchronously, we can use the </a:t>
            </a:r>
            <a:r>
              <a:rPr lang="en-US" dirty="0" err="1"/>
              <a:t>setTimeout</a:t>
            </a:r>
            <a:r>
              <a:rPr lang="en-US" b="0" i="0" dirty="0">
                <a:solidFill>
                  <a:srgbClr val="222222"/>
                </a:solidFill>
                <a:effectLst/>
                <a:latin typeface="Merriweather" panose="00000500000000000000" pitchFamily="2" charset="0"/>
              </a:rPr>
              <a:t> method and wrap it in a promise object.</a:t>
            </a:r>
            <a:endParaRPr dirty="0">
              <a:uFillTx/>
            </a:endParaRPr>
          </a:p>
        </p:txBody>
      </p:sp>
    </p:spTree>
    <p:extLst>
      <p:ext uri="{BB962C8B-B14F-4D97-AF65-F5344CB8AC3E}">
        <p14:creationId xmlns:p14="http://schemas.microsoft.com/office/powerpoint/2010/main" val="2856921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en-US" b="1" i="0" cap="all" dirty="0">
                <a:solidFill>
                  <a:srgbClr val="222222"/>
                </a:solidFill>
                <a:effectLst/>
                <a:latin typeface="Lato" panose="020F0502020204030203" pitchFamily="34" charset="0"/>
              </a:rPr>
              <a:t>NOTE</a:t>
            </a:r>
          </a:p>
          <a:p>
            <a:pPr algn="l"/>
            <a:r>
              <a:rPr lang="en-US" b="0" i="0" dirty="0">
                <a:solidFill>
                  <a:srgbClr val="222222"/>
                </a:solidFill>
                <a:effectLst/>
                <a:latin typeface="inherit"/>
              </a:rPr>
              <a:t>We don’t need to await this promise. A resolver function can return a promise, and the executor will await that promise and use its data. This behavior is built into the GraphQL.js implementation.</a:t>
            </a:r>
          </a:p>
          <a:p>
            <a:pPr algn="l"/>
            <a:r>
              <a:rPr lang="en-US" b="0" i="0" dirty="0">
                <a:solidFill>
                  <a:srgbClr val="222222"/>
                </a:solidFill>
                <a:effectLst/>
                <a:latin typeface="inherit"/>
              </a:rPr>
              <a:t>With this change, each time you ask the API service for the </a:t>
            </a:r>
            <a:r>
              <a:rPr lang="en-US" b="0" i="0" dirty="0" err="1">
                <a:solidFill>
                  <a:srgbClr val="222222"/>
                </a:solidFill>
                <a:effectLst/>
                <a:latin typeface="inherit"/>
              </a:rPr>
              <a:t>currentTime</a:t>
            </a:r>
            <a:r>
              <a:rPr lang="en-US" b="0" i="0" dirty="0">
                <a:solidFill>
                  <a:srgbClr val="222222"/>
                </a:solidFill>
                <a:effectLst/>
                <a:latin typeface="inherit"/>
              </a:rPr>
              <a:t> field, it will still answer after 5 seconds, but the service process will not be blocked! Other requesters can ask for other parts of the API and get immediate responses while a requester is waiting for the </a:t>
            </a:r>
            <a:r>
              <a:rPr lang="en-US" b="0" i="0" dirty="0" err="1">
                <a:solidFill>
                  <a:srgbClr val="222222"/>
                </a:solidFill>
                <a:effectLst/>
                <a:latin typeface="inherit"/>
              </a:rPr>
              <a:t>currentTime</a:t>
            </a:r>
            <a:endParaRPr lang="en-US" b="0" i="0" dirty="0">
              <a:solidFill>
                <a:srgbClr val="222222"/>
              </a:solidFill>
              <a:effectLst/>
              <a:latin typeface="inherit"/>
            </a:endParaRPr>
          </a:p>
          <a:p>
            <a:pPr algn="l" fontAlgn="base"/>
            <a:endParaRPr lang="en-US" dirty="0">
              <a:uFillTx/>
            </a:endParaRPr>
          </a:p>
          <a:p>
            <a:pPr algn="l"/>
            <a:r>
              <a:rPr lang="en-US" b="0" i="0" dirty="0">
                <a:solidFill>
                  <a:srgbClr val="222222"/>
                </a:solidFill>
                <a:effectLst/>
                <a:latin typeface="inherit"/>
              </a:rPr>
              <a:t>This is going to be very handy when we work with objects coming from databases, because we should definitely use asynchronous APIs to make all communications with all the databases.</a:t>
            </a:r>
          </a:p>
          <a:p>
            <a:pPr algn="l"/>
            <a:r>
              <a:rPr lang="en-US" b="0" i="0" dirty="0">
                <a:solidFill>
                  <a:srgbClr val="222222"/>
                </a:solidFill>
                <a:effectLst/>
                <a:latin typeface="inherit"/>
              </a:rPr>
              <a:t>I think we’re ready to do that!</a:t>
            </a:r>
          </a:p>
          <a:p>
            <a:pPr algn="l" fontAlgn="base"/>
            <a:endParaRPr dirty="0">
              <a:uFillTx/>
            </a:endParaRPr>
          </a:p>
        </p:txBody>
      </p:sp>
    </p:spTree>
    <p:extLst>
      <p:ext uri="{BB962C8B-B14F-4D97-AF65-F5344CB8AC3E}">
        <p14:creationId xmlns:p14="http://schemas.microsoft.com/office/powerpoint/2010/main" val="15893923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HTTP(S) is the popular choice for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services designed for web and mobile applications.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can convert from one schema representation to another using GraphQL.js helper functions like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buildSchema</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and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printSchema</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should not do long-running processes synchronously because doing so will block a </a:t>
            </a:r>
            <a:r>
              <a:rPr kumimoji="0" lang="en-US" sz="11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11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service process for all clients. Resolver functions in the GraphQL.js implementation can work with asynchronous promise-based operations out of the box.</a:t>
            </a:r>
            <a:endParaRPr kumimoji="0" lang="en-US" sz="11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algn="l" fontAlgn="base"/>
            <a:endParaRPr dirty="0">
              <a:uFillTx/>
            </a:endParaRPr>
          </a:p>
        </p:txBody>
      </p:sp>
    </p:spTree>
    <p:extLst>
      <p:ext uri="{BB962C8B-B14F-4D97-AF65-F5344CB8AC3E}">
        <p14:creationId xmlns:p14="http://schemas.microsoft.com/office/powerpoint/2010/main" val="24140102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281903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pPr algn="l" fontAlgn="base"/>
            <a:r>
              <a:rPr lang="en-US" dirty="0">
                <a:uFillTx/>
              </a:rPr>
              <a:t>For the </a:t>
            </a:r>
            <a:r>
              <a:rPr lang="en-US" dirty="0" err="1">
                <a:uFillTx/>
              </a:rPr>
              <a:t>GraphQL</a:t>
            </a:r>
            <a:r>
              <a:rPr lang="en-US" dirty="0">
                <a:uFillTx/>
              </a:rPr>
              <a:t> runtime service to communicate with databases like PostgreSQL and MongoDB, it needs a driver. We’ll use Node’s </a:t>
            </a:r>
            <a:r>
              <a:rPr lang="en-US" dirty="0" err="1">
                <a:uFillTx/>
              </a:rPr>
              <a:t>pg</a:t>
            </a:r>
            <a:r>
              <a:rPr lang="en-US" dirty="0">
                <a:uFillTx/>
              </a:rPr>
              <a:t> and </a:t>
            </a:r>
            <a:r>
              <a:rPr lang="en-US" dirty="0" err="1">
                <a:uFillTx/>
              </a:rPr>
              <a:t>mongodb</a:t>
            </a:r>
            <a:r>
              <a:rPr lang="en-US" dirty="0">
                <a:uFillTx/>
              </a:rPr>
              <a:t> packages for that purpose. These are not the only packages that can be used as drivers, but they are the most popular in Node’s ecosystem. These packages expose JavaScript APIs to execute operations for PostgreSQL and MongoDB. We’ll need to configure them to connect to these database services.</a:t>
            </a:r>
          </a:p>
          <a:p>
            <a:pPr algn="l" fontAlgn="base"/>
            <a:endParaRPr lang="en-US" dirty="0">
              <a:uFillTx/>
            </a:endParaRPr>
          </a:p>
          <a:p>
            <a:pPr algn="l" fontAlgn="base"/>
            <a:r>
              <a:rPr lang="en-US" dirty="0">
                <a:uFillTx/>
              </a:rPr>
              <a:t>For a web server to host the project’s API endpoint, we will use Express.js. There are a few other Express-related packages that we need. All these packages are already installed in the repo’s starting point.</a:t>
            </a:r>
          </a:p>
          <a:p>
            <a:pPr algn="l" fontAlgn="base"/>
            <a:endParaRPr lang="en-US" dirty="0">
              <a:uFillTx/>
            </a:endParaRPr>
          </a:p>
          <a:p>
            <a:pPr algn="l"/>
            <a:r>
              <a:rPr lang="en-US" b="0" i="0" dirty="0">
                <a:solidFill>
                  <a:srgbClr val="222222"/>
                </a:solidFill>
                <a:effectLst/>
                <a:latin typeface="inherit"/>
              </a:rPr>
              <a:t>The </a:t>
            </a:r>
            <a:r>
              <a:rPr lang="en-US" b="0" i="0" dirty="0" err="1">
                <a:solidFill>
                  <a:srgbClr val="222222"/>
                </a:solidFill>
                <a:effectLst/>
                <a:latin typeface="inherit"/>
              </a:rPr>
              <a:t>graphql</a:t>
            </a:r>
            <a:r>
              <a:rPr lang="en-US" b="0" i="0" dirty="0">
                <a:solidFill>
                  <a:srgbClr val="222222"/>
                </a:solidFill>
                <a:effectLst/>
                <a:latin typeface="inherit"/>
              </a:rPr>
              <a:t> package is for GraphQL.js, the JavaScript implementation of </a:t>
            </a:r>
            <a:r>
              <a:rPr lang="en-US" b="0" i="0" dirty="0" err="1">
                <a:solidFill>
                  <a:srgbClr val="222222"/>
                </a:solidFill>
                <a:effectLst/>
                <a:latin typeface="inherit"/>
              </a:rPr>
              <a:t>GraphQL</a:t>
            </a:r>
            <a:r>
              <a:rPr lang="en-US" b="0" i="0" dirty="0">
                <a:solidFill>
                  <a:srgbClr val="222222"/>
                </a:solidFill>
                <a:effectLst/>
                <a:latin typeface="inherit"/>
              </a:rPr>
              <a:t>. It takes care of things like validating and executing </a:t>
            </a:r>
            <a:r>
              <a:rPr lang="en-US" b="0" i="0" dirty="0" err="1">
                <a:solidFill>
                  <a:srgbClr val="222222"/>
                </a:solidFill>
                <a:effectLst/>
                <a:latin typeface="inherit"/>
              </a:rPr>
              <a:t>GraphQL</a:t>
            </a:r>
            <a:r>
              <a:rPr lang="en-US" b="0" i="0" dirty="0">
                <a:solidFill>
                  <a:srgbClr val="222222"/>
                </a:solidFill>
                <a:effectLst/>
                <a:latin typeface="inherit"/>
              </a:rPr>
              <a:t> operations.</a:t>
            </a:r>
          </a:p>
          <a:p>
            <a:pPr algn="l"/>
            <a:r>
              <a:rPr lang="en-US" b="0" i="0" dirty="0">
                <a:solidFill>
                  <a:srgbClr val="222222"/>
                </a:solidFill>
                <a:effectLst/>
                <a:latin typeface="inherit"/>
              </a:rPr>
              <a:t>To work with a </a:t>
            </a:r>
            <a:r>
              <a:rPr lang="en-US" b="0" i="0" dirty="0" err="1">
                <a:solidFill>
                  <a:srgbClr val="222222"/>
                </a:solidFill>
                <a:effectLst/>
                <a:latin typeface="inherit"/>
              </a:rPr>
              <a:t>GraphQL</a:t>
            </a:r>
            <a:r>
              <a:rPr lang="en-US" b="0" i="0" dirty="0">
                <a:solidFill>
                  <a:srgbClr val="222222"/>
                </a:solidFill>
                <a:effectLst/>
                <a:latin typeface="inherit"/>
              </a:rPr>
              <a:t> runtime, we need an interface. This is where the express-</a:t>
            </a:r>
            <a:r>
              <a:rPr lang="en-US" b="0" i="0" dirty="0" err="1">
                <a:solidFill>
                  <a:srgbClr val="222222"/>
                </a:solidFill>
                <a:effectLst/>
                <a:latin typeface="inherit"/>
              </a:rPr>
              <a:t>graphql</a:t>
            </a:r>
            <a:r>
              <a:rPr lang="en-US" b="0" i="0" dirty="0">
                <a:solidFill>
                  <a:srgbClr val="222222"/>
                </a:solidFill>
                <a:effectLst/>
                <a:latin typeface="inherit"/>
              </a:rPr>
              <a:t> package comes in handy. It has an HTTP(S) listener function that is designed to be used with a middleware-based web framework like Express and acts as an interface to a </a:t>
            </a:r>
            <a:r>
              <a:rPr lang="en-US" b="0" i="0" dirty="0" err="1">
                <a:solidFill>
                  <a:srgbClr val="222222"/>
                </a:solidFill>
                <a:effectLst/>
                <a:latin typeface="inherit"/>
              </a:rPr>
              <a:t>GraphQL</a:t>
            </a:r>
            <a:r>
              <a:rPr lang="en-US" b="0" i="0" dirty="0">
                <a:solidFill>
                  <a:srgbClr val="222222"/>
                </a:solidFill>
                <a:effectLst/>
                <a:latin typeface="inherit"/>
              </a:rPr>
              <a:t> schema.</a:t>
            </a:r>
          </a:p>
          <a:p>
            <a:pPr algn="l"/>
            <a:r>
              <a:rPr lang="en-US" b="1" i="0" cap="all" dirty="0">
                <a:solidFill>
                  <a:srgbClr val="222222"/>
                </a:solidFill>
                <a:effectLst/>
                <a:latin typeface="Lato" panose="020F0502020204030203" pitchFamily="34" charset="0"/>
              </a:rPr>
              <a:t>TIP</a:t>
            </a:r>
          </a:p>
          <a:p>
            <a:pPr algn="l"/>
            <a:r>
              <a:rPr lang="en-US" b="0" i="0" dirty="0">
                <a:solidFill>
                  <a:srgbClr val="222222"/>
                </a:solidFill>
                <a:effectLst/>
                <a:latin typeface="inherit"/>
              </a:rPr>
              <a:t>Although it’s named express-</a:t>
            </a:r>
            <a:r>
              <a:rPr lang="en-US" b="0" i="0" dirty="0" err="1">
                <a:solidFill>
                  <a:srgbClr val="222222"/>
                </a:solidFill>
                <a:effectLst/>
                <a:latin typeface="inherit"/>
              </a:rPr>
              <a:t>graphql</a:t>
            </a:r>
            <a:r>
              <a:rPr lang="en-US" b="0" i="0" dirty="0">
                <a:solidFill>
                  <a:srgbClr val="222222"/>
                </a:solidFill>
                <a:effectLst/>
                <a:latin typeface="inherit"/>
              </a:rPr>
              <a:t>, this package can work with any HTTP web framework that supports connect-style middleware (</a:t>
            </a:r>
            <a:r>
              <a:rPr lang="en-US" b="0" i="0" dirty="0" err="1">
                <a:solidFill>
                  <a:srgbClr val="222222"/>
                </a:solidFill>
                <a:effectLst/>
                <a:latin typeface="inherit"/>
              </a:rPr>
              <a:t>Hapi</a:t>
            </a:r>
            <a:r>
              <a:rPr lang="en-US" b="0" i="0" dirty="0">
                <a:solidFill>
                  <a:srgbClr val="222222"/>
                </a:solidFill>
                <a:effectLst/>
                <a:latin typeface="inherit"/>
              </a:rPr>
              <a:t>, </a:t>
            </a:r>
            <a:r>
              <a:rPr lang="en-US" b="0" i="0" dirty="0" err="1">
                <a:solidFill>
                  <a:srgbClr val="222222"/>
                </a:solidFill>
                <a:effectLst/>
                <a:latin typeface="inherit"/>
              </a:rPr>
              <a:t>Fastify</a:t>
            </a:r>
            <a:r>
              <a:rPr lang="en-US" b="0" i="0" dirty="0">
                <a:solidFill>
                  <a:srgbClr val="222222"/>
                </a:solidFill>
                <a:effectLst/>
                <a:latin typeface="inherit"/>
              </a:rPr>
              <a:t>, and many others).</a:t>
            </a:r>
          </a:p>
          <a:p>
            <a:pPr marL="158750" indent="0" algn="l" fontAlgn="base">
              <a:buNone/>
            </a:pPr>
            <a:endParaRPr lang="en-US" dirty="0">
              <a:uFillTx/>
            </a:endParaRPr>
          </a:p>
          <a:p>
            <a:pPr marL="158750" indent="0" algn="l" fontAlgn="base">
              <a:buNone/>
            </a:pPr>
            <a:r>
              <a:rPr lang="en-US" dirty="0">
                <a:uFillTx/>
              </a:rPr>
              <a:t>Environment variables</a:t>
            </a:r>
          </a:p>
          <a:p>
            <a:pPr marL="158750" indent="0" algn="l" fontAlgn="base">
              <a:buNone/>
            </a:pPr>
            <a:r>
              <a:rPr lang="en-US" dirty="0">
                <a:uFillTx/>
              </a:rPr>
              <a:t>Under the </a:t>
            </a:r>
            <a:r>
              <a:rPr lang="en-US" dirty="0" err="1">
                <a:uFillTx/>
              </a:rPr>
              <a:t>api</a:t>
            </a:r>
            <a:r>
              <a:rPr lang="en-US" dirty="0">
                <a:uFillTx/>
              </a:rPr>
              <a:t> directory is a .env file that contains the default environment variables we need in this project. If you do not plan to use any of the project’s defaults, you’ll need to change these variables. This file is automatically loaded, and its variables are exported in </a:t>
            </a:r>
            <a:r>
              <a:rPr lang="en-US" dirty="0" err="1">
                <a:uFillTx/>
              </a:rPr>
              <a:t>api</a:t>
            </a:r>
            <a:r>
              <a:rPr lang="en-US" dirty="0">
                <a:uFillTx/>
              </a:rPr>
              <a:t>/</a:t>
            </a:r>
            <a:r>
              <a:rPr lang="en-US" dirty="0" err="1">
                <a:uFillTx/>
              </a:rPr>
              <a:t>src</a:t>
            </a:r>
            <a:r>
              <a:rPr lang="en-US" dirty="0">
                <a:uFillTx/>
              </a:rPr>
              <a:t>/config.js.</a:t>
            </a:r>
          </a:p>
          <a:p>
            <a:pPr marL="158750" indent="0" algn="l" fontAlgn="base">
              <a:buNone/>
            </a:pPr>
            <a:endParaRPr lang="en-US" dirty="0">
              <a:uFillTx/>
            </a:endParaRPr>
          </a:p>
          <a:p>
            <a:pPr marL="158750" indent="0" algn="l" fontAlgn="base">
              <a:buNone/>
            </a:pPr>
            <a:r>
              <a:rPr lang="en-US" dirty="0">
                <a:uFillTx/>
              </a:rPr>
              <a:t>TIP</a:t>
            </a:r>
          </a:p>
          <a:p>
            <a:pPr marL="158750" indent="0" algn="l" fontAlgn="base">
              <a:buNone/>
            </a:pPr>
            <a:r>
              <a:rPr lang="en-US" dirty="0">
                <a:uFillTx/>
              </a:rPr>
              <a:t>Environment files like .env usually are not part of the source code as they will need to be different on different machines and environments. I’ve included a .env file in the repo to keep things simple.</a:t>
            </a:r>
            <a:endParaRPr dirty="0">
              <a:uFillTx/>
            </a:endParaRPr>
          </a:p>
        </p:txBody>
      </p:sp>
    </p:spTree>
    <p:extLst>
      <p:ext uri="{BB962C8B-B14F-4D97-AF65-F5344CB8AC3E}">
        <p14:creationId xmlns:p14="http://schemas.microsoft.com/office/powerpoint/2010/main" val="1824331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58482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dirty="0">
                <a:uFillTx/>
              </a:rPr>
              <a:t>We can now start the implementation of the project's </a:t>
            </a:r>
            <a:r>
              <a:rPr lang="en-US" dirty="0" err="1">
                <a:uFillTx/>
              </a:rPr>
              <a:t>GraphQL</a:t>
            </a:r>
            <a:r>
              <a:rPr lang="en-US" dirty="0">
                <a:uFillTx/>
              </a:rPr>
              <a:t> runtime layer. Let's first work through a very simple example so that we can focus on testing the runtime layer setup and understanding its core dynamics.</a:t>
            </a:r>
            <a:endParaRPr dirty="0">
              <a:uFillTx/>
            </a:endParaRPr>
          </a:p>
        </p:txBody>
      </p:sp>
    </p:spTree>
    <p:extLst>
      <p:ext uri="{BB962C8B-B14F-4D97-AF65-F5344CB8AC3E}">
        <p14:creationId xmlns:p14="http://schemas.microsoft.com/office/powerpoint/2010/main" val="1234679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62500" lnSpcReduction="20000"/>
          </a:bodyPr>
          <a:lstStyle/>
          <a:p>
            <a:pPr algn="l" fontAlgn="base"/>
            <a:r>
              <a:rPr lang="en-US" dirty="0">
                <a:uFillTx/>
              </a:rPr>
              <a:t>This is a simple </a:t>
            </a:r>
            <a:r>
              <a:rPr lang="en-US" dirty="0" err="1">
                <a:uFillTx/>
              </a:rPr>
              <a:t>GraphQL</a:t>
            </a:r>
            <a:r>
              <a:rPr lang="en-US" dirty="0">
                <a:uFillTx/>
              </a:rPr>
              <a:t> request with a single operation (a query operation). </a:t>
            </a:r>
            <a:r>
              <a:rPr lang="en-US" dirty="0" err="1">
                <a:uFillTx/>
              </a:rPr>
              <a:t>GraphQL</a:t>
            </a:r>
            <a:r>
              <a:rPr lang="en-US" dirty="0">
                <a:uFillTx/>
              </a:rPr>
              <a:t> requests can also have multiple operations and include other information related to these operations (for example, variables).</a:t>
            </a:r>
          </a:p>
          <a:p>
            <a:pPr algn="l" fontAlgn="base"/>
            <a:endParaRPr lang="en-US" dirty="0">
              <a:uFillTx/>
            </a:endParaRPr>
          </a:p>
          <a:p>
            <a:pPr algn="l" fontAlgn="base"/>
            <a:r>
              <a:rPr lang="en-US" dirty="0">
                <a:uFillTx/>
              </a:rPr>
              <a:t>For the server to accomplish this current time communication, it needs to</a:t>
            </a:r>
          </a:p>
          <a:p>
            <a:pPr algn="l" fontAlgn="base"/>
            <a:endParaRPr lang="en-US" dirty="0">
              <a:uFillTx/>
            </a:endParaRPr>
          </a:p>
          <a:p>
            <a:pPr algn="l" fontAlgn="base"/>
            <a:r>
              <a:rPr lang="en-US" dirty="0">
                <a:uFillTx/>
              </a:rPr>
              <a:t>Have an interface for a requester to supply a </a:t>
            </a:r>
            <a:r>
              <a:rPr lang="en-US" dirty="0" err="1">
                <a:uFillTx/>
              </a:rPr>
              <a:t>GraphQL</a:t>
            </a:r>
            <a:r>
              <a:rPr lang="en-US" dirty="0">
                <a:uFillTx/>
              </a:rPr>
              <a:t> request.</a:t>
            </a:r>
          </a:p>
          <a:p>
            <a:pPr algn="l" fontAlgn="base"/>
            <a:r>
              <a:rPr lang="en-US" dirty="0">
                <a:uFillTx/>
              </a:rPr>
              <a:t>Parse the supplied request and make sure it has valid syntax according to the </a:t>
            </a:r>
            <a:r>
              <a:rPr lang="en-US" dirty="0" err="1">
                <a:uFillTx/>
              </a:rPr>
              <a:t>GraphQL</a:t>
            </a:r>
            <a:r>
              <a:rPr lang="en-US" dirty="0">
                <a:uFillTx/>
              </a:rPr>
              <a:t> language rules.</a:t>
            </a:r>
          </a:p>
          <a:p>
            <a:pPr algn="l" fontAlgn="base"/>
            <a:r>
              <a:rPr lang="en-US" dirty="0">
                <a:uFillTx/>
              </a:rPr>
              <a:t>Validate the request using a schema. You cannot run just any request on a </a:t>
            </a:r>
            <a:r>
              <a:rPr lang="en-US" dirty="0" err="1">
                <a:uFillTx/>
              </a:rPr>
              <a:t>GraphQL</a:t>
            </a:r>
            <a:r>
              <a:rPr lang="en-US" dirty="0">
                <a:uFillTx/>
              </a:rPr>
              <a:t> server: you can only run the ones allowed by its schema. The server also needs to validate that all the required parts of the request are supplied. For example, if a query uses variables, then the server needs to validate their existence and make sure they have the right types. If a request has more than one operation the server needs to validate that the request also includes the name of the operation that should be executed for the response.</a:t>
            </a:r>
          </a:p>
          <a:p>
            <a:pPr algn="l" fontAlgn="base"/>
            <a:r>
              <a:rPr lang="en-US" dirty="0">
                <a:uFillTx/>
              </a:rPr>
              <a:t>Resolve all fields in the request into scalar data elements. If the request is for a mutation operation, the server must perform the side effects of that mutation. If the request is for a subscription operation, the server must open a channel to communicate data changes when they happen.</a:t>
            </a:r>
          </a:p>
          <a:p>
            <a:pPr algn="l" fontAlgn="base"/>
            <a:r>
              <a:rPr lang="en-US" dirty="0">
                <a:uFillTx/>
              </a:rPr>
              <a:t>Gather all the data for the response, and serialize it into a format like JSON. The serialized response needs to include the request structure and its resolved data (and any errors the server encountered).</a:t>
            </a:r>
          </a:p>
          <a:p>
            <a:pPr algn="l" fontAlgn="base"/>
            <a:r>
              <a:rPr lang="en-US" dirty="0">
                <a:uFillTx/>
              </a:rPr>
              <a:t>Have an interface for the requester to receive the response text generated for their request text.</a:t>
            </a:r>
          </a:p>
          <a:p>
            <a:pPr algn="l" fontAlgn="base"/>
            <a:r>
              <a:rPr lang="en-US" dirty="0">
                <a:uFillTx/>
              </a:rPr>
              <a:t>All of these tasks are shared among all </a:t>
            </a:r>
            <a:r>
              <a:rPr lang="en-US" dirty="0" err="1">
                <a:uFillTx/>
              </a:rPr>
              <a:t>GraphQL</a:t>
            </a:r>
            <a:r>
              <a:rPr lang="en-US" dirty="0">
                <a:uFillTx/>
              </a:rPr>
              <a:t> requests the server has to deal with. In fact, except for the tasks where I used the italicized words (schema and resolve), all other tasks are shared among all </a:t>
            </a:r>
            <a:r>
              <a:rPr lang="en-US" dirty="0" err="1">
                <a:uFillTx/>
              </a:rPr>
              <a:t>GraphQL</a:t>
            </a:r>
            <a:r>
              <a:rPr lang="en-US" dirty="0">
                <a:uFillTx/>
              </a:rPr>
              <a:t> services. This means they can be abstracted and reused. We don’t have to do them for each service.</a:t>
            </a:r>
          </a:p>
          <a:p>
            <a:pPr algn="l" fontAlgn="base"/>
            <a:endParaRPr lang="en-US" dirty="0">
              <a:uFillTx/>
            </a:endParaRPr>
          </a:p>
          <a:p>
            <a:pPr algn="l" fontAlgn="base"/>
            <a:r>
              <a:rPr lang="en-US" dirty="0">
                <a:uFillTx/>
              </a:rPr>
              <a:t>Luckily, this has been done already! We don’t have to reimplement any of the previous steps except dealing with schemas and resolvers. The rest is where a </a:t>
            </a:r>
            <a:r>
              <a:rPr lang="en-US" dirty="0" err="1">
                <a:uFillTx/>
              </a:rPr>
              <a:t>GraphQL</a:t>
            </a:r>
            <a:r>
              <a:rPr lang="en-US" dirty="0">
                <a:uFillTx/>
              </a:rPr>
              <a:t> implementation (like GraphQL.js) comes into the picture.</a:t>
            </a:r>
          </a:p>
          <a:p>
            <a:pPr algn="l" fontAlgn="base"/>
            <a:endParaRPr lang="en-US" dirty="0">
              <a:uFillTx/>
            </a:endParaRPr>
          </a:p>
          <a:p>
            <a:pPr algn="l" fontAlgn="base"/>
            <a:r>
              <a:rPr lang="en-US" dirty="0">
                <a:uFillTx/>
              </a:rPr>
              <a:t>What exactly is a </a:t>
            </a:r>
            <a:r>
              <a:rPr lang="en-US" dirty="0" err="1">
                <a:uFillTx/>
              </a:rPr>
              <a:t>GraphQL</a:t>
            </a:r>
            <a:r>
              <a:rPr lang="en-US" dirty="0">
                <a:uFillTx/>
              </a:rPr>
              <a:t> implementation? It’s basically code written in a certain language to do the bulk of the work described in the previous six steps. It exposes its own code APIs, which your code can use to perform the generic behaviors expected of a </a:t>
            </a:r>
            <a:r>
              <a:rPr lang="en-US" dirty="0" err="1">
                <a:uFillTx/>
              </a:rPr>
              <a:t>GraphQL</a:t>
            </a:r>
            <a:r>
              <a:rPr lang="en-US" dirty="0">
                <a:uFillTx/>
              </a:rPr>
              <a:t> server. Another example of a </a:t>
            </a:r>
            <a:r>
              <a:rPr lang="en-US" dirty="0" err="1">
                <a:uFillTx/>
              </a:rPr>
              <a:t>GraphQL</a:t>
            </a:r>
            <a:r>
              <a:rPr lang="en-US" dirty="0">
                <a:uFillTx/>
              </a:rPr>
              <a:t> implementation in JavaScript is Apollo Server, which wraps GraphQL.js and enhances it with many features like SDL-first implementation and a subscription-ready transport channel. We’ll see an example of using Apollo Server in lesson 10.</a:t>
            </a:r>
          </a:p>
          <a:p>
            <a:pPr algn="l" fontAlgn="base"/>
            <a:endParaRPr lang="en-US" dirty="0">
              <a:uFillTx/>
            </a:endParaRPr>
          </a:p>
          <a:p>
            <a:pPr algn="l" fontAlgn="base"/>
            <a:r>
              <a:rPr lang="en-US" dirty="0">
                <a:uFillTx/>
              </a:rPr>
              <a:t>As a </a:t>
            </a:r>
            <a:r>
              <a:rPr lang="en-US" dirty="0" err="1">
                <a:uFillTx/>
              </a:rPr>
              <a:t>GraphQL</a:t>
            </a:r>
            <a:r>
              <a:rPr lang="en-US" dirty="0">
                <a:uFillTx/>
              </a:rPr>
              <a:t> service developer, you can use your </a:t>
            </a:r>
            <a:r>
              <a:rPr lang="en-US" dirty="0" err="1">
                <a:uFillTx/>
              </a:rPr>
              <a:t>GraphQL</a:t>
            </a:r>
            <a:r>
              <a:rPr lang="en-US" dirty="0">
                <a:uFillTx/>
              </a:rPr>
              <a:t> implementation of choice to do most of the heavy lifting like parsing, validating, and executing </a:t>
            </a:r>
            <a:r>
              <a:rPr lang="en-US" dirty="0" err="1">
                <a:uFillTx/>
              </a:rPr>
              <a:t>GraphQL</a:t>
            </a:r>
            <a:r>
              <a:rPr lang="en-US" dirty="0">
                <a:uFillTx/>
              </a:rPr>
              <a:t> requests. This enables you to focus on your application logic details. You need to write a schema and come up with how the parts in that schema should be resolved (as data and side effects). We designed the </a:t>
            </a:r>
            <a:r>
              <a:rPr lang="en-US" dirty="0" err="1">
                <a:uFillTx/>
              </a:rPr>
              <a:t>AZdev</a:t>
            </a:r>
            <a:r>
              <a:rPr lang="en-US" dirty="0">
                <a:uFillTx/>
              </a:rPr>
              <a:t> schema in the previous lesson, and we will start implementing its resolvers in this lesson. However, before we do that, let’s work through the simple </a:t>
            </a:r>
            <a:r>
              <a:rPr lang="en-US" dirty="0" err="1">
                <a:uFillTx/>
              </a:rPr>
              <a:t>currentTime</a:t>
            </a:r>
            <a:r>
              <a:rPr lang="en-US" dirty="0">
                <a:uFillTx/>
              </a:rPr>
              <a:t> field example.</a:t>
            </a:r>
            <a:endParaRPr dirty="0">
              <a:uFillTx/>
            </a:endParaRPr>
          </a:p>
        </p:txBody>
      </p:sp>
    </p:spTree>
    <p:extLst>
      <p:ext uri="{BB962C8B-B14F-4D97-AF65-F5344CB8AC3E}">
        <p14:creationId xmlns:p14="http://schemas.microsoft.com/office/powerpoint/2010/main" val="245981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54A919-0544-418B-9791-81B71903882C}"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3" name="Marcador de pie de página 2"/>
          <p:cNvSpPr>
            <a:spLocks noGrp="1"/>
          </p:cNvSpPr>
          <p:nvPr>
            <p:ph type="ftr" sz="quarter" idx="11"/>
          </p:nvPr>
        </p:nvSpPr>
        <p:spPr/>
        <p:txBody>
          <a:bodyPr/>
          <a:lstStyle/>
          <a:p>
            <a:endParaRPr lang="es-VE" dirty="0">
              <a:solidFill>
                <a:srgbClr val="000000">
                  <a:tint val="75000"/>
                </a:srgbClr>
              </a:solidFill>
              <a:uFillTx/>
            </a:endParaRPr>
          </a:p>
        </p:txBody>
      </p:sp>
      <p:sp>
        <p:nvSpPr>
          <p:cNvPr id="4" name="Marcador de número de diapositiva 3"/>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contenido 2"/>
          <p:cNvSpPr>
            <a:spLocks noGrp="1"/>
          </p:cNvSpPr>
          <p:nvPr>
            <p:ph idx="1"/>
          </p:nvPr>
        </p:nvSpPr>
        <p:spPr>
          <a:xfrm>
            <a:off x="3887391" y="740569"/>
            <a:ext cx="4629150" cy="3655219"/>
          </a:xfrm>
        </p:spPr>
        <p:txBody>
          <a:bodyPr/>
          <a:lstStyle>
            <a:lvl1pPr>
              <a:defRPr sz="2400">
                <a:uFillTx/>
              </a:defRPr>
            </a:lvl1pPr>
            <a:lvl2pPr>
              <a:defRPr sz="2100">
                <a:uFillTx/>
              </a:defRPr>
            </a:lvl2pPr>
            <a:lvl3pPr>
              <a:defRPr sz="18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B35122CB-BF89-4022-9761-5820F80AF078}"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uFillTx/>
              </a:defRPr>
            </a:lvl1pPr>
            <a:lvl2pPr marL="342900" indent="0">
              <a:buNone/>
              <a:defRPr sz="2100">
                <a:uFillTx/>
              </a:defRPr>
            </a:lvl2pPr>
            <a:lvl3pPr marL="685800" indent="0">
              <a:buNone/>
              <a:defRPr sz="1800">
                <a:uFillTx/>
              </a:defRPr>
            </a:lvl3pPr>
            <a:lvl4pPr marL="1028700" indent="0">
              <a:buNone/>
              <a:defRPr sz="1500">
                <a:uFillTx/>
              </a:defRPr>
            </a:lvl4pPr>
            <a:lvl5pPr marL="1371600" indent="0">
              <a:buNone/>
              <a:defRPr sz="1500">
                <a:uFillTx/>
              </a:defRPr>
            </a:lvl5pPr>
            <a:lvl6pPr marL="1714500" indent="0">
              <a:buNone/>
              <a:defRPr sz="1500">
                <a:uFillTx/>
              </a:defRPr>
            </a:lvl6pPr>
            <a:lvl7pPr marL="2057400" indent="0">
              <a:buNone/>
              <a:defRPr sz="1500">
                <a:uFillTx/>
              </a:defRPr>
            </a:lvl7pPr>
            <a:lvl8pPr marL="2400300" indent="0">
              <a:buNone/>
              <a:defRPr sz="1500">
                <a:uFillTx/>
              </a:defRPr>
            </a:lvl8pPr>
            <a:lvl9pPr marL="2743200" indent="0">
              <a:buNone/>
              <a:defRPr sz="1500">
                <a:uFillTx/>
              </a:defRPr>
            </a:lvl9pPr>
          </a:lstStyle>
          <a:p>
            <a:endParaRPr lang="es-VE" dirty="0">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75B37D4F-BFB7-437B-BFA4-402BB0FFCBAF}"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A689FBB6-C232-4AAB-A556-6334D1BCF5CD}"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7733DD2C-B94E-4D4D-B2A2-8C3CB35117A1}"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1"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71" b="0" i="0">
                <a:solidFill>
                  <a:schemeClr val="tx1"/>
                </a:solidFill>
                <a:uFillTx/>
                <a:latin typeface="Calibri Light"/>
                <a:cs typeface="Calibri Light"/>
              </a:defRPr>
            </a:lvl1pPr>
          </a:lstStyle>
          <a:p>
            <a:pPr marL="11207"/>
            <a:endParaRPr lang="en-US"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D16A3253-47B7-480A-8E15-14E0E17B1AF6}" type="datetime1">
              <a:rPr lang="en-US" smtClean="0">
                <a:uFillTx/>
              </a:rPr>
              <a:t>1/2/2022</a:t>
            </a:fld>
            <a:endParaRPr lang="en-US" dirty="0">
              <a:uFillTx/>
            </a:endParaRPr>
          </a:p>
        </p:txBody>
      </p:sp>
      <p:sp>
        <p:nvSpPr>
          <p:cNvPr id="4" name="Holder 4"/>
          <p:cNvSpPr>
            <a:spLocks noGrp="1"/>
          </p:cNvSpPr>
          <p:nvPr>
            <p:ph type="sldNum" sz="quarter" idx="7"/>
          </p:nvPr>
        </p:nvSpPr>
        <p:spPr/>
        <p:txBody>
          <a:bodyPr lIns="0" tIns="0" rIns="0" bIns="0"/>
          <a:lstStyle>
            <a:lvl1pPr>
              <a:defRPr sz="971" b="0" i="0">
                <a:solidFill>
                  <a:schemeClr val="tx1"/>
                </a:solidFill>
                <a:uFillTx/>
                <a:latin typeface="Calibri Light"/>
                <a:cs typeface="Calibri Light"/>
              </a:defRPr>
            </a:lvl1pPr>
          </a:lstStyle>
          <a:p>
            <a:pPr marL="11207"/>
            <a:r>
              <a:rPr lang="en-US" spc="-9" dirty="0">
                <a:uFillTx/>
              </a:rPr>
              <a:t>1</a:t>
            </a:r>
            <a:r>
              <a:rPr lang="en-US" spc="-18" dirty="0">
                <a:uFillTx/>
              </a:rPr>
              <a:t>-</a:t>
            </a:r>
            <a:fld id="{81D60167-4931-47E6-BA6A-407CBD079E47}" type="slidenum">
              <a:rPr smtClean="0">
                <a:uFillTx/>
              </a:rPr>
              <a:pPr marL="11207"/>
              <a:t>‹#›</a:t>
            </a:fld>
            <a:endParaRPr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B638-C7AF-46FC-968E-5B59517A164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8192F9F-79D7-458A-A39E-DF99D4363DB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EB03A79-BACE-4AB6-BF4B-8A9A314111D1}"/>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3841CDBD-1149-4D57-946D-EFF894EC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058F6-74C0-4614-9573-F80999BF6016}"/>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3967456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2A37-226E-4D85-8687-729F4F718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07F1C3-266A-4453-9610-4F613CB61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72324-7637-408F-8F57-566BDCD510B1}"/>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52365010-DD97-4DBA-8EBE-E08D1B246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6BD47-426D-42C4-8DC3-58E7AB3BF933}"/>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4169724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9B0-74B4-4246-B069-EFE7180D15B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68E60B0-AF0B-454E-97BE-2DE8C7CF35C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16660-BCCD-4C16-863E-E3FBE216D78D}"/>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127B21CA-5359-46E9-B5B3-3D8327B9C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3E4B6-4268-42F0-991B-00C7411CD46C}"/>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403722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ctr">
              <a:defRPr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628650" y="1473199"/>
            <a:ext cx="7886700" cy="3294063"/>
          </a:xfrm>
        </p:spPr>
        <p:txBody>
          <a:bodyPr>
            <a:noAutofit/>
          </a:bodyPr>
          <a:lstStyle>
            <a:lvl1pPr>
              <a:defRPr sz="2800">
                <a:uFillTx/>
              </a:defRPr>
            </a:lvl1pPr>
            <a:lvl2pPr>
              <a:defRPr sz="2400">
                <a:uFillTx/>
              </a:defRPr>
            </a:lvl2pPr>
            <a:lvl3pPr>
              <a:defRPr sz="1800">
                <a:uFillTx/>
              </a:defRPr>
            </a:lvl3pPr>
            <a:lvl4pPr>
              <a:defRPr sz="1600">
                <a:uFillTx/>
              </a:defRPr>
            </a:lvl4pPr>
            <a:lvl5pPr>
              <a:defRPr sz="1600">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BF99-770C-4B89-9885-D851DA7C7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6E7F1-B0B4-46DB-A816-EC2F4DA919E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691772-19EC-4952-89BE-1F985E3AB12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C12CF-4317-4A38-978B-BE79F1C893B3}"/>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6" name="Footer Placeholder 5">
            <a:extLst>
              <a:ext uri="{FF2B5EF4-FFF2-40B4-BE49-F238E27FC236}">
                <a16:creationId xmlns:a16="http://schemas.microsoft.com/office/drawing/2014/main" id="{73E76F39-50A9-4B52-A32E-8025DFE7F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013DC-5412-4C84-A689-D38EC29E2019}"/>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2234419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67D-2DFF-4EE5-BC00-6371E02F6E1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EC145-38BB-433A-81DD-B52472675F0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1C25D-DD2F-4F4C-99C1-39000446BA5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20F1A2-019C-488E-9F42-05CE2675446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F74C1-596C-4095-AA6C-81F302EC61C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2D00-E185-49AD-BF60-AB8C6D793648}"/>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8" name="Footer Placeholder 7">
            <a:extLst>
              <a:ext uri="{FF2B5EF4-FFF2-40B4-BE49-F238E27FC236}">
                <a16:creationId xmlns:a16="http://schemas.microsoft.com/office/drawing/2014/main" id="{C159453F-BD9B-4025-8925-601892BA3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3BC975-10F5-4636-ADBA-35C23A9EF9CB}"/>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3819804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74A5-0BAB-4C10-9F31-A6ECC6706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BD135-7F7C-493C-A8E0-68F1A81FD878}"/>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4" name="Footer Placeholder 3">
            <a:extLst>
              <a:ext uri="{FF2B5EF4-FFF2-40B4-BE49-F238E27FC236}">
                <a16:creationId xmlns:a16="http://schemas.microsoft.com/office/drawing/2014/main" id="{6A717FA8-D8F5-4D37-9F67-8E91F55C09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D6A7F2-C717-412D-AF34-18D5E95BCBFC}"/>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4100982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AF6BE-1C82-47B4-BF1E-BDAB0CF4A785}"/>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3" name="Footer Placeholder 2">
            <a:extLst>
              <a:ext uri="{FF2B5EF4-FFF2-40B4-BE49-F238E27FC236}">
                <a16:creationId xmlns:a16="http://schemas.microsoft.com/office/drawing/2014/main" id="{747912C9-93DF-4EDD-91FA-E6ABFF4B2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CD9C3-A8FE-4208-AD8E-CCE813205893}"/>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3548494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909B-E72D-4969-BBB9-3FE95D3D7A5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FF0587-2633-46EA-8453-367690F36EE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AEC55A-302C-4671-9B56-1467E1B5AE4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71DFD03-9805-465F-B527-55F60C804E06}"/>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6" name="Footer Placeholder 5">
            <a:extLst>
              <a:ext uri="{FF2B5EF4-FFF2-40B4-BE49-F238E27FC236}">
                <a16:creationId xmlns:a16="http://schemas.microsoft.com/office/drawing/2014/main" id="{3A83B5C7-FEB3-4FB8-9DD9-A4F4445DA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112E2-332E-4D1E-8361-B72DFF1A6023}"/>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4054155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F8BA-3C2E-40E0-8311-4BE903AD04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F22AB26-6CFE-4C51-89D3-38A5AAD2F3E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F2A22F-823B-4D82-91A1-F5C168AD53E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DDFDB67-368A-44B5-886E-7A49887A78E6}"/>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6" name="Footer Placeholder 5">
            <a:extLst>
              <a:ext uri="{FF2B5EF4-FFF2-40B4-BE49-F238E27FC236}">
                <a16:creationId xmlns:a16="http://schemas.microsoft.com/office/drawing/2014/main" id="{8B505C4B-A8B8-4D91-82A8-569030FFD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00003-9104-4747-BF88-62B000F4C6F1}"/>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3359064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1BA5-1C4B-43ED-B937-C974C51563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F3F3B-4037-47C5-A95F-63D379223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8623B-6E44-43F8-922E-8AE9FD27CE6D}"/>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95696A2D-446C-45AA-9B81-857636DE6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6B136-A8D2-4753-8828-4A74D0BDC1AA}"/>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1978648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F041F-7753-472C-87FF-C783C5D873A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DBF67-3714-47E2-B135-90749C43E55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CAED3-4291-4674-B57C-0F5A77F59983}"/>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71D5A749-CDF9-4730-8180-DB9480C3C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09AF5-EBE1-4354-88B4-E045137A4EF9}"/>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23948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_Diseño personalizado">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4"/>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4"/>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800">
              <a:uFillTx/>
            </a:endParaRPr>
          </a:p>
        </p:txBody>
      </p:sp>
      <p:sp>
        <p:nvSpPr>
          <p:cNvPr id="5" name="Marcador de número de diapositiva 4"/>
          <p:cNvSpPr>
            <a:spLocks noGrp="1"/>
          </p:cNvSpPr>
          <p:nvPr>
            <p:ph type="sldNum" sz="quarter" idx="12"/>
          </p:nvPr>
        </p:nvSpPr>
        <p:spPr>
          <a:xfrm>
            <a:off x="4367284"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80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extLst>
      <p:ext uri="{BB962C8B-B14F-4D97-AF65-F5344CB8AC3E}">
        <p14:creationId xmlns:p14="http://schemas.microsoft.com/office/powerpoint/2010/main" val="3394713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Diseño personalizado">
    <p:bg>
      <p:bgPr>
        <a:solidFill>
          <a:srgbClr val="F7941D"/>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2"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extLst>
      <p:ext uri="{BB962C8B-B14F-4D97-AF65-F5344CB8AC3E}">
        <p14:creationId xmlns:p14="http://schemas.microsoft.com/office/powerpoint/2010/main" val="195164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3"/>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4776716" cy="4767263"/>
          </a:xfrm>
          <a:solidFill>
            <a:srgbClr val="F7941D"/>
          </a:solidFill>
          <a:ln>
            <a:solidFill>
              <a:srgbClr val="F7941D"/>
            </a:solidFill>
          </a:ln>
        </p:spPr>
        <p:txBody>
          <a:bodyPr/>
          <a:lstStyle>
            <a:lvl1pPr algn="ctr">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4776716" y="-2"/>
            <a:ext cx="4367284"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2554690" cy="4767263"/>
          </a:xfrm>
          <a:solidFill>
            <a:srgbClr val="F7941D"/>
          </a:solidFill>
          <a:ln>
            <a:solidFill>
              <a:srgbClr val="F7941D"/>
            </a:solidFill>
          </a:ln>
        </p:spPr>
        <p:txBody>
          <a:bodyPr/>
          <a:lstStyle>
            <a:lvl1pPr marL="0" indent="0" algn="ctr">
              <a:buFont typeface="Arial" panose="020B0604020202020204" pitchFamily="34" charset="0"/>
              <a:buNone/>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br>
              <a:rPr lang="es-ES" dirty="0">
                <a:uFillTx/>
              </a:rPr>
            </a:b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2554690" y="-2"/>
            <a:ext cx="6589310"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uFillTx/>
              </a:defRPr>
            </a:lvl1p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uFillTx/>
              </a:defRPr>
            </a:lvl1pPr>
            <a:lvl2pPr marL="342900" indent="0">
              <a:buNone/>
              <a:defRPr sz="1500">
                <a:solidFill>
                  <a:schemeClr val="tx1">
                    <a:tint val="75000"/>
                  </a:schemeClr>
                </a:solidFill>
                <a:uFillTx/>
              </a:defRPr>
            </a:lvl2pPr>
            <a:lvl3pPr marL="685800" indent="0">
              <a:buNone/>
              <a:defRPr sz="1350">
                <a:solidFill>
                  <a:schemeClr val="tx1">
                    <a:tint val="75000"/>
                  </a:schemeClr>
                </a:solidFill>
                <a:uFillTx/>
              </a:defRPr>
            </a:lvl3pPr>
            <a:lvl4pPr marL="1028700" indent="0">
              <a:buNone/>
              <a:defRPr sz="1200">
                <a:solidFill>
                  <a:schemeClr val="tx1">
                    <a:tint val="75000"/>
                  </a:schemeClr>
                </a:solidFill>
                <a:uFillTx/>
              </a:defRPr>
            </a:lvl4pPr>
            <a:lvl5pPr marL="1371600" indent="0">
              <a:buNone/>
              <a:defRPr sz="1200">
                <a:solidFill>
                  <a:schemeClr val="tx1">
                    <a:tint val="75000"/>
                  </a:schemeClr>
                </a:solidFill>
                <a:uFillTx/>
              </a:defRPr>
            </a:lvl5pPr>
            <a:lvl6pPr marL="1714500" indent="0">
              <a:buNone/>
              <a:defRPr sz="1200">
                <a:solidFill>
                  <a:schemeClr val="tx1">
                    <a:tint val="75000"/>
                  </a:schemeClr>
                </a:solidFill>
                <a:uFillTx/>
              </a:defRPr>
            </a:lvl6pPr>
            <a:lvl7pPr marL="2057400" indent="0">
              <a:buNone/>
              <a:defRPr sz="1200">
                <a:solidFill>
                  <a:schemeClr val="tx1">
                    <a:tint val="75000"/>
                  </a:schemeClr>
                </a:solidFill>
                <a:uFillTx/>
              </a:defRPr>
            </a:lvl7pPr>
            <a:lvl8pPr marL="2400300" indent="0">
              <a:buNone/>
              <a:defRPr sz="1200">
                <a:solidFill>
                  <a:schemeClr val="tx1">
                    <a:tint val="75000"/>
                  </a:schemeClr>
                </a:solidFill>
                <a:uFillTx/>
              </a:defRPr>
            </a:lvl8pPr>
            <a:lvl9pPr marL="2743200" indent="0">
              <a:buNone/>
              <a:defRPr sz="1200">
                <a:solidFill>
                  <a:schemeClr val="tx1">
                    <a:tint val="75000"/>
                  </a:schemeClr>
                </a:solidFill>
                <a:uFillTx/>
              </a:defRPr>
            </a:lvl9pPr>
          </a:lstStyle>
          <a:p>
            <a:pPr lvl="0"/>
            <a:r>
              <a:rPr lang="es-ES">
                <a:uFillTx/>
              </a:rPr>
              <a:t>Haga clic para modificar el estilo de texto del patrón</a:t>
            </a:r>
          </a:p>
        </p:txBody>
      </p:sp>
      <p:sp>
        <p:nvSpPr>
          <p:cNvPr id="4" name="Marcador de fecha 3"/>
          <p:cNvSpPr>
            <a:spLocks noGrp="1"/>
          </p:cNvSpPr>
          <p:nvPr>
            <p:ph type="dt" sz="half" idx="10"/>
          </p:nvPr>
        </p:nvSpPr>
        <p:spPr/>
        <p:txBody>
          <a:bodyPr/>
          <a:lstStyle/>
          <a:p>
            <a:fld id="{8D023367-08F5-44F9-8584-69CC34AF4FE1}"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contenido 2"/>
          <p:cNvSpPr>
            <a:spLocks noGrp="1"/>
          </p:cNvSpPr>
          <p:nvPr>
            <p:ph sz="half" idx="1"/>
          </p:nvPr>
        </p:nvSpPr>
        <p:spPr>
          <a:xfrm>
            <a:off x="6286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contenido 3"/>
          <p:cNvSpPr>
            <a:spLocks noGrp="1"/>
          </p:cNvSpPr>
          <p:nvPr>
            <p:ph sz="half" idx="2"/>
          </p:nvPr>
        </p:nvSpPr>
        <p:spPr>
          <a:xfrm>
            <a:off x="46291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fecha 4"/>
          <p:cNvSpPr>
            <a:spLocks noGrp="1"/>
          </p:cNvSpPr>
          <p:nvPr>
            <p:ph type="dt" sz="half" idx="10"/>
          </p:nvPr>
        </p:nvSpPr>
        <p:spPr/>
        <p:txBody>
          <a:bodyPr/>
          <a:lstStyle/>
          <a:p>
            <a:fld id="{B358D4C4-E459-4745-8063-478FDD039414}"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7" name="Marcador de fecha 6"/>
          <p:cNvSpPr>
            <a:spLocks noGrp="1"/>
          </p:cNvSpPr>
          <p:nvPr>
            <p:ph type="dt" sz="half" idx="10"/>
          </p:nvPr>
        </p:nvSpPr>
        <p:spPr/>
        <p:txBody>
          <a:bodyPr/>
          <a:lstStyle/>
          <a:p>
            <a:fld id="{CB7EC5A0-CD80-44D7-8AB7-21CED25AC859}"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8" name="Marcador de pie de página 7"/>
          <p:cNvSpPr>
            <a:spLocks noGrp="1"/>
          </p:cNvSpPr>
          <p:nvPr>
            <p:ph type="ftr" sz="quarter" idx="11"/>
          </p:nvPr>
        </p:nvSpPr>
        <p:spPr/>
        <p:txBody>
          <a:bodyPr/>
          <a:lstStyle/>
          <a:p>
            <a:endParaRPr lang="es-VE" dirty="0">
              <a:solidFill>
                <a:srgbClr val="000000">
                  <a:tint val="75000"/>
                </a:srgbClr>
              </a:solidFill>
              <a:uFillTx/>
            </a:endParaRPr>
          </a:p>
        </p:txBody>
      </p:sp>
      <p:sp>
        <p:nvSpPr>
          <p:cNvPr id="9" name="Marcador de número de diapositiva 8"/>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fld id="{0AB4C646-EB18-4AE9-9C98-72E9FDB51408}"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4" name="Marcador de pie de página 3"/>
          <p:cNvSpPr>
            <a:spLocks noGrp="1"/>
          </p:cNvSpPr>
          <p:nvPr>
            <p:ph type="ftr" sz="quarter" idx="11"/>
          </p:nvPr>
        </p:nvSpPr>
        <p:spPr/>
        <p:txBody>
          <a:bodyPr/>
          <a:lstStyle/>
          <a:p>
            <a:endParaRPr lang="es-VE" dirty="0">
              <a:solidFill>
                <a:srgbClr val="000000">
                  <a:tint val="75000"/>
                </a:srgbClr>
              </a:solidFill>
              <a:uFillTx/>
            </a:endParaRPr>
          </a:p>
        </p:txBody>
      </p:sp>
      <p:sp>
        <p:nvSpPr>
          <p:cNvPr id="5" name="Marcador de número de diapositiva 4"/>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uFillTx/>
              </a:defRPr>
            </a:lvl1p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uFillTx/>
              </a:defRPr>
            </a:lvl1pPr>
          </a:lstStyle>
          <a:p>
            <a:pPr>
              <a:buFontTx/>
              <a:buNone/>
            </a:pPr>
            <a:endParaRPr lang="es-VE" kern="1200" dirty="0">
              <a:solidFill>
                <a:srgbClr val="000000">
                  <a:tint val="75000"/>
                </a:srgbClr>
              </a:solidFill>
              <a:uFillTx/>
              <a:latin typeface="Palatino Linotype"/>
              <a:ea typeface="+mn-ea"/>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uFillTx/>
              </a:defRPr>
            </a:lvl1p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uFillTx/>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uFillTx/>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uFillTx/>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9pPr>
    </p:bodyStyle>
    <p:otherStyle>
      <a:defPPr>
        <a:defRPr lang="es-VE">
          <a:uFillTx/>
        </a:defRPr>
      </a:defPPr>
      <a:lvl1pPr marL="0" algn="l" defTabSz="685800" rtl="0" eaLnBrk="1" latinLnBrk="0" hangingPunct="1">
        <a:defRPr sz="1350" kern="1200">
          <a:solidFill>
            <a:schemeClr val="tx1"/>
          </a:solidFill>
          <a:uFillTx/>
          <a:latin typeface="+mn-lt"/>
          <a:ea typeface="+mn-ea"/>
          <a:cs typeface="+mn-cs"/>
        </a:defRPr>
      </a:lvl1pPr>
      <a:lvl2pPr marL="342900" algn="l" defTabSz="685800" rtl="0" eaLnBrk="1" latinLnBrk="0" hangingPunct="1">
        <a:defRPr sz="1350" kern="1200">
          <a:solidFill>
            <a:schemeClr val="tx1"/>
          </a:solidFill>
          <a:uFillTx/>
          <a:latin typeface="+mn-lt"/>
          <a:ea typeface="+mn-ea"/>
          <a:cs typeface="+mn-cs"/>
        </a:defRPr>
      </a:lvl2pPr>
      <a:lvl3pPr marL="685800" algn="l" defTabSz="685800" rtl="0" eaLnBrk="1" latinLnBrk="0" hangingPunct="1">
        <a:defRPr sz="1350" kern="1200">
          <a:solidFill>
            <a:schemeClr val="tx1"/>
          </a:solidFill>
          <a:uFillTx/>
          <a:latin typeface="+mn-lt"/>
          <a:ea typeface="+mn-ea"/>
          <a:cs typeface="+mn-cs"/>
        </a:defRPr>
      </a:lvl3pPr>
      <a:lvl4pPr marL="1028700" algn="l" defTabSz="685800" rtl="0" eaLnBrk="1" latinLnBrk="0" hangingPunct="1">
        <a:defRPr sz="1350" kern="1200">
          <a:solidFill>
            <a:schemeClr val="tx1"/>
          </a:solidFill>
          <a:uFillTx/>
          <a:latin typeface="+mn-lt"/>
          <a:ea typeface="+mn-ea"/>
          <a:cs typeface="+mn-cs"/>
        </a:defRPr>
      </a:lvl4pPr>
      <a:lvl5pPr marL="1371600" algn="l" defTabSz="685800" rtl="0" eaLnBrk="1" latinLnBrk="0" hangingPunct="1">
        <a:defRPr sz="1350" kern="1200">
          <a:solidFill>
            <a:schemeClr val="tx1"/>
          </a:solidFill>
          <a:uFillTx/>
          <a:latin typeface="+mn-lt"/>
          <a:ea typeface="+mn-ea"/>
          <a:cs typeface="+mn-cs"/>
        </a:defRPr>
      </a:lvl5pPr>
      <a:lvl6pPr marL="1714500" algn="l" defTabSz="685800" rtl="0" eaLnBrk="1" latinLnBrk="0" hangingPunct="1">
        <a:defRPr sz="1350" kern="1200">
          <a:solidFill>
            <a:schemeClr val="tx1"/>
          </a:solidFill>
          <a:uFillTx/>
          <a:latin typeface="+mn-lt"/>
          <a:ea typeface="+mn-ea"/>
          <a:cs typeface="+mn-cs"/>
        </a:defRPr>
      </a:lvl6pPr>
      <a:lvl7pPr marL="2057400" algn="l" defTabSz="685800" rtl="0" eaLnBrk="1" latinLnBrk="0" hangingPunct="1">
        <a:defRPr sz="1350" kern="1200">
          <a:solidFill>
            <a:schemeClr val="tx1"/>
          </a:solidFill>
          <a:uFillTx/>
          <a:latin typeface="+mn-lt"/>
          <a:ea typeface="+mn-ea"/>
          <a:cs typeface="+mn-cs"/>
        </a:defRPr>
      </a:lvl7pPr>
      <a:lvl8pPr marL="2400300" algn="l" defTabSz="685800" rtl="0" eaLnBrk="1" latinLnBrk="0" hangingPunct="1">
        <a:defRPr sz="1350" kern="1200">
          <a:solidFill>
            <a:schemeClr val="tx1"/>
          </a:solidFill>
          <a:uFillTx/>
          <a:latin typeface="+mn-lt"/>
          <a:ea typeface="+mn-ea"/>
          <a:cs typeface="+mn-cs"/>
        </a:defRPr>
      </a:lvl8pPr>
      <a:lvl9pPr marL="2743200" algn="l" defTabSz="685800" rtl="0" eaLnBrk="1" latinLnBrk="0" hangingPunct="1">
        <a:defRPr sz="135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7CE14-C675-44E3-8139-1794F2A2D1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7EFFC3-479A-497E-BDC9-8386459F2BE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14AB8-69DA-4020-907B-41F2DBCDB20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B5297DC7-4E75-4A7E-A700-F21CA2C9906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53C42E-BDF8-420F-8CC3-028D9DCE321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B66630-EA67-4B92-8E74-E8F1A2A8F910}" type="slidenum">
              <a:rPr lang="en-US" smtClean="0"/>
              <a:t>‹#›</a:t>
            </a:fld>
            <a:endParaRPr lang="en-US"/>
          </a:p>
        </p:txBody>
      </p:sp>
    </p:spTree>
    <p:extLst>
      <p:ext uri="{BB962C8B-B14F-4D97-AF65-F5344CB8AC3E}">
        <p14:creationId xmlns:p14="http://schemas.microsoft.com/office/powerpoint/2010/main" val="35222083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2" name="Marcador de posición de imagen 11"/>
          <p:cNvPicPr>
            <a:picLocks noGrp="1" noChangeAspect="1"/>
          </p:cNvPicPr>
          <p:nvPr>
            <p:ph type="pic" sz="quarter" idx="23"/>
          </p:nvPr>
        </p:nvPicPr>
        <p:blipFill>
          <a:blip r:embed="rId3"/>
          <a:srcRect l="2865" r="2865"/>
          <a:stretch>
            <a:fillRect/>
          </a:stretch>
        </p:blipFill>
        <p:spPr>
          <a:solidFill>
            <a:srgbClr val="818286"/>
          </a:solidFill>
        </p:spPr>
      </p:pic>
      <p:sp>
        <p:nvSpPr>
          <p:cNvPr id="18" name="Rectangle 13"/>
          <p:cNvSpPr>
            <a:spLocks/>
          </p:cNvSpPr>
          <p:nvPr/>
        </p:nvSpPr>
        <p:spPr>
          <a:xfrm>
            <a:off x="-13648" y="0"/>
            <a:ext cx="7288293" cy="5151863"/>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81828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3"/>
            <a:endParaRPr lang="en-US" sz="1350" kern="1200" dirty="0">
              <a:solidFill>
                <a:srgbClr val="FFFFFF"/>
              </a:solidFill>
              <a:uFillTx/>
            </a:endParaRPr>
          </a:p>
        </p:txBody>
      </p:sp>
      <p:sp>
        <p:nvSpPr>
          <p:cNvPr id="16" name="Elipse 15"/>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7" name="Imagen 16"/>
          <p:cNvPicPr>
            <a:picLocks noChangeAspect="1"/>
          </p:cNvPicPr>
          <p:nvPr/>
        </p:nvPicPr>
        <p:blipFill>
          <a:blip r:embed="rId4" cstate="print"/>
          <a:stretch>
            <a:fillRect/>
          </a:stretch>
        </p:blipFill>
        <p:spPr>
          <a:xfrm>
            <a:off x="4684624" y="2975212"/>
            <a:ext cx="1884509" cy="1882156"/>
          </a:xfrm>
          <a:prstGeom prst="rect">
            <a:avLst/>
          </a:prstGeom>
          <a:noFill/>
        </p:spPr>
      </p:pic>
      <p:sp>
        <p:nvSpPr>
          <p:cNvPr id="7" name="object 2">
            <a:extLst>
              <a:ext uri="{FF2B5EF4-FFF2-40B4-BE49-F238E27FC236}">
                <a16:creationId xmlns:a16="http://schemas.microsoft.com/office/drawing/2014/main" id="{D126F21E-307F-4E8C-ABD2-A99D6AB66DAB}"/>
              </a:ext>
            </a:extLst>
          </p:cNvPr>
          <p:cNvSpPr txBox="1">
            <a:spLocks/>
          </p:cNvSpPr>
          <p:nvPr/>
        </p:nvSpPr>
        <p:spPr>
          <a:xfrm>
            <a:off x="0" y="425935"/>
            <a:ext cx="9144000" cy="2980944"/>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a:lstStyle>
          <a:p>
            <a:pPr marL="12700" algn="ctr">
              <a:lnSpc>
                <a:spcPct val="100000"/>
              </a:lnSpc>
              <a:spcBef>
                <a:spcPts val="105"/>
              </a:spcBef>
              <a:buClrTx/>
            </a:pPr>
            <a:r>
              <a:rPr lang="en-US" sz="9600" b="1">
                <a:solidFill>
                  <a:schemeClr val="bg1"/>
                </a:solidFill>
                <a:latin typeface="Amatic SC" panose="00000500000000000000" pitchFamily="2" charset="-79"/>
                <a:cs typeface="Amatic SC" panose="00000500000000000000" pitchFamily="2" charset="-79"/>
              </a:rPr>
              <a:t>Implementing schema resolvers</a:t>
            </a:r>
            <a:endParaRPr lang="en-US" sz="9600" b="1" dirty="0">
              <a:solidFill>
                <a:schemeClr val="bg1"/>
              </a:solidFill>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115616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Creating the schema object</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2036037"/>
            <a:ext cx="7596822" cy="1243289"/>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Create a schema directory under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api</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src</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and put the following index.js file in it.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import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buildSchema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from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851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Creating the schema object</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47458"/>
            <a:ext cx="7596822"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000" dirty="0">
                <a:latin typeface="Source Code Pro" panose="020B0509030403020204" pitchFamily="49" charset="0"/>
                <a:ea typeface="Source Code Pro" panose="020B0509030403020204" pitchFamily="49" charset="0"/>
              </a:rPr>
              <a:t>S</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chema</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text for the simple example schema we’re building.</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export const schema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buildSchema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type Query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pic>
        <p:nvPicPr>
          <p:cNvPr id="2" name="Picture 1">
            <a:extLst>
              <a:ext uri="{FF2B5EF4-FFF2-40B4-BE49-F238E27FC236}">
                <a16:creationId xmlns:a16="http://schemas.microsoft.com/office/drawing/2014/main" id="{B1167537-73E3-4F27-ABF9-4833FBF21F2B}"/>
              </a:ext>
            </a:extLst>
          </p:cNvPr>
          <p:cNvPicPr>
            <a:picLocks noChangeAspect="1"/>
          </p:cNvPicPr>
          <p:nvPr/>
        </p:nvPicPr>
        <p:blipFill>
          <a:blip r:embed="rId3"/>
          <a:stretch>
            <a:fillRect/>
          </a:stretch>
        </p:blipFill>
        <p:spPr>
          <a:xfrm>
            <a:off x="6359251" y="2446118"/>
            <a:ext cx="2143125" cy="2143125"/>
          </a:xfrm>
          <a:prstGeom prst="rect">
            <a:avLst/>
          </a:prstGeom>
        </p:spPr>
      </p:pic>
    </p:spTree>
    <p:extLst>
      <p:ext uri="{BB962C8B-B14F-4D97-AF65-F5344CB8AC3E}">
        <p14:creationId xmlns:p14="http://schemas.microsoft.com/office/powerpoint/2010/main" val="301925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Creating resolver functions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13032"/>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Let’s create an object to hold the many resolver functions we will eventually have. </a:t>
            </a: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Here’s one way to implement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resolver logic.</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export const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rootValue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isoString</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new Date().</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toISOString</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return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isoString.slice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(11, 19);</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7825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Executing requests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74697"/>
            <a:ext cx="7596822"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We can test that in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api</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src</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/server.js. Add the following import line.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import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from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endParaRPr lang="en-US" sz="2000" dirty="0">
              <a:solidFill>
                <a:srgbClr val="ED7D31"/>
              </a:solidFill>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chemeClr val="tx1"/>
                </a:solidFill>
                <a:effectLst/>
                <a:uLnTx/>
                <a:uFillTx/>
                <a:latin typeface="Source Code Pro" panose="020B0509030403020204" pitchFamily="49" charset="0"/>
                <a:ea typeface="Source Code Pro" panose="020B0509030403020204" pitchFamily="49" charset="0"/>
                <a:cs typeface="Arial"/>
                <a:sym typeface="Arial"/>
              </a:rPr>
              <a:t>Here’s an example of how you call it.</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(schema, request,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rootValue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pic>
        <p:nvPicPr>
          <p:cNvPr id="2" name="Picture 1">
            <a:extLst>
              <a:ext uri="{FF2B5EF4-FFF2-40B4-BE49-F238E27FC236}">
                <a16:creationId xmlns:a16="http://schemas.microsoft.com/office/drawing/2014/main" id="{C0A156C5-6F31-4AD2-B913-CB381CD0C34E}"/>
              </a:ext>
            </a:extLst>
          </p:cNvPr>
          <p:cNvPicPr>
            <a:picLocks noChangeAspect="1"/>
          </p:cNvPicPr>
          <p:nvPr/>
        </p:nvPicPr>
        <p:blipFill>
          <a:blip r:embed="rId3"/>
          <a:stretch>
            <a:fillRect/>
          </a:stretch>
        </p:blipFill>
        <p:spPr>
          <a:xfrm>
            <a:off x="5975951" y="-120307"/>
            <a:ext cx="3267075" cy="1400175"/>
          </a:xfrm>
          <a:prstGeom prst="rect">
            <a:avLst/>
          </a:prstGeom>
        </p:spPr>
      </p:pic>
    </p:spTree>
    <p:extLst>
      <p:ext uri="{BB962C8B-B14F-4D97-AF65-F5344CB8AC3E}">
        <p14:creationId xmlns:p14="http://schemas.microsoft.com/office/powerpoint/2010/main" val="162583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Executing requests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310823"/>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In JavaScript, we can access the resolved value of this promise by putting the keyword await in front of it and wrapping the code with a function labeled with the async keyword.</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async ()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const resp = await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(schema, request,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rootValue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19225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Executing requests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74697"/>
            <a:ext cx="7596822"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request text is something the clients of this API server will supply.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They’ll do that eventually over an HTTP(S) channel, but for now, we can read it directly from the command line as an argument.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We’ll test the server.js file this way.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-r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esm</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api</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src</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/server.js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p:txBody>
      </p:sp>
      <p:pic>
        <p:nvPicPr>
          <p:cNvPr id="2" name="Picture 1">
            <a:extLst>
              <a:ext uri="{FF2B5EF4-FFF2-40B4-BE49-F238E27FC236}">
                <a16:creationId xmlns:a16="http://schemas.microsoft.com/office/drawing/2014/main" id="{1C536E51-5AF7-42EF-8669-8E1E61E4FF02}"/>
              </a:ext>
            </a:extLst>
          </p:cNvPr>
          <p:cNvPicPr>
            <a:picLocks noChangeAspect="1"/>
          </p:cNvPicPr>
          <p:nvPr/>
        </p:nvPicPr>
        <p:blipFill>
          <a:blip r:embed="rId3"/>
          <a:stretch>
            <a:fillRect/>
          </a:stretch>
        </p:blipFill>
        <p:spPr>
          <a:xfrm>
            <a:off x="5876925" y="-120307"/>
            <a:ext cx="3267075" cy="1400175"/>
          </a:xfrm>
          <a:prstGeom prst="rect">
            <a:avLst/>
          </a:prstGeom>
        </p:spPr>
      </p:pic>
    </p:spTree>
    <p:extLst>
      <p:ext uri="{BB962C8B-B14F-4D97-AF65-F5344CB8AC3E}">
        <p14:creationId xmlns:p14="http://schemas.microsoft.com/office/powerpoint/2010/main" val="146557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Executing requests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39772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import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from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import { schema,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rootValue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from './schema';</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const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executeGraphQLRequest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async request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const resp = await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(schema, request,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rootValue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console.log(</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resp.data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executeGraphQLRequest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process.argv</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[2]);</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p:txBody>
      </p:sp>
    </p:spTree>
    <p:extLst>
      <p:ext uri="{BB962C8B-B14F-4D97-AF65-F5344CB8AC3E}">
        <p14:creationId xmlns:p14="http://schemas.microsoft.com/office/powerpoint/2010/main" val="336860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17</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3365174" y="973111"/>
            <a:ext cx="5225376" cy="3170099"/>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Running the development environment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Setting up the </a:t>
            </a:r>
            <a:r>
              <a:rPr kumimoji="0" lang="en-US" sz="200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runtime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Communicating over HTTP</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Building a schema using constructor objects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Generating SDL text from object-based schemas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Working with asynchronous functions</a:t>
            </a:r>
          </a:p>
        </p:txBody>
      </p:sp>
      <p:sp>
        <p:nvSpPr>
          <p:cNvPr id="20" name="Rectangle 19">
            <a:extLst>
              <a:ext uri="{FF2B5EF4-FFF2-40B4-BE49-F238E27FC236}">
                <a16:creationId xmlns:a16="http://schemas.microsoft.com/office/drawing/2014/main" id="{EB5DA4E8-E26B-4E49-9C6B-AAB5916AF78B}"/>
              </a:ext>
            </a:extLst>
          </p:cNvPr>
          <p:cNvSpPr/>
          <p:nvPr/>
        </p:nvSpPr>
        <p:spPr>
          <a:xfrm>
            <a:off x="-98253" y="1711495"/>
            <a:ext cx="3200596" cy="156966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263604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83855-9DC1-4AFE-A824-B96BE4739556}"/>
              </a:ext>
            </a:extLst>
          </p:cNvPr>
          <p:cNvPicPr>
            <a:picLocks noChangeAspect="1"/>
          </p:cNvPicPr>
          <p:nvPr/>
        </p:nvPicPr>
        <p:blipFill>
          <a:blip r:embed="rId3"/>
          <a:stretch>
            <a:fillRect/>
          </a:stretch>
        </p:blipFill>
        <p:spPr>
          <a:xfrm>
            <a:off x="773589" y="328940"/>
            <a:ext cx="6068886" cy="3969791"/>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4031796" y="3450164"/>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Communicating over HTTP</a:t>
            </a:r>
          </a:p>
        </p:txBody>
      </p:sp>
    </p:spTree>
    <p:extLst>
      <p:ext uri="{BB962C8B-B14F-4D97-AF65-F5344CB8AC3E}">
        <p14:creationId xmlns:p14="http://schemas.microsoft.com/office/powerpoint/2010/main" val="113314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Communicating over HTTP</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13032"/>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provided main function has an example of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server.get</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call.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Here is the signature of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server.VERB</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methods and an example of what you can do within it.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server.use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(req, res, next)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Read something from req</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Write something to res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Either end things here or call the next function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12582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defTabSz="685800">
              <a:buClrTx/>
            </a:pPr>
            <a:r>
              <a:rPr lang="en-US" kern="1200" spc="-9" dirty="0">
                <a:solidFill>
                  <a:prstClr val="white"/>
                </a:solidFill>
                <a:latin typeface="Calibri" panose="020F0502020204030204"/>
                <a:ea typeface="+mn-ea"/>
                <a:cs typeface="+mn-cs"/>
              </a:rPr>
              <a:t>1</a:t>
            </a:r>
            <a:r>
              <a:rPr lang="en-US" kern="1200" spc="-18" dirty="0">
                <a:solidFill>
                  <a:prstClr val="white"/>
                </a:solidFill>
                <a:latin typeface="Calibri" panose="020F0502020204030204"/>
                <a:ea typeface="+mn-ea"/>
                <a:cs typeface="+mn-cs"/>
              </a:rPr>
              <a:t>-</a:t>
            </a:r>
            <a:fld id="{81D60167-4931-47E6-BA6A-407CBD079E47}" type="slidenum">
              <a:rPr kern="1200">
                <a:solidFill>
                  <a:prstClr val="white"/>
                </a:solidFill>
                <a:latin typeface="Calibri Light"/>
                <a:ea typeface="+mn-ea"/>
                <a:cs typeface="Calibri Light"/>
              </a:rPr>
              <a:pPr marL="11207" defTabSz="685800">
                <a:buClrTx/>
              </a:pPr>
              <a:t>2</a:t>
            </a:fld>
            <a:endParaRPr kern="1200" dirty="0">
              <a:solidFill>
                <a:prstClr val="white"/>
              </a:solidFill>
              <a:latin typeface="Calibri Light"/>
              <a:ea typeface="+mn-ea"/>
              <a:cs typeface="Calibri Light"/>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kern="1200" dirty="0">
              <a:solidFill>
                <a:prstClr val="white"/>
              </a:solidFill>
              <a:latin typeface="Calibri" panose="020F0502020204030204"/>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b="1" kern="1200" dirty="0">
              <a:solidFill>
                <a:prstClr val="white"/>
              </a:solidFill>
              <a:latin typeface="Calibri" panose="020F0502020204030204"/>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b="1" kern="1200" dirty="0">
              <a:solidFill>
                <a:prstClr val="white"/>
              </a:solidFill>
              <a:latin typeface="Calibri" panose="020F0502020204030204"/>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b="1" kern="1200" dirty="0">
              <a:solidFill>
                <a:prstClr val="white"/>
              </a:solidFill>
              <a:latin typeface="Calibri" panose="020F0502020204030204"/>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lvl="2" algn="ctr" defTabSz="685800">
              <a:buClrTx/>
            </a:pPr>
            <a:endParaRPr lang="en-US" sz="1800" b="1" kern="1200" dirty="0">
              <a:solidFill>
                <a:prstClr val="white"/>
              </a:solidFill>
              <a:effectLst>
                <a:outerShdw blurRad="38100" dist="38100" dir="2700000" algn="tl">
                  <a:srgbClr val="000000">
                    <a:alpha val="43137"/>
                  </a:srgbClr>
                </a:outerShdw>
              </a:effectLst>
              <a:latin typeface="Calibri" panose="020F0502020204030204"/>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kern="1200" dirty="0">
              <a:solidFill>
                <a:prstClr val="white"/>
              </a:solidFill>
              <a:latin typeface="Calibri" panose="020F0502020204030204"/>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kern="1200" dirty="0">
              <a:solidFill>
                <a:prstClr val="white"/>
              </a:solidFill>
              <a:latin typeface="Calibri" panose="020F0502020204030204"/>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kern="1200" dirty="0">
              <a:solidFill>
                <a:prstClr val="white"/>
              </a:solidFill>
              <a:latin typeface="Calibri" panose="020F0502020204030204"/>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kern="1200" dirty="0">
              <a:solidFill>
                <a:prstClr val="white"/>
              </a:solidFill>
              <a:latin typeface="Calibri" panose="020F0502020204030204"/>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algn="ctr" defTabSz="685800">
              <a:buClrTx/>
            </a:pPr>
            <a:endParaRPr lang="en-US" sz="1800" kern="1200"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97DA4C03-4ABE-4B8F-BE55-1F8B920E0742}"/>
              </a:ext>
            </a:extLst>
          </p:cNvPr>
          <p:cNvSpPr/>
          <p:nvPr/>
        </p:nvSpPr>
        <p:spPr>
          <a:xfrm>
            <a:off x="3365174" y="973111"/>
            <a:ext cx="5225376" cy="3170099"/>
          </a:xfrm>
          <a:prstGeom prst="rect">
            <a:avLst/>
          </a:prstGeom>
        </p:spPr>
        <p:txBody>
          <a:bodyPr wrap="square">
            <a:spAutoFit/>
          </a:bodyPr>
          <a:lstStyle/>
          <a:p>
            <a:pPr marL="285750" indent="-285750" defTabSz="685800">
              <a:buClrTx/>
              <a:buFont typeface="Arial" panose="020B0604020202020204" pitchFamily="34" charset="0"/>
              <a:buChar char="•"/>
            </a:pPr>
            <a:r>
              <a:rPr lang="en-US" sz="2000" b="1" kern="1200" dirty="0">
                <a:solidFill>
                  <a:prstClr val="black"/>
                </a:solidFill>
                <a:latin typeface="Source Code Pro" panose="020B0509030403020204" pitchFamily="49" charset="0"/>
                <a:ea typeface="Source Code Pro" panose="020B0509030403020204" pitchFamily="49" charset="0"/>
                <a:cs typeface="+mn-cs"/>
              </a:rPr>
              <a:t>Running the development environment</a:t>
            </a:r>
          </a:p>
          <a:p>
            <a:pPr marL="285750" indent="-285750" defTabSz="685800">
              <a:buClrTx/>
              <a:buFont typeface="Arial" panose="020B0604020202020204" pitchFamily="34" charset="0"/>
              <a:buChar char="•"/>
            </a:pPr>
            <a:r>
              <a:rPr lang="en-US" sz="2000" kern="1200" dirty="0">
                <a:solidFill>
                  <a:prstClr val="black"/>
                </a:solidFill>
                <a:latin typeface="Source Code Pro" panose="020B0509030403020204" pitchFamily="49" charset="0"/>
                <a:ea typeface="Source Code Pro" panose="020B0509030403020204" pitchFamily="49" charset="0"/>
                <a:cs typeface="+mn-cs"/>
              </a:rPr>
              <a:t>Setting up the </a:t>
            </a:r>
            <a:r>
              <a:rPr lang="en-US" sz="2000" kern="1200" dirty="0" err="1">
                <a:solidFill>
                  <a:prstClr val="black"/>
                </a:solidFill>
                <a:latin typeface="Source Code Pro" panose="020B0509030403020204" pitchFamily="49" charset="0"/>
                <a:ea typeface="Source Code Pro" panose="020B0509030403020204" pitchFamily="49" charset="0"/>
                <a:cs typeface="+mn-cs"/>
              </a:rPr>
              <a:t>GraphQL</a:t>
            </a:r>
            <a:r>
              <a:rPr lang="en-US" sz="2000" kern="1200" dirty="0">
                <a:solidFill>
                  <a:prstClr val="black"/>
                </a:solidFill>
                <a:latin typeface="Source Code Pro" panose="020B0509030403020204" pitchFamily="49" charset="0"/>
                <a:ea typeface="Source Code Pro" panose="020B0509030403020204" pitchFamily="49" charset="0"/>
                <a:cs typeface="+mn-cs"/>
              </a:rPr>
              <a:t> runtime</a:t>
            </a:r>
          </a:p>
          <a:p>
            <a:pPr marL="285750" indent="-285750" defTabSz="685800">
              <a:buClrTx/>
              <a:buFont typeface="Arial" panose="020B0604020202020204" pitchFamily="34" charset="0"/>
              <a:buChar char="•"/>
            </a:pPr>
            <a:r>
              <a:rPr lang="en-US" sz="2000" kern="1200" dirty="0">
                <a:solidFill>
                  <a:prstClr val="black"/>
                </a:solidFill>
                <a:latin typeface="Source Code Pro" panose="020B0509030403020204" pitchFamily="49" charset="0"/>
                <a:ea typeface="Source Code Pro" panose="020B0509030403020204" pitchFamily="49" charset="0"/>
                <a:cs typeface="+mn-cs"/>
              </a:rPr>
              <a:t>Communicating over HTTP</a:t>
            </a:r>
          </a:p>
          <a:p>
            <a:pPr marL="285750" indent="-285750" defTabSz="685800">
              <a:buClrTx/>
              <a:buFont typeface="Arial" panose="020B0604020202020204" pitchFamily="34" charset="0"/>
              <a:buChar char="•"/>
            </a:pPr>
            <a:r>
              <a:rPr lang="en-US" sz="2000" kern="1200" dirty="0">
                <a:solidFill>
                  <a:prstClr val="black"/>
                </a:solidFill>
                <a:latin typeface="Source Code Pro" panose="020B0509030403020204" pitchFamily="49" charset="0"/>
                <a:ea typeface="Source Code Pro" panose="020B0509030403020204" pitchFamily="49" charset="0"/>
                <a:cs typeface="+mn-cs"/>
              </a:rPr>
              <a:t>Building a schema using constructor objects</a:t>
            </a:r>
          </a:p>
          <a:p>
            <a:pPr marL="285750" indent="-285750" defTabSz="685800">
              <a:buClrTx/>
              <a:buFont typeface="Arial" panose="020B0604020202020204" pitchFamily="34" charset="0"/>
              <a:buChar char="•"/>
            </a:pPr>
            <a:r>
              <a:rPr lang="en-US" sz="2000" kern="1200" dirty="0">
                <a:solidFill>
                  <a:prstClr val="black"/>
                </a:solidFill>
                <a:latin typeface="Source Code Pro" panose="020B0509030403020204" pitchFamily="49" charset="0"/>
                <a:ea typeface="Source Code Pro" panose="020B0509030403020204" pitchFamily="49" charset="0"/>
                <a:cs typeface="+mn-cs"/>
              </a:rPr>
              <a:t>Generating SDL text from object-based schemas</a:t>
            </a:r>
          </a:p>
          <a:p>
            <a:pPr marL="285750" indent="-285750" defTabSz="685800">
              <a:buClrTx/>
              <a:buFont typeface="Arial" panose="020B0604020202020204" pitchFamily="34" charset="0"/>
              <a:buChar char="•"/>
            </a:pPr>
            <a:r>
              <a:rPr lang="en-US" sz="2000" kern="1200" dirty="0">
                <a:solidFill>
                  <a:prstClr val="black"/>
                </a:solidFill>
                <a:latin typeface="Source Code Pro" panose="020B0509030403020204" pitchFamily="49" charset="0"/>
                <a:ea typeface="Source Code Pro" panose="020B0509030403020204" pitchFamily="49" charset="0"/>
                <a:cs typeface="+mn-cs"/>
              </a:rPr>
              <a:t>Working with asynchronous functions</a:t>
            </a:r>
          </a:p>
        </p:txBody>
      </p:sp>
      <p:sp>
        <p:nvSpPr>
          <p:cNvPr id="20" name="Rectangle 19">
            <a:extLst>
              <a:ext uri="{FF2B5EF4-FFF2-40B4-BE49-F238E27FC236}">
                <a16:creationId xmlns:a16="http://schemas.microsoft.com/office/drawing/2014/main" id="{EB5DA4E8-E26B-4E49-9C6B-AAB5916AF78B}"/>
              </a:ext>
            </a:extLst>
          </p:cNvPr>
          <p:cNvSpPr/>
          <p:nvPr/>
        </p:nvSpPr>
        <p:spPr>
          <a:xfrm>
            <a:off x="-98253" y="1711495"/>
            <a:ext cx="3200596" cy="1569660"/>
          </a:xfrm>
          <a:prstGeom prst="rect">
            <a:avLst/>
          </a:prstGeom>
        </p:spPr>
        <p:txBody>
          <a:bodyPr wrap="square">
            <a:spAutoFit/>
          </a:bodyPr>
          <a:lstStyle/>
          <a:p>
            <a:pPr algn="ctr" defTabSz="685800">
              <a:buClrTx/>
            </a:pPr>
            <a:r>
              <a:rPr lang="en-US" sz="4800" b="1" kern="1200" dirty="0">
                <a:solidFill>
                  <a:srgbClr val="ED7D31"/>
                </a:solidFill>
                <a:latin typeface="Amatic SC" panose="00000500000000000000" pitchFamily="2" charset="-79"/>
                <a:ea typeface="+mn-ea"/>
                <a:cs typeface="Amatic SC" panose="00000500000000000000" pitchFamily="2" charset="-79"/>
              </a:rPr>
              <a:t>Table of Contents</a:t>
            </a:r>
          </a:p>
        </p:txBody>
      </p:sp>
    </p:spTree>
    <p:extLst>
      <p:ext uri="{BB962C8B-B14F-4D97-AF65-F5344CB8AC3E}">
        <p14:creationId xmlns:p14="http://schemas.microsoft.com/office/powerpoint/2010/main" val="261860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C5938-8DF9-4F7C-8A71-3D2375604D36}"/>
              </a:ext>
            </a:extLst>
          </p:cNvPr>
          <p:cNvPicPr>
            <a:picLocks noChangeAspect="1"/>
          </p:cNvPicPr>
          <p:nvPr/>
        </p:nvPicPr>
        <p:blipFill>
          <a:blip r:embed="rId3"/>
          <a:stretch>
            <a:fillRect/>
          </a:stretch>
        </p:blipFill>
        <p:spPr>
          <a:xfrm>
            <a:off x="625365" y="230865"/>
            <a:ext cx="6400800" cy="4314825"/>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4073837" y="2143747"/>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Communicating over HTTP</a:t>
            </a:r>
          </a:p>
        </p:txBody>
      </p:sp>
    </p:spTree>
    <p:extLst>
      <p:ext uri="{BB962C8B-B14F-4D97-AF65-F5344CB8AC3E}">
        <p14:creationId xmlns:p14="http://schemas.microsoft.com/office/powerpoint/2010/main" val="211999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Communicating over HTTP</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78988"/>
            <a:ext cx="7596822"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Let’s test. Start the API server with the following command.</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npm</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run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api</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-server</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should see this message:</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Server URL: http://localhost:4321/</a:t>
            </a:r>
          </a:p>
        </p:txBody>
      </p:sp>
      <p:pic>
        <p:nvPicPr>
          <p:cNvPr id="3" name="Picture 2">
            <a:extLst>
              <a:ext uri="{FF2B5EF4-FFF2-40B4-BE49-F238E27FC236}">
                <a16:creationId xmlns:a16="http://schemas.microsoft.com/office/drawing/2014/main" id="{E2BBA1EA-19E0-4325-BA46-9A7BDA87F866}"/>
              </a:ext>
            </a:extLst>
          </p:cNvPr>
          <p:cNvPicPr>
            <a:picLocks noChangeAspect="1"/>
          </p:cNvPicPr>
          <p:nvPr/>
        </p:nvPicPr>
        <p:blipFill>
          <a:blip r:embed="rId3"/>
          <a:stretch>
            <a:fillRect/>
          </a:stretch>
        </p:blipFill>
        <p:spPr>
          <a:xfrm>
            <a:off x="6219825" y="2238703"/>
            <a:ext cx="2355911" cy="1258532"/>
          </a:xfrm>
          <a:prstGeom prst="rect">
            <a:avLst/>
          </a:prstGeom>
        </p:spPr>
      </p:pic>
    </p:spTree>
    <p:extLst>
      <p:ext uri="{BB962C8B-B14F-4D97-AF65-F5344CB8AC3E}">
        <p14:creationId xmlns:p14="http://schemas.microsoft.com/office/powerpoint/2010/main" val="429336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Communicating over HTTP</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16230"/>
            <a:ext cx="7596822" cy="62773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should be able to test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 query in it, as shown in figure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pic>
        <p:nvPicPr>
          <p:cNvPr id="2" name="Picture 1">
            <a:extLst>
              <a:ext uri="{FF2B5EF4-FFF2-40B4-BE49-F238E27FC236}">
                <a16:creationId xmlns:a16="http://schemas.microsoft.com/office/drawing/2014/main" id="{C94BC7BF-E019-40FB-8669-59D2DD93DC72}"/>
              </a:ext>
            </a:extLst>
          </p:cNvPr>
          <p:cNvPicPr>
            <a:picLocks noChangeAspect="1"/>
          </p:cNvPicPr>
          <p:nvPr/>
        </p:nvPicPr>
        <p:blipFill>
          <a:blip r:embed="rId3"/>
          <a:stretch>
            <a:fillRect/>
          </a:stretch>
        </p:blipFill>
        <p:spPr>
          <a:xfrm>
            <a:off x="485385" y="2302445"/>
            <a:ext cx="8173230" cy="1786644"/>
          </a:xfrm>
          <a:prstGeom prst="rect">
            <a:avLst/>
          </a:prstGeom>
        </p:spPr>
      </p:pic>
    </p:spTree>
    <p:extLst>
      <p:ext uri="{BB962C8B-B14F-4D97-AF65-F5344CB8AC3E}">
        <p14:creationId xmlns:p14="http://schemas.microsoft.com/office/powerpoint/2010/main" val="3707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23</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3365174" y="973111"/>
            <a:ext cx="5225376" cy="3170099"/>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Running the development environment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Setting up the </a:t>
            </a:r>
            <a:r>
              <a:rPr kumimoji="0" lang="en-US" sz="200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runtime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Communicating over HTTP</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Building a schema using constructor objects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Generating SDL text from object-based schemas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Working with asynchronous functions</a:t>
            </a:r>
          </a:p>
        </p:txBody>
      </p:sp>
      <p:sp>
        <p:nvSpPr>
          <p:cNvPr id="20" name="Rectangle 19">
            <a:extLst>
              <a:ext uri="{FF2B5EF4-FFF2-40B4-BE49-F238E27FC236}">
                <a16:creationId xmlns:a16="http://schemas.microsoft.com/office/drawing/2014/main" id="{EB5DA4E8-E26B-4E49-9C6B-AAB5916AF78B}"/>
              </a:ext>
            </a:extLst>
          </p:cNvPr>
          <p:cNvSpPr/>
          <p:nvPr/>
        </p:nvSpPr>
        <p:spPr>
          <a:xfrm>
            <a:off x="-98253" y="1711495"/>
            <a:ext cx="3200596" cy="156966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149183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Building a schema using constructor objects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74697"/>
            <a:ext cx="7596822"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GraphQL.js has another format that can be used to create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schema and its various types.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Instead of text written with the schema language, you can use JavaScript objects instantiated from calls to various constructor classes. </a:t>
            </a:r>
          </a:p>
        </p:txBody>
      </p:sp>
    </p:spTree>
    <p:extLst>
      <p:ext uri="{BB962C8B-B14F-4D97-AF65-F5344CB8AC3E}">
        <p14:creationId xmlns:p14="http://schemas.microsoft.com/office/powerpoint/2010/main" val="3150863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Query type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13032"/>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create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schema using this method, we need to import a few objects from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package, as follows.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import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GraphQLSchema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GraphQLObjectType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GraphQLString</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GraphQLInt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GraphQLNonNull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from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pic>
        <p:nvPicPr>
          <p:cNvPr id="2" name="Picture 1">
            <a:extLst>
              <a:ext uri="{FF2B5EF4-FFF2-40B4-BE49-F238E27FC236}">
                <a16:creationId xmlns:a16="http://schemas.microsoft.com/office/drawing/2014/main" id="{801B26BB-59C5-4484-937F-6A7DC8D127A7}"/>
              </a:ext>
            </a:extLst>
          </p:cNvPr>
          <p:cNvPicPr>
            <a:picLocks noChangeAspect="1"/>
          </p:cNvPicPr>
          <p:nvPr/>
        </p:nvPicPr>
        <p:blipFill>
          <a:blip r:embed="rId3"/>
          <a:stretch>
            <a:fillRect/>
          </a:stretch>
        </p:blipFill>
        <p:spPr>
          <a:xfrm>
            <a:off x="4572000" y="2126453"/>
            <a:ext cx="4254062" cy="2476472"/>
          </a:xfrm>
          <a:prstGeom prst="rect">
            <a:avLst/>
          </a:prstGeom>
        </p:spPr>
      </p:pic>
    </p:spTree>
    <p:extLst>
      <p:ext uri="{BB962C8B-B14F-4D97-AF65-F5344CB8AC3E}">
        <p14:creationId xmlns:p14="http://schemas.microsoft.com/office/powerpoint/2010/main" val="486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Query type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23168" y="928697"/>
            <a:ext cx="7697664" cy="370550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000" dirty="0">
                <a:latin typeface="Source Code Pro" panose="020B0509030403020204" pitchFamily="49" charset="0"/>
                <a:ea typeface="Source Code Pro" panose="020B0509030403020204" pitchFamily="49" charset="0"/>
              </a:rPr>
              <a:t>T</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ype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-based objects are designed to work together to help us create a schema.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For example, to instantiate a schema object, you just do something like this.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const schema = new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GraphQLSchema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query: new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GraphQLObjectType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 'Query',</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fields: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Root query fields are defined here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976701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D8344-A572-4C46-B50F-F45678844A8A}"/>
              </a:ext>
            </a:extLst>
          </p:cNvPr>
          <p:cNvPicPr>
            <a:picLocks noChangeAspect="1"/>
          </p:cNvPicPr>
          <p:nvPr/>
        </p:nvPicPr>
        <p:blipFill>
          <a:blip r:embed="rId3"/>
          <a:stretch>
            <a:fillRect/>
          </a:stretch>
        </p:blipFill>
        <p:spPr>
          <a:xfrm>
            <a:off x="599090" y="443145"/>
            <a:ext cx="5995352" cy="3929157"/>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5766003" y="2911003"/>
            <a:ext cx="31888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Query type</a:t>
            </a:r>
          </a:p>
        </p:txBody>
      </p:sp>
    </p:spTree>
    <p:extLst>
      <p:ext uri="{BB962C8B-B14F-4D97-AF65-F5344CB8AC3E}">
        <p14:creationId xmlns:p14="http://schemas.microsoft.com/office/powerpoint/2010/main" val="2392869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3" name="Picture 2">
            <a:extLst>
              <a:ext uri="{FF2B5EF4-FFF2-40B4-BE49-F238E27FC236}">
                <a16:creationId xmlns:a16="http://schemas.microsoft.com/office/drawing/2014/main" id="{32DB6F92-4F93-4A84-BB8F-B2BAB42AD30C}"/>
              </a:ext>
            </a:extLst>
          </p:cNvPr>
          <p:cNvPicPr>
            <a:picLocks noChangeAspect="1"/>
          </p:cNvPicPr>
          <p:nvPr/>
        </p:nvPicPr>
        <p:blipFill>
          <a:blip r:embed="rId3"/>
          <a:stretch>
            <a:fillRect/>
          </a:stretch>
        </p:blipFill>
        <p:spPr>
          <a:xfrm>
            <a:off x="773589" y="628650"/>
            <a:ext cx="7296150" cy="3886200"/>
          </a:xfrm>
          <a:prstGeom prst="rect">
            <a:avLst/>
          </a:prstGeom>
        </p:spPr>
      </p:pic>
      <p:sp>
        <p:nvSpPr>
          <p:cNvPr id="5" name="Arrow: Pentagon 4">
            <a:extLst>
              <a:ext uri="{FF2B5EF4-FFF2-40B4-BE49-F238E27FC236}">
                <a16:creationId xmlns:a16="http://schemas.microsoft.com/office/drawing/2014/main" id="{A57708DE-E8EF-47A1-B55A-5F10C256E44D}"/>
              </a:ext>
            </a:extLst>
          </p:cNvPr>
          <p:cNvSpPr/>
          <p:nvPr/>
        </p:nvSpPr>
        <p:spPr>
          <a:xfrm>
            <a:off x="6123355" y="279734"/>
            <a:ext cx="30206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Query type</a:t>
            </a:r>
          </a:p>
        </p:txBody>
      </p:sp>
    </p:spTree>
    <p:extLst>
      <p:ext uri="{BB962C8B-B14F-4D97-AF65-F5344CB8AC3E}">
        <p14:creationId xmlns:p14="http://schemas.microsoft.com/office/powerpoint/2010/main" val="924257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686339" y="650008"/>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API support a sumNumbersInRange field that accepts two arguments </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2050" name="Picture 2">
            <a:extLst>
              <a:ext uri="{FF2B5EF4-FFF2-40B4-BE49-F238E27FC236}">
                <a16:creationId xmlns:a16="http://schemas.microsoft.com/office/drawing/2014/main" id="{EE220CB3-4077-40DD-84F5-F8A609CF1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33" y="1962148"/>
            <a:ext cx="7959332" cy="166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8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Running the development environment</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We will use this repository in lessons 5-10. </a:t>
            </a: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It has the skeleton for both the API server (which we’re going to build in lessons 5-8) and the skeleton for the web server (which we’ll build in lessons 9 and 10).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Clone that repo.</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git clone https://az.dev/gia-repo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24183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A5E8F-C711-4ABE-9600-95C8962E32A1}"/>
              </a:ext>
            </a:extLst>
          </p:cNvPr>
          <p:cNvPicPr>
            <a:picLocks noChangeAspect="1"/>
          </p:cNvPicPr>
          <p:nvPr/>
        </p:nvPicPr>
        <p:blipFill>
          <a:blip r:embed="rId3"/>
          <a:stretch>
            <a:fillRect/>
          </a:stretch>
        </p:blipFill>
        <p:spPr>
          <a:xfrm>
            <a:off x="599090" y="315966"/>
            <a:ext cx="6184023" cy="4267847"/>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5429672" y="3699279"/>
            <a:ext cx="360922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 Field arguments</a:t>
            </a:r>
          </a:p>
        </p:txBody>
      </p:sp>
    </p:spTree>
    <p:extLst>
      <p:ext uri="{BB962C8B-B14F-4D97-AF65-F5344CB8AC3E}">
        <p14:creationId xmlns:p14="http://schemas.microsoft.com/office/powerpoint/2010/main" val="2296482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Field arguments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20808"/>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resolver function simply loops over the range, computes the sum, and returns it.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Use the following query to test the new field this API now supports.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sumNumbersInRange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(begin: 2, end: 5)</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957421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object types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20808"/>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000" dirty="0">
                <a:latin typeface="Source Code Pro" panose="020B0509030403020204" pitchFamily="49" charset="0"/>
                <a:ea typeface="Source Code Pro" panose="020B0509030403020204" pitchFamily="49" charset="0"/>
              </a:rPr>
              <a:t>H</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ow the new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 will be queried.</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(begin: 2, end: 5)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sum</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17111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458278" y="2028134"/>
            <a:ext cx="2474107"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object types</a:t>
            </a:r>
          </a:p>
        </p:txBody>
      </p:sp>
      <p:pic>
        <p:nvPicPr>
          <p:cNvPr id="3" name="Picture 2">
            <a:extLst>
              <a:ext uri="{FF2B5EF4-FFF2-40B4-BE49-F238E27FC236}">
                <a16:creationId xmlns:a16="http://schemas.microsoft.com/office/drawing/2014/main" id="{438F1A06-745B-4EA7-85D1-C48E17143027}"/>
              </a:ext>
            </a:extLst>
          </p:cNvPr>
          <p:cNvPicPr>
            <a:picLocks noChangeAspect="1"/>
          </p:cNvPicPr>
          <p:nvPr/>
        </p:nvPicPr>
        <p:blipFill rotWithShape="1">
          <a:blip r:embed="rId3"/>
          <a:srcRect l="1513"/>
          <a:stretch/>
        </p:blipFill>
        <p:spPr>
          <a:xfrm>
            <a:off x="3090040" y="295837"/>
            <a:ext cx="5806801" cy="4162425"/>
          </a:xfrm>
          <a:prstGeom prst="rect">
            <a:avLst/>
          </a:prstGeom>
        </p:spPr>
      </p:pic>
    </p:spTree>
    <p:extLst>
      <p:ext uri="{BB962C8B-B14F-4D97-AF65-F5344CB8AC3E}">
        <p14:creationId xmlns:p14="http://schemas.microsoft.com/office/powerpoint/2010/main" val="1529162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object types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28697"/>
            <a:ext cx="7596822" cy="370550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export const numbersInRangeObject = (begin, end)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let sum = 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let count = 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for (let i = begin; i &lt;= end; i++)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sum += i;</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return { sum, count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897447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D05151-19E5-47D3-A2C8-C832F019F068}"/>
              </a:ext>
            </a:extLst>
          </p:cNvPr>
          <p:cNvPicPr>
            <a:picLocks noChangeAspect="1"/>
          </p:cNvPicPr>
          <p:nvPr/>
        </p:nvPicPr>
        <p:blipFill>
          <a:blip r:embed="rId3"/>
          <a:stretch>
            <a:fillRect/>
          </a:stretch>
        </p:blipFill>
        <p:spPr>
          <a:xfrm>
            <a:off x="599090" y="138576"/>
            <a:ext cx="5843259" cy="4532216"/>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6039272" y="2055768"/>
            <a:ext cx="2505638"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object types</a:t>
            </a:r>
          </a:p>
        </p:txBody>
      </p:sp>
    </p:spTree>
    <p:extLst>
      <p:ext uri="{BB962C8B-B14F-4D97-AF65-F5344CB8AC3E}">
        <p14:creationId xmlns:p14="http://schemas.microsoft.com/office/powerpoint/2010/main" val="3538802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object types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026414"/>
            <a:ext cx="7596822" cy="2228174"/>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If you test the API now, you should be able to execute a query like the following: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18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(begin: 2, end: 5)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sum</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
        <p:nvSpPr>
          <p:cNvPr id="6" name="object 2">
            <a:extLst>
              <a:ext uri="{FF2B5EF4-FFF2-40B4-BE49-F238E27FC236}">
                <a16:creationId xmlns:a16="http://schemas.microsoft.com/office/drawing/2014/main" id="{DAF37A32-EB8C-4F6F-8272-4802285B78AC}"/>
              </a:ext>
            </a:extLst>
          </p:cNvPr>
          <p:cNvSpPr txBox="1"/>
          <p:nvPr/>
        </p:nvSpPr>
        <p:spPr>
          <a:xfrm>
            <a:off x="3436883" y="2369201"/>
            <a:ext cx="6194855" cy="2228174"/>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And you will get this response: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"data":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16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"sum": 14,</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"count": 4</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465560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3074" name="Picture 2">
            <a:extLst>
              <a:ext uri="{FF2B5EF4-FFF2-40B4-BE49-F238E27FC236}">
                <a16:creationId xmlns:a16="http://schemas.microsoft.com/office/drawing/2014/main" id="{F2483276-7D8B-4389-9905-C02F9E68D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 y="1730807"/>
            <a:ext cx="778192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918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25773ECD-3EDA-41D8-94C4-45F84BBD0F2A}"/>
              </a:ext>
            </a:extLst>
          </p:cNvPr>
          <p:cNvPicPr>
            <a:picLocks noChangeAspect="1"/>
          </p:cNvPicPr>
          <p:nvPr/>
        </p:nvPicPr>
        <p:blipFill>
          <a:blip r:embed="rId3"/>
          <a:stretch>
            <a:fillRect/>
          </a:stretch>
        </p:blipFill>
        <p:spPr>
          <a:xfrm>
            <a:off x="681037" y="1176337"/>
            <a:ext cx="7781925" cy="2790825"/>
          </a:xfrm>
          <a:prstGeom prst="rect">
            <a:avLst/>
          </a:prstGeom>
        </p:spPr>
      </p:pic>
    </p:spTree>
    <p:extLst>
      <p:ext uri="{BB962C8B-B14F-4D97-AF65-F5344CB8AC3E}">
        <p14:creationId xmlns:p14="http://schemas.microsoft.com/office/powerpoint/2010/main" val="1282836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p>
        </p:txBody>
      </p:sp>
      <p:pic>
        <p:nvPicPr>
          <p:cNvPr id="2" name="Picture 1">
            <a:extLst>
              <a:ext uri="{FF2B5EF4-FFF2-40B4-BE49-F238E27FC236}">
                <a16:creationId xmlns:a16="http://schemas.microsoft.com/office/drawing/2014/main" id="{7FDE4E52-45DA-4F71-9EC0-C6F9DD1A6BC5}"/>
              </a:ext>
            </a:extLst>
          </p:cNvPr>
          <p:cNvPicPr>
            <a:picLocks noChangeAspect="1"/>
          </p:cNvPicPr>
          <p:nvPr/>
        </p:nvPicPr>
        <p:blipFill>
          <a:blip r:embed="rId3"/>
          <a:stretch>
            <a:fillRect/>
          </a:stretch>
        </p:blipFill>
        <p:spPr>
          <a:xfrm>
            <a:off x="681037" y="1504950"/>
            <a:ext cx="7781925" cy="2133600"/>
          </a:xfrm>
          <a:prstGeom prst="rect">
            <a:avLst/>
          </a:prstGeom>
        </p:spPr>
      </p:pic>
    </p:spTree>
    <p:extLst>
      <p:ext uri="{BB962C8B-B14F-4D97-AF65-F5344CB8AC3E}">
        <p14:creationId xmlns:p14="http://schemas.microsoft.com/office/powerpoint/2010/main" val="14774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Running the development environment</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74697"/>
            <a:ext cx="7596822"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Cloning the repo creates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lang="en-US" sz="2000" dirty="0">
                <a:latin typeface="Source Code Pro" panose="020B0509030403020204" pitchFamily="49" charset="0"/>
                <a:ea typeface="Source Code Pro" panose="020B0509030403020204" pitchFamily="49" charset="0"/>
              </a:rPr>
              <a:t> </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directory under your current working directory.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There, the first step is to install the initial packages that are used by the repo.</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cd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endParaRPr lang="en-US" sz="2000" dirty="0">
              <a:solidFill>
                <a:srgbClr val="ED7D31"/>
              </a:solidFill>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npm</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install</a:t>
            </a:r>
          </a:p>
        </p:txBody>
      </p:sp>
      <p:pic>
        <p:nvPicPr>
          <p:cNvPr id="2" name="Picture 1">
            <a:extLst>
              <a:ext uri="{FF2B5EF4-FFF2-40B4-BE49-F238E27FC236}">
                <a16:creationId xmlns:a16="http://schemas.microsoft.com/office/drawing/2014/main" id="{11A577AE-DE29-4849-B7C9-B02B2FCB51E8}"/>
              </a:ext>
            </a:extLst>
          </p:cNvPr>
          <p:cNvPicPr>
            <a:picLocks noChangeAspect="1"/>
          </p:cNvPicPr>
          <p:nvPr/>
        </p:nvPicPr>
        <p:blipFill>
          <a:blip r:embed="rId3"/>
          <a:stretch>
            <a:fillRect/>
          </a:stretch>
        </p:blipFill>
        <p:spPr>
          <a:xfrm>
            <a:off x="5219207" y="3302143"/>
            <a:ext cx="3267075" cy="1400175"/>
          </a:xfrm>
          <a:prstGeom prst="rect">
            <a:avLst/>
          </a:prstGeom>
        </p:spPr>
      </p:pic>
    </p:spTree>
    <p:extLst>
      <p:ext uri="{BB962C8B-B14F-4D97-AF65-F5344CB8AC3E}">
        <p14:creationId xmlns:p14="http://schemas.microsoft.com/office/powerpoint/2010/main" val="4291805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061953"/>
            <a:ext cx="7596822" cy="62773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API currently ignores this case and just returns zeros, as shown in figure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pic>
        <p:nvPicPr>
          <p:cNvPr id="2" name="Picture 1">
            <a:extLst>
              <a:ext uri="{FF2B5EF4-FFF2-40B4-BE49-F238E27FC236}">
                <a16:creationId xmlns:a16="http://schemas.microsoft.com/office/drawing/2014/main" id="{18A8DD3C-679F-4C1C-87FC-4D3A717E3727}"/>
              </a:ext>
            </a:extLst>
          </p:cNvPr>
          <p:cNvPicPr>
            <a:picLocks noChangeAspect="1"/>
          </p:cNvPicPr>
          <p:nvPr/>
        </p:nvPicPr>
        <p:blipFill>
          <a:blip r:embed="rId3"/>
          <a:stretch>
            <a:fillRect/>
          </a:stretch>
        </p:blipFill>
        <p:spPr>
          <a:xfrm>
            <a:off x="610451" y="1822945"/>
            <a:ext cx="8097596" cy="2536278"/>
          </a:xfrm>
          <a:prstGeom prst="rect">
            <a:avLst/>
          </a:prstGeom>
        </p:spPr>
      </p:pic>
    </p:spTree>
    <p:extLst>
      <p:ext uri="{BB962C8B-B14F-4D97-AF65-F5344CB8AC3E}">
        <p14:creationId xmlns:p14="http://schemas.microsoft.com/office/powerpoint/2010/main" val="480745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13032"/>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We do the check in the resolver function for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 and throw an error with our custom message.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export const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numbersInRangeObject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(begin, end)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if (end &lt; begin)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throw Error(`Invalid range because ${end} &lt; ${begin}`);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961529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16B300F1-595B-4105-B2F8-375239F2D853}"/>
              </a:ext>
            </a:extLst>
          </p:cNvPr>
          <p:cNvPicPr>
            <a:picLocks noChangeAspect="1"/>
          </p:cNvPicPr>
          <p:nvPr/>
        </p:nvPicPr>
        <p:blipFill>
          <a:blip r:embed="rId3"/>
          <a:stretch>
            <a:fillRect/>
          </a:stretch>
        </p:blipFill>
        <p:spPr>
          <a:xfrm>
            <a:off x="681037" y="1176665"/>
            <a:ext cx="7781925" cy="3000375"/>
          </a:xfrm>
          <a:prstGeom prst="rect">
            <a:avLst/>
          </a:prstGeom>
        </p:spPr>
      </p:pic>
    </p:spTree>
    <p:extLst>
      <p:ext uri="{BB962C8B-B14F-4D97-AF65-F5344CB8AC3E}">
        <p14:creationId xmlns:p14="http://schemas.microsoft.com/office/powerpoint/2010/main" val="1008772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 errors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F2A6A556-729F-4313-9F1C-A6B2ABA30D86}"/>
              </a:ext>
            </a:extLst>
          </p:cNvPr>
          <p:cNvPicPr>
            <a:picLocks noChangeAspect="1"/>
          </p:cNvPicPr>
          <p:nvPr/>
        </p:nvPicPr>
        <p:blipFill>
          <a:blip r:embed="rId3"/>
          <a:stretch>
            <a:fillRect/>
          </a:stretch>
        </p:blipFill>
        <p:spPr>
          <a:xfrm>
            <a:off x="681037" y="1206226"/>
            <a:ext cx="7781925" cy="2962275"/>
          </a:xfrm>
          <a:prstGeom prst="rect">
            <a:avLst/>
          </a:prstGeom>
        </p:spPr>
      </p:pic>
    </p:spTree>
    <p:extLst>
      <p:ext uri="{BB962C8B-B14F-4D97-AF65-F5344CB8AC3E}">
        <p14:creationId xmlns:p14="http://schemas.microsoft.com/office/powerpoint/2010/main" val="401414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44</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3365174" y="973111"/>
            <a:ext cx="5225376" cy="3170099"/>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Running the development environment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Setting up the </a:t>
            </a:r>
            <a:r>
              <a:rPr kumimoji="0" lang="en-US" sz="2000" b="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runtime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Communicating over HTTP</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Building a schema using constructor objects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Generating SDL text from object-based schemas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Working with asynchronous functions</a:t>
            </a:r>
          </a:p>
        </p:txBody>
      </p:sp>
      <p:sp>
        <p:nvSpPr>
          <p:cNvPr id="20" name="Rectangle 19">
            <a:extLst>
              <a:ext uri="{FF2B5EF4-FFF2-40B4-BE49-F238E27FC236}">
                <a16:creationId xmlns:a16="http://schemas.microsoft.com/office/drawing/2014/main" id="{EB5DA4E8-E26B-4E49-9C6B-AAB5916AF78B}"/>
              </a:ext>
            </a:extLst>
          </p:cNvPr>
          <p:cNvSpPr/>
          <p:nvPr/>
        </p:nvSpPr>
        <p:spPr>
          <a:xfrm>
            <a:off x="-98253" y="1711495"/>
            <a:ext cx="3200596" cy="156966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2184425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00102" y="262396"/>
            <a:ext cx="8296753"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Generating SDL text from object-based schemas</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import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printSchema,</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from 'graphql';</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export const schema = new GraphQLSchema({</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query: QueryType,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console.log(printSchema(schema));</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1033293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00102" y="262396"/>
            <a:ext cx="8296753"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Generating SDL text from object-based schemas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28797"/>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Here’s what you’ll see.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type Query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(begin: Int!, end: Int!):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"""Aggregate info on a range of numbers"""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type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sum: Int!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count: Int!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757578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00102" y="262396"/>
            <a:ext cx="8296753"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Generating SDL text from object-based schemas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128797"/>
            <a:ext cx="7596822"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My favorite part about this conversion is how the arguments to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numbersInRange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 are defined in the schema language format: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(begin: Int!, end: Int!)</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Compare that with:</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args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begin: { type: new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GraphQLNonNull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GraphQLInt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end: { type: new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GraphQLNonNull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GraphQLInt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419197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384791" y="2104290"/>
            <a:ext cx="3520207"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Generating SDL text from object-based schemas</a:t>
            </a:r>
          </a:p>
        </p:txBody>
      </p:sp>
      <p:pic>
        <p:nvPicPr>
          <p:cNvPr id="3" name="Picture 2">
            <a:extLst>
              <a:ext uri="{FF2B5EF4-FFF2-40B4-BE49-F238E27FC236}">
                <a16:creationId xmlns:a16="http://schemas.microsoft.com/office/drawing/2014/main" id="{9B7D4E68-444A-448A-A327-6F33F698F349}"/>
              </a:ext>
            </a:extLst>
          </p:cNvPr>
          <p:cNvPicPr>
            <a:picLocks noChangeAspect="1"/>
          </p:cNvPicPr>
          <p:nvPr/>
        </p:nvPicPr>
        <p:blipFill>
          <a:blip r:embed="rId3"/>
          <a:stretch>
            <a:fillRect/>
          </a:stretch>
        </p:blipFill>
        <p:spPr>
          <a:xfrm>
            <a:off x="3820183" y="262396"/>
            <a:ext cx="5176672" cy="4381620"/>
          </a:xfrm>
          <a:prstGeom prst="rect">
            <a:avLst/>
          </a:prstGeom>
        </p:spPr>
      </p:pic>
    </p:spTree>
    <p:extLst>
      <p:ext uri="{BB962C8B-B14F-4D97-AF65-F5344CB8AC3E}">
        <p14:creationId xmlns:p14="http://schemas.microsoft.com/office/powerpoint/2010/main" val="651223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49</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3365174" y="946129"/>
            <a:ext cx="5225376" cy="3170099"/>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Running the development environment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Setting up the </a:t>
            </a:r>
            <a:r>
              <a:rPr kumimoji="0" lang="en-US" sz="2000" b="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runtime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Communicating over HTTP</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Building a schema using constructor objects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Generating SDL text from object-based schemas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Working with asynchronous functions</a:t>
            </a:r>
          </a:p>
        </p:txBody>
      </p:sp>
      <p:sp>
        <p:nvSpPr>
          <p:cNvPr id="20" name="Rectangle 19">
            <a:extLst>
              <a:ext uri="{FF2B5EF4-FFF2-40B4-BE49-F238E27FC236}">
                <a16:creationId xmlns:a16="http://schemas.microsoft.com/office/drawing/2014/main" id="{EB5DA4E8-E26B-4E49-9C6B-AAB5916AF78B}"/>
              </a:ext>
            </a:extLst>
          </p:cNvPr>
          <p:cNvSpPr/>
          <p:nvPr/>
        </p:nvSpPr>
        <p:spPr>
          <a:xfrm>
            <a:off x="-98253" y="1711495"/>
            <a:ext cx="3200596" cy="156966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17643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3890681" y="611996"/>
            <a:ext cx="4981903"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Running the development environment</a:t>
            </a:r>
          </a:p>
        </p:txBody>
      </p:sp>
      <p:sp>
        <p:nvSpPr>
          <p:cNvPr id="4" name="object 2">
            <a:extLst>
              <a:ext uri="{FF2B5EF4-FFF2-40B4-BE49-F238E27FC236}">
                <a16:creationId xmlns:a16="http://schemas.microsoft.com/office/drawing/2014/main" id="{59C6EB5B-81CF-43FA-BC18-BF25A7F8CDD9}"/>
              </a:ext>
            </a:extLst>
          </p:cNvPr>
          <p:cNvSpPr txBox="1"/>
          <p:nvPr/>
        </p:nvSpPr>
        <p:spPr>
          <a:xfrm>
            <a:off x="680849" y="579781"/>
            <a:ext cx="8191735" cy="3951723"/>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 "az.dev",</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"version": "0.0.1",</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"private": true,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"scripts":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"scripts":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"start-dbs": "docker-compose -f dev-dbs/docker.yml up",</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"api-server": "(cd api &amp;&amp; nodemon -r esm src/server.js)",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"web-server": "(cd web/src &amp;&amp; rimraf .cache dist &amp;&amp; parcel index.html)",</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"start-blank-dbs": "docker-compose -f dev-dbs/docker-blank.yml up"</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endParaRPr kumimoji="0" lang="en-US" sz="16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1631737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Working with asynchronous functions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89590"/>
            <a:ext cx="7596822" cy="370550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type: GraphQLString,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resolve: ()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const sleepToDate = new Date(new Date().getTime() + 5000);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while (sleepToDate &gt; new Date())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sleep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const isoString = new Date().toISOString();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return isoString.slice(11, 19);</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98131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Working with asynchronous functions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8E566E1F-5649-4CA0-8CB3-83487CAEFF89}"/>
              </a:ext>
            </a:extLst>
          </p:cNvPr>
          <p:cNvPicPr>
            <a:picLocks noChangeAspect="1"/>
          </p:cNvPicPr>
          <p:nvPr/>
        </p:nvPicPr>
        <p:blipFill>
          <a:blip r:embed="rId3"/>
          <a:stretch>
            <a:fillRect/>
          </a:stretch>
        </p:blipFill>
        <p:spPr>
          <a:xfrm>
            <a:off x="681037" y="1305417"/>
            <a:ext cx="7781925" cy="2847975"/>
          </a:xfrm>
          <a:prstGeom prst="rect">
            <a:avLst/>
          </a:prstGeom>
        </p:spPr>
      </p:pic>
    </p:spTree>
    <p:extLst>
      <p:ext uri="{BB962C8B-B14F-4D97-AF65-F5344CB8AC3E}">
        <p14:creationId xmlns:p14="http://schemas.microsoft.com/office/powerpoint/2010/main" val="1472376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Working with asynchronous functions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89590"/>
            <a:ext cx="7596822" cy="370550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type: GraphQLString,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resolve: ()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return new Promise(resolve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setTimeout(() =&gt;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const isoString = new Date().toISOString();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resolve(isoString.slice(11, 19));</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5000);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1631111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Working with asynchronous functions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pic>
        <p:nvPicPr>
          <p:cNvPr id="2" name="Picture 1">
            <a:extLst>
              <a:ext uri="{FF2B5EF4-FFF2-40B4-BE49-F238E27FC236}">
                <a16:creationId xmlns:a16="http://schemas.microsoft.com/office/drawing/2014/main" id="{6E39CD1F-2EA1-4002-A104-B638739C2F59}"/>
              </a:ext>
            </a:extLst>
          </p:cNvPr>
          <p:cNvPicPr>
            <a:picLocks noChangeAspect="1"/>
          </p:cNvPicPr>
          <p:nvPr/>
        </p:nvPicPr>
        <p:blipFill>
          <a:blip r:embed="rId3"/>
          <a:stretch>
            <a:fillRect/>
          </a:stretch>
        </p:blipFill>
        <p:spPr>
          <a:xfrm>
            <a:off x="681037" y="1592694"/>
            <a:ext cx="7781925" cy="2438400"/>
          </a:xfrm>
          <a:prstGeom prst="rect">
            <a:avLst/>
          </a:prstGeom>
        </p:spPr>
      </p:pic>
    </p:spTree>
    <p:extLst>
      <p:ext uri="{BB962C8B-B14F-4D97-AF65-F5344CB8AC3E}">
        <p14:creationId xmlns:p14="http://schemas.microsoft.com/office/powerpoint/2010/main" val="1336591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77132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Summary</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service is centered around the concept of a schema that is made executable with resolver functions.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implementation like GraphQL.js takes care of the generic tasks involved in working with an executable schema.</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can interact with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service using any communication interface. </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832496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55</a:t>
            </a:fld>
            <a:endParaRPr dirty="0">
              <a:uFillTx/>
              <a:latin typeface="Calibri Light"/>
              <a:cs typeface="Calibri Light"/>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2118912" y="1888550"/>
            <a:ext cx="7596822" cy="1366400"/>
          </a:xfrm>
          <a:prstGeom prst="rect">
            <a:avLst/>
          </a:prstGeom>
        </p:spPr>
        <p:txBody>
          <a:bodyPr vert="horz" wrap="square" lIns="0" tIns="12065" rIns="0" bIns="0" rtlCol="0">
            <a:spAutoFit/>
          </a:bodyPr>
          <a:lstStyle/>
          <a:p>
            <a:pPr algn="ctr"/>
            <a:r>
              <a:rPr lang="en-US" sz="8800" b="1" dirty="0">
                <a:solidFill>
                  <a:srgbClr val="ED7D31"/>
                </a:solidFill>
                <a:latin typeface="Amatic SC" panose="00000500000000000000" pitchFamily="2" charset="-79"/>
                <a:cs typeface="Amatic SC" panose="00000500000000000000" pitchFamily="2" charset="-79"/>
              </a:rPr>
              <a:t>"Complete Lab"</a:t>
            </a:r>
          </a:p>
        </p:txBody>
      </p:sp>
      <p:pic>
        <p:nvPicPr>
          <p:cNvPr id="5" name="Picture 2" descr="Man Sticker For Ios Android Giphy Cartoon Person On Computer - LowGif">
            <a:extLst>
              <a:ext uri="{FF2B5EF4-FFF2-40B4-BE49-F238E27FC236}">
                <a16:creationId xmlns:a16="http://schemas.microsoft.com/office/drawing/2014/main" id="{BB31BB4D-C633-4BD4-BE5F-05A35D09666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5006" y="104775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7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Node.js packages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2190250"/>
            <a:ext cx="7596822" cy="1243289"/>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implement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API server, we need two new packages.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npm</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install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express</a:t>
            </a:r>
          </a:p>
        </p:txBody>
      </p:sp>
      <p:pic>
        <p:nvPicPr>
          <p:cNvPr id="2" name="Picture 1">
            <a:extLst>
              <a:ext uri="{FF2B5EF4-FFF2-40B4-BE49-F238E27FC236}">
                <a16:creationId xmlns:a16="http://schemas.microsoft.com/office/drawing/2014/main" id="{A6F66632-AF09-43DF-B294-CE09F76B28A2}"/>
              </a:ext>
            </a:extLst>
          </p:cNvPr>
          <p:cNvPicPr>
            <a:picLocks noChangeAspect="1"/>
          </p:cNvPicPr>
          <p:nvPr/>
        </p:nvPicPr>
        <p:blipFill>
          <a:blip r:embed="rId3"/>
          <a:stretch>
            <a:fillRect/>
          </a:stretch>
        </p:blipFill>
        <p:spPr>
          <a:xfrm>
            <a:off x="5990403" y="185539"/>
            <a:ext cx="2733675" cy="1666875"/>
          </a:xfrm>
          <a:prstGeom prst="rect">
            <a:avLst/>
          </a:prstGeom>
        </p:spPr>
      </p:pic>
    </p:spTree>
    <p:extLst>
      <p:ext uri="{BB962C8B-B14F-4D97-AF65-F5344CB8AC3E}">
        <p14:creationId xmlns:p14="http://schemas.microsoft.com/office/powerpoint/2010/main" val="101633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7</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3365174" y="973111"/>
            <a:ext cx="5225376" cy="3170099"/>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Running the development environment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Setting up the </a:t>
            </a:r>
            <a:r>
              <a:rPr kumimoji="0" lang="en-US" sz="2000" b="1"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runtime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Communicating over HTTP</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Building a schema using constructor objects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Generating SDL text from object-based schemas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Working with asynchronous functions</a:t>
            </a:r>
          </a:p>
        </p:txBody>
      </p:sp>
      <p:sp>
        <p:nvSpPr>
          <p:cNvPr id="20" name="Rectangle 19">
            <a:extLst>
              <a:ext uri="{FF2B5EF4-FFF2-40B4-BE49-F238E27FC236}">
                <a16:creationId xmlns:a16="http://schemas.microsoft.com/office/drawing/2014/main" id="{EB5DA4E8-E26B-4E49-9C6B-AAB5916AF78B}"/>
              </a:ext>
            </a:extLst>
          </p:cNvPr>
          <p:cNvSpPr/>
          <p:nvPr/>
        </p:nvSpPr>
        <p:spPr>
          <a:xfrm>
            <a:off x="-98253" y="1711495"/>
            <a:ext cx="3200596" cy="156966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58148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Setting up the GraphQL runtime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Suppose we are creating a web application that needs to know the exact current time the server is using (and not rely on the client’s time).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We would like to be able to send a query request to the API server as follows.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pic>
        <p:nvPicPr>
          <p:cNvPr id="2" name="Picture 1">
            <a:extLst>
              <a:ext uri="{FF2B5EF4-FFF2-40B4-BE49-F238E27FC236}">
                <a16:creationId xmlns:a16="http://schemas.microsoft.com/office/drawing/2014/main" id="{E9103401-525F-4790-936F-B3EB183336A1}"/>
              </a:ext>
            </a:extLst>
          </p:cNvPr>
          <p:cNvPicPr>
            <a:picLocks noChangeAspect="1"/>
          </p:cNvPicPr>
          <p:nvPr/>
        </p:nvPicPr>
        <p:blipFill>
          <a:blip r:embed="rId3"/>
          <a:stretch>
            <a:fillRect/>
          </a:stretch>
        </p:blipFill>
        <p:spPr>
          <a:xfrm>
            <a:off x="6358758" y="3239063"/>
            <a:ext cx="2373695" cy="1312606"/>
          </a:xfrm>
          <a:prstGeom prst="rect">
            <a:avLst/>
          </a:prstGeom>
        </p:spPr>
      </p:pic>
    </p:spTree>
    <p:extLst>
      <p:ext uri="{BB962C8B-B14F-4D97-AF65-F5344CB8AC3E}">
        <p14:creationId xmlns:p14="http://schemas.microsoft.com/office/powerpoint/2010/main" val="414001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7287845"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Setting up the GraphQL runtime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84092"/>
            <a:ext cx="7596822" cy="2166619"/>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respond to this query, let’s make the server use an ISO UTC time string in the HH:MM:SS format.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currentTime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"20:32:55"</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pic>
        <p:nvPicPr>
          <p:cNvPr id="2" name="Picture 1">
            <a:extLst>
              <a:ext uri="{FF2B5EF4-FFF2-40B4-BE49-F238E27FC236}">
                <a16:creationId xmlns:a16="http://schemas.microsoft.com/office/drawing/2014/main" id="{06DA1B3D-1DBB-4602-9FC4-BDCAF4B47942}"/>
              </a:ext>
            </a:extLst>
          </p:cNvPr>
          <p:cNvPicPr>
            <a:picLocks noChangeAspect="1"/>
          </p:cNvPicPr>
          <p:nvPr/>
        </p:nvPicPr>
        <p:blipFill>
          <a:blip r:embed="rId3"/>
          <a:stretch>
            <a:fillRect/>
          </a:stretch>
        </p:blipFill>
        <p:spPr>
          <a:xfrm>
            <a:off x="5307723" y="2477627"/>
            <a:ext cx="3683905" cy="2217465"/>
          </a:xfrm>
          <a:prstGeom prst="rect">
            <a:avLst/>
          </a:prstGeom>
        </p:spPr>
      </p:pic>
    </p:spTree>
    <p:extLst>
      <p:ext uri="{BB962C8B-B14F-4D97-AF65-F5344CB8AC3E}">
        <p14:creationId xmlns:p14="http://schemas.microsoft.com/office/powerpoint/2010/main" val="189710847"/>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4">
      <a:majorFont>
        <a:latin typeface="Gill Sans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24782</TotalTime>
  <Words>8567</Words>
  <Application>Microsoft Office PowerPoint</Application>
  <PresentationFormat>On-screen Show (16:9)</PresentationFormat>
  <Paragraphs>620</Paragraphs>
  <Slides>55</Slides>
  <Notes>55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55</vt:i4>
      </vt:variant>
    </vt:vector>
  </HeadingPairs>
  <TitlesOfParts>
    <vt:vector size="70" baseType="lpstr">
      <vt:lpstr>Amatic SC</vt:lpstr>
      <vt:lpstr>Arial</vt:lpstr>
      <vt:lpstr>Calibri</vt:lpstr>
      <vt:lpstr>Calibri Light</vt:lpstr>
      <vt:lpstr>Century Gothic</vt:lpstr>
      <vt:lpstr>Gill Sans MT</vt:lpstr>
      <vt:lpstr>Gill Sans MT Condensed</vt:lpstr>
      <vt:lpstr>inherit</vt:lpstr>
      <vt:lpstr>Lato</vt:lpstr>
      <vt:lpstr>Merriweather</vt:lpstr>
      <vt:lpstr>Palatino Linotype</vt:lpstr>
      <vt:lpstr>Poppins Bold</vt:lpstr>
      <vt:lpstr>Source Code Pro</vt:lpstr>
      <vt:lpstr>1_Tema de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Owner</dc:creator>
  <cp:lastModifiedBy>ZAIN-UL-ABDIN</cp:lastModifiedBy>
  <cp:revision>508</cp:revision>
  <dcterms:modified xsi:type="dcterms:W3CDTF">2022-01-02T15:24:10Z</dcterms:modified>
</cp:coreProperties>
</file>