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8" r:id="rId4"/>
    <p:sldId id="286" r:id="rId5"/>
    <p:sldId id="287" r:id="rId6"/>
    <p:sldId id="303" r:id="rId7"/>
    <p:sldId id="302" r:id="rId8"/>
    <p:sldId id="304" r:id="rId9"/>
    <p:sldId id="290" r:id="rId10"/>
    <p:sldId id="291" r:id="rId11"/>
    <p:sldId id="293" r:id="rId12"/>
    <p:sldId id="292" r:id="rId13"/>
    <p:sldId id="294" r:id="rId14"/>
    <p:sldId id="295" r:id="rId15"/>
    <p:sldId id="296" r:id="rId16"/>
    <p:sldId id="276" r:id="rId17"/>
    <p:sldId id="298" r:id="rId18"/>
    <p:sldId id="299" r:id="rId19"/>
    <p:sldId id="297" r:id="rId20"/>
    <p:sldId id="272" r:id="rId21"/>
    <p:sldId id="274" r:id="rId22"/>
    <p:sldId id="277" r:id="rId23"/>
    <p:sldId id="289" r:id="rId24"/>
    <p:sldId id="273" r:id="rId25"/>
    <p:sldId id="278" r:id="rId26"/>
    <p:sldId id="284" r:id="rId27"/>
    <p:sldId id="285" r:id="rId28"/>
    <p:sldId id="279" r:id="rId29"/>
    <p:sldId id="280" r:id="rId30"/>
    <p:sldId id="283" r:id="rId31"/>
    <p:sldId id="281" r:id="rId32"/>
    <p:sldId id="282" r:id="rId33"/>
    <p:sldId id="300" r:id="rId34"/>
    <p:sldId id="30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10/12/2019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10/12/2019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10/12/2019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10/12/2019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10/12/2019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10/12/2019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10/12/2019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10/12/2019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10/12/2019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10/12/2019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10/12/2019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experiments.withgoogle.com/collection/ai" TargetMode="External"/><Relationship Id="rId2" Type="http://schemas.openxmlformats.org/officeDocument/2006/relationships/hyperlink" Target="https://www.youtube.com/watch?v=ayPqjPekn7g" TargetMode="External"/><Relationship Id="rId1" Type="http://schemas.openxmlformats.org/officeDocument/2006/relationships/slideLayout" Target="../slideLayouts/slideLayout7.xml"/><Relationship Id="rId5" Type="http://schemas.openxmlformats.org/officeDocument/2006/relationships/hyperlink" Target="https://www.youtube.com/watch?v=Ur8Q-mANxUI" TargetMode="External"/><Relationship Id="rId4" Type="http://schemas.openxmlformats.org/officeDocument/2006/relationships/hyperlink" Target="https://playground.tensorflow.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4417" y="2230879"/>
            <a:ext cx="7125446" cy="1292068"/>
          </a:xfrm>
        </p:spPr>
        <p:txBody>
          <a:bodyPr/>
          <a:lstStyle/>
          <a:p>
            <a:pPr algn="ctr"/>
            <a:r>
              <a:rPr lang="en-IN" dirty="0"/>
              <a:t>INTRO TO MACHINE LEARNING</a:t>
            </a:r>
          </a:p>
        </p:txBody>
      </p:sp>
      <p:sp>
        <p:nvSpPr>
          <p:cNvPr id="6" name="Subtitle 5">
            <a:extLst>
              <a:ext uri="{FF2B5EF4-FFF2-40B4-BE49-F238E27FC236}">
                <a16:creationId xmlns:a16="http://schemas.microsoft.com/office/drawing/2014/main" id="{49EDD395-0410-45E8-933D-740F23EC6C42}"/>
              </a:ext>
            </a:extLst>
          </p:cNvPr>
          <p:cNvSpPr>
            <a:spLocks noGrp="1"/>
          </p:cNvSpPr>
          <p:nvPr>
            <p:ph type="subTitle" idx="1"/>
          </p:nvPr>
        </p:nvSpPr>
        <p:spPr>
          <a:xfrm>
            <a:off x="7576457" y="4226767"/>
            <a:ext cx="3881535" cy="1412033"/>
          </a:xfrm>
        </p:spPr>
        <p:txBody>
          <a:bodyPr/>
          <a:lstStyle/>
          <a:p>
            <a:r>
              <a:rPr lang="en-IN" dirty="0">
                <a:solidFill>
                  <a:schemeClr val="accent4">
                    <a:lumMod val="75000"/>
                  </a:schemeClr>
                </a:solidFill>
              </a:rPr>
              <a:t>BY:-</a:t>
            </a:r>
          </a:p>
          <a:p>
            <a:r>
              <a:rPr lang="en-IN" dirty="0">
                <a:solidFill>
                  <a:schemeClr val="accent4">
                    <a:lumMod val="75000"/>
                  </a:schemeClr>
                </a:solidFill>
              </a:rPr>
              <a:t>VINAYAK  M R</a:t>
            </a:r>
          </a:p>
          <a:p>
            <a:r>
              <a:rPr lang="en-IN" dirty="0" err="1">
                <a:solidFill>
                  <a:schemeClr val="accent4">
                    <a:lumMod val="75000"/>
                  </a:schemeClr>
                </a:solidFill>
              </a:rPr>
              <a:t>Sethu</a:t>
            </a:r>
            <a:r>
              <a:rPr lang="en-IN" dirty="0">
                <a:solidFill>
                  <a:schemeClr val="accent4">
                    <a:lumMod val="75000"/>
                  </a:schemeClr>
                </a:solidFill>
              </a:rPr>
              <a:t> </a:t>
            </a:r>
            <a:r>
              <a:rPr lang="en-IN" dirty="0" err="1">
                <a:solidFill>
                  <a:schemeClr val="accent4">
                    <a:lumMod val="75000"/>
                  </a:schemeClr>
                </a:solidFill>
              </a:rPr>
              <a:t>lakshmi</a:t>
            </a:r>
            <a:r>
              <a:rPr lang="en-IN" dirty="0">
                <a:solidFill>
                  <a:schemeClr val="accent4">
                    <a:lumMod val="75000"/>
                  </a:schemeClr>
                </a:solidFill>
              </a:rPr>
              <a:t>  K P</a:t>
            </a:r>
          </a:p>
        </p:txBody>
      </p:sp>
    </p:spTree>
    <p:extLst>
      <p:ext uri="{BB962C8B-B14F-4D97-AF65-F5344CB8AC3E}">
        <p14:creationId xmlns:p14="http://schemas.microsoft.com/office/powerpoint/2010/main" val="332280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DD9C4-E3C8-4149-A83C-AFBAADCC1BB0}"/>
              </a:ext>
            </a:extLst>
          </p:cNvPr>
          <p:cNvPicPr>
            <a:picLocks noChangeAspect="1"/>
          </p:cNvPicPr>
          <p:nvPr/>
        </p:nvPicPr>
        <p:blipFill>
          <a:blip r:embed="rId2"/>
          <a:stretch>
            <a:fillRect/>
          </a:stretch>
        </p:blipFill>
        <p:spPr>
          <a:xfrm>
            <a:off x="1464906" y="559837"/>
            <a:ext cx="8612155" cy="5551714"/>
          </a:xfrm>
          <a:prstGeom prst="rect">
            <a:avLst/>
          </a:prstGeom>
        </p:spPr>
      </p:pic>
    </p:spTree>
    <p:extLst>
      <p:ext uri="{BB962C8B-B14F-4D97-AF65-F5344CB8AC3E}">
        <p14:creationId xmlns:p14="http://schemas.microsoft.com/office/powerpoint/2010/main" val="217456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F835B-8B97-4E5C-9275-E8B921647BA8}"/>
              </a:ext>
            </a:extLst>
          </p:cNvPr>
          <p:cNvPicPr>
            <a:picLocks noChangeAspect="1"/>
          </p:cNvPicPr>
          <p:nvPr/>
        </p:nvPicPr>
        <p:blipFill>
          <a:blip r:embed="rId2"/>
          <a:stretch>
            <a:fillRect/>
          </a:stretch>
        </p:blipFill>
        <p:spPr>
          <a:xfrm>
            <a:off x="1556776" y="1017037"/>
            <a:ext cx="8361666" cy="5066522"/>
          </a:xfrm>
          <a:prstGeom prst="rect">
            <a:avLst/>
          </a:prstGeom>
        </p:spPr>
      </p:pic>
    </p:spTree>
    <p:extLst>
      <p:ext uri="{BB962C8B-B14F-4D97-AF65-F5344CB8AC3E}">
        <p14:creationId xmlns:p14="http://schemas.microsoft.com/office/powerpoint/2010/main" val="275365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CD7DC-1D15-4442-903F-A581305FDAC7}"/>
              </a:ext>
            </a:extLst>
          </p:cNvPr>
          <p:cNvPicPr>
            <a:picLocks noChangeAspect="1"/>
          </p:cNvPicPr>
          <p:nvPr/>
        </p:nvPicPr>
        <p:blipFill>
          <a:blip r:embed="rId2"/>
          <a:stretch>
            <a:fillRect/>
          </a:stretch>
        </p:blipFill>
        <p:spPr>
          <a:xfrm>
            <a:off x="705817" y="877077"/>
            <a:ext cx="9435147" cy="5309119"/>
          </a:xfrm>
          <a:prstGeom prst="rect">
            <a:avLst/>
          </a:prstGeom>
        </p:spPr>
      </p:pic>
    </p:spTree>
    <p:extLst>
      <p:ext uri="{BB962C8B-B14F-4D97-AF65-F5344CB8AC3E}">
        <p14:creationId xmlns:p14="http://schemas.microsoft.com/office/powerpoint/2010/main" val="384885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83BF-2F27-49EC-9CCC-3B890D93D8FE}"/>
              </a:ext>
            </a:extLst>
          </p:cNvPr>
          <p:cNvSpPr>
            <a:spLocks noGrp="1"/>
          </p:cNvSpPr>
          <p:nvPr>
            <p:ph type="title"/>
          </p:nvPr>
        </p:nvSpPr>
        <p:spPr/>
        <p:txBody>
          <a:bodyPr/>
          <a:lstStyle/>
          <a:p>
            <a:r>
              <a:rPr lang="en-IN" b="1" dirty="0"/>
              <a:t>ML libraries:</a:t>
            </a:r>
          </a:p>
        </p:txBody>
      </p:sp>
      <p:pic>
        <p:nvPicPr>
          <p:cNvPr id="5" name="Content Placeholder 4">
            <a:extLst>
              <a:ext uri="{FF2B5EF4-FFF2-40B4-BE49-F238E27FC236}">
                <a16:creationId xmlns:a16="http://schemas.microsoft.com/office/drawing/2014/main" id="{C21B8FD5-E775-471D-9DCD-F4CEDE3AFD33}"/>
              </a:ext>
            </a:extLst>
          </p:cNvPr>
          <p:cNvPicPr>
            <a:picLocks noGrp="1" noChangeAspect="1"/>
          </p:cNvPicPr>
          <p:nvPr>
            <p:ph idx="1"/>
          </p:nvPr>
        </p:nvPicPr>
        <p:blipFill>
          <a:blip r:embed="rId2"/>
          <a:stretch>
            <a:fillRect/>
          </a:stretch>
        </p:blipFill>
        <p:spPr>
          <a:xfrm>
            <a:off x="2136710" y="2220686"/>
            <a:ext cx="7362839" cy="4422710"/>
          </a:xfrm>
        </p:spPr>
      </p:pic>
    </p:spTree>
    <p:extLst>
      <p:ext uri="{BB962C8B-B14F-4D97-AF65-F5344CB8AC3E}">
        <p14:creationId xmlns:p14="http://schemas.microsoft.com/office/powerpoint/2010/main" val="247809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FA8CCB-725F-4F95-9DAD-A304694AE024}"/>
              </a:ext>
            </a:extLst>
          </p:cNvPr>
          <p:cNvPicPr>
            <a:picLocks noChangeAspect="1"/>
          </p:cNvPicPr>
          <p:nvPr/>
        </p:nvPicPr>
        <p:blipFill>
          <a:blip r:embed="rId2"/>
          <a:stretch>
            <a:fillRect/>
          </a:stretch>
        </p:blipFill>
        <p:spPr>
          <a:xfrm>
            <a:off x="1791477" y="457199"/>
            <a:ext cx="7641577" cy="5534900"/>
          </a:xfrm>
          <a:prstGeom prst="rect">
            <a:avLst/>
          </a:prstGeom>
        </p:spPr>
      </p:pic>
    </p:spTree>
    <p:extLst>
      <p:ext uri="{BB962C8B-B14F-4D97-AF65-F5344CB8AC3E}">
        <p14:creationId xmlns:p14="http://schemas.microsoft.com/office/powerpoint/2010/main" val="123418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22B30-9DD3-4B0A-A8FE-61E0C8F163BF}"/>
              </a:ext>
            </a:extLst>
          </p:cNvPr>
          <p:cNvPicPr>
            <a:picLocks noChangeAspect="1"/>
          </p:cNvPicPr>
          <p:nvPr/>
        </p:nvPicPr>
        <p:blipFill>
          <a:blip r:embed="rId2"/>
          <a:stretch>
            <a:fillRect/>
          </a:stretch>
        </p:blipFill>
        <p:spPr>
          <a:xfrm>
            <a:off x="821094" y="950528"/>
            <a:ext cx="9134475" cy="5139932"/>
          </a:xfrm>
          <a:prstGeom prst="rect">
            <a:avLst/>
          </a:prstGeom>
        </p:spPr>
      </p:pic>
    </p:spTree>
    <p:extLst>
      <p:ext uri="{BB962C8B-B14F-4D97-AF65-F5344CB8AC3E}">
        <p14:creationId xmlns:p14="http://schemas.microsoft.com/office/powerpoint/2010/main" val="164241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77B88-ED77-4738-92FB-A4E29E0C4919}"/>
              </a:ext>
            </a:extLst>
          </p:cNvPr>
          <p:cNvSpPr>
            <a:spLocks noGrp="1"/>
          </p:cNvSpPr>
          <p:nvPr>
            <p:ph type="title"/>
          </p:nvPr>
        </p:nvSpPr>
        <p:spPr/>
        <p:txBody>
          <a:bodyPr/>
          <a:lstStyle/>
          <a:p>
            <a:r>
              <a:rPr lang="en-IN" dirty="0"/>
              <a:t>Types of Machine Learning</a:t>
            </a:r>
          </a:p>
        </p:txBody>
      </p:sp>
      <p:pic>
        <p:nvPicPr>
          <p:cNvPr id="6" name="Content Placeholder 5">
            <a:extLst>
              <a:ext uri="{FF2B5EF4-FFF2-40B4-BE49-F238E27FC236}">
                <a16:creationId xmlns:a16="http://schemas.microsoft.com/office/drawing/2014/main" id="{6E74DBB8-4242-4FF1-933F-E697CE01CD62}"/>
              </a:ext>
            </a:extLst>
          </p:cNvPr>
          <p:cNvPicPr>
            <a:picLocks noGrp="1" noChangeAspect="1"/>
          </p:cNvPicPr>
          <p:nvPr>
            <p:ph idx="1"/>
          </p:nvPr>
        </p:nvPicPr>
        <p:blipFill>
          <a:blip r:embed="rId2"/>
          <a:stretch>
            <a:fillRect/>
          </a:stretch>
        </p:blipFill>
        <p:spPr>
          <a:xfrm>
            <a:off x="2817846" y="2416629"/>
            <a:ext cx="6195526" cy="4264089"/>
          </a:xfrm>
        </p:spPr>
      </p:pic>
    </p:spTree>
    <p:extLst>
      <p:ext uri="{BB962C8B-B14F-4D97-AF65-F5344CB8AC3E}">
        <p14:creationId xmlns:p14="http://schemas.microsoft.com/office/powerpoint/2010/main" val="304236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C399-07F9-44CB-B151-B1C72B2C95ED}"/>
              </a:ext>
            </a:extLst>
          </p:cNvPr>
          <p:cNvSpPr>
            <a:spLocks noGrp="1"/>
          </p:cNvSpPr>
          <p:nvPr>
            <p:ph type="title" idx="4294967295"/>
          </p:nvPr>
        </p:nvSpPr>
        <p:spPr>
          <a:xfrm>
            <a:off x="2973387" y="795856"/>
            <a:ext cx="5197151" cy="708025"/>
          </a:xfrm>
        </p:spPr>
        <p:txBody>
          <a:bodyPr/>
          <a:lstStyle/>
          <a:p>
            <a:r>
              <a:rPr lang="en-IN" dirty="0">
                <a:solidFill>
                  <a:schemeClr val="tx1"/>
                </a:solidFill>
              </a:rPr>
              <a:t>Supervised Learning</a:t>
            </a:r>
          </a:p>
        </p:txBody>
      </p:sp>
      <p:pic>
        <p:nvPicPr>
          <p:cNvPr id="5" name="Content Placeholder 4">
            <a:extLst>
              <a:ext uri="{FF2B5EF4-FFF2-40B4-BE49-F238E27FC236}">
                <a16:creationId xmlns:a16="http://schemas.microsoft.com/office/drawing/2014/main" id="{F1F5500A-2AFB-403A-AEE4-CC4039573831}"/>
              </a:ext>
            </a:extLst>
          </p:cNvPr>
          <p:cNvPicPr>
            <a:picLocks noGrp="1" noChangeAspect="1"/>
          </p:cNvPicPr>
          <p:nvPr>
            <p:ph idx="4294967295"/>
          </p:nvPr>
        </p:nvPicPr>
        <p:blipFill>
          <a:blip r:embed="rId2"/>
          <a:stretch>
            <a:fillRect/>
          </a:stretch>
        </p:blipFill>
        <p:spPr>
          <a:xfrm>
            <a:off x="2463282" y="2314640"/>
            <a:ext cx="5946775" cy="3619500"/>
          </a:xfrm>
        </p:spPr>
      </p:pic>
    </p:spTree>
    <p:extLst>
      <p:ext uri="{BB962C8B-B14F-4D97-AF65-F5344CB8AC3E}">
        <p14:creationId xmlns:p14="http://schemas.microsoft.com/office/powerpoint/2010/main" val="5307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0AF4-C9D9-466D-81D0-45838AB57B28}"/>
              </a:ext>
            </a:extLst>
          </p:cNvPr>
          <p:cNvSpPr>
            <a:spLocks noGrp="1"/>
          </p:cNvSpPr>
          <p:nvPr>
            <p:ph type="title" idx="4294967295"/>
          </p:nvPr>
        </p:nvSpPr>
        <p:spPr>
          <a:xfrm>
            <a:off x="2733869" y="749203"/>
            <a:ext cx="7492451" cy="708025"/>
          </a:xfrm>
        </p:spPr>
        <p:txBody>
          <a:bodyPr/>
          <a:lstStyle/>
          <a:p>
            <a:r>
              <a:rPr lang="en-IN" dirty="0">
                <a:solidFill>
                  <a:schemeClr val="tx1"/>
                </a:solidFill>
              </a:rPr>
              <a:t>Unsupervised learning</a:t>
            </a:r>
          </a:p>
        </p:txBody>
      </p:sp>
      <p:pic>
        <p:nvPicPr>
          <p:cNvPr id="5" name="Content Placeholder 4">
            <a:extLst>
              <a:ext uri="{FF2B5EF4-FFF2-40B4-BE49-F238E27FC236}">
                <a16:creationId xmlns:a16="http://schemas.microsoft.com/office/drawing/2014/main" id="{BEF497C5-7E1E-410D-BEA4-4791F7EFFA23}"/>
              </a:ext>
            </a:extLst>
          </p:cNvPr>
          <p:cNvPicPr>
            <a:picLocks noGrp="1" noChangeAspect="1"/>
          </p:cNvPicPr>
          <p:nvPr>
            <p:ph idx="4294967295"/>
          </p:nvPr>
        </p:nvPicPr>
        <p:blipFill>
          <a:blip r:embed="rId2"/>
          <a:stretch>
            <a:fillRect/>
          </a:stretch>
        </p:blipFill>
        <p:spPr>
          <a:xfrm>
            <a:off x="746449" y="2174292"/>
            <a:ext cx="9401175" cy="3416300"/>
          </a:xfrm>
        </p:spPr>
      </p:pic>
    </p:spTree>
    <p:extLst>
      <p:ext uri="{BB962C8B-B14F-4D97-AF65-F5344CB8AC3E}">
        <p14:creationId xmlns:p14="http://schemas.microsoft.com/office/powerpoint/2010/main" val="208073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5E067FC-8584-42DD-89AB-8DE2875B1F6D}"/>
              </a:ext>
            </a:extLst>
          </p:cNvPr>
          <p:cNvPicPr>
            <a:picLocks noGrp="1" noChangeAspect="1"/>
          </p:cNvPicPr>
          <p:nvPr>
            <p:ph idx="4294967295"/>
          </p:nvPr>
        </p:nvPicPr>
        <p:blipFill>
          <a:blip r:embed="rId2"/>
          <a:stretch>
            <a:fillRect/>
          </a:stretch>
        </p:blipFill>
        <p:spPr>
          <a:xfrm>
            <a:off x="2839517" y="2148179"/>
            <a:ext cx="5953125" cy="3470275"/>
          </a:xfrm>
        </p:spPr>
      </p:pic>
      <p:sp>
        <p:nvSpPr>
          <p:cNvPr id="9" name="Rectangle 8">
            <a:extLst>
              <a:ext uri="{FF2B5EF4-FFF2-40B4-BE49-F238E27FC236}">
                <a16:creationId xmlns:a16="http://schemas.microsoft.com/office/drawing/2014/main" id="{7E1C43AC-1CF0-4201-857C-31BFC856F55B}"/>
              </a:ext>
            </a:extLst>
          </p:cNvPr>
          <p:cNvSpPr/>
          <p:nvPr/>
        </p:nvSpPr>
        <p:spPr>
          <a:xfrm>
            <a:off x="3971243" y="1014866"/>
            <a:ext cx="3932272" cy="461665"/>
          </a:xfrm>
          <a:prstGeom prst="rect">
            <a:avLst/>
          </a:prstGeom>
        </p:spPr>
        <p:txBody>
          <a:bodyPr wrap="square">
            <a:spAutoFit/>
          </a:bodyPr>
          <a:lstStyle/>
          <a:p>
            <a:r>
              <a:rPr lang="en-US" sz="2400" dirty="0"/>
              <a:t>Reinforcement Learning</a:t>
            </a:r>
          </a:p>
        </p:txBody>
      </p:sp>
    </p:spTree>
    <p:extLst>
      <p:ext uri="{BB962C8B-B14F-4D97-AF65-F5344CB8AC3E}">
        <p14:creationId xmlns:p14="http://schemas.microsoft.com/office/powerpoint/2010/main" val="230603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MACHINE LEARNING?</a:t>
            </a:r>
            <a:endParaRPr lang="en-IN" dirty="0"/>
          </a:p>
        </p:txBody>
      </p:sp>
      <p:sp>
        <p:nvSpPr>
          <p:cNvPr id="3" name="Content Placeholder 2"/>
          <p:cNvSpPr>
            <a:spLocks noGrp="1"/>
          </p:cNvSpPr>
          <p:nvPr>
            <p:ph idx="1"/>
          </p:nvPr>
        </p:nvSpPr>
        <p:spPr/>
        <p:txBody>
          <a:bodyPr/>
          <a:lstStyle/>
          <a:p>
            <a:pPr marL="0" indent="0">
              <a:buNone/>
            </a:pPr>
            <a:r>
              <a:rPr lang="en-US" dirty="0"/>
              <a:t>Machine learning is the art of making sense of data !</a:t>
            </a:r>
          </a:p>
          <a:p>
            <a:pPr marL="0" indent="0">
              <a:buNone/>
            </a:pPr>
            <a:endParaRPr lang="en-US" dirty="0"/>
          </a:p>
          <a:p>
            <a:pPr marL="0" indent="0">
              <a:buNone/>
            </a:pPr>
            <a:r>
              <a:rPr lang="en-US" dirty="0"/>
              <a:t>* It does things normal code can't do and it helps to reduce the time you    spend for coding.</a:t>
            </a:r>
          </a:p>
          <a:p>
            <a:pPr marL="0" indent="0">
              <a:buNone/>
            </a:pPr>
            <a:r>
              <a:rPr lang="en-US" dirty="0"/>
              <a:t>* In machine learning we don't need to tell the algorithm what to do, we only need to show it some examples.</a:t>
            </a:r>
          </a:p>
          <a:p>
            <a:endParaRPr lang="en-US" b="1" dirty="0"/>
          </a:p>
          <a:p>
            <a:endParaRPr lang="en-IN" dirty="0"/>
          </a:p>
        </p:txBody>
      </p:sp>
    </p:spTree>
    <p:extLst>
      <p:ext uri="{BB962C8B-B14F-4D97-AF65-F5344CB8AC3E}">
        <p14:creationId xmlns:p14="http://schemas.microsoft.com/office/powerpoint/2010/main" val="270641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9AF9DE-41D5-4527-AE8B-37CF2F10E27B}"/>
              </a:ext>
            </a:extLst>
          </p:cNvPr>
          <p:cNvSpPr>
            <a:spLocks noGrp="1"/>
          </p:cNvSpPr>
          <p:nvPr>
            <p:ph type="title"/>
          </p:nvPr>
        </p:nvSpPr>
        <p:spPr>
          <a:xfrm>
            <a:off x="1154954" y="1063609"/>
            <a:ext cx="8761413" cy="706964"/>
          </a:xfrm>
        </p:spPr>
        <p:txBody>
          <a:bodyPr/>
          <a:lstStyle/>
          <a:p>
            <a:br>
              <a:rPr lang="en-US" b="1" dirty="0"/>
            </a:br>
            <a:r>
              <a:rPr lang="en-US" b="1" dirty="0"/>
              <a:t>Some Terms in ML:-</a:t>
            </a:r>
            <a:endParaRPr lang="en-IN" b="1" dirty="0"/>
          </a:p>
        </p:txBody>
      </p:sp>
      <p:sp>
        <p:nvSpPr>
          <p:cNvPr id="13" name="Content Placeholder 12">
            <a:extLst>
              <a:ext uri="{FF2B5EF4-FFF2-40B4-BE49-F238E27FC236}">
                <a16:creationId xmlns:a16="http://schemas.microsoft.com/office/drawing/2014/main" id="{0E525601-89F2-419A-92A6-2F04995D16BE}"/>
              </a:ext>
            </a:extLst>
          </p:cNvPr>
          <p:cNvSpPr>
            <a:spLocks noGrp="1"/>
          </p:cNvSpPr>
          <p:nvPr>
            <p:ph idx="1"/>
          </p:nvPr>
        </p:nvSpPr>
        <p:spPr>
          <a:xfrm>
            <a:off x="824459" y="2413416"/>
            <a:ext cx="10912839" cy="3606384"/>
          </a:xfrm>
        </p:spPr>
        <p:txBody>
          <a:bodyPr>
            <a:normAutofit/>
          </a:bodyPr>
          <a:lstStyle/>
          <a:p>
            <a:r>
              <a:rPr lang="en-US" sz="2400" dirty="0"/>
              <a:t>Features-</a:t>
            </a:r>
          </a:p>
          <a:p>
            <a:pPr marL="0" indent="0">
              <a:buNone/>
            </a:pPr>
            <a:r>
              <a:rPr lang="en-US" sz="2400" dirty="0"/>
              <a:t>    A feature is an input variable—the x variable in simple linear regression</a:t>
            </a:r>
          </a:p>
          <a:p>
            <a:pPr marL="0" indent="0">
              <a:buNone/>
            </a:pPr>
            <a:r>
              <a:rPr lang="en-US" sz="2400" dirty="0"/>
              <a:t>     Features of house price predicting ML model can be,</a:t>
            </a:r>
          </a:p>
          <a:p>
            <a:pPr marL="0" indent="0">
              <a:buNone/>
            </a:pPr>
            <a:r>
              <a:rPr lang="en-US" sz="2400" dirty="0"/>
              <a:t>*    Total number of rooms.</a:t>
            </a:r>
          </a:p>
          <a:p>
            <a:pPr marL="0" indent="0">
              <a:buNone/>
            </a:pPr>
            <a:r>
              <a:rPr lang="en-US" sz="2400" dirty="0"/>
              <a:t>*    Age of house</a:t>
            </a:r>
          </a:p>
          <a:p>
            <a:pPr marL="0" indent="0">
              <a:buNone/>
            </a:pPr>
            <a:r>
              <a:rPr lang="en-US" sz="2400" dirty="0"/>
              <a:t>*    Locality of the ho</a:t>
            </a:r>
            <a:r>
              <a:rPr lang="en-US" sz="2000" dirty="0"/>
              <a:t>use</a:t>
            </a:r>
          </a:p>
          <a:p>
            <a:endParaRPr lang="en-IN" sz="2400" dirty="0"/>
          </a:p>
        </p:txBody>
      </p:sp>
    </p:spTree>
    <p:extLst>
      <p:ext uri="{BB962C8B-B14F-4D97-AF65-F5344CB8AC3E}">
        <p14:creationId xmlns:p14="http://schemas.microsoft.com/office/powerpoint/2010/main" val="213033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CCBD-3F60-4AB1-AF0D-A5901928E1C1}"/>
              </a:ext>
            </a:extLst>
          </p:cNvPr>
          <p:cNvSpPr>
            <a:spLocks noGrp="1"/>
          </p:cNvSpPr>
          <p:nvPr>
            <p:ph type="title"/>
          </p:nvPr>
        </p:nvSpPr>
        <p:spPr/>
        <p:txBody>
          <a:bodyPr/>
          <a:lstStyle/>
          <a:p>
            <a:r>
              <a:rPr lang="en-IN" b="1" dirty="0"/>
              <a:t>Some terms in ML:-</a:t>
            </a:r>
          </a:p>
        </p:txBody>
      </p:sp>
      <p:sp>
        <p:nvSpPr>
          <p:cNvPr id="6" name="Content Placeholder 5">
            <a:extLst>
              <a:ext uri="{FF2B5EF4-FFF2-40B4-BE49-F238E27FC236}">
                <a16:creationId xmlns:a16="http://schemas.microsoft.com/office/drawing/2014/main" id="{520D83AB-C73F-466A-AB9D-2581F1A47894}"/>
              </a:ext>
            </a:extLst>
          </p:cNvPr>
          <p:cNvSpPr>
            <a:spLocks noGrp="1"/>
          </p:cNvSpPr>
          <p:nvPr>
            <p:ph idx="1"/>
          </p:nvPr>
        </p:nvSpPr>
        <p:spPr>
          <a:xfrm>
            <a:off x="541176" y="2603500"/>
            <a:ext cx="10641486" cy="3416300"/>
          </a:xfrm>
        </p:spPr>
        <p:txBody>
          <a:bodyPr/>
          <a:lstStyle/>
          <a:p>
            <a:pPr marL="0" indent="0">
              <a:buNone/>
            </a:pPr>
            <a:r>
              <a:rPr lang="en-US" sz="2400" b="1" dirty="0"/>
              <a:t>Labels:</a:t>
            </a:r>
          </a:p>
          <a:p>
            <a:pPr marL="0" indent="0">
              <a:buNone/>
            </a:pPr>
            <a:r>
              <a:rPr lang="en-US" sz="2400" dirty="0"/>
              <a:t>A label is the thing we're predicting. It can be the price of a product, class probability in a classification.</a:t>
            </a:r>
          </a:p>
          <a:p>
            <a:endParaRPr lang="en-IN" dirty="0"/>
          </a:p>
        </p:txBody>
      </p:sp>
    </p:spTree>
    <p:extLst>
      <p:ext uri="{BB962C8B-B14F-4D97-AF65-F5344CB8AC3E}">
        <p14:creationId xmlns:p14="http://schemas.microsoft.com/office/powerpoint/2010/main" val="363972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F12F6D-D73E-4205-AD32-71A2E74E3120}"/>
              </a:ext>
            </a:extLst>
          </p:cNvPr>
          <p:cNvSpPr>
            <a:spLocks noGrp="1"/>
          </p:cNvSpPr>
          <p:nvPr>
            <p:ph type="title"/>
          </p:nvPr>
        </p:nvSpPr>
        <p:spPr/>
        <p:txBody>
          <a:bodyPr/>
          <a:lstStyle/>
          <a:p>
            <a:r>
              <a:rPr lang="en-IN" b="1" dirty="0"/>
              <a:t>Regression Vs Classification</a:t>
            </a:r>
            <a:br>
              <a:rPr lang="en-IN" b="1" dirty="0"/>
            </a:br>
            <a:endParaRPr lang="en-IN" dirty="0"/>
          </a:p>
        </p:txBody>
      </p:sp>
      <p:sp>
        <p:nvSpPr>
          <p:cNvPr id="6" name="Content Placeholder 5">
            <a:extLst>
              <a:ext uri="{FF2B5EF4-FFF2-40B4-BE49-F238E27FC236}">
                <a16:creationId xmlns:a16="http://schemas.microsoft.com/office/drawing/2014/main" id="{9F452CE8-1E63-43FD-8084-DC3E9EA02BED}"/>
              </a:ext>
            </a:extLst>
          </p:cNvPr>
          <p:cNvSpPr>
            <a:spLocks noGrp="1"/>
          </p:cNvSpPr>
          <p:nvPr>
            <p:ph idx="1"/>
          </p:nvPr>
        </p:nvSpPr>
        <p:spPr>
          <a:xfrm>
            <a:off x="1154954" y="2518348"/>
            <a:ext cx="9622974" cy="3501452"/>
          </a:xfrm>
        </p:spPr>
        <p:txBody>
          <a:bodyPr>
            <a:normAutofit lnSpcReduction="10000"/>
          </a:bodyPr>
          <a:lstStyle/>
          <a:p>
            <a:pPr marL="0" indent="0">
              <a:buNone/>
            </a:pPr>
            <a:r>
              <a:rPr lang="en-US" sz="2000" dirty="0"/>
              <a:t>A regression model is used to predict continuous values.</a:t>
            </a:r>
          </a:p>
          <a:p>
            <a:pPr marL="0" indent="0">
              <a:buNone/>
            </a:pPr>
            <a:r>
              <a:rPr lang="en-US" sz="2000" dirty="0"/>
              <a:t>For example,</a:t>
            </a:r>
          </a:p>
          <a:p>
            <a:pPr marL="0" indent="0">
              <a:buNone/>
            </a:pPr>
            <a:r>
              <a:rPr lang="en-US" sz="2000" dirty="0"/>
              <a:t>* The probability of Tony stark coming alive in next avengers.</a:t>
            </a:r>
          </a:p>
          <a:p>
            <a:pPr marL="0" indent="0">
              <a:buNone/>
            </a:pPr>
            <a:r>
              <a:rPr lang="en-US" sz="2000" dirty="0"/>
              <a:t>* Price of houses in California.</a:t>
            </a:r>
          </a:p>
          <a:p>
            <a:pPr marL="0" indent="0">
              <a:buNone/>
            </a:pPr>
            <a:r>
              <a:rPr lang="en-US" sz="2000" dirty="0"/>
              <a:t>A classification model predicts discrete values. It can make predictions that answer questions like,</a:t>
            </a:r>
          </a:p>
          <a:p>
            <a:pPr marL="0" indent="0">
              <a:buNone/>
            </a:pPr>
            <a:r>
              <a:rPr lang="en-US" sz="2000" dirty="0"/>
              <a:t>* Is this an image of a cat or dog or Wade Wilson.</a:t>
            </a:r>
          </a:p>
          <a:p>
            <a:pPr marL="0" indent="0">
              <a:buNone/>
            </a:pPr>
            <a:r>
              <a:rPr lang="en-US" sz="2000" dirty="0"/>
              <a:t>* Predicting whether a movie belongs to DC or Marvel(based on the dark screen may be)</a:t>
            </a:r>
          </a:p>
          <a:p>
            <a:endParaRPr lang="en-IN" dirty="0"/>
          </a:p>
        </p:txBody>
      </p:sp>
    </p:spTree>
    <p:extLst>
      <p:ext uri="{BB962C8B-B14F-4D97-AF65-F5344CB8AC3E}">
        <p14:creationId xmlns:p14="http://schemas.microsoft.com/office/powerpoint/2010/main" val="124287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9D5CD6-64E1-49AA-9E1D-2B906CECD56A}"/>
              </a:ext>
            </a:extLst>
          </p:cNvPr>
          <p:cNvPicPr>
            <a:picLocks noChangeAspect="1"/>
          </p:cNvPicPr>
          <p:nvPr/>
        </p:nvPicPr>
        <p:blipFill>
          <a:blip r:embed="rId2"/>
          <a:stretch>
            <a:fillRect/>
          </a:stretch>
        </p:blipFill>
        <p:spPr>
          <a:xfrm>
            <a:off x="2920481" y="1856792"/>
            <a:ext cx="5980923" cy="5001208"/>
          </a:xfrm>
          <a:prstGeom prst="rect">
            <a:avLst/>
          </a:prstGeom>
        </p:spPr>
      </p:pic>
      <p:sp>
        <p:nvSpPr>
          <p:cNvPr id="2" name="Title 1">
            <a:extLst>
              <a:ext uri="{FF2B5EF4-FFF2-40B4-BE49-F238E27FC236}">
                <a16:creationId xmlns:a16="http://schemas.microsoft.com/office/drawing/2014/main" id="{136FF43A-EB7F-4453-BED8-E98E35DE8E86}"/>
              </a:ext>
            </a:extLst>
          </p:cNvPr>
          <p:cNvSpPr>
            <a:spLocks noGrp="1"/>
          </p:cNvSpPr>
          <p:nvPr>
            <p:ph type="title"/>
          </p:nvPr>
        </p:nvSpPr>
        <p:spPr>
          <a:xfrm>
            <a:off x="865705" y="484718"/>
            <a:ext cx="8761413" cy="706964"/>
          </a:xfrm>
        </p:spPr>
        <p:txBody>
          <a:bodyPr/>
          <a:lstStyle/>
          <a:p>
            <a:r>
              <a:rPr lang="en-IN" b="1" dirty="0"/>
              <a:t>Linear classifier </a:t>
            </a:r>
          </a:p>
        </p:txBody>
      </p:sp>
    </p:spTree>
    <p:extLst>
      <p:ext uri="{BB962C8B-B14F-4D97-AF65-F5344CB8AC3E}">
        <p14:creationId xmlns:p14="http://schemas.microsoft.com/office/powerpoint/2010/main" val="1936941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Regression:</a:t>
            </a:r>
            <a:endParaRPr lang="en-IN" dirty="0"/>
          </a:p>
        </p:txBody>
      </p:sp>
      <p:sp>
        <p:nvSpPr>
          <p:cNvPr id="8" name="Content Placeholder 7">
            <a:extLst>
              <a:ext uri="{FF2B5EF4-FFF2-40B4-BE49-F238E27FC236}">
                <a16:creationId xmlns:a16="http://schemas.microsoft.com/office/drawing/2014/main" id="{D714147A-7EC4-444D-8776-CA776B12B8A8}"/>
              </a:ext>
            </a:extLst>
          </p:cNvPr>
          <p:cNvSpPr>
            <a:spLocks noGrp="1"/>
          </p:cNvSpPr>
          <p:nvPr>
            <p:ph idx="1"/>
          </p:nvPr>
        </p:nvSpPr>
        <p:spPr>
          <a:xfrm>
            <a:off x="1154954" y="2603499"/>
            <a:ext cx="6505479" cy="4002573"/>
          </a:xfrm>
        </p:spPr>
        <p:txBody>
          <a:bodyPr>
            <a:normAutofit fontScale="92500" lnSpcReduction="10000"/>
          </a:bodyPr>
          <a:lstStyle/>
          <a:p>
            <a:pPr marL="0" indent="0">
              <a:buNone/>
            </a:pPr>
            <a:r>
              <a:rPr lang="en-US" dirty="0"/>
              <a:t>Linear regression is a method for finding the straight line or hyperplane that best fits a set of points.</a:t>
            </a:r>
          </a:p>
          <a:p>
            <a:pPr marL="0" indent="0">
              <a:buNone/>
            </a:pPr>
            <a:r>
              <a:rPr lang="en-US" dirty="0"/>
              <a:t>The line equation is,</a:t>
            </a:r>
          </a:p>
          <a:p>
            <a:pPr marL="0" indent="0">
              <a:buNone/>
            </a:pPr>
            <a:r>
              <a:rPr lang="en-US" dirty="0"/>
              <a:t>Y= mx+b</a:t>
            </a:r>
          </a:p>
          <a:p>
            <a:pPr marL="0" indent="0">
              <a:buNone/>
            </a:pPr>
            <a:r>
              <a:rPr lang="en-US" dirty="0"/>
              <a:t>In machine learning we use this convention instead,</a:t>
            </a:r>
          </a:p>
          <a:p>
            <a:pPr marL="0" indent="0">
              <a:buNone/>
            </a:pPr>
            <a:r>
              <a:rPr lang="en-US" dirty="0"/>
              <a:t>Y’= b+ w1x1</a:t>
            </a:r>
          </a:p>
          <a:p>
            <a:pPr marL="0" indent="0">
              <a:buNone/>
            </a:pPr>
            <a:r>
              <a:rPr lang="en-US" dirty="0"/>
              <a:t>Where,</a:t>
            </a:r>
          </a:p>
          <a:p>
            <a:pPr marL="0" indent="0">
              <a:buNone/>
            </a:pPr>
            <a:r>
              <a:rPr lang="en-US" dirty="0"/>
              <a:t>	y' is the label we are predicting.</a:t>
            </a:r>
          </a:p>
          <a:p>
            <a:pPr marL="0" indent="0">
              <a:buNone/>
            </a:pPr>
            <a:r>
              <a:rPr lang="en-US" dirty="0"/>
              <a:t>	b is the bias.</a:t>
            </a:r>
          </a:p>
          <a:p>
            <a:pPr marL="0" indent="0">
              <a:buNone/>
            </a:pPr>
            <a:r>
              <a:rPr lang="en-US" dirty="0"/>
              <a:t>	w1 is the weight of feature 1. </a:t>
            </a:r>
          </a:p>
          <a:p>
            <a:pPr marL="0" indent="0">
              <a:buNone/>
            </a:pPr>
            <a:r>
              <a:rPr lang="en-US" dirty="0"/>
              <a:t>	x1 is a feature (a known input).</a:t>
            </a:r>
          </a:p>
          <a:p>
            <a:pPr marL="0" indent="0">
              <a:buNone/>
            </a:pPr>
            <a:endParaRPr lang="en-IN" dirty="0"/>
          </a:p>
        </p:txBody>
      </p:sp>
      <p:pic>
        <p:nvPicPr>
          <p:cNvPr id="4" name="Picture 3">
            <a:extLst>
              <a:ext uri="{FF2B5EF4-FFF2-40B4-BE49-F238E27FC236}">
                <a16:creationId xmlns:a16="http://schemas.microsoft.com/office/drawing/2014/main" id="{4E77BC8D-308E-45B5-BEC6-D2E7076F6C20}"/>
              </a:ext>
            </a:extLst>
          </p:cNvPr>
          <p:cNvPicPr>
            <a:picLocks noChangeAspect="1"/>
          </p:cNvPicPr>
          <p:nvPr/>
        </p:nvPicPr>
        <p:blipFill>
          <a:blip r:embed="rId2"/>
          <a:stretch>
            <a:fillRect/>
          </a:stretch>
        </p:blipFill>
        <p:spPr>
          <a:xfrm>
            <a:off x="7248999" y="2519265"/>
            <a:ext cx="4159997" cy="3778897"/>
          </a:xfrm>
          <a:prstGeom prst="rect">
            <a:avLst/>
          </a:prstGeom>
        </p:spPr>
      </p:pic>
    </p:spTree>
    <p:extLst>
      <p:ext uri="{BB962C8B-B14F-4D97-AF65-F5344CB8AC3E}">
        <p14:creationId xmlns:p14="http://schemas.microsoft.com/office/powerpoint/2010/main" val="1850770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Mean square error (MSE):</a:t>
            </a:r>
            <a:endParaRPr lang="en-IN" dirty="0"/>
          </a:p>
        </p:txBody>
      </p:sp>
      <p:pic>
        <p:nvPicPr>
          <p:cNvPr id="5" name="Content Placeholder 4">
            <a:extLst>
              <a:ext uri="{FF2B5EF4-FFF2-40B4-BE49-F238E27FC236}">
                <a16:creationId xmlns:a16="http://schemas.microsoft.com/office/drawing/2014/main" id="{E013F7E2-FF25-41C1-BAA1-23AC6839ECD5}"/>
              </a:ext>
            </a:extLst>
          </p:cNvPr>
          <p:cNvPicPr>
            <a:picLocks noGrp="1" noChangeAspect="1"/>
          </p:cNvPicPr>
          <p:nvPr>
            <p:ph idx="1"/>
          </p:nvPr>
        </p:nvPicPr>
        <p:blipFill>
          <a:blip r:embed="rId2"/>
          <a:stretch>
            <a:fillRect/>
          </a:stretch>
        </p:blipFill>
        <p:spPr>
          <a:xfrm>
            <a:off x="1154954" y="3290790"/>
            <a:ext cx="10020877" cy="1649510"/>
          </a:xfrm>
        </p:spPr>
      </p:pic>
    </p:spTree>
    <p:extLst>
      <p:ext uri="{BB962C8B-B14F-4D97-AF65-F5344CB8AC3E}">
        <p14:creationId xmlns:p14="http://schemas.microsoft.com/office/powerpoint/2010/main" val="319497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5E27-EFC0-434B-925C-AAB408040012}"/>
              </a:ext>
            </a:extLst>
          </p:cNvPr>
          <p:cNvSpPr>
            <a:spLocks noGrp="1"/>
          </p:cNvSpPr>
          <p:nvPr>
            <p:ph type="title"/>
          </p:nvPr>
        </p:nvSpPr>
        <p:spPr/>
        <p:txBody>
          <a:bodyPr/>
          <a:lstStyle/>
          <a:p>
            <a:r>
              <a:rPr lang="en-IN" b="1" dirty="0"/>
              <a:t>Logistic Regression</a:t>
            </a:r>
            <a:br>
              <a:rPr lang="en-IN" b="1" dirty="0"/>
            </a:br>
            <a:endParaRPr lang="en-IN" dirty="0"/>
          </a:p>
        </p:txBody>
      </p:sp>
      <p:sp>
        <p:nvSpPr>
          <p:cNvPr id="3" name="Content Placeholder 2">
            <a:extLst>
              <a:ext uri="{FF2B5EF4-FFF2-40B4-BE49-F238E27FC236}">
                <a16:creationId xmlns:a16="http://schemas.microsoft.com/office/drawing/2014/main" id="{2E0DD8DE-55D8-4459-B797-F2BFC17B0482}"/>
              </a:ext>
            </a:extLst>
          </p:cNvPr>
          <p:cNvSpPr>
            <a:spLocks noGrp="1"/>
          </p:cNvSpPr>
          <p:nvPr>
            <p:ph idx="1"/>
          </p:nvPr>
        </p:nvSpPr>
        <p:spPr>
          <a:xfrm>
            <a:off x="529803" y="2258268"/>
            <a:ext cx="4881951" cy="4254500"/>
          </a:xfrm>
        </p:spPr>
        <p:txBody>
          <a:bodyPr/>
          <a:lstStyle/>
          <a:p>
            <a:pPr marL="0" indent="0">
              <a:buNone/>
            </a:pPr>
            <a:r>
              <a:rPr lang="en-US" dirty="0"/>
              <a:t>Many problems require a probability estimate as output.</a:t>
            </a:r>
          </a:p>
          <a:p>
            <a:pPr marL="0" indent="0">
              <a:buNone/>
            </a:pPr>
            <a:r>
              <a:rPr lang="en-US" dirty="0"/>
              <a:t>Logistic regression is an extremely efficient mechanism for calculating probabilities.</a:t>
            </a:r>
          </a:p>
          <a:p>
            <a:pPr marL="0" indent="0">
              <a:buNone/>
            </a:pPr>
            <a:r>
              <a:rPr lang="en-US" dirty="0"/>
              <a:t>For example, consider that the probability of coconut falling on someone's head while walking through a field is 0.05. Then over the year 18 accidents will happen in that field because of coconut!</a:t>
            </a:r>
          </a:p>
          <a:p>
            <a:pPr marL="0" indent="0">
              <a:buNone/>
            </a:pPr>
            <a:r>
              <a:rPr lang="en-US" altLang="en-US" dirty="0">
                <a:solidFill>
                  <a:srgbClr val="24292E"/>
                </a:solidFill>
                <a:latin typeface="SFMono-Regular"/>
              </a:rPr>
              <a:t>P(</a:t>
            </a:r>
            <a:r>
              <a:rPr lang="en-US" altLang="en-US" dirty="0" err="1">
                <a:solidFill>
                  <a:srgbClr val="24292E"/>
                </a:solidFill>
                <a:latin typeface="SFMono-Regular"/>
              </a:rPr>
              <a:t>thenga|day</a:t>
            </a:r>
            <a:r>
              <a:rPr lang="en-US" altLang="en-US" dirty="0">
                <a:solidFill>
                  <a:srgbClr val="24292E"/>
                </a:solidFill>
                <a:latin typeface="SFMono-Regular"/>
              </a:rPr>
              <a:t>) = 0.05 coconut falling on head = 0.05*365 ~= 18</a:t>
            </a:r>
            <a:r>
              <a:rPr lang="en-US" altLang="en-US" sz="1600" dirty="0">
                <a:solidFill>
                  <a:schemeClr val="tx1"/>
                </a:solidFill>
              </a:rPr>
              <a:t> </a:t>
            </a:r>
            <a:endParaRPr lang="en-US" altLang="en-US" sz="4400" dirty="0">
              <a:solidFill>
                <a:schemeClr val="tx1"/>
              </a:solidFill>
              <a:latin typeface="Arial" panose="020B0604020202020204" pitchFamily="34" charset="0"/>
            </a:endParaRPr>
          </a:p>
          <a:p>
            <a:pPr marL="0" indent="0">
              <a:buNone/>
            </a:pPr>
            <a:endParaRPr lang="en-US" dirty="0"/>
          </a:p>
          <a:p>
            <a:pPr marL="0" indent="0">
              <a:buNone/>
            </a:pPr>
            <a:endParaRPr lang="en-US" dirty="0"/>
          </a:p>
          <a:p>
            <a:endParaRPr lang="en-IN" dirty="0"/>
          </a:p>
        </p:txBody>
      </p:sp>
      <p:pic>
        <p:nvPicPr>
          <p:cNvPr id="7" name="Picture 6">
            <a:extLst>
              <a:ext uri="{FF2B5EF4-FFF2-40B4-BE49-F238E27FC236}">
                <a16:creationId xmlns:a16="http://schemas.microsoft.com/office/drawing/2014/main" id="{C4EB1FE7-C306-4475-B763-98B4919DC53F}"/>
              </a:ext>
            </a:extLst>
          </p:cNvPr>
          <p:cNvPicPr>
            <a:picLocks noChangeAspect="1"/>
          </p:cNvPicPr>
          <p:nvPr/>
        </p:nvPicPr>
        <p:blipFill>
          <a:blip r:embed="rId2"/>
          <a:stretch>
            <a:fillRect/>
          </a:stretch>
        </p:blipFill>
        <p:spPr>
          <a:xfrm>
            <a:off x="6211081" y="2356451"/>
            <a:ext cx="5253132" cy="4043529"/>
          </a:xfrm>
          <a:prstGeom prst="rect">
            <a:avLst/>
          </a:prstGeom>
        </p:spPr>
      </p:pic>
    </p:spTree>
    <p:extLst>
      <p:ext uri="{BB962C8B-B14F-4D97-AF65-F5344CB8AC3E}">
        <p14:creationId xmlns:p14="http://schemas.microsoft.com/office/powerpoint/2010/main" val="25363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A5CEC-8936-4122-B3DE-D310B7CA8AAF}"/>
              </a:ext>
            </a:extLst>
          </p:cNvPr>
          <p:cNvSpPr>
            <a:spLocks noGrp="1"/>
          </p:cNvSpPr>
          <p:nvPr>
            <p:ph idx="4294967295"/>
          </p:nvPr>
        </p:nvSpPr>
        <p:spPr>
          <a:xfrm>
            <a:off x="1371600" y="1007706"/>
            <a:ext cx="6083559" cy="5096070"/>
          </a:xfrm>
        </p:spPr>
        <p:txBody>
          <a:bodyPr/>
          <a:lstStyle/>
          <a:p>
            <a:pPr marL="0" indent="0">
              <a:buNone/>
            </a:pPr>
            <a:r>
              <a:rPr lang="en-US" sz="2000" b="1" dirty="0"/>
              <a:t>Activation Function:</a:t>
            </a:r>
          </a:p>
          <a:p>
            <a:pPr marL="0" indent="0">
              <a:buNone/>
            </a:pPr>
            <a:r>
              <a:rPr lang="en-US" dirty="0"/>
              <a:t>Activation function decides, whether a neuron should be activated or not by calculating weighted sum and further adding bias with it. The purpose of the activation function is to introduce</a:t>
            </a:r>
            <a:r>
              <a:rPr lang="en-US" b="1" dirty="0"/>
              <a:t> </a:t>
            </a:r>
            <a:r>
              <a:rPr lang="en-US" dirty="0"/>
              <a:t>non-linearity into the output of a neuron.</a:t>
            </a:r>
          </a:p>
          <a:p>
            <a:pPr marL="0" indent="0">
              <a:buNone/>
            </a:pPr>
            <a:r>
              <a:rPr lang="en-US" dirty="0"/>
              <a:t>The Activation Functions can be basically divided into 2 types-</a:t>
            </a:r>
          </a:p>
          <a:p>
            <a:pPr>
              <a:buAutoNum type="arabicPlain"/>
            </a:pPr>
            <a:r>
              <a:rPr lang="en-US" dirty="0"/>
              <a:t>Linear Activation Function</a:t>
            </a:r>
          </a:p>
          <a:p>
            <a:pPr>
              <a:buAutoNum type="arabicPlain"/>
            </a:pPr>
            <a:r>
              <a:rPr lang="en-US" dirty="0"/>
              <a:t>Non-linear Activation Functions</a:t>
            </a:r>
          </a:p>
          <a:p>
            <a:pPr marL="0" indent="0">
              <a:buNone/>
            </a:pPr>
            <a:r>
              <a:rPr lang="en-US" dirty="0"/>
              <a:t>     * Sigmoid or Logistic Activation Function</a:t>
            </a:r>
          </a:p>
          <a:p>
            <a:pPr marL="0" indent="0">
              <a:buNone/>
            </a:pPr>
            <a:r>
              <a:rPr lang="en-US" dirty="0"/>
              <a:t>     * </a:t>
            </a:r>
            <a:r>
              <a:rPr lang="en-IN" dirty="0" err="1"/>
              <a:t>ReLU</a:t>
            </a:r>
            <a:r>
              <a:rPr lang="en-IN" dirty="0"/>
              <a:t> (Rectified Linear Unit) Activation Function</a:t>
            </a:r>
          </a:p>
          <a:p>
            <a:pPr marL="0" indent="0">
              <a:buNone/>
            </a:pPr>
            <a:r>
              <a:rPr lang="en-IN" dirty="0"/>
              <a:t>     * </a:t>
            </a:r>
            <a:r>
              <a:rPr lang="en-US" dirty="0"/>
              <a:t>Tanh or hyperbolic tangent Activation Function</a:t>
            </a:r>
          </a:p>
          <a:p>
            <a:pPr marL="0" indent="0">
              <a:buNone/>
            </a:pPr>
            <a:endParaRPr lang="en-IN"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34816CFF-7734-4219-9B14-64E2D81F3EA9}"/>
              </a:ext>
            </a:extLst>
          </p:cNvPr>
          <p:cNvPicPr>
            <a:picLocks noChangeAspect="1"/>
          </p:cNvPicPr>
          <p:nvPr/>
        </p:nvPicPr>
        <p:blipFill>
          <a:blip r:embed="rId2"/>
          <a:stretch>
            <a:fillRect/>
          </a:stretch>
        </p:blipFill>
        <p:spPr>
          <a:xfrm>
            <a:off x="7455160" y="1462524"/>
            <a:ext cx="4627984" cy="4760167"/>
          </a:xfrm>
          <a:prstGeom prst="rect">
            <a:avLst/>
          </a:prstGeom>
        </p:spPr>
      </p:pic>
    </p:spTree>
    <p:extLst>
      <p:ext uri="{BB962C8B-B14F-4D97-AF65-F5344CB8AC3E}">
        <p14:creationId xmlns:p14="http://schemas.microsoft.com/office/powerpoint/2010/main" val="371255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Reducing Loss</a:t>
            </a:r>
            <a:br>
              <a:rPr lang="en-IN" b="1" dirty="0"/>
            </a:br>
            <a:endParaRPr lang="en-IN" dirty="0"/>
          </a:p>
        </p:txBody>
      </p:sp>
      <p:sp>
        <p:nvSpPr>
          <p:cNvPr id="3" name="Content Placeholder 2"/>
          <p:cNvSpPr>
            <a:spLocks noGrp="1"/>
          </p:cNvSpPr>
          <p:nvPr>
            <p:ph idx="1"/>
          </p:nvPr>
        </p:nvSpPr>
        <p:spPr>
          <a:xfrm>
            <a:off x="1154955" y="2603500"/>
            <a:ext cx="6636495" cy="3416300"/>
          </a:xfrm>
        </p:spPr>
        <p:txBody>
          <a:bodyPr/>
          <a:lstStyle/>
          <a:p>
            <a:pPr marL="0" indent="0">
              <a:buNone/>
            </a:pPr>
            <a:r>
              <a:rPr lang="en-US" dirty="0"/>
              <a:t>Reducing the loss is similar to the </a:t>
            </a:r>
            <a:r>
              <a:rPr lang="en-US" b="1" dirty="0"/>
              <a:t>"Hot and cold game"</a:t>
            </a:r>
            <a:r>
              <a:rPr lang="en-US" dirty="0"/>
              <a:t> kids play!</a:t>
            </a:r>
          </a:p>
          <a:p>
            <a:pPr marL="0" indent="0">
              <a:buNone/>
            </a:pPr>
            <a:r>
              <a:rPr lang="en-US" dirty="0"/>
              <a:t>A Machine Learning model is trained by starting with an initial guess for the weights and bias and iteratively adjusting those guesses until learning the weights and bias with the lowest possible loss.</a:t>
            </a:r>
          </a:p>
          <a:p>
            <a:endParaRPr lang="en-IN" dirty="0"/>
          </a:p>
        </p:txBody>
      </p:sp>
      <p:pic>
        <p:nvPicPr>
          <p:cNvPr id="5" name="Picture 4">
            <a:extLst>
              <a:ext uri="{FF2B5EF4-FFF2-40B4-BE49-F238E27FC236}">
                <a16:creationId xmlns:a16="http://schemas.microsoft.com/office/drawing/2014/main" id="{40AA92A7-BC8E-45AC-9CE2-3F096728FE5B}"/>
              </a:ext>
            </a:extLst>
          </p:cNvPr>
          <p:cNvPicPr>
            <a:picLocks noChangeAspect="1"/>
          </p:cNvPicPr>
          <p:nvPr/>
        </p:nvPicPr>
        <p:blipFill>
          <a:blip r:embed="rId2"/>
          <a:stretch>
            <a:fillRect/>
          </a:stretch>
        </p:blipFill>
        <p:spPr>
          <a:xfrm>
            <a:off x="7791451" y="2588682"/>
            <a:ext cx="4114799" cy="3295650"/>
          </a:xfrm>
          <a:prstGeom prst="rect">
            <a:avLst/>
          </a:prstGeom>
        </p:spPr>
      </p:pic>
    </p:spTree>
    <p:extLst>
      <p:ext uri="{BB962C8B-B14F-4D97-AF65-F5344CB8AC3E}">
        <p14:creationId xmlns:p14="http://schemas.microsoft.com/office/powerpoint/2010/main" val="596770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Gradient Descent</a:t>
            </a:r>
            <a:br>
              <a:rPr lang="en-IN" b="1" dirty="0"/>
            </a:br>
            <a:endParaRPr lang="en-IN" dirty="0"/>
          </a:p>
        </p:txBody>
      </p:sp>
      <p:pic>
        <p:nvPicPr>
          <p:cNvPr id="5" name="Content Placeholder 4">
            <a:extLst>
              <a:ext uri="{FF2B5EF4-FFF2-40B4-BE49-F238E27FC236}">
                <a16:creationId xmlns:a16="http://schemas.microsoft.com/office/drawing/2014/main" id="{F1ABF28E-24EE-462F-BB55-99572F3E4F20}"/>
              </a:ext>
            </a:extLst>
          </p:cNvPr>
          <p:cNvPicPr>
            <a:picLocks noGrp="1" noChangeAspect="1"/>
          </p:cNvPicPr>
          <p:nvPr>
            <p:ph idx="1"/>
          </p:nvPr>
        </p:nvPicPr>
        <p:blipFill>
          <a:blip r:embed="rId2"/>
          <a:stretch>
            <a:fillRect/>
          </a:stretch>
        </p:blipFill>
        <p:spPr>
          <a:xfrm>
            <a:off x="2835739" y="2958063"/>
            <a:ext cx="6304590" cy="3416300"/>
          </a:xfrm>
        </p:spPr>
      </p:pic>
    </p:spTree>
    <p:extLst>
      <p:ext uri="{BB962C8B-B14F-4D97-AF65-F5344CB8AC3E}">
        <p14:creationId xmlns:p14="http://schemas.microsoft.com/office/powerpoint/2010/main" val="213890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3DB0E-D3A9-469B-BB73-FBA19DF201DB}"/>
              </a:ext>
            </a:extLst>
          </p:cNvPr>
          <p:cNvPicPr>
            <a:picLocks noChangeAspect="1"/>
          </p:cNvPicPr>
          <p:nvPr/>
        </p:nvPicPr>
        <p:blipFill>
          <a:blip r:embed="rId2"/>
          <a:stretch>
            <a:fillRect/>
          </a:stretch>
        </p:blipFill>
        <p:spPr>
          <a:xfrm>
            <a:off x="1477148" y="465290"/>
            <a:ext cx="8292003" cy="5927419"/>
          </a:xfrm>
          <a:prstGeom prst="rect">
            <a:avLst/>
          </a:prstGeom>
        </p:spPr>
      </p:pic>
    </p:spTree>
    <p:extLst>
      <p:ext uri="{BB962C8B-B14F-4D97-AF65-F5344CB8AC3E}">
        <p14:creationId xmlns:p14="http://schemas.microsoft.com/office/powerpoint/2010/main" val="3692918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A6B1-3F90-4453-819D-00AC6FFF5AAD}"/>
              </a:ext>
            </a:extLst>
          </p:cNvPr>
          <p:cNvSpPr>
            <a:spLocks noGrp="1"/>
          </p:cNvSpPr>
          <p:nvPr>
            <p:ph type="title"/>
          </p:nvPr>
        </p:nvSpPr>
        <p:spPr/>
        <p:txBody>
          <a:bodyPr/>
          <a:lstStyle/>
          <a:p>
            <a:r>
              <a:rPr lang="en-IN" dirty="0"/>
              <a:t>Learning Rate</a:t>
            </a:r>
          </a:p>
        </p:txBody>
      </p:sp>
      <p:pic>
        <p:nvPicPr>
          <p:cNvPr id="5" name="Content Placeholder 4">
            <a:extLst>
              <a:ext uri="{FF2B5EF4-FFF2-40B4-BE49-F238E27FC236}">
                <a16:creationId xmlns:a16="http://schemas.microsoft.com/office/drawing/2014/main" id="{72884AAF-CF95-46AE-A77F-470BEF3AC210}"/>
              </a:ext>
            </a:extLst>
          </p:cNvPr>
          <p:cNvPicPr>
            <a:picLocks noGrp="1" noChangeAspect="1"/>
          </p:cNvPicPr>
          <p:nvPr>
            <p:ph idx="1"/>
          </p:nvPr>
        </p:nvPicPr>
        <p:blipFill>
          <a:blip r:embed="rId2"/>
          <a:stretch>
            <a:fillRect/>
          </a:stretch>
        </p:blipFill>
        <p:spPr>
          <a:xfrm>
            <a:off x="2520850" y="2808774"/>
            <a:ext cx="7307593" cy="3416300"/>
          </a:xfrm>
        </p:spPr>
      </p:pic>
    </p:spTree>
    <p:extLst>
      <p:ext uri="{BB962C8B-B14F-4D97-AF65-F5344CB8AC3E}">
        <p14:creationId xmlns:p14="http://schemas.microsoft.com/office/powerpoint/2010/main" val="3279020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AA9-345D-4471-B7BD-95AD1250F3B4}"/>
              </a:ext>
            </a:extLst>
          </p:cNvPr>
          <p:cNvSpPr>
            <a:spLocks noGrp="1"/>
          </p:cNvSpPr>
          <p:nvPr>
            <p:ph type="title"/>
          </p:nvPr>
        </p:nvSpPr>
        <p:spPr/>
        <p:txBody>
          <a:bodyPr/>
          <a:lstStyle/>
          <a:p>
            <a:r>
              <a:rPr lang="en-IN" b="1" dirty="0"/>
              <a:t>Training and Testing Sets</a:t>
            </a:r>
            <a:br>
              <a:rPr lang="en-IN" b="1" dirty="0"/>
            </a:br>
            <a:endParaRPr lang="en-IN" dirty="0"/>
          </a:p>
        </p:txBody>
      </p:sp>
      <p:sp>
        <p:nvSpPr>
          <p:cNvPr id="3" name="Content Placeholder 2">
            <a:extLst>
              <a:ext uri="{FF2B5EF4-FFF2-40B4-BE49-F238E27FC236}">
                <a16:creationId xmlns:a16="http://schemas.microsoft.com/office/drawing/2014/main" id="{62C871C4-EAE0-4411-BBAB-9A79D9E3A3D9}"/>
              </a:ext>
            </a:extLst>
          </p:cNvPr>
          <p:cNvSpPr>
            <a:spLocks noGrp="1"/>
          </p:cNvSpPr>
          <p:nvPr>
            <p:ph idx="1"/>
          </p:nvPr>
        </p:nvSpPr>
        <p:spPr>
          <a:xfrm>
            <a:off x="501813" y="2507644"/>
            <a:ext cx="5594187" cy="4042446"/>
          </a:xfrm>
        </p:spPr>
        <p:txBody>
          <a:bodyPr/>
          <a:lstStyle/>
          <a:p>
            <a:pPr marL="0" indent="0">
              <a:buNone/>
            </a:pPr>
            <a:r>
              <a:rPr lang="en-US" dirty="0"/>
              <a:t>Our goal is to create a machine learning model that generalizes well to new data.</a:t>
            </a:r>
          </a:p>
          <a:p>
            <a:pPr marL="0" indent="0">
              <a:buNone/>
            </a:pPr>
            <a:r>
              <a:rPr lang="en-US" dirty="0"/>
              <a:t>We train the model using a Training set and the test set act as a proxy for new data!</a:t>
            </a:r>
          </a:p>
          <a:p>
            <a:pPr marL="0" indent="0">
              <a:buNone/>
            </a:pPr>
            <a:endParaRPr lang="en-US" b="1" dirty="0"/>
          </a:p>
          <a:p>
            <a:pPr marL="0" indent="0">
              <a:buNone/>
            </a:pPr>
            <a:r>
              <a:rPr lang="en-US" b="1" dirty="0"/>
              <a:t>training set</a:t>
            </a:r>
            <a:r>
              <a:rPr lang="en-US" dirty="0"/>
              <a:t> — a subset to train a model.</a:t>
            </a:r>
          </a:p>
          <a:p>
            <a:pPr marL="0" indent="0">
              <a:buNone/>
            </a:pPr>
            <a:r>
              <a:rPr lang="en-US" b="1" dirty="0"/>
              <a:t>test set</a:t>
            </a:r>
            <a:r>
              <a:rPr lang="en-US" dirty="0"/>
              <a:t> — a subset to test the trained model.</a:t>
            </a:r>
          </a:p>
          <a:p>
            <a:pPr marL="0" indent="0">
              <a:buNone/>
            </a:pPr>
            <a:endParaRPr lang="en-US" dirty="0"/>
          </a:p>
          <a:p>
            <a:endParaRPr lang="en-IN" dirty="0"/>
          </a:p>
        </p:txBody>
      </p:sp>
      <p:pic>
        <p:nvPicPr>
          <p:cNvPr id="5" name="Picture 4">
            <a:extLst>
              <a:ext uri="{FF2B5EF4-FFF2-40B4-BE49-F238E27FC236}">
                <a16:creationId xmlns:a16="http://schemas.microsoft.com/office/drawing/2014/main" id="{116C6EEE-7F8C-4DBC-B2F9-2EC61B184FFF}"/>
              </a:ext>
            </a:extLst>
          </p:cNvPr>
          <p:cNvPicPr>
            <a:picLocks noChangeAspect="1"/>
          </p:cNvPicPr>
          <p:nvPr/>
        </p:nvPicPr>
        <p:blipFill>
          <a:blip r:embed="rId2"/>
          <a:stretch>
            <a:fillRect/>
          </a:stretch>
        </p:blipFill>
        <p:spPr>
          <a:xfrm>
            <a:off x="5998915" y="2324877"/>
            <a:ext cx="2875480" cy="3226836"/>
          </a:xfrm>
          <a:prstGeom prst="rect">
            <a:avLst/>
          </a:prstGeom>
        </p:spPr>
      </p:pic>
      <p:pic>
        <p:nvPicPr>
          <p:cNvPr id="7" name="Picture 6">
            <a:extLst>
              <a:ext uri="{FF2B5EF4-FFF2-40B4-BE49-F238E27FC236}">
                <a16:creationId xmlns:a16="http://schemas.microsoft.com/office/drawing/2014/main" id="{555A492A-1000-4710-ABB8-219CE4223210}"/>
              </a:ext>
            </a:extLst>
          </p:cNvPr>
          <p:cNvPicPr>
            <a:picLocks noChangeAspect="1"/>
          </p:cNvPicPr>
          <p:nvPr/>
        </p:nvPicPr>
        <p:blipFill>
          <a:blip r:embed="rId3"/>
          <a:stretch>
            <a:fillRect/>
          </a:stretch>
        </p:blipFill>
        <p:spPr>
          <a:xfrm>
            <a:off x="8781090" y="2416260"/>
            <a:ext cx="3124772" cy="3135453"/>
          </a:xfrm>
          <a:prstGeom prst="rect">
            <a:avLst/>
          </a:prstGeom>
        </p:spPr>
      </p:pic>
    </p:spTree>
    <p:extLst>
      <p:ext uri="{BB962C8B-B14F-4D97-AF65-F5344CB8AC3E}">
        <p14:creationId xmlns:p14="http://schemas.microsoft.com/office/powerpoint/2010/main" val="3513076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99F6-B14C-4442-A76B-D040C904BFDA}"/>
              </a:ext>
            </a:extLst>
          </p:cNvPr>
          <p:cNvSpPr>
            <a:spLocks noGrp="1"/>
          </p:cNvSpPr>
          <p:nvPr>
            <p:ph type="title"/>
          </p:nvPr>
        </p:nvSpPr>
        <p:spPr/>
        <p:txBody>
          <a:bodyPr/>
          <a:lstStyle/>
          <a:p>
            <a:r>
              <a:rPr lang="en-IN" dirty="0"/>
              <a:t>Neural Networks:</a:t>
            </a:r>
          </a:p>
        </p:txBody>
      </p:sp>
      <p:sp>
        <p:nvSpPr>
          <p:cNvPr id="3" name="Content Placeholder 2">
            <a:extLst>
              <a:ext uri="{FF2B5EF4-FFF2-40B4-BE49-F238E27FC236}">
                <a16:creationId xmlns:a16="http://schemas.microsoft.com/office/drawing/2014/main" id="{01FACA5A-4BC8-4836-8D6C-E91F7B3142A1}"/>
              </a:ext>
            </a:extLst>
          </p:cNvPr>
          <p:cNvSpPr>
            <a:spLocks noGrp="1"/>
          </p:cNvSpPr>
          <p:nvPr>
            <p:ph idx="1"/>
          </p:nvPr>
        </p:nvSpPr>
        <p:spPr>
          <a:xfrm>
            <a:off x="576456" y="2650153"/>
            <a:ext cx="6141585" cy="3416300"/>
          </a:xfrm>
        </p:spPr>
        <p:txBody>
          <a:bodyPr/>
          <a:lstStyle/>
          <a:p>
            <a:pPr marL="0" indent="0">
              <a:buNone/>
            </a:pPr>
            <a:r>
              <a:rPr lang="en-US" dirty="0"/>
              <a:t>A neural</a:t>
            </a:r>
            <a:r>
              <a:rPr lang="en-US" b="1" dirty="0"/>
              <a:t> </a:t>
            </a:r>
            <a:r>
              <a:rPr lang="en-US" dirty="0"/>
              <a:t>network is a network or circuit of neurons, or in a modern sense, an artificial neural</a:t>
            </a:r>
            <a:r>
              <a:rPr lang="en-US" b="1" dirty="0"/>
              <a:t> </a:t>
            </a:r>
            <a:r>
              <a:rPr lang="en-US" dirty="0"/>
              <a:t>network, composed of artificial neurons or nodes</a:t>
            </a:r>
          </a:p>
          <a:p>
            <a:pPr marL="0" indent="0">
              <a:buNone/>
            </a:pPr>
            <a:endParaRPr lang="en-IN" dirty="0"/>
          </a:p>
        </p:txBody>
      </p:sp>
      <p:pic>
        <p:nvPicPr>
          <p:cNvPr id="5" name="Picture 4">
            <a:extLst>
              <a:ext uri="{FF2B5EF4-FFF2-40B4-BE49-F238E27FC236}">
                <a16:creationId xmlns:a16="http://schemas.microsoft.com/office/drawing/2014/main" id="{D3434C04-5D17-43E5-AE66-A85C5645B095}"/>
              </a:ext>
            </a:extLst>
          </p:cNvPr>
          <p:cNvPicPr>
            <a:picLocks noChangeAspect="1"/>
          </p:cNvPicPr>
          <p:nvPr/>
        </p:nvPicPr>
        <p:blipFill>
          <a:blip r:embed="rId2"/>
          <a:stretch>
            <a:fillRect/>
          </a:stretch>
        </p:blipFill>
        <p:spPr>
          <a:xfrm>
            <a:off x="7596129" y="2758447"/>
            <a:ext cx="3124744" cy="3521055"/>
          </a:xfrm>
          <a:prstGeom prst="rect">
            <a:avLst/>
          </a:prstGeom>
        </p:spPr>
      </p:pic>
    </p:spTree>
    <p:extLst>
      <p:ext uri="{BB962C8B-B14F-4D97-AF65-F5344CB8AC3E}">
        <p14:creationId xmlns:p14="http://schemas.microsoft.com/office/powerpoint/2010/main" val="261766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913838-5F46-4DFA-9452-EBFE75F73FA3}"/>
              </a:ext>
            </a:extLst>
          </p:cNvPr>
          <p:cNvPicPr>
            <a:picLocks noChangeAspect="1"/>
          </p:cNvPicPr>
          <p:nvPr/>
        </p:nvPicPr>
        <p:blipFill>
          <a:blip r:embed="rId2"/>
          <a:stretch>
            <a:fillRect/>
          </a:stretch>
        </p:blipFill>
        <p:spPr>
          <a:xfrm>
            <a:off x="6310603" y="0"/>
            <a:ext cx="5576595" cy="6858000"/>
          </a:xfrm>
          <a:prstGeom prst="rect">
            <a:avLst/>
          </a:prstGeom>
        </p:spPr>
      </p:pic>
      <p:sp>
        <p:nvSpPr>
          <p:cNvPr id="6" name="Rectangle 5">
            <a:extLst>
              <a:ext uri="{FF2B5EF4-FFF2-40B4-BE49-F238E27FC236}">
                <a16:creationId xmlns:a16="http://schemas.microsoft.com/office/drawing/2014/main" id="{220AE0BF-E508-4BDA-AB2E-C14029EBBD62}"/>
              </a:ext>
            </a:extLst>
          </p:cNvPr>
          <p:cNvSpPr/>
          <p:nvPr/>
        </p:nvSpPr>
        <p:spPr>
          <a:xfrm>
            <a:off x="1026367" y="2967335"/>
            <a:ext cx="4348065" cy="461665"/>
          </a:xfrm>
          <a:prstGeom prst="rect">
            <a:avLst/>
          </a:prstGeom>
        </p:spPr>
        <p:txBody>
          <a:bodyPr wrap="square">
            <a:spAutoFit/>
          </a:bodyPr>
          <a:lstStyle/>
          <a:p>
            <a:r>
              <a:rPr lang="en-IN" sz="2400" dirty="0"/>
              <a:t>Types of neural networks</a:t>
            </a:r>
          </a:p>
        </p:txBody>
      </p:sp>
    </p:spTree>
    <p:extLst>
      <p:ext uri="{BB962C8B-B14F-4D97-AF65-F5344CB8AC3E}">
        <p14:creationId xmlns:p14="http://schemas.microsoft.com/office/powerpoint/2010/main" val="3988907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820BF-39B3-4906-BD93-69E13416DC96}"/>
              </a:ext>
            </a:extLst>
          </p:cNvPr>
          <p:cNvSpPr/>
          <p:nvPr/>
        </p:nvSpPr>
        <p:spPr>
          <a:xfrm>
            <a:off x="3180779" y="3244334"/>
            <a:ext cx="5785939" cy="3416320"/>
          </a:xfrm>
          <a:prstGeom prst="rect">
            <a:avLst/>
          </a:prstGeom>
        </p:spPr>
        <p:txBody>
          <a:bodyPr wrap="square">
            <a:spAutoFit/>
          </a:bodyPr>
          <a:lstStyle/>
          <a:p>
            <a:r>
              <a:rPr lang="en-IN" b="1" dirty="0">
                <a:hlinkClick r:id="rId2"/>
              </a:rPr>
              <a:t>https://www.youtube.com/watch?v=ayPqjPekn7g</a:t>
            </a:r>
            <a:endParaRPr lang="en-IN" b="1" dirty="0"/>
          </a:p>
          <a:p>
            <a:endParaRPr lang="en-IN" b="1" dirty="0"/>
          </a:p>
          <a:p>
            <a:r>
              <a:rPr lang="en-IN" dirty="0">
                <a:hlinkClick r:id="rId3"/>
              </a:rPr>
              <a:t>https://experiments.withgoogle.com/collection/ai</a:t>
            </a:r>
            <a:endParaRPr lang="en-IN" dirty="0"/>
          </a:p>
          <a:p>
            <a:endParaRPr lang="en-IN" b="1" dirty="0"/>
          </a:p>
          <a:p>
            <a:r>
              <a:rPr lang="en-IN" dirty="0">
                <a:hlinkClick r:id="rId4"/>
              </a:rPr>
              <a:t>https://playground.tensorflow.org/</a:t>
            </a:r>
            <a:endParaRPr lang="en-IN" dirty="0"/>
          </a:p>
          <a:p>
            <a:endParaRPr lang="en-IN" b="1" dirty="0"/>
          </a:p>
          <a:p>
            <a:r>
              <a:rPr lang="en-IN" dirty="0">
                <a:hlinkClick r:id="rId5"/>
              </a:rPr>
              <a:t>https://www.youtube.com/watch?v=Ur8Q-mANxUI</a:t>
            </a:r>
            <a:endParaRPr lang="en-IN" dirty="0"/>
          </a:p>
          <a:p>
            <a:endParaRPr lang="en-IN" b="1" dirty="0"/>
          </a:p>
          <a:p>
            <a:r>
              <a:rPr lang="en-IN" dirty="0">
                <a:hlinkClick r:id="rId5"/>
              </a:rPr>
              <a:t>https://www.youtube.com/watch?v=Ur8Q-mANxUI</a:t>
            </a:r>
            <a:endParaRPr lang="en-IN" b="1" dirty="0"/>
          </a:p>
          <a:p>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660DCF-260C-4B5E-BA18-928DFAFA2213}"/>
              </a:ext>
            </a:extLst>
          </p:cNvPr>
          <p:cNvPicPr>
            <a:picLocks noGrp="1" noChangeAspect="1"/>
          </p:cNvPicPr>
          <p:nvPr>
            <p:ph idx="4294967295"/>
          </p:nvPr>
        </p:nvPicPr>
        <p:blipFill>
          <a:blip r:embed="rId2"/>
          <a:stretch>
            <a:fillRect/>
          </a:stretch>
        </p:blipFill>
        <p:spPr>
          <a:xfrm>
            <a:off x="1726163" y="447523"/>
            <a:ext cx="7949682" cy="5962954"/>
          </a:xfrm>
          <a:prstGeom prst="rect">
            <a:avLst/>
          </a:prstGeom>
        </p:spPr>
      </p:pic>
    </p:spTree>
    <p:extLst>
      <p:ext uri="{BB962C8B-B14F-4D97-AF65-F5344CB8AC3E}">
        <p14:creationId xmlns:p14="http://schemas.microsoft.com/office/powerpoint/2010/main" val="32124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B6F9E-3127-4651-8812-71761D8904A5}"/>
              </a:ext>
            </a:extLst>
          </p:cNvPr>
          <p:cNvPicPr>
            <a:picLocks noChangeAspect="1"/>
          </p:cNvPicPr>
          <p:nvPr/>
        </p:nvPicPr>
        <p:blipFill>
          <a:blip r:embed="rId2"/>
          <a:stretch>
            <a:fillRect/>
          </a:stretch>
        </p:blipFill>
        <p:spPr>
          <a:xfrm>
            <a:off x="2192695" y="587828"/>
            <a:ext cx="7259216" cy="5430416"/>
          </a:xfrm>
          <a:prstGeom prst="rect">
            <a:avLst/>
          </a:prstGeom>
        </p:spPr>
      </p:pic>
    </p:spTree>
    <p:extLst>
      <p:ext uri="{BB962C8B-B14F-4D97-AF65-F5344CB8AC3E}">
        <p14:creationId xmlns:p14="http://schemas.microsoft.com/office/powerpoint/2010/main" val="333981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ML</a:t>
            </a:r>
          </a:p>
        </p:txBody>
      </p:sp>
      <p:sp>
        <p:nvSpPr>
          <p:cNvPr id="3" name="Content Placeholder 2"/>
          <p:cNvSpPr>
            <a:spLocks noGrp="1"/>
          </p:cNvSpPr>
          <p:nvPr>
            <p:ph idx="1"/>
          </p:nvPr>
        </p:nvSpPr>
        <p:spPr/>
        <p:txBody>
          <a:bodyPr/>
          <a:lstStyle/>
          <a:p>
            <a:br>
              <a:rPr lang="en-US" dirty="0"/>
            </a:br>
            <a:r>
              <a:rPr lang="en-US" dirty="0"/>
              <a:t>Just fifty years ago, machine learning was still the stuff of science fiction. Today it’s an integral part of our lives, helping us do everything from finding photos to driving cars. We’ve come very far, very fast, thanks to countless philosophers, filmmakers, mathematicians, and computer scientists who fueled the dream of learning machines.</a:t>
            </a:r>
          </a:p>
        </p:txBody>
      </p:sp>
      <p:sp>
        <p:nvSpPr>
          <p:cNvPr id="2050" name="AutoShape 2" descr="Image result for history of m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descr="History of Machine Learning Header"/>
          <p:cNvPicPr>
            <a:picLocks noChangeAspect="1" noChangeArrowheads="1"/>
          </p:cNvPicPr>
          <p:nvPr/>
        </p:nvPicPr>
        <p:blipFill>
          <a:blip r:embed="rId2"/>
          <a:srcRect/>
          <a:stretch>
            <a:fillRect/>
          </a:stretch>
        </p:blipFill>
        <p:spPr bwMode="auto">
          <a:xfrm>
            <a:off x="6765381" y="3951514"/>
            <a:ext cx="4762500" cy="23812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Learning</a:t>
            </a:r>
            <a:r>
              <a:rPr lang="en-US" dirty="0"/>
              <a:t>	</a:t>
            </a:r>
          </a:p>
        </p:txBody>
      </p:sp>
      <p:sp>
        <p:nvSpPr>
          <p:cNvPr id="3" name="Content Placeholder 2"/>
          <p:cNvSpPr>
            <a:spLocks noGrp="1"/>
          </p:cNvSpPr>
          <p:nvPr>
            <p:ph idx="1"/>
          </p:nvPr>
        </p:nvSpPr>
        <p:spPr/>
        <p:txBody>
          <a:bodyPr/>
          <a:lstStyle/>
          <a:p>
            <a:r>
              <a:rPr lang="en-US" b="1" dirty="0"/>
              <a:t>Deep learning</a:t>
            </a:r>
            <a:r>
              <a:rPr lang="en-US" dirty="0"/>
              <a:t> is a subset of </a:t>
            </a:r>
            <a:r>
              <a:rPr lang="en-US" b="1" dirty="0"/>
              <a:t>machine learning</a:t>
            </a:r>
            <a:r>
              <a:rPr lang="en-US" dirty="0"/>
              <a:t> in artificial intelligence (AI) that has networks capable of </a:t>
            </a:r>
            <a:r>
              <a:rPr lang="en-US" b="1" dirty="0"/>
              <a:t>learning</a:t>
            </a:r>
            <a:r>
              <a:rPr lang="en-US" dirty="0"/>
              <a:t> unsupervised from data that is unstructured or unlabeled. Also known as </a:t>
            </a:r>
            <a:r>
              <a:rPr lang="en-US" b="1" dirty="0"/>
              <a:t>deep</a:t>
            </a:r>
            <a:r>
              <a:rPr lang="en-US" dirty="0"/>
              <a:t> neural </a:t>
            </a:r>
            <a:r>
              <a:rPr lang="en-US" b="1" dirty="0"/>
              <a:t>learning</a:t>
            </a:r>
            <a:r>
              <a:rPr lang="en-US" dirty="0"/>
              <a:t> or </a:t>
            </a:r>
            <a:r>
              <a:rPr lang="en-US" b="1" dirty="0"/>
              <a:t>deep neural network</a:t>
            </a:r>
            <a:r>
              <a:rPr lang="en-US" dirty="0"/>
              <a:t>.</a:t>
            </a:r>
          </a:p>
          <a:p>
            <a:r>
              <a:rPr lang="en-US" dirty="0"/>
              <a:t>Deep learning is a subset of machine learning where artificial neural networks, algorithms inspired by the human brain, learn from large amounts of data.</a:t>
            </a:r>
          </a:p>
        </p:txBody>
      </p:sp>
      <p:pic>
        <p:nvPicPr>
          <p:cNvPr id="5122" name="Picture 2" descr="Image result for deep learning"/>
          <p:cNvPicPr>
            <a:picLocks noChangeAspect="1" noChangeArrowheads="1"/>
          </p:cNvPicPr>
          <p:nvPr/>
        </p:nvPicPr>
        <p:blipFill>
          <a:blip r:embed="rId2"/>
          <a:srcRect/>
          <a:stretch>
            <a:fillRect/>
          </a:stretch>
        </p:blipFill>
        <p:spPr bwMode="auto">
          <a:xfrm>
            <a:off x="8974182" y="4348425"/>
            <a:ext cx="2939143" cy="250957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a:t>
            </a:r>
          </a:p>
        </p:txBody>
      </p:sp>
      <p:sp>
        <p:nvSpPr>
          <p:cNvPr id="3" name="Content Placeholder 2"/>
          <p:cNvSpPr>
            <a:spLocks noGrp="1"/>
          </p:cNvSpPr>
          <p:nvPr>
            <p:ph idx="1"/>
          </p:nvPr>
        </p:nvSpPr>
        <p:spPr/>
        <p:txBody>
          <a:bodyPr/>
          <a:lstStyle/>
          <a:p>
            <a:r>
              <a:rPr lang="en-US" dirty="0"/>
              <a:t>Artificial Intelligence (AI) and Machine Learning (ML) are two extremely popular and overused buzzwords at the moment; and they both are often used interchangeably. Although they aren't the same thing, popular perception believes they are the same. This piece is our attempt to explain the difference.</a:t>
            </a:r>
          </a:p>
        </p:txBody>
      </p:sp>
      <p:pic>
        <p:nvPicPr>
          <p:cNvPr id="55298" name="Picture 2" descr="http://www.constems-ai.com/wp-content/uploads/2017/07/AI-and-ML-explained.jpg"/>
          <p:cNvPicPr>
            <a:picLocks noChangeAspect="1" noChangeArrowheads="1"/>
          </p:cNvPicPr>
          <p:nvPr/>
        </p:nvPicPr>
        <p:blipFill>
          <a:blip r:embed="rId2"/>
          <a:srcRect/>
          <a:stretch>
            <a:fillRect/>
          </a:stretch>
        </p:blipFill>
        <p:spPr bwMode="auto">
          <a:xfrm>
            <a:off x="6413864" y="3999668"/>
            <a:ext cx="5778136" cy="285833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B19E-EB35-4F30-8F5F-E404D4ABA977}"/>
              </a:ext>
            </a:extLst>
          </p:cNvPr>
          <p:cNvSpPr>
            <a:spLocks noGrp="1"/>
          </p:cNvSpPr>
          <p:nvPr>
            <p:ph type="title"/>
          </p:nvPr>
        </p:nvSpPr>
        <p:spPr/>
        <p:txBody>
          <a:bodyPr/>
          <a:lstStyle/>
          <a:p>
            <a:r>
              <a:rPr lang="en-IN" dirty="0"/>
              <a:t>Applications:</a:t>
            </a:r>
          </a:p>
        </p:txBody>
      </p:sp>
      <p:pic>
        <p:nvPicPr>
          <p:cNvPr id="5" name="Content Placeholder 4">
            <a:extLst>
              <a:ext uri="{FF2B5EF4-FFF2-40B4-BE49-F238E27FC236}">
                <a16:creationId xmlns:a16="http://schemas.microsoft.com/office/drawing/2014/main" id="{56112DBF-BB7D-4523-9543-33968420DAB1}"/>
              </a:ext>
            </a:extLst>
          </p:cNvPr>
          <p:cNvPicPr>
            <a:picLocks noGrp="1" noChangeAspect="1"/>
          </p:cNvPicPr>
          <p:nvPr>
            <p:ph idx="1"/>
          </p:nvPr>
        </p:nvPicPr>
        <p:blipFill>
          <a:blip r:embed="rId2"/>
          <a:stretch>
            <a:fillRect/>
          </a:stretch>
        </p:blipFill>
        <p:spPr>
          <a:xfrm>
            <a:off x="2532503" y="2258009"/>
            <a:ext cx="7383864" cy="4488024"/>
          </a:xfrm>
        </p:spPr>
      </p:pic>
    </p:spTree>
    <p:extLst>
      <p:ext uri="{BB962C8B-B14F-4D97-AF65-F5344CB8AC3E}">
        <p14:creationId xmlns:p14="http://schemas.microsoft.com/office/powerpoint/2010/main" val="355070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1373</TotalTime>
  <Words>594</Words>
  <Application>Microsoft Office PowerPoint</Application>
  <PresentationFormat>Widescreen</PresentationFormat>
  <Paragraphs>91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SFMono-Regular</vt:lpstr>
      <vt:lpstr>Wingdings 3</vt:lpstr>
      <vt:lpstr>Ion Boardroom</vt:lpstr>
      <vt:lpstr>INTRO TO MACHINE LEARNING</vt:lpstr>
      <vt:lpstr>WHAT IS MACHINE LEARNING?</vt:lpstr>
      <vt:lpstr>PowerPoint Presentation</vt:lpstr>
      <vt:lpstr>PowerPoint Presentation</vt:lpstr>
      <vt:lpstr>PowerPoint Presentation</vt:lpstr>
      <vt:lpstr>History of ML</vt:lpstr>
      <vt:lpstr>Deep Learning </vt:lpstr>
      <vt:lpstr>AI:</vt:lpstr>
      <vt:lpstr>Applications:</vt:lpstr>
      <vt:lpstr>PowerPoint Presentation</vt:lpstr>
      <vt:lpstr>PowerPoint Presentation</vt:lpstr>
      <vt:lpstr>PowerPoint Presentation</vt:lpstr>
      <vt:lpstr>ML libraries:</vt:lpstr>
      <vt:lpstr>PowerPoint Presentation</vt:lpstr>
      <vt:lpstr>PowerPoint Presentation</vt:lpstr>
      <vt:lpstr>Types of Machine Learning</vt:lpstr>
      <vt:lpstr>Supervised Learning</vt:lpstr>
      <vt:lpstr>Unsupervised learning</vt:lpstr>
      <vt:lpstr>PowerPoint Presentation</vt:lpstr>
      <vt:lpstr> Some Terms in ML:-</vt:lpstr>
      <vt:lpstr>Some terms in ML:-</vt:lpstr>
      <vt:lpstr>Regression Vs Classification </vt:lpstr>
      <vt:lpstr>Linear classifier </vt:lpstr>
      <vt:lpstr>Linear Regression:</vt:lpstr>
      <vt:lpstr>Mean square error (MSE):</vt:lpstr>
      <vt:lpstr>Logistic Regression </vt:lpstr>
      <vt:lpstr>PowerPoint Presentation</vt:lpstr>
      <vt:lpstr>Reducing Loss </vt:lpstr>
      <vt:lpstr>Gradient Descent </vt:lpstr>
      <vt:lpstr>Learning Rate</vt:lpstr>
      <vt:lpstr>Training and Testing Sets </vt:lpstr>
      <vt:lpstr>Neural Networks: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CARS</dc:title>
  <dc:creator>Student</dc:creator>
  <cp:lastModifiedBy>HP</cp:lastModifiedBy>
  <cp:revision>55</cp:revision>
  <dcterms:created xsi:type="dcterms:W3CDTF">2019-08-08T08:07:37Z</dcterms:created>
  <dcterms:modified xsi:type="dcterms:W3CDTF">2019-10-11T22:29:44Z</dcterms:modified>
</cp:coreProperties>
</file>