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6" r:id="rId5"/>
    <p:sldMasterId id="214748367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embeddedFontLst>
    <p:embeddedFont>
      <p:font typeface="Caveat"/>
      <p:regular r:id="rId18"/>
      <p:bold r:id="rId19"/>
    </p:embeddedFont>
    <p:embeddedFont>
      <p:font typeface="Poppins"/>
      <p:bold r:id="rId20"/>
      <p:boldItalic r:id="rId21"/>
    </p:embeddedFont>
    <p:embeddedFont>
      <p:font typeface="Palatino Linotype"/>
      <p:regular r:id="rId22"/>
      <p:bold r:id="rId23"/>
      <p:italic r:id="rId24"/>
      <p:boldItalic r:id="rId25"/>
    </p:embeddedFont>
    <p:embeddedFont>
      <p:font typeface="Gill Sans"/>
      <p:regular r:id="rId26"/>
      <p:bold r:id="rId27"/>
    </p:embeddedFont>
    <p:embeddedFont>
      <p:font typeface="Comfortaa"/>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BBE5C2B-9F05-47B6-A143-1A66543523CE}">
  <a:tblStyle styleId="{CBBE5C2B-9F05-47B6-A143-1A66543523C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fntdata"/><Relationship Id="rId22" Type="http://schemas.openxmlformats.org/officeDocument/2006/relationships/font" Target="fonts/PalatinoLinotype-regular.fntdata"/><Relationship Id="rId21" Type="http://schemas.openxmlformats.org/officeDocument/2006/relationships/font" Target="fonts/Poppins-boldItalic.fntdata"/><Relationship Id="rId24" Type="http://schemas.openxmlformats.org/officeDocument/2006/relationships/font" Target="fonts/PalatinoLinotype-italic.fntdata"/><Relationship Id="rId23" Type="http://schemas.openxmlformats.org/officeDocument/2006/relationships/font" Target="fonts/PalatinoLinotype-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GillSans-regular.fntdata"/><Relationship Id="rId25" Type="http://schemas.openxmlformats.org/officeDocument/2006/relationships/font" Target="fonts/PalatinoLinotype-boldItalic.fntdata"/><Relationship Id="rId28" Type="http://schemas.openxmlformats.org/officeDocument/2006/relationships/font" Target="fonts/Comfortaa-regular.fntdata"/><Relationship Id="rId27" Type="http://schemas.openxmlformats.org/officeDocument/2006/relationships/font" Target="fonts/GillSans-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Comfortaa-bold.fnt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Caveat-bold.fntdata"/><Relationship Id="rId18" Type="http://schemas.openxmlformats.org/officeDocument/2006/relationships/font" Target="fonts/Cave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6ef95a0a4_0_549: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76ef95a0a4_0_549: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95652"/>
              </a:lnSpc>
              <a:spcBef>
                <a:spcPts val="0"/>
              </a:spcBef>
              <a:spcAft>
                <a:spcPts val="0"/>
              </a:spcAft>
              <a:buSzPts val="1100"/>
              <a:buNone/>
            </a:pPr>
            <a:r>
              <a:rPr lang="en-GB"/>
              <a:t>Hello everyone. So this is the first slide, and in this slide, you can clearly see the topic of today is TensorFlow essentials. And I have created this topic to kind of get you all started with TensorFlow as quickly as possible, and this video will serve as a foundation, or rather I should say, serve as a basis, which will equip you all with all the necessary tools in tensorflow to get you started really quickly with model building in tensorflow. So I hope you are as excited as I am to teach this course, and you are excited to take this course, and I am very hopeful that you will be able to, you will be able to learn a lot of things from this tutorial. So, let us get started.</a:t>
            </a:r>
            <a:endParaRPr/>
          </a:p>
        </p:txBody>
      </p:sp>
      <p:sp>
        <p:nvSpPr>
          <p:cNvPr id="166" name="Google Shape;166;g76ef95a0a4_0_549: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67" name="Google Shape;167;g76ef95a0a4_0_549: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874e0a0428_0_172: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49" name="Google Shape;249;g874e0a0428_0_172: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50" name="Google Shape;250;g874e0a0428_0_172: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51" name="Google Shape;251;g874e0a0428_0_172: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6ef95a0a4_0_55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a:t>Okay so on this slide you can clearly see the agenda of the video. And here I have discussed what are the various things you can expect from the video. So the first thing is obviously what is TensorFlow, and obviously since the video is all about TensorFlow essentials. I'm going to be briefly touching upon what is this library called TensorFlow, and why can we, why do we call this library as tensorflow. And then I'm going to be taking a few examples, or rather I should say few applications that are currently using this tensorflow thing. So I'm going to be taking up some real life, use cases where you can expect to use tensorflow for your application. And then I'm going to be taking up this small comparison between tensorflow and keras combination with NumPy and scikit learn combination. Okay, so once these three individual discussions are completed, the next thing that I want to start doing, is to actually start coding the tensor flow, so obviously I will be. I will be coding tensorflow from the very beginning, and I will be showing you what are tensors or multi dimensional arrays. And how do they differ from NumPy arrays. And then we are going to be seeing what is the difference between shape dimension and rank of tensor arrays. And once we have done that, we are going to be talking about indexing in TensorFlow arrays because it is one of the most important topics which every Python tensorflow programmers should be aware of. And once we discuss this introductory thing about tensors, we are going to be talking about matrix manipulation in. In, 2d arrays, or 2d tensors, and particularly we are going to be talking about element wise operations, transpose of matrix inverse and determinant of matrix. Okay. At the end of the video, I'm going to be having some tasks, ready for you. So those tasks. If you can do, then you can call yourself a very beginner programmer in TensorFlow obviously not very advanced programmer but very beginner level programmer, but you should be able to take proud on completing these because you must have followed the video throughly. Okay, so I hope you are excited. So let us get started.</a:t>
            </a:r>
            <a:endParaRPr/>
          </a:p>
        </p:txBody>
      </p:sp>
      <p:sp>
        <p:nvSpPr>
          <p:cNvPr id="175" name="Google Shape;175;g76ef95a0a4_0_55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76" name="Google Shape;176;g76ef95a0a4_0_55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77" name="Google Shape;177;g76ef95a0a4_0_55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74e0a0428_0_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Clr>
                <a:schemeClr val="dk1"/>
              </a:buClr>
              <a:buSzPts val="1100"/>
              <a:buFont typeface="Arial"/>
              <a:buNone/>
            </a:pPr>
            <a:r>
              <a:rPr lang="en-GB"/>
              <a:t>Okay so on this slide. I want to start talking about what is TensorFlow.</a:t>
            </a:r>
            <a:endParaRPr/>
          </a:p>
          <a:p>
            <a:pPr indent="0" lvl="0" marL="152400" rtl="0" algn="l">
              <a:lnSpc>
                <a:spcPct val="100000"/>
              </a:lnSpc>
              <a:spcBef>
                <a:spcPts val="0"/>
              </a:spcBef>
              <a:spcAft>
                <a:spcPts val="0"/>
              </a:spcAft>
              <a:buClr>
                <a:schemeClr val="dk1"/>
              </a:buClr>
              <a:buSzPts val="1100"/>
              <a:buFont typeface="Arial"/>
              <a:buNone/>
            </a:pPr>
            <a:r>
              <a:rPr lang="en-GB"/>
              <a:t>So TensorFlow is a Python library. Obviously there are other versions of this library which can be executed in other programming languages like C, c++, and JavaScript. But since we are talking about Python, so let's just stick with it. So TensorFlow is an open source library by Google, which offers a unique way of solving various tasks. And what is that unique way that unique way is actually lying in the name itself. When you break the TensorFlow word, then you will get two different words, which are known as tensor, and flow tensor is a name for high dimensional data, or multi dimensional data, which can also be known as high dimensional or multi dimensional array and flow is a numerical computation method in which operations flow on the array that is being operated on. Okay, so that is how this tensor flow thing gets its name. And if you look at the definition itself. Then, we don't see any machine learning, related thing in the definition of machine tensor flow. But the reason tensor flow is used to solve, machine learning a specific task is because when Google people have thought that we should create something like this. They might have faced some issues with the current version of solving machine learning problems, which were at that point of time NumPy and SK learn, and Windows already existing solutions there, they, they must have faced some really challenging tasks. And those tasks they thought they will be able to solve using some new framework, which will obviously be able which will be obviously be able to net programmers.</a:t>
            </a:r>
            <a:endParaRPr/>
          </a:p>
          <a:p>
            <a:pPr indent="0" lvl="0" marL="152400" rtl="0" algn="l">
              <a:lnSpc>
                <a:spcPct val="100000"/>
              </a:lnSpc>
              <a:spcBef>
                <a:spcPts val="0"/>
              </a:spcBef>
              <a:spcAft>
                <a:spcPts val="0"/>
              </a:spcAft>
              <a:buClr>
                <a:schemeClr val="dk1"/>
              </a:buClr>
              <a:buSzPts val="1100"/>
              <a:buFont typeface="Arial"/>
              <a:buNone/>
            </a:pPr>
            <a:r>
              <a:rPr lang="en-GB"/>
              <a:t>Create NumPy like areas, but at the same time, create machine learning models also. So this was the whole idea, this must have been the whole idea behind tensor flow creation. Okay. But if I talk about just the TensorFlow code. Then, there is nothing related to machine learning, but the way tensor flow has been constructed, it makes it really </a:t>
            </a:r>
            <a:r>
              <a:rPr lang="en-GB"/>
              <a:t>possible</a:t>
            </a:r>
            <a:r>
              <a:rPr lang="en-GB"/>
              <a:t> to build machine learning models, and that is why most of the tensor flow applications are related to artificial intelligence related tasks.</a:t>
            </a:r>
            <a:endParaRPr/>
          </a:p>
          <a:p>
            <a:pPr indent="0" lvl="0" marL="152400" rtl="0" algn="l">
              <a:lnSpc>
                <a:spcPct val="100000"/>
              </a:lnSpc>
              <a:spcBef>
                <a:spcPts val="0"/>
              </a:spcBef>
              <a:spcAft>
                <a:spcPts val="0"/>
              </a:spcAft>
              <a:buSzPts val="1000"/>
              <a:buNone/>
            </a:pPr>
            <a:r>
              <a:t/>
            </a:r>
            <a:endParaRPr/>
          </a:p>
        </p:txBody>
      </p:sp>
      <p:sp>
        <p:nvSpPr>
          <p:cNvPr id="184" name="Google Shape;184;g874e0a0428_0_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85" name="Google Shape;185;g874e0a0428_0_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86" name="Google Shape;186;g874e0a0428_0_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74e0a0428_0_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sz="1300">
                <a:solidFill>
                  <a:srgbClr val="05294B"/>
                </a:solidFill>
                <a:highlight>
                  <a:srgbClr val="FFFFFF"/>
                </a:highlight>
              </a:rPr>
              <a:t>On this slide, I want to talk about what are the different applications where TensorFlow can be used. And if I have to talk about what are the applications, which have successfully adopted TensorFlow as their favorite library are detection of objects in a video speech recognition tasks, natural language processing tasks time series related tasks, which include sales forecasting ARIMA models and all image recognition tasks, and many more. </a:t>
            </a:r>
            <a:endParaRPr sz="1300">
              <a:solidFill>
                <a:srgbClr val="05294B"/>
              </a:solidFill>
              <a:highlight>
                <a:srgbClr val="FFFFFF"/>
              </a:highlight>
            </a:endParaRPr>
          </a:p>
          <a:p>
            <a:pPr indent="0" lvl="0" marL="152400" rtl="0" algn="l">
              <a:lnSpc>
                <a:spcPct val="100000"/>
              </a:lnSpc>
              <a:spcBef>
                <a:spcPts val="0"/>
              </a:spcBef>
              <a:spcAft>
                <a:spcPts val="0"/>
              </a:spcAft>
              <a:buSzPts val="1000"/>
              <a:buNone/>
            </a:pPr>
            <a:r>
              <a:t/>
            </a:r>
            <a:endParaRPr sz="1300">
              <a:solidFill>
                <a:srgbClr val="05294B"/>
              </a:solidFill>
              <a:highlight>
                <a:srgbClr val="FFFFFF"/>
              </a:highlight>
            </a:endParaRPr>
          </a:p>
          <a:p>
            <a:pPr indent="0" lvl="0" marL="152400" rtl="0" algn="l">
              <a:lnSpc>
                <a:spcPct val="100000"/>
              </a:lnSpc>
              <a:spcBef>
                <a:spcPts val="0"/>
              </a:spcBef>
              <a:spcAft>
                <a:spcPts val="0"/>
              </a:spcAft>
              <a:buSzPts val="1000"/>
              <a:buNone/>
            </a:pPr>
            <a:r>
              <a:t/>
            </a:r>
            <a:endParaRPr sz="1300">
              <a:solidFill>
                <a:srgbClr val="05294B"/>
              </a:solidFill>
              <a:highlight>
                <a:srgbClr val="FFFFFF"/>
              </a:highlight>
            </a:endParaRPr>
          </a:p>
          <a:p>
            <a:pPr indent="0" lvl="0" marL="152400" rtl="0" algn="l">
              <a:lnSpc>
                <a:spcPct val="100000"/>
              </a:lnSpc>
              <a:spcBef>
                <a:spcPts val="0"/>
              </a:spcBef>
              <a:spcAft>
                <a:spcPts val="0"/>
              </a:spcAft>
              <a:buClr>
                <a:schemeClr val="dk1"/>
              </a:buClr>
              <a:buSzPts val="1100"/>
              <a:buFont typeface="Arial"/>
              <a:buNone/>
            </a:pPr>
            <a:r>
              <a:rPr lang="en-GB" sz="1300">
                <a:solidFill>
                  <a:srgbClr val="05294B"/>
                </a:solidFill>
                <a:highlight>
                  <a:srgbClr val="FFFFFF"/>
                </a:highlight>
              </a:rPr>
              <a:t>Also, I would like to point out that in all of these tasks TensorFlow have been used quite successfully. And in fact, before Google released TensorFlow as an open source project. Google itself was using tensor flow in many of its applications. Like, if I take an example of Gmail application, behind the Gmail application, there must be a model, machine learning model which is taking care of sending all those spam emails to the spam folder so that emails must have been created in tensor flow and other than these tasks, we have Google Translate which is kind of a speech recognition task, and that task must be having TensorFlow behind their back end because then Google has themselves, admittedly said that they were using TensorFlow quite before they released this particular platform for open source.</a:t>
            </a:r>
            <a:endParaRPr sz="1300">
              <a:solidFill>
                <a:srgbClr val="05294B"/>
              </a:solidFill>
              <a:highlight>
                <a:srgbClr val="FFFFFF"/>
              </a:highlight>
            </a:endParaRPr>
          </a:p>
          <a:p>
            <a:pPr indent="0" lvl="0" marL="152400" rtl="0" algn="l">
              <a:lnSpc>
                <a:spcPct val="100000"/>
              </a:lnSpc>
              <a:spcBef>
                <a:spcPts val="0"/>
              </a:spcBef>
              <a:spcAft>
                <a:spcPts val="0"/>
              </a:spcAft>
              <a:buClr>
                <a:schemeClr val="dk1"/>
              </a:buClr>
              <a:buSzPts val="1100"/>
              <a:buFont typeface="Arial"/>
              <a:buNone/>
            </a:pPr>
            <a:r>
              <a:t/>
            </a:r>
            <a:endParaRPr sz="1300">
              <a:solidFill>
                <a:srgbClr val="05294B"/>
              </a:solidFill>
              <a:highlight>
                <a:srgbClr val="FFFFFF"/>
              </a:highlight>
            </a:endParaRPr>
          </a:p>
          <a:p>
            <a:pPr indent="0" lvl="0" marL="152400" rtl="0" algn="l">
              <a:lnSpc>
                <a:spcPct val="100000"/>
              </a:lnSpc>
              <a:spcBef>
                <a:spcPts val="0"/>
              </a:spcBef>
              <a:spcAft>
                <a:spcPts val="0"/>
              </a:spcAft>
              <a:buSzPts val="1100"/>
              <a:buNone/>
            </a:pPr>
            <a:r>
              <a:rPr lang="en-GB" sz="1300">
                <a:solidFill>
                  <a:srgbClr val="05294B"/>
                </a:solidFill>
                <a:highlight>
                  <a:srgbClr val="FFFFFF"/>
                </a:highlight>
              </a:rPr>
              <a:t>Now, once we discuss. Once we have discussed what are the various applications where tensor flow can be used. Now I want to start talking about what's wrong with NumPy and a scalar, why can't I just use an SK learn for these type of tasks. See, there is nothing wrong in a using SK learn for these tasks, but there are many problems with a scalar. First of all, we don't have any default GPU support with SK learn models and production Ising the scalar model becomes really challenging task and further tensor flow models can be ran or can be run across platforms, so we don't need to worry about configuring the platform specific code. So you just need to get worried about writing our TensorFlow code, and it's, it will be taken care of by TensorFlow back end.</a:t>
            </a:r>
            <a:endParaRPr sz="1300">
              <a:solidFill>
                <a:srgbClr val="05294B"/>
              </a:solidFill>
              <a:highlight>
                <a:srgbClr val="FFFFFF"/>
              </a:highlight>
            </a:endParaRPr>
          </a:p>
        </p:txBody>
      </p:sp>
      <p:sp>
        <p:nvSpPr>
          <p:cNvPr id="194" name="Google Shape;194;g874e0a0428_0_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95" name="Google Shape;195;g874e0a0428_0_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96" name="Google Shape;196;g874e0a0428_0_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74e0a0428_0_16: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00000"/>
              </a:lnSpc>
              <a:spcBef>
                <a:spcPts val="0"/>
              </a:spcBef>
              <a:spcAft>
                <a:spcPts val="0"/>
              </a:spcAft>
              <a:buClr>
                <a:schemeClr val="dk1"/>
              </a:buClr>
              <a:buSzPts val="1100"/>
              <a:buFont typeface="Arial"/>
              <a:buNone/>
            </a:pPr>
            <a:r>
              <a:rPr lang="en-GB" sz="1150">
                <a:solidFill>
                  <a:srgbClr val="05294B"/>
                </a:solidFill>
                <a:highlight>
                  <a:srgbClr val="FFFFFF"/>
                </a:highlight>
              </a:rPr>
              <a:t>Again on this slide, I discuss why we should use TensorFlow instead of NumPy. So I have already discussed most of the points which are listed on this slide. And some of the points are.</a:t>
            </a:r>
            <a:endParaRPr sz="1150">
              <a:solidFill>
                <a:srgbClr val="8294A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Because GPU support is in, in built in TensorFlow, we don't need to do any extra configurations. We can easily production eyes our machine learning models, they can be executed across platforms like Android, iOS, Windows, Mac, Linux, so any platform, you name it, TensorFlow might be having some back end support for that.</a:t>
            </a:r>
            <a:endParaRPr sz="1150">
              <a:solidFill>
                <a:srgbClr val="8294A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And so these things can be possible with SK learn also with NumPy also, but obviously we will have to do the extra work, which most of the work has been done in tensor flow by default, we don't need to do all those works ourselves.</a:t>
            </a:r>
            <a:endParaRPr sz="1150">
              <a:solidFill>
                <a:srgbClr val="05294B"/>
              </a:solidFill>
              <a:highlight>
                <a:srgbClr val="FFFFFF"/>
              </a:highlight>
            </a:endParaRPr>
          </a:p>
          <a:p>
            <a:pPr indent="0" lvl="0" marL="152400" rtl="0" algn="l">
              <a:lnSpc>
                <a:spcPct val="100000"/>
              </a:lnSpc>
              <a:spcBef>
                <a:spcPts val="0"/>
              </a:spcBef>
              <a:spcAft>
                <a:spcPts val="0"/>
              </a:spcAft>
              <a:buSzPts val="1000"/>
              <a:buNone/>
            </a:pPr>
            <a:r>
              <a:t/>
            </a:r>
            <a:endParaRPr/>
          </a:p>
        </p:txBody>
      </p:sp>
      <p:sp>
        <p:nvSpPr>
          <p:cNvPr id="203" name="Google Shape;203;g874e0a0428_0_16: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04" name="Google Shape;204;g874e0a0428_0_16: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05" name="Google Shape;205;g874e0a0428_0_16: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74e0a0428_0_147: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sz="1300">
                <a:solidFill>
                  <a:srgbClr val="05294B"/>
                </a:solidFill>
                <a:highlight>
                  <a:srgbClr val="FFFFFF"/>
                </a:highlight>
              </a:rPr>
              <a:t>Okay so on this slide, I want to now start talking about actual coding process. How can we make tensors How can we do indexing on tensors How can I reshape tensors and how can I do various sorts of matrix manipulation with tensors. So all those things. Now I will be starting to talk about. So you can clearly see on your slide that there are five things that we will be discussing in this particular image from, from now onwards. And first of all we are going to be starting with tensors and differences between arrays and tensors, we are going to be talking about one of the most important concepts called shapes dimension rank of tensors. And once we do that. The next point will be to do understand how does actually the indexing of tensor works and it works quite similarly to the NumPy arrays. And once we understand how to do indexing we need to understand how to do reshaping of tensors. And once we understand all of that, we will be putting all of that to us in doing matrix manipulation, particularly we are going to be studying matrix multiplication inverse, and determinant calculation. Okay, so I hope you are excited. let's get started. </a:t>
            </a:r>
            <a:endParaRPr/>
          </a:p>
        </p:txBody>
      </p:sp>
      <p:sp>
        <p:nvSpPr>
          <p:cNvPr id="212" name="Google Shape;212;g874e0a0428_0_147: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13" name="Google Shape;213;g874e0a0428_0_147: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14" name="Google Shape;214;g874e0a0428_0_147: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74e0a0428_0_24: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sz="1300">
                <a:solidFill>
                  <a:srgbClr val="05294B"/>
                </a:solidFill>
                <a:highlight>
                  <a:srgbClr val="FFFFFF"/>
                </a:highlight>
              </a:rPr>
              <a:t>Okay, so the first thing is what is the difference between tensor and NumPy arrays. So to be honest, there is no difference between tensor and NumPy arrays, because both are representing the same fundamental concept and that fundamental concept is representing a multi dimensional array tensor also represents a multi dimensional array NumPy also represent multi dimensional array. So, does it. That simple. Is it that simple. No, it isn't because there must be some difference, and that difference actually exists because tensors are created with the view in my in mind that tensors will be used for heavy computations for deep learning tasks. So of this hate performance wise tensors are better than NumPy, but the way they look the way their properties behaved the intuitive meaning of both of these different types of representations are quite sane. Okay. The main difference arises in the speed of execution. </a:t>
            </a:r>
            <a:endParaRPr/>
          </a:p>
        </p:txBody>
      </p:sp>
      <p:sp>
        <p:nvSpPr>
          <p:cNvPr id="221" name="Google Shape;221;g874e0a0428_0_24: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22" name="Google Shape;222;g874e0a0428_0_24: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23" name="Google Shape;223;g874e0a0428_0_24: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74e0a0428_0_32: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Clr>
                <a:schemeClr val="dk1"/>
              </a:buClr>
              <a:buSzPts val="1100"/>
              <a:buFont typeface="Arial"/>
              <a:buNone/>
            </a:pPr>
            <a:r>
              <a:rPr lang="en-GB"/>
              <a:t>So, on this slide, what I have done is I've created this tab table to kind of show you what is the difference between these three</a:t>
            </a:r>
            <a:endParaRPr/>
          </a:p>
          <a:p>
            <a:pPr indent="0" lvl="0" marL="152400" rtl="0" algn="l">
              <a:lnSpc>
                <a:spcPct val="100000"/>
              </a:lnSpc>
              <a:spcBef>
                <a:spcPts val="0"/>
              </a:spcBef>
              <a:spcAft>
                <a:spcPts val="0"/>
              </a:spcAft>
              <a:buClr>
                <a:schemeClr val="dk1"/>
              </a:buClr>
              <a:buSzPts val="1100"/>
              <a:buFont typeface="Arial"/>
              <a:buNone/>
            </a:pPr>
            <a:r>
              <a:t/>
            </a:r>
            <a:endParaRPr/>
          </a:p>
          <a:p>
            <a:pPr indent="0" lvl="0" marL="152400" rtl="0" algn="l">
              <a:lnSpc>
                <a:spcPct val="100000"/>
              </a:lnSpc>
              <a:spcBef>
                <a:spcPts val="0"/>
              </a:spcBef>
              <a:spcAft>
                <a:spcPts val="0"/>
              </a:spcAft>
              <a:buClr>
                <a:schemeClr val="dk1"/>
              </a:buClr>
              <a:buSzPts val="1100"/>
              <a:buFont typeface="Arial"/>
              <a:buNone/>
            </a:pPr>
            <a:r>
              <a:rPr lang="en-GB"/>
              <a:t>seemingly similar, but different concepts. So, the concept steps that I want to explain you with this particular slide is shape dimension and rank. And if I have to talk about rank, then there is a one very similar concept called axes. So rank and axes are quite similar, but not exactly but you will understand what is the difference between these all four points. Okay. So, well first let us talk about one scalar. Now, a scalar is just a single number, it will have no rank it will have no axes. What do we mean by that? When we talk about one single number, we don't we are not talking about any collection. Hence, we don't have any collection of numbers to move along. So, that is</a:t>
            </a:r>
            <a:endParaRPr/>
          </a:p>
          <a:p>
            <a:pPr indent="0" lvl="0" marL="152400" rtl="0" algn="l">
              <a:lnSpc>
                <a:spcPct val="100000"/>
              </a:lnSpc>
              <a:spcBef>
                <a:spcPts val="0"/>
              </a:spcBef>
              <a:spcAft>
                <a:spcPts val="0"/>
              </a:spcAft>
              <a:buClr>
                <a:schemeClr val="dk1"/>
              </a:buClr>
              <a:buSzPts val="1100"/>
              <a:buFont typeface="Arial"/>
              <a:buNone/>
            </a:pPr>
            <a:r>
              <a:t/>
            </a:r>
            <a:endParaRPr/>
          </a:p>
          <a:p>
            <a:pPr indent="0" lvl="0" marL="152400" rtl="0" algn="l">
              <a:lnSpc>
                <a:spcPct val="100000"/>
              </a:lnSpc>
              <a:spcBef>
                <a:spcPts val="0"/>
              </a:spcBef>
              <a:spcAft>
                <a:spcPts val="0"/>
              </a:spcAft>
              <a:buClr>
                <a:schemeClr val="dk1"/>
              </a:buClr>
              <a:buSzPts val="1100"/>
              <a:buFont typeface="Arial"/>
              <a:buNone/>
            </a:pPr>
            <a:r>
              <a:rPr lang="en-GB"/>
              <a:t>We see that this particular number will have zero x is zero. Now let's assume that I'm having a list of number. If I'm having one list of number, then I will say that list of number is having one axis and one rank, because I can move along that list of number in some manner. Now assume one more thing that I'm having a list of list of numbers. Now a list of list of numbers you can think of as a matrix having some rows and columns, each list inside or inside that big list might represent a row and each element in that sub list will represent a column. So in this way, this particular 2d array is having two axes and to rank for hence, with a single number. If I talk about the shape property of that number, then it will have no elements in the shape tuple that we get after calling dot ship on TF dot tensors. Okay, whereas for</a:t>
            </a:r>
            <a:endParaRPr/>
          </a:p>
          <a:p>
            <a:pPr indent="0" lvl="0" marL="152400" rtl="0" algn="l">
              <a:lnSpc>
                <a:spcPct val="100000"/>
              </a:lnSpc>
              <a:spcBef>
                <a:spcPts val="0"/>
              </a:spcBef>
              <a:spcAft>
                <a:spcPts val="0"/>
              </a:spcAft>
              <a:buClr>
                <a:schemeClr val="dk1"/>
              </a:buClr>
              <a:buSzPts val="1100"/>
              <a:buFont typeface="Arial"/>
              <a:buNone/>
            </a:pPr>
            <a:r>
              <a:t/>
            </a:r>
            <a:endParaRPr/>
          </a:p>
          <a:p>
            <a:pPr indent="0" lvl="0" marL="152400" rtl="0" algn="l">
              <a:lnSpc>
                <a:spcPct val="100000"/>
              </a:lnSpc>
              <a:spcBef>
                <a:spcPts val="0"/>
              </a:spcBef>
              <a:spcAft>
                <a:spcPts val="0"/>
              </a:spcAft>
              <a:buClr>
                <a:schemeClr val="dk1"/>
              </a:buClr>
              <a:buSzPts val="1100"/>
              <a:buFont typeface="Arial"/>
              <a:buNone/>
            </a:pPr>
            <a:r>
              <a:rPr lang="en-GB"/>
              <a:t>1d array, we will get</a:t>
            </a:r>
            <a:endParaRPr/>
          </a:p>
          <a:p>
            <a:pPr indent="0" lvl="0" marL="152400" rtl="0" algn="l">
              <a:lnSpc>
                <a:spcPct val="100000"/>
              </a:lnSpc>
              <a:spcBef>
                <a:spcPts val="0"/>
              </a:spcBef>
              <a:spcAft>
                <a:spcPts val="0"/>
              </a:spcAft>
              <a:buClr>
                <a:schemeClr val="dk1"/>
              </a:buClr>
              <a:buSzPts val="1100"/>
              <a:buFont typeface="Arial"/>
              <a:buNone/>
            </a:pPr>
            <a:r>
              <a:t/>
            </a:r>
            <a:endParaRPr/>
          </a:p>
          <a:p>
            <a:pPr indent="0" lvl="0" marL="152400" rtl="0" algn="l">
              <a:lnSpc>
                <a:spcPct val="100000"/>
              </a:lnSpc>
              <a:spcBef>
                <a:spcPts val="0"/>
              </a:spcBef>
              <a:spcAft>
                <a:spcPts val="0"/>
              </a:spcAft>
              <a:buClr>
                <a:schemeClr val="dk1"/>
              </a:buClr>
              <a:buSzPts val="1100"/>
              <a:buFont typeface="Arial"/>
              <a:buNone/>
            </a:pPr>
            <a:r>
              <a:rPr lang="en-GB"/>
              <a:t>one shape because it is having one axis. So, we are only going to get one number along the y axis. Whereas on the other hand for 2d s we are going we are going to get two numbers for this shape attribute that we are going to be calling on tensors Okay. Now let's talk about 3d array. Now, if you have to understand 3d arrays, just try to assume or try to visualize a 2d array, but rather than</a:t>
            </a:r>
            <a:endParaRPr/>
          </a:p>
          <a:p>
            <a:pPr indent="0" lvl="0" marL="152400" rtl="0" algn="l">
              <a:lnSpc>
                <a:spcPct val="100000"/>
              </a:lnSpc>
              <a:spcBef>
                <a:spcPts val="0"/>
              </a:spcBef>
              <a:spcAft>
                <a:spcPts val="0"/>
              </a:spcAft>
              <a:buClr>
                <a:schemeClr val="dk1"/>
              </a:buClr>
              <a:buSzPts val="1100"/>
              <a:buFont typeface="Arial"/>
              <a:buNone/>
            </a:pPr>
            <a:r>
              <a:t/>
            </a:r>
            <a:endParaRPr/>
          </a:p>
          <a:p>
            <a:pPr indent="0" lvl="0" marL="152400" rtl="0" algn="l">
              <a:lnSpc>
                <a:spcPct val="100000"/>
              </a:lnSpc>
              <a:spcBef>
                <a:spcPts val="0"/>
              </a:spcBef>
              <a:spcAft>
                <a:spcPts val="0"/>
              </a:spcAft>
              <a:buSzPts val="1100"/>
              <a:buNone/>
            </a:pPr>
            <a:r>
              <a:rPr lang="en-GB"/>
              <a:t>rather than one number, you try to assume a list of numbers. So, just try to assume a matrix, but in each cell, rather than one number, we will have one list of number so that representation that we will get will be having a 3d array. Okay, the 3d array array will have number of rows, number of columns, but insted of one number we wil have bunch of numbers in each cell of intersection of each row and column.</a:t>
            </a:r>
            <a:endParaRPr/>
          </a:p>
        </p:txBody>
      </p:sp>
      <p:sp>
        <p:nvSpPr>
          <p:cNvPr id="230" name="Google Shape;230;g874e0a0428_0_32: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31" name="Google Shape;231;g874e0a0428_0_32: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32" name="Google Shape;232;g874e0a0428_0_32: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74e0a0428_0_163: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a:t>In this slide, I have shared some tasks with you. Now, if you have sincerely followed the video, all the tasks should be very easy for you except the one where you need to generate a 200 by 200m matrix of normal random numbers. Here, you need to do a little bit of digging. </a:t>
            </a:r>
            <a:endParaRPr/>
          </a:p>
          <a:p>
            <a:pPr indent="0" lvl="0" marL="0" rtl="0" algn="l">
              <a:lnSpc>
                <a:spcPct val="100000"/>
              </a:lnSpc>
              <a:spcBef>
                <a:spcPts val="0"/>
              </a:spcBef>
              <a:spcAft>
                <a:spcPts val="0"/>
              </a:spcAft>
              <a:buSzPts val="1000"/>
              <a:buNone/>
            </a:pPr>
            <a:r>
              <a:t/>
            </a:r>
            <a:endParaRPr/>
          </a:p>
        </p:txBody>
      </p:sp>
      <p:sp>
        <p:nvSpPr>
          <p:cNvPr id="240" name="Google Shape;240;g874e0a0428_0_163: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41" name="Google Shape;241;g874e0a0428_0_163: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42" name="Google Shape;242;g874e0a0428_0_163: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Diseño personalizado">
  <p:cSld name="2_Diseño personalizado">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1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1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1pPr>
            <a:lvl2pPr indent="0" lvl="1"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2pPr>
            <a:lvl3pPr indent="0" lvl="2"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3pPr>
            <a:lvl4pPr indent="0" lvl="3"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4pPr>
            <a:lvl5pPr indent="0" lvl="4"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5pPr>
            <a:lvl6pPr indent="0" lvl="5"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6pPr>
            <a:lvl7pPr indent="0" lvl="6"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7pPr>
            <a:lvl8pPr indent="0" lvl="7"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8pPr>
            <a:lvl9pPr indent="0" lvl="8"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61" name="Google Shape;61;p14"/>
          <p:cNvSpPr/>
          <p:nvPr>
            <p:ph idx="2" type="pic"/>
          </p:nvPr>
        </p:nvSpPr>
        <p:spPr>
          <a:xfrm>
            <a:off x="1" y="0"/>
            <a:ext cx="7274700" cy="5143500"/>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2"/>
              </a:buClr>
              <a:buSzPts val="1050"/>
              <a:buFont typeface="Arial"/>
              <a:buNone/>
              <a:defRPr b="1" i="0" sz="1050" u="none" cap="none" strike="noStrike">
                <a:solidFill>
                  <a:schemeClr val="dk2"/>
                </a:solidFill>
                <a:latin typeface="Poppins"/>
                <a:ea typeface="Poppins"/>
                <a:cs typeface="Poppins"/>
                <a:sym typeface="Poppins"/>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Palatino Linotype"/>
                <a:ea typeface="Palatino Linotype"/>
                <a:cs typeface="Palatino Linotype"/>
                <a:sym typeface="Palatino Linotype"/>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Palatino Linotype"/>
                <a:ea typeface="Palatino Linotype"/>
                <a:cs typeface="Palatino Linotype"/>
                <a:sym typeface="Palatino Linotype"/>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Diseño personalizado">
  <p:cSld name="3_Diseño personalizado">
    <p:spTree>
      <p:nvGrpSpPr>
        <p:cNvPr id="62" name="Shape 62"/>
        <p:cNvGrpSpPr/>
        <p:nvPr/>
      </p:nvGrpSpPr>
      <p:grpSpPr>
        <a:xfrm>
          <a:off x="0" y="0"/>
          <a:ext cx="0" cy="0"/>
          <a:chOff x="0" y="0"/>
          <a:chExt cx="0" cy="0"/>
        </a:xfrm>
      </p:grpSpPr>
      <p:sp>
        <p:nvSpPr>
          <p:cNvPr id="63" name="Google Shape;63;p15"/>
          <p:cNvSpPr txBox="1"/>
          <p:nvPr>
            <p:ph type="title"/>
          </p:nvPr>
        </p:nvSpPr>
        <p:spPr>
          <a:xfrm>
            <a:off x="721307" y="1884293"/>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F7941D"/>
              </a:buClr>
              <a:buSzPts val="6000"/>
              <a:buFont typeface="Gill Sans"/>
              <a:buNone/>
              <a:defRPr b="1" sz="6000">
                <a:solidFill>
                  <a:srgbClr val="F7941D"/>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1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1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p15"/>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1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68" name="Google Shape;68;p15"/>
          <p:cNvSpPr txBox="1"/>
          <p:nvPr>
            <p:ph idx="1" type="body"/>
          </p:nvPr>
        </p:nvSpPr>
        <p:spPr>
          <a:xfrm>
            <a:off x="721307" y="3534655"/>
            <a:ext cx="7886700" cy="914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iseño personalizado">
  <p:cSld name="1_Diseño personalizado">
    <p:spTree>
      <p:nvGrpSpPr>
        <p:cNvPr id="69" name="Shape 69"/>
        <p:cNvGrpSpPr/>
        <p:nvPr/>
      </p:nvGrpSpPr>
      <p:grpSpPr>
        <a:xfrm>
          <a:off x="0" y="0"/>
          <a:ext cx="0" cy="0"/>
          <a:chOff x="0" y="0"/>
          <a:chExt cx="0" cy="0"/>
        </a:xfrm>
      </p:grpSpPr>
      <p:sp>
        <p:nvSpPr>
          <p:cNvPr id="70" name="Google Shape;70;p16"/>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1pPr>
            <a:lvl2pPr indent="0" lvl="1"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2pPr>
            <a:lvl3pPr indent="0" lvl="2"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3pPr>
            <a:lvl4pPr indent="0" lvl="3"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4pPr>
            <a:lvl5pPr indent="0" lvl="4"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5pPr>
            <a:lvl6pPr indent="0" lvl="5"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6pPr>
            <a:lvl7pPr indent="0" lvl="6"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7pPr>
            <a:lvl8pPr indent="0" lvl="7"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8pPr>
            <a:lvl9pPr indent="0" lvl="8"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p:cSld name="Diseño personalizado">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F7941D"/>
              </a:buClr>
              <a:buSzPts val="3300"/>
              <a:buFont typeface="Gill Sans"/>
              <a:buNone/>
              <a:defRPr b="1">
                <a:solidFill>
                  <a:srgbClr val="F7941D"/>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17"/>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9" name="Google Shape;79;p17"/>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grpSp>
        <p:nvGrpSpPr>
          <p:cNvPr id="80" name="Google Shape;80;p17"/>
          <p:cNvGrpSpPr/>
          <p:nvPr/>
        </p:nvGrpSpPr>
        <p:grpSpPr>
          <a:xfrm>
            <a:off x="-103246" y="4307642"/>
            <a:ext cx="976741" cy="908328"/>
            <a:chOff x="4673442" y="2969535"/>
            <a:chExt cx="1884509" cy="1882155"/>
          </a:xfrm>
        </p:grpSpPr>
        <p:sp>
          <p:nvSpPr>
            <p:cNvPr id="81" name="Google Shape;81;p17"/>
            <p:cNvSpPr/>
            <p:nvPr/>
          </p:nvSpPr>
          <p:spPr>
            <a:xfrm>
              <a:off x="5076185" y="3404012"/>
              <a:ext cx="1188300" cy="12120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82" name="Google Shape;82;p17"/>
            <p:cNvPicPr preferRelativeResize="0"/>
            <p:nvPr/>
          </p:nvPicPr>
          <p:blipFill rotWithShape="1">
            <a:blip r:embed="rId2">
              <a:alphaModFix/>
            </a:blip>
            <a:srcRect b="0" l="0" r="0" t="0"/>
            <a:stretch/>
          </p:blipFill>
          <p:spPr>
            <a:xfrm>
              <a:off x="4673442" y="2969535"/>
              <a:ext cx="1884509" cy="1882155"/>
            </a:xfrm>
            <a:prstGeom prst="rect">
              <a:avLst/>
            </a:prstGeom>
            <a:noFill/>
            <a:ln>
              <a:noFill/>
            </a:ln>
          </p:spPr>
        </p:pic>
      </p:grpSp>
      <p:sp>
        <p:nvSpPr>
          <p:cNvPr id="83" name="Google Shape;83;p17"/>
          <p:cNvSpPr txBox="1"/>
          <p:nvPr>
            <p:ph idx="1" type="body"/>
          </p:nvPr>
        </p:nvSpPr>
        <p:spPr>
          <a:xfrm>
            <a:off x="628650" y="1473199"/>
            <a:ext cx="7886700" cy="3294000"/>
          </a:xfrm>
          <a:prstGeom prst="rect">
            <a:avLst/>
          </a:prstGeom>
          <a:noFill/>
          <a:ln>
            <a:noFill/>
          </a:ln>
        </p:spPr>
        <p:txBody>
          <a:bodyPr anchorCtr="0" anchor="t" bIns="45700" lIns="91425" spcFirstLastPara="1" rIns="91425" wrap="square" tIns="45700">
            <a:noAutofit/>
          </a:bodyPr>
          <a:lstStyle>
            <a:lvl1pPr indent="-406400" lvl="0" marL="457200" rtl="0" algn="l">
              <a:lnSpc>
                <a:spcPct val="90000"/>
              </a:lnSpc>
              <a:spcBef>
                <a:spcPts val="750"/>
              </a:spcBef>
              <a:spcAft>
                <a:spcPts val="0"/>
              </a:spcAft>
              <a:buClr>
                <a:schemeClr val="dk1"/>
              </a:buClr>
              <a:buSzPts val="2800"/>
              <a:buChar char="•"/>
              <a:defRPr sz="2800"/>
            </a:lvl1pPr>
            <a:lvl2pPr indent="-381000" lvl="1" marL="914400" rtl="0" algn="l">
              <a:lnSpc>
                <a:spcPct val="90000"/>
              </a:lnSpc>
              <a:spcBef>
                <a:spcPts val="375"/>
              </a:spcBef>
              <a:spcAft>
                <a:spcPts val="0"/>
              </a:spcAft>
              <a:buClr>
                <a:schemeClr val="dk1"/>
              </a:buClr>
              <a:buSzPts val="2400"/>
              <a:buChar char="•"/>
              <a:defRPr sz="2400"/>
            </a:lvl2pPr>
            <a:lvl3pPr indent="-342900" lvl="2" marL="1371600" rtl="0" algn="l">
              <a:lnSpc>
                <a:spcPct val="90000"/>
              </a:lnSpc>
              <a:spcBef>
                <a:spcPts val="375"/>
              </a:spcBef>
              <a:spcAft>
                <a:spcPts val="0"/>
              </a:spcAft>
              <a:buClr>
                <a:schemeClr val="dk1"/>
              </a:buClr>
              <a:buSzPts val="1800"/>
              <a:buChar char="•"/>
              <a:defRPr sz="1800"/>
            </a:lvl3pPr>
            <a:lvl4pPr indent="-330200" lvl="3" marL="1828800" rtl="0" algn="l">
              <a:lnSpc>
                <a:spcPct val="90000"/>
              </a:lnSpc>
              <a:spcBef>
                <a:spcPts val="375"/>
              </a:spcBef>
              <a:spcAft>
                <a:spcPts val="0"/>
              </a:spcAft>
              <a:buClr>
                <a:schemeClr val="dk1"/>
              </a:buClr>
              <a:buSzPts val="1600"/>
              <a:buChar char="•"/>
              <a:defRPr sz="1600"/>
            </a:lvl4pPr>
            <a:lvl5pPr indent="-330200" lvl="4" marL="2286000" rtl="0" algn="l">
              <a:lnSpc>
                <a:spcPct val="90000"/>
              </a:lnSpc>
              <a:spcBef>
                <a:spcPts val="375"/>
              </a:spcBef>
              <a:spcAft>
                <a:spcPts val="0"/>
              </a:spcAft>
              <a:buClr>
                <a:schemeClr val="dk1"/>
              </a:buClr>
              <a:buSzPts val="1600"/>
              <a:buChar char="•"/>
              <a:defRPr sz="16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Diseño personalizado">
  <p:cSld name="4_Diseño personalizado">
    <p:spTree>
      <p:nvGrpSpPr>
        <p:cNvPr id="84" name="Shape 84"/>
        <p:cNvGrpSpPr/>
        <p:nvPr/>
      </p:nvGrpSpPr>
      <p:grpSpPr>
        <a:xfrm>
          <a:off x="0" y="0"/>
          <a:ext cx="0" cy="0"/>
          <a:chOff x="0" y="0"/>
          <a:chExt cx="0" cy="0"/>
        </a:xfrm>
      </p:grpSpPr>
      <p:sp>
        <p:nvSpPr>
          <p:cNvPr id="85" name="Google Shape;85;p18"/>
          <p:cNvSpPr txBox="1"/>
          <p:nvPr>
            <p:ph type="title"/>
          </p:nvPr>
        </p:nvSpPr>
        <p:spPr>
          <a:xfrm>
            <a:off x="0" y="-1"/>
            <a:ext cx="4776600" cy="4767300"/>
          </a:xfrm>
          <a:prstGeom prst="rect">
            <a:avLst/>
          </a:prstGeom>
          <a:solidFill>
            <a:srgbClr val="F7941D"/>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lt1"/>
              </a:buClr>
              <a:buSzPts val="3300"/>
              <a:buFont typeface="Gill Sans"/>
              <a:buNone/>
              <a:defRPr b="1">
                <a:solidFill>
                  <a:schemeClr val="lt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p1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18"/>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 name="Google Shape;89;p18"/>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90" name="Google Shape;90;p18"/>
          <p:cNvSpPr txBox="1"/>
          <p:nvPr>
            <p:ph idx="1" type="body"/>
          </p:nvPr>
        </p:nvSpPr>
        <p:spPr>
          <a:xfrm>
            <a:off x="4776716" y="-2"/>
            <a:ext cx="4367400" cy="4767300"/>
          </a:xfrm>
          <a:prstGeom prst="rect">
            <a:avLst/>
          </a:prstGeom>
          <a:solidFill>
            <a:schemeClr val="lt1"/>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Diseño personalizado">
  <p:cSld name="5_Diseño personalizado">
    <p:spTree>
      <p:nvGrpSpPr>
        <p:cNvPr id="91" name="Shape 91"/>
        <p:cNvGrpSpPr/>
        <p:nvPr/>
      </p:nvGrpSpPr>
      <p:grpSpPr>
        <a:xfrm>
          <a:off x="0" y="0"/>
          <a:ext cx="0" cy="0"/>
          <a:chOff x="0" y="0"/>
          <a:chExt cx="0" cy="0"/>
        </a:xfrm>
      </p:grpSpPr>
      <p:sp>
        <p:nvSpPr>
          <p:cNvPr id="92" name="Google Shape;92;p19"/>
          <p:cNvSpPr txBox="1"/>
          <p:nvPr>
            <p:ph type="title"/>
          </p:nvPr>
        </p:nvSpPr>
        <p:spPr>
          <a:xfrm>
            <a:off x="0" y="-1"/>
            <a:ext cx="2554800" cy="4767300"/>
          </a:xfrm>
          <a:prstGeom prst="rect">
            <a:avLst/>
          </a:prstGeom>
          <a:solidFill>
            <a:srgbClr val="F7941D"/>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lt1"/>
              </a:buClr>
              <a:buSzPts val="3300"/>
              <a:buFont typeface="Arial"/>
              <a:buNone/>
              <a:defRPr b="1">
                <a:solidFill>
                  <a:schemeClr val="lt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1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p1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p19"/>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6" name="Google Shape;96;p19"/>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97" name="Google Shape;97;p19"/>
          <p:cNvSpPr txBox="1"/>
          <p:nvPr>
            <p:ph idx="1" type="body"/>
          </p:nvPr>
        </p:nvSpPr>
        <p:spPr>
          <a:xfrm>
            <a:off x="2554690" y="-2"/>
            <a:ext cx="6589200" cy="4767300"/>
          </a:xfrm>
          <a:prstGeom prst="rect">
            <a:avLst/>
          </a:prstGeom>
          <a:solidFill>
            <a:schemeClr val="lt1"/>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98" name="Shape 98"/>
        <p:cNvGrpSpPr/>
        <p:nvPr/>
      </p:nvGrpSpPr>
      <p:grpSpPr>
        <a:xfrm>
          <a:off x="0" y="0"/>
          <a:ext cx="0" cy="0"/>
          <a:chOff x="0" y="0"/>
          <a:chExt cx="0" cy="0"/>
        </a:xfrm>
      </p:grpSpPr>
      <p:sp>
        <p:nvSpPr>
          <p:cNvPr id="99" name="Google Shape;99;p20"/>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500"/>
              <a:buFont typeface="Times New Roman"/>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p20"/>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rgbClr val="888888"/>
              </a:buClr>
              <a:buSzPts val="1800"/>
              <a:buNone/>
              <a:defRPr sz="1800">
                <a:solidFill>
                  <a:srgbClr val="888888"/>
                </a:solidFill>
              </a:defRPr>
            </a:lvl1pPr>
            <a:lvl2pPr indent="-228600" lvl="1" marL="914400" rtl="0" algn="l">
              <a:lnSpc>
                <a:spcPct val="90000"/>
              </a:lnSpc>
              <a:spcBef>
                <a:spcPts val="375"/>
              </a:spcBef>
              <a:spcAft>
                <a:spcPts val="0"/>
              </a:spcAft>
              <a:buClr>
                <a:srgbClr val="888888"/>
              </a:buClr>
              <a:buSzPts val="1500"/>
              <a:buNone/>
              <a:defRPr sz="1500">
                <a:solidFill>
                  <a:srgbClr val="888888"/>
                </a:solidFill>
              </a:defRPr>
            </a:lvl2pPr>
            <a:lvl3pPr indent="-228600" lvl="2" marL="1371600" rtl="0" algn="l">
              <a:lnSpc>
                <a:spcPct val="90000"/>
              </a:lnSpc>
              <a:spcBef>
                <a:spcPts val="375"/>
              </a:spcBef>
              <a:spcAft>
                <a:spcPts val="0"/>
              </a:spcAft>
              <a:buClr>
                <a:srgbClr val="888888"/>
              </a:buClr>
              <a:buSzPts val="1350"/>
              <a:buNone/>
              <a:defRPr sz="1350">
                <a:solidFill>
                  <a:srgbClr val="888888"/>
                </a:solidFill>
              </a:defRPr>
            </a:lvl3pPr>
            <a:lvl4pPr indent="-228600" lvl="3" marL="1828800" rtl="0" algn="l">
              <a:lnSpc>
                <a:spcPct val="90000"/>
              </a:lnSpc>
              <a:spcBef>
                <a:spcPts val="375"/>
              </a:spcBef>
              <a:spcAft>
                <a:spcPts val="0"/>
              </a:spcAft>
              <a:buClr>
                <a:srgbClr val="888888"/>
              </a:buClr>
              <a:buSzPts val="1200"/>
              <a:buNone/>
              <a:defRPr sz="1200">
                <a:solidFill>
                  <a:srgbClr val="888888"/>
                </a:solidFill>
              </a:defRPr>
            </a:lvl4pPr>
            <a:lvl5pPr indent="-228600" lvl="4" marL="2286000" rtl="0" algn="l">
              <a:lnSpc>
                <a:spcPct val="90000"/>
              </a:lnSpc>
              <a:spcBef>
                <a:spcPts val="375"/>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sp>
        <p:nvSpPr>
          <p:cNvPr id="101" name="Google Shape;101;p2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2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3" name="Google Shape;103;p2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104" name="Shape 104"/>
        <p:cNvGrpSpPr/>
        <p:nvPr/>
      </p:nvGrpSpPr>
      <p:grpSpPr>
        <a:xfrm>
          <a:off x="0" y="0"/>
          <a:ext cx="0" cy="0"/>
          <a:chOff x="0" y="0"/>
          <a:chExt cx="0" cy="0"/>
        </a:xfrm>
      </p:grpSpPr>
      <p:sp>
        <p:nvSpPr>
          <p:cNvPr id="105" name="Google Shape;105;p2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6" name="Google Shape;106;p21"/>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7" name="Google Shape;107;p21"/>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8" name="Google Shape;108;p2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2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2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111" name="Shape 111"/>
        <p:cNvGrpSpPr/>
        <p:nvPr/>
      </p:nvGrpSpPr>
      <p:grpSpPr>
        <a:xfrm>
          <a:off x="0" y="0"/>
          <a:ext cx="0" cy="0"/>
          <a:chOff x="0" y="0"/>
          <a:chExt cx="0" cy="0"/>
        </a:xfrm>
      </p:grpSpPr>
      <p:sp>
        <p:nvSpPr>
          <p:cNvPr id="112" name="Google Shape;112;p22"/>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 name="Google Shape;113;p22"/>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14" name="Google Shape;114;p22"/>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5" name="Google Shape;115;p22"/>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16" name="Google Shape;116;p22"/>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7" name="Google Shape;117;p2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8" name="Google Shape;118;p2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2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120" name="Shape 120"/>
        <p:cNvGrpSpPr/>
        <p:nvPr/>
      </p:nvGrpSpPr>
      <p:grpSpPr>
        <a:xfrm>
          <a:off x="0" y="0"/>
          <a:ext cx="0" cy="0"/>
          <a:chOff x="0" y="0"/>
          <a:chExt cx="0" cy="0"/>
        </a:xfrm>
      </p:grpSpPr>
      <p:sp>
        <p:nvSpPr>
          <p:cNvPr id="121" name="Google Shape;121;p2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 name="Google Shape;122;p2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2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p2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25" name="Shape 125"/>
        <p:cNvGrpSpPr/>
        <p:nvPr/>
      </p:nvGrpSpPr>
      <p:grpSpPr>
        <a:xfrm>
          <a:off x="0" y="0"/>
          <a:ext cx="0" cy="0"/>
          <a:chOff x="0" y="0"/>
          <a:chExt cx="0" cy="0"/>
        </a:xfrm>
      </p:grpSpPr>
      <p:sp>
        <p:nvSpPr>
          <p:cNvPr id="126" name="Google Shape;126;p2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2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2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129" name="Shape 129"/>
        <p:cNvGrpSpPr/>
        <p:nvPr/>
      </p:nvGrpSpPr>
      <p:grpSpPr>
        <a:xfrm>
          <a:off x="0" y="0"/>
          <a:ext cx="0" cy="0"/>
          <a:chOff x="0" y="0"/>
          <a:chExt cx="0" cy="0"/>
        </a:xfrm>
      </p:grpSpPr>
      <p:sp>
        <p:nvSpPr>
          <p:cNvPr id="130" name="Google Shape;130;p25"/>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Times New Roman"/>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 name="Google Shape;131;p25"/>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90000"/>
              </a:lnSpc>
              <a:spcBef>
                <a:spcPts val="750"/>
              </a:spcBef>
              <a:spcAft>
                <a:spcPts val="0"/>
              </a:spcAft>
              <a:buClr>
                <a:schemeClr val="dk1"/>
              </a:buClr>
              <a:buSzPts val="2400"/>
              <a:buChar char="•"/>
              <a:defRPr sz="2400"/>
            </a:lvl1pPr>
            <a:lvl2pPr indent="-361950" lvl="1" marL="914400" rtl="0" algn="l">
              <a:lnSpc>
                <a:spcPct val="90000"/>
              </a:lnSpc>
              <a:spcBef>
                <a:spcPts val="375"/>
              </a:spcBef>
              <a:spcAft>
                <a:spcPts val="0"/>
              </a:spcAft>
              <a:buClr>
                <a:schemeClr val="dk1"/>
              </a:buClr>
              <a:buSzPts val="2100"/>
              <a:buChar char="•"/>
              <a:defRPr sz="2100"/>
            </a:lvl2pPr>
            <a:lvl3pPr indent="-342900" lvl="2" marL="1371600" rtl="0" algn="l">
              <a:lnSpc>
                <a:spcPct val="90000"/>
              </a:lnSpc>
              <a:spcBef>
                <a:spcPts val="375"/>
              </a:spcBef>
              <a:spcAft>
                <a:spcPts val="0"/>
              </a:spcAft>
              <a:buClr>
                <a:schemeClr val="dk1"/>
              </a:buClr>
              <a:buSzPts val="1800"/>
              <a:buChar char="•"/>
              <a:defRPr sz="1800"/>
            </a:lvl3pPr>
            <a:lvl4pPr indent="-323850" lvl="3" marL="1828800" rtl="0" algn="l">
              <a:lnSpc>
                <a:spcPct val="90000"/>
              </a:lnSpc>
              <a:spcBef>
                <a:spcPts val="375"/>
              </a:spcBef>
              <a:spcAft>
                <a:spcPts val="0"/>
              </a:spcAft>
              <a:buClr>
                <a:schemeClr val="dk1"/>
              </a:buClr>
              <a:buSzPts val="1500"/>
              <a:buChar char="•"/>
              <a:defRPr sz="1500"/>
            </a:lvl4pPr>
            <a:lvl5pPr indent="-323850" lvl="4" marL="2286000" rtl="0" algn="l">
              <a:lnSpc>
                <a:spcPct val="90000"/>
              </a:lnSpc>
              <a:spcBef>
                <a:spcPts val="375"/>
              </a:spcBef>
              <a:spcAft>
                <a:spcPts val="0"/>
              </a:spcAft>
              <a:buClr>
                <a:schemeClr val="dk1"/>
              </a:buClr>
              <a:buSzPts val="1500"/>
              <a:buChar char="•"/>
              <a:defRPr sz="15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132" name="Google Shape;132;p25"/>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33" name="Google Shape;133;p2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p2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2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136" name="Shape 136"/>
        <p:cNvGrpSpPr/>
        <p:nvPr/>
      </p:nvGrpSpPr>
      <p:grpSpPr>
        <a:xfrm>
          <a:off x="0" y="0"/>
          <a:ext cx="0" cy="0"/>
          <a:chOff x="0" y="0"/>
          <a:chExt cx="0" cy="0"/>
        </a:xfrm>
      </p:grpSpPr>
      <p:sp>
        <p:nvSpPr>
          <p:cNvPr id="137" name="Google Shape;137;p26"/>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Times New Roman"/>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26"/>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Palatino Linotype"/>
                <a:ea typeface="Palatino Linotype"/>
                <a:cs typeface="Palatino Linotype"/>
                <a:sym typeface="Palatino Linotype"/>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Palatino Linotype"/>
                <a:ea typeface="Palatino Linotype"/>
                <a:cs typeface="Palatino Linotype"/>
                <a:sym typeface="Palatino Linotype"/>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Palatino Linotype"/>
                <a:ea typeface="Palatino Linotype"/>
                <a:cs typeface="Palatino Linotype"/>
                <a:sym typeface="Palatino Linotype"/>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9pPr>
          </a:lstStyle>
          <a:p/>
        </p:txBody>
      </p:sp>
      <p:sp>
        <p:nvSpPr>
          <p:cNvPr id="139" name="Google Shape;139;p26"/>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40" name="Google Shape;140;p2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43" name="Shape 143"/>
        <p:cNvGrpSpPr/>
        <p:nvPr/>
      </p:nvGrpSpPr>
      <p:grpSpPr>
        <a:xfrm>
          <a:off x="0" y="0"/>
          <a:ext cx="0" cy="0"/>
          <a:chOff x="0" y="0"/>
          <a:chExt cx="0" cy="0"/>
        </a:xfrm>
      </p:grpSpPr>
      <p:sp>
        <p:nvSpPr>
          <p:cNvPr id="144" name="Google Shape;144;p2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p27"/>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46" name="Google Shape;146;p2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p2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49" name="Shape 149"/>
        <p:cNvGrpSpPr/>
        <p:nvPr/>
      </p:nvGrpSpPr>
      <p:grpSpPr>
        <a:xfrm>
          <a:off x="0" y="0"/>
          <a:ext cx="0" cy="0"/>
          <a:chOff x="0" y="0"/>
          <a:chExt cx="0" cy="0"/>
        </a:xfrm>
      </p:grpSpPr>
      <p:sp>
        <p:nvSpPr>
          <p:cNvPr id="150" name="Google Shape;150;p28"/>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28"/>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52" name="Google Shape;152;p2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obj">
  <p:cSld name="OBJECT">
    <p:spTree>
      <p:nvGrpSpPr>
        <p:cNvPr id="155" name="Shape 155"/>
        <p:cNvGrpSpPr/>
        <p:nvPr/>
      </p:nvGrpSpPr>
      <p:grpSpPr>
        <a:xfrm>
          <a:off x="0" y="0"/>
          <a:ext cx="0" cy="0"/>
          <a:chOff x="0" y="0"/>
          <a:chExt cx="0" cy="0"/>
        </a:xfrm>
      </p:grpSpPr>
      <p:sp>
        <p:nvSpPr>
          <p:cNvPr id="156" name="Google Shape;156;p29"/>
          <p:cNvSpPr txBox="1"/>
          <p:nvPr>
            <p:ph idx="11" type="ftr"/>
          </p:nvPr>
        </p:nvSpPr>
        <p:spPr>
          <a:xfrm>
            <a:off x="3028950" y="4767263"/>
            <a:ext cx="3086100" cy="2739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SzPts val="1400"/>
              <a:buNone/>
              <a:defRPr b="0" i="0" sz="971">
                <a:solidFill>
                  <a:schemeClr val="dk1"/>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9"/>
          <p:cNvSpPr txBox="1"/>
          <p:nvPr>
            <p:ph idx="10" type="dt"/>
          </p:nvPr>
        </p:nvSpPr>
        <p:spPr>
          <a:xfrm>
            <a:off x="628650" y="4767263"/>
            <a:ext cx="2057400" cy="2739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9"/>
          <p:cNvSpPr txBox="1"/>
          <p:nvPr>
            <p:ph idx="12" type="sldNum"/>
          </p:nvPr>
        </p:nvSpPr>
        <p:spPr>
          <a:xfrm>
            <a:off x="6457950" y="4767263"/>
            <a:ext cx="2057400" cy="273900"/>
          </a:xfrm>
          <a:prstGeom prst="rect">
            <a:avLst/>
          </a:prstGeom>
          <a:noFill/>
          <a:ln>
            <a:noFill/>
          </a:ln>
        </p:spPr>
        <p:txBody>
          <a:bodyPr anchorCtr="0" anchor="ctr" bIns="0" lIns="0" spcFirstLastPara="1" rIns="0" wrap="square" tIns="0">
            <a:noAutofit/>
          </a:bodyPr>
          <a:lstStyle>
            <a:lvl1pPr indent="0" lvl="0"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1pPr>
            <a:lvl2pPr indent="0" lvl="1"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2pPr>
            <a:lvl3pPr indent="0" lvl="2"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3pPr>
            <a:lvl4pPr indent="0" lvl="3"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4pPr>
            <a:lvl5pPr indent="0" lvl="4"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5pPr>
            <a:lvl6pPr indent="0" lvl="5"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6pPr>
            <a:lvl7pPr indent="0" lvl="6"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7pPr>
            <a:lvl8pPr indent="0" lvl="7"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8pPr>
            <a:lvl9pPr indent="0" lvl="8"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9pPr>
          </a:lstStyle>
          <a:p>
            <a:pPr indent="0" lvl="0" marL="11206" rtl="0" algn="r">
              <a:spcBef>
                <a:spcPts val="0"/>
              </a:spcBef>
              <a:spcAft>
                <a:spcPts val="0"/>
              </a:spcAft>
              <a:buNone/>
            </a:pPr>
            <a:r>
              <a:rPr lang="en-GB"/>
              <a:t>1-</a:t>
            </a: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9" name="Shape 159"/>
        <p:cNvGrpSpPr/>
        <p:nvPr/>
      </p:nvGrpSpPr>
      <p:grpSpPr>
        <a:xfrm>
          <a:off x="0" y="0"/>
          <a:ext cx="0" cy="0"/>
          <a:chOff x="0" y="0"/>
          <a:chExt cx="0" cy="0"/>
        </a:xfrm>
      </p:grpSpPr>
      <p:sp>
        <p:nvSpPr>
          <p:cNvPr id="160" name="Google Shape;160;p30"/>
          <p:cNvSpPr txBox="1"/>
          <p:nvPr>
            <p:ph type="ctrTitle"/>
          </p:nvPr>
        </p:nvSpPr>
        <p:spPr>
          <a:xfrm>
            <a:off x="311708" y="744575"/>
            <a:ext cx="8520600" cy="2052600"/>
          </a:xfrm>
          <a:prstGeom prst="rect">
            <a:avLst/>
          </a:prstGeom>
        </p:spPr>
        <p:txBody>
          <a:bodyPr anchorCtr="0" anchor="b" bIns="45700" lIns="91425" spcFirstLastPara="1" rIns="91425" wrap="square" tIns="4570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1" name="Google Shape;161;p30"/>
          <p:cNvSpPr txBox="1"/>
          <p:nvPr>
            <p:ph idx="1" type="subTitle"/>
          </p:nvPr>
        </p:nvSpPr>
        <p:spPr>
          <a:xfrm>
            <a:off x="311700" y="2834125"/>
            <a:ext cx="8520600" cy="792600"/>
          </a:xfrm>
          <a:prstGeom prst="rect">
            <a:avLst/>
          </a:prstGeom>
        </p:spPr>
        <p:txBody>
          <a:bodyPr anchorCtr="0" anchor="t" bIns="45700" lIns="91425" spcFirstLastPara="1" rIns="91425" wrap="square" tIns="45700">
            <a:noAutofit/>
          </a:bodyPr>
          <a:lstStyle>
            <a:lvl1pPr lvl="0" rtl="0" algn="ctr">
              <a:lnSpc>
                <a:spcPct val="100000"/>
              </a:lnSpc>
              <a:spcBef>
                <a:spcPts val="750"/>
              </a:spcBef>
              <a:spcAft>
                <a:spcPts val="0"/>
              </a:spcAft>
              <a:buSzPts val="2800"/>
              <a:buNone/>
              <a:defRPr sz="2800"/>
            </a:lvl1pPr>
            <a:lvl2pPr lvl="1" rtl="0" algn="ctr">
              <a:lnSpc>
                <a:spcPct val="100000"/>
              </a:lnSpc>
              <a:spcBef>
                <a:spcPts val="375"/>
              </a:spcBef>
              <a:spcAft>
                <a:spcPts val="0"/>
              </a:spcAft>
              <a:buSzPts val="2800"/>
              <a:buNone/>
              <a:defRPr sz="2800"/>
            </a:lvl2pPr>
            <a:lvl3pPr lvl="2" rtl="0" algn="ctr">
              <a:lnSpc>
                <a:spcPct val="100000"/>
              </a:lnSpc>
              <a:spcBef>
                <a:spcPts val="375"/>
              </a:spcBef>
              <a:spcAft>
                <a:spcPts val="0"/>
              </a:spcAft>
              <a:buSzPts val="2800"/>
              <a:buNone/>
              <a:defRPr sz="2800"/>
            </a:lvl3pPr>
            <a:lvl4pPr lvl="3" rtl="0" algn="ctr">
              <a:lnSpc>
                <a:spcPct val="100000"/>
              </a:lnSpc>
              <a:spcBef>
                <a:spcPts val="375"/>
              </a:spcBef>
              <a:spcAft>
                <a:spcPts val="0"/>
              </a:spcAft>
              <a:buSzPts val="2800"/>
              <a:buNone/>
              <a:defRPr sz="2800"/>
            </a:lvl4pPr>
            <a:lvl5pPr lvl="4" rtl="0" algn="ctr">
              <a:lnSpc>
                <a:spcPct val="100000"/>
              </a:lnSpc>
              <a:spcBef>
                <a:spcPts val="375"/>
              </a:spcBef>
              <a:spcAft>
                <a:spcPts val="0"/>
              </a:spcAft>
              <a:buSzPts val="2800"/>
              <a:buNone/>
              <a:defRPr sz="2800"/>
            </a:lvl5pPr>
            <a:lvl6pPr lvl="5" rtl="0" algn="ctr">
              <a:lnSpc>
                <a:spcPct val="100000"/>
              </a:lnSpc>
              <a:spcBef>
                <a:spcPts val="375"/>
              </a:spcBef>
              <a:spcAft>
                <a:spcPts val="0"/>
              </a:spcAft>
              <a:buSzPts val="2800"/>
              <a:buNone/>
              <a:defRPr sz="2800"/>
            </a:lvl6pPr>
            <a:lvl7pPr lvl="6" rtl="0" algn="ctr">
              <a:lnSpc>
                <a:spcPct val="100000"/>
              </a:lnSpc>
              <a:spcBef>
                <a:spcPts val="375"/>
              </a:spcBef>
              <a:spcAft>
                <a:spcPts val="0"/>
              </a:spcAft>
              <a:buSzPts val="2800"/>
              <a:buNone/>
              <a:defRPr sz="2800"/>
            </a:lvl7pPr>
            <a:lvl8pPr lvl="7" rtl="0" algn="ctr">
              <a:lnSpc>
                <a:spcPct val="100000"/>
              </a:lnSpc>
              <a:spcBef>
                <a:spcPts val="375"/>
              </a:spcBef>
              <a:spcAft>
                <a:spcPts val="0"/>
              </a:spcAft>
              <a:buSzPts val="2800"/>
              <a:buNone/>
              <a:defRPr sz="2800"/>
            </a:lvl8pPr>
            <a:lvl9pPr lvl="8" rtl="0" algn="ctr">
              <a:lnSpc>
                <a:spcPct val="100000"/>
              </a:lnSpc>
              <a:spcBef>
                <a:spcPts val="375"/>
              </a:spcBef>
              <a:spcAft>
                <a:spcPts val="0"/>
              </a:spcAft>
              <a:buSzPts val="2800"/>
              <a:buNone/>
              <a:defRPr sz="2800"/>
            </a:lvl9pPr>
          </a:lstStyle>
          <a:p/>
        </p:txBody>
      </p:sp>
      <p:sp>
        <p:nvSpPr>
          <p:cNvPr id="162" name="Google Shape;162;p30"/>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18" Type="http://schemas.openxmlformats.org/officeDocument/2006/relationships/theme" Target="../theme/theme2.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Times New Roman"/>
              <a:buNone/>
              <a:defRPr b="0" i="0" sz="3300" u="none" cap="none" strike="noStrike">
                <a:solidFill>
                  <a:schemeClr val="dk1"/>
                </a:solidFill>
                <a:latin typeface="Times New Roman"/>
                <a:ea typeface="Times New Roman"/>
                <a:cs typeface="Times New Roman"/>
                <a:sym typeface="Times New Roman"/>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Palatino Linotype"/>
                <a:ea typeface="Palatino Linotype"/>
                <a:cs typeface="Palatino Linotype"/>
                <a:sym typeface="Palatino Linotype"/>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Palatino Linotype"/>
                <a:ea typeface="Palatino Linotype"/>
                <a:cs typeface="Palatino Linotype"/>
                <a:sym typeface="Palatino Linotype"/>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Palatino Linotype"/>
                <a:ea typeface="Palatino Linotype"/>
                <a:cs typeface="Palatino Linotype"/>
                <a:sym typeface="Palatino Linotype"/>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D7D31"/>
        </a:solidFill>
      </p:bgPr>
    </p:bg>
    <p:spTree>
      <p:nvGrpSpPr>
        <p:cNvPr id="168" name="Shape 168"/>
        <p:cNvGrpSpPr/>
        <p:nvPr/>
      </p:nvGrpSpPr>
      <p:grpSpPr>
        <a:xfrm>
          <a:off x="0" y="0"/>
          <a:ext cx="0" cy="0"/>
          <a:chOff x="0" y="0"/>
          <a:chExt cx="0" cy="0"/>
        </a:xfrm>
      </p:grpSpPr>
      <p:pic>
        <p:nvPicPr>
          <p:cNvPr id="169" name="Google Shape;169;p31"/>
          <p:cNvPicPr preferRelativeResize="0"/>
          <p:nvPr>
            <p:ph idx="2" type="pic"/>
          </p:nvPr>
        </p:nvPicPr>
        <p:blipFill rotWithShape="1">
          <a:blip r:embed="rId3">
            <a:alphaModFix/>
          </a:blip>
          <a:srcRect b="0" l="2865" r="2865" t="0"/>
          <a:stretch/>
        </p:blipFill>
        <p:spPr>
          <a:xfrm>
            <a:off x="1" y="0"/>
            <a:ext cx="7274700" cy="5143500"/>
          </a:xfrm>
          <a:prstGeom prst="rect">
            <a:avLst/>
          </a:prstGeom>
          <a:solidFill>
            <a:srgbClr val="818286"/>
          </a:solidFill>
          <a:ln>
            <a:noFill/>
          </a:ln>
        </p:spPr>
      </p:pic>
      <p:sp>
        <p:nvSpPr>
          <p:cNvPr id="170" name="Google Shape;170;p31"/>
          <p:cNvSpPr/>
          <p:nvPr/>
        </p:nvSpPr>
        <p:spPr>
          <a:xfrm>
            <a:off x="-736" y="-4187"/>
            <a:ext cx="7276171" cy="5151863"/>
          </a:xfrm>
          <a:custGeom>
            <a:rect b="b" l="l" r="r" t="t"/>
            <a:pathLst>
              <a:path extrusionOk="0" h="13738302" w="19403122">
                <a:moveTo>
                  <a:pt x="0" y="1"/>
                </a:moveTo>
                <a:lnTo>
                  <a:pt x="19403122" y="0"/>
                </a:lnTo>
                <a:lnTo>
                  <a:pt x="13782907" y="13738302"/>
                </a:lnTo>
                <a:lnTo>
                  <a:pt x="0" y="13738302"/>
                </a:lnTo>
                <a:lnTo>
                  <a:pt x="0" y="1"/>
                </a:lnTo>
                <a:close/>
              </a:path>
            </a:pathLst>
          </a:custGeom>
          <a:solidFill>
            <a:srgbClr val="818286">
              <a:alpha val="7294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50" u="none" cap="none" strike="noStrike">
              <a:solidFill>
                <a:srgbClr val="FFFFFF"/>
              </a:solidFill>
              <a:latin typeface="Arial"/>
              <a:ea typeface="Arial"/>
              <a:cs typeface="Arial"/>
              <a:sym typeface="Arial"/>
            </a:endParaRPr>
          </a:p>
        </p:txBody>
      </p:sp>
      <p:sp>
        <p:nvSpPr>
          <p:cNvPr id="171" name="Google Shape;171;p3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solidFill>
                  <a:srgbClr val="888888"/>
                </a:solidFill>
                <a:latin typeface="Palatino Linotype"/>
                <a:ea typeface="Palatino Linotype"/>
                <a:cs typeface="Palatino Linotype"/>
                <a:sym typeface="Palatino Linotype"/>
              </a:rPr>
              <a:t>‹#›</a:t>
            </a:fld>
            <a:endParaRPr>
              <a:solidFill>
                <a:srgbClr val="888888"/>
              </a:solidFill>
              <a:latin typeface="Palatino Linotype"/>
              <a:ea typeface="Palatino Linotype"/>
              <a:cs typeface="Palatino Linotype"/>
              <a:sym typeface="Palatino Linotype"/>
            </a:endParaRPr>
          </a:p>
        </p:txBody>
      </p:sp>
      <p:sp>
        <p:nvSpPr>
          <p:cNvPr id="172" name="Google Shape;172;p31"/>
          <p:cNvSpPr txBox="1"/>
          <p:nvPr/>
        </p:nvSpPr>
        <p:spPr>
          <a:xfrm>
            <a:off x="184325" y="619700"/>
            <a:ext cx="6665100" cy="3433200"/>
          </a:xfrm>
          <a:prstGeom prst="rect">
            <a:avLst/>
          </a:prstGeom>
          <a:noFill/>
          <a:ln>
            <a:noFill/>
          </a:ln>
        </p:spPr>
        <p:txBody>
          <a:bodyPr anchorCtr="0" anchor="ctr" bIns="0" lIns="0" spcFirstLastPara="1" rIns="0" wrap="square" tIns="13325">
            <a:noAutofit/>
          </a:bodyPr>
          <a:lstStyle/>
          <a:p>
            <a:pPr indent="0" lvl="0" marL="12700" marR="0" rtl="0" algn="ctr">
              <a:lnSpc>
                <a:spcPct val="100000"/>
              </a:lnSpc>
              <a:spcBef>
                <a:spcPts val="0"/>
              </a:spcBef>
              <a:spcAft>
                <a:spcPts val="0"/>
              </a:spcAft>
              <a:buClr>
                <a:schemeClr val="lt1"/>
              </a:buClr>
              <a:buSzPts val="5400"/>
              <a:buFont typeface="Arial"/>
              <a:buNone/>
            </a:pPr>
            <a:r>
              <a:rPr b="1" lang="en-GB" sz="9600">
                <a:solidFill>
                  <a:srgbClr val="FF9900"/>
                </a:solidFill>
                <a:latin typeface="Caveat"/>
                <a:ea typeface="Caveat"/>
                <a:cs typeface="Caveat"/>
                <a:sym typeface="Caveat"/>
              </a:rPr>
              <a:t>Tensorflow Essentials</a:t>
            </a:r>
            <a:endParaRPr b="1" sz="9600">
              <a:solidFill>
                <a:srgbClr val="FF9900"/>
              </a:solidFill>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0"/>
          <p:cNvSpPr/>
          <p:nvPr/>
        </p:nvSpPr>
        <p:spPr>
          <a:xfrm>
            <a:off x="70300" y="1808275"/>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457200" lvl="0" marL="1828800" marR="0" rtl="0" algn="l">
              <a:lnSpc>
                <a:spcPct val="100000"/>
              </a:lnSpc>
              <a:spcBef>
                <a:spcPts val="0"/>
              </a:spcBef>
              <a:spcAft>
                <a:spcPts val="0"/>
              </a:spcAft>
              <a:buNone/>
            </a:pPr>
            <a:r>
              <a:rPr b="1" lang="en-GB" sz="3900">
                <a:solidFill>
                  <a:schemeClr val="lt1"/>
                </a:solidFill>
                <a:latin typeface="Caveat"/>
                <a:ea typeface="Caveat"/>
                <a:cs typeface="Caveat"/>
                <a:sym typeface="Caveat"/>
              </a:rPr>
              <a:t>Thank You</a:t>
            </a:r>
            <a:endParaRPr b="1" i="0" sz="3900" u="none" cap="none" strike="noStrike">
              <a:solidFill>
                <a:schemeClr val="lt1"/>
              </a:solidFill>
              <a:latin typeface="Caveat"/>
              <a:ea typeface="Caveat"/>
              <a:cs typeface="Caveat"/>
              <a:sym typeface="Caveat"/>
            </a:endParaRPr>
          </a:p>
        </p:txBody>
      </p:sp>
      <p:sp>
        <p:nvSpPr>
          <p:cNvPr id="254" name="Google Shape;254;p40"/>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2"/>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AGENDA OF THE VIDEO</a:t>
            </a:r>
            <a:endParaRPr b="1" i="0" sz="3400" u="none" cap="none" strike="noStrike">
              <a:solidFill>
                <a:schemeClr val="lt1"/>
              </a:solidFill>
              <a:latin typeface="Caveat"/>
              <a:ea typeface="Caveat"/>
              <a:cs typeface="Caveat"/>
              <a:sym typeface="Caveat"/>
            </a:endParaRPr>
          </a:p>
        </p:txBody>
      </p:sp>
      <p:sp>
        <p:nvSpPr>
          <p:cNvPr id="180" name="Google Shape;180;p32"/>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181" name="Google Shape;181;p32"/>
          <p:cNvSpPr/>
          <p:nvPr/>
        </p:nvSpPr>
        <p:spPr>
          <a:xfrm flipH="1">
            <a:off x="74375" y="977150"/>
            <a:ext cx="8619000" cy="3807000"/>
          </a:xfrm>
          <a:prstGeom prst="rect">
            <a:avLst/>
          </a:prstGeom>
          <a:noFill/>
          <a:ln>
            <a:noFill/>
          </a:ln>
        </p:spPr>
        <p:txBody>
          <a:bodyPr anchorCtr="0" anchor="t" bIns="45700" lIns="91425" spcFirstLastPara="1" rIns="91425" wrap="square" tIns="45700">
            <a:noAutofit/>
          </a:bodyPr>
          <a:lstStyle/>
          <a:p>
            <a:pPr indent="-400050" lvl="0" marL="457200" marR="0" rtl="0" algn="l">
              <a:lnSpc>
                <a:spcPct val="110000"/>
              </a:lnSpc>
              <a:spcBef>
                <a:spcPts val="0"/>
              </a:spcBef>
              <a:spcAft>
                <a:spcPts val="0"/>
              </a:spcAft>
              <a:buClr>
                <a:srgbClr val="000000"/>
              </a:buClr>
              <a:buSzPts val="1500"/>
              <a:buFont typeface="Comfortaa"/>
              <a:buChar char="•"/>
            </a:pPr>
            <a:r>
              <a:rPr lang="en-GB" sz="1500">
                <a:latin typeface="Comfortaa"/>
                <a:ea typeface="Comfortaa"/>
                <a:cs typeface="Comfortaa"/>
                <a:sym typeface="Comfortaa"/>
              </a:rPr>
              <a:t>What is tensorflow?</a:t>
            </a:r>
            <a:endParaRPr sz="1500">
              <a:latin typeface="Comfortaa"/>
              <a:ea typeface="Comfortaa"/>
              <a:cs typeface="Comfortaa"/>
              <a:sym typeface="Comfortaa"/>
            </a:endParaRPr>
          </a:p>
          <a:p>
            <a:pPr indent="-400050" lvl="0" marL="457200" marR="0" rtl="0" algn="l">
              <a:lnSpc>
                <a:spcPct val="110000"/>
              </a:lnSpc>
              <a:spcBef>
                <a:spcPts val="0"/>
              </a:spcBef>
              <a:spcAft>
                <a:spcPts val="0"/>
              </a:spcAft>
              <a:buSzPts val="1500"/>
              <a:buFont typeface="Comfortaa"/>
              <a:buChar char="•"/>
            </a:pPr>
            <a:r>
              <a:rPr lang="en-GB" sz="1500">
                <a:latin typeface="Comfortaa"/>
                <a:ea typeface="Comfortaa"/>
                <a:cs typeface="Comfortaa"/>
                <a:sym typeface="Comfortaa"/>
              </a:rPr>
              <a:t>What can we do with it? Real Life Use Cases of tensorflow..</a:t>
            </a:r>
            <a:endParaRPr sz="1500">
              <a:latin typeface="Comfortaa"/>
              <a:ea typeface="Comfortaa"/>
              <a:cs typeface="Comfortaa"/>
              <a:sym typeface="Comfortaa"/>
            </a:endParaRPr>
          </a:p>
          <a:p>
            <a:pPr indent="-400050" lvl="0" marL="457200" marR="0" rtl="0" algn="l">
              <a:lnSpc>
                <a:spcPct val="110000"/>
              </a:lnSpc>
              <a:spcBef>
                <a:spcPts val="0"/>
              </a:spcBef>
              <a:spcAft>
                <a:spcPts val="0"/>
              </a:spcAft>
              <a:buSzPts val="1500"/>
              <a:buFont typeface="Comfortaa"/>
              <a:buChar char="•"/>
            </a:pPr>
            <a:r>
              <a:rPr lang="en-GB" sz="1500">
                <a:latin typeface="Comfortaa"/>
                <a:ea typeface="Comfortaa"/>
                <a:cs typeface="Comfortaa"/>
                <a:sym typeface="Comfortaa"/>
              </a:rPr>
              <a:t>Why should i use tensorflow-keras combination instead of Numpy-scikit combination?</a:t>
            </a:r>
            <a:endParaRPr sz="1500">
              <a:latin typeface="Comfortaa"/>
              <a:ea typeface="Comfortaa"/>
              <a:cs typeface="Comfortaa"/>
              <a:sym typeface="Comfortaa"/>
            </a:endParaRPr>
          </a:p>
          <a:p>
            <a:pPr indent="-400050" lvl="0" marL="457200" marR="0" rtl="0" algn="l">
              <a:lnSpc>
                <a:spcPct val="110000"/>
              </a:lnSpc>
              <a:spcBef>
                <a:spcPts val="0"/>
              </a:spcBef>
              <a:spcAft>
                <a:spcPts val="0"/>
              </a:spcAft>
              <a:buSzPts val="1500"/>
              <a:buFont typeface="Comfortaa"/>
              <a:buChar char="•"/>
            </a:pPr>
            <a:r>
              <a:rPr lang="en-GB" sz="1500">
                <a:latin typeface="Comfortaa"/>
                <a:ea typeface="Comfortaa"/>
                <a:cs typeface="Comfortaa"/>
                <a:sym typeface="Comfortaa"/>
              </a:rPr>
              <a:t>Now, let us start coding basics of tensorflow… </a:t>
            </a:r>
            <a:endParaRPr sz="1500">
              <a:latin typeface="Comfortaa"/>
              <a:ea typeface="Comfortaa"/>
              <a:cs typeface="Comfortaa"/>
              <a:sym typeface="Comfortaa"/>
            </a:endParaRPr>
          </a:p>
          <a:p>
            <a:pPr indent="-323850" lvl="1" marL="914400" marR="0" rtl="0" algn="l">
              <a:lnSpc>
                <a:spcPct val="110000"/>
              </a:lnSpc>
              <a:spcBef>
                <a:spcPts val="0"/>
              </a:spcBef>
              <a:spcAft>
                <a:spcPts val="0"/>
              </a:spcAft>
              <a:buSzPts val="1500"/>
              <a:buFont typeface="Comfortaa"/>
              <a:buChar char="○"/>
            </a:pPr>
            <a:r>
              <a:rPr lang="en-GB" sz="1500">
                <a:latin typeface="Comfortaa"/>
                <a:ea typeface="Comfortaa"/>
                <a:cs typeface="Comfortaa"/>
                <a:sym typeface="Comfortaa"/>
              </a:rPr>
              <a:t>Tensors and numpy arrays.</a:t>
            </a:r>
            <a:endParaRPr sz="1500">
              <a:latin typeface="Comfortaa"/>
              <a:ea typeface="Comfortaa"/>
              <a:cs typeface="Comfortaa"/>
              <a:sym typeface="Comfortaa"/>
            </a:endParaRPr>
          </a:p>
          <a:p>
            <a:pPr indent="-323850" lvl="1" marL="914400" marR="0" rtl="0" algn="l">
              <a:lnSpc>
                <a:spcPct val="110000"/>
              </a:lnSpc>
              <a:spcBef>
                <a:spcPts val="0"/>
              </a:spcBef>
              <a:spcAft>
                <a:spcPts val="0"/>
              </a:spcAft>
              <a:buSzPts val="1500"/>
              <a:buFont typeface="Comfortaa"/>
              <a:buChar char="○"/>
            </a:pPr>
            <a:r>
              <a:rPr lang="en-GB" sz="1500">
                <a:latin typeface="Comfortaa"/>
                <a:ea typeface="Comfortaa"/>
                <a:cs typeface="Comfortaa"/>
                <a:sym typeface="Comfortaa"/>
              </a:rPr>
              <a:t>Shape, dimension and rank of tensor arrays.</a:t>
            </a:r>
            <a:endParaRPr sz="1500">
              <a:latin typeface="Comfortaa"/>
              <a:ea typeface="Comfortaa"/>
              <a:cs typeface="Comfortaa"/>
              <a:sym typeface="Comfortaa"/>
            </a:endParaRPr>
          </a:p>
          <a:p>
            <a:pPr indent="-323850" lvl="1" marL="914400" marR="0" rtl="0" algn="l">
              <a:lnSpc>
                <a:spcPct val="110000"/>
              </a:lnSpc>
              <a:spcBef>
                <a:spcPts val="0"/>
              </a:spcBef>
              <a:spcAft>
                <a:spcPts val="0"/>
              </a:spcAft>
              <a:buSzPts val="1500"/>
              <a:buFont typeface="Comfortaa"/>
              <a:buChar char="○"/>
            </a:pPr>
            <a:r>
              <a:rPr lang="en-GB" sz="1500">
                <a:latin typeface="Comfortaa"/>
                <a:ea typeface="Comfortaa"/>
                <a:cs typeface="Comfortaa"/>
                <a:sym typeface="Comfortaa"/>
              </a:rPr>
              <a:t>Indexing in tensorflow arrays.</a:t>
            </a:r>
            <a:endParaRPr sz="1500">
              <a:latin typeface="Comfortaa"/>
              <a:ea typeface="Comfortaa"/>
              <a:cs typeface="Comfortaa"/>
              <a:sym typeface="Comfortaa"/>
            </a:endParaRPr>
          </a:p>
          <a:p>
            <a:pPr indent="-323850" lvl="1" marL="914400" marR="0" rtl="0" algn="l">
              <a:lnSpc>
                <a:spcPct val="110000"/>
              </a:lnSpc>
              <a:spcBef>
                <a:spcPts val="0"/>
              </a:spcBef>
              <a:spcAft>
                <a:spcPts val="0"/>
              </a:spcAft>
              <a:buSzPts val="1500"/>
              <a:buFont typeface="Comfortaa"/>
              <a:buChar char="○"/>
            </a:pPr>
            <a:r>
              <a:rPr lang="en-GB" sz="1500">
                <a:latin typeface="Comfortaa"/>
                <a:ea typeface="Comfortaa"/>
                <a:cs typeface="Comfortaa"/>
                <a:sym typeface="Comfortaa"/>
              </a:rPr>
              <a:t>Reshaping tensors.</a:t>
            </a:r>
            <a:endParaRPr sz="1500">
              <a:latin typeface="Comfortaa"/>
              <a:ea typeface="Comfortaa"/>
              <a:cs typeface="Comfortaa"/>
              <a:sym typeface="Comfortaa"/>
            </a:endParaRPr>
          </a:p>
          <a:p>
            <a:pPr indent="-323850" lvl="0" marL="457200" marR="0" rtl="0" algn="l">
              <a:lnSpc>
                <a:spcPct val="110000"/>
              </a:lnSpc>
              <a:spcBef>
                <a:spcPts val="0"/>
              </a:spcBef>
              <a:spcAft>
                <a:spcPts val="0"/>
              </a:spcAft>
              <a:buSzPts val="1500"/>
              <a:buFont typeface="Comfortaa"/>
              <a:buChar char="•"/>
            </a:pPr>
            <a:r>
              <a:rPr lang="en-GB" sz="1500">
                <a:latin typeface="Comfortaa"/>
                <a:ea typeface="Comfortaa"/>
                <a:cs typeface="Comfortaa"/>
                <a:sym typeface="Comfortaa"/>
              </a:rPr>
              <a:t>Matrix Manipulation</a:t>
            </a:r>
            <a:endParaRPr sz="1500">
              <a:latin typeface="Comfortaa"/>
              <a:ea typeface="Comfortaa"/>
              <a:cs typeface="Comfortaa"/>
              <a:sym typeface="Comfortaa"/>
            </a:endParaRPr>
          </a:p>
          <a:p>
            <a:pPr indent="-323850" lvl="1" marL="914400" marR="0" rtl="0" algn="l">
              <a:lnSpc>
                <a:spcPct val="110000"/>
              </a:lnSpc>
              <a:spcBef>
                <a:spcPts val="0"/>
              </a:spcBef>
              <a:spcAft>
                <a:spcPts val="0"/>
              </a:spcAft>
              <a:buSzPts val="1500"/>
              <a:buFont typeface="Comfortaa"/>
              <a:buChar char="○"/>
            </a:pPr>
            <a:r>
              <a:rPr lang="en-GB" sz="1500">
                <a:latin typeface="Comfortaa"/>
                <a:ea typeface="Comfortaa"/>
                <a:cs typeface="Comfortaa"/>
                <a:sym typeface="Comfortaa"/>
              </a:rPr>
              <a:t>Multiplication</a:t>
            </a:r>
            <a:endParaRPr sz="1500">
              <a:latin typeface="Comfortaa"/>
              <a:ea typeface="Comfortaa"/>
              <a:cs typeface="Comfortaa"/>
              <a:sym typeface="Comfortaa"/>
            </a:endParaRPr>
          </a:p>
          <a:p>
            <a:pPr indent="-323850" lvl="1" marL="914400" marR="0" rtl="0" algn="l">
              <a:lnSpc>
                <a:spcPct val="110000"/>
              </a:lnSpc>
              <a:spcBef>
                <a:spcPts val="0"/>
              </a:spcBef>
              <a:spcAft>
                <a:spcPts val="0"/>
              </a:spcAft>
              <a:buSzPts val="1500"/>
              <a:buFont typeface="Comfortaa"/>
              <a:buChar char="○"/>
            </a:pPr>
            <a:r>
              <a:rPr lang="en-GB" sz="1500">
                <a:latin typeface="Comfortaa"/>
                <a:ea typeface="Comfortaa"/>
                <a:cs typeface="Comfortaa"/>
                <a:sym typeface="Comfortaa"/>
              </a:rPr>
              <a:t>Element Wise Operations</a:t>
            </a:r>
            <a:endParaRPr sz="1500">
              <a:latin typeface="Comfortaa"/>
              <a:ea typeface="Comfortaa"/>
              <a:cs typeface="Comfortaa"/>
              <a:sym typeface="Comfortaa"/>
            </a:endParaRPr>
          </a:p>
          <a:p>
            <a:pPr indent="-323850" lvl="1" marL="914400" marR="0" rtl="0" algn="l">
              <a:lnSpc>
                <a:spcPct val="110000"/>
              </a:lnSpc>
              <a:spcBef>
                <a:spcPts val="0"/>
              </a:spcBef>
              <a:spcAft>
                <a:spcPts val="0"/>
              </a:spcAft>
              <a:buSzPts val="1500"/>
              <a:buFont typeface="Comfortaa"/>
              <a:buChar char="○"/>
            </a:pPr>
            <a:r>
              <a:rPr lang="en-GB" sz="1500">
                <a:latin typeface="Comfortaa"/>
                <a:ea typeface="Comfortaa"/>
                <a:cs typeface="Comfortaa"/>
                <a:sym typeface="Comfortaa"/>
              </a:rPr>
              <a:t>Transpose</a:t>
            </a:r>
            <a:endParaRPr sz="1500">
              <a:latin typeface="Comfortaa"/>
              <a:ea typeface="Comfortaa"/>
              <a:cs typeface="Comfortaa"/>
              <a:sym typeface="Comfortaa"/>
            </a:endParaRPr>
          </a:p>
          <a:p>
            <a:pPr indent="-323850" lvl="1" marL="914400" marR="0" rtl="0" algn="l">
              <a:lnSpc>
                <a:spcPct val="110000"/>
              </a:lnSpc>
              <a:spcBef>
                <a:spcPts val="0"/>
              </a:spcBef>
              <a:spcAft>
                <a:spcPts val="0"/>
              </a:spcAft>
              <a:buSzPts val="1500"/>
              <a:buFont typeface="Comfortaa"/>
              <a:buChar char="○"/>
            </a:pPr>
            <a:r>
              <a:rPr lang="en-GB" sz="1500">
                <a:latin typeface="Comfortaa"/>
                <a:ea typeface="Comfortaa"/>
                <a:cs typeface="Comfortaa"/>
                <a:sym typeface="Comfortaa"/>
              </a:rPr>
              <a:t>Inverse and Determinant</a:t>
            </a:r>
            <a:endParaRPr sz="1500">
              <a:latin typeface="Comfortaa"/>
              <a:ea typeface="Comfortaa"/>
              <a:cs typeface="Comfortaa"/>
              <a:sym typeface="Comfortaa"/>
            </a:endParaRPr>
          </a:p>
          <a:p>
            <a:pPr indent="-323850" lvl="0" marL="457200" marR="0" rtl="0" algn="l">
              <a:lnSpc>
                <a:spcPct val="110000"/>
              </a:lnSpc>
              <a:spcBef>
                <a:spcPts val="0"/>
              </a:spcBef>
              <a:spcAft>
                <a:spcPts val="0"/>
              </a:spcAft>
              <a:buSzPts val="1500"/>
              <a:buFont typeface="Comfortaa"/>
              <a:buChar char="•"/>
            </a:pPr>
            <a:r>
              <a:rPr lang="en-GB" sz="1500">
                <a:latin typeface="Comfortaa"/>
                <a:ea typeface="Comfortaa"/>
                <a:cs typeface="Comfortaa"/>
                <a:sym typeface="Comfortaa"/>
              </a:rPr>
              <a:t>Task for you….</a:t>
            </a:r>
            <a:endParaRPr sz="1500">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What is tensorflow?</a:t>
            </a:r>
            <a:endParaRPr b="1" i="0" sz="3400" u="none" cap="none" strike="noStrike">
              <a:solidFill>
                <a:schemeClr val="lt1"/>
              </a:solidFill>
              <a:latin typeface="Caveat"/>
              <a:ea typeface="Caveat"/>
              <a:cs typeface="Caveat"/>
              <a:sym typeface="Caveat"/>
            </a:endParaRPr>
          </a:p>
        </p:txBody>
      </p:sp>
      <p:sp>
        <p:nvSpPr>
          <p:cNvPr id="189" name="Google Shape;189;p33"/>
          <p:cNvSpPr/>
          <p:nvPr/>
        </p:nvSpPr>
        <p:spPr>
          <a:xfrm flipH="1">
            <a:off x="74375" y="977150"/>
            <a:ext cx="8619000" cy="38070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None/>
            </a:pPr>
            <a:r>
              <a:rPr lang="en-GB" sz="1600">
                <a:latin typeface="Comfortaa"/>
                <a:ea typeface="Comfortaa"/>
                <a:cs typeface="Comfortaa"/>
                <a:sym typeface="Comfortaa"/>
              </a:rPr>
              <a:t>Tensorflow is an open source library by google which offers a unique way of solving various tasks in numerical computation and that way is called </a:t>
            </a:r>
            <a:r>
              <a:rPr lang="en-GB" sz="1600">
                <a:solidFill>
                  <a:srgbClr val="FF9900"/>
                </a:solidFill>
                <a:latin typeface="Comfortaa"/>
                <a:ea typeface="Comfortaa"/>
                <a:cs typeface="Comfortaa"/>
                <a:sym typeface="Comfortaa"/>
              </a:rPr>
              <a:t>“data flow”.</a:t>
            </a:r>
            <a:endParaRPr sz="1600">
              <a:solidFill>
                <a:srgbClr val="FF9900"/>
              </a:solidFill>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solidFill>
                <a:srgbClr val="FF9900"/>
              </a:solidFill>
              <a:latin typeface="Comfortaa"/>
              <a:ea typeface="Comfortaa"/>
              <a:cs typeface="Comfortaa"/>
              <a:sym typeface="Comfortaa"/>
            </a:endParaRPr>
          </a:p>
          <a:p>
            <a:pPr indent="0" lvl="0" marL="0" marR="0" rtl="0" algn="l">
              <a:lnSpc>
                <a:spcPct val="110000"/>
              </a:lnSpc>
              <a:spcBef>
                <a:spcPts val="0"/>
              </a:spcBef>
              <a:spcAft>
                <a:spcPts val="0"/>
              </a:spcAft>
              <a:buNone/>
            </a:pPr>
            <a:r>
              <a:rPr lang="en-GB" sz="1600">
                <a:latin typeface="Comfortaa"/>
                <a:ea typeface="Comfortaa"/>
                <a:cs typeface="Comfortaa"/>
                <a:sym typeface="Comfortaa"/>
              </a:rPr>
              <a:t>Now, by default it is not a Machine Learning Library as most of the people assume when they hear about tensorflow. Obviously, Machine Learning is something we can do in tensorflow but if you look at the core of this library, then it is just like </a:t>
            </a:r>
            <a:r>
              <a:rPr lang="en-GB" sz="1600">
                <a:solidFill>
                  <a:srgbClr val="FF9900"/>
                </a:solidFill>
                <a:latin typeface="Comfortaa"/>
                <a:ea typeface="Comfortaa"/>
                <a:cs typeface="Comfortaa"/>
                <a:sym typeface="Comfortaa"/>
              </a:rPr>
              <a:t>“Numpy”.</a:t>
            </a:r>
            <a:endParaRPr sz="1600">
              <a:solidFill>
                <a:srgbClr val="FF9900"/>
              </a:solidFill>
              <a:latin typeface="Comfortaa"/>
              <a:ea typeface="Comfortaa"/>
              <a:cs typeface="Comfortaa"/>
              <a:sym typeface="Comfortaa"/>
            </a:endParaRPr>
          </a:p>
          <a:p>
            <a:pPr indent="0" lvl="0" marL="0" marR="0" rtl="0" algn="l">
              <a:lnSpc>
                <a:spcPct val="110000"/>
              </a:lnSpc>
              <a:spcBef>
                <a:spcPts val="0"/>
              </a:spcBef>
              <a:spcAft>
                <a:spcPts val="0"/>
              </a:spcAft>
              <a:buNone/>
            </a:pPr>
            <a:r>
              <a:t/>
            </a:r>
            <a:endParaRPr sz="1600">
              <a:solidFill>
                <a:srgbClr val="FF9900"/>
              </a:solidFill>
              <a:latin typeface="Comfortaa"/>
              <a:ea typeface="Comfortaa"/>
              <a:cs typeface="Comfortaa"/>
              <a:sym typeface="Comfortaa"/>
            </a:endParaRPr>
          </a:p>
          <a:p>
            <a:pPr indent="0" lvl="0" marL="0" rtl="0" algn="l">
              <a:lnSpc>
                <a:spcPct val="110000"/>
              </a:lnSpc>
              <a:spcBef>
                <a:spcPts val="0"/>
              </a:spcBef>
              <a:spcAft>
                <a:spcPts val="0"/>
              </a:spcAft>
              <a:buNone/>
            </a:pPr>
            <a:r>
              <a:rPr lang="en-GB" sz="1600">
                <a:solidFill>
                  <a:schemeClr val="dk1"/>
                </a:solidFill>
                <a:latin typeface="Comfortaa"/>
                <a:ea typeface="Comfortaa"/>
                <a:cs typeface="Comfortaa"/>
                <a:sym typeface="Comfortaa"/>
              </a:rPr>
              <a:t>Tensorflow is made up of two words “tensor” and flow. </a:t>
            </a:r>
            <a:endParaRPr sz="1600">
              <a:solidFill>
                <a:schemeClr val="dk1"/>
              </a:solidFill>
              <a:latin typeface="Comfortaa"/>
              <a:ea typeface="Comfortaa"/>
              <a:cs typeface="Comfortaa"/>
              <a:sym typeface="Comfortaa"/>
            </a:endParaRPr>
          </a:p>
          <a:p>
            <a:pPr indent="0" lvl="0" marL="0" rtl="0" algn="l">
              <a:lnSpc>
                <a:spcPct val="110000"/>
              </a:lnSpc>
              <a:spcBef>
                <a:spcPts val="0"/>
              </a:spcBef>
              <a:spcAft>
                <a:spcPts val="0"/>
              </a:spcAft>
              <a:buNone/>
            </a:pPr>
            <a:r>
              <a:t/>
            </a:r>
            <a:endParaRPr sz="1600">
              <a:solidFill>
                <a:schemeClr val="dk1"/>
              </a:solidFill>
              <a:latin typeface="Comfortaa"/>
              <a:ea typeface="Comfortaa"/>
              <a:cs typeface="Comfortaa"/>
              <a:sym typeface="Comfortaa"/>
            </a:endParaRPr>
          </a:p>
          <a:p>
            <a:pPr indent="457200" lvl="0" marL="914400" rtl="0" algn="l">
              <a:lnSpc>
                <a:spcPct val="110000"/>
              </a:lnSpc>
              <a:spcBef>
                <a:spcPts val="0"/>
              </a:spcBef>
              <a:spcAft>
                <a:spcPts val="0"/>
              </a:spcAft>
              <a:buNone/>
            </a:pPr>
            <a:r>
              <a:rPr lang="en-GB" sz="1600">
                <a:solidFill>
                  <a:schemeClr val="dk1"/>
                </a:solidFill>
                <a:latin typeface="Comfortaa"/>
                <a:ea typeface="Comfortaa"/>
                <a:cs typeface="Comfortaa"/>
                <a:sym typeface="Comfortaa"/>
              </a:rPr>
              <a:t>Tensor  = &gt; data (multi dimensional array)</a:t>
            </a:r>
            <a:endParaRPr sz="1600">
              <a:solidFill>
                <a:schemeClr val="dk1"/>
              </a:solidFill>
              <a:latin typeface="Comfortaa"/>
              <a:ea typeface="Comfortaa"/>
              <a:cs typeface="Comfortaa"/>
              <a:sym typeface="Comfortaa"/>
            </a:endParaRPr>
          </a:p>
          <a:p>
            <a:pPr indent="457200" lvl="0" marL="914400" rtl="0" algn="l">
              <a:lnSpc>
                <a:spcPct val="110000"/>
              </a:lnSpc>
              <a:spcBef>
                <a:spcPts val="0"/>
              </a:spcBef>
              <a:spcAft>
                <a:spcPts val="0"/>
              </a:spcAft>
              <a:buClr>
                <a:schemeClr val="dk1"/>
              </a:buClr>
              <a:buSzPts val="1100"/>
              <a:buFont typeface="Arial"/>
              <a:buNone/>
            </a:pPr>
            <a:r>
              <a:rPr lang="en-GB" sz="1600">
                <a:solidFill>
                  <a:schemeClr val="dk1"/>
                </a:solidFill>
                <a:latin typeface="Comfortaa"/>
                <a:ea typeface="Comfortaa"/>
                <a:cs typeface="Comfortaa"/>
                <a:sym typeface="Comfortaa"/>
              </a:rPr>
              <a:t>Flow      =&gt;  Method of computation (Graph like flow)</a:t>
            </a:r>
            <a:endParaRPr sz="1600">
              <a:solidFill>
                <a:schemeClr val="dk1"/>
              </a:solidFill>
              <a:latin typeface="Comfortaa"/>
              <a:ea typeface="Comfortaa"/>
              <a:cs typeface="Comfortaa"/>
              <a:sym typeface="Comfortaa"/>
            </a:endParaRPr>
          </a:p>
        </p:txBody>
      </p:sp>
      <p:sp>
        <p:nvSpPr>
          <p:cNvPr id="190" name="Google Shape;190;p33"/>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pic>
        <p:nvPicPr>
          <p:cNvPr id="191" name="Google Shape;191;p33"/>
          <p:cNvPicPr preferRelativeResize="0"/>
          <p:nvPr/>
        </p:nvPicPr>
        <p:blipFill>
          <a:blip r:embed="rId3">
            <a:alphaModFix/>
          </a:blip>
          <a:stretch>
            <a:fillRect/>
          </a:stretch>
        </p:blipFill>
        <p:spPr>
          <a:xfrm>
            <a:off x="4367275" y="0"/>
            <a:ext cx="2367300" cy="916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4"/>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What tensorflow is used for?</a:t>
            </a:r>
            <a:endParaRPr b="1" i="0" sz="3400" u="none" cap="none" strike="noStrike">
              <a:solidFill>
                <a:schemeClr val="lt1"/>
              </a:solidFill>
              <a:latin typeface="Caveat"/>
              <a:ea typeface="Caveat"/>
              <a:cs typeface="Caveat"/>
              <a:sym typeface="Caveat"/>
            </a:endParaRPr>
          </a:p>
        </p:txBody>
      </p:sp>
      <p:sp>
        <p:nvSpPr>
          <p:cNvPr id="199" name="Google Shape;199;p34"/>
          <p:cNvSpPr/>
          <p:nvPr/>
        </p:nvSpPr>
        <p:spPr>
          <a:xfrm flipH="1">
            <a:off x="74375" y="977150"/>
            <a:ext cx="8619000" cy="38070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rPr lang="en-GB" sz="1600">
                <a:latin typeface="Comfortaa"/>
                <a:ea typeface="Comfortaa"/>
                <a:cs typeface="Comfortaa"/>
                <a:sym typeface="Comfortaa"/>
              </a:rPr>
              <a:t>Mostly for Advanced ML and DL tasks such as:</a:t>
            </a:r>
            <a:endParaRPr sz="1600">
              <a:latin typeface="Comfortaa"/>
              <a:ea typeface="Comfortaa"/>
              <a:cs typeface="Comfortaa"/>
              <a:sym typeface="Comfortaa"/>
            </a:endParaRPr>
          </a:p>
          <a:p>
            <a:pPr indent="-330200" lvl="0" marL="457200" rtl="0" algn="l">
              <a:lnSpc>
                <a:spcPct val="110000"/>
              </a:lnSpc>
              <a:spcBef>
                <a:spcPts val="0"/>
              </a:spcBef>
              <a:spcAft>
                <a:spcPts val="0"/>
              </a:spcAft>
              <a:buClr>
                <a:schemeClr val="dk1"/>
              </a:buClr>
              <a:buSzPts val="1600"/>
              <a:buFont typeface="Comfortaa"/>
              <a:buAutoNum type="arabicPeriod"/>
            </a:pPr>
            <a:r>
              <a:rPr lang="en-GB" sz="1600">
                <a:latin typeface="Comfortaa"/>
                <a:ea typeface="Comfortaa"/>
                <a:cs typeface="Comfortaa"/>
                <a:sym typeface="Comfortaa"/>
              </a:rPr>
              <a:t>Detection of objects in a Video.</a:t>
            </a:r>
            <a:endParaRPr sz="1600">
              <a:latin typeface="Comfortaa"/>
              <a:ea typeface="Comfortaa"/>
              <a:cs typeface="Comfortaa"/>
              <a:sym typeface="Comfortaa"/>
            </a:endParaRPr>
          </a:p>
          <a:p>
            <a:pPr indent="-330200" lvl="0" marL="457200" rtl="0" algn="l">
              <a:lnSpc>
                <a:spcPct val="110000"/>
              </a:lnSpc>
              <a:spcBef>
                <a:spcPts val="0"/>
              </a:spcBef>
              <a:spcAft>
                <a:spcPts val="0"/>
              </a:spcAft>
              <a:buSzPts val="1600"/>
              <a:buFont typeface="Comfortaa"/>
              <a:buAutoNum type="arabicPeriod"/>
            </a:pPr>
            <a:r>
              <a:rPr lang="en-GB" sz="1600">
                <a:latin typeface="Comfortaa"/>
                <a:ea typeface="Comfortaa"/>
                <a:cs typeface="Comfortaa"/>
                <a:sym typeface="Comfortaa"/>
              </a:rPr>
              <a:t>Speech Recognition tasks.</a:t>
            </a:r>
            <a:endParaRPr sz="1600">
              <a:latin typeface="Comfortaa"/>
              <a:ea typeface="Comfortaa"/>
              <a:cs typeface="Comfortaa"/>
              <a:sym typeface="Comfortaa"/>
            </a:endParaRPr>
          </a:p>
          <a:p>
            <a:pPr indent="-330200" lvl="0" marL="457200" rtl="0" algn="l">
              <a:lnSpc>
                <a:spcPct val="110000"/>
              </a:lnSpc>
              <a:spcBef>
                <a:spcPts val="0"/>
              </a:spcBef>
              <a:spcAft>
                <a:spcPts val="0"/>
              </a:spcAft>
              <a:buSzPts val="1600"/>
              <a:buFont typeface="Comfortaa"/>
              <a:buAutoNum type="arabicPeriod"/>
            </a:pPr>
            <a:r>
              <a:rPr lang="en-GB" sz="1600">
                <a:latin typeface="Comfortaa"/>
                <a:ea typeface="Comfortaa"/>
                <a:cs typeface="Comfortaa"/>
                <a:sym typeface="Comfortaa"/>
              </a:rPr>
              <a:t>Natural Language Processing Tasks.</a:t>
            </a:r>
            <a:endParaRPr sz="1600">
              <a:latin typeface="Comfortaa"/>
              <a:ea typeface="Comfortaa"/>
              <a:cs typeface="Comfortaa"/>
              <a:sym typeface="Comfortaa"/>
            </a:endParaRPr>
          </a:p>
          <a:p>
            <a:pPr indent="-330200" lvl="0" marL="457200" rtl="0" algn="l">
              <a:lnSpc>
                <a:spcPct val="110000"/>
              </a:lnSpc>
              <a:spcBef>
                <a:spcPts val="0"/>
              </a:spcBef>
              <a:spcAft>
                <a:spcPts val="0"/>
              </a:spcAft>
              <a:buSzPts val="1600"/>
              <a:buFont typeface="Comfortaa"/>
              <a:buAutoNum type="arabicPeriod"/>
            </a:pPr>
            <a:r>
              <a:rPr lang="en-GB" sz="1600">
                <a:latin typeface="Comfortaa"/>
                <a:ea typeface="Comfortaa"/>
                <a:cs typeface="Comfortaa"/>
                <a:sym typeface="Comfortaa"/>
              </a:rPr>
              <a:t>Time series related such as sales forecasting </a:t>
            </a:r>
            <a:endParaRPr sz="1600">
              <a:latin typeface="Comfortaa"/>
              <a:ea typeface="Comfortaa"/>
              <a:cs typeface="Comfortaa"/>
              <a:sym typeface="Comfortaa"/>
            </a:endParaRPr>
          </a:p>
          <a:p>
            <a:pPr indent="-330200" lvl="0" marL="457200" rtl="0" algn="l">
              <a:lnSpc>
                <a:spcPct val="110000"/>
              </a:lnSpc>
              <a:spcBef>
                <a:spcPts val="0"/>
              </a:spcBef>
              <a:spcAft>
                <a:spcPts val="0"/>
              </a:spcAft>
              <a:buSzPts val="1600"/>
              <a:buFont typeface="Comfortaa"/>
              <a:buAutoNum type="arabicPeriod"/>
            </a:pPr>
            <a:r>
              <a:rPr lang="en-GB" sz="1600">
                <a:latin typeface="Comfortaa"/>
                <a:ea typeface="Comfortaa"/>
                <a:cs typeface="Comfortaa"/>
                <a:sym typeface="Comfortaa"/>
              </a:rPr>
              <a:t>Image Recognition</a:t>
            </a:r>
            <a:endParaRPr sz="1600">
              <a:latin typeface="Comfortaa"/>
              <a:ea typeface="Comfortaa"/>
              <a:cs typeface="Comfortaa"/>
              <a:sym typeface="Comfortaa"/>
            </a:endParaRPr>
          </a:p>
          <a:p>
            <a:pPr indent="-330200" lvl="0" marL="457200" rtl="0" algn="l">
              <a:lnSpc>
                <a:spcPct val="110000"/>
              </a:lnSpc>
              <a:spcBef>
                <a:spcPts val="0"/>
              </a:spcBef>
              <a:spcAft>
                <a:spcPts val="0"/>
              </a:spcAft>
              <a:buSzPts val="1600"/>
              <a:buFont typeface="Comfortaa"/>
              <a:buAutoNum type="arabicPeriod"/>
            </a:pPr>
            <a:r>
              <a:rPr lang="en-GB" sz="1600">
                <a:latin typeface="Comfortaa"/>
                <a:ea typeface="Comfortaa"/>
                <a:cs typeface="Comfortaa"/>
                <a:sym typeface="Comfortaa"/>
              </a:rPr>
              <a:t>a</a:t>
            </a:r>
            <a:r>
              <a:rPr lang="en-GB" sz="1600">
                <a:latin typeface="Comfortaa"/>
                <a:ea typeface="Comfortaa"/>
                <a:cs typeface="Comfortaa"/>
                <a:sym typeface="Comfortaa"/>
              </a:rPr>
              <a:t>nd many more..</a:t>
            </a:r>
            <a:endParaRPr sz="1600">
              <a:latin typeface="Comfortaa"/>
              <a:ea typeface="Comfortaa"/>
              <a:cs typeface="Comfortaa"/>
              <a:sym typeface="Comfortaa"/>
            </a:endParaRPr>
          </a:p>
          <a:p>
            <a:pPr indent="0" lvl="0" marL="0" rtl="0" algn="l">
              <a:lnSpc>
                <a:spcPct val="110000"/>
              </a:lnSpc>
              <a:spcBef>
                <a:spcPts val="0"/>
              </a:spcBef>
              <a:spcAft>
                <a:spcPts val="0"/>
              </a:spcAft>
              <a:buNone/>
            </a:pPr>
            <a:r>
              <a:t/>
            </a:r>
            <a:endParaRPr sz="1600">
              <a:latin typeface="Comfortaa"/>
              <a:ea typeface="Comfortaa"/>
              <a:cs typeface="Comfortaa"/>
              <a:sym typeface="Comfortaa"/>
            </a:endParaRPr>
          </a:p>
          <a:p>
            <a:pPr indent="0" lvl="0" marL="0" rtl="0" algn="l">
              <a:lnSpc>
                <a:spcPct val="110000"/>
              </a:lnSpc>
              <a:spcBef>
                <a:spcPts val="0"/>
              </a:spcBef>
              <a:spcAft>
                <a:spcPts val="0"/>
              </a:spcAft>
              <a:buNone/>
            </a:pPr>
            <a:r>
              <a:rPr b="1" lang="en-GB" sz="1600">
                <a:latin typeface="Comfortaa"/>
                <a:ea typeface="Comfortaa"/>
                <a:cs typeface="Comfortaa"/>
                <a:sym typeface="Comfortaa"/>
              </a:rPr>
              <a:t>What’s wrong with using Numpy with scikit learn?</a:t>
            </a:r>
            <a:endParaRPr b="1" sz="1600">
              <a:latin typeface="Comfortaa"/>
              <a:ea typeface="Comfortaa"/>
              <a:cs typeface="Comfortaa"/>
              <a:sym typeface="Comfortaa"/>
            </a:endParaRPr>
          </a:p>
          <a:p>
            <a:pPr indent="0" lvl="0" marL="0" rtl="0" algn="l">
              <a:lnSpc>
                <a:spcPct val="110000"/>
              </a:lnSpc>
              <a:spcBef>
                <a:spcPts val="0"/>
              </a:spcBef>
              <a:spcAft>
                <a:spcPts val="0"/>
              </a:spcAft>
              <a:buNone/>
            </a:pPr>
            <a:r>
              <a:t/>
            </a:r>
            <a:endParaRPr sz="1600">
              <a:latin typeface="Comfortaa"/>
              <a:ea typeface="Comfortaa"/>
              <a:cs typeface="Comfortaa"/>
              <a:sym typeface="Comfortaa"/>
            </a:endParaRPr>
          </a:p>
          <a:p>
            <a:pPr indent="0" lvl="0" marL="0" rtl="0" algn="l">
              <a:lnSpc>
                <a:spcPct val="110000"/>
              </a:lnSpc>
              <a:spcBef>
                <a:spcPts val="0"/>
              </a:spcBef>
              <a:spcAft>
                <a:spcPts val="0"/>
              </a:spcAft>
              <a:buNone/>
            </a:pPr>
            <a:r>
              <a:rPr lang="en-GB" sz="1600">
                <a:latin typeface="Comfortaa"/>
                <a:ea typeface="Comfortaa"/>
                <a:cs typeface="Comfortaa"/>
                <a:sym typeface="Comfortaa"/>
              </a:rPr>
              <a:t>Nothing wrong and in fact we use it a lot when we build models using </a:t>
            </a:r>
            <a:r>
              <a:rPr lang="en-GB" sz="1600">
                <a:latin typeface="Comfortaa"/>
                <a:ea typeface="Comfortaa"/>
                <a:cs typeface="Comfortaa"/>
                <a:sym typeface="Comfortaa"/>
              </a:rPr>
              <a:t>scikit</a:t>
            </a:r>
            <a:r>
              <a:rPr lang="en-GB" sz="1600">
                <a:latin typeface="Comfortaa"/>
                <a:ea typeface="Comfortaa"/>
                <a:cs typeface="Comfortaa"/>
                <a:sym typeface="Comfortaa"/>
              </a:rPr>
              <a:t> learn. In fact scikit learn has been built on top of Numpy to offer Machine Learning Tasks. Similarly, </a:t>
            </a:r>
            <a:r>
              <a:rPr lang="en-GB" sz="1600">
                <a:solidFill>
                  <a:srgbClr val="FF9900"/>
                </a:solidFill>
                <a:latin typeface="Comfortaa"/>
                <a:ea typeface="Comfortaa"/>
                <a:cs typeface="Comfortaa"/>
                <a:sym typeface="Comfortaa"/>
              </a:rPr>
              <a:t>Keras</a:t>
            </a:r>
            <a:r>
              <a:rPr lang="en-GB" sz="1600">
                <a:latin typeface="Comfortaa"/>
                <a:ea typeface="Comfortaa"/>
                <a:cs typeface="Comfortaa"/>
                <a:sym typeface="Comfortaa"/>
              </a:rPr>
              <a:t> is one of the many machine learning libraries which have been built on top of </a:t>
            </a:r>
            <a:r>
              <a:rPr lang="en-GB" sz="1600">
                <a:solidFill>
                  <a:srgbClr val="FF9900"/>
                </a:solidFill>
                <a:latin typeface="Comfortaa"/>
                <a:ea typeface="Comfortaa"/>
                <a:cs typeface="Comfortaa"/>
                <a:sym typeface="Comfortaa"/>
              </a:rPr>
              <a:t>tensorflow</a:t>
            </a:r>
            <a:r>
              <a:rPr lang="en-GB" sz="1600">
                <a:latin typeface="Comfortaa"/>
                <a:ea typeface="Comfortaa"/>
                <a:cs typeface="Comfortaa"/>
                <a:sym typeface="Comfortaa"/>
              </a:rPr>
              <a:t>.</a:t>
            </a:r>
            <a:endParaRPr sz="1600">
              <a:latin typeface="Comfortaa"/>
              <a:ea typeface="Comfortaa"/>
              <a:cs typeface="Comfortaa"/>
              <a:sym typeface="Comfortaa"/>
            </a:endParaRPr>
          </a:p>
        </p:txBody>
      </p:sp>
      <p:sp>
        <p:nvSpPr>
          <p:cNvPr id="200" name="Google Shape;200;p34"/>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5"/>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Tensorflow instead of Numpy</a:t>
            </a:r>
            <a:endParaRPr b="1" i="0" sz="3400" u="none" cap="none" strike="noStrike">
              <a:solidFill>
                <a:schemeClr val="lt1"/>
              </a:solidFill>
              <a:latin typeface="Caveat"/>
              <a:ea typeface="Caveat"/>
              <a:cs typeface="Caveat"/>
              <a:sym typeface="Caveat"/>
            </a:endParaRPr>
          </a:p>
        </p:txBody>
      </p:sp>
      <p:sp>
        <p:nvSpPr>
          <p:cNvPr id="208" name="Google Shape;208;p35"/>
          <p:cNvSpPr/>
          <p:nvPr/>
        </p:nvSpPr>
        <p:spPr>
          <a:xfrm flipH="1">
            <a:off x="74375" y="977150"/>
            <a:ext cx="8619000" cy="38070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rPr lang="en-GB" sz="1500">
                <a:latin typeface="Comfortaa"/>
                <a:ea typeface="Comfortaa"/>
                <a:cs typeface="Comfortaa"/>
                <a:sym typeface="Comfortaa"/>
              </a:rPr>
              <a:t>There should be no </a:t>
            </a:r>
            <a:r>
              <a:rPr lang="en-GB" sz="1500">
                <a:latin typeface="Comfortaa"/>
                <a:ea typeface="Comfortaa"/>
                <a:cs typeface="Comfortaa"/>
                <a:sym typeface="Comfortaa"/>
              </a:rPr>
              <a:t>comparison</a:t>
            </a:r>
            <a:r>
              <a:rPr lang="en-GB" sz="1500">
                <a:latin typeface="Comfortaa"/>
                <a:ea typeface="Comfortaa"/>
                <a:cs typeface="Comfortaa"/>
                <a:sym typeface="Comfortaa"/>
              </a:rPr>
              <a:t> between these two libraries as each one of these have their own use cases but for larger and complex tasks, tensorflow wins hands down. But why is it?</a:t>
            </a:r>
            <a:endParaRPr sz="1500">
              <a:latin typeface="Comfortaa"/>
              <a:ea typeface="Comfortaa"/>
              <a:cs typeface="Comfortaa"/>
              <a:sym typeface="Comfortaa"/>
            </a:endParaRPr>
          </a:p>
          <a:p>
            <a:pPr indent="0" lvl="0" marL="0" rtl="0" algn="l">
              <a:lnSpc>
                <a:spcPct val="110000"/>
              </a:lnSpc>
              <a:spcBef>
                <a:spcPts val="0"/>
              </a:spcBef>
              <a:spcAft>
                <a:spcPts val="0"/>
              </a:spcAft>
              <a:buNone/>
            </a:pPr>
            <a:r>
              <a:t/>
            </a:r>
            <a:endParaRPr sz="1500">
              <a:latin typeface="Comfortaa"/>
              <a:ea typeface="Comfortaa"/>
              <a:cs typeface="Comfortaa"/>
              <a:sym typeface="Comfortaa"/>
            </a:endParaRPr>
          </a:p>
          <a:p>
            <a:pPr indent="0" lvl="0" marL="0" rtl="0" algn="l">
              <a:lnSpc>
                <a:spcPct val="110000"/>
              </a:lnSpc>
              <a:spcBef>
                <a:spcPts val="0"/>
              </a:spcBef>
              <a:spcAft>
                <a:spcPts val="0"/>
              </a:spcAft>
              <a:buNone/>
            </a:pPr>
            <a:r>
              <a:rPr lang="en-GB" sz="1500">
                <a:latin typeface="Comfortaa"/>
                <a:ea typeface="Comfortaa"/>
                <a:cs typeface="Comfortaa"/>
                <a:sym typeface="Comfortaa"/>
              </a:rPr>
              <a:t>The first reason is “</a:t>
            </a:r>
            <a:r>
              <a:rPr lang="en-GB" sz="1500">
                <a:solidFill>
                  <a:srgbClr val="FF9900"/>
                </a:solidFill>
                <a:latin typeface="Comfortaa"/>
                <a:ea typeface="Comfortaa"/>
                <a:cs typeface="Comfortaa"/>
                <a:sym typeface="Comfortaa"/>
              </a:rPr>
              <a:t>Because of GPU Support Inbuilt</a:t>
            </a:r>
            <a:r>
              <a:rPr lang="en-GB" sz="1500">
                <a:latin typeface="Comfortaa"/>
                <a:ea typeface="Comfortaa"/>
                <a:cs typeface="Comfortaa"/>
                <a:sym typeface="Comfortaa"/>
              </a:rPr>
              <a:t>”.</a:t>
            </a:r>
            <a:endParaRPr sz="1500">
              <a:latin typeface="Comfortaa"/>
              <a:ea typeface="Comfortaa"/>
              <a:cs typeface="Comfortaa"/>
              <a:sym typeface="Comfortaa"/>
            </a:endParaRPr>
          </a:p>
          <a:p>
            <a:pPr indent="0" lvl="0" marL="0" rtl="0" algn="l">
              <a:lnSpc>
                <a:spcPct val="110000"/>
              </a:lnSpc>
              <a:spcBef>
                <a:spcPts val="0"/>
              </a:spcBef>
              <a:spcAft>
                <a:spcPts val="0"/>
              </a:spcAft>
              <a:buNone/>
            </a:pPr>
            <a:r>
              <a:t/>
            </a:r>
            <a:endParaRPr sz="1500">
              <a:latin typeface="Comfortaa"/>
              <a:ea typeface="Comfortaa"/>
              <a:cs typeface="Comfortaa"/>
              <a:sym typeface="Comfortaa"/>
            </a:endParaRPr>
          </a:p>
          <a:p>
            <a:pPr indent="0" lvl="0" marL="0" rtl="0" algn="l">
              <a:lnSpc>
                <a:spcPct val="110000"/>
              </a:lnSpc>
              <a:spcBef>
                <a:spcPts val="0"/>
              </a:spcBef>
              <a:spcAft>
                <a:spcPts val="0"/>
              </a:spcAft>
              <a:buNone/>
            </a:pPr>
            <a:r>
              <a:rPr lang="en-GB" sz="1500">
                <a:latin typeface="Comfortaa"/>
                <a:ea typeface="Comfortaa"/>
                <a:cs typeface="Comfortaa"/>
                <a:sym typeface="Comfortaa"/>
              </a:rPr>
              <a:t>The other reasons that tensorflow is more favorable for doing ranges of tasks is it is really easy to </a:t>
            </a:r>
            <a:r>
              <a:rPr lang="en-GB" sz="1500">
                <a:solidFill>
                  <a:srgbClr val="FF9900"/>
                </a:solidFill>
                <a:latin typeface="Comfortaa"/>
                <a:ea typeface="Comfortaa"/>
                <a:cs typeface="Comfortaa"/>
                <a:sym typeface="Comfortaa"/>
              </a:rPr>
              <a:t>productionize</a:t>
            </a:r>
            <a:r>
              <a:rPr lang="en-GB" sz="1500">
                <a:solidFill>
                  <a:srgbClr val="FF9900"/>
                </a:solidFill>
                <a:latin typeface="Comfortaa"/>
                <a:ea typeface="Comfortaa"/>
                <a:cs typeface="Comfortaa"/>
                <a:sym typeface="Comfortaa"/>
              </a:rPr>
              <a:t> models</a:t>
            </a:r>
            <a:r>
              <a:rPr lang="en-GB" sz="1500">
                <a:latin typeface="Comfortaa"/>
                <a:ea typeface="Comfortaa"/>
                <a:cs typeface="Comfortaa"/>
                <a:sym typeface="Comfortaa"/>
              </a:rPr>
              <a:t>. They can be executed on across platform like Android, Ios etc.</a:t>
            </a:r>
            <a:endParaRPr sz="1500">
              <a:latin typeface="Comfortaa"/>
              <a:ea typeface="Comfortaa"/>
              <a:cs typeface="Comfortaa"/>
              <a:sym typeface="Comfortaa"/>
            </a:endParaRPr>
          </a:p>
          <a:p>
            <a:pPr indent="0" lvl="0" marL="0" rtl="0" algn="l">
              <a:lnSpc>
                <a:spcPct val="110000"/>
              </a:lnSpc>
              <a:spcBef>
                <a:spcPts val="0"/>
              </a:spcBef>
              <a:spcAft>
                <a:spcPts val="0"/>
              </a:spcAft>
              <a:buNone/>
            </a:pPr>
            <a:r>
              <a:t/>
            </a:r>
            <a:endParaRPr sz="1500">
              <a:latin typeface="Comfortaa"/>
              <a:ea typeface="Comfortaa"/>
              <a:cs typeface="Comfortaa"/>
              <a:sym typeface="Comfortaa"/>
            </a:endParaRPr>
          </a:p>
          <a:p>
            <a:pPr indent="0" lvl="0" marL="0" rtl="0" algn="l">
              <a:lnSpc>
                <a:spcPct val="110000"/>
              </a:lnSpc>
              <a:spcBef>
                <a:spcPts val="0"/>
              </a:spcBef>
              <a:spcAft>
                <a:spcPts val="0"/>
              </a:spcAft>
              <a:buNone/>
            </a:pPr>
            <a:r>
              <a:t/>
            </a:r>
            <a:endParaRPr sz="1500">
              <a:latin typeface="Comfortaa"/>
              <a:ea typeface="Comfortaa"/>
              <a:cs typeface="Comfortaa"/>
              <a:sym typeface="Comfortaa"/>
            </a:endParaRPr>
          </a:p>
          <a:p>
            <a:pPr indent="0" lvl="0" marL="0" rtl="0" algn="l">
              <a:lnSpc>
                <a:spcPct val="110000"/>
              </a:lnSpc>
              <a:spcBef>
                <a:spcPts val="0"/>
              </a:spcBef>
              <a:spcAft>
                <a:spcPts val="0"/>
              </a:spcAft>
              <a:buNone/>
            </a:pPr>
            <a:r>
              <a:rPr lang="en-GB" sz="1500">
                <a:latin typeface="Comfortaa"/>
                <a:ea typeface="Comfortaa"/>
                <a:cs typeface="Comfortaa"/>
                <a:sym typeface="Comfortaa"/>
              </a:rPr>
              <a:t>But there is so such support for these things in Numpy based scikit learn library. </a:t>
            </a:r>
            <a:endParaRPr sz="1500">
              <a:latin typeface="Comfortaa"/>
              <a:ea typeface="Comfortaa"/>
              <a:cs typeface="Comfortaa"/>
              <a:sym typeface="Comfortaa"/>
            </a:endParaRPr>
          </a:p>
          <a:p>
            <a:pPr indent="0" lvl="0" marL="0" rtl="0" algn="l">
              <a:lnSpc>
                <a:spcPct val="110000"/>
              </a:lnSpc>
              <a:spcBef>
                <a:spcPts val="0"/>
              </a:spcBef>
              <a:spcAft>
                <a:spcPts val="0"/>
              </a:spcAft>
              <a:buNone/>
            </a:pPr>
            <a:r>
              <a:t/>
            </a:r>
            <a:endParaRPr sz="1500">
              <a:latin typeface="Comfortaa"/>
              <a:ea typeface="Comfortaa"/>
              <a:cs typeface="Comfortaa"/>
              <a:sym typeface="Comfortaa"/>
            </a:endParaRPr>
          </a:p>
          <a:p>
            <a:pPr indent="0" lvl="0" marL="0" rtl="0" algn="l">
              <a:lnSpc>
                <a:spcPct val="110000"/>
              </a:lnSpc>
              <a:spcBef>
                <a:spcPts val="0"/>
              </a:spcBef>
              <a:spcAft>
                <a:spcPts val="0"/>
              </a:spcAft>
              <a:buNone/>
            </a:pPr>
            <a:r>
              <a:rPr lang="en-GB" sz="1500">
                <a:latin typeface="Comfortaa"/>
                <a:ea typeface="Comfortaa"/>
                <a:cs typeface="Comfortaa"/>
                <a:sym typeface="Comfortaa"/>
              </a:rPr>
              <a:t>These are some of the very few reasons that we use tensorflow rather than other libraries.</a:t>
            </a:r>
            <a:endParaRPr sz="1500">
              <a:latin typeface="Comfortaa"/>
              <a:ea typeface="Comfortaa"/>
              <a:cs typeface="Comfortaa"/>
              <a:sym typeface="Comfortaa"/>
            </a:endParaRPr>
          </a:p>
        </p:txBody>
      </p:sp>
      <p:sp>
        <p:nvSpPr>
          <p:cNvPr id="209" name="Google Shape;209;p3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6"/>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Let’s code some tensors</a:t>
            </a:r>
            <a:endParaRPr b="1" i="0" sz="3400" u="none" cap="none" strike="noStrike">
              <a:solidFill>
                <a:schemeClr val="lt1"/>
              </a:solidFill>
              <a:latin typeface="Caveat"/>
              <a:ea typeface="Caveat"/>
              <a:cs typeface="Caveat"/>
              <a:sym typeface="Caveat"/>
            </a:endParaRPr>
          </a:p>
        </p:txBody>
      </p:sp>
      <p:sp>
        <p:nvSpPr>
          <p:cNvPr id="217" name="Google Shape;217;p36"/>
          <p:cNvSpPr/>
          <p:nvPr/>
        </p:nvSpPr>
        <p:spPr>
          <a:xfrm flipH="1">
            <a:off x="54275" y="1095000"/>
            <a:ext cx="8619000" cy="3430800"/>
          </a:xfrm>
          <a:prstGeom prst="rect">
            <a:avLst/>
          </a:prstGeom>
          <a:noFill/>
          <a:ln>
            <a:noFill/>
          </a:ln>
        </p:spPr>
        <p:txBody>
          <a:bodyPr anchorCtr="0" anchor="t" bIns="45700" lIns="91425" spcFirstLastPara="1" rIns="91425" wrap="square" tIns="45700">
            <a:noAutofit/>
          </a:bodyPr>
          <a:lstStyle/>
          <a:p>
            <a:pPr indent="-349250" lvl="0" marL="457200" rtl="0" algn="l">
              <a:lnSpc>
                <a:spcPct val="110000"/>
              </a:lnSpc>
              <a:spcBef>
                <a:spcPts val="0"/>
              </a:spcBef>
              <a:spcAft>
                <a:spcPts val="0"/>
              </a:spcAft>
              <a:buSzPts val="1900"/>
              <a:buFont typeface="Comfortaa"/>
              <a:buAutoNum type="arabicPeriod"/>
            </a:pPr>
            <a:r>
              <a:rPr lang="en-GB" sz="1900">
                <a:latin typeface="Comfortaa"/>
                <a:ea typeface="Comfortaa"/>
                <a:cs typeface="Comfortaa"/>
                <a:sym typeface="Comfortaa"/>
              </a:rPr>
              <a:t>What are tensors and difference between arrays and tensors?</a:t>
            </a:r>
            <a:endParaRPr sz="1900">
              <a:latin typeface="Comfortaa"/>
              <a:ea typeface="Comfortaa"/>
              <a:cs typeface="Comfortaa"/>
              <a:sym typeface="Comfortaa"/>
            </a:endParaRPr>
          </a:p>
          <a:p>
            <a:pPr indent="-349250" lvl="0" marL="457200" rtl="0" algn="l">
              <a:lnSpc>
                <a:spcPct val="110000"/>
              </a:lnSpc>
              <a:spcBef>
                <a:spcPts val="0"/>
              </a:spcBef>
              <a:spcAft>
                <a:spcPts val="0"/>
              </a:spcAft>
              <a:buSzPts val="1900"/>
              <a:buFont typeface="Comfortaa"/>
              <a:buAutoNum type="arabicPeriod"/>
            </a:pPr>
            <a:r>
              <a:rPr lang="en-GB" sz="1900">
                <a:latin typeface="Comfortaa"/>
                <a:ea typeface="Comfortaa"/>
                <a:cs typeface="Comfortaa"/>
                <a:sym typeface="Comfortaa"/>
              </a:rPr>
              <a:t>What is the difference between the shapes, dimension, rank of tensors?</a:t>
            </a:r>
            <a:endParaRPr sz="1900">
              <a:latin typeface="Comfortaa"/>
              <a:ea typeface="Comfortaa"/>
              <a:cs typeface="Comfortaa"/>
              <a:sym typeface="Comfortaa"/>
            </a:endParaRPr>
          </a:p>
          <a:p>
            <a:pPr indent="-349250" lvl="0" marL="457200" rtl="0" algn="l">
              <a:lnSpc>
                <a:spcPct val="110000"/>
              </a:lnSpc>
              <a:spcBef>
                <a:spcPts val="0"/>
              </a:spcBef>
              <a:spcAft>
                <a:spcPts val="0"/>
              </a:spcAft>
              <a:buSzPts val="1900"/>
              <a:buFont typeface="Comfortaa"/>
              <a:buAutoNum type="arabicPeriod"/>
            </a:pPr>
            <a:r>
              <a:rPr lang="en-GB" sz="1900">
                <a:latin typeface="Comfortaa"/>
                <a:ea typeface="Comfortaa"/>
                <a:cs typeface="Comfortaa"/>
                <a:sym typeface="Comfortaa"/>
              </a:rPr>
              <a:t>Indexing of tensors</a:t>
            </a:r>
            <a:endParaRPr sz="1900">
              <a:latin typeface="Comfortaa"/>
              <a:ea typeface="Comfortaa"/>
              <a:cs typeface="Comfortaa"/>
              <a:sym typeface="Comfortaa"/>
            </a:endParaRPr>
          </a:p>
          <a:p>
            <a:pPr indent="-349250" lvl="0" marL="457200" rtl="0" algn="l">
              <a:lnSpc>
                <a:spcPct val="110000"/>
              </a:lnSpc>
              <a:spcBef>
                <a:spcPts val="0"/>
              </a:spcBef>
              <a:spcAft>
                <a:spcPts val="0"/>
              </a:spcAft>
              <a:buSzPts val="1900"/>
              <a:buFont typeface="Comfortaa"/>
              <a:buAutoNum type="arabicPeriod"/>
            </a:pPr>
            <a:r>
              <a:rPr lang="en-GB" sz="1900">
                <a:latin typeface="Comfortaa"/>
                <a:ea typeface="Comfortaa"/>
                <a:cs typeface="Comfortaa"/>
                <a:sym typeface="Comfortaa"/>
              </a:rPr>
              <a:t>Reshaping</a:t>
            </a:r>
            <a:r>
              <a:rPr lang="en-GB" sz="1900">
                <a:latin typeface="Comfortaa"/>
                <a:ea typeface="Comfortaa"/>
                <a:cs typeface="Comfortaa"/>
                <a:sym typeface="Comfortaa"/>
              </a:rPr>
              <a:t> of tensors</a:t>
            </a:r>
            <a:endParaRPr sz="1900">
              <a:latin typeface="Comfortaa"/>
              <a:ea typeface="Comfortaa"/>
              <a:cs typeface="Comfortaa"/>
              <a:sym typeface="Comfortaa"/>
            </a:endParaRPr>
          </a:p>
          <a:p>
            <a:pPr indent="-349250" lvl="0" marL="457200" rtl="0" algn="l">
              <a:lnSpc>
                <a:spcPct val="110000"/>
              </a:lnSpc>
              <a:spcBef>
                <a:spcPts val="0"/>
              </a:spcBef>
              <a:spcAft>
                <a:spcPts val="0"/>
              </a:spcAft>
              <a:buSzPts val="1900"/>
              <a:buFont typeface="Comfortaa"/>
              <a:buAutoNum type="arabicPeriod"/>
            </a:pPr>
            <a:r>
              <a:rPr lang="en-GB" sz="1900">
                <a:latin typeface="Comfortaa"/>
                <a:ea typeface="Comfortaa"/>
                <a:cs typeface="Comfortaa"/>
                <a:sym typeface="Comfortaa"/>
              </a:rPr>
              <a:t>Linear Algebra with tensors:</a:t>
            </a:r>
            <a:endParaRPr sz="1900">
              <a:latin typeface="Comfortaa"/>
              <a:ea typeface="Comfortaa"/>
              <a:cs typeface="Comfortaa"/>
              <a:sym typeface="Comfortaa"/>
            </a:endParaRPr>
          </a:p>
          <a:p>
            <a:pPr indent="-349250" lvl="1" marL="914400" rtl="0" algn="l">
              <a:lnSpc>
                <a:spcPct val="110000"/>
              </a:lnSpc>
              <a:spcBef>
                <a:spcPts val="0"/>
              </a:spcBef>
              <a:spcAft>
                <a:spcPts val="0"/>
              </a:spcAft>
              <a:buSzPts val="1900"/>
              <a:buFont typeface="Comfortaa"/>
              <a:buAutoNum type="alphaLcPeriod"/>
            </a:pPr>
            <a:r>
              <a:rPr lang="en-GB" sz="1900">
                <a:latin typeface="Comfortaa"/>
                <a:ea typeface="Comfortaa"/>
                <a:cs typeface="Comfortaa"/>
                <a:sym typeface="Comfortaa"/>
              </a:rPr>
              <a:t>Matrix Multiplication</a:t>
            </a:r>
            <a:endParaRPr sz="1900">
              <a:latin typeface="Comfortaa"/>
              <a:ea typeface="Comfortaa"/>
              <a:cs typeface="Comfortaa"/>
              <a:sym typeface="Comfortaa"/>
            </a:endParaRPr>
          </a:p>
          <a:p>
            <a:pPr indent="-349250" lvl="1" marL="914400" rtl="0" algn="l">
              <a:lnSpc>
                <a:spcPct val="110000"/>
              </a:lnSpc>
              <a:spcBef>
                <a:spcPts val="0"/>
              </a:spcBef>
              <a:spcAft>
                <a:spcPts val="0"/>
              </a:spcAft>
              <a:buSzPts val="1900"/>
              <a:buFont typeface="Comfortaa"/>
              <a:buAutoNum type="alphaLcPeriod"/>
            </a:pPr>
            <a:r>
              <a:rPr lang="en-GB" sz="1900">
                <a:latin typeface="Comfortaa"/>
                <a:ea typeface="Comfortaa"/>
                <a:cs typeface="Comfortaa"/>
                <a:sym typeface="Comfortaa"/>
              </a:rPr>
              <a:t>Transpose</a:t>
            </a:r>
            <a:endParaRPr sz="1900">
              <a:latin typeface="Comfortaa"/>
              <a:ea typeface="Comfortaa"/>
              <a:cs typeface="Comfortaa"/>
              <a:sym typeface="Comfortaa"/>
            </a:endParaRPr>
          </a:p>
          <a:p>
            <a:pPr indent="-349250" lvl="1" marL="914400" rtl="0" algn="l">
              <a:lnSpc>
                <a:spcPct val="110000"/>
              </a:lnSpc>
              <a:spcBef>
                <a:spcPts val="0"/>
              </a:spcBef>
              <a:spcAft>
                <a:spcPts val="0"/>
              </a:spcAft>
              <a:buSzPts val="1900"/>
              <a:buFont typeface="Comfortaa"/>
              <a:buAutoNum type="alphaLcPeriod"/>
            </a:pPr>
            <a:r>
              <a:rPr lang="en-GB" sz="1900">
                <a:latin typeface="Comfortaa"/>
                <a:ea typeface="Comfortaa"/>
                <a:cs typeface="Comfortaa"/>
                <a:sym typeface="Comfortaa"/>
              </a:rPr>
              <a:t>Inverse and Determinant</a:t>
            </a:r>
            <a:endParaRPr sz="1900">
              <a:latin typeface="Comfortaa"/>
              <a:ea typeface="Comfortaa"/>
              <a:cs typeface="Comfortaa"/>
              <a:sym typeface="Comfortaa"/>
            </a:endParaRPr>
          </a:p>
        </p:txBody>
      </p:sp>
      <p:sp>
        <p:nvSpPr>
          <p:cNvPr id="218" name="Google Shape;218;p36"/>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7"/>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Tensor and numpy arrays</a:t>
            </a:r>
            <a:endParaRPr b="1" i="0" sz="3400" u="none" cap="none" strike="noStrike">
              <a:solidFill>
                <a:schemeClr val="lt1"/>
              </a:solidFill>
              <a:latin typeface="Caveat"/>
              <a:ea typeface="Caveat"/>
              <a:cs typeface="Caveat"/>
              <a:sym typeface="Caveat"/>
            </a:endParaRPr>
          </a:p>
        </p:txBody>
      </p:sp>
      <p:sp>
        <p:nvSpPr>
          <p:cNvPr id="226" name="Google Shape;226;p37"/>
          <p:cNvSpPr/>
          <p:nvPr/>
        </p:nvSpPr>
        <p:spPr>
          <a:xfrm flipH="1">
            <a:off x="54275" y="2082200"/>
            <a:ext cx="8619000" cy="19059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rPr lang="en-GB" sz="1900">
                <a:latin typeface="Comfortaa"/>
                <a:ea typeface="Comfortaa"/>
                <a:cs typeface="Comfortaa"/>
                <a:sym typeface="Comfortaa"/>
              </a:rPr>
              <a:t>Tensors are Multi dimensional array representation in tensorflow library. </a:t>
            </a:r>
            <a:endParaRPr sz="1900">
              <a:latin typeface="Comfortaa"/>
              <a:ea typeface="Comfortaa"/>
              <a:cs typeface="Comfortaa"/>
              <a:sym typeface="Comfortaa"/>
            </a:endParaRPr>
          </a:p>
          <a:p>
            <a:pPr indent="0" lvl="0" marL="0" rtl="0" algn="l">
              <a:lnSpc>
                <a:spcPct val="110000"/>
              </a:lnSpc>
              <a:spcBef>
                <a:spcPts val="0"/>
              </a:spcBef>
              <a:spcAft>
                <a:spcPts val="0"/>
              </a:spcAft>
              <a:buNone/>
            </a:pPr>
            <a:r>
              <a:t/>
            </a:r>
            <a:endParaRPr sz="1900">
              <a:latin typeface="Comfortaa"/>
              <a:ea typeface="Comfortaa"/>
              <a:cs typeface="Comfortaa"/>
              <a:sym typeface="Comfortaa"/>
            </a:endParaRPr>
          </a:p>
          <a:p>
            <a:pPr indent="0" lvl="0" marL="0" rtl="0" algn="l">
              <a:lnSpc>
                <a:spcPct val="110000"/>
              </a:lnSpc>
              <a:spcBef>
                <a:spcPts val="0"/>
              </a:spcBef>
              <a:spcAft>
                <a:spcPts val="0"/>
              </a:spcAft>
              <a:buNone/>
            </a:pPr>
            <a:r>
              <a:rPr lang="en-GB" sz="1900">
                <a:latin typeface="Comfortaa"/>
                <a:ea typeface="Comfortaa"/>
                <a:cs typeface="Comfortaa"/>
                <a:sym typeface="Comfortaa"/>
              </a:rPr>
              <a:t>Now, you can think of tensors as just like numpy arrays. The main differences arises in speed of execution. </a:t>
            </a:r>
            <a:endParaRPr sz="1900">
              <a:latin typeface="Comfortaa"/>
              <a:ea typeface="Comfortaa"/>
              <a:cs typeface="Comfortaa"/>
              <a:sym typeface="Comfortaa"/>
            </a:endParaRPr>
          </a:p>
        </p:txBody>
      </p:sp>
      <p:sp>
        <p:nvSpPr>
          <p:cNvPr id="227" name="Google Shape;227;p37"/>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8"/>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Shape, dimension, rank</a:t>
            </a:r>
            <a:endParaRPr b="1" i="0" sz="3400" u="none" cap="none" strike="noStrike">
              <a:solidFill>
                <a:schemeClr val="lt1"/>
              </a:solidFill>
              <a:latin typeface="Caveat"/>
              <a:ea typeface="Caveat"/>
              <a:cs typeface="Caveat"/>
              <a:sym typeface="Caveat"/>
            </a:endParaRPr>
          </a:p>
        </p:txBody>
      </p:sp>
      <p:sp>
        <p:nvSpPr>
          <p:cNvPr id="235" name="Google Shape;235;p38"/>
          <p:cNvSpPr/>
          <p:nvPr/>
        </p:nvSpPr>
        <p:spPr>
          <a:xfrm flipH="1">
            <a:off x="74375" y="977150"/>
            <a:ext cx="8619000" cy="38070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rPr lang="en-GB" sz="1500">
                <a:latin typeface="Comfortaa"/>
                <a:ea typeface="Comfortaa"/>
                <a:cs typeface="Comfortaa"/>
                <a:sym typeface="Comfortaa"/>
              </a:rPr>
              <a:t>All these terminologies are related.</a:t>
            </a:r>
            <a:endParaRPr sz="1500">
              <a:latin typeface="Comfortaa"/>
              <a:ea typeface="Comfortaa"/>
              <a:cs typeface="Comfortaa"/>
              <a:sym typeface="Comfortaa"/>
            </a:endParaRPr>
          </a:p>
          <a:p>
            <a:pPr indent="0" lvl="0" marL="0" rtl="0" algn="l">
              <a:lnSpc>
                <a:spcPct val="110000"/>
              </a:lnSpc>
              <a:spcBef>
                <a:spcPts val="0"/>
              </a:spcBef>
              <a:spcAft>
                <a:spcPts val="0"/>
              </a:spcAft>
              <a:buNone/>
            </a:pPr>
            <a:r>
              <a:t/>
            </a:r>
            <a:endParaRPr sz="1500">
              <a:latin typeface="Comfortaa"/>
              <a:ea typeface="Comfortaa"/>
              <a:cs typeface="Comfortaa"/>
              <a:sym typeface="Comfortaa"/>
            </a:endParaRPr>
          </a:p>
          <a:p>
            <a:pPr indent="0" lvl="0" marL="0" rtl="0" algn="l">
              <a:lnSpc>
                <a:spcPct val="110000"/>
              </a:lnSpc>
              <a:spcBef>
                <a:spcPts val="0"/>
              </a:spcBef>
              <a:spcAft>
                <a:spcPts val="0"/>
              </a:spcAft>
              <a:buNone/>
            </a:pPr>
            <a:r>
              <a:t/>
            </a:r>
            <a:endParaRPr sz="1500">
              <a:latin typeface="Comfortaa"/>
              <a:ea typeface="Comfortaa"/>
              <a:cs typeface="Comfortaa"/>
              <a:sym typeface="Comfortaa"/>
            </a:endParaRPr>
          </a:p>
        </p:txBody>
      </p:sp>
      <p:sp>
        <p:nvSpPr>
          <p:cNvPr id="236" name="Google Shape;236;p38"/>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graphicFrame>
        <p:nvGraphicFramePr>
          <p:cNvPr id="237" name="Google Shape;237;p38"/>
          <p:cNvGraphicFramePr/>
          <p:nvPr/>
        </p:nvGraphicFramePr>
        <p:xfrm>
          <a:off x="37200" y="1377225"/>
          <a:ext cx="3000000" cy="3000000"/>
        </p:xfrm>
        <a:graphic>
          <a:graphicData uri="http://schemas.openxmlformats.org/drawingml/2006/table">
            <a:tbl>
              <a:tblPr>
                <a:noFill/>
                <a:tableStyleId>{CBBE5C2B-9F05-47B6-A143-1A66543523CE}</a:tableStyleId>
              </a:tblPr>
              <a:tblGrid>
                <a:gridCol w="2201775"/>
                <a:gridCol w="2201775"/>
                <a:gridCol w="2188850"/>
                <a:gridCol w="2214700"/>
              </a:tblGrid>
              <a:tr h="521600">
                <a:tc>
                  <a:txBody>
                    <a:bodyPr/>
                    <a:lstStyle/>
                    <a:p>
                      <a:pPr indent="0" lvl="0" marL="0" rtl="0" algn="ctr">
                        <a:spcBef>
                          <a:spcPts val="0"/>
                        </a:spcBef>
                        <a:spcAft>
                          <a:spcPts val="0"/>
                        </a:spcAft>
                        <a:buNone/>
                      </a:pPr>
                      <a:r>
                        <a:rPr lang="en-GB">
                          <a:solidFill>
                            <a:srgbClr val="FF9900"/>
                          </a:solidFill>
                        </a:rPr>
                        <a:t>Scalar</a:t>
                      </a:r>
                      <a:endParaRPr>
                        <a:solidFill>
                          <a:srgbClr val="FF9900"/>
                        </a:solidFill>
                      </a:endParaRPr>
                    </a:p>
                  </a:txBody>
                  <a:tcPr marT="91425" marB="91425" marR="91425" marL="91425"/>
                </a:tc>
                <a:tc>
                  <a:txBody>
                    <a:bodyPr/>
                    <a:lstStyle/>
                    <a:p>
                      <a:pPr indent="0" lvl="0" marL="0" rtl="0" algn="ctr">
                        <a:spcBef>
                          <a:spcPts val="0"/>
                        </a:spcBef>
                        <a:spcAft>
                          <a:spcPts val="0"/>
                        </a:spcAft>
                        <a:buNone/>
                      </a:pPr>
                      <a:r>
                        <a:rPr lang="en-GB">
                          <a:solidFill>
                            <a:srgbClr val="FF9900"/>
                          </a:solidFill>
                        </a:rPr>
                        <a:t>1d array</a:t>
                      </a:r>
                      <a:endParaRPr>
                        <a:solidFill>
                          <a:srgbClr val="FF9900"/>
                        </a:solidFill>
                      </a:endParaRPr>
                    </a:p>
                  </a:txBody>
                  <a:tcPr marT="91425" marB="91425" marR="91425" marL="91425"/>
                </a:tc>
                <a:tc>
                  <a:txBody>
                    <a:bodyPr/>
                    <a:lstStyle/>
                    <a:p>
                      <a:pPr indent="0" lvl="0" marL="0" rtl="0" algn="ctr">
                        <a:spcBef>
                          <a:spcPts val="0"/>
                        </a:spcBef>
                        <a:spcAft>
                          <a:spcPts val="0"/>
                        </a:spcAft>
                        <a:buNone/>
                      </a:pPr>
                      <a:r>
                        <a:rPr lang="en-GB">
                          <a:solidFill>
                            <a:srgbClr val="FF9900"/>
                          </a:solidFill>
                        </a:rPr>
                        <a:t>2d array</a:t>
                      </a:r>
                      <a:endParaRPr>
                        <a:solidFill>
                          <a:srgbClr val="FF9900"/>
                        </a:solidFill>
                      </a:endParaRPr>
                    </a:p>
                  </a:txBody>
                  <a:tcPr marT="91425" marB="91425" marR="91425" marL="91425"/>
                </a:tc>
                <a:tc>
                  <a:txBody>
                    <a:bodyPr/>
                    <a:lstStyle/>
                    <a:p>
                      <a:pPr indent="0" lvl="0" marL="0" rtl="0" algn="ctr">
                        <a:spcBef>
                          <a:spcPts val="0"/>
                        </a:spcBef>
                        <a:spcAft>
                          <a:spcPts val="0"/>
                        </a:spcAft>
                        <a:buNone/>
                      </a:pPr>
                      <a:r>
                        <a:rPr lang="en-GB">
                          <a:solidFill>
                            <a:srgbClr val="FF9900"/>
                          </a:solidFill>
                        </a:rPr>
                        <a:t>3d array</a:t>
                      </a:r>
                      <a:endParaRPr>
                        <a:solidFill>
                          <a:srgbClr val="FF9900"/>
                        </a:solidFill>
                      </a:endParaRPr>
                    </a:p>
                  </a:txBody>
                  <a:tcPr marT="91425" marB="91425" marR="91425" marL="91425"/>
                </a:tc>
              </a:tr>
              <a:tr h="521600">
                <a:tc>
                  <a:txBody>
                    <a:bodyPr/>
                    <a:lstStyle/>
                    <a:p>
                      <a:pPr indent="0" lvl="0" marL="0" rtl="0" algn="l">
                        <a:spcBef>
                          <a:spcPts val="0"/>
                        </a:spcBef>
                        <a:spcAft>
                          <a:spcPts val="0"/>
                        </a:spcAft>
                        <a:buNone/>
                      </a:pPr>
                      <a:r>
                        <a:rPr lang="en-GB"/>
                        <a:t>A Single Number</a:t>
                      </a:r>
                      <a:endParaRPr/>
                    </a:p>
                  </a:txBody>
                  <a:tcPr marT="91425" marB="91425" marR="91425" marL="91425"/>
                </a:tc>
                <a:tc>
                  <a:txBody>
                    <a:bodyPr/>
                    <a:lstStyle/>
                    <a:p>
                      <a:pPr indent="0" lvl="0" marL="0" rtl="0" algn="l">
                        <a:spcBef>
                          <a:spcPts val="0"/>
                        </a:spcBef>
                        <a:spcAft>
                          <a:spcPts val="0"/>
                        </a:spcAft>
                        <a:buNone/>
                      </a:pPr>
                      <a:r>
                        <a:rPr lang="en-GB"/>
                        <a:t>A List of Numbers</a:t>
                      </a:r>
                      <a:endParaRPr/>
                    </a:p>
                  </a:txBody>
                  <a:tcPr marT="91425" marB="91425" marR="91425" marL="91425"/>
                </a:tc>
                <a:tc>
                  <a:txBody>
                    <a:bodyPr/>
                    <a:lstStyle/>
                    <a:p>
                      <a:pPr indent="0" lvl="0" marL="0" rtl="0" algn="l">
                        <a:spcBef>
                          <a:spcPts val="0"/>
                        </a:spcBef>
                        <a:spcAft>
                          <a:spcPts val="0"/>
                        </a:spcAft>
                        <a:buNone/>
                      </a:pPr>
                      <a:r>
                        <a:rPr lang="en-GB"/>
                        <a:t>A List of List of Numbers</a:t>
                      </a:r>
                      <a:endParaRPr/>
                    </a:p>
                  </a:txBody>
                  <a:tcPr marT="91425" marB="91425" marR="91425" marL="91425"/>
                </a:tc>
                <a:tc>
                  <a:txBody>
                    <a:bodyPr/>
                    <a:lstStyle/>
                    <a:p>
                      <a:pPr indent="0" lvl="0" marL="0" rtl="0" algn="l">
                        <a:spcBef>
                          <a:spcPts val="0"/>
                        </a:spcBef>
                        <a:spcAft>
                          <a:spcPts val="0"/>
                        </a:spcAft>
                        <a:buNone/>
                      </a:pPr>
                      <a:r>
                        <a:rPr lang="en-GB"/>
                        <a:t>A List of List of List of Numbers</a:t>
                      </a:r>
                      <a:endParaRPr/>
                    </a:p>
                  </a:txBody>
                  <a:tcPr marT="91425" marB="91425" marR="91425" marL="91425"/>
                </a:tc>
              </a:tr>
              <a:tr h="381000">
                <a:tc>
                  <a:txBody>
                    <a:bodyPr/>
                    <a:lstStyle/>
                    <a:p>
                      <a:pPr indent="0" lvl="0" marL="0" rtl="0" algn="l">
                        <a:spcBef>
                          <a:spcPts val="0"/>
                        </a:spcBef>
                        <a:spcAft>
                          <a:spcPts val="0"/>
                        </a:spcAft>
                        <a:buNone/>
                      </a:pPr>
                      <a:r>
                        <a:rPr lang="en-GB"/>
                        <a:t>0 axis</a:t>
                      </a:r>
                      <a:endParaRPr/>
                    </a:p>
                  </a:txBody>
                  <a:tcPr marT="91425" marB="91425" marR="91425" marL="91425"/>
                </a:tc>
                <a:tc>
                  <a:txBody>
                    <a:bodyPr/>
                    <a:lstStyle/>
                    <a:p>
                      <a:pPr indent="0" lvl="0" marL="0" rtl="0" algn="l">
                        <a:spcBef>
                          <a:spcPts val="0"/>
                        </a:spcBef>
                        <a:spcAft>
                          <a:spcPts val="0"/>
                        </a:spcAft>
                        <a:buNone/>
                      </a:pPr>
                      <a:r>
                        <a:rPr lang="en-GB"/>
                        <a:t>1 axis</a:t>
                      </a:r>
                      <a:endParaRPr/>
                    </a:p>
                  </a:txBody>
                  <a:tcPr marT="91425" marB="91425" marR="91425" marL="91425"/>
                </a:tc>
                <a:tc>
                  <a:txBody>
                    <a:bodyPr/>
                    <a:lstStyle/>
                    <a:p>
                      <a:pPr indent="0" lvl="0" marL="0" rtl="0" algn="l">
                        <a:spcBef>
                          <a:spcPts val="0"/>
                        </a:spcBef>
                        <a:spcAft>
                          <a:spcPts val="0"/>
                        </a:spcAft>
                        <a:buNone/>
                      </a:pPr>
                      <a:r>
                        <a:rPr lang="en-GB"/>
                        <a:t>2 axis</a:t>
                      </a:r>
                      <a:endParaRPr/>
                    </a:p>
                  </a:txBody>
                  <a:tcPr marT="91425" marB="91425" marR="91425" marL="91425"/>
                </a:tc>
                <a:tc>
                  <a:txBody>
                    <a:bodyPr/>
                    <a:lstStyle/>
                    <a:p>
                      <a:pPr indent="0" lvl="0" marL="0" rtl="0" algn="l">
                        <a:spcBef>
                          <a:spcPts val="0"/>
                        </a:spcBef>
                        <a:spcAft>
                          <a:spcPts val="0"/>
                        </a:spcAft>
                        <a:buNone/>
                      </a:pPr>
                      <a:r>
                        <a:rPr lang="en-GB"/>
                        <a:t>3 axis</a:t>
                      </a:r>
                      <a:endParaRPr/>
                    </a:p>
                  </a:txBody>
                  <a:tcPr marT="91425" marB="91425" marR="91425" marL="91425"/>
                </a:tc>
              </a:tr>
              <a:tr h="381000">
                <a:tc>
                  <a:txBody>
                    <a:bodyPr/>
                    <a:lstStyle/>
                    <a:p>
                      <a:pPr indent="0" lvl="0" marL="0" rtl="0" algn="l">
                        <a:spcBef>
                          <a:spcPts val="0"/>
                        </a:spcBef>
                        <a:spcAft>
                          <a:spcPts val="0"/>
                        </a:spcAft>
                        <a:buNone/>
                      </a:pPr>
                      <a:r>
                        <a:rPr lang="en-GB"/>
                        <a:t>0 rank</a:t>
                      </a:r>
                      <a:endParaRPr/>
                    </a:p>
                  </a:txBody>
                  <a:tcPr marT="91425" marB="91425" marR="91425" marL="91425"/>
                </a:tc>
                <a:tc>
                  <a:txBody>
                    <a:bodyPr/>
                    <a:lstStyle/>
                    <a:p>
                      <a:pPr indent="0" lvl="0" marL="0" rtl="0" algn="l">
                        <a:spcBef>
                          <a:spcPts val="0"/>
                        </a:spcBef>
                        <a:spcAft>
                          <a:spcPts val="0"/>
                        </a:spcAft>
                        <a:buNone/>
                      </a:pPr>
                      <a:r>
                        <a:rPr lang="en-GB"/>
                        <a:t>1 rank</a:t>
                      </a:r>
                      <a:endParaRPr/>
                    </a:p>
                  </a:txBody>
                  <a:tcPr marT="91425" marB="91425" marR="91425" marL="91425"/>
                </a:tc>
                <a:tc>
                  <a:txBody>
                    <a:bodyPr/>
                    <a:lstStyle/>
                    <a:p>
                      <a:pPr indent="0" lvl="0" marL="0" rtl="0" algn="l">
                        <a:spcBef>
                          <a:spcPts val="0"/>
                        </a:spcBef>
                        <a:spcAft>
                          <a:spcPts val="0"/>
                        </a:spcAft>
                        <a:buNone/>
                      </a:pPr>
                      <a:r>
                        <a:rPr lang="en-GB"/>
                        <a:t>2 rank </a:t>
                      </a:r>
                      <a:endParaRPr/>
                    </a:p>
                  </a:txBody>
                  <a:tcPr marT="91425" marB="91425" marR="91425" marL="91425"/>
                </a:tc>
                <a:tc>
                  <a:txBody>
                    <a:bodyPr/>
                    <a:lstStyle/>
                    <a:p>
                      <a:pPr indent="0" lvl="0" marL="0" rtl="0" algn="l">
                        <a:spcBef>
                          <a:spcPts val="0"/>
                        </a:spcBef>
                        <a:spcAft>
                          <a:spcPts val="0"/>
                        </a:spcAft>
                        <a:buNone/>
                      </a:pPr>
                      <a:r>
                        <a:rPr lang="en-GB"/>
                        <a:t>3 rank</a:t>
                      </a:r>
                      <a:endParaRPr/>
                    </a:p>
                  </a:txBody>
                  <a:tcPr marT="91425" marB="91425" marR="91425" marL="91425"/>
                </a:tc>
              </a:tr>
              <a:tr h="381000">
                <a:tc>
                  <a:txBody>
                    <a:bodyPr/>
                    <a:lstStyle/>
                    <a:p>
                      <a:pPr indent="0" lvl="0" marL="0" rtl="0" algn="l">
                        <a:spcBef>
                          <a:spcPts val="0"/>
                        </a:spcBef>
                        <a:spcAft>
                          <a:spcPts val="0"/>
                        </a:spcAft>
                        <a:buNone/>
                      </a:pPr>
                      <a:r>
                        <a:rPr lang="en-GB"/>
                        <a:t>tensorflow.constant(3 )</a:t>
                      </a:r>
                      <a:endParaRPr/>
                    </a:p>
                  </a:txBody>
                  <a:tcPr marT="91425" marB="91425" marR="91425" marL="91425"/>
                </a:tc>
                <a:tc>
                  <a:txBody>
                    <a:bodyPr/>
                    <a:lstStyle/>
                    <a:p>
                      <a:pPr indent="0" lvl="0" marL="0" rtl="0" algn="l">
                        <a:spcBef>
                          <a:spcPts val="0"/>
                        </a:spcBef>
                        <a:spcAft>
                          <a:spcPts val="0"/>
                        </a:spcAft>
                        <a:buNone/>
                      </a:pPr>
                      <a:r>
                        <a:rPr lang="en-GB">
                          <a:solidFill>
                            <a:schemeClr val="dk1"/>
                          </a:solidFill>
                        </a:rPr>
                        <a:t>tensorflow.constant(</a:t>
                      </a:r>
                      <a:endParaRPr>
                        <a:solidFill>
                          <a:schemeClr val="dk1"/>
                        </a:solidFill>
                      </a:endParaRPr>
                    </a:p>
                    <a:p>
                      <a:pPr indent="0" lvl="0" marL="0" rtl="0" algn="l">
                        <a:spcBef>
                          <a:spcPts val="0"/>
                        </a:spcBef>
                        <a:spcAft>
                          <a:spcPts val="0"/>
                        </a:spcAft>
                        <a:buNone/>
                      </a:pPr>
                      <a:r>
                        <a:rPr lang="en-GB">
                          <a:solidFill>
                            <a:schemeClr val="dk1"/>
                          </a:solidFill>
                        </a:rPr>
                        <a:t>[ 2,3,4 ]</a:t>
                      </a:r>
                      <a:endParaRPr>
                        <a:solidFill>
                          <a:schemeClr val="dk1"/>
                        </a:solidFill>
                      </a:endParaRPr>
                    </a:p>
                    <a:p>
                      <a:pPr indent="0" lvl="0" marL="0" rtl="0" algn="l">
                        <a:spcBef>
                          <a:spcPts val="0"/>
                        </a:spcBef>
                        <a:spcAft>
                          <a:spcPts val="0"/>
                        </a:spcAft>
                        <a:buNone/>
                      </a:pPr>
                      <a:r>
                        <a:rPr lang="en-GB">
                          <a:solidFill>
                            <a:schemeClr val="dk1"/>
                          </a:solidFill>
                        </a:rPr>
                        <a: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solidFill>
                            <a:schemeClr val="dk1"/>
                          </a:solidFill>
                        </a:rPr>
                        <a:t>tensorflow.constant(</a:t>
                      </a:r>
                      <a:endParaRPr>
                        <a:solidFill>
                          <a:schemeClr val="dk1"/>
                        </a:solidFill>
                      </a:endParaRPr>
                    </a:p>
                    <a:p>
                      <a:pPr indent="0" lvl="0" marL="0" rtl="0" algn="l">
                        <a:spcBef>
                          <a:spcPts val="0"/>
                        </a:spcBef>
                        <a:spcAft>
                          <a:spcPts val="0"/>
                        </a:spcAft>
                        <a:buNone/>
                      </a:pPr>
                      <a:r>
                        <a:rPr lang="en-GB">
                          <a:solidFill>
                            <a:schemeClr val="dk1"/>
                          </a:solidFill>
                        </a:rPr>
                        <a:t>[ [2, 3, 4 ],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[1, 2, 4 ] ] </a:t>
                      </a:r>
                      <a:endParaRPr>
                        <a:solidFill>
                          <a:schemeClr val="dk1"/>
                        </a:solidFill>
                      </a:endParaRPr>
                    </a:p>
                    <a:p>
                      <a:pPr indent="0" lvl="0" marL="0" rtl="0" algn="l">
                        <a:spcBef>
                          <a:spcPts val="0"/>
                        </a:spcBef>
                        <a:spcAft>
                          <a:spcPts val="0"/>
                        </a:spcAft>
                        <a:buNone/>
                      </a:pPr>
                      <a:r>
                        <a:rPr lang="en-GB">
                          <a:solidFill>
                            <a:schemeClr val="dk1"/>
                          </a:solidFill>
                        </a:rPr>
                        <a: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solidFill>
                            <a:schemeClr val="dk1"/>
                          </a:solidFill>
                        </a:rPr>
                        <a:t>tensorflow.constant(</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 [2,3,4 ], [ ], [ ]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 [ ], [ ], [ ] ] ] </a:t>
                      </a:r>
                      <a:endParaRPr>
                        <a:solidFill>
                          <a:schemeClr val="dk1"/>
                        </a:solidFill>
                      </a:endParaRPr>
                    </a:p>
                    <a:p>
                      <a:pPr indent="0" lvl="0" marL="0" rtl="0" algn="l">
                        <a:spcBef>
                          <a:spcPts val="0"/>
                        </a:spcBef>
                        <a:spcAft>
                          <a:spcPts val="0"/>
                        </a:spcAft>
                        <a:buNone/>
                      </a:pPr>
                      <a:r>
                        <a:rPr lang="en-GB">
                          <a:solidFill>
                            <a:schemeClr val="dk1"/>
                          </a:solidFill>
                        </a:rPr>
                        <a:t>)</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GB"/>
                        <a:t>Shape = (  )</a:t>
                      </a:r>
                      <a:endParaRPr/>
                    </a:p>
                  </a:txBody>
                  <a:tcPr marT="91425" marB="91425" marR="91425" marL="91425"/>
                </a:tc>
                <a:tc>
                  <a:txBody>
                    <a:bodyPr/>
                    <a:lstStyle/>
                    <a:p>
                      <a:pPr indent="0" lvl="0" marL="0" rtl="0" algn="l">
                        <a:spcBef>
                          <a:spcPts val="0"/>
                        </a:spcBef>
                        <a:spcAft>
                          <a:spcPts val="0"/>
                        </a:spcAft>
                        <a:buNone/>
                      </a:pPr>
                      <a:r>
                        <a:rPr lang="en-GB">
                          <a:solidFill>
                            <a:schemeClr val="dk1"/>
                          </a:solidFill>
                        </a:rPr>
                        <a:t>Shape = (3,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Shape = (2, 3 )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Shape = ( 2, 3, 3 )</a:t>
                      </a:r>
                      <a:endParaRPr>
                        <a:solidFill>
                          <a:schemeClr val="dk1"/>
                        </a:solidFill>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9"/>
          <p:cNvSpPr/>
          <p:nvPr/>
        </p:nvSpPr>
        <p:spPr>
          <a:xfrm flipH="1">
            <a:off x="74375" y="977150"/>
            <a:ext cx="8619000" cy="38070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rPr lang="en-GB" sz="1500">
                <a:latin typeface="Comfortaa"/>
                <a:ea typeface="Comfortaa"/>
                <a:cs typeface="Comfortaa"/>
                <a:sym typeface="Comfortaa"/>
              </a:rPr>
              <a:t>You have the following set of tasks for you…</a:t>
            </a:r>
            <a:endParaRPr sz="1500">
              <a:latin typeface="Comfortaa"/>
              <a:ea typeface="Comfortaa"/>
              <a:cs typeface="Comfortaa"/>
              <a:sym typeface="Comfortaa"/>
            </a:endParaRPr>
          </a:p>
          <a:p>
            <a:pPr indent="0" lvl="0" marL="0" rtl="0" algn="l">
              <a:lnSpc>
                <a:spcPct val="110000"/>
              </a:lnSpc>
              <a:spcBef>
                <a:spcPts val="0"/>
              </a:spcBef>
              <a:spcAft>
                <a:spcPts val="0"/>
              </a:spcAft>
              <a:buNone/>
            </a:pPr>
            <a:r>
              <a:t/>
            </a:r>
            <a:endParaRPr sz="1500">
              <a:latin typeface="Comfortaa"/>
              <a:ea typeface="Comfortaa"/>
              <a:cs typeface="Comfortaa"/>
              <a:sym typeface="Comfortaa"/>
            </a:endParaRPr>
          </a:p>
          <a:p>
            <a:pPr indent="-323850" lvl="0" marL="457200" rtl="0" algn="l">
              <a:lnSpc>
                <a:spcPct val="110000"/>
              </a:lnSpc>
              <a:spcBef>
                <a:spcPts val="0"/>
              </a:spcBef>
              <a:spcAft>
                <a:spcPts val="0"/>
              </a:spcAft>
              <a:buSzPts val="1500"/>
              <a:buFont typeface="Comfortaa"/>
              <a:buAutoNum type="arabicPeriod"/>
            </a:pPr>
            <a:r>
              <a:rPr lang="en-GB" sz="1500">
                <a:latin typeface="Comfortaa"/>
                <a:ea typeface="Comfortaa"/>
                <a:cs typeface="Comfortaa"/>
                <a:sym typeface="Comfortaa"/>
              </a:rPr>
              <a:t>Make a tensor of shape (3, 4, 5) and call it a.</a:t>
            </a:r>
            <a:endParaRPr sz="1500">
              <a:latin typeface="Comfortaa"/>
              <a:ea typeface="Comfortaa"/>
              <a:cs typeface="Comfortaa"/>
              <a:sym typeface="Comfortaa"/>
            </a:endParaRPr>
          </a:p>
          <a:p>
            <a:pPr indent="-323850" lvl="0" marL="457200" rtl="0" algn="l">
              <a:lnSpc>
                <a:spcPct val="110000"/>
              </a:lnSpc>
              <a:spcBef>
                <a:spcPts val="0"/>
              </a:spcBef>
              <a:spcAft>
                <a:spcPts val="0"/>
              </a:spcAft>
              <a:buSzPts val="1500"/>
              <a:buFont typeface="Comfortaa"/>
              <a:buAutoNum type="arabicPeriod"/>
            </a:pPr>
            <a:r>
              <a:rPr lang="en-GB" sz="1500">
                <a:latin typeface="Comfortaa"/>
                <a:ea typeface="Comfortaa"/>
                <a:cs typeface="Comfortaa"/>
                <a:sym typeface="Comfortaa"/>
              </a:rPr>
              <a:t>Make another tensor of shape (3,4) and call it b.</a:t>
            </a:r>
            <a:endParaRPr sz="1500">
              <a:latin typeface="Comfortaa"/>
              <a:ea typeface="Comfortaa"/>
              <a:cs typeface="Comfortaa"/>
              <a:sym typeface="Comfortaa"/>
            </a:endParaRPr>
          </a:p>
          <a:p>
            <a:pPr indent="-323850" lvl="0" marL="457200" rtl="0" algn="l">
              <a:lnSpc>
                <a:spcPct val="110000"/>
              </a:lnSpc>
              <a:spcBef>
                <a:spcPts val="0"/>
              </a:spcBef>
              <a:spcAft>
                <a:spcPts val="0"/>
              </a:spcAft>
              <a:buSzPts val="1500"/>
              <a:buFont typeface="Comfortaa"/>
              <a:buAutoNum type="arabicPeriod"/>
            </a:pPr>
            <a:r>
              <a:rPr lang="en-GB" sz="1500">
                <a:latin typeface="Comfortaa"/>
                <a:ea typeface="Comfortaa"/>
                <a:cs typeface="Comfortaa"/>
                <a:sym typeface="Comfortaa"/>
              </a:rPr>
              <a:t>Now, try to add a and b. What is the output?</a:t>
            </a:r>
            <a:endParaRPr sz="1500">
              <a:latin typeface="Comfortaa"/>
              <a:ea typeface="Comfortaa"/>
              <a:cs typeface="Comfortaa"/>
              <a:sym typeface="Comfortaa"/>
            </a:endParaRPr>
          </a:p>
          <a:p>
            <a:pPr indent="-323850" lvl="0" marL="457200" rtl="0" algn="l">
              <a:lnSpc>
                <a:spcPct val="110000"/>
              </a:lnSpc>
              <a:spcBef>
                <a:spcPts val="0"/>
              </a:spcBef>
              <a:spcAft>
                <a:spcPts val="0"/>
              </a:spcAft>
              <a:buSzPts val="1500"/>
              <a:buFont typeface="Comfortaa"/>
              <a:buAutoNum type="arabicPeriod"/>
            </a:pPr>
            <a:r>
              <a:rPr lang="en-GB" sz="1500">
                <a:latin typeface="Comfortaa"/>
                <a:ea typeface="Comfortaa"/>
                <a:cs typeface="Comfortaa"/>
                <a:sym typeface="Comfortaa"/>
              </a:rPr>
              <a:t>Make another tensor of shape (4, 10) and call it c.</a:t>
            </a:r>
            <a:endParaRPr sz="1500">
              <a:latin typeface="Comfortaa"/>
              <a:ea typeface="Comfortaa"/>
              <a:cs typeface="Comfortaa"/>
              <a:sym typeface="Comfortaa"/>
            </a:endParaRPr>
          </a:p>
          <a:p>
            <a:pPr indent="-323850" lvl="0" marL="457200" rtl="0" algn="l">
              <a:lnSpc>
                <a:spcPct val="110000"/>
              </a:lnSpc>
              <a:spcBef>
                <a:spcPts val="0"/>
              </a:spcBef>
              <a:spcAft>
                <a:spcPts val="0"/>
              </a:spcAft>
              <a:buSzPts val="1500"/>
              <a:buFont typeface="Comfortaa"/>
              <a:buAutoNum type="arabicPeriod"/>
            </a:pPr>
            <a:r>
              <a:rPr lang="en-GB" sz="1500">
                <a:latin typeface="Comfortaa"/>
                <a:ea typeface="Comfortaa"/>
                <a:cs typeface="Comfortaa"/>
                <a:sym typeface="Comfortaa"/>
              </a:rPr>
              <a:t>Try to multiple b by c and store the result in d.</a:t>
            </a:r>
            <a:endParaRPr sz="1500">
              <a:latin typeface="Comfortaa"/>
              <a:ea typeface="Comfortaa"/>
              <a:cs typeface="Comfortaa"/>
              <a:sym typeface="Comfortaa"/>
            </a:endParaRPr>
          </a:p>
          <a:p>
            <a:pPr indent="-323850" lvl="0" marL="457200" rtl="0" algn="l">
              <a:lnSpc>
                <a:spcPct val="110000"/>
              </a:lnSpc>
              <a:spcBef>
                <a:spcPts val="0"/>
              </a:spcBef>
              <a:spcAft>
                <a:spcPts val="0"/>
              </a:spcAft>
              <a:buSzPts val="1500"/>
              <a:buFont typeface="Comfortaa"/>
              <a:buAutoNum type="arabicPeriod"/>
            </a:pPr>
            <a:r>
              <a:rPr lang="en-GB" sz="1500">
                <a:latin typeface="Comfortaa"/>
                <a:ea typeface="Comfortaa"/>
                <a:cs typeface="Comfortaa"/>
                <a:sym typeface="Comfortaa"/>
              </a:rPr>
              <a:t>Now, what is the shape of d.</a:t>
            </a:r>
            <a:endParaRPr sz="1500">
              <a:latin typeface="Comfortaa"/>
              <a:ea typeface="Comfortaa"/>
              <a:cs typeface="Comfortaa"/>
              <a:sym typeface="Comfortaa"/>
            </a:endParaRPr>
          </a:p>
          <a:p>
            <a:pPr indent="-323850" lvl="0" marL="457200" rtl="0" algn="l">
              <a:lnSpc>
                <a:spcPct val="110000"/>
              </a:lnSpc>
              <a:spcBef>
                <a:spcPts val="0"/>
              </a:spcBef>
              <a:spcAft>
                <a:spcPts val="0"/>
              </a:spcAft>
              <a:buSzPts val="1500"/>
              <a:buFont typeface="Comfortaa"/>
              <a:buAutoNum type="arabicPeriod"/>
            </a:pPr>
            <a:r>
              <a:rPr lang="en-GB" sz="1500">
                <a:latin typeface="Comfortaa"/>
                <a:ea typeface="Comfortaa"/>
                <a:cs typeface="Comfortaa"/>
                <a:sym typeface="Comfortaa"/>
              </a:rPr>
              <a:t>Now, declare a 200 * 200 random matrix of normal random numbers and call this matrix as e</a:t>
            </a:r>
            <a:endParaRPr sz="1500">
              <a:latin typeface="Comfortaa"/>
              <a:ea typeface="Comfortaa"/>
              <a:cs typeface="Comfortaa"/>
              <a:sym typeface="Comfortaa"/>
            </a:endParaRPr>
          </a:p>
          <a:p>
            <a:pPr indent="-323850" lvl="0" marL="457200" rtl="0" algn="l">
              <a:lnSpc>
                <a:spcPct val="110000"/>
              </a:lnSpc>
              <a:spcBef>
                <a:spcPts val="0"/>
              </a:spcBef>
              <a:spcAft>
                <a:spcPts val="0"/>
              </a:spcAft>
              <a:buSzPts val="1500"/>
              <a:buFont typeface="Comfortaa"/>
              <a:buAutoNum type="arabicPeriod"/>
            </a:pPr>
            <a:r>
              <a:rPr lang="en-GB" sz="1500">
                <a:latin typeface="Comfortaa"/>
                <a:ea typeface="Comfortaa"/>
                <a:cs typeface="Comfortaa"/>
                <a:sym typeface="Comfortaa"/>
              </a:rPr>
              <a:t>Call tf.linalg.det and </a:t>
            </a:r>
            <a:r>
              <a:rPr lang="en-GB" sz="1500">
                <a:solidFill>
                  <a:schemeClr val="dk1"/>
                </a:solidFill>
                <a:latin typeface="Comfortaa"/>
                <a:ea typeface="Comfortaa"/>
                <a:cs typeface="Comfortaa"/>
                <a:sym typeface="Comfortaa"/>
              </a:rPr>
              <a:t>tf.linalg.inv on the above matrix e. </a:t>
            </a:r>
            <a:endParaRPr sz="1500">
              <a:solidFill>
                <a:schemeClr val="dk1"/>
              </a:solidFill>
              <a:latin typeface="Comfortaa"/>
              <a:ea typeface="Comfortaa"/>
              <a:cs typeface="Comfortaa"/>
              <a:sym typeface="Comfortaa"/>
            </a:endParaRPr>
          </a:p>
          <a:p>
            <a:pPr indent="-323850" lvl="0" marL="457200" rtl="0" algn="l">
              <a:lnSpc>
                <a:spcPct val="110000"/>
              </a:lnSpc>
              <a:spcBef>
                <a:spcPts val="0"/>
              </a:spcBef>
              <a:spcAft>
                <a:spcPts val="0"/>
              </a:spcAft>
              <a:buClr>
                <a:schemeClr val="dk1"/>
              </a:buClr>
              <a:buSzPts val="1500"/>
              <a:buFont typeface="Comfortaa"/>
              <a:buAutoNum type="arabicPeriod"/>
            </a:pPr>
            <a:r>
              <a:rPr lang="en-GB" sz="1500">
                <a:solidFill>
                  <a:schemeClr val="dk1"/>
                </a:solidFill>
                <a:latin typeface="Comfortaa"/>
                <a:ea typeface="Comfortaa"/>
                <a:cs typeface="Comfortaa"/>
                <a:sym typeface="Comfortaa"/>
              </a:rPr>
              <a:t>Finally, explore some new functions and linalg API and try to see if you can figure out their functionality. </a:t>
            </a:r>
            <a:endParaRPr sz="1500">
              <a:solidFill>
                <a:schemeClr val="dk1"/>
              </a:solidFill>
              <a:latin typeface="Comfortaa"/>
              <a:ea typeface="Comfortaa"/>
              <a:cs typeface="Comfortaa"/>
              <a:sym typeface="Comfortaa"/>
            </a:endParaRPr>
          </a:p>
        </p:txBody>
      </p:sp>
      <p:sp>
        <p:nvSpPr>
          <p:cNvPr id="245" name="Google Shape;245;p39"/>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Task for you..</a:t>
            </a:r>
            <a:endParaRPr b="1" i="0" sz="3400" u="none" cap="none" strike="noStrike">
              <a:solidFill>
                <a:schemeClr val="lt1"/>
              </a:solidFill>
              <a:latin typeface="Caveat"/>
              <a:ea typeface="Caveat"/>
              <a:cs typeface="Caveat"/>
              <a:sym typeface="Caveat"/>
            </a:endParaRPr>
          </a:p>
        </p:txBody>
      </p:sp>
      <p:sp>
        <p:nvSpPr>
          <p:cNvPr id="246" name="Google Shape;246;p39"/>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