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Caveat"/>
      <p:regular r:id="rId20"/>
      <p:bold r:id="rId21"/>
    </p:embeddedFont>
    <p:embeddedFont>
      <p:font typeface="Poppins"/>
      <p:bold r:id="rId22"/>
      <p:boldItalic r:id="rId23"/>
    </p:embeddedFont>
    <p:embeddedFont>
      <p:font typeface="Palatino Linotype"/>
      <p:regular r:id="rId24"/>
      <p:bold r:id="rId25"/>
      <p:italic r:id="rId26"/>
      <p:boldItalic r:id="rId27"/>
    </p:embeddedFont>
    <p:embeddedFont>
      <p:font typeface="Gill Sans"/>
      <p:regular r:id="rId28"/>
      <p:bold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Poppins-bold.fntdata"/><Relationship Id="rId21" Type="http://schemas.openxmlformats.org/officeDocument/2006/relationships/font" Target="fonts/Caveat-bold.fntdata"/><Relationship Id="rId24" Type="http://schemas.openxmlformats.org/officeDocument/2006/relationships/font" Target="fonts/PalatinoLinotype-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italic.fntdata"/><Relationship Id="rId25" Type="http://schemas.openxmlformats.org/officeDocument/2006/relationships/font" Target="fonts/PalatinoLinotype-bold.fntdata"/><Relationship Id="rId28" Type="http://schemas.openxmlformats.org/officeDocument/2006/relationships/font" Target="fonts/GillSans-regular.fntdata"/><Relationship Id="rId27" Type="http://schemas.openxmlformats.org/officeDocument/2006/relationships/font" Target="fonts/PalatinoLinotyp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ill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215900" lvl="0" marL="431800" rtl="0" algn="l">
              <a:lnSpc>
                <a:spcPct val="100000"/>
              </a:lnSpc>
              <a:spcBef>
                <a:spcPts val="0"/>
              </a:spcBef>
              <a:spcAft>
                <a:spcPts val="0"/>
              </a:spcAft>
              <a:buSzPts val="1000"/>
              <a:buNone/>
            </a:pPr>
            <a:r>
              <a:t/>
            </a:r>
            <a:endParaRPr/>
          </a:p>
        </p:txBody>
      </p:sp>
      <p:sp>
        <p:nvSpPr>
          <p:cNvPr id="162" name="Google Shape;162;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3" name="Google Shape;163;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833091478_0_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43" name="Google Shape;243;g7833091478_0_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4" name="Google Shape;244;g7833091478_0_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5" name="Google Shape;245;g7833091478_0_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6ef95a0a4_0_60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52" name="Google Shape;252;g76ef95a0a4_0_60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3" name="Google Shape;253;g76ef95a0a4_0_60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4" name="Google Shape;254;g76ef95a0a4_0_60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833091478_0_2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61" name="Google Shape;261;g7833091478_0_2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2" name="Google Shape;262;g7833091478_0_2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3" name="Google Shape;263;g7833091478_0_2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833091478_0_3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69" name="Google Shape;269;g7833091478_0_3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0" name="Google Shape;270;g7833091478_0_3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1" name="Google Shape;271;g7833091478_0_3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71" name="Google Shape;171;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2" name="Google Shape;172;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3" name="Google Shape;173;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ef95a0a4_0_56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80" name="Google Shape;180;g76ef95a0a4_0_56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1" name="Google Shape;181;g76ef95a0a4_0_56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2" name="Google Shape;182;g76ef95a0a4_0_56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6ef95a0a4_0_57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89" name="Google Shape;189;g76ef95a0a4_0_57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0" name="Google Shape;190;g76ef95a0a4_0_57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1" name="Google Shape;191;g76ef95a0a4_0_57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833091478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98" name="Google Shape;198;g7833091478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9" name="Google Shape;199;g7833091478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0" name="Google Shape;200;g7833091478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833091478_0_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07" name="Google Shape;207;g7833091478_0_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8" name="Google Shape;208;g7833091478_0_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9" name="Google Shape;209;g7833091478_0_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6ef95a0a4_0_58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16" name="Google Shape;216;g76ef95a0a4_0_58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7" name="Google Shape;217;g76ef95a0a4_0_58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8" name="Google Shape;218;g76ef95a0a4_0_58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6ef95a0a4_0_59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25" name="Google Shape;225;g76ef95a0a4_0_59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6" name="Google Shape;226;g76ef95a0a4_0_59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7" name="Google Shape;227;g76ef95a0a4_0_59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01def0c38_0_3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34" name="Google Shape;234;g801def0c38_0_3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5" name="Google Shape;235;g801def0c38_0_3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6" name="Google Shape;236;g801def0c38_0_3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4" name="Shape 164"/>
        <p:cNvGrpSpPr/>
        <p:nvPr/>
      </p:nvGrpSpPr>
      <p:grpSpPr>
        <a:xfrm>
          <a:off x="0" y="0"/>
          <a:ext cx="0" cy="0"/>
          <a:chOff x="0" y="0"/>
          <a:chExt cx="0" cy="0"/>
        </a:xfrm>
      </p:grpSpPr>
      <p:pic>
        <p:nvPicPr>
          <p:cNvPr id="165" name="Google Shape;165;p30"/>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66" name="Google Shape;166;p30"/>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67" name="Google Shape;167;p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68" name="Google Shape;168;p30"/>
          <p:cNvSpPr txBox="1"/>
          <p:nvPr/>
        </p:nvSpPr>
        <p:spPr>
          <a:xfrm>
            <a:off x="184325" y="619700"/>
            <a:ext cx="6665100" cy="3433200"/>
          </a:xfrm>
          <a:prstGeom prst="rect">
            <a:avLst/>
          </a:prstGeom>
          <a:noFill/>
          <a:ln>
            <a:noFill/>
          </a:ln>
        </p:spPr>
        <p:txBody>
          <a:bodyPr anchorCtr="0" anchor="ctr" bIns="0" lIns="0" spcFirstLastPara="1" rIns="0" wrap="square" tIns="13325">
            <a:noAutofit/>
          </a:bodyPr>
          <a:lstStyle/>
          <a:p>
            <a:pPr indent="0" lvl="0" marL="12700" marR="0" rtl="0" algn="ctr">
              <a:lnSpc>
                <a:spcPct val="100000"/>
              </a:lnSpc>
              <a:spcBef>
                <a:spcPts val="0"/>
              </a:spcBef>
              <a:spcAft>
                <a:spcPts val="0"/>
              </a:spcAft>
              <a:buClr>
                <a:schemeClr val="lt1"/>
              </a:buClr>
              <a:buSzPts val="5400"/>
              <a:buFont typeface="Arial"/>
              <a:buNone/>
            </a:pPr>
            <a:r>
              <a:rPr b="1" lang="en-GB" sz="6900">
                <a:solidFill>
                  <a:srgbClr val="FF9900"/>
                </a:solidFill>
                <a:latin typeface="Caveat"/>
                <a:ea typeface="Caveat"/>
                <a:cs typeface="Caveat"/>
                <a:sym typeface="Caveat"/>
              </a:rPr>
              <a:t>Ensemble Models in</a:t>
            </a:r>
            <a:endParaRPr b="1" sz="6900">
              <a:solidFill>
                <a:srgbClr val="FF9900"/>
              </a:solidFill>
              <a:latin typeface="Caveat"/>
              <a:ea typeface="Caveat"/>
              <a:cs typeface="Caveat"/>
              <a:sym typeface="Caveat"/>
            </a:endParaRPr>
          </a:p>
          <a:p>
            <a:pPr indent="0" lvl="0" marL="12700" marR="0" rtl="0" algn="ctr">
              <a:lnSpc>
                <a:spcPct val="100000"/>
              </a:lnSpc>
              <a:spcBef>
                <a:spcPts val="0"/>
              </a:spcBef>
              <a:spcAft>
                <a:spcPts val="0"/>
              </a:spcAft>
              <a:buClr>
                <a:schemeClr val="lt1"/>
              </a:buClr>
              <a:buSzPts val="5400"/>
              <a:buFont typeface="Arial"/>
              <a:buNone/>
            </a:pPr>
            <a:r>
              <a:rPr b="1" lang="en-GB" sz="6900">
                <a:solidFill>
                  <a:srgbClr val="FF9900"/>
                </a:solidFill>
                <a:latin typeface="Caveat"/>
                <a:ea typeface="Caveat"/>
                <a:cs typeface="Caveat"/>
                <a:sym typeface="Caveat"/>
              </a:rPr>
              <a:t>Machine Learning</a:t>
            </a:r>
            <a:endParaRPr b="1" sz="6900">
              <a:solidFill>
                <a:srgbClr val="FF9900"/>
              </a:solidFill>
              <a:latin typeface="Caveat"/>
              <a:ea typeface="Caveat"/>
              <a:cs typeface="Caveat"/>
              <a:sym typeface="Caveat"/>
            </a:endParaRPr>
          </a:p>
          <a:p>
            <a:pPr indent="0" lvl="0" marL="12700" marR="0" rtl="0" algn="ctr">
              <a:lnSpc>
                <a:spcPct val="100000"/>
              </a:lnSpc>
              <a:spcBef>
                <a:spcPts val="0"/>
              </a:spcBef>
              <a:spcAft>
                <a:spcPts val="0"/>
              </a:spcAft>
              <a:buClr>
                <a:schemeClr val="lt1"/>
              </a:buClr>
              <a:buSzPts val="5400"/>
              <a:buFont typeface="Arial"/>
              <a:buNone/>
            </a:pPr>
            <a:r>
              <a:rPr b="1" lang="en-GB" sz="6900">
                <a:solidFill>
                  <a:srgbClr val="FF9900"/>
                </a:solidFill>
                <a:latin typeface="Caveat"/>
                <a:ea typeface="Caveat"/>
                <a:cs typeface="Caveat"/>
                <a:sym typeface="Caveat"/>
              </a:rPr>
              <a:t>(Random Forest)</a:t>
            </a:r>
            <a:endParaRPr b="1" sz="69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p:nvPr/>
        </p:nvSpPr>
        <p:spPr>
          <a:xfrm>
            <a:off x="25" y="0"/>
            <a:ext cx="9144000" cy="95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300">
                <a:solidFill>
                  <a:schemeClr val="lt1"/>
                </a:solidFill>
                <a:latin typeface="Caveat"/>
                <a:ea typeface="Caveat"/>
                <a:cs typeface="Caveat"/>
                <a:sym typeface="Caveat"/>
              </a:rPr>
              <a:t>Bagging for Regression and Classification Tasks </a:t>
            </a:r>
            <a:r>
              <a:rPr b="1" lang="en-GB" sz="3300">
                <a:solidFill>
                  <a:schemeClr val="lt1"/>
                </a:solidFill>
                <a:latin typeface="Caveat"/>
                <a:ea typeface="Caveat"/>
                <a:cs typeface="Caveat"/>
                <a:sym typeface="Caveat"/>
              </a:rPr>
              <a:t>(Continued)</a:t>
            </a:r>
            <a:endParaRPr b="1" sz="3300">
              <a:solidFill>
                <a:schemeClr val="lt1"/>
              </a:solidFill>
              <a:latin typeface="Caveat"/>
              <a:ea typeface="Caveat"/>
              <a:cs typeface="Caveat"/>
              <a:sym typeface="Caveat"/>
            </a:endParaRPr>
          </a:p>
        </p:txBody>
      </p:sp>
      <p:sp>
        <p:nvSpPr>
          <p:cNvPr id="248" name="Google Shape;248;p39"/>
          <p:cNvSpPr/>
          <p:nvPr/>
        </p:nvSpPr>
        <p:spPr>
          <a:xfrm flipH="1">
            <a:off x="131250" y="1152650"/>
            <a:ext cx="8619000" cy="323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1800">
                <a:latin typeface="Comfortaa"/>
                <a:ea typeface="Comfortaa"/>
                <a:cs typeface="Comfortaa"/>
                <a:sym typeface="Comfortaa"/>
              </a:rPr>
              <a:t>Let us say, we have base_estimator = Linear Regression</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					Number of base estimators = 10</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Then, Bagging will split the main_data into 10 subsets and on each of them fit the base_estimator.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Now, for a Regression task, we will get 10 different sets of predictions (</a:t>
            </a:r>
            <a:r>
              <a:rPr lang="en-GB" sz="1800">
                <a:latin typeface="Comfortaa"/>
                <a:ea typeface="Comfortaa"/>
                <a:cs typeface="Comfortaa"/>
                <a:sym typeface="Comfortaa"/>
              </a:rPr>
              <a:t>continuous</a:t>
            </a:r>
            <a:r>
              <a:rPr lang="en-GB" sz="1800">
                <a:latin typeface="Comfortaa"/>
                <a:ea typeface="Comfortaa"/>
                <a:cs typeface="Comfortaa"/>
                <a:sym typeface="Comfortaa"/>
              </a:rPr>
              <a:t> value) from each of these different models.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To make the prediction on a new input, it will call every model with input and final prediction will </a:t>
            </a:r>
            <a:r>
              <a:rPr lang="en-GB" sz="1800">
                <a:latin typeface="Comfortaa"/>
                <a:ea typeface="Comfortaa"/>
                <a:cs typeface="Comfortaa"/>
                <a:sym typeface="Comfortaa"/>
              </a:rPr>
              <a:t>be the average of all 10 different sets of prediction.</a:t>
            </a:r>
            <a:endParaRPr sz="1800">
              <a:latin typeface="Comfortaa"/>
              <a:ea typeface="Comfortaa"/>
              <a:cs typeface="Comfortaa"/>
              <a:sym typeface="Comfortaa"/>
            </a:endParaRPr>
          </a:p>
        </p:txBody>
      </p:sp>
      <p:sp>
        <p:nvSpPr>
          <p:cNvPr id="249" name="Google Shape;249;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0"/>
          <p:cNvSpPr/>
          <p:nvPr/>
        </p:nvSpPr>
        <p:spPr>
          <a:xfrm flipH="1">
            <a:off x="131250" y="1243500"/>
            <a:ext cx="8619000" cy="330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1800">
                <a:latin typeface="Comfortaa"/>
                <a:ea typeface="Comfortaa"/>
                <a:cs typeface="Comfortaa"/>
                <a:sym typeface="Comfortaa"/>
              </a:rPr>
              <a:t>Given a data set of the form (X,y) where y can either be of categorical type or continuous type,(because Random Forest can be used for both regression and classification tasks).</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342900" lvl="0" marL="457200" marR="0" rtl="0" algn="l">
              <a:lnSpc>
                <a:spcPct val="100000"/>
              </a:lnSpc>
              <a:spcBef>
                <a:spcPts val="0"/>
              </a:spcBef>
              <a:spcAft>
                <a:spcPts val="0"/>
              </a:spcAft>
              <a:buSzPts val="1800"/>
              <a:buFont typeface="Comfortaa"/>
              <a:buAutoNum type="arabicPeriod"/>
            </a:pPr>
            <a:r>
              <a:rPr lang="en-GB" sz="1800">
                <a:latin typeface="Comfortaa"/>
                <a:ea typeface="Comfortaa"/>
                <a:cs typeface="Comfortaa"/>
                <a:sym typeface="Comfortaa"/>
              </a:rPr>
              <a:t>Initialize</a:t>
            </a:r>
            <a:r>
              <a:rPr lang="en-GB" sz="1800">
                <a:latin typeface="Comfortaa"/>
                <a:ea typeface="Comfortaa"/>
                <a:cs typeface="Comfortaa"/>
                <a:sym typeface="Comfortaa"/>
              </a:rPr>
              <a:t> base_estimator = Decision Tree (For random forest, base estimator is always fixed).</a:t>
            </a:r>
            <a:endParaRPr sz="1800">
              <a:latin typeface="Comfortaa"/>
              <a:ea typeface="Comfortaa"/>
              <a:cs typeface="Comfortaa"/>
              <a:sym typeface="Comfortaa"/>
            </a:endParaRPr>
          </a:p>
          <a:p>
            <a:pPr indent="-342900" lvl="0" marL="457200" marR="0" rtl="0" algn="l">
              <a:lnSpc>
                <a:spcPct val="100000"/>
              </a:lnSpc>
              <a:spcBef>
                <a:spcPts val="0"/>
              </a:spcBef>
              <a:spcAft>
                <a:spcPts val="0"/>
              </a:spcAft>
              <a:buSzPts val="1800"/>
              <a:buFont typeface="Comfortaa"/>
              <a:buAutoNum type="arabicPeriod"/>
            </a:pPr>
            <a:r>
              <a:rPr lang="en-GB" sz="1800">
                <a:latin typeface="Comfortaa"/>
                <a:ea typeface="Comfortaa"/>
                <a:cs typeface="Comfortaa"/>
                <a:sym typeface="Comfortaa"/>
              </a:rPr>
              <a:t>Initialize n_base_estimator = number of base estimators</a:t>
            </a:r>
            <a:endParaRPr sz="1800">
              <a:latin typeface="Comfortaa"/>
              <a:ea typeface="Comfortaa"/>
              <a:cs typeface="Comfortaa"/>
              <a:sym typeface="Comfortaa"/>
            </a:endParaRPr>
          </a:p>
          <a:p>
            <a:pPr indent="-342900" lvl="0" marL="457200" marR="0" rtl="0" algn="l">
              <a:lnSpc>
                <a:spcPct val="100000"/>
              </a:lnSpc>
              <a:spcBef>
                <a:spcPts val="0"/>
              </a:spcBef>
              <a:spcAft>
                <a:spcPts val="0"/>
              </a:spcAft>
              <a:buSzPts val="1800"/>
              <a:buFont typeface="Comfortaa"/>
              <a:buAutoNum type="arabicPeriod"/>
            </a:pPr>
            <a:r>
              <a:rPr lang="en-GB" sz="1800">
                <a:latin typeface="Comfortaa"/>
                <a:ea typeface="Comfortaa"/>
                <a:cs typeface="Comfortaa"/>
                <a:sym typeface="Comfortaa"/>
              </a:rPr>
              <a:t>Split the data (X,y) in </a:t>
            </a:r>
            <a:r>
              <a:rPr lang="en-GB" sz="1800">
                <a:solidFill>
                  <a:schemeClr val="dk1"/>
                </a:solidFill>
                <a:latin typeface="Comfortaa"/>
                <a:ea typeface="Comfortaa"/>
                <a:cs typeface="Comfortaa"/>
                <a:sym typeface="Comfortaa"/>
              </a:rPr>
              <a:t>n_base_estimator subsets and fit base_estimator on each of these subset.</a:t>
            </a:r>
            <a:endParaRPr sz="1800">
              <a:solidFill>
                <a:schemeClr val="dk1"/>
              </a:solidFill>
              <a:latin typeface="Comfortaa"/>
              <a:ea typeface="Comfortaa"/>
              <a:cs typeface="Comfortaa"/>
              <a:sym typeface="Comfortaa"/>
            </a:endParaRPr>
          </a:p>
          <a:p>
            <a:pPr indent="-342900" lvl="0" marL="457200" marR="0" rtl="0" algn="l">
              <a:lnSpc>
                <a:spcPct val="100000"/>
              </a:lnSpc>
              <a:spcBef>
                <a:spcPts val="0"/>
              </a:spcBef>
              <a:spcAft>
                <a:spcPts val="0"/>
              </a:spcAft>
              <a:buClr>
                <a:schemeClr val="dk1"/>
              </a:buClr>
              <a:buSzPts val="1800"/>
              <a:buFont typeface="Comfortaa"/>
              <a:buAutoNum type="arabicPeriod"/>
            </a:pPr>
            <a:r>
              <a:rPr lang="en-GB" sz="1800">
                <a:solidFill>
                  <a:schemeClr val="dk1"/>
                </a:solidFill>
                <a:latin typeface="Comfortaa"/>
                <a:ea typeface="Comfortaa"/>
                <a:cs typeface="Comfortaa"/>
                <a:sym typeface="Comfortaa"/>
              </a:rPr>
              <a:t>Finally, for a new input combine the predictions, if classification, use majority voting, or use average of predictions for Regression Related tasks.</a:t>
            </a:r>
            <a:endParaRPr sz="1800">
              <a:solidFill>
                <a:schemeClr val="dk1"/>
              </a:solidFill>
              <a:latin typeface="Comfortaa"/>
              <a:ea typeface="Comfortaa"/>
              <a:cs typeface="Comfortaa"/>
              <a:sym typeface="Comfortaa"/>
            </a:endParaRPr>
          </a:p>
        </p:txBody>
      </p:sp>
      <p:sp>
        <p:nvSpPr>
          <p:cNvPr id="257" name="Google Shape;257;p40"/>
          <p:cNvSpPr/>
          <p:nvPr/>
        </p:nvSpPr>
        <p:spPr>
          <a:xfrm>
            <a:off x="0" y="1"/>
            <a:ext cx="8881500" cy="7311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Bagging Algorithm (Random Forest)</a:t>
            </a:r>
            <a:endParaRPr b="1" i="0" sz="3400" u="none" cap="none" strike="noStrike">
              <a:solidFill>
                <a:schemeClr val="lt1"/>
              </a:solidFill>
              <a:latin typeface="Caveat"/>
              <a:ea typeface="Caveat"/>
              <a:cs typeface="Caveat"/>
              <a:sym typeface="Caveat"/>
            </a:endParaRPr>
          </a:p>
        </p:txBody>
      </p:sp>
      <p:sp>
        <p:nvSpPr>
          <p:cNvPr id="258" name="Google Shape;258;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p:nvPr/>
        </p:nvSpPr>
        <p:spPr>
          <a:xfrm>
            <a:off x="131250" y="1450107"/>
            <a:ext cx="88815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300">
                <a:solidFill>
                  <a:schemeClr val="lt1"/>
                </a:solidFill>
                <a:latin typeface="Caveat"/>
                <a:ea typeface="Caveat"/>
                <a:cs typeface="Caveat"/>
                <a:sym typeface="Caveat"/>
              </a:rPr>
              <a:t>Ensemble Models (Bagging or Random Forest) in Sklearn</a:t>
            </a:r>
            <a:endParaRPr b="1" i="0" sz="3300" u="none" cap="none" strike="noStrike">
              <a:solidFill>
                <a:schemeClr val="lt1"/>
              </a:solidFill>
              <a:latin typeface="Caveat"/>
              <a:ea typeface="Caveat"/>
              <a:cs typeface="Caveat"/>
              <a:sym typeface="Caveat"/>
            </a:endParaRPr>
          </a:p>
        </p:txBody>
      </p:sp>
      <p:sp>
        <p:nvSpPr>
          <p:cNvPr id="266" name="Google Shape;266;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p:nvPr/>
        </p:nvSpPr>
        <p:spPr>
          <a:xfrm>
            <a:off x="0" y="1450100"/>
            <a:ext cx="92166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100">
                <a:solidFill>
                  <a:schemeClr val="lt1"/>
                </a:solidFill>
                <a:latin typeface="Caveat"/>
                <a:ea typeface="Caveat"/>
                <a:cs typeface="Caveat"/>
                <a:sym typeface="Caveat"/>
              </a:rPr>
              <a:t>Optimizing the model’s Performance by tweaking few parameters</a:t>
            </a:r>
            <a:endParaRPr b="1" i="0" sz="3100" u="none" cap="none" strike="noStrike">
              <a:solidFill>
                <a:schemeClr val="lt1"/>
              </a:solidFill>
              <a:latin typeface="Caveat"/>
              <a:ea typeface="Caveat"/>
              <a:cs typeface="Caveat"/>
              <a:sym typeface="Caveat"/>
            </a:endParaRPr>
          </a:p>
        </p:txBody>
      </p:sp>
      <p:sp>
        <p:nvSpPr>
          <p:cNvPr id="274" name="Google Shape;274;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THE VIDEO</a:t>
            </a:r>
            <a:endParaRPr b="1" i="0" sz="3400" u="none" cap="none" strike="noStrike">
              <a:solidFill>
                <a:schemeClr val="lt1"/>
              </a:solidFill>
              <a:latin typeface="Caveat"/>
              <a:ea typeface="Caveat"/>
              <a:cs typeface="Caveat"/>
              <a:sym typeface="Caveat"/>
            </a:endParaRPr>
          </a:p>
        </p:txBody>
      </p:sp>
      <p:sp>
        <p:nvSpPr>
          <p:cNvPr id="176" name="Google Shape;176;p31"/>
          <p:cNvSpPr/>
          <p:nvPr/>
        </p:nvSpPr>
        <p:spPr>
          <a:xfrm flipH="1">
            <a:off x="262500" y="1223300"/>
            <a:ext cx="8619000" cy="33900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10000"/>
              </a:lnSpc>
              <a:spcBef>
                <a:spcPts val="0"/>
              </a:spcBef>
              <a:spcAft>
                <a:spcPts val="0"/>
              </a:spcAft>
              <a:buClr>
                <a:srgbClr val="000000"/>
              </a:buClr>
              <a:buSzPts val="2000"/>
              <a:buFont typeface="Comfortaa"/>
              <a:buChar char="•"/>
            </a:pPr>
            <a:r>
              <a:rPr lang="en-GB" sz="2000">
                <a:latin typeface="Comfortaa"/>
                <a:ea typeface="Comfortaa"/>
                <a:cs typeface="Comfortaa"/>
                <a:sym typeface="Comfortaa"/>
              </a:rPr>
              <a:t>What are Ensemble Models?</a:t>
            </a:r>
            <a:endParaRPr sz="2000">
              <a:latin typeface="Comfortaa"/>
              <a:ea typeface="Comfortaa"/>
              <a:cs typeface="Comfortaa"/>
              <a:sym typeface="Comfortaa"/>
            </a:endParaRPr>
          </a:p>
          <a:p>
            <a:pPr indent="-431800" lvl="0" marL="457200" marR="0" rtl="0" algn="l">
              <a:lnSpc>
                <a:spcPct val="110000"/>
              </a:lnSpc>
              <a:spcBef>
                <a:spcPts val="0"/>
              </a:spcBef>
              <a:spcAft>
                <a:spcPts val="0"/>
              </a:spcAft>
              <a:buSzPts val="2000"/>
              <a:buFont typeface="Comfortaa"/>
              <a:buChar char="•"/>
            </a:pPr>
            <a:r>
              <a:rPr lang="en-GB" sz="2000">
                <a:latin typeface="Comfortaa"/>
                <a:ea typeface="Comfortaa"/>
                <a:cs typeface="Comfortaa"/>
                <a:sym typeface="Comfortaa"/>
              </a:rPr>
              <a:t>Types of Ensemble Models - Bagging and Boosting</a:t>
            </a:r>
            <a:endParaRPr sz="2000">
              <a:latin typeface="Comfortaa"/>
              <a:ea typeface="Comfortaa"/>
              <a:cs typeface="Comfortaa"/>
              <a:sym typeface="Comfortaa"/>
            </a:endParaRPr>
          </a:p>
          <a:p>
            <a:pPr indent="-431800" lvl="0" marL="457200" marR="0" rtl="0" algn="l">
              <a:lnSpc>
                <a:spcPct val="110000"/>
              </a:lnSpc>
              <a:spcBef>
                <a:spcPts val="0"/>
              </a:spcBef>
              <a:spcAft>
                <a:spcPts val="0"/>
              </a:spcAft>
              <a:buSzPts val="2000"/>
              <a:buFont typeface="Comfortaa"/>
              <a:buChar char="•"/>
            </a:pPr>
            <a:r>
              <a:rPr lang="en-GB" sz="2000">
                <a:solidFill>
                  <a:schemeClr val="dk1"/>
                </a:solidFill>
                <a:latin typeface="Comfortaa"/>
                <a:ea typeface="Comfortaa"/>
                <a:cs typeface="Comfortaa"/>
                <a:sym typeface="Comfortaa"/>
              </a:rPr>
              <a:t>Estimator in Ensemble Models</a:t>
            </a:r>
            <a:endParaRPr sz="2000">
              <a:latin typeface="Comfortaa"/>
              <a:ea typeface="Comfortaa"/>
              <a:cs typeface="Comfortaa"/>
              <a:sym typeface="Comfortaa"/>
            </a:endParaRPr>
          </a:p>
          <a:p>
            <a:pPr indent="-431800" lvl="0" marL="457200" marR="0" rtl="0" algn="l">
              <a:lnSpc>
                <a:spcPct val="110000"/>
              </a:lnSpc>
              <a:spcBef>
                <a:spcPts val="0"/>
              </a:spcBef>
              <a:spcAft>
                <a:spcPts val="0"/>
              </a:spcAft>
              <a:buSzPts val="2000"/>
              <a:buFont typeface="Comfortaa"/>
              <a:buChar char="•"/>
            </a:pPr>
            <a:r>
              <a:rPr lang="en-GB" sz="2000">
                <a:latin typeface="Comfortaa"/>
                <a:ea typeface="Comfortaa"/>
                <a:cs typeface="Comfortaa"/>
                <a:sym typeface="Comfortaa"/>
              </a:rPr>
              <a:t>Real Life Use Case of Ensemble Models</a:t>
            </a:r>
            <a:endParaRPr sz="2000">
              <a:latin typeface="Comfortaa"/>
              <a:ea typeface="Comfortaa"/>
              <a:cs typeface="Comfortaa"/>
              <a:sym typeface="Comfortaa"/>
            </a:endParaRPr>
          </a:p>
          <a:p>
            <a:pPr indent="-431800" lvl="0" marL="457200" marR="0" rtl="0" algn="l">
              <a:lnSpc>
                <a:spcPct val="110000"/>
              </a:lnSpc>
              <a:spcBef>
                <a:spcPts val="0"/>
              </a:spcBef>
              <a:spcAft>
                <a:spcPts val="0"/>
              </a:spcAft>
              <a:buSzPts val="2000"/>
              <a:buFont typeface="Comfortaa"/>
              <a:buChar char="•"/>
            </a:pPr>
            <a:r>
              <a:rPr lang="en-GB" sz="2000">
                <a:latin typeface="Comfortaa"/>
                <a:ea typeface="Comfortaa"/>
                <a:cs typeface="Comfortaa"/>
                <a:sym typeface="Comfortaa"/>
              </a:rPr>
              <a:t>Time Constraint in Ensemble Models</a:t>
            </a:r>
            <a:endParaRPr sz="2000">
              <a:latin typeface="Comfortaa"/>
              <a:ea typeface="Comfortaa"/>
              <a:cs typeface="Comfortaa"/>
              <a:sym typeface="Comfortaa"/>
            </a:endParaRPr>
          </a:p>
          <a:p>
            <a:pPr indent="-431800" lvl="0" marL="457200" marR="0" rtl="0" algn="l">
              <a:lnSpc>
                <a:spcPct val="110000"/>
              </a:lnSpc>
              <a:spcBef>
                <a:spcPts val="0"/>
              </a:spcBef>
              <a:spcAft>
                <a:spcPts val="0"/>
              </a:spcAft>
              <a:buSzPts val="2000"/>
              <a:buFont typeface="Comfortaa"/>
              <a:buChar char="•"/>
            </a:pPr>
            <a:r>
              <a:rPr lang="en-GB" sz="2000">
                <a:latin typeface="Comfortaa"/>
                <a:ea typeface="Comfortaa"/>
                <a:cs typeface="Comfortaa"/>
                <a:sym typeface="Comfortaa"/>
              </a:rPr>
              <a:t>Bagging for Regression and Classification tasks</a:t>
            </a:r>
            <a:endParaRPr sz="2000">
              <a:latin typeface="Comfortaa"/>
              <a:ea typeface="Comfortaa"/>
              <a:cs typeface="Comfortaa"/>
              <a:sym typeface="Comfortaa"/>
            </a:endParaRPr>
          </a:p>
          <a:p>
            <a:pPr indent="-431800" lvl="0" marL="457200" marR="0" rtl="0" algn="l">
              <a:lnSpc>
                <a:spcPct val="110000"/>
              </a:lnSpc>
              <a:spcBef>
                <a:spcPts val="0"/>
              </a:spcBef>
              <a:spcAft>
                <a:spcPts val="0"/>
              </a:spcAft>
              <a:buSzPts val="2000"/>
              <a:buFont typeface="Comfortaa"/>
              <a:buChar char="•"/>
            </a:pPr>
            <a:r>
              <a:rPr lang="en-GB" sz="2000">
                <a:latin typeface="Comfortaa"/>
                <a:ea typeface="Comfortaa"/>
                <a:cs typeface="Comfortaa"/>
                <a:sym typeface="Comfortaa"/>
              </a:rPr>
              <a:t>Bagging Algorithm (Random Forest)</a:t>
            </a:r>
            <a:endParaRPr sz="2000">
              <a:latin typeface="Comfortaa"/>
              <a:ea typeface="Comfortaa"/>
              <a:cs typeface="Comfortaa"/>
              <a:sym typeface="Comfortaa"/>
            </a:endParaRPr>
          </a:p>
          <a:p>
            <a:pPr indent="-431800" lvl="0" marL="457200" marR="0" rtl="0" algn="l">
              <a:lnSpc>
                <a:spcPct val="110000"/>
              </a:lnSpc>
              <a:spcBef>
                <a:spcPts val="0"/>
              </a:spcBef>
              <a:spcAft>
                <a:spcPts val="0"/>
              </a:spcAft>
              <a:buSzPts val="2000"/>
              <a:buFont typeface="Comfortaa"/>
              <a:buChar char="•"/>
            </a:pPr>
            <a:r>
              <a:rPr lang="en-GB" sz="2000">
                <a:latin typeface="Comfortaa"/>
                <a:ea typeface="Comfortaa"/>
                <a:cs typeface="Comfortaa"/>
                <a:sym typeface="Comfortaa"/>
              </a:rPr>
              <a:t>Ensemble Models for Random Forest Estimator in Sklearn</a:t>
            </a:r>
            <a:endParaRPr sz="2000">
              <a:latin typeface="Comfortaa"/>
              <a:ea typeface="Comfortaa"/>
              <a:cs typeface="Comfortaa"/>
              <a:sym typeface="Comfortaa"/>
            </a:endParaRPr>
          </a:p>
          <a:p>
            <a:pPr indent="-431800" lvl="0" marL="457200" marR="0" rtl="0" algn="l">
              <a:lnSpc>
                <a:spcPct val="110000"/>
              </a:lnSpc>
              <a:spcBef>
                <a:spcPts val="0"/>
              </a:spcBef>
              <a:spcAft>
                <a:spcPts val="0"/>
              </a:spcAft>
              <a:buSzPts val="2000"/>
              <a:buFont typeface="Comfortaa"/>
              <a:buChar char="•"/>
            </a:pPr>
            <a:r>
              <a:rPr lang="en-GB" sz="2000">
                <a:latin typeface="Comfortaa"/>
                <a:ea typeface="Comfortaa"/>
                <a:cs typeface="Comfortaa"/>
                <a:sym typeface="Comfortaa"/>
              </a:rPr>
              <a:t>Optimizing our model for best performance</a:t>
            </a:r>
            <a:endParaRPr sz="2000">
              <a:latin typeface="Comfortaa"/>
              <a:ea typeface="Comfortaa"/>
              <a:cs typeface="Comfortaa"/>
              <a:sym typeface="Comfortaa"/>
            </a:endParaRPr>
          </a:p>
          <a:p>
            <a:pPr indent="-431800" lvl="0" marL="457200" marR="0" rtl="0" algn="l">
              <a:lnSpc>
                <a:spcPct val="110000"/>
              </a:lnSpc>
              <a:spcBef>
                <a:spcPts val="0"/>
              </a:spcBef>
              <a:spcAft>
                <a:spcPts val="0"/>
              </a:spcAft>
              <a:buSzPts val="2000"/>
              <a:buFont typeface="Comfortaa"/>
              <a:buChar char="•"/>
            </a:pPr>
            <a:r>
              <a:rPr lang="en-GB" sz="2000">
                <a:latin typeface="Comfortaa"/>
                <a:ea typeface="Comfortaa"/>
                <a:cs typeface="Comfortaa"/>
                <a:sym typeface="Comfortaa"/>
              </a:rPr>
              <a:t>Task for you…..</a:t>
            </a:r>
            <a:endParaRPr sz="2000">
              <a:latin typeface="Comfortaa"/>
              <a:ea typeface="Comfortaa"/>
              <a:cs typeface="Comfortaa"/>
              <a:sym typeface="Comfortaa"/>
            </a:endParaRPr>
          </a:p>
        </p:txBody>
      </p:sp>
      <p:sp>
        <p:nvSpPr>
          <p:cNvPr id="177" name="Google Shape;177;p3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p:nvPr/>
        </p:nvSpPr>
        <p:spPr>
          <a:xfrm flipH="1">
            <a:off x="131250" y="1140222"/>
            <a:ext cx="8619000" cy="349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1800">
                <a:latin typeface="Comfortaa"/>
                <a:ea typeface="Comfortaa"/>
                <a:cs typeface="Comfortaa"/>
                <a:sym typeface="Comfortaa"/>
              </a:rPr>
              <a:t>We have some machine learning algorithms which perform in a certain way. Now, we can improve an individual ML algorithm’s performance by doing what is known as </a:t>
            </a:r>
            <a:r>
              <a:rPr lang="en-GB" sz="1800">
                <a:solidFill>
                  <a:srgbClr val="FF9900"/>
                </a:solidFill>
                <a:latin typeface="Comfortaa"/>
                <a:ea typeface="Comfortaa"/>
                <a:cs typeface="Comfortaa"/>
                <a:sym typeface="Comfortaa"/>
              </a:rPr>
              <a:t>“Hyperparameter Optimization”</a:t>
            </a:r>
            <a:r>
              <a:rPr lang="en-GB" sz="1800">
                <a:latin typeface="Comfortaa"/>
                <a:ea typeface="Comfortaa"/>
                <a:cs typeface="Comfortaa"/>
                <a:sym typeface="Comfortaa"/>
              </a:rPr>
              <a:t> which is a way of tweaking the Hyperparameters of the ML models to come with the best models. Let us not talk about that here…</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So, is there any other way of improving a model’s </a:t>
            </a:r>
            <a:r>
              <a:rPr lang="en-GB" sz="1800">
                <a:latin typeface="Comfortaa"/>
                <a:ea typeface="Comfortaa"/>
                <a:cs typeface="Comfortaa"/>
                <a:sym typeface="Comfortaa"/>
              </a:rPr>
              <a:t>performance</a:t>
            </a:r>
            <a:r>
              <a:rPr lang="en-GB" sz="1800">
                <a:latin typeface="Comfortaa"/>
                <a:ea typeface="Comfortaa"/>
                <a:cs typeface="Comfortaa"/>
                <a:sym typeface="Comfortaa"/>
              </a:rPr>
              <a:t> without doing any sort of </a:t>
            </a:r>
            <a:r>
              <a:rPr lang="en-GB" sz="1800">
                <a:solidFill>
                  <a:schemeClr val="dk1"/>
                </a:solidFill>
                <a:latin typeface="Comfortaa"/>
                <a:ea typeface="Comfortaa"/>
                <a:cs typeface="Comfortaa"/>
                <a:sym typeface="Comfortaa"/>
              </a:rPr>
              <a:t>“Hyperparameter Optimization”. Turns out, there indeed is.</a:t>
            </a:r>
            <a:endParaRPr sz="1800">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solidFill>
                  <a:schemeClr val="dk1"/>
                </a:solidFill>
                <a:latin typeface="Comfortaa"/>
                <a:ea typeface="Comfortaa"/>
                <a:cs typeface="Comfortaa"/>
                <a:sym typeface="Comfortaa"/>
              </a:rPr>
              <a:t>The technique is known as </a:t>
            </a:r>
            <a:r>
              <a:rPr lang="en-GB" sz="1800">
                <a:solidFill>
                  <a:srgbClr val="FF9900"/>
                </a:solidFill>
                <a:latin typeface="Comfortaa"/>
                <a:ea typeface="Comfortaa"/>
                <a:cs typeface="Comfortaa"/>
                <a:sym typeface="Comfortaa"/>
              </a:rPr>
              <a:t>“Ensemble Models”</a:t>
            </a:r>
            <a:r>
              <a:rPr lang="en-GB" sz="1800">
                <a:solidFill>
                  <a:schemeClr val="dk1"/>
                </a:solidFill>
                <a:latin typeface="Comfortaa"/>
                <a:ea typeface="Comfortaa"/>
                <a:cs typeface="Comfortaa"/>
                <a:sym typeface="Comfortaa"/>
              </a:rPr>
              <a:t>. It is just combining many Machine Learning Models to produce powerful results.</a:t>
            </a:r>
            <a:endParaRPr sz="1800">
              <a:solidFill>
                <a:schemeClr val="dk1"/>
              </a:solidFill>
              <a:latin typeface="Comfortaa"/>
              <a:ea typeface="Comfortaa"/>
              <a:cs typeface="Comfortaa"/>
              <a:sym typeface="Comfortaa"/>
            </a:endParaRPr>
          </a:p>
        </p:txBody>
      </p:sp>
      <p:sp>
        <p:nvSpPr>
          <p:cNvPr id="185" name="Google Shape;185;p32"/>
          <p:cNvSpPr/>
          <p:nvPr/>
        </p:nvSpPr>
        <p:spPr>
          <a:xfrm>
            <a:off x="0" y="0"/>
            <a:ext cx="8881500" cy="95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GB" sz="3300">
                <a:solidFill>
                  <a:schemeClr val="lt1"/>
                </a:solidFill>
                <a:latin typeface="Caveat"/>
                <a:ea typeface="Caveat"/>
                <a:cs typeface="Caveat"/>
                <a:sym typeface="Caveat"/>
              </a:rPr>
              <a:t>What are Ensemble Models?</a:t>
            </a:r>
            <a:endParaRPr b="1" sz="3300">
              <a:solidFill>
                <a:schemeClr val="lt1"/>
              </a:solidFill>
              <a:latin typeface="Caveat"/>
              <a:ea typeface="Caveat"/>
              <a:cs typeface="Caveat"/>
              <a:sym typeface="Caveat"/>
            </a:endParaRPr>
          </a:p>
        </p:txBody>
      </p:sp>
      <p:sp>
        <p:nvSpPr>
          <p:cNvPr id="186" name="Google Shape;186;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p:nvPr/>
        </p:nvSpPr>
        <p:spPr>
          <a:xfrm flipH="1">
            <a:off x="131250" y="1158300"/>
            <a:ext cx="8619000" cy="3262800"/>
          </a:xfrm>
          <a:prstGeom prst="rect">
            <a:avLst/>
          </a:prstGeom>
          <a:noFill/>
          <a:ln>
            <a:noFill/>
          </a:ln>
        </p:spPr>
        <p:txBody>
          <a:bodyPr anchorCtr="0" anchor="t" bIns="45700" lIns="91425" spcFirstLastPara="1" rIns="91425" wrap="square" tIns="45700">
            <a:noAutofit/>
          </a:bodyPr>
          <a:lstStyle/>
          <a:p>
            <a:pPr indent="-387350" lvl="0" marL="457200" rtl="0" algn="l">
              <a:spcBef>
                <a:spcPts val="0"/>
              </a:spcBef>
              <a:spcAft>
                <a:spcPts val="0"/>
              </a:spcAft>
              <a:buClr>
                <a:srgbClr val="000000"/>
              </a:buClr>
              <a:buSzPts val="2500"/>
              <a:buFont typeface="Comfortaa"/>
              <a:buAutoNum type="arabicPeriod"/>
            </a:pPr>
            <a:r>
              <a:rPr lang="en-GB" sz="2500">
                <a:latin typeface="Comfortaa"/>
                <a:ea typeface="Comfortaa"/>
                <a:cs typeface="Comfortaa"/>
                <a:sym typeface="Comfortaa"/>
              </a:rPr>
              <a:t>Understand Various Tree Based Algorithms</a:t>
            </a:r>
            <a:endParaRPr sz="2500">
              <a:latin typeface="Comfortaa"/>
              <a:ea typeface="Comfortaa"/>
              <a:cs typeface="Comfortaa"/>
              <a:sym typeface="Comfortaa"/>
            </a:endParaRPr>
          </a:p>
          <a:p>
            <a:pPr indent="-387350" lvl="1" marL="914400" rtl="0" algn="l">
              <a:spcBef>
                <a:spcPts val="0"/>
              </a:spcBef>
              <a:spcAft>
                <a:spcPts val="0"/>
              </a:spcAft>
              <a:buClr>
                <a:srgbClr val="000000"/>
              </a:buClr>
              <a:buSzPts val="2500"/>
              <a:buFont typeface="Comfortaa"/>
              <a:buAutoNum type="alphaLcPeriod"/>
            </a:pPr>
            <a:r>
              <a:rPr lang="en-GB" sz="2500">
                <a:latin typeface="Comfortaa"/>
                <a:ea typeface="Comfortaa"/>
                <a:cs typeface="Comfortaa"/>
                <a:sym typeface="Comfortaa"/>
              </a:rPr>
              <a:t>Decision Tree</a:t>
            </a:r>
            <a:endParaRPr sz="2500">
              <a:latin typeface="Comfortaa"/>
              <a:ea typeface="Comfortaa"/>
              <a:cs typeface="Comfortaa"/>
              <a:sym typeface="Comfortaa"/>
            </a:endParaRPr>
          </a:p>
          <a:p>
            <a:pPr indent="-387350" lvl="1" marL="914400" rtl="0" algn="l">
              <a:spcBef>
                <a:spcPts val="0"/>
              </a:spcBef>
              <a:spcAft>
                <a:spcPts val="0"/>
              </a:spcAft>
              <a:buClr>
                <a:srgbClr val="000000"/>
              </a:buClr>
              <a:buSzPts val="2500"/>
              <a:buFont typeface="Comfortaa"/>
              <a:buAutoNum type="alphaLcPeriod"/>
            </a:pPr>
            <a:r>
              <a:rPr lang="en-GB" sz="2500">
                <a:latin typeface="Comfortaa"/>
                <a:ea typeface="Comfortaa"/>
                <a:cs typeface="Comfortaa"/>
                <a:sym typeface="Comfortaa"/>
              </a:rPr>
              <a:t>Ensemble of Trees</a:t>
            </a:r>
            <a:endParaRPr sz="2500">
              <a:latin typeface="Comfortaa"/>
              <a:ea typeface="Comfortaa"/>
              <a:cs typeface="Comfortaa"/>
              <a:sym typeface="Comfortaa"/>
            </a:endParaRPr>
          </a:p>
          <a:p>
            <a:pPr indent="-387350" lvl="2" marL="1371600" rtl="0" algn="l">
              <a:spcBef>
                <a:spcPts val="0"/>
              </a:spcBef>
              <a:spcAft>
                <a:spcPts val="0"/>
              </a:spcAft>
              <a:buClr>
                <a:srgbClr val="FF9900"/>
              </a:buClr>
              <a:buSzPts val="2500"/>
              <a:buFont typeface="Comfortaa"/>
              <a:buAutoNum type="romanLcPeriod"/>
            </a:pPr>
            <a:r>
              <a:rPr lang="en-GB" sz="2500">
                <a:solidFill>
                  <a:srgbClr val="FF9900"/>
                </a:solidFill>
                <a:latin typeface="Comfortaa"/>
                <a:ea typeface="Comfortaa"/>
                <a:cs typeface="Comfortaa"/>
                <a:sym typeface="Comfortaa"/>
              </a:rPr>
              <a:t>Bagging Algorithms</a:t>
            </a:r>
            <a:endParaRPr sz="2500">
              <a:solidFill>
                <a:srgbClr val="FF9900"/>
              </a:solidFill>
              <a:latin typeface="Comfortaa"/>
              <a:ea typeface="Comfortaa"/>
              <a:cs typeface="Comfortaa"/>
              <a:sym typeface="Comfortaa"/>
            </a:endParaRPr>
          </a:p>
          <a:p>
            <a:pPr indent="-387350" lvl="3" marL="1828800" rtl="0" algn="l">
              <a:spcBef>
                <a:spcPts val="0"/>
              </a:spcBef>
              <a:spcAft>
                <a:spcPts val="0"/>
              </a:spcAft>
              <a:buClr>
                <a:srgbClr val="FF9900"/>
              </a:buClr>
              <a:buSzPts val="2500"/>
              <a:buFont typeface="Comfortaa"/>
              <a:buAutoNum type="arabicPeriod"/>
            </a:pPr>
            <a:r>
              <a:rPr lang="en-GB" sz="2500">
                <a:solidFill>
                  <a:srgbClr val="FF9900"/>
                </a:solidFill>
                <a:latin typeface="Comfortaa"/>
                <a:ea typeface="Comfortaa"/>
                <a:cs typeface="Comfortaa"/>
                <a:sym typeface="Comfortaa"/>
              </a:rPr>
              <a:t>Random Forest</a:t>
            </a:r>
            <a:endParaRPr sz="2500">
              <a:solidFill>
                <a:srgbClr val="FF9900"/>
              </a:solidFill>
              <a:latin typeface="Comfortaa"/>
              <a:ea typeface="Comfortaa"/>
              <a:cs typeface="Comfortaa"/>
              <a:sym typeface="Comfortaa"/>
            </a:endParaRPr>
          </a:p>
          <a:p>
            <a:pPr indent="-387350" lvl="2" marL="1371600" rtl="0" algn="l">
              <a:spcBef>
                <a:spcPts val="0"/>
              </a:spcBef>
              <a:spcAft>
                <a:spcPts val="0"/>
              </a:spcAft>
              <a:buClr>
                <a:srgbClr val="000000"/>
              </a:buClr>
              <a:buSzPts val="2500"/>
              <a:buFont typeface="Comfortaa"/>
              <a:buAutoNum type="romanLcPeriod"/>
            </a:pPr>
            <a:r>
              <a:rPr lang="en-GB" sz="2500">
                <a:latin typeface="Comfortaa"/>
                <a:ea typeface="Comfortaa"/>
                <a:cs typeface="Comfortaa"/>
                <a:sym typeface="Comfortaa"/>
              </a:rPr>
              <a:t>Boosting Algorithms</a:t>
            </a:r>
            <a:endParaRPr sz="2500">
              <a:latin typeface="Comfortaa"/>
              <a:ea typeface="Comfortaa"/>
              <a:cs typeface="Comfortaa"/>
              <a:sym typeface="Comfortaa"/>
            </a:endParaRPr>
          </a:p>
          <a:p>
            <a:pPr indent="-387350" lvl="3" marL="1828800" rtl="0" algn="l">
              <a:spcBef>
                <a:spcPts val="0"/>
              </a:spcBef>
              <a:spcAft>
                <a:spcPts val="0"/>
              </a:spcAft>
              <a:buClr>
                <a:srgbClr val="000000"/>
              </a:buClr>
              <a:buSzPts val="2500"/>
              <a:buFont typeface="Comfortaa"/>
              <a:buAutoNum type="arabicPeriod"/>
            </a:pPr>
            <a:r>
              <a:rPr lang="en-GB" sz="2500">
                <a:latin typeface="Comfortaa"/>
                <a:ea typeface="Comfortaa"/>
                <a:cs typeface="Comfortaa"/>
                <a:sym typeface="Comfortaa"/>
              </a:rPr>
              <a:t>Adaptive Boosting</a:t>
            </a:r>
            <a:endParaRPr sz="2500">
              <a:latin typeface="Comfortaa"/>
              <a:ea typeface="Comfortaa"/>
              <a:cs typeface="Comfortaa"/>
              <a:sym typeface="Comfortaa"/>
            </a:endParaRPr>
          </a:p>
          <a:p>
            <a:pPr indent="-387350" lvl="3" marL="1828800" rtl="0" algn="l">
              <a:spcBef>
                <a:spcPts val="0"/>
              </a:spcBef>
              <a:spcAft>
                <a:spcPts val="0"/>
              </a:spcAft>
              <a:buClr>
                <a:srgbClr val="000000"/>
              </a:buClr>
              <a:buSzPts val="2500"/>
              <a:buFont typeface="Comfortaa"/>
              <a:buAutoNum type="arabicPeriod"/>
            </a:pPr>
            <a:r>
              <a:rPr lang="en-GB" sz="2500">
                <a:latin typeface="Comfortaa"/>
                <a:ea typeface="Comfortaa"/>
                <a:cs typeface="Comfortaa"/>
                <a:sym typeface="Comfortaa"/>
              </a:rPr>
              <a:t>Gradient Boosting</a:t>
            </a:r>
            <a:endParaRPr sz="3100">
              <a:latin typeface="Comfortaa"/>
              <a:ea typeface="Comfortaa"/>
              <a:cs typeface="Comfortaa"/>
              <a:sym typeface="Comfortaa"/>
            </a:endParaRPr>
          </a:p>
        </p:txBody>
      </p:sp>
      <p:sp>
        <p:nvSpPr>
          <p:cNvPr id="194" name="Google Shape;194;p33"/>
          <p:cNvSpPr/>
          <p:nvPr/>
        </p:nvSpPr>
        <p:spPr>
          <a:xfrm>
            <a:off x="0" y="2"/>
            <a:ext cx="8881500" cy="803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Types of Ensembles</a:t>
            </a:r>
            <a:endParaRPr b="1" i="0" sz="3400" u="none" cap="none" strike="noStrike">
              <a:solidFill>
                <a:schemeClr val="lt1"/>
              </a:solidFill>
              <a:latin typeface="Caveat"/>
              <a:ea typeface="Caveat"/>
              <a:cs typeface="Caveat"/>
              <a:sym typeface="Caveat"/>
            </a:endParaRPr>
          </a:p>
        </p:txBody>
      </p:sp>
      <p:sp>
        <p:nvSpPr>
          <p:cNvPr id="195" name="Google Shape;195;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p:nvPr/>
        </p:nvSpPr>
        <p:spPr>
          <a:xfrm flipH="1">
            <a:off x="131175" y="1158300"/>
            <a:ext cx="8936700" cy="346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a:latin typeface="Comfortaa"/>
                <a:ea typeface="Comfortaa"/>
                <a:cs typeface="Comfortaa"/>
                <a:sym typeface="Comfortaa"/>
              </a:rPr>
              <a:t>What is Ensemble?</a:t>
            </a:r>
            <a:endParaRPr>
              <a:latin typeface="Comfortaa"/>
              <a:ea typeface="Comfortaa"/>
              <a:cs typeface="Comfortaa"/>
              <a:sym typeface="Comfortaa"/>
            </a:endParaRPr>
          </a:p>
          <a:p>
            <a:pPr indent="0" lvl="0" marL="0" marR="0" rtl="0" algn="l">
              <a:lnSpc>
                <a:spcPct val="100000"/>
              </a:lnSpc>
              <a:spcBef>
                <a:spcPts val="0"/>
              </a:spcBef>
              <a:spcAft>
                <a:spcPts val="0"/>
              </a:spcAft>
              <a:buNone/>
            </a:pPr>
            <a:r>
              <a:t/>
            </a:r>
            <a:endParaRPr>
              <a:latin typeface="Comfortaa"/>
              <a:ea typeface="Comfortaa"/>
              <a:cs typeface="Comfortaa"/>
              <a:sym typeface="Comfortaa"/>
            </a:endParaRPr>
          </a:p>
          <a:p>
            <a:pPr indent="0" lvl="0" marL="0" marR="0" rtl="0" algn="l">
              <a:lnSpc>
                <a:spcPct val="100000"/>
              </a:lnSpc>
              <a:spcBef>
                <a:spcPts val="0"/>
              </a:spcBef>
              <a:spcAft>
                <a:spcPts val="0"/>
              </a:spcAft>
              <a:buNone/>
            </a:pPr>
            <a:r>
              <a:rPr lang="en-GB">
                <a:latin typeface="Comfortaa"/>
                <a:ea typeface="Comfortaa"/>
                <a:cs typeface="Comfortaa"/>
                <a:sym typeface="Comfortaa"/>
              </a:rPr>
              <a:t>It is a technique to </a:t>
            </a:r>
            <a:r>
              <a:rPr lang="en-GB">
                <a:solidFill>
                  <a:srgbClr val="FF9900"/>
                </a:solidFill>
                <a:latin typeface="Comfortaa"/>
                <a:ea typeface="Comfortaa"/>
                <a:cs typeface="Comfortaa"/>
                <a:sym typeface="Comfortaa"/>
              </a:rPr>
              <a:t>combine </a:t>
            </a:r>
            <a:r>
              <a:rPr lang="en-GB">
                <a:latin typeface="Comfortaa"/>
                <a:ea typeface="Comfortaa"/>
                <a:cs typeface="Comfortaa"/>
                <a:sym typeface="Comfortaa"/>
              </a:rPr>
              <a:t>many machine learning models to come with better results than </a:t>
            </a:r>
            <a:r>
              <a:rPr lang="en-GB">
                <a:solidFill>
                  <a:srgbClr val="FF9900"/>
                </a:solidFill>
                <a:latin typeface="Comfortaa"/>
                <a:ea typeface="Comfortaa"/>
                <a:cs typeface="Comfortaa"/>
                <a:sym typeface="Comfortaa"/>
              </a:rPr>
              <a:t>individual models (base estimator)</a:t>
            </a:r>
            <a:r>
              <a:rPr lang="en-GB">
                <a:latin typeface="Comfortaa"/>
                <a:ea typeface="Comfortaa"/>
                <a:cs typeface="Comfortaa"/>
                <a:sym typeface="Comfortaa"/>
              </a:rPr>
              <a:t>.</a:t>
            </a:r>
            <a:endParaRPr>
              <a:latin typeface="Comfortaa"/>
              <a:ea typeface="Comfortaa"/>
              <a:cs typeface="Comfortaa"/>
              <a:sym typeface="Comfortaa"/>
            </a:endParaRPr>
          </a:p>
          <a:p>
            <a:pPr indent="0" lvl="0" marL="0" marR="0" rtl="0" algn="l">
              <a:lnSpc>
                <a:spcPct val="100000"/>
              </a:lnSpc>
              <a:spcBef>
                <a:spcPts val="0"/>
              </a:spcBef>
              <a:spcAft>
                <a:spcPts val="0"/>
              </a:spcAft>
              <a:buNone/>
            </a:pPr>
            <a:r>
              <a:t/>
            </a:r>
            <a:endParaRPr>
              <a:latin typeface="Comfortaa"/>
              <a:ea typeface="Comfortaa"/>
              <a:cs typeface="Comfortaa"/>
              <a:sym typeface="Comfortaa"/>
            </a:endParaRPr>
          </a:p>
          <a:p>
            <a:pPr indent="0" lvl="0" marL="0" marR="0" rtl="0" algn="l">
              <a:lnSpc>
                <a:spcPct val="100000"/>
              </a:lnSpc>
              <a:spcBef>
                <a:spcPts val="0"/>
              </a:spcBef>
              <a:spcAft>
                <a:spcPts val="0"/>
              </a:spcAft>
              <a:buNone/>
            </a:pPr>
            <a:r>
              <a:rPr lang="en-GB">
                <a:solidFill>
                  <a:srgbClr val="B45F06"/>
                </a:solidFill>
                <a:latin typeface="Comfortaa"/>
                <a:ea typeface="Comfortaa"/>
                <a:cs typeface="Comfortaa"/>
                <a:sym typeface="Comfortaa"/>
              </a:rPr>
              <a:t>We split the main_data into subsets of data. How many subsets? Well, that is something, we need to figure out by hit and trial. Then, that many different ML models will be fit on each subset and the to make the prediction, all the models prediction will be combined.</a:t>
            </a:r>
            <a:endParaRPr>
              <a:solidFill>
                <a:srgbClr val="B45F06"/>
              </a:solidFill>
              <a:latin typeface="Comfortaa"/>
              <a:ea typeface="Comfortaa"/>
              <a:cs typeface="Comfortaa"/>
              <a:sym typeface="Comfortaa"/>
            </a:endParaRPr>
          </a:p>
          <a:p>
            <a:pPr indent="0" lvl="0" marL="0" marR="0" rtl="0" algn="l">
              <a:lnSpc>
                <a:spcPct val="100000"/>
              </a:lnSpc>
              <a:spcBef>
                <a:spcPts val="0"/>
              </a:spcBef>
              <a:spcAft>
                <a:spcPts val="0"/>
              </a:spcAft>
              <a:buNone/>
            </a:pPr>
            <a:r>
              <a:t/>
            </a:r>
            <a:endParaRPr>
              <a:latin typeface="Comfortaa"/>
              <a:ea typeface="Comfortaa"/>
              <a:cs typeface="Comfortaa"/>
              <a:sym typeface="Comfortaa"/>
            </a:endParaRPr>
          </a:p>
          <a:p>
            <a:pPr indent="0" lvl="0" marL="0" marR="0" rtl="0" algn="l">
              <a:lnSpc>
                <a:spcPct val="100000"/>
              </a:lnSpc>
              <a:spcBef>
                <a:spcPts val="0"/>
              </a:spcBef>
              <a:spcAft>
                <a:spcPts val="0"/>
              </a:spcAft>
              <a:buNone/>
            </a:pPr>
            <a:r>
              <a:rPr lang="en-GB">
                <a:latin typeface="Comfortaa"/>
                <a:ea typeface="Comfortaa"/>
                <a:cs typeface="Comfortaa"/>
                <a:sym typeface="Comfortaa"/>
              </a:rPr>
              <a:t>How can we combine many ML models?</a:t>
            </a:r>
            <a:endParaRPr>
              <a:latin typeface="Comfortaa"/>
              <a:ea typeface="Comfortaa"/>
              <a:cs typeface="Comfortaa"/>
              <a:sym typeface="Comfortaa"/>
            </a:endParaRPr>
          </a:p>
          <a:p>
            <a:pPr indent="0" lvl="0" marL="0" marR="0" rtl="0" algn="l">
              <a:lnSpc>
                <a:spcPct val="100000"/>
              </a:lnSpc>
              <a:spcBef>
                <a:spcPts val="0"/>
              </a:spcBef>
              <a:spcAft>
                <a:spcPts val="0"/>
              </a:spcAft>
              <a:buNone/>
            </a:pPr>
            <a:r>
              <a:rPr lang="en-GB">
                <a:latin typeface="Comfortaa"/>
                <a:ea typeface="Comfortaa"/>
                <a:cs typeface="Comfortaa"/>
                <a:sym typeface="Comfortaa"/>
              </a:rPr>
              <a:t>It can be done using two different methods. Bagging and Boosting. In Bagging, we create Bags of Models on subset of data and two bags do not have any communication with each other.</a:t>
            </a:r>
            <a:endParaRPr>
              <a:latin typeface="Comfortaa"/>
              <a:ea typeface="Comfortaa"/>
              <a:cs typeface="Comfortaa"/>
              <a:sym typeface="Comfortaa"/>
            </a:endParaRPr>
          </a:p>
          <a:p>
            <a:pPr indent="0" lvl="0" marL="0" marR="0" rtl="0" algn="l">
              <a:lnSpc>
                <a:spcPct val="100000"/>
              </a:lnSpc>
              <a:spcBef>
                <a:spcPts val="0"/>
              </a:spcBef>
              <a:spcAft>
                <a:spcPts val="0"/>
              </a:spcAft>
              <a:buNone/>
            </a:pPr>
            <a:r>
              <a:t/>
            </a:r>
            <a:endParaRPr>
              <a:latin typeface="Comfortaa"/>
              <a:ea typeface="Comfortaa"/>
              <a:cs typeface="Comfortaa"/>
              <a:sym typeface="Comfortaa"/>
            </a:endParaRPr>
          </a:p>
          <a:p>
            <a:pPr indent="0" lvl="0" marL="0" marR="0" rtl="0" algn="l">
              <a:lnSpc>
                <a:spcPct val="100000"/>
              </a:lnSpc>
              <a:spcBef>
                <a:spcPts val="0"/>
              </a:spcBef>
              <a:spcAft>
                <a:spcPts val="0"/>
              </a:spcAft>
              <a:buNone/>
            </a:pPr>
            <a:r>
              <a:rPr lang="en-GB">
                <a:latin typeface="Comfortaa"/>
                <a:ea typeface="Comfortaa"/>
                <a:cs typeface="Comfortaa"/>
                <a:sym typeface="Comfortaa"/>
              </a:rPr>
              <a:t>In Boosting, we train a ML algorithm on a subset of data and pass its errors to the next subset to boost its performance based on the wrong predictions that the first model made. Hence, the name boosting.</a:t>
            </a:r>
            <a:endParaRPr>
              <a:latin typeface="Comfortaa"/>
              <a:ea typeface="Comfortaa"/>
              <a:cs typeface="Comfortaa"/>
              <a:sym typeface="Comfortaa"/>
            </a:endParaRPr>
          </a:p>
        </p:txBody>
      </p:sp>
      <p:sp>
        <p:nvSpPr>
          <p:cNvPr id="203" name="Google Shape;203;p34"/>
          <p:cNvSpPr/>
          <p:nvPr/>
        </p:nvSpPr>
        <p:spPr>
          <a:xfrm>
            <a:off x="-45975" y="0"/>
            <a:ext cx="9291000" cy="803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 brief discussion on Bagging vs Boosting Ensemble</a:t>
            </a:r>
            <a:endParaRPr b="1" i="0" sz="3400" u="none" cap="none" strike="noStrike">
              <a:solidFill>
                <a:schemeClr val="lt1"/>
              </a:solidFill>
              <a:latin typeface="Caveat"/>
              <a:ea typeface="Caveat"/>
              <a:cs typeface="Caveat"/>
              <a:sym typeface="Caveat"/>
            </a:endParaRPr>
          </a:p>
        </p:txBody>
      </p:sp>
      <p:sp>
        <p:nvSpPr>
          <p:cNvPr id="204" name="Google Shape;204;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p:nvPr/>
        </p:nvSpPr>
        <p:spPr>
          <a:xfrm flipH="1">
            <a:off x="131250" y="1158300"/>
            <a:ext cx="8619000" cy="309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2400">
                <a:latin typeface="Comfortaa"/>
                <a:ea typeface="Comfortaa"/>
                <a:cs typeface="Comfortaa"/>
                <a:sym typeface="Comfortaa"/>
              </a:rPr>
              <a:t>In Ensemble, we combine many models. </a:t>
            </a:r>
            <a:endParaRPr sz="24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2400">
              <a:latin typeface="Comfortaa"/>
              <a:ea typeface="Comfortaa"/>
              <a:cs typeface="Comfortaa"/>
              <a:sym typeface="Comfortaa"/>
            </a:endParaRPr>
          </a:p>
          <a:p>
            <a:pPr indent="0" lvl="0" marL="0" marR="0" rtl="0" algn="l">
              <a:lnSpc>
                <a:spcPct val="100000"/>
              </a:lnSpc>
              <a:spcBef>
                <a:spcPts val="0"/>
              </a:spcBef>
              <a:spcAft>
                <a:spcPts val="0"/>
              </a:spcAft>
              <a:buNone/>
            </a:pPr>
            <a:r>
              <a:rPr lang="en-GB" sz="2400">
                <a:latin typeface="Comfortaa"/>
                <a:ea typeface="Comfortaa"/>
                <a:cs typeface="Comfortaa"/>
                <a:sym typeface="Comfortaa"/>
              </a:rPr>
              <a:t>So, what model we combine?</a:t>
            </a:r>
            <a:endParaRPr sz="24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2400">
              <a:latin typeface="Comfortaa"/>
              <a:ea typeface="Comfortaa"/>
              <a:cs typeface="Comfortaa"/>
              <a:sym typeface="Comfortaa"/>
            </a:endParaRPr>
          </a:p>
          <a:p>
            <a:pPr indent="0" lvl="0" marL="0" marR="0" rtl="0" algn="l">
              <a:lnSpc>
                <a:spcPct val="100000"/>
              </a:lnSpc>
              <a:spcBef>
                <a:spcPts val="0"/>
              </a:spcBef>
              <a:spcAft>
                <a:spcPts val="0"/>
              </a:spcAft>
              <a:buNone/>
            </a:pPr>
            <a:r>
              <a:rPr lang="en-GB" sz="2400">
                <a:latin typeface="Comfortaa"/>
                <a:ea typeface="Comfortaa"/>
                <a:cs typeface="Comfortaa"/>
                <a:sym typeface="Comfortaa"/>
              </a:rPr>
              <a:t>It can be Decision Tree, Logistic Regression or any other Model. </a:t>
            </a:r>
            <a:endParaRPr sz="24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2400">
              <a:latin typeface="Comfortaa"/>
              <a:ea typeface="Comfortaa"/>
              <a:cs typeface="Comfortaa"/>
              <a:sym typeface="Comfortaa"/>
            </a:endParaRPr>
          </a:p>
          <a:p>
            <a:pPr indent="0" lvl="0" marL="0" marR="0" rtl="0" algn="l">
              <a:lnSpc>
                <a:spcPct val="100000"/>
              </a:lnSpc>
              <a:spcBef>
                <a:spcPts val="0"/>
              </a:spcBef>
              <a:spcAft>
                <a:spcPts val="0"/>
              </a:spcAft>
              <a:buNone/>
            </a:pPr>
            <a:r>
              <a:rPr lang="en-GB" sz="2400">
                <a:latin typeface="Comfortaa"/>
                <a:ea typeface="Comfortaa"/>
                <a:cs typeface="Comfortaa"/>
                <a:sym typeface="Comfortaa"/>
              </a:rPr>
              <a:t>So, this model which we combine is called </a:t>
            </a:r>
            <a:r>
              <a:rPr lang="en-GB" sz="2400">
                <a:solidFill>
                  <a:srgbClr val="FF9900"/>
                </a:solidFill>
                <a:latin typeface="Comfortaa"/>
                <a:ea typeface="Comfortaa"/>
                <a:cs typeface="Comfortaa"/>
                <a:sym typeface="Comfortaa"/>
              </a:rPr>
              <a:t>base_estimator.</a:t>
            </a:r>
            <a:endParaRPr sz="2400">
              <a:solidFill>
                <a:srgbClr val="FF9900"/>
              </a:solidFill>
              <a:latin typeface="Comfortaa"/>
              <a:ea typeface="Comfortaa"/>
              <a:cs typeface="Comfortaa"/>
              <a:sym typeface="Comfortaa"/>
            </a:endParaRPr>
          </a:p>
        </p:txBody>
      </p:sp>
      <p:sp>
        <p:nvSpPr>
          <p:cNvPr id="212" name="Google Shape;212;p35"/>
          <p:cNvSpPr/>
          <p:nvPr/>
        </p:nvSpPr>
        <p:spPr>
          <a:xfrm>
            <a:off x="0" y="2"/>
            <a:ext cx="8881500" cy="803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The concept of base_estimator</a:t>
            </a:r>
            <a:endParaRPr b="1" i="0" sz="3400" u="none" cap="none" strike="noStrike">
              <a:solidFill>
                <a:schemeClr val="lt1"/>
              </a:solidFill>
              <a:latin typeface="Caveat"/>
              <a:ea typeface="Caveat"/>
              <a:cs typeface="Caveat"/>
              <a:sym typeface="Caveat"/>
            </a:endParaRPr>
          </a:p>
        </p:txBody>
      </p:sp>
      <p:sp>
        <p:nvSpPr>
          <p:cNvPr id="213" name="Google Shape;213;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p:nvPr/>
        </p:nvSpPr>
        <p:spPr>
          <a:xfrm flipH="1">
            <a:off x="131275" y="1083950"/>
            <a:ext cx="8881500" cy="34455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SzPts val="2400"/>
              <a:buFont typeface="Comfortaa"/>
              <a:buAutoNum type="arabicPeriod"/>
            </a:pPr>
            <a:r>
              <a:rPr lang="en-GB" sz="2400">
                <a:latin typeface="Comfortaa"/>
                <a:ea typeface="Comfortaa"/>
                <a:cs typeface="Comfortaa"/>
                <a:sym typeface="Comfortaa"/>
              </a:rPr>
              <a:t>Mostly</a:t>
            </a:r>
            <a:r>
              <a:rPr lang="en-GB" sz="2400">
                <a:latin typeface="Comfortaa"/>
                <a:ea typeface="Comfortaa"/>
                <a:cs typeface="Comfortaa"/>
                <a:sym typeface="Comfortaa"/>
              </a:rPr>
              <a:t> </a:t>
            </a:r>
            <a:r>
              <a:rPr lang="en-GB" sz="2400">
                <a:latin typeface="Comfortaa"/>
                <a:ea typeface="Comfortaa"/>
                <a:cs typeface="Comfortaa"/>
                <a:sym typeface="Comfortaa"/>
              </a:rPr>
              <a:t>ensemble</a:t>
            </a:r>
            <a:r>
              <a:rPr lang="en-GB" sz="2400">
                <a:latin typeface="Comfortaa"/>
                <a:ea typeface="Comfortaa"/>
                <a:cs typeface="Comfortaa"/>
                <a:sym typeface="Comfortaa"/>
              </a:rPr>
              <a:t> models are used in data science competitions (like on kaggle) to combine many weak learners to produce a powerful learner. </a:t>
            </a:r>
            <a:endParaRPr sz="2400">
              <a:latin typeface="Comfortaa"/>
              <a:ea typeface="Comfortaa"/>
              <a:cs typeface="Comfortaa"/>
              <a:sym typeface="Comfortaa"/>
            </a:endParaRPr>
          </a:p>
          <a:p>
            <a:pPr indent="-381000" lvl="0" marL="457200" marR="0" rtl="0" algn="l">
              <a:lnSpc>
                <a:spcPct val="100000"/>
              </a:lnSpc>
              <a:spcBef>
                <a:spcPts val="0"/>
              </a:spcBef>
              <a:spcAft>
                <a:spcPts val="0"/>
              </a:spcAft>
              <a:buSzPts val="2400"/>
              <a:buFont typeface="Comfortaa"/>
              <a:buAutoNum type="arabicPeriod"/>
            </a:pPr>
            <a:r>
              <a:rPr lang="en-GB" sz="2400">
                <a:latin typeface="Comfortaa"/>
                <a:ea typeface="Comfortaa"/>
                <a:cs typeface="Comfortaa"/>
                <a:sym typeface="Comfortaa"/>
              </a:rPr>
              <a:t>Other than that, when some organisations do not have source of sufficient data, then they might use it improve their models performance. But, adding more data if possible is more recommended way of improving the performance of the model that using Ensemble Models.</a:t>
            </a:r>
            <a:endParaRPr sz="2400">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t/>
            </a:r>
            <a:endParaRPr sz="2400">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t/>
            </a:r>
            <a:endParaRPr sz="2400">
              <a:latin typeface="Comfortaa"/>
              <a:ea typeface="Comfortaa"/>
              <a:cs typeface="Comfortaa"/>
              <a:sym typeface="Comfortaa"/>
            </a:endParaRPr>
          </a:p>
        </p:txBody>
      </p:sp>
      <p:sp>
        <p:nvSpPr>
          <p:cNvPr id="221" name="Google Shape;221;p36"/>
          <p:cNvSpPr/>
          <p:nvPr/>
        </p:nvSpPr>
        <p:spPr>
          <a:xfrm>
            <a:off x="0" y="3"/>
            <a:ext cx="8881500" cy="8541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500">
                <a:solidFill>
                  <a:schemeClr val="lt1"/>
                </a:solidFill>
                <a:latin typeface="Caveat"/>
                <a:ea typeface="Caveat"/>
                <a:cs typeface="Caveat"/>
                <a:sym typeface="Caveat"/>
              </a:rPr>
              <a:t>What are some real life applications of Ensemble?</a:t>
            </a:r>
            <a:endParaRPr b="1" i="0" sz="3500" u="none" cap="none" strike="noStrike">
              <a:solidFill>
                <a:schemeClr val="lt1"/>
              </a:solidFill>
              <a:latin typeface="Caveat"/>
              <a:ea typeface="Caveat"/>
              <a:cs typeface="Caveat"/>
              <a:sym typeface="Caveat"/>
            </a:endParaRPr>
          </a:p>
        </p:txBody>
      </p:sp>
      <p:sp>
        <p:nvSpPr>
          <p:cNvPr id="222" name="Google Shape;222;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p:nvPr/>
        </p:nvSpPr>
        <p:spPr>
          <a:xfrm flipH="1">
            <a:off x="0" y="1063050"/>
            <a:ext cx="9144000" cy="350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1600">
                <a:latin typeface="Comfortaa"/>
                <a:ea typeface="Comfortaa"/>
                <a:cs typeface="Comfortaa"/>
                <a:sym typeface="Comfortaa"/>
              </a:rPr>
              <a:t>As discussed earlier, In ensemble models, we have decide about the </a:t>
            </a:r>
            <a:r>
              <a:rPr lang="en-GB" sz="1600">
                <a:solidFill>
                  <a:srgbClr val="FF9900"/>
                </a:solidFill>
                <a:latin typeface="Comfortaa"/>
                <a:ea typeface="Comfortaa"/>
                <a:cs typeface="Comfortaa"/>
                <a:sym typeface="Comfortaa"/>
              </a:rPr>
              <a:t>base_estimator </a:t>
            </a:r>
            <a:r>
              <a:rPr lang="en-GB" sz="1600">
                <a:latin typeface="Comfortaa"/>
                <a:ea typeface="Comfortaa"/>
                <a:cs typeface="Comfortaa"/>
                <a:sym typeface="Comfortaa"/>
              </a:rPr>
              <a:t>and </a:t>
            </a:r>
            <a:r>
              <a:rPr lang="en-GB" sz="1600">
                <a:solidFill>
                  <a:srgbClr val="FF9900"/>
                </a:solidFill>
                <a:latin typeface="Comfortaa"/>
                <a:ea typeface="Comfortaa"/>
                <a:cs typeface="Comfortaa"/>
                <a:sym typeface="Comfortaa"/>
              </a:rPr>
              <a:t>number of </a:t>
            </a:r>
            <a:r>
              <a:rPr lang="en-GB" sz="1600">
                <a:solidFill>
                  <a:srgbClr val="FF9900"/>
                </a:solidFill>
                <a:latin typeface="Comfortaa"/>
                <a:ea typeface="Comfortaa"/>
                <a:cs typeface="Comfortaa"/>
                <a:sym typeface="Comfortaa"/>
              </a:rPr>
              <a:t>base_estimator </a:t>
            </a:r>
            <a:r>
              <a:rPr lang="en-GB" sz="1600">
                <a:latin typeface="Comfortaa"/>
                <a:ea typeface="Comfortaa"/>
                <a:cs typeface="Comfortaa"/>
                <a:sym typeface="Comfortaa"/>
              </a:rPr>
              <a:t>to combine.</a:t>
            </a:r>
            <a:endParaRPr sz="16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00000"/>
              </a:lnSpc>
              <a:spcBef>
                <a:spcPts val="0"/>
              </a:spcBef>
              <a:spcAft>
                <a:spcPts val="0"/>
              </a:spcAft>
              <a:buNone/>
            </a:pPr>
            <a:r>
              <a:rPr lang="en-GB" sz="1600">
                <a:latin typeface="Comfortaa"/>
                <a:ea typeface="Comfortaa"/>
                <a:cs typeface="Comfortaa"/>
                <a:sym typeface="Comfortaa"/>
              </a:rPr>
              <a:t>Let us say, base_estimator = Decision Tree and Number of base_estimator = 10</a:t>
            </a:r>
            <a:endParaRPr sz="16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00000"/>
              </a:lnSpc>
              <a:spcBef>
                <a:spcPts val="0"/>
              </a:spcBef>
              <a:spcAft>
                <a:spcPts val="0"/>
              </a:spcAft>
              <a:buNone/>
            </a:pPr>
            <a:r>
              <a:rPr lang="en-GB" sz="1600">
                <a:latin typeface="Comfortaa"/>
                <a:ea typeface="Comfortaa"/>
                <a:cs typeface="Comfortaa"/>
                <a:sym typeface="Comfortaa"/>
              </a:rPr>
              <a:t>Ensemble Models perform well with large number of base_estimators. This comes at a cost.</a:t>
            </a:r>
            <a:endParaRPr sz="16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00000"/>
              </a:lnSpc>
              <a:spcBef>
                <a:spcPts val="0"/>
              </a:spcBef>
              <a:spcAft>
                <a:spcPts val="0"/>
              </a:spcAft>
              <a:buNone/>
            </a:pPr>
            <a:r>
              <a:rPr lang="en-GB" sz="1600">
                <a:latin typeface="Comfortaa"/>
                <a:ea typeface="Comfortaa"/>
                <a:cs typeface="Comfortaa"/>
                <a:sym typeface="Comfortaa"/>
              </a:rPr>
              <a:t>Now, training individual Decision Tree model itself is a challenging task, training many of them can get a little costly if you don’t have a powerful computer. With 10 Decision Tree models, we won’t be able to get good results that what we would have got with only one decision tree. To improve the model performance drastically, we need to increase this number which </a:t>
            </a:r>
            <a:r>
              <a:rPr lang="en-GB" sz="1600">
                <a:latin typeface="Comfortaa"/>
                <a:ea typeface="Comfortaa"/>
                <a:cs typeface="Comfortaa"/>
                <a:sym typeface="Comfortaa"/>
              </a:rPr>
              <a:t>will take some good amount of time. </a:t>
            </a:r>
            <a:endParaRPr sz="1600">
              <a:latin typeface="Comfortaa"/>
              <a:ea typeface="Comfortaa"/>
              <a:cs typeface="Comfortaa"/>
              <a:sym typeface="Comfortaa"/>
            </a:endParaRPr>
          </a:p>
        </p:txBody>
      </p:sp>
      <p:sp>
        <p:nvSpPr>
          <p:cNvPr id="230" name="Google Shape;230;p37"/>
          <p:cNvSpPr/>
          <p:nvPr/>
        </p:nvSpPr>
        <p:spPr>
          <a:xfrm>
            <a:off x="0" y="3"/>
            <a:ext cx="8881500" cy="9144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700">
                <a:solidFill>
                  <a:schemeClr val="lt1"/>
                </a:solidFill>
                <a:latin typeface="Caveat"/>
                <a:ea typeface="Caveat"/>
                <a:cs typeface="Caveat"/>
                <a:sym typeface="Caveat"/>
              </a:rPr>
              <a:t>Time Constraint in Ensemble Learning...</a:t>
            </a:r>
            <a:endParaRPr sz="2600">
              <a:latin typeface="Caveat"/>
              <a:ea typeface="Caveat"/>
              <a:cs typeface="Caveat"/>
              <a:sym typeface="Caveat"/>
            </a:endParaRPr>
          </a:p>
        </p:txBody>
      </p:sp>
      <p:sp>
        <p:nvSpPr>
          <p:cNvPr id="231" name="Google Shape;231;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p:nvPr/>
        </p:nvSpPr>
        <p:spPr>
          <a:xfrm flipH="1">
            <a:off x="131250" y="1152650"/>
            <a:ext cx="8619000" cy="323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1800">
                <a:latin typeface="Comfortaa"/>
                <a:ea typeface="Comfortaa"/>
                <a:cs typeface="Comfortaa"/>
                <a:sym typeface="Comfortaa"/>
              </a:rPr>
              <a:t>Let us say, we have base_estimator = Decision Tree Classifier</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					Number of base estimators = 10</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Then, Bagging will split the main_data into 10 subsets and on each of them fit the base_estimator.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So, for a classification task, we will get 10 different sets of predictions (class) from each of these different models.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1800">
              <a:latin typeface="Comfortaa"/>
              <a:ea typeface="Comfortaa"/>
              <a:cs typeface="Comfortaa"/>
              <a:sym typeface="Comfortaa"/>
            </a:endParaRPr>
          </a:p>
          <a:p>
            <a:pPr indent="0" lvl="0" marL="0" marR="0" rtl="0" algn="l">
              <a:lnSpc>
                <a:spcPct val="100000"/>
              </a:lnSpc>
              <a:spcBef>
                <a:spcPts val="0"/>
              </a:spcBef>
              <a:spcAft>
                <a:spcPts val="0"/>
              </a:spcAft>
              <a:buNone/>
            </a:pPr>
            <a:r>
              <a:rPr lang="en-GB" sz="1800">
                <a:latin typeface="Comfortaa"/>
                <a:ea typeface="Comfortaa"/>
                <a:cs typeface="Comfortaa"/>
                <a:sym typeface="Comfortaa"/>
              </a:rPr>
              <a:t>To make the prediction on a new input, it will call every classifier with input and final prediction will be the majority</a:t>
            </a:r>
            <a:endParaRPr sz="1800">
              <a:latin typeface="Comfortaa"/>
              <a:ea typeface="Comfortaa"/>
              <a:cs typeface="Comfortaa"/>
              <a:sym typeface="Comfortaa"/>
            </a:endParaRPr>
          </a:p>
        </p:txBody>
      </p:sp>
      <p:sp>
        <p:nvSpPr>
          <p:cNvPr id="239" name="Google Shape;239;p38"/>
          <p:cNvSpPr/>
          <p:nvPr/>
        </p:nvSpPr>
        <p:spPr>
          <a:xfrm>
            <a:off x="25" y="0"/>
            <a:ext cx="9144000" cy="95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600">
                <a:solidFill>
                  <a:schemeClr val="lt1"/>
                </a:solidFill>
                <a:latin typeface="Caveat"/>
                <a:ea typeface="Caveat"/>
                <a:cs typeface="Caveat"/>
                <a:sym typeface="Caveat"/>
              </a:rPr>
              <a:t>Bagging for Regression and Classification Tasks</a:t>
            </a:r>
            <a:endParaRPr b="1" i="0" sz="3600" u="none" cap="none" strike="noStrike">
              <a:solidFill>
                <a:schemeClr val="lt1"/>
              </a:solidFill>
              <a:latin typeface="Caveat"/>
              <a:ea typeface="Caveat"/>
              <a:cs typeface="Caveat"/>
              <a:sym typeface="Caveat"/>
            </a:endParaRPr>
          </a:p>
        </p:txBody>
      </p:sp>
      <p:sp>
        <p:nvSpPr>
          <p:cNvPr id="240" name="Google Shape;240;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