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Caveat"/>
      <p:regular r:id="rId16"/>
      <p:bold r:id="rId17"/>
    </p:embeddedFont>
    <p:embeddedFont>
      <p:font typeface="Poppins"/>
      <p:bold r:id="rId18"/>
      <p:boldItalic r:id="rId19"/>
    </p:embeddedFont>
    <p:embeddedFont>
      <p:font typeface="Palatino Linotype"/>
      <p:regular r:id="rId20"/>
      <p:bold r:id="rId21"/>
      <p:italic r:id="rId22"/>
      <p:boldItalic r:id="rId23"/>
    </p:embeddedFont>
    <p:embeddedFont>
      <p:font typeface="Gill Sans"/>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regular.fntdata"/><Relationship Id="rId22" Type="http://schemas.openxmlformats.org/officeDocument/2006/relationships/font" Target="fonts/PalatinoLinotype-italic.fntdata"/><Relationship Id="rId21" Type="http://schemas.openxmlformats.org/officeDocument/2006/relationships/font" Target="fonts/PalatinoLinotype-bold.fntdata"/><Relationship Id="rId24" Type="http://schemas.openxmlformats.org/officeDocument/2006/relationships/font" Target="fonts/GillSans-regular.fntdata"/><Relationship Id="rId23" Type="http://schemas.openxmlformats.org/officeDocument/2006/relationships/font" Target="fonts/PalatinoLinotyp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GillSans-bold.fntdata"/><Relationship Id="rId27" Type="http://schemas.openxmlformats.org/officeDocument/2006/relationships/font" Target="fonts/Comforta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aveat-bold.fntdata"/><Relationship Id="rId16" Type="http://schemas.openxmlformats.org/officeDocument/2006/relationships/font" Target="fonts/Caveat-regular.fntdata"/><Relationship Id="rId19" Type="http://schemas.openxmlformats.org/officeDocument/2006/relationships/font" Target="fonts/Poppins-bold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c2214f61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84" name="Google Shape;184;g89c2214f61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9c2214f61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9c2214f61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9c2214f61_0_1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194" name="Google Shape;194;g89c2214f61_0_1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5" name="Google Shape;195;g89c2214f61_0_1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6" name="Google Shape;196;g89c2214f61_0_1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9c2214f61_0_2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04" name="Google Shape;204;g89c2214f61_0_2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5" name="Google Shape;205;g89c2214f61_0_2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6" name="Google Shape;206;g89c2214f61_0_2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9c2214f61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14" name="Google Shape;214;g89c2214f61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5" name="Google Shape;215;g89c2214f61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6" name="Google Shape;216;g89c2214f61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9c2214f61_0_3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24" name="Google Shape;224;g89c2214f61_0_3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5" name="Google Shape;225;g89c2214f61_0_3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6" name="Google Shape;226;g89c2214f61_0_3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c2214f61_0_4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t/>
            </a:r>
            <a:endParaRPr/>
          </a:p>
        </p:txBody>
      </p:sp>
      <p:sp>
        <p:nvSpPr>
          <p:cNvPr id="234" name="Google Shape;234;g89c2214f61_0_4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5" name="Google Shape;235;g89c2214f61_0_4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6" name="Google Shape;236;g89c2214f61_0_4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a8d4cfca_0_9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44" name="Google Shape;244;g89a8d4cfca_0_9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5" name="Google Shape;245;g89a8d4cfca_0_9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6" name="Google Shape;246;g89a8d4cfca_0_9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25" y="670550"/>
            <a:ext cx="6665100" cy="3433200"/>
          </a:xfrm>
          <a:prstGeom prst="rect">
            <a:avLst/>
          </a:prstGeom>
          <a:noFill/>
          <a:ln>
            <a:noFill/>
          </a:ln>
        </p:spPr>
        <p:txBody>
          <a:bodyPr anchorCtr="0" anchor="ctr" bIns="0" lIns="0" spcFirstLastPara="1" rIns="0" wrap="square" tIns="13325">
            <a:noAutofit/>
          </a:bodyPr>
          <a:lstStyle/>
          <a:p>
            <a:pPr indent="444500" lvl="0" marL="927100" rtl="0" algn="ctr">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Twitter Sentiment app Part -1</a:t>
            </a:r>
            <a:endParaRPr b="1" sz="7300">
              <a:solidFill>
                <a:srgbClr val="FF99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we will be building?</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181" name="Google Shape;181;p32"/>
          <p:cNvPicPr preferRelativeResize="0"/>
          <p:nvPr/>
        </p:nvPicPr>
        <p:blipFill>
          <a:blip r:embed="rId3">
            <a:alphaModFix/>
          </a:blip>
          <a:stretch>
            <a:fillRect/>
          </a:stretch>
        </p:blipFill>
        <p:spPr>
          <a:xfrm>
            <a:off x="639200" y="953550"/>
            <a:ext cx="7415513" cy="34774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Let us input some data….</a:t>
            </a:r>
            <a:endParaRPr b="1" i="0" sz="3400" u="none" cap="none" strike="noStrike">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pic>
        <p:nvPicPr>
          <p:cNvPr id="191" name="Google Shape;191;p33"/>
          <p:cNvPicPr preferRelativeResize="0"/>
          <p:nvPr/>
        </p:nvPicPr>
        <p:blipFill>
          <a:blip r:embed="rId3">
            <a:alphaModFix/>
          </a:blip>
          <a:stretch>
            <a:fillRect/>
          </a:stretch>
        </p:blipFill>
        <p:spPr>
          <a:xfrm>
            <a:off x="0" y="891911"/>
            <a:ext cx="9144002" cy="384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The result….</a:t>
            </a:r>
            <a:endParaRPr b="1" i="0" sz="3400" u="none" cap="none" strike="noStrike">
              <a:solidFill>
                <a:schemeClr val="lt1"/>
              </a:solidFill>
              <a:latin typeface="Caveat"/>
              <a:ea typeface="Caveat"/>
              <a:cs typeface="Caveat"/>
              <a:sym typeface="Caveat"/>
            </a:endParaRPr>
          </a:p>
        </p:txBody>
      </p:sp>
      <p:sp>
        <p:nvSpPr>
          <p:cNvPr id="199" name="Google Shape;199;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0" name="Google Shape;200;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pic>
        <p:nvPicPr>
          <p:cNvPr id="201" name="Google Shape;201;p34"/>
          <p:cNvPicPr preferRelativeResize="0"/>
          <p:nvPr/>
        </p:nvPicPr>
        <p:blipFill>
          <a:blip r:embed="rId3">
            <a:alphaModFix/>
          </a:blip>
          <a:stretch>
            <a:fillRect/>
          </a:stretch>
        </p:blipFill>
        <p:spPr>
          <a:xfrm>
            <a:off x="0" y="977150"/>
            <a:ext cx="9144000" cy="372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 how are we going to build that application...</a:t>
            </a:r>
            <a:endParaRPr b="1" i="0" sz="3400" u="none" cap="none" strike="noStrike">
              <a:solidFill>
                <a:schemeClr val="lt1"/>
              </a:solidFill>
              <a:latin typeface="Caveat"/>
              <a:ea typeface="Caveat"/>
              <a:cs typeface="Caveat"/>
              <a:sym typeface="Caveat"/>
            </a:endParaRPr>
          </a:p>
        </p:txBody>
      </p:sp>
      <p:sp>
        <p:nvSpPr>
          <p:cNvPr id="209" name="Google Shape;209;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0" name="Google Shape;210;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11" name="Google Shape;211;p35"/>
          <p:cNvSpPr txBox="1"/>
          <p:nvPr/>
        </p:nvSpPr>
        <p:spPr>
          <a:xfrm>
            <a:off x="197975" y="1138925"/>
            <a:ext cx="8495400" cy="3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The application that you just saw is a really big application (although it looks small). There are many small pieces attached to this app which we need to first understand before we actually can start building that app. This is why, we will building this application one by one. In this video, we will be learning about the backend and in the next video, we will build the frontend part. So, let us get started. </a:t>
            </a:r>
            <a:endParaRPr sz="19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Backend vs Frontend</a:t>
            </a:r>
            <a:endParaRPr b="1" i="0" sz="3400" u="none" cap="none" strike="noStrike">
              <a:solidFill>
                <a:schemeClr val="lt1"/>
              </a:solidFill>
              <a:latin typeface="Caveat"/>
              <a:ea typeface="Caveat"/>
              <a:cs typeface="Caveat"/>
              <a:sym typeface="Caveat"/>
            </a:endParaRPr>
          </a:p>
        </p:txBody>
      </p:sp>
      <p:sp>
        <p:nvSpPr>
          <p:cNvPr id="219" name="Google Shape;219;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0" name="Google Shape;220;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21" name="Google Shape;221;p36"/>
          <p:cNvSpPr txBox="1"/>
          <p:nvPr/>
        </p:nvSpPr>
        <p:spPr>
          <a:xfrm>
            <a:off x="197975" y="1138925"/>
            <a:ext cx="8495400" cy="3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Backend means the part of application which is not visible to the user and it </a:t>
            </a:r>
            <a:r>
              <a:rPr lang="en-GB" sz="1900">
                <a:latin typeface="Palatino Linotype"/>
                <a:ea typeface="Palatino Linotype"/>
                <a:cs typeface="Palatino Linotype"/>
                <a:sym typeface="Palatino Linotype"/>
              </a:rPr>
              <a:t>happens</a:t>
            </a:r>
            <a:r>
              <a:rPr lang="en-GB" sz="1900">
                <a:latin typeface="Palatino Linotype"/>
                <a:ea typeface="Palatino Linotype"/>
                <a:cs typeface="Palatino Linotype"/>
                <a:sym typeface="Palatino Linotype"/>
              </a:rPr>
              <a:t> in the background like getting the tweets, doing some sentiment analysis etc.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The frontend is what is actually seen by the user. All the colors, look and feel of the app is decided by the frontend. </a:t>
            </a:r>
            <a:endParaRPr sz="1900">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wise steps to build the whole app</a:t>
            </a:r>
            <a:endParaRPr b="1" i="0" sz="3400" u="none" cap="none" strike="noStrike">
              <a:solidFill>
                <a:schemeClr val="lt1"/>
              </a:solidFill>
              <a:latin typeface="Caveat"/>
              <a:ea typeface="Caveat"/>
              <a:cs typeface="Caveat"/>
              <a:sym typeface="Caveat"/>
            </a:endParaRPr>
          </a:p>
        </p:txBody>
      </p:sp>
      <p:sp>
        <p:nvSpPr>
          <p:cNvPr id="229" name="Google Shape;229;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0" name="Google Shape;230;p37"/>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31" name="Google Shape;231;p37"/>
          <p:cNvSpPr txBox="1"/>
          <p:nvPr/>
        </p:nvSpPr>
        <p:spPr>
          <a:xfrm>
            <a:off x="74375" y="977150"/>
            <a:ext cx="8495400" cy="367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Getting the required libraries.</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Flask and Flask ngrok</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Tweepy</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Textblob</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Matplotlib</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Re</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Getting the twitter credentials for accessing the tweets data. (consumer key, consumer secret, access token , access secret)</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Connecting with the twitter for its data.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Cleaning the text of the twitter data</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Obtaining the number of positive, negative and neutral sentiment tweets using textblob.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Plotting the results using Pie chart.</a:t>
            </a:r>
            <a:endParaRPr sz="1800">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wise steps to build the whole app (Continued)</a:t>
            </a:r>
            <a:endParaRPr b="1" i="0" sz="3400" u="none" cap="none" strike="noStrike">
              <a:solidFill>
                <a:schemeClr val="lt1"/>
              </a:solidFill>
              <a:latin typeface="Caveat"/>
              <a:ea typeface="Caveat"/>
              <a:cs typeface="Caveat"/>
              <a:sym typeface="Caveat"/>
            </a:endParaRPr>
          </a:p>
        </p:txBody>
      </p:sp>
      <p:sp>
        <p:nvSpPr>
          <p:cNvPr id="239" name="Google Shape;239;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0" name="Google Shape;240;p38"/>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41" name="Google Shape;241;p38"/>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Building a simple “hello world” flask app.</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Import Flask from flask</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Import flask_ngrok (so that we can run on cloud)</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Instantiate a new app variable</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Set the route of the app</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alphaLcPeriod"/>
            </a:pPr>
            <a:r>
              <a:rPr lang="en-GB" sz="1900">
                <a:latin typeface="Palatino Linotype"/>
                <a:ea typeface="Palatino Linotype"/>
                <a:cs typeface="Palatino Linotype"/>
                <a:sym typeface="Palatino Linotype"/>
              </a:rPr>
              <a:t>Return text “Hello world” from this route</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Then, finally, run the app. </a:t>
            </a:r>
            <a:endParaRPr sz="1900">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249" name="Google Shape;249;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