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Caveat"/>
      <p:regular r:id="rId15"/>
      <p:bold r:id="rId16"/>
    </p:embeddedFont>
    <p:embeddedFont>
      <p:font typeface="Poppins"/>
      <p:bold r:id="rId17"/>
      <p:boldItalic r:id="rId18"/>
    </p:embeddedFont>
    <p:embeddedFont>
      <p:font typeface="Palatino Linotype"/>
      <p:regular r:id="rId19"/>
      <p:bold r:id="rId20"/>
      <p:italic r:id="rId21"/>
      <p:boldItalic r:id="rId22"/>
    </p:embeddedFont>
    <p:embeddedFont>
      <p:font typeface="Gill Sans"/>
      <p:regular r:id="rId23"/>
      <p:bold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latinoLinotype-bold.fntdata"/><Relationship Id="rId22" Type="http://schemas.openxmlformats.org/officeDocument/2006/relationships/font" Target="fonts/PalatinoLinotype-boldItalic.fntdata"/><Relationship Id="rId21" Type="http://schemas.openxmlformats.org/officeDocument/2006/relationships/font" Target="fonts/PalatinoLinotype-italic.fntdata"/><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Caveat-regular.fntdata"/><Relationship Id="rId14" Type="http://schemas.openxmlformats.org/officeDocument/2006/relationships/slide" Target="slides/slide8.xml"/><Relationship Id="rId17" Type="http://schemas.openxmlformats.org/officeDocument/2006/relationships/font" Target="fonts/Poppins-bold.fntdata"/><Relationship Id="rId16" Type="http://schemas.openxmlformats.org/officeDocument/2006/relationships/font" Target="fonts/Caveat-bold.fntdata"/><Relationship Id="rId19" Type="http://schemas.openxmlformats.org/officeDocument/2006/relationships/font" Target="fonts/PalatinoLinotype-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t/>
            </a:r>
            <a:endParaRPr sz="1300">
              <a:solidFill>
                <a:srgbClr val="05294B"/>
              </a:solidFill>
              <a:highlight>
                <a:srgbClr val="FFFFFF"/>
              </a:highlight>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c2214fd7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175" name="Google Shape;175;g89c2214fd7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89c2214fd7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89c2214fd7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185" name="Google Shape;185;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6" name="Google Shape;186;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7" name="Google Shape;187;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9c2214f61_0_2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194" name="Google Shape;194;g89c2214f61_0_2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5" name="Google Shape;195;g89c2214f61_0_2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6" name="Google Shape;196;g89c2214f61_0_2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9c2214f61_0_3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204" name="Google Shape;204;g89c2214f61_0_3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5" name="Google Shape;205;g89c2214f61_0_3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6" name="Google Shape;206;g89c2214f61_0_3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9c2214f61_0_4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214" name="Google Shape;214;g89c2214f61_0_4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5" name="Google Shape;215;g89c2214f61_0_4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6" name="Google Shape;216;g89c2214f61_0_4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9c2214fd7_0_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224" name="Google Shape;224;g89c2214fd7_0_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5" name="Google Shape;225;g89c2214fd7_0_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6" name="Google Shape;226;g89c2214fd7_0_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9a8d4cfca_0_9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34" name="Google Shape;234;g89a8d4cfca_0_9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5" name="Google Shape;235;g89a8d4cfca_0_9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6" name="Google Shape;236;g89a8d4cfca_0_9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3.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725" y="670550"/>
            <a:ext cx="6665100" cy="3433200"/>
          </a:xfrm>
          <a:prstGeom prst="rect">
            <a:avLst/>
          </a:prstGeom>
          <a:noFill/>
          <a:ln>
            <a:noFill/>
          </a:ln>
        </p:spPr>
        <p:txBody>
          <a:bodyPr anchorCtr="0" anchor="ctr" bIns="0" lIns="0" spcFirstLastPara="1" rIns="0" wrap="square" tIns="13325">
            <a:noAutofit/>
          </a:bodyPr>
          <a:lstStyle/>
          <a:p>
            <a:pPr indent="444500" lvl="0" marL="927100" marR="0" rtl="0" algn="ctr">
              <a:lnSpc>
                <a:spcPct val="100000"/>
              </a:lnSpc>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Twitter Sentiment app </a:t>
            </a:r>
            <a:r>
              <a:rPr b="1" lang="en-GB" sz="7300">
                <a:solidFill>
                  <a:srgbClr val="FF9900"/>
                </a:solidFill>
                <a:latin typeface="Caveat"/>
                <a:ea typeface="Caveat"/>
                <a:cs typeface="Caveat"/>
                <a:sym typeface="Caveat"/>
              </a:rPr>
              <a:t>Part -2</a:t>
            </a:r>
            <a:endParaRPr b="1" sz="7300">
              <a:solidFill>
                <a:srgbClr val="FF99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So, what do we have so far….</a:t>
            </a:r>
            <a:endParaRPr b="1" i="0" sz="3400" u="none" cap="none" strike="noStrike">
              <a:solidFill>
                <a:schemeClr val="lt1"/>
              </a:solidFill>
              <a:latin typeface="Caveat"/>
              <a:ea typeface="Caveat"/>
              <a:cs typeface="Caveat"/>
              <a:sym typeface="Caveat"/>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182" name="Google Shape;182;p32"/>
          <p:cNvSpPr txBox="1"/>
          <p:nvPr/>
        </p:nvSpPr>
        <p:spPr>
          <a:xfrm>
            <a:off x="197975" y="1138925"/>
            <a:ext cx="8495400" cy="333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We built some helpful function to make the connection with the twitter API and further, we were able to get a function to plot the results of the sentiment using the textblob library. </a:t>
            </a:r>
            <a:endParaRPr sz="1900">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What we </a:t>
            </a:r>
            <a:r>
              <a:rPr b="1" lang="en-GB" sz="3400">
                <a:solidFill>
                  <a:schemeClr val="lt1"/>
                </a:solidFill>
                <a:latin typeface="Caveat"/>
                <a:ea typeface="Caveat"/>
                <a:cs typeface="Caveat"/>
                <a:sym typeface="Caveat"/>
              </a:rPr>
              <a:t>were </a:t>
            </a:r>
            <a:r>
              <a:rPr b="1" lang="en-GB" sz="3400">
                <a:solidFill>
                  <a:schemeClr val="lt1"/>
                </a:solidFill>
                <a:latin typeface="Caveat"/>
                <a:ea typeface="Caveat"/>
                <a:cs typeface="Caveat"/>
                <a:sym typeface="Caveat"/>
              </a:rPr>
              <a:t>building?</a:t>
            </a:r>
            <a:endParaRPr b="1" i="0" sz="3400" u="none" cap="none" strike="noStrike">
              <a:solidFill>
                <a:schemeClr val="lt1"/>
              </a:solidFill>
              <a:latin typeface="Caveat"/>
              <a:ea typeface="Caveat"/>
              <a:cs typeface="Caveat"/>
              <a:sym typeface="Caveat"/>
            </a:endParaRPr>
          </a:p>
        </p:txBody>
      </p:sp>
      <p:sp>
        <p:nvSpPr>
          <p:cNvPr id="190" name="Google Shape;190;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191" name="Google Shape;191;p33"/>
          <p:cNvPicPr preferRelativeResize="0"/>
          <p:nvPr/>
        </p:nvPicPr>
        <p:blipFill>
          <a:blip r:embed="rId3">
            <a:alphaModFix/>
          </a:blip>
          <a:stretch>
            <a:fillRect/>
          </a:stretch>
        </p:blipFill>
        <p:spPr>
          <a:xfrm>
            <a:off x="381625" y="1069200"/>
            <a:ext cx="7415513" cy="34774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So, how are we going to build that application...</a:t>
            </a:r>
            <a:endParaRPr b="1" i="0" sz="3400" u="none" cap="none" strike="noStrike">
              <a:solidFill>
                <a:schemeClr val="lt1"/>
              </a:solidFill>
              <a:latin typeface="Caveat"/>
              <a:ea typeface="Caveat"/>
              <a:cs typeface="Caveat"/>
              <a:sym typeface="Caveat"/>
            </a:endParaRPr>
          </a:p>
        </p:txBody>
      </p:sp>
      <p:sp>
        <p:nvSpPr>
          <p:cNvPr id="199" name="Google Shape;199;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0" name="Google Shape;200;p34"/>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01" name="Google Shape;201;p34"/>
          <p:cNvSpPr txBox="1"/>
          <p:nvPr/>
        </p:nvSpPr>
        <p:spPr>
          <a:xfrm>
            <a:off x="197975" y="1138925"/>
            <a:ext cx="8495400" cy="333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The application that you just saw is a really big application (although it looks small). There are many small pieces attached to this app which we need to first understand before we actually can start building that app. This is why, we will building this application one by one. In this video, we will be learning about the backend and in the next video, we will build the frontend part. So, let us get started. </a:t>
            </a:r>
            <a:endParaRPr sz="1900">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for this video… (App Without any style )</a:t>
            </a:r>
            <a:endParaRPr b="1" i="0" sz="3400" u="none" cap="none" strike="noStrike">
              <a:solidFill>
                <a:schemeClr val="lt1"/>
              </a:solidFill>
              <a:latin typeface="Caveat"/>
              <a:ea typeface="Caveat"/>
              <a:cs typeface="Caveat"/>
              <a:sym typeface="Caveat"/>
            </a:endParaRPr>
          </a:p>
        </p:txBody>
      </p:sp>
      <p:sp>
        <p:nvSpPr>
          <p:cNvPr id="209" name="Google Shape;209;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0" name="Google Shape;210;p35"/>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11" name="Google Shape;211;p35"/>
          <p:cNvSpPr txBox="1"/>
          <p:nvPr/>
        </p:nvSpPr>
        <p:spPr>
          <a:xfrm>
            <a:off x="74375" y="977150"/>
            <a:ext cx="8495400" cy="367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Create a templates folder in the project directory</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Create a file called index.html</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Create a file called display.html</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Create a new folder for static content which also holds a folder named images</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Initialize</a:t>
            </a:r>
            <a:r>
              <a:rPr lang="en-GB" sz="1800">
                <a:latin typeface="Palatino Linotype"/>
                <a:ea typeface="Palatino Linotype"/>
                <a:cs typeface="Palatino Linotype"/>
                <a:sym typeface="Palatino Linotype"/>
              </a:rPr>
              <a:t> a new app with the static_url_path = “/static” (This is important)</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Set up the route (“/”) with GET and POST methods</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If method == post, then display the desired html page (display.html with an image). But before that, call the functions that we created in the last class to display the image. Save the image in the images folder so that the html page can pick it up on submit.</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Otherwise display an index.html page with two inputs and submit button. </a:t>
            </a:r>
            <a:endParaRPr sz="1800">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Add Style to the APP</a:t>
            </a:r>
            <a:endParaRPr b="1" i="0" sz="3400" u="none" cap="none" strike="noStrike">
              <a:solidFill>
                <a:schemeClr val="lt1"/>
              </a:solidFill>
              <a:latin typeface="Caveat"/>
              <a:ea typeface="Caveat"/>
              <a:cs typeface="Caveat"/>
              <a:sym typeface="Caveat"/>
            </a:endParaRPr>
          </a:p>
        </p:txBody>
      </p:sp>
      <p:sp>
        <p:nvSpPr>
          <p:cNvPr id="219" name="Google Shape;219;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0" name="Google Shape;220;p36"/>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21" name="Google Shape;221;p36"/>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Style for the index page:</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Add the background color of orange</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Change the display position of form element to flex</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Change the flex </a:t>
            </a:r>
            <a:r>
              <a:rPr lang="en-GB" sz="1900">
                <a:latin typeface="Palatino Linotype"/>
                <a:ea typeface="Palatino Linotype"/>
                <a:cs typeface="Palatino Linotype"/>
                <a:sym typeface="Palatino Linotype"/>
              </a:rPr>
              <a:t>direction</a:t>
            </a:r>
            <a:r>
              <a:rPr lang="en-GB" sz="1900">
                <a:latin typeface="Palatino Linotype"/>
                <a:ea typeface="Palatino Linotype"/>
                <a:cs typeface="Palatino Linotype"/>
                <a:sym typeface="Palatino Linotype"/>
              </a:rPr>
              <a:t> property</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Set the fixed width to the form and set margin to auto so that app comes to the center.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Change the font size</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Change the color of the button.</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Change the Header color and button background color</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Change the button background on hover. </a:t>
            </a:r>
            <a:endParaRPr sz="1900">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Add Style to the APP (Continued)</a:t>
            </a:r>
            <a:endParaRPr b="1" i="0" sz="3400" u="none" cap="none" strike="noStrike">
              <a:solidFill>
                <a:schemeClr val="lt1"/>
              </a:solidFill>
              <a:latin typeface="Caveat"/>
              <a:ea typeface="Caveat"/>
              <a:cs typeface="Caveat"/>
              <a:sym typeface="Caveat"/>
            </a:endParaRPr>
          </a:p>
        </p:txBody>
      </p:sp>
      <p:sp>
        <p:nvSpPr>
          <p:cNvPr id="229" name="Google Shape;229;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30" name="Google Shape;230;p37"/>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31" name="Google Shape;231;p37"/>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Style for the index page:</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There is not much to do. Most of the things are there in the image.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Change the color of the text</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Change the width and margin to auto</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So,that the display screen comes to the center of the browser screen</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And we are done..</a:t>
            </a:r>
            <a:endParaRPr sz="1900">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p:nvPr/>
        </p:nvSpPr>
        <p:spPr>
          <a:xfrm>
            <a:off x="0" y="191480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Thank you</a:t>
            </a:r>
            <a:endParaRPr b="1" sz="3400">
              <a:solidFill>
                <a:schemeClr val="lt1"/>
              </a:solidFill>
              <a:latin typeface="Caveat"/>
              <a:ea typeface="Caveat"/>
              <a:cs typeface="Caveat"/>
              <a:sym typeface="Caveat"/>
            </a:endParaRPr>
          </a:p>
        </p:txBody>
      </p:sp>
      <p:sp>
        <p:nvSpPr>
          <p:cNvPr id="239" name="Google Shape;239;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