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guys, welcome to this new video. In this video we are going to be talking about text generation in Python. Text generation is a very exciting topic because of the possibilities that it offers. It offers a great number of possibilities for writers for email writers for book writers and for script writers for lyrics writers. So if we can really get an human like text generations from all computers, then, that day would be really awesome. So I hope you are excited to join me in this particular video. This is going to be so much fun to generate some texts. Welcome to the video. </a:t>
            </a:r>
            <a:endParaRPr sz="1300">
              <a:solidFill>
                <a:srgbClr val="05294B"/>
              </a:solidFill>
              <a:highlight>
                <a:srgbClr val="FFFFFF"/>
              </a:highlight>
            </a:endParaRPr>
          </a:p>
          <a:p>
            <a:pPr indent="0" lvl="0" marL="0" rtl="0" algn="l">
              <a:lnSpc>
                <a:spcPct val="195652"/>
              </a:lnSpc>
              <a:spcBef>
                <a:spcPts val="0"/>
              </a:spcBef>
              <a:spcAft>
                <a:spcPts val="0"/>
              </a:spcAft>
              <a:buSzPts val="1100"/>
              <a:buNone/>
            </a:pPr>
            <a:r>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9a8d4cfca_0_5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So let us now talk about the way Markov chain works for text generation. So before we actually start anything we need a text corpus. So we need to decide what kind of style, we want to get for our text generator bot. And once we have done that, what we do is we convert the text corpus into what what is known as tokens and tokens is essentially a fancy way of saying words. So we just split the whole text into a list of words, and after that we do two things First, a compute a dictionary and that dictionary will be, we'll be having a key value pair in the form of word and distort words, and a word does word to list of words represent is this. Each word will represent a key, and that key will essentially be all the words from my text corpus. And each corresponding to each word I will be having a list of words and that list of words word will represent the words that can come after that key. So for each key for each word, in place of key. We can have some words after that, after that, according to my text corpus. And that is what is represented by that list of words. So once I have this disk dictionary. I will create a new sequence, using that dictionary, using some property of randomness. And, yeah, once we get the new sequence, we can enjoy. Like, we can show it to our friends and we can enjoy that newly generated text. Okay.</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It will also get more clear once we understand the Python code behind it.</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47" name="Google Shape;247;g89a8d4cfca_0_5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8" name="Google Shape;248;g89a8d4cfca_0_5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9" name="Google Shape;249;g89a8d4cfca_0_5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9a8d4cfca_0_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Let me talk about the difference between RNN, and Markov chains. So, I have listed the difference in terms of four parameters, first of all is speed. Now if I have to compare both the different techniques in terms of speeds, then I would obviously say that Markov chain wins hands down because Markov chains can be run within seconds. But for a good recurrent neural network for text generation, we will have to at least train a good sizable amount of text for at least I don't know maybe three to four hours because I myself have tried to run a particular and run a particular algorithm. And it took around two and a half hours, and the accuracy was not that good so it's still Markov chain are better in terms of speed. Now, if I talk about performance, and obviously Rn RNN wins hands down, because the kind of text that they generate are quite unmatchable with the human like accuracy. And if you have been presented the text, which was generated by AI then you would not be able to recognize it, if whether actual human has returned it or not. So, of course performance wise RNNs are really good. The way they work, I've already discussed that Markov chains only remembers its previous state, whereas RNN remembers all of its previous states training is required or not for Markov chain, obviously yes training is required and trade sorry training is not required for Markov chain whereas on the other hand, for RNNs trainings are required and that is what makes them really slow. </a:t>
            </a:r>
            <a:endParaRPr/>
          </a:p>
        </p:txBody>
      </p:sp>
      <p:sp>
        <p:nvSpPr>
          <p:cNvPr id="256" name="Google Shape;256;g89a8d4cfca_0_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7" name="Google Shape;257;g89a8d4cfca_0_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8" name="Google Shape;258;g89a8d4cfca_0_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9a8d4cfca_0_6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On this slide, what I have done is I have created a pseudocode for implementing Markov chain function. And this is a six steps you do code. And with this six step pseudocode I have tried to create a Markov chain function, and it is a very quite self explanatory so all the things that you can see are listed here. So first we are going to be having a text, and from that text we will be getting our tokens, by splitting the test, then we will be initializing an empty dictionary and after that we will be looping through a zip to sequence of tokens.</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to kind of make a word or two list of words kind of mapping word to back mapping. You can call it, and then we will be, will be checking whether that particular word is in the dictionary. If it isn't, then they will make a new one. And if it is, then we will append that new word in the list, and after the loop ends, we will simply be returning the created dictionary.</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65" name="Google Shape;265;g89a8d4cfca_0_6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6" name="Google Shape;266;g89a8d4cfca_0_6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7" name="Google Shape;267;g89a8d4cfca_0_6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9a8d4cfca_0_7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So now next step is to implement the text generator once we have our Markov chain function from the output of Markov chain, we can pass that Markov chain output into our text generator function and we can get in return, a sequence generated from the text that we paused. In, okay, and to create that we will be following this, this,</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this randomness concept, because we will be taking words, randomly from the chain Markov chain that we have created.</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74" name="Google Shape;274;g89a8d4cfca_0_7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5" name="Google Shape;275;g89a8d4cfca_0_7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6" name="Google Shape;276;g89a8d4cfca_0_7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9a8d4cfca_0_8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Now, we have come to the end of the video on this slide. What I have done is I have laid out some of the task for you, so few things that you might be interested in doing like some of the some of the criteria, you can remove and add your own criteria in the final function which generates the sequence. You can also try this function with some of your own text and see if the output makes sense or not. So these are the various things that you can try out. </a:t>
            </a:r>
            <a:endParaRPr/>
          </a:p>
        </p:txBody>
      </p:sp>
      <p:sp>
        <p:nvSpPr>
          <p:cNvPr id="283" name="Google Shape;283;g89a8d4cfca_0_8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4" name="Google Shape;284;g89a8d4cfca_0_8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5" name="Google Shape;285;g89a8d4cfca_0_8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9a8d4cfca_0_9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92" name="Google Shape;292;g89a8d4cfca_0_9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3" name="Google Shape;293;g89a8d4cfca_0_9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94" name="Google Shape;294;g89a8d4cfca_0_9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solidFill>
                  <a:srgbClr val="05294B"/>
                </a:solidFill>
              </a:rPr>
              <a:t>So before moving. Any further in the video I would like to first of all discuss the agenda of the overall video. So the agenda we'll start from discussing, very briefly about text generation, and how does it work. And then we will be talking about various applications that text generators can be used in. Then we are also going to be talking about how text generation is very popular nowadays it is in popular news nowadays because of open AI is commercialization of its text generation tool. And we have, we will be studying methods of next generation, there are two types of methods Markov chain approach and neural network approach, we will be studying briefly both of them. and then I'm going to be talking about Markov chains in particular and then we will be coding those texts generators in Python. And finally, before closing the video I will be having a task for you.</a:t>
            </a:r>
            <a:endParaRPr>
              <a:solidFill>
                <a:srgbClr val="05294B"/>
              </a:solidFill>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So I hope you are excited. </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a8d4cfca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So let us now begin with discussing about text generation text generation is what its name represent. It is a method by which we give computers power to generate text, and why it might be important. And how does it work but before that let us talk about why it might be important. It will be important and it might be important because if we can somehow get a human like accuracy from computer in terms of writing tests, then that day would be very awesome because we humans will not have to write something manually because we can get an AI, or machine learning algorithm to write pieces of texts pieces of lyrics for songs, movies. Movies stories, everything. Our AI can do for us. Okay, so I hope you are excited to listen this to hear this, and this is a very exciting topic is still we have not been able to reach to that particular level, but it's still the future is bright. In this particular arena. And now let let us now study, how does this particular thing work. </a:t>
            </a:r>
            <a:endParaRPr sz="1150">
              <a:solidFill>
                <a:srgbClr val="05294B"/>
              </a:solidFill>
              <a:highlight>
                <a:srgbClr val="FFFFFF"/>
              </a:highlight>
            </a:endParaRPr>
          </a:p>
        </p:txBody>
      </p:sp>
      <p:sp>
        <p:nvSpPr>
          <p:cNvPr id="184" name="Google Shape;184;g89a8d4cfca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9a8d4cfca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9a8d4cfca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a8d4cfca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Okay, so now let us talk about how does that work before actually we start doing the text generation thing. We first of all need to understand, and rather I should say, we first of all need to decide what is the theme or what kind of text, are we are trying to generate because there are a. There are hundreds, or I would say lakhs and even corrodes of different combination of texts that can be returned. Let us say, I can write rap music, but if I want to write rap music, then I need to decide which singer I would like to emulate because there are many rap singers like Eminem Drake, or Lil Wayne. So all these different singers that I can emulate in my text generator. So, I would like to first of all decide which one would I like to emulate, I can emulate Shakespeare, I can emulate any other author, so for that I need to first of all decide this thing. Once I have decided that this is the author that I would like to emulate. Then the next step is to get a corpus of text and what do I mean by getting a corpus of text corpus of text is essentially a very huge pile of text by a specific user or, or around a specific theme, say for example I want to extract the rap music, then I would be interested in a very big corpus of rap music lyrics. okay. So I hope you got this particular point. And once I got this particular corpus of text. The next task is to create an algorithm, which will study this corpus of text is 30 some patterns in this corpus of text and then we'll come up with some way of generating text from that corpus. </a:t>
            </a:r>
            <a:endParaRPr/>
          </a:p>
        </p:txBody>
      </p:sp>
      <p:sp>
        <p:nvSpPr>
          <p:cNvPr id="193" name="Google Shape;193;g89a8d4cfca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9a8d4cfca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9a8d4cfca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9a8d4cfca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Now let us talk about what can be done. Once we reach to that level. And what is that level that level is when we are able to say for sure. 100% that we can generate any piece of text, if we can do that, then there are 100 of possibilities that are lying. In future, like book writing email writing song lyrics writer movie writer so for all of these things we don't need to hire anybody because we will have an AI, which will write it for us, we an AI will write a story for us and AI will write song lyrics for us. So all these things can be accomplished once we are able to get to that level where AI and deep learning algorithms can produce pieces of text for us. </a:t>
            </a:r>
            <a:endParaRPr/>
          </a:p>
        </p:txBody>
      </p:sp>
      <p:sp>
        <p:nvSpPr>
          <p:cNvPr id="202" name="Google Shape;202;g89a8d4cfca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9a8d4cfca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9a8d4cfca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a8d4cfca_0_2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Okay on this slide I have talked about text generation in news, while making this video and while making this slide. There is a very popular news, going around this text generation field, and the news is popular because of open AI open AI is a research based Institute, around artificial intelligence, which was founded by Elon Musk, and the, the news that is popular right now is that open AI is a technology of text generation is being commercialized from nowadays, and the first customer of its commercial text generator is I guess read it. So, this is what I would like to discuss. And the reason that I have discussed this this in this particular video is because you can analyze and you can get to know the popularity and the way it takes generation algorithms are getting more popular nowadays. </a:t>
            </a:r>
            <a:endParaRPr/>
          </a:p>
        </p:txBody>
      </p:sp>
      <p:sp>
        <p:nvSpPr>
          <p:cNvPr id="211" name="Google Shape;211;g89a8d4cfca_0_2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9a8d4cfca_0_2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9a8d4cfca_0_2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cbe5a781_0_6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So there are two different methods of text generation. The first method is Markov chain method, and the second method is neural network based methods. So, let us briefly talk about each of them one by one. Let me first of all start by talking about Markov chain methods. So, if I have to discuss what do we mean by Markov chain first of all let me discuss what do we mean by sequence data so sequence data is a type of data, which is ordered by time. Let me give you an example.</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Let us say, time series data in time series data, what happens is, each talks are being observed at each point of time so that is indexed by time. And let us say language. Language is also ordered, so there is an inherent pattern or inherent order in the language. So that is why these type of details are are known as sequence data. Once we understand that these type of details are known as sequence data. The next point is, what do we mean by Markov chain Markov chain is concerned with sequence data, and it specifies that for a sequence data to predict the next state of that sequence data. We only need to know the previous state. So, this is also known as memory less memory less property of Markov chain, and the reason it is called memory less is because it is saying that the immediate next state is only depending upon immediate previous state, we don't need to know any prior state. Okay, so this is what we mean by Markov chain so Markov chain works by storing each state's previous states and remembering that particular thing and based on that, it can generate any number of states. So for example I want to generate the next state, I will just look at the.</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Today's state, and I'll predict in tomorrow's states, and once I have predicted tomorrow's state. I can predict a day after tomorrow's state from tomorrow's predicted suits, so I hope you got this particular point. Once we understand this. The next method is a neural network method. And in particular, there is a very popular network architecture in neural networks, known as a recurrent neural network. Now recurrent neural network is a is a neural network architecture, which is being used heavily with sequence data. Okay, and the kind of performance that RNNs get is simply unmatchable, and why.</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Why am I saying that the kind of performance that we are getting is unmatchable is because the deep learning models are trained on huge volumes of data. This is the first reason. And the second thing is the type of patterns and complexities that it learns is unmistakable and and matchable. Okay, so these two different types of methods that are available out there for text generation algorithms, but they are not exhaustive But still, you can broadly classify text generation algorithms into two types. The first one is non deep learning methods and the second one is deep learning methods. So non deep learning methods have further been categorized into other methods Markov chain method is one of them.</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20" name="Google Shape;220;g87cbe5a781_0_6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7cbe5a781_0_6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7cbe5a781_0_6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9a8d4cfca_0_3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Now let us talk about what is Markov chain I have already discussed what is Markov chain. But still, let me repeat that particular point so Markov chain is a mathematical concept, which is concerned with sequence data, and it is states, a memoryless property which says that the in a sequence data, the next state of a sequence data can be predicted using the immediate previous state. So it is called memory that's because we don't.</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We no longer need to store any other previous state any other prior states, okay, we only need immediate peers, your immediate pre prior state. And this particular assumption is quite overly simplified for a language data because, as you might be aware that might be aware that that foreign language data. It is not true that the next word will be only depending upon the previous word, so it's overly simplified That is why the performance of Markov chains are not that much good, but still they are pretty good considering the amount of time it takes, it can be run in seconds. But on the other hand RNNs. A good RNN for good RNN and LS tm architecture we need at least four hours of training.</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29" name="Google Shape;229;g89a8d4cfca_0_3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0" name="Google Shape;230;g89a8d4cfca_0_3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1" name="Google Shape;231;g89a8d4cfca_0_3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9a8d4cfca_0_4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the other method is RNN plus lsdm. And we have already discussed. I'm not going to go too much, deep into this RNN thing. But still, let me briefly talk about the way it works.</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Unlike. Unlike Markov chain which only remembers the immediate previous state. It remembers all the previous states, and this is what makes it really desirable and performing our neural network, and especially for sequence data. And yeah, that is it on the slide.</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238" name="Google Shape;238;g89a8d4cfca_0_4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9" name="Google Shape;239;g89a8d4cfca_0_4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0" name="Google Shape;240;g89a8d4cfca_0_4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104500" y="64300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Text Generation in Python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Markov Chains for text generation</a:t>
            </a:r>
            <a:endParaRPr b="1" sz="3400">
              <a:solidFill>
                <a:schemeClr val="lt1"/>
              </a:solidFill>
              <a:latin typeface="Caveat"/>
              <a:ea typeface="Caveat"/>
              <a:cs typeface="Caveat"/>
              <a:sym typeface="Caveat"/>
            </a:endParaRPr>
          </a:p>
        </p:txBody>
      </p:sp>
      <p:sp>
        <p:nvSpPr>
          <p:cNvPr id="252" name="Google Shape;252;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3" name="Google Shape;253;p40"/>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300">
                <a:solidFill>
                  <a:schemeClr val="dk1"/>
                </a:solidFill>
                <a:latin typeface="Comfortaa"/>
                <a:ea typeface="Comfortaa"/>
                <a:cs typeface="Comfortaa"/>
                <a:sym typeface="Comfortaa"/>
              </a:rPr>
              <a:t>Given a text corpus. We convert it into tokens of words and then..</a:t>
            </a:r>
            <a:endParaRPr sz="23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Compute a word to list of words dictionary.</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Use that dictionary to generate new sequences. </a:t>
            </a:r>
            <a:endParaRPr sz="23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Then what is the difference..</a:t>
            </a:r>
            <a:endParaRPr b="1" sz="3400">
              <a:solidFill>
                <a:schemeClr val="lt1"/>
              </a:solidFill>
              <a:latin typeface="Caveat"/>
              <a:ea typeface="Caveat"/>
              <a:cs typeface="Caveat"/>
              <a:sym typeface="Caveat"/>
            </a:endParaRPr>
          </a:p>
        </p:txBody>
      </p:sp>
      <p:sp>
        <p:nvSpPr>
          <p:cNvPr id="261" name="Google Shape;261;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2" name="Google Shape;262;p41"/>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300">
                <a:solidFill>
                  <a:schemeClr val="dk1"/>
                </a:solidFill>
                <a:latin typeface="Comfortaa"/>
                <a:ea typeface="Comfortaa"/>
                <a:cs typeface="Comfortaa"/>
                <a:sym typeface="Comfortaa"/>
              </a:rPr>
              <a:t>Difference is in terms of..</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Speed</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Performance</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The way they work </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Whether training is required or not</a:t>
            </a:r>
            <a:endParaRPr sz="2300">
              <a:solidFill>
                <a:schemeClr val="dk1"/>
              </a:solidFill>
              <a:latin typeface="Comfortaa"/>
              <a:ea typeface="Comfortaa"/>
              <a:cs typeface="Comfortaa"/>
              <a:sym typeface="Comfortaa"/>
            </a:endParaRPr>
          </a:p>
          <a:p>
            <a:pPr indent="-374650" lvl="0" marL="457200" rtl="0" algn="l">
              <a:lnSpc>
                <a:spcPct val="110000"/>
              </a:lnSpc>
              <a:spcBef>
                <a:spcPts val="0"/>
              </a:spcBef>
              <a:spcAft>
                <a:spcPts val="0"/>
              </a:spcAft>
              <a:buClr>
                <a:schemeClr val="dk1"/>
              </a:buClr>
              <a:buSzPts val="2300"/>
              <a:buFont typeface="Comfortaa"/>
              <a:buAutoNum type="arabicPeriod"/>
            </a:pPr>
            <a:r>
              <a:rPr lang="en-GB" sz="2300">
                <a:solidFill>
                  <a:schemeClr val="dk1"/>
                </a:solidFill>
                <a:latin typeface="Comfortaa"/>
                <a:ea typeface="Comfortaa"/>
                <a:cs typeface="Comfortaa"/>
                <a:sym typeface="Comfortaa"/>
              </a:rPr>
              <a:t>e</a:t>
            </a:r>
            <a:r>
              <a:rPr lang="en-GB" sz="2300">
                <a:solidFill>
                  <a:schemeClr val="dk1"/>
                </a:solidFill>
                <a:latin typeface="Comfortaa"/>
                <a:ea typeface="Comfortaa"/>
                <a:cs typeface="Comfortaa"/>
                <a:sym typeface="Comfortaa"/>
              </a:rPr>
              <a:t>tc</a:t>
            </a:r>
            <a:endParaRPr sz="2300">
              <a:solidFill>
                <a:schemeClr val="dk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Implement Markov Chain fun</a:t>
            </a:r>
            <a:endParaRPr b="1" sz="3400">
              <a:solidFill>
                <a:schemeClr val="lt1"/>
              </a:solidFill>
              <a:latin typeface="Caveat"/>
              <a:ea typeface="Caveat"/>
              <a:cs typeface="Caveat"/>
              <a:sym typeface="Caveat"/>
            </a:endParaRPr>
          </a:p>
        </p:txBody>
      </p:sp>
      <p:sp>
        <p:nvSpPr>
          <p:cNvPr id="270" name="Google Shape;270;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71" name="Google Shape;271;p42"/>
          <p:cNvPicPr preferRelativeResize="0"/>
          <p:nvPr/>
        </p:nvPicPr>
        <p:blipFill>
          <a:blip r:embed="rId3">
            <a:alphaModFix/>
          </a:blip>
          <a:stretch>
            <a:fillRect/>
          </a:stretch>
        </p:blipFill>
        <p:spPr>
          <a:xfrm>
            <a:off x="1577800" y="1069200"/>
            <a:ext cx="5988457" cy="3477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Implement our text generator</a:t>
            </a:r>
            <a:endParaRPr b="1" sz="3400">
              <a:solidFill>
                <a:schemeClr val="lt1"/>
              </a:solidFill>
              <a:latin typeface="Caveat"/>
              <a:ea typeface="Caveat"/>
              <a:cs typeface="Caveat"/>
              <a:sym typeface="Caveat"/>
            </a:endParaRPr>
          </a:p>
        </p:txBody>
      </p:sp>
      <p:sp>
        <p:nvSpPr>
          <p:cNvPr id="279" name="Google Shape;279;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0" name="Google Shape;280;p43"/>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00">
                <a:solidFill>
                  <a:schemeClr val="dk1"/>
                </a:solidFill>
                <a:latin typeface="Comfortaa"/>
                <a:ea typeface="Comfortaa"/>
                <a:cs typeface="Comfortaa"/>
                <a:sym typeface="Comfortaa"/>
              </a:rPr>
              <a:t>Given the markov chain of a give piece of text and the number of words to include in the new text, we can generate a new piece of text very easily by using the random module of python for selecting the new word to be included in the final generated text. Naturally, a word which occurs more will have more chances of having being included in the final text. </a:t>
            </a:r>
            <a:endParaRPr sz="2200">
              <a:solidFill>
                <a:schemeClr val="dk1"/>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Modify the generator function by</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Adding some strict requirements for selecting a new word. </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How should a punctuation should be included in the function?</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Run the </a:t>
            </a:r>
            <a:r>
              <a:rPr lang="en-GB" sz="2100">
                <a:solidFill>
                  <a:schemeClr val="dk1"/>
                </a:solidFill>
                <a:latin typeface="Comfortaa"/>
                <a:ea typeface="Comfortaa"/>
                <a:cs typeface="Comfortaa"/>
                <a:sym typeface="Comfortaa"/>
              </a:rPr>
              <a:t>function</a:t>
            </a:r>
            <a:r>
              <a:rPr lang="en-GB" sz="2100">
                <a:solidFill>
                  <a:schemeClr val="dk1"/>
                </a:solidFill>
                <a:latin typeface="Comfortaa"/>
                <a:ea typeface="Comfortaa"/>
                <a:cs typeface="Comfortaa"/>
                <a:sym typeface="Comfortaa"/>
              </a:rPr>
              <a:t> on some other singer’s lyrics and see what can you get. Does it make any sense?</a:t>
            </a:r>
            <a:endParaRPr sz="2100">
              <a:solidFill>
                <a:schemeClr val="dk1"/>
              </a:solidFill>
              <a:latin typeface="Comfortaa"/>
              <a:ea typeface="Comfortaa"/>
              <a:cs typeface="Comfortaa"/>
              <a:sym typeface="Comfortaa"/>
            </a:endParaRPr>
          </a:p>
        </p:txBody>
      </p:sp>
      <p:sp>
        <p:nvSpPr>
          <p:cNvPr id="288" name="Google Shape;288;p4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sz="3400">
              <a:solidFill>
                <a:schemeClr val="lt1"/>
              </a:solidFill>
              <a:latin typeface="Caveat"/>
              <a:ea typeface="Caveat"/>
              <a:cs typeface="Caveat"/>
              <a:sym typeface="Caveat"/>
            </a:endParaRPr>
          </a:p>
        </p:txBody>
      </p:sp>
      <p:sp>
        <p:nvSpPr>
          <p:cNvPr id="289" name="Google Shape;289;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297" name="Google Shape;297;p4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What is text generation?</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How does it work?</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What can be done using text generator bots?</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Text generation in News.</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Methods of text generation (Two different </a:t>
            </a:r>
            <a:r>
              <a:rPr lang="en-GB" sz="1700">
                <a:latin typeface="Comfortaa"/>
                <a:ea typeface="Comfortaa"/>
                <a:cs typeface="Comfortaa"/>
                <a:sym typeface="Comfortaa"/>
              </a:rPr>
              <a:t>approaches</a:t>
            </a:r>
            <a:r>
              <a:rPr lang="en-GB" sz="1700">
                <a:latin typeface="Comfortaa"/>
                <a:ea typeface="Comfortaa"/>
                <a:cs typeface="Comfortaa"/>
                <a:sym typeface="Comfortaa"/>
              </a:rPr>
              <a:t>)</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Markov Chains.</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RNN + LSTM approach.</a:t>
            </a:r>
            <a:endParaRPr sz="1700">
              <a:latin typeface="Comfortaa"/>
              <a:ea typeface="Comfortaa"/>
              <a:cs typeface="Comfortaa"/>
              <a:sym typeface="Comfortaa"/>
            </a:endParaRPr>
          </a:p>
          <a:p>
            <a:pPr indent="-336550" lvl="0" marL="457200" marR="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How Markov chains can be used for text generation.</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Char char="●"/>
            </a:pPr>
            <a:r>
              <a:rPr lang="en-GB" sz="1700">
                <a:solidFill>
                  <a:schemeClr val="dk1"/>
                </a:solidFill>
                <a:latin typeface="Comfortaa"/>
                <a:ea typeface="Comfortaa"/>
                <a:cs typeface="Comfortaa"/>
                <a:sym typeface="Comfortaa"/>
              </a:rPr>
              <a:t>Difference between markov method and RNN + LSTM approach.</a:t>
            </a:r>
            <a:endParaRPr sz="1700">
              <a:solidFill>
                <a:schemeClr val="dk1"/>
              </a:solidFill>
              <a:latin typeface="Comfortaa"/>
              <a:ea typeface="Comfortaa"/>
              <a:cs typeface="Comfortaa"/>
              <a:sym typeface="Comfortaa"/>
            </a:endParaRPr>
          </a:p>
          <a:p>
            <a:pPr indent="-336550" lvl="0" marL="457200" rtl="0" algn="l">
              <a:lnSpc>
                <a:spcPct val="110000"/>
              </a:lnSpc>
              <a:spcBef>
                <a:spcPts val="0"/>
              </a:spcBef>
              <a:spcAft>
                <a:spcPts val="0"/>
              </a:spcAft>
              <a:buClr>
                <a:schemeClr val="dk1"/>
              </a:buClr>
              <a:buSzPts val="1700"/>
              <a:buFont typeface="Comfortaa"/>
              <a:buChar char="●"/>
            </a:pPr>
            <a:r>
              <a:rPr lang="en-GB" sz="1700">
                <a:solidFill>
                  <a:schemeClr val="dk1"/>
                </a:solidFill>
                <a:latin typeface="Comfortaa"/>
                <a:ea typeface="Comfortaa"/>
                <a:cs typeface="Comfortaa"/>
                <a:sym typeface="Comfortaa"/>
              </a:rPr>
              <a:t>Implementing the Markov Chain function (A pseudocode approach).</a:t>
            </a:r>
            <a:endParaRPr sz="1700">
              <a:solidFill>
                <a:schemeClr val="dk1"/>
              </a:solidFill>
              <a:latin typeface="Comfortaa"/>
              <a:ea typeface="Comfortaa"/>
              <a:cs typeface="Comfortaa"/>
              <a:sym typeface="Comfortaa"/>
            </a:endParaRPr>
          </a:p>
          <a:p>
            <a:pPr indent="-336550" lvl="0" marL="457200" rtl="0" algn="l">
              <a:lnSpc>
                <a:spcPct val="110000"/>
              </a:lnSpc>
              <a:spcBef>
                <a:spcPts val="0"/>
              </a:spcBef>
              <a:spcAft>
                <a:spcPts val="0"/>
              </a:spcAft>
              <a:buClr>
                <a:schemeClr val="dk1"/>
              </a:buClr>
              <a:buSzPts val="1700"/>
              <a:buFont typeface="Comfortaa"/>
              <a:buChar char="●"/>
            </a:pPr>
            <a:r>
              <a:rPr lang="en-GB" sz="1700">
                <a:solidFill>
                  <a:schemeClr val="dk1"/>
                </a:solidFill>
                <a:latin typeface="Comfortaa"/>
                <a:ea typeface="Comfortaa"/>
                <a:cs typeface="Comfortaa"/>
                <a:sym typeface="Comfortaa"/>
              </a:rPr>
              <a:t>Implementing our text generator function.</a:t>
            </a:r>
            <a:endParaRPr sz="1700">
              <a:solidFill>
                <a:schemeClr val="dk1"/>
              </a:solidFill>
              <a:latin typeface="Comfortaa"/>
              <a:ea typeface="Comfortaa"/>
              <a:cs typeface="Comfortaa"/>
              <a:sym typeface="Comfortaa"/>
            </a:endParaRPr>
          </a:p>
          <a:p>
            <a:pPr indent="-336550" lvl="0" marL="457200" rtl="0" algn="l">
              <a:lnSpc>
                <a:spcPct val="110000"/>
              </a:lnSpc>
              <a:spcBef>
                <a:spcPts val="0"/>
              </a:spcBef>
              <a:spcAft>
                <a:spcPts val="0"/>
              </a:spcAft>
              <a:buClr>
                <a:schemeClr val="dk1"/>
              </a:buClr>
              <a:buSzPts val="1700"/>
              <a:buFont typeface="Comfortaa"/>
              <a:buChar char="●"/>
            </a:pPr>
            <a:r>
              <a:rPr lang="en-GB" sz="1700">
                <a:solidFill>
                  <a:schemeClr val="dk1"/>
                </a:solidFill>
                <a:latin typeface="Comfortaa"/>
                <a:ea typeface="Comfortaa"/>
                <a:cs typeface="Comfortaa"/>
                <a:sym typeface="Comfortaa"/>
              </a:rPr>
              <a:t>Task for you.</a:t>
            </a:r>
            <a:endParaRPr sz="17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is text generation?</a:t>
            </a:r>
            <a:endParaRPr b="1" i="0" sz="3400" u="none" cap="none" strike="noStrike">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800">
                <a:solidFill>
                  <a:schemeClr val="dk1"/>
                </a:solidFill>
                <a:latin typeface="Comfortaa"/>
                <a:ea typeface="Comfortaa"/>
                <a:cs typeface="Comfortaa"/>
                <a:sym typeface="Comfortaa"/>
              </a:rPr>
              <a:t>Text generation as the name suggests is a method by which we give machine or computers the power to generate text.</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1800">
                <a:solidFill>
                  <a:schemeClr val="dk1"/>
                </a:solidFill>
                <a:latin typeface="Comfortaa"/>
                <a:ea typeface="Comfortaa"/>
                <a:cs typeface="Comfortaa"/>
                <a:sym typeface="Comfortaa"/>
              </a:rPr>
              <a:t>The idea behind text generator bots is to have machine do our writing tasks. Also, in speech systems, these techniques are used by computers to hold conversations.</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1800">
                <a:solidFill>
                  <a:schemeClr val="dk1"/>
                </a:solidFill>
                <a:latin typeface="Comfortaa"/>
                <a:ea typeface="Comfortaa"/>
                <a:cs typeface="Comfortaa"/>
                <a:sym typeface="Comfortaa"/>
              </a:rPr>
              <a:t>But how does that work?</a:t>
            </a:r>
            <a:endParaRPr sz="1800">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How does that work?</a:t>
            </a:r>
            <a:endParaRPr b="1" i="0" sz="3400" u="none" cap="none" strike="noStrike">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700">
                <a:latin typeface="Comfortaa"/>
                <a:ea typeface="Comfortaa"/>
                <a:cs typeface="Comfortaa"/>
                <a:sym typeface="Comfortaa"/>
              </a:rPr>
              <a:t>If we have decided to generate some text, then we would first need to know </a:t>
            </a:r>
            <a:r>
              <a:rPr lang="en-GB" sz="1700">
                <a:latin typeface="Comfortaa"/>
                <a:ea typeface="Comfortaa"/>
                <a:cs typeface="Comfortaa"/>
                <a:sym typeface="Comfortaa"/>
              </a:rPr>
              <a:t>beforehand</a:t>
            </a:r>
            <a:r>
              <a:rPr lang="en-GB" sz="1700">
                <a:latin typeface="Comfortaa"/>
                <a:ea typeface="Comfortaa"/>
                <a:cs typeface="Comfortaa"/>
                <a:sym typeface="Comfortaa"/>
              </a:rPr>
              <a:t> that what is the style of text that we want to generate. </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This step is very important. Because once we know the style, we would need the text corpus for the corresponding style. </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Say, I want my machine to rap like eminem, then I would need lots of text in the form of eminem’s </a:t>
            </a:r>
            <a:r>
              <a:rPr lang="en-GB" sz="1700">
                <a:latin typeface="Comfortaa"/>
                <a:ea typeface="Comfortaa"/>
                <a:cs typeface="Comfortaa"/>
                <a:sym typeface="Comfortaa"/>
              </a:rPr>
              <a:t>songs</a:t>
            </a:r>
            <a:r>
              <a:rPr lang="en-GB" sz="1700">
                <a:latin typeface="Comfortaa"/>
                <a:ea typeface="Comfortaa"/>
                <a:cs typeface="Comfortaa"/>
                <a:sym typeface="Comfortaa"/>
              </a:rPr>
              <a:t> lyrics. </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So, text corpus is just a collection of text around a theme. Once, we have that, the goal of the text generation is to get some piece of text around that theme</a:t>
            </a:r>
            <a:endParaRPr sz="17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can be done?</a:t>
            </a:r>
            <a:endParaRPr b="1" i="0" sz="3400" u="none" cap="none" strike="noStrike">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If we can </a:t>
            </a:r>
            <a:r>
              <a:rPr lang="en-GB" sz="1700">
                <a:latin typeface="Comfortaa"/>
                <a:ea typeface="Comfortaa"/>
                <a:cs typeface="Comfortaa"/>
                <a:sym typeface="Comfortaa"/>
              </a:rPr>
              <a:t>successfully</a:t>
            </a:r>
            <a:r>
              <a:rPr lang="en-GB" sz="1700">
                <a:latin typeface="Comfortaa"/>
                <a:ea typeface="Comfortaa"/>
                <a:cs typeface="Comfortaa"/>
                <a:sym typeface="Comfortaa"/>
              </a:rPr>
              <a:t> build real text generators, then we can do lots of tasks like...</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Book Writing</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Email Writing</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Song lyrics writer</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Movie Writer</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Etc etc</a:t>
            </a:r>
            <a:endParaRPr sz="17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Text generation in news</a:t>
            </a:r>
            <a:endParaRPr b="1" i="0" sz="3400" u="none" cap="none" strike="noStrike">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700">
                <a:latin typeface="Comfortaa"/>
                <a:ea typeface="Comfortaa"/>
                <a:cs typeface="Comfortaa"/>
                <a:sym typeface="Comfortaa"/>
              </a:rPr>
              <a:t>As i am teaching this topics, text generation is in news. </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The news is regarding the popular text generation technology that OpenAI has and how it is now planning to sell its technology.</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There are many other news around this piece of technology regarding the potential </a:t>
            </a:r>
            <a:r>
              <a:rPr lang="en-GB" sz="1700">
                <a:latin typeface="Comfortaa"/>
                <a:ea typeface="Comfortaa"/>
                <a:cs typeface="Comfortaa"/>
                <a:sym typeface="Comfortaa"/>
              </a:rPr>
              <a:t>danger</a:t>
            </a:r>
            <a:r>
              <a:rPr lang="en-GB" sz="1700">
                <a:latin typeface="Comfortaa"/>
                <a:ea typeface="Comfortaa"/>
                <a:cs typeface="Comfortaa"/>
                <a:sym typeface="Comfortaa"/>
              </a:rPr>
              <a:t> of this technology because of improper use. </a:t>
            </a:r>
            <a:endParaRPr sz="17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Methods of Text generation.</a:t>
            </a:r>
            <a:endParaRPr b="1" sz="3400">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6" name="Google Shape;226;p37"/>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393700" lvl="0" marL="457200" rtl="0" algn="l">
              <a:lnSpc>
                <a:spcPct val="110000"/>
              </a:lnSpc>
              <a:spcBef>
                <a:spcPts val="0"/>
              </a:spcBef>
              <a:spcAft>
                <a:spcPts val="0"/>
              </a:spcAft>
              <a:buClr>
                <a:schemeClr val="dk1"/>
              </a:buClr>
              <a:buSzPts val="2600"/>
              <a:buFont typeface="Comfortaa"/>
              <a:buAutoNum type="arabicPeriod"/>
            </a:pPr>
            <a:r>
              <a:rPr lang="en-GB" sz="2600">
                <a:solidFill>
                  <a:schemeClr val="dk1"/>
                </a:solidFill>
                <a:latin typeface="Comfortaa"/>
                <a:ea typeface="Comfortaa"/>
                <a:cs typeface="Comfortaa"/>
                <a:sym typeface="Comfortaa"/>
              </a:rPr>
              <a:t>Markov Chain Methods,</a:t>
            </a:r>
            <a:endParaRPr sz="2600">
              <a:solidFill>
                <a:schemeClr val="dk1"/>
              </a:solidFill>
              <a:latin typeface="Comfortaa"/>
              <a:ea typeface="Comfortaa"/>
              <a:cs typeface="Comfortaa"/>
              <a:sym typeface="Comfortaa"/>
            </a:endParaRPr>
          </a:p>
          <a:p>
            <a:pPr indent="-393700" lvl="0" marL="457200" rtl="0" algn="l">
              <a:lnSpc>
                <a:spcPct val="110000"/>
              </a:lnSpc>
              <a:spcBef>
                <a:spcPts val="0"/>
              </a:spcBef>
              <a:spcAft>
                <a:spcPts val="0"/>
              </a:spcAft>
              <a:buClr>
                <a:schemeClr val="dk1"/>
              </a:buClr>
              <a:buSzPts val="2600"/>
              <a:buFont typeface="Comfortaa"/>
              <a:buAutoNum type="arabicPeriod"/>
            </a:pPr>
            <a:r>
              <a:rPr lang="en-GB" sz="2600">
                <a:solidFill>
                  <a:schemeClr val="dk1"/>
                </a:solidFill>
                <a:latin typeface="Comfortaa"/>
                <a:ea typeface="Comfortaa"/>
                <a:cs typeface="Comfortaa"/>
                <a:sym typeface="Comfortaa"/>
              </a:rPr>
              <a:t>Neural Network (Deep Learning Methods)</a:t>
            </a:r>
            <a:endParaRPr sz="26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Markov Chain</a:t>
            </a:r>
            <a:endParaRPr b="1" sz="3400">
              <a:solidFill>
                <a:schemeClr val="lt1"/>
              </a:solidFill>
              <a:latin typeface="Caveat"/>
              <a:ea typeface="Caveat"/>
              <a:cs typeface="Caveat"/>
              <a:sym typeface="Caveat"/>
            </a:endParaRPr>
          </a:p>
        </p:txBody>
      </p:sp>
      <p:sp>
        <p:nvSpPr>
          <p:cNvPr id="234" name="Google Shape;234;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5" name="Google Shape;235;p38"/>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What is a Markov Chain?</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Markov chain is a mathematical concept related to </a:t>
            </a:r>
            <a:r>
              <a:rPr lang="en-GB" sz="2100">
                <a:solidFill>
                  <a:schemeClr val="dk1"/>
                </a:solidFill>
                <a:latin typeface="Comfortaa"/>
                <a:ea typeface="Comfortaa"/>
                <a:cs typeface="Comfortaa"/>
                <a:sym typeface="Comfortaa"/>
              </a:rPr>
              <a:t>sequence</a:t>
            </a:r>
            <a:r>
              <a:rPr lang="en-GB" sz="2100">
                <a:solidFill>
                  <a:schemeClr val="dk1"/>
                </a:solidFill>
                <a:latin typeface="Comfortaa"/>
                <a:ea typeface="Comfortaa"/>
                <a:cs typeface="Comfortaa"/>
                <a:sym typeface="Comfortaa"/>
              </a:rPr>
              <a:t> data. It says that for </a:t>
            </a:r>
            <a:r>
              <a:rPr lang="en-GB" sz="2100">
                <a:solidFill>
                  <a:schemeClr val="dk1"/>
                </a:solidFill>
                <a:latin typeface="Comfortaa"/>
                <a:ea typeface="Comfortaa"/>
                <a:cs typeface="Comfortaa"/>
                <a:sym typeface="Comfortaa"/>
              </a:rPr>
              <a:t>sequence</a:t>
            </a:r>
            <a:r>
              <a:rPr lang="en-GB" sz="2100">
                <a:solidFill>
                  <a:schemeClr val="dk1"/>
                </a:solidFill>
                <a:latin typeface="Comfortaa"/>
                <a:ea typeface="Comfortaa"/>
                <a:cs typeface="Comfortaa"/>
                <a:sym typeface="Comfortaa"/>
              </a:rPr>
              <a:t> the next state will only </a:t>
            </a:r>
            <a:r>
              <a:rPr lang="en-GB" sz="2100">
                <a:solidFill>
                  <a:schemeClr val="dk1"/>
                </a:solidFill>
                <a:latin typeface="Comfortaa"/>
                <a:ea typeface="Comfortaa"/>
                <a:cs typeface="Comfortaa"/>
                <a:sym typeface="Comfortaa"/>
              </a:rPr>
              <a:t>depend</a:t>
            </a:r>
            <a:r>
              <a:rPr lang="en-GB" sz="2100">
                <a:solidFill>
                  <a:schemeClr val="dk1"/>
                </a:solidFill>
                <a:latin typeface="Comfortaa"/>
                <a:ea typeface="Comfortaa"/>
                <a:cs typeface="Comfortaa"/>
                <a:sym typeface="Comfortaa"/>
              </a:rPr>
              <a:t> on its immediate previous state.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In a language, this means that the next word will only depend on its previous works which is somewhat overly simplified. </a:t>
            </a:r>
            <a:endParaRPr sz="21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RNN +LSTM</a:t>
            </a:r>
            <a:endParaRPr b="1" sz="3400">
              <a:solidFill>
                <a:schemeClr val="lt1"/>
              </a:solidFill>
              <a:latin typeface="Caveat"/>
              <a:ea typeface="Caveat"/>
              <a:cs typeface="Caveat"/>
              <a:sym typeface="Caveat"/>
            </a:endParaRPr>
          </a:p>
        </p:txBody>
      </p:sp>
      <p:sp>
        <p:nvSpPr>
          <p:cNvPr id="243" name="Google Shape;243;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4" name="Google Shape;244;p39"/>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Now, there is one more way by which one can generate text and that is by using a special neural network architecture and that is called “Recurrent Neural Network” </a:t>
            </a:r>
            <a:r>
              <a:rPr lang="en-GB" sz="2100">
                <a:solidFill>
                  <a:schemeClr val="dk1"/>
                </a:solidFill>
                <a:latin typeface="Comfortaa"/>
                <a:ea typeface="Comfortaa"/>
                <a:cs typeface="Comfortaa"/>
                <a:sym typeface="Comfortaa"/>
              </a:rPr>
              <a:t>architecture</a:t>
            </a:r>
            <a:r>
              <a:rPr lang="en-GB" sz="2100">
                <a:solidFill>
                  <a:schemeClr val="dk1"/>
                </a:solidFill>
                <a:latin typeface="Comfortaa"/>
                <a:ea typeface="Comfortaa"/>
                <a:cs typeface="Comfortaa"/>
                <a:sym typeface="Comfortaa"/>
              </a:rPr>
              <a:t>.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The only issue with them is that they are too slow to train. But once the training has been completed, the results will be surprisingly good. </a:t>
            </a:r>
            <a:endParaRPr sz="21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