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aveat"/>
      <p:regular r:id="rId22"/>
      <p:bold r:id="rId23"/>
    </p:embeddedFont>
    <p:embeddedFont>
      <p:font typeface="Poppins"/>
      <p:bold r:id="rId24"/>
      <p:boldItalic r:id="rId25"/>
    </p:embeddedFont>
    <p:embeddedFont>
      <p:font typeface="Palatino Linotype"/>
      <p:regular r:id="rId26"/>
      <p:bold r:id="rId27"/>
      <p:italic r:id="rId28"/>
      <p:boldItalic r:id="rId29"/>
    </p:embeddedFont>
    <p:embeddedFont>
      <p:font typeface="Gill Sans"/>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veat-regular.fntdata"/><Relationship Id="rId21" Type="http://schemas.openxmlformats.org/officeDocument/2006/relationships/slide" Target="slides/slide15.xml"/><Relationship Id="rId24" Type="http://schemas.openxmlformats.org/officeDocument/2006/relationships/font" Target="fonts/Poppins-bold.fntdata"/><Relationship Id="rId23" Type="http://schemas.openxmlformats.org/officeDocument/2006/relationships/font" Target="fonts/Cavea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regular.fntdata"/><Relationship Id="rId25" Type="http://schemas.openxmlformats.org/officeDocument/2006/relationships/font" Target="fonts/Poppins-boldItalic.fntdata"/><Relationship Id="rId28" Type="http://schemas.openxmlformats.org/officeDocument/2006/relationships/font" Target="fonts/PalatinoLinotype-italic.fntdata"/><Relationship Id="rId27" Type="http://schemas.openxmlformats.org/officeDocument/2006/relationships/font" Target="fonts/PalatinoLinotyp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alatinoLinotype-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SzPts val="1100"/>
              <a:buNone/>
            </a:pPr>
            <a:r>
              <a:rPr lang="en-GB" sz="1300">
                <a:solidFill>
                  <a:srgbClr val="05294B"/>
                </a:solidFill>
                <a:highlight>
                  <a:srgbClr val="FFFFFF"/>
                </a:highlight>
              </a:rPr>
              <a:t>Hello everyone, welcome to this new video. In this video we are going to be discussing about sentiment analysis in Python. So I'm really excited to start with this video because I have never done this kind of thing before, and I am really excited and I hope you're as excited as I am. So let's get started with the video. </a:t>
            </a:r>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9a8d4cfca_0_5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after having done the pre processing and the pre processing was to remove the punctuation and to convert the text into lowercase, after having done both of those steps. We need to do something known as tokenization. Now you might ask yourself that, what the heck is tokenization. So essentially tokenization is a process of converting a corpus or text, in our case, into tokens, And what do we mean by tokens tokens are essentially words here, because I'm having a big piece of text, what I'm trying to do is I'm trying to convert that piece of text into list of words. So, that process of converting text into list of words is essentially what is known as tokenization. Once I have done that, I will be removing stop words, and what do we mean by stop words, stop words, again, other words, which do not add any contextual or meaningful value to my words, say for example I am saying, the best author. Then in that case, if I just remove the from here, then I'll say I will be saying best author. So, the meaning doesn't change that much after removing the word, which was a stop. Okay, so I hope you got this particular point. </a:t>
            </a:r>
            <a:endParaRPr/>
          </a:p>
        </p:txBody>
      </p:sp>
      <p:sp>
        <p:nvSpPr>
          <p:cNvPr id="247" name="Google Shape;247;g89a8d4cfca_0_5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8" name="Google Shape;248;g89a8d4cfca_0_5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9" name="Google Shape;249;g89a8d4cfca_0_5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9a8d4cfca_0_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On this slide, I talked about reading to corpus or to text documents, and those two text documents list all the positive and negative words, and I need those two text corpuses because I need some way of knowing whether a particular word is positive or negative. In my text. Okay, so that is why we need to import these two different types of text corpus. </a:t>
            </a:r>
            <a:endParaRPr/>
          </a:p>
        </p:txBody>
      </p:sp>
      <p:sp>
        <p:nvSpPr>
          <p:cNvPr id="256" name="Google Shape;256;g89a8d4cfca_0_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7" name="Google Shape;257;g89a8d4cfca_0_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8" name="Google Shape;258;g89a8d4cfca_0_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9a8d4cfca_0_6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Finally, now that we have done everything that we wanted to do with our text. Finally, it's time for us to implement the algorithm. How does the algorithm take place. So, essentially what we have done so far is we have come to the list of words, or rather I should say list of cleaned words from my text. And what I'm going to do is I'm going to loop through that list of words. And for each word what I will be doing this I will be checking whether that word is a negative and positive, and how can I do that, since. In the last slide, as I have already discussed that we have imported positive and negative word corpus. So from that corpus. I will be checking whether a given word in my text that I am looping on is positive or negative, if it is positive and then I'm going to increment the score of positive. And if it is negative then I am increment the score of negative. In this way, after the loop ends, and I will be having two scores positive and negative. Now what I can do is I can simply compare these two different scores, and I can see, and conclude, what is the overall sentiment of my text, a positive score is greater than negative score, then I can safely conclude that my sentence is a positive sentence, obviously it's not that simple, but still, it's a very, very high level introduction of this, this</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sentiment analysis implementation.</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265" name="Google Shape;265;g89a8d4cfca_0_6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6" name="Google Shape;266;g89a8d4cfca_0_6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7" name="Google Shape;267;g89a8d4cfca_0_6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9a8d4cfca_0_7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All right, now that we have implemented the sentiment analysis from scratch. What we can do is we can kind of see how does sentiment analysis can be used from the library of this Slee libraries implementation will be much more efficient and effective. Since a we might have forget something, which might be important so it's always a good idea to use a library, which was created, or which must be created by so many great men and women, obviously, so.</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So what I'm going to do is I'm going to be showing you how you can apply sentiment analysis using a library called text blob.</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274" name="Google Shape;274;g89a8d4cfca_0_7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5" name="Google Shape;275;g89a8d4cfca_0_7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76" name="Google Shape;276;g89a8d4cfca_0_7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9a8d4cfca_0_8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Finally, now that we are done with our video. I have a task for you, and that task requires you to do a little research on your part, and the research is regarding other NLP libraries. I have already discussed text blob In this video, I want you to explore three other libraries, which are known as NLT Kay scrappy and Jensen from these libraries I want all of you to come up with her implementation of sentiment analysis, and to kind of see how does sentiment analysis works in these three libraries. Okay, so this is third task that I want to that I wanted to share. </a:t>
            </a:r>
            <a:endParaRPr/>
          </a:p>
        </p:txBody>
      </p:sp>
      <p:sp>
        <p:nvSpPr>
          <p:cNvPr id="283" name="Google Shape;283;g89a8d4cfca_0_8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84" name="Google Shape;284;g89a8d4cfca_0_8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85" name="Google Shape;285;g89a8d4cfca_0_8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9a8d4cfca_0_9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92" name="Google Shape;292;g89a8d4cfca_0_9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93" name="Google Shape;293;g89a8d4cfca_0_9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94" name="Google Shape;294;g89a8d4cfca_0_9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So on this slide. What I have done is I have clearly laid out the agenda of the video. And in the agenda. I have laid out all the sequence of steps that I will be taking. I'm going to be starting with sentiment analysis, a very brief introduction of sentiment analysis, and then I'm going to be moving on, and discussing about some of the real life use cases of sentiment analysis. And finally, or not. Finally, but after discussing about real life use cases of sentiment analysis we are going to be discussing about how sentiment analysis fit in the very broad field of natural language processing.</a:t>
            </a:r>
            <a:endParaRPr/>
          </a:p>
          <a:p>
            <a:pPr indent="0" lvl="0" marL="152400" rtl="0" algn="l">
              <a:lnSpc>
                <a:spcPct val="100000"/>
              </a:lnSpc>
              <a:spcBef>
                <a:spcPts val="0"/>
              </a:spcBef>
              <a:spcAft>
                <a:spcPts val="0"/>
              </a:spcAft>
              <a:buSzPts val="1000"/>
              <a:buNone/>
            </a:pPr>
            <a:r>
              <a:t/>
            </a:r>
            <a:endParaRPr/>
          </a:p>
          <a:p>
            <a:pPr indent="0" lvl="0" marL="152400" rtl="0" algn="l">
              <a:lnSpc>
                <a:spcPct val="100000"/>
              </a:lnSpc>
              <a:spcBef>
                <a:spcPts val="0"/>
              </a:spcBef>
              <a:spcAft>
                <a:spcPts val="0"/>
              </a:spcAft>
              <a:buSzPts val="1000"/>
              <a:buNone/>
            </a:pPr>
            <a:r>
              <a:rPr lang="en-GB"/>
              <a:t>And after discussing that I'm going to be talking about some of the Python libraries, which allow us to perform natural language processing task or sentiment analysis task. And I'm going to be broadly talking about two different types of implementations. The first implementation will be an implementation from scratch, where I'm going to be implementing the sentiment analysis algorithm from scratch. No, libraries. Obviously, there will be some supporting libraries, but as such, for sentiment analysis, there will be no library, I'm going to be exactly teaching you how you can do that on your own. And finally, after doing that, we are going to be talking about how to use text blob to complete that particular task. Okay, so let us get started.</a:t>
            </a:r>
            <a:endParaRPr/>
          </a:p>
        </p:txBody>
      </p:sp>
      <p:sp>
        <p:nvSpPr>
          <p:cNvPr id="175" name="Google Shape;175;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9a8d4cfca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Let us talk about what is sentiment analysis. Now, if I break up the word sentiment analysis, then I would be getting towards sentiment analysis. The word analysis is quite self evident. And the only word that I need to focus on is sentiment. Now the word sentiment is essentially telling us something about tone of the language. Now I am writing something, and I want to check the tone of that particular text, or that particular voice message, whatever, we may have. Then, what I'm trying to do is I'm trying to get the sentiment of that particular piece of text, or voice.</a:t>
            </a:r>
            <a:endParaRPr sz="1150">
              <a:solidFill>
                <a:srgbClr val="05294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8294A5"/>
                </a:solidFill>
                <a:highlight>
                  <a:srgbClr val="FFFFFF"/>
                </a:highlight>
              </a:rPr>
              <a:t>0:44</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Okay, so in sentiment analysis what we're essentially trying to do is we are trying to do this exact same thing. We are trying to understand what is the tone of the language of the author. Okay, so I have just given three examples here. And each of these three examples are belonging to three different classes of sentiment that a piece of text can have like positive sentiment, or negative sentiment and neutral and neutral essentially means no positive no negative. Okay. So, I hope you got this particular point.</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sz="1150">
              <a:solidFill>
                <a:srgbClr val="05294B"/>
              </a:solidFill>
              <a:highlight>
                <a:srgbClr val="FFFFFF"/>
              </a:highlight>
            </a:endParaRPr>
          </a:p>
        </p:txBody>
      </p:sp>
      <p:sp>
        <p:nvSpPr>
          <p:cNvPr id="184" name="Google Shape;184;g89a8d4cfca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5" name="Google Shape;185;g89a8d4cfca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6" name="Google Shape;186;g89a8d4cfca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9a8d4cfca_0_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OK, now let me discuss about the real life use cases of sentiment analysis.</a:t>
            </a:r>
            <a:endParaRPr sz="1150">
              <a:solidFill>
                <a:srgbClr val="05294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8294A5"/>
                </a:solidFill>
                <a:highlight>
                  <a:srgbClr val="FFFFFF"/>
                </a:highlight>
              </a:rPr>
              <a:t>1:43</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If I remember, then there are actually quite a lot of use cases of sentiment analysis. And in fact, some of the companies are using it quite heavily in their two reps, and they are successfully getting benefit from this wonderful field of NLP, one of the companies that I can think of, at this point of time is Google. Obviously if you open the Play Store of Google, then you will, at once when you go to the review section of the, of the application any app that you are trying to download from the review section you can clearly see the application of sentiment analysis because they have clearly categorized the reviews between positive reviews and critical reviews, so that example I saw as a real life example. Other than that, banks can use a sentiment analysis to understand their customers, and whether their customers are enjoying the services that are provided by the banks. So these are the different types of real life use cases of sentiment analysis.</a:t>
            </a:r>
            <a:endParaRPr/>
          </a:p>
        </p:txBody>
      </p:sp>
      <p:sp>
        <p:nvSpPr>
          <p:cNvPr id="193" name="Google Shape;193;g89a8d4cfca_0_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4" name="Google Shape;194;g89a8d4cfca_0_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5" name="Google Shape;195;g89a8d4cfca_0_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9a8d4cfca_0_1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On this slide, I have discussed how does machine learning, or, sorry, how does sentiment analysis fit in with natural language processing. And if I talk about what is the role of sentiment analysis and in NLP then I would say NLP is a very broad field, and sentiment analysis is just a category or just a sub part of nlp, nlp is having some other parts also, which are listed on the slide, like machine translation text generation sentiment analysis, obviously, which is the topic of the discussion. In this video, we have bots, we have text summarization, and one very quick little fact that I want to discuss here is that bots and text generation are quite related and interlinked with each other. And why is that because bots are essentially machines, which response to your questions. Okay, so essentially machines, you are expecting machines to generate some text. Okay, so that is why these two fields, I feel are quite interlinked to each other. </a:t>
            </a:r>
            <a:endParaRPr/>
          </a:p>
        </p:txBody>
      </p:sp>
      <p:sp>
        <p:nvSpPr>
          <p:cNvPr id="202" name="Google Shape;202;g89a8d4cfca_0_1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3" name="Google Shape;203;g89a8d4cfca_0_1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4" name="Google Shape;204;g89a8d4cfca_0_1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9a8d4cfca_0_2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Now let us talk about some of the Python libraries which allow us to perform and do various sorts of natural language processing tasks. Obviously they also allow us to do sentiment analysis also, but I'm just talking about this broad natural language processing field. So we have got NLT Kay spacey text blob Jensen, Stanford core NLP and many more.</a:t>
            </a:r>
            <a:endParaRPr sz="1150">
              <a:solidFill>
                <a:srgbClr val="05294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8294A5"/>
                </a:solidFill>
                <a:highlight>
                  <a:srgbClr val="FFFFFF"/>
                </a:highlight>
              </a:rPr>
              <a:t>1:48</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Out of these libraries NLT K is quite old SPC text blob and Jensen, are quite new text blob is a library which is quite lightweight library compared to its counterparts like spacey and Jensen, and Stanford library is quite new, and it is by far one of the most cool libraries because it includes the state of the art techniques which allow us to do allow us to do all sorts of cool things with it. Okay. And it is also I guess the first library which includes highest number of human languages.</a:t>
            </a:r>
            <a:endParaRPr/>
          </a:p>
        </p:txBody>
      </p:sp>
      <p:sp>
        <p:nvSpPr>
          <p:cNvPr id="211" name="Google Shape;211;g89a8d4cfca_0_2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2" name="Google Shape;212;g89a8d4cfca_0_2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3" name="Google Shape;213;g89a8d4cfca_0_2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7cbe5a781_0_6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On this slide, I discussed five steps that I'm going to be following to implement the algorithm for sentiment analysis. Obviously the first step of getting the text is necessary because without the text, which, what is the purpose of sentiment analysis so we need to have some text. Then I'm going to be explaining to you guys about lowercase and punctuation remove word, and then we will be studying tokenization and stop word removal. And finally, not Finally, it will be the second last last step we are going to be reading the positive and negative text corpus because to implement the algorithm we need a very big corpus, which include the positive and negative words, so that we don't have to worry about which word is positive and which word is negative. Finally, we are going to be implementing the algorithm. </a:t>
            </a:r>
            <a:endParaRPr/>
          </a:p>
        </p:txBody>
      </p:sp>
      <p:sp>
        <p:nvSpPr>
          <p:cNvPr id="220" name="Google Shape;220;g87cbe5a781_0_6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1" name="Google Shape;221;g87cbe5a781_0_6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2" name="Google Shape;222;g87cbe5a781_0_6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9a8d4cfca_0_3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On this slide, I talk about the, the first step of the sentiment analysis procedure. And the first step is the step of getting the text. Obviously, this status quo of this, because without the text sentiment analysis is not possible. So, we need to collect the text. </a:t>
            </a:r>
            <a:endParaRPr/>
          </a:p>
        </p:txBody>
      </p:sp>
      <p:sp>
        <p:nvSpPr>
          <p:cNvPr id="229" name="Google Shape;229;g89a8d4cfca_0_3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0" name="Google Shape;230;g89a8d4cfca_0_3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1" name="Google Shape;231;g89a8d4cfca_0_3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9a8d4cfca_0_4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The next step is, after we have acquired the text that we want to get the sentiment of the next step is to is to do some basic processing or other pre processing on that text, and some of the pre processing that we need to do are first of all we need to convert the text into lower cases. And once we have the text in lower cases, the second task is to remove all the punctuation. And the reason that we are doing both of these two things, is because think about it. Does it matter if I say a word in lowercase and uppercase, it simply doesn't matter. It doesn't add any contextual value or meaningful value to a particular word. If I say a word like smile.</a:t>
            </a:r>
            <a:endParaRPr sz="1150">
              <a:solidFill>
                <a:srgbClr val="05294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8294A5"/>
                </a:solidFill>
                <a:highlight>
                  <a:srgbClr val="FFFFFF"/>
                </a:highlight>
              </a:rPr>
              <a:t>1:19</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You will not think in your head that I'm saying it in lowercase or uppercase. So, while speaking, if you have to understand me then you don't have to get the other am saying it in all lowercase and uppercase and it is true with punctuation So also, I'm not saying, question mark dot, while while I'm speaking something right so these two steps are quite necessary because these two steps actually processes the text and it converts the text into some nice and easy form.</a:t>
            </a:r>
            <a:endParaRPr/>
          </a:p>
        </p:txBody>
      </p:sp>
      <p:sp>
        <p:nvSpPr>
          <p:cNvPr id="238" name="Google Shape;238;g89a8d4cfca_0_4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9" name="Google Shape;239;g89a8d4cfca_0_4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0" name="Google Shape;240;g89a8d4cfca_0_4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251275" y="703975"/>
            <a:ext cx="6665100" cy="3433200"/>
          </a:xfrm>
          <a:prstGeom prst="rect">
            <a:avLst/>
          </a:prstGeom>
          <a:noFill/>
          <a:ln>
            <a:noFill/>
          </a:ln>
        </p:spPr>
        <p:txBody>
          <a:bodyPr anchorCtr="0" anchor="ctr" bIns="0" lIns="0" spcFirstLastPara="1" rIns="0" wrap="square" tIns="13325">
            <a:noAutofit/>
          </a:bodyPr>
          <a:lstStyle/>
          <a:p>
            <a:pPr indent="444500" lvl="0" marL="927100" marR="0" rtl="0" algn="ctr">
              <a:lnSpc>
                <a:spcPct val="100000"/>
              </a:lnSpc>
              <a:spcBef>
                <a:spcPts val="0"/>
              </a:spcBef>
              <a:spcAft>
                <a:spcPts val="0"/>
              </a:spcAft>
              <a:buClr>
                <a:schemeClr val="lt1"/>
              </a:buClr>
              <a:buSzPts val="5400"/>
              <a:buFont typeface="Arial"/>
              <a:buNone/>
            </a:pPr>
            <a:r>
              <a:rPr b="1" lang="en-GB" sz="7300">
                <a:solidFill>
                  <a:srgbClr val="FF9900"/>
                </a:solidFill>
                <a:latin typeface="Caveat"/>
                <a:ea typeface="Caveat"/>
                <a:cs typeface="Caveat"/>
                <a:sym typeface="Caveat"/>
              </a:rPr>
              <a:t>Sentiment Analysis in Python</a:t>
            </a:r>
            <a:endParaRPr b="1" sz="73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Tokenization and stopword removal</a:t>
            </a:r>
            <a:endParaRPr b="1" sz="3400">
              <a:solidFill>
                <a:schemeClr val="lt1"/>
              </a:solidFill>
              <a:latin typeface="Caveat"/>
              <a:ea typeface="Caveat"/>
              <a:cs typeface="Caveat"/>
              <a:sym typeface="Caveat"/>
            </a:endParaRPr>
          </a:p>
        </p:txBody>
      </p:sp>
      <p:sp>
        <p:nvSpPr>
          <p:cNvPr id="252" name="Google Shape;252;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53" name="Google Shape;253;p40"/>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300">
                <a:solidFill>
                  <a:schemeClr val="dk1"/>
                </a:solidFill>
                <a:latin typeface="Comfortaa"/>
                <a:ea typeface="Comfortaa"/>
                <a:cs typeface="Comfortaa"/>
                <a:sym typeface="Comfortaa"/>
              </a:rPr>
              <a:t>After having done the preprocessing, next we need to convert the text into tokens and then get rid of all the unnecessary words (stopwords).</a:t>
            </a:r>
            <a:endParaRPr sz="2300">
              <a:solidFill>
                <a:schemeClr val="dk1"/>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Reading positive and negative text corpus</a:t>
            </a:r>
            <a:endParaRPr b="1" sz="3400">
              <a:solidFill>
                <a:schemeClr val="lt1"/>
              </a:solidFill>
              <a:latin typeface="Caveat"/>
              <a:ea typeface="Caveat"/>
              <a:cs typeface="Caveat"/>
              <a:sym typeface="Caveat"/>
            </a:endParaRPr>
          </a:p>
        </p:txBody>
      </p:sp>
      <p:sp>
        <p:nvSpPr>
          <p:cNvPr id="261" name="Google Shape;261;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62" name="Google Shape;262;p41"/>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300">
                <a:solidFill>
                  <a:schemeClr val="dk1"/>
                </a:solidFill>
                <a:latin typeface="Comfortaa"/>
                <a:ea typeface="Comfortaa"/>
                <a:cs typeface="Comfortaa"/>
                <a:sym typeface="Comfortaa"/>
              </a:rPr>
              <a:t>To implement our sentiment algorithm, we need two corpus of positive and negative words which we can reference to check whether our text is positive or negative. </a:t>
            </a:r>
            <a:endParaRPr sz="2300">
              <a:solidFill>
                <a:schemeClr val="dk1"/>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Algorithm</a:t>
            </a:r>
            <a:endParaRPr b="1" sz="3400">
              <a:solidFill>
                <a:schemeClr val="lt1"/>
              </a:solidFill>
              <a:latin typeface="Caveat"/>
              <a:ea typeface="Caveat"/>
              <a:cs typeface="Caveat"/>
              <a:sym typeface="Caveat"/>
            </a:endParaRPr>
          </a:p>
        </p:txBody>
      </p:sp>
      <p:sp>
        <p:nvSpPr>
          <p:cNvPr id="270" name="Google Shape;270;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71" name="Google Shape;271;p42"/>
          <p:cNvSpPr txBox="1"/>
          <p:nvPr/>
        </p:nvSpPr>
        <p:spPr>
          <a:xfrm>
            <a:off x="122225" y="1071750"/>
            <a:ext cx="8490000" cy="35073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000">
                <a:solidFill>
                  <a:schemeClr val="dk1"/>
                </a:solidFill>
                <a:latin typeface="Comfortaa"/>
                <a:ea typeface="Comfortaa"/>
                <a:cs typeface="Comfortaa"/>
                <a:sym typeface="Comfortaa"/>
              </a:rPr>
              <a:t>Finally, we implement our algorithm which is..</a:t>
            </a:r>
            <a:endParaRPr sz="20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000">
                <a:solidFill>
                  <a:schemeClr val="dk1"/>
                </a:solidFill>
                <a:latin typeface="Comfortaa"/>
                <a:ea typeface="Comfortaa"/>
                <a:cs typeface="Comfortaa"/>
                <a:sym typeface="Comfortaa"/>
              </a:rPr>
              <a:t>Initialize</a:t>
            </a:r>
            <a:r>
              <a:rPr lang="en-GB" sz="2000">
                <a:solidFill>
                  <a:schemeClr val="dk1"/>
                </a:solidFill>
                <a:latin typeface="Comfortaa"/>
                <a:ea typeface="Comfortaa"/>
                <a:cs typeface="Comfortaa"/>
                <a:sym typeface="Comfortaa"/>
              </a:rPr>
              <a:t> positive score and negative score variable as 0.</a:t>
            </a:r>
            <a:endParaRPr sz="20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2000">
              <a:solidFill>
                <a:schemeClr val="dk1"/>
              </a:solidFill>
              <a:latin typeface="Comfortaa"/>
              <a:ea typeface="Comfortaa"/>
              <a:cs typeface="Comfortaa"/>
              <a:sym typeface="Comfortaa"/>
            </a:endParaRPr>
          </a:p>
          <a:p>
            <a:pPr indent="-355600" lvl="0" marL="457200" rtl="0" algn="l">
              <a:lnSpc>
                <a:spcPct val="110000"/>
              </a:lnSpc>
              <a:spcBef>
                <a:spcPts val="0"/>
              </a:spcBef>
              <a:spcAft>
                <a:spcPts val="0"/>
              </a:spcAft>
              <a:buClr>
                <a:schemeClr val="dk1"/>
              </a:buClr>
              <a:buSzPts val="2000"/>
              <a:buFont typeface="Comfortaa"/>
              <a:buAutoNum type="arabicPeriod"/>
            </a:pPr>
            <a:r>
              <a:rPr lang="en-GB" sz="2000">
                <a:solidFill>
                  <a:schemeClr val="dk1"/>
                </a:solidFill>
                <a:latin typeface="Comfortaa"/>
                <a:ea typeface="Comfortaa"/>
                <a:cs typeface="Comfortaa"/>
                <a:sym typeface="Comfortaa"/>
              </a:rPr>
              <a:t>Loop through all the cleaned words (lowercase words after removing stopwords).</a:t>
            </a:r>
            <a:endParaRPr sz="2000">
              <a:solidFill>
                <a:schemeClr val="dk1"/>
              </a:solidFill>
              <a:latin typeface="Comfortaa"/>
              <a:ea typeface="Comfortaa"/>
              <a:cs typeface="Comfortaa"/>
              <a:sym typeface="Comfortaa"/>
            </a:endParaRPr>
          </a:p>
          <a:p>
            <a:pPr indent="-355600" lvl="1" marL="914400" rtl="0" algn="l">
              <a:lnSpc>
                <a:spcPct val="110000"/>
              </a:lnSpc>
              <a:spcBef>
                <a:spcPts val="0"/>
              </a:spcBef>
              <a:spcAft>
                <a:spcPts val="0"/>
              </a:spcAft>
              <a:buClr>
                <a:schemeClr val="dk1"/>
              </a:buClr>
              <a:buSzPts val="2000"/>
              <a:buFont typeface="Comfortaa"/>
              <a:buAutoNum type="alphaLcPeriod"/>
            </a:pPr>
            <a:r>
              <a:rPr lang="en-GB" sz="2000">
                <a:solidFill>
                  <a:schemeClr val="dk1"/>
                </a:solidFill>
                <a:latin typeface="Comfortaa"/>
                <a:ea typeface="Comfortaa"/>
                <a:cs typeface="Comfortaa"/>
                <a:sym typeface="Comfortaa"/>
              </a:rPr>
              <a:t>For each word, check if it is in the positive list, if yes, increment the positive score by 1</a:t>
            </a:r>
            <a:endParaRPr sz="2000">
              <a:solidFill>
                <a:schemeClr val="dk1"/>
              </a:solidFill>
              <a:latin typeface="Comfortaa"/>
              <a:ea typeface="Comfortaa"/>
              <a:cs typeface="Comfortaa"/>
              <a:sym typeface="Comfortaa"/>
            </a:endParaRPr>
          </a:p>
          <a:p>
            <a:pPr indent="-355600" lvl="1" marL="914400" rtl="0" algn="l">
              <a:lnSpc>
                <a:spcPct val="110000"/>
              </a:lnSpc>
              <a:spcBef>
                <a:spcPts val="0"/>
              </a:spcBef>
              <a:spcAft>
                <a:spcPts val="0"/>
              </a:spcAft>
              <a:buClr>
                <a:schemeClr val="dk1"/>
              </a:buClr>
              <a:buSzPts val="2000"/>
              <a:buFont typeface="Comfortaa"/>
              <a:buAutoNum type="alphaLcPeriod"/>
            </a:pPr>
            <a:r>
              <a:rPr lang="en-GB" sz="2000">
                <a:solidFill>
                  <a:schemeClr val="dk1"/>
                </a:solidFill>
                <a:latin typeface="Comfortaa"/>
                <a:ea typeface="Comfortaa"/>
                <a:cs typeface="Comfortaa"/>
                <a:sym typeface="Comfortaa"/>
              </a:rPr>
              <a:t>Do the same for negative words</a:t>
            </a:r>
            <a:endParaRPr sz="2000">
              <a:solidFill>
                <a:schemeClr val="dk1"/>
              </a:solidFill>
              <a:latin typeface="Comfortaa"/>
              <a:ea typeface="Comfortaa"/>
              <a:cs typeface="Comfortaa"/>
              <a:sym typeface="Comfortaa"/>
            </a:endParaRPr>
          </a:p>
          <a:p>
            <a:pPr indent="-355600" lvl="0" marL="457200" rtl="0" algn="l">
              <a:lnSpc>
                <a:spcPct val="110000"/>
              </a:lnSpc>
              <a:spcBef>
                <a:spcPts val="0"/>
              </a:spcBef>
              <a:spcAft>
                <a:spcPts val="0"/>
              </a:spcAft>
              <a:buClr>
                <a:schemeClr val="dk1"/>
              </a:buClr>
              <a:buSzPts val="2000"/>
              <a:buFont typeface="Comfortaa"/>
              <a:buAutoNum type="arabicPeriod"/>
            </a:pPr>
            <a:r>
              <a:rPr lang="en-GB" sz="2000">
                <a:solidFill>
                  <a:schemeClr val="dk1"/>
                </a:solidFill>
                <a:latin typeface="Comfortaa"/>
                <a:ea typeface="Comfortaa"/>
                <a:cs typeface="Comfortaa"/>
                <a:sym typeface="Comfortaa"/>
              </a:rPr>
              <a:t>If positive score &gt; negative score, then the given text is positive while otherwise it is positive</a:t>
            </a:r>
            <a:endParaRPr sz="2000">
              <a:solidFill>
                <a:schemeClr val="dk1"/>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Sentiment analysis using Textblob</a:t>
            </a:r>
            <a:endParaRPr b="1" sz="3400">
              <a:solidFill>
                <a:schemeClr val="lt1"/>
              </a:solidFill>
              <a:latin typeface="Caveat"/>
              <a:ea typeface="Caveat"/>
              <a:cs typeface="Caveat"/>
              <a:sym typeface="Caveat"/>
            </a:endParaRPr>
          </a:p>
        </p:txBody>
      </p:sp>
      <p:sp>
        <p:nvSpPr>
          <p:cNvPr id="279" name="Google Shape;279;p4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80" name="Google Shape;280;p43"/>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200">
                <a:solidFill>
                  <a:schemeClr val="dk1"/>
                </a:solidFill>
                <a:latin typeface="Comfortaa"/>
                <a:ea typeface="Comfortaa"/>
                <a:cs typeface="Comfortaa"/>
                <a:sym typeface="Comfortaa"/>
              </a:rPr>
              <a:t>Now, the same procedure can be done through some external libraries which we listed in the beginning of the lecture. </a:t>
            </a:r>
            <a:endParaRPr sz="22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22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200">
                <a:solidFill>
                  <a:schemeClr val="dk1"/>
                </a:solidFill>
                <a:latin typeface="Comfortaa"/>
                <a:ea typeface="Comfortaa"/>
                <a:cs typeface="Comfortaa"/>
                <a:sym typeface="Comfortaa"/>
              </a:rPr>
              <a:t>We will use textblob in this video. </a:t>
            </a:r>
            <a:endParaRPr sz="2200">
              <a:solidFill>
                <a:schemeClr val="dk1"/>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Task for you</a:t>
            </a:r>
            <a:endParaRPr b="1" sz="3400">
              <a:solidFill>
                <a:schemeClr val="lt1"/>
              </a:solidFill>
              <a:latin typeface="Caveat"/>
              <a:ea typeface="Caveat"/>
              <a:cs typeface="Caveat"/>
              <a:sym typeface="Caveat"/>
            </a:endParaRPr>
          </a:p>
        </p:txBody>
      </p:sp>
      <p:sp>
        <p:nvSpPr>
          <p:cNvPr id="288" name="Google Shape;288;p4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89" name="Google Shape;289;p44"/>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Your task is to use.</a:t>
            </a:r>
            <a:endParaRPr sz="2100">
              <a:solidFill>
                <a:schemeClr val="dk1"/>
              </a:solidFill>
              <a:latin typeface="Comfortaa"/>
              <a:ea typeface="Comfortaa"/>
              <a:cs typeface="Comfortaa"/>
              <a:sym typeface="Comfortaa"/>
            </a:endParaRPr>
          </a:p>
          <a:p>
            <a:pPr indent="-361950" lvl="0" marL="1371600" rtl="0" algn="l">
              <a:lnSpc>
                <a:spcPct val="110000"/>
              </a:lnSpc>
              <a:spcBef>
                <a:spcPts val="0"/>
              </a:spcBef>
              <a:spcAft>
                <a:spcPts val="0"/>
              </a:spcAft>
              <a:buClr>
                <a:schemeClr val="dk1"/>
              </a:buClr>
              <a:buSzPts val="2100"/>
              <a:buFont typeface="Comfortaa"/>
              <a:buAutoNum type="arabicPeriod"/>
            </a:pPr>
            <a:r>
              <a:rPr lang="en-GB" sz="2100">
                <a:solidFill>
                  <a:schemeClr val="dk1"/>
                </a:solidFill>
                <a:latin typeface="Comfortaa"/>
                <a:ea typeface="Comfortaa"/>
                <a:cs typeface="Comfortaa"/>
                <a:sym typeface="Comfortaa"/>
              </a:rPr>
              <a:t>Scrapy </a:t>
            </a:r>
            <a:endParaRPr sz="2100">
              <a:solidFill>
                <a:schemeClr val="dk1"/>
              </a:solidFill>
              <a:latin typeface="Comfortaa"/>
              <a:ea typeface="Comfortaa"/>
              <a:cs typeface="Comfortaa"/>
              <a:sym typeface="Comfortaa"/>
            </a:endParaRPr>
          </a:p>
          <a:p>
            <a:pPr indent="-361950" lvl="0" marL="1371600" rtl="0" algn="l">
              <a:lnSpc>
                <a:spcPct val="110000"/>
              </a:lnSpc>
              <a:spcBef>
                <a:spcPts val="0"/>
              </a:spcBef>
              <a:spcAft>
                <a:spcPts val="0"/>
              </a:spcAft>
              <a:buClr>
                <a:schemeClr val="dk1"/>
              </a:buClr>
              <a:buSzPts val="2100"/>
              <a:buFont typeface="Comfortaa"/>
              <a:buAutoNum type="arabicPeriod"/>
            </a:pPr>
            <a:r>
              <a:rPr lang="en-GB" sz="2100">
                <a:solidFill>
                  <a:schemeClr val="dk1"/>
                </a:solidFill>
                <a:latin typeface="Comfortaa"/>
                <a:ea typeface="Comfortaa"/>
                <a:cs typeface="Comfortaa"/>
                <a:sym typeface="Comfortaa"/>
              </a:rPr>
              <a:t>Nltk</a:t>
            </a:r>
            <a:endParaRPr sz="2100">
              <a:solidFill>
                <a:schemeClr val="dk1"/>
              </a:solidFill>
              <a:latin typeface="Comfortaa"/>
              <a:ea typeface="Comfortaa"/>
              <a:cs typeface="Comfortaa"/>
              <a:sym typeface="Comfortaa"/>
            </a:endParaRPr>
          </a:p>
          <a:p>
            <a:pPr indent="-361950" lvl="0" marL="1371600" rtl="0" algn="l">
              <a:lnSpc>
                <a:spcPct val="110000"/>
              </a:lnSpc>
              <a:spcBef>
                <a:spcPts val="0"/>
              </a:spcBef>
              <a:spcAft>
                <a:spcPts val="0"/>
              </a:spcAft>
              <a:buClr>
                <a:schemeClr val="dk1"/>
              </a:buClr>
              <a:buSzPts val="2100"/>
              <a:buFont typeface="Comfortaa"/>
              <a:buAutoNum type="arabicPeriod"/>
            </a:pPr>
            <a:r>
              <a:rPr lang="en-GB" sz="2100">
                <a:solidFill>
                  <a:schemeClr val="dk1"/>
                </a:solidFill>
                <a:latin typeface="Comfortaa"/>
                <a:ea typeface="Comfortaa"/>
                <a:cs typeface="Comfortaa"/>
                <a:sym typeface="Comfortaa"/>
              </a:rPr>
              <a:t>Gensim</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For the same task that we did in this video and also make sure to check your sentiment analyzer with various different texts. </a:t>
            </a:r>
            <a:endParaRPr sz="2100">
              <a:solidFill>
                <a:schemeClr val="dk1"/>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5"/>
          <p:cNvSpPr/>
          <p:nvPr/>
        </p:nvSpPr>
        <p:spPr>
          <a:xfrm>
            <a:off x="0" y="191480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Thank you</a:t>
            </a:r>
            <a:endParaRPr b="1" sz="3400">
              <a:solidFill>
                <a:schemeClr val="lt1"/>
              </a:solidFill>
              <a:latin typeface="Caveat"/>
              <a:ea typeface="Caveat"/>
              <a:cs typeface="Caveat"/>
              <a:sym typeface="Caveat"/>
            </a:endParaRPr>
          </a:p>
        </p:txBody>
      </p:sp>
      <p:sp>
        <p:nvSpPr>
          <p:cNvPr id="297" name="Google Shape;297;p4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THE VIDEO</a:t>
            </a:r>
            <a:endParaRPr b="1" i="0" sz="3400" u="none" cap="none" strike="noStrike">
              <a:solidFill>
                <a:schemeClr val="lt1"/>
              </a:solidFill>
              <a:latin typeface="Caveat"/>
              <a:ea typeface="Caveat"/>
              <a:cs typeface="Caveat"/>
              <a:sym typeface="Caveat"/>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81" name="Google Shape;181;p32"/>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What is sentiment analysis?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Real life use cases of sentiment analysis.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Sentiment analysis as a sub-field of Natural Language Processing</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NLP in Python (Libraries)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Sentiment Analysis From Scratch in Python</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Getting the Text.</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Lower Case and Punctuation Removal. </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Tokenization and stopword removal.</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Reading the Positive and Negative Text corpus.</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Implementing the algorithm</a:t>
            </a:r>
            <a:endParaRPr sz="1600">
              <a:latin typeface="Comfortaa"/>
              <a:ea typeface="Comfortaa"/>
              <a:cs typeface="Comfortaa"/>
              <a:sym typeface="Comfortaa"/>
            </a:endParaRPr>
          </a:p>
          <a:p>
            <a:pPr indent="-330200" lvl="0" marL="457200" rtl="0" algn="l">
              <a:lnSpc>
                <a:spcPct val="110000"/>
              </a:lnSpc>
              <a:spcBef>
                <a:spcPts val="0"/>
              </a:spcBef>
              <a:spcAft>
                <a:spcPts val="0"/>
              </a:spcAft>
              <a:buSzPts val="1600"/>
              <a:buFont typeface="Comfortaa"/>
              <a:buChar char="●"/>
            </a:pPr>
            <a:r>
              <a:rPr lang="en-GB" sz="1600">
                <a:solidFill>
                  <a:schemeClr val="dk1"/>
                </a:solidFill>
                <a:latin typeface="Comfortaa"/>
                <a:ea typeface="Comfortaa"/>
                <a:cs typeface="Comfortaa"/>
                <a:sym typeface="Comfortaa"/>
              </a:rPr>
              <a:t>Sentiment Analysis using textblob python Library</a:t>
            </a:r>
            <a:endParaRPr sz="1600">
              <a:solidFill>
                <a:schemeClr val="dk1"/>
              </a:solidFill>
              <a:latin typeface="Comfortaa"/>
              <a:ea typeface="Comfortaa"/>
              <a:cs typeface="Comfortaa"/>
              <a:sym typeface="Comfortaa"/>
            </a:endParaRPr>
          </a:p>
          <a:p>
            <a:pPr indent="-330200" lvl="0" marL="457200" rtl="0" algn="l">
              <a:lnSpc>
                <a:spcPct val="110000"/>
              </a:lnSpc>
              <a:spcBef>
                <a:spcPts val="0"/>
              </a:spcBef>
              <a:spcAft>
                <a:spcPts val="0"/>
              </a:spcAft>
              <a:buClr>
                <a:schemeClr val="dk1"/>
              </a:buClr>
              <a:buSzPts val="1600"/>
              <a:buFont typeface="Comfortaa"/>
              <a:buChar char="●"/>
            </a:pPr>
            <a:r>
              <a:rPr lang="en-GB" sz="1600">
                <a:solidFill>
                  <a:schemeClr val="dk1"/>
                </a:solidFill>
                <a:latin typeface="Comfortaa"/>
                <a:ea typeface="Comfortaa"/>
                <a:cs typeface="Comfortaa"/>
                <a:sym typeface="Comfortaa"/>
              </a:rPr>
              <a:t>Task for you.</a:t>
            </a:r>
            <a:endParaRPr sz="1600">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What is Sentiment analysis?</a:t>
            </a:r>
            <a:endParaRPr b="1" i="0" sz="3400" u="none" cap="none" strike="noStrike">
              <a:solidFill>
                <a:schemeClr val="lt1"/>
              </a:solidFill>
              <a:latin typeface="Caveat"/>
              <a:ea typeface="Caveat"/>
              <a:cs typeface="Caveat"/>
              <a:sym typeface="Caveat"/>
            </a:endParaRPr>
          </a:p>
        </p:txBody>
      </p:sp>
      <p:sp>
        <p:nvSpPr>
          <p:cNvPr id="189" name="Google Shape;189;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0" name="Google Shape;190;p33"/>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800">
                <a:solidFill>
                  <a:schemeClr val="dk1"/>
                </a:solidFill>
                <a:latin typeface="Comfortaa"/>
                <a:ea typeface="Comfortaa"/>
                <a:cs typeface="Comfortaa"/>
                <a:sym typeface="Comfortaa"/>
              </a:rPr>
              <a:t>Sentiment analysis as the name suggests is an application of NLP in which we try to estimate the sentiment of a written or spoken language. </a:t>
            </a:r>
            <a:endParaRPr sz="18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1800">
              <a:solidFill>
                <a:schemeClr val="dk1"/>
              </a:solidFill>
              <a:latin typeface="Comfortaa"/>
              <a:ea typeface="Comfortaa"/>
              <a:cs typeface="Comfortaa"/>
              <a:sym typeface="Comfortaa"/>
            </a:endParaRPr>
          </a:p>
          <a:p>
            <a:pPr indent="-342900" lvl="0" marL="457200" rtl="0" algn="l">
              <a:lnSpc>
                <a:spcPct val="110000"/>
              </a:lnSpc>
              <a:spcBef>
                <a:spcPts val="0"/>
              </a:spcBef>
              <a:spcAft>
                <a:spcPts val="0"/>
              </a:spcAft>
              <a:buClr>
                <a:schemeClr val="dk1"/>
              </a:buClr>
              <a:buSzPts val="1800"/>
              <a:buFont typeface="Comfortaa"/>
              <a:buAutoNum type="arabicPeriod"/>
            </a:pPr>
            <a:r>
              <a:rPr lang="en-GB" sz="1800">
                <a:solidFill>
                  <a:schemeClr val="dk1"/>
                </a:solidFill>
                <a:latin typeface="Comfortaa"/>
                <a:ea typeface="Comfortaa"/>
                <a:cs typeface="Comfortaa"/>
                <a:sym typeface="Comfortaa"/>
              </a:rPr>
              <a:t>He is wonderful human being ===&gt; Positive Sentiment</a:t>
            </a:r>
            <a:endParaRPr sz="1800">
              <a:solidFill>
                <a:schemeClr val="dk1"/>
              </a:solidFill>
              <a:latin typeface="Comfortaa"/>
              <a:ea typeface="Comfortaa"/>
              <a:cs typeface="Comfortaa"/>
              <a:sym typeface="Comfortaa"/>
            </a:endParaRPr>
          </a:p>
          <a:p>
            <a:pPr indent="-342900" lvl="0" marL="457200" rtl="0" algn="l">
              <a:lnSpc>
                <a:spcPct val="110000"/>
              </a:lnSpc>
              <a:spcBef>
                <a:spcPts val="0"/>
              </a:spcBef>
              <a:spcAft>
                <a:spcPts val="0"/>
              </a:spcAft>
              <a:buClr>
                <a:schemeClr val="dk1"/>
              </a:buClr>
              <a:buSzPts val="1800"/>
              <a:buFont typeface="Comfortaa"/>
              <a:buAutoNum type="arabicPeriod"/>
            </a:pPr>
            <a:r>
              <a:rPr lang="en-GB" sz="1800">
                <a:solidFill>
                  <a:schemeClr val="dk1"/>
                </a:solidFill>
                <a:latin typeface="Comfortaa"/>
                <a:ea typeface="Comfortaa"/>
                <a:cs typeface="Comfortaa"/>
                <a:sym typeface="Comfortaa"/>
              </a:rPr>
              <a:t>It cannot be true ====&gt;  No sentiment. Just neutral.</a:t>
            </a:r>
            <a:endParaRPr sz="1800">
              <a:solidFill>
                <a:schemeClr val="dk1"/>
              </a:solidFill>
              <a:latin typeface="Comfortaa"/>
              <a:ea typeface="Comfortaa"/>
              <a:cs typeface="Comfortaa"/>
              <a:sym typeface="Comfortaa"/>
            </a:endParaRPr>
          </a:p>
          <a:p>
            <a:pPr indent="-342900" lvl="0" marL="457200" rtl="0" algn="l">
              <a:lnSpc>
                <a:spcPct val="110000"/>
              </a:lnSpc>
              <a:spcBef>
                <a:spcPts val="0"/>
              </a:spcBef>
              <a:spcAft>
                <a:spcPts val="0"/>
              </a:spcAft>
              <a:buClr>
                <a:schemeClr val="dk1"/>
              </a:buClr>
              <a:buSzPts val="1800"/>
              <a:buFont typeface="Comfortaa"/>
              <a:buAutoNum type="arabicPeriod"/>
            </a:pPr>
            <a:r>
              <a:rPr lang="en-GB" sz="1800">
                <a:solidFill>
                  <a:schemeClr val="dk1"/>
                </a:solidFill>
                <a:latin typeface="Comfortaa"/>
                <a:ea typeface="Comfortaa"/>
                <a:cs typeface="Comfortaa"/>
                <a:sym typeface="Comfortaa"/>
              </a:rPr>
              <a:t>This actor is horrible. ====&gt; Negative Sentiment. </a:t>
            </a:r>
            <a:endParaRPr/>
          </a:p>
          <a:p>
            <a:pPr indent="0" lvl="0" marL="0" rtl="0" algn="l">
              <a:lnSpc>
                <a:spcPct val="110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Real Life Use Cases of Sentiment Analysis</a:t>
            </a:r>
            <a:endParaRPr b="1" i="0" sz="3400" u="none" cap="none" strike="noStrike">
              <a:solidFill>
                <a:schemeClr val="lt1"/>
              </a:solidFill>
              <a:latin typeface="Caveat"/>
              <a:ea typeface="Caveat"/>
              <a:cs typeface="Caveat"/>
              <a:sym typeface="Caveat"/>
            </a:endParaRPr>
          </a:p>
        </p:txBody>
      </p:sp>
      <p:sp>
        <p:nvSpPr>
          <p:cNvPr id="198" name="Google Shape;198;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9" name="Google Shape;199;p34"/>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700">
                <a:latin typeface="Comfortaa"/>
                <a:ea typeface="Comfortaa"/>
                <a:cs typeface="Comfortaa"/>
                <a:sym typeface="Comfortaa"/>
              </a:rPr>
              <a:t>Sentiment analysis is a Huge topic and it has gain more interest in recent time when business need sentiment of </a:t>
            </a:r>
            <a:r>
              <a:rPr lang="en-GB" sz="1700">
                <a:latin typeface="Comfortaa"/>
                <a:ea typeface="Comfortaa"/>
                <a:cs typeface="Comfortaa"/>
                <a:sym typeface="Comfortaa"/>
              </a:rPr>
              <a:t>customer's</a:t>
            </a:r>
            <a:r>
              <a:rPr lang="en-GB" sz="1700">
                <a:latin typeface="Comfortaa"/>
                <a:ea typeface="Comfortaa"/>
                <a:cs typeface="Comfortaa"/>
                <a:sym typeface="Comfortaa"/>
              </a:rPr>
              <a:t> </a:t>
            </a:r>
            <a:r>
              <a:rPr lang="en-GB" sz="1700">
                <a:latin typeface="Comfortaa"/>
                <a:ea typeface="Comfortaa"/>
                <a:cs typeface="Comfortaa"/>
                <a:sym typeface="Comfortaa"/>
              </a:rPr>
              <a:t>review</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Banks Use it to analyse their customer sentiment</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Google use it heavily in the google play store app.</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Char char="●"/>
            </a:pPr>
            <a:r>
              <a:rPr lang="en-GB" sz="1700">
                <a:latin typeface="Comfortaa"/>
                <a:ea typeface="Comfortaa"/>
                <a:cs typeface="Comfortaa"/>
                <a:sym typeface="Comfortaa"/>
              </a:rPr>
              <a:t>Business mind twitter data for getting opinion of general public on their products and services.</a:t>
            </a:r>
            <a:endParaRPr sz="1700">
              <a:latin typeface="Comfortaa"/>
              <a:ea typeface="Comfortaa"/>
              <a:cs typeface="Comfortaa"/>
              <a:sym typeface="Comfortaa"/>
            </a:endParaRPr>
          </a:p>
          <a:p>
            <a:pPr indent="0" lvl="0" marL="0" rtl="0" algn="l">
              <a:lnSpc>
                <a:spcPct val="110000"/>
              </a:lnSpc>
              <a:spcBef>
                <a:spcPts val="0"/>
              </a:spcBef>
              <a:spcAft>
                <a:spcPts val="0"/>
              </a:spcAft>
              <a:buNone/>
            </a:pPr>
            <a:r>
              <a:t/>
            </a:r>
            <a:endParaRPr sz="1700">
              <a:latin typeface="Comfortaa"/>
              <a:ea typeface="Comfortaa"/>
              <a:cs typeface="Comfortaa"/>
              <a:sym typeface="Comfortaa"/>
            </a:endParaRPr>
          </a:p>
          <a:p>
            <a:pPr indent="0" lvl="0" marL="0" rtl="0" algn="l">
              <a:lnSpc>
                <a:spcPct val="110000"/>
              </a:lnSpc>
              <a:spcBef>
                <a:spcPts val="0"/>
              </a:spcBef>
              <a:spcAft>
                <a:spcPts val="0"/>
              </a:spcAft>
              <a:buNone/>
            </a:pPr>
            <a:r>
              <a:rPr lang="en-GB" sz="1700">
                <a:latin typeface="Comfortaa"/>
                <a:ea typeface="Comfortaa"/>
                <a:cs typeface="Comfortaa"/>
                <a:sym typeface="Comfortaa"/>
              </a:rPr>
              <a:t>This sector is expected to grow more in future because of its promising future. </a:t>
            </a:r>
            <a:endParaRPr sz="17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How does SENTIMENT ANALYSIS fit in with NLP?</a:t>
            </a:r>
            <a:endParaRPr b="1" i="0" sz="3400" u="none" cap="none" strike="noStrike">
              <a:solidFill>
                <a:schemeClr val="lt1"/>
              </a:solidFill>
              <a:latin typeface="Caveat"/>
              <a:ea typeface="Caveat"/>
              <a:cs typeface="Caveat"/>
              <a:sym typeface="Caveat"/>
            </a:endParaRPr>
          </a:p>
        </p:txBody>
      </p:sp>
      <p:sp>
        <p:nvSpPr>
          <p:cNvPr id="207" name="Google Shape;207;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8" name="Google Shape;208;p35"/>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700">
                <a:latin typeface="Comfortaa"/>
                <a:ea typeface="Comfortaa"/>
                <a:cs typeface="Comfortaa"/>
                <a:sym typeface="Comfortaa"/>
              </a:rPr>
              <a:t>NLP is a broad field which consists of tasks in which human language is involved. There are other sub tasks of NLP such as..</a:t>
            </a:r>
            <a:endParaRPr sz="1700">
              <a:latin typeface="Comfortaa"/>
              <a:ea typeface="Comfortaa"/>
              <a:cs typeface="Comfortaa"/>
              <a:sym typeface="Comfortaa"/>
            </a:endParaRPr>
          </a:p>
          <a:p>
            <a:pPr indent="0" lvl="0" marL="0" rtl="0" algn="l">
              <a:lnSpc>
                <a:spcPct val="110000"/>
              </a:lnSpc>
              <a:spcBef>
                <a:spcPts val="0"/>
              </a:spcBef>
              <a:spcAft>
                <a:spcPts val="0"/>
              </a:spcAft>
              <a:buNone/>
            </a:pPr>
            <a:r>
              <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Machine Translation</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Text Generation</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Sentiment analysis</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Bots</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Text summarization </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And many more...</a:t>
            </a:r>
            <a:endParaRPr sz="1700">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NLP in Python</a:t>
            </a:r>
            <a:endParaRPr b="1" i="0" sz="3400" u="none" cap="none" strike="noStrike">
              <a:solidFill>
                <a:schemeClr val="lt1"/>
              </a:solidFill>
              <a:latin typeface="Caveat"/>
              <a:ea typeface="Caveat"/>
              <a:cs typeface="Caveat"/>
              <a:sym typeface="Caveat"/>
            </a:endParaRPr>
          </a:p>
        </p:txBody>
      </p:sp>
      <p:sp>
        <p:nvSpPr>
          <p:cNvPr id="216" name="Google Shape;216;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17" name="Google Shape;217;p36"/>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700">
                <a:latin typeface="Comfortaa"/>
                <a:ea typeface="Comfortaa"/>
                <a:cs typeface="Comfortaa"/>
                <a:sym typeface="Comfortaa"/>
              </a:rPr>
              <a:t>There are several libraries in python which makes the task of NLP or in particular sentiment analysis easier such as..</a:t>
            </a:r>
            <a:endParaRPr sz="1700">
              <a:latin typeface="Comfortaa"/>
              <a:ea typeface="Comfortaa"/>
              <a:cs typeface="Comfortaa"/>
              <a:sym typeface="Comfortaa"/>
            </a:endParaRPr>
          </a:p>
          <a:p>
            <a:pPr indent="0" lvl="0" marL="0" rtl="0" algn="l">
              <a:lnSpc>
                <a:spcPct val="110000"/>
              </a:lnSpc>
              <a:spcBef>
                <a:spcPts val="0"/>
              </a:spcBef>
              <a:spcAft>
                <a:spcPts val="0"/>
              </a:spcAft>
              <a:buNone/>
            </a:pPr>
            <a:r>
              <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NLTK</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SPACY</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TEXTBLOB</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GENSIM</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Stanford CORE NLP</a:t>
            </a:r>
            <a:endParaRPr sz="1700">
              <a:latin typeface="Comfortaa"/>
              <a:ea typeface="Comfortaa"/>
              <a:cs typeface="Comfortaa"/>
              <a:sym typeface="Comfortaa"/>
            </a:endParaRPr>
          </a:p>
          <a:p>
            <a:pPr indent="-336550" lvl="0" marL="457200" rtl="0" algn="l">
              <a:lnSpc>
                <a:spcPct val="110000"/>
              </a:lnSpc>
              <a:spcBef>
                <a:spcPts val="0"/>
              </a:spcBef>
              <a:spcAft>
                <a:spcPts val="0"/>
              </a:spcAft>
              <a:buSzPts val="1700"/>
              <a:buFont typeface="Comfortaa"/>
              <a:buAutoNum type="arabicPeriod"/>
            </a:pPr>
            <a:r>
              <a:rPr lang="en-GB" sz="1700">
                <a:latin typeface="Comfortaa"/>
                <a:ea typeface="Comfortaa"/>
                <a:cs typeface="Comfortaa"/>
                <a:sym typeface="Comfortaa"/>
              </a:rPr>
              <a:t>And many more...</a:t>
            </a:r>
            <a:endParaRPr sz="17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Sentiment Analysis From Scratch in Python</a:t>
            </a:r>
            <a:endParaRPr b="1" sz="3400">
              <a:solidFill>
                <a:schemeClr val="lt1"/>
              </a:solidFill>
              <a:latin typeface="Caveat"/>
              <a:ea typeface="Caveat"/>
              <a:cs typeface="Caveat"/>
              <a:sym typeface="Caveat"/>
            </a:endParaRPr>
          </a:p>
        </p:txBody>
      </p:sp>
      <p:sp>
        <p:nvSpPr>
          <p:cNvPr id="225" name="Google Shape;225;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26" name="Google Shape;226;p37"/>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361950" lvl="0" marL="457200" rtl="0" algn="l">
              <a:lnSpc>
                <a:spcPct val="110000"/>
              </a:lnSpc>
              <a:spcBef>
                <a:spcPts val="0"/>
              </a:spcBef>
              <a:spcAft>
                <a:spcPts val="0"/>
              </a:spcAft>
              <a:buClr>
                <a:schemeClr val="dk1"/>
              </a:buClr>
              <a:buSzPts val="2100"/>
              <a:buFont typeface="Comfortaa"/>
              <a:buChar char="●"/>
            </a:pPr>
            <a:r>
              <a:rPr lang="en-GB" sz="2100">
                <a:solidFill>
                  <a:schemeClr val="dk1"/>
                </a:solidFill>
                <a:latin typeface="Comfortaa"/>
                <a:ea typeface="Comfortaa"/>
                <a:cs typeface="Comfortaa"/>
                <a:sym typeface="Comfortaa"/>
              </a:rPr>
              <a:t>Getting the Text.</a:t>
            </a:r>
            <a:endParaRPr sz="2100">
              <a:solidFill>
                <a:schemeClr val="dk1"/>
              </a:solidFill>
              <a:latin typeface="Comfortaa"/>
              <a:ea typeface="Comfortaa"/>
              <a:cs typeface="Comfortaa"/>
              <a:sym typeface="Comfortaa"/>
            </a:endParaRPr>
          </a:p>
          <a:p>
            <a:pPr indent="-361950" lvl="0" marL="457200" rtl="0" algn="l">
              <a:lnSpc>
                <a:spcPct val="110000"/>
              </a:lnSpc>
              <a:spcBef>
                <a:spcPts val="0"/>
              </a:spcBef>
              <a:spcAft>
                <a:spcPts val="0"/>
              </a:spcAft>
              <a:buClr>
                <a:schemeClr val="dk1"/>
              </a:buClr>
              <a:buSzPts val="2100"/>
              <a:buFont typeface="Comfortaa"/>
              <a:buChar char="●"/>
            </a:pPr>
            <a:r>
              <a:rPr lang="en-GB" sz="2100">
                <a:solidFill>
                  <a:schemeClr val="dk1"/>
                </a:solidFill>
                <a:latin typeface="Comfortaa"/>
                <a:ea typeface="Comfortaa"/>
                <a:cs typeface="Comfortaa"/>
                <a:sym typeface="Comfortaa"/>
              </a:rPr>
              <a:t>Lower Case and Punctuation Removal. </a:t>
            </a:r>
            <a:endParaRPr sz="2100">
              <a:solidFill>
                <a:schemeClr val="dk1"/>
              </a:solidFill>
              <a:latin typeface="Comfortaa"/>
              <a:ea typeface="Comfortaa"/>
              <a:cs typeface="Comfortaa"/>
              <a:sym typeface="Comfortaa"/>
            </a:endParaRPr>
          </a:p>
          <a:p>
            <a:pPr indent="-361950" lvl="0" marL="457200" rtl="0" algn="l">
              <a:lnSpc>
                <a:spcPct val="110000"/>
              </a:lnSpc>
              <a:spcBef>
                <a:spcPts val="0"/>
              </a:spcBef>
              <a:spcAft>
                <a:spcPts val="0"/>
              </a:spcAft>
              <a:buClr>
                <a:schemeClr val="dk1"/>
              </a:buClr>
              <a:buSzPts val="2100"/>
              <a:buFont typeface="Comfortaa"/>
              <a:buChar char="●"/>
            </a:pPr>
            <a:r>
              <a:rPr lang="en-GB" sz="2100">
                <a:solidFill>
                  <a:schemeClr val="dk1"/>
                </a:solidFill>
                <a:latin typeface="Comfortaa"/>
                <a:ea typeface="Comfortaa"/>
                <a:cs typeface="Comfortaa"/>
                <a:sym typeface="Comfortaa"/>
              </a:rPr>
              <a:t>Tokenization and stopword removal.</a:t>
            </a:r>
            <a:endParaRPr sz="2100">
              <a:solidFill>
                <a:schemeClr val="dk1"/>
              </a:solidFill>
              <a:latin typeface="Comfortaa"/>
              <a:ea typeface="Comfortaa"/>
              <a:cs typeface="Comfortaa"/>
              <a:sym typeface="Comfortaa"/>
            </a:endParaRPr>
          </a:p>
          <a:p>
            <a:pPr indent="-361950" lvl="0" marL="457200" rtl="0" algn="l">
              <a:lnSpc>
                <a:spcPct val="110000"/>
              </a:lnSpc>
              <a:spcBef>
                <a:spcPts val="0"/>
              </a:spcBef>
              <a:spcAft>
                <a:spcPts val="0"/>
              </a:spcAft>
              <a:buClr>
                <a:schemeClr val="dk1"/>
              </a:buClr>
              <a:buSzPts val="2100"/>
              <a:buFont typeface="Comfortaa"/>
              <a:buChar char="●"/>
            </a:pPr>
            <a:r>
              <a:rPr lang="en-GB" sz="2100">
                <a:solidFill>
                  <a:schemeClr val="dk1"/>
                </a:solidFill>
                <a:latin typeface="Comfortaa"/>
                <a:ea typeface="Comfortaa"/>
                <a:cs typeface="Comfortaa"/>
                <a:sym typeface="Comfortaa"/>
              </a:rPr>
              <a:t>Reading the Positive and Negative Text corpus.</a:t>
            </a:r>
            <a:endParaRPr sz="2100">
              <a:solidFill>
                <a:schemeClr val="dk1"/>
              </a:solidFill>
              <a:latin typeface="Comfortaa"/>
              <a:ea typeface="Comfortaa"/>
              <a:cs typeface="Comfortaa"/>
              <a:sym typeface="Comfortaa"/>
            </a:endParaRPr>
          </a:p>
          <a:p>
            <a:pPr indent="-361950" lvl="0" marL="457200" rtl="0" algn="l">
              <a:lnSpc>
                <a:spcPct val="110000"/>
              </a:lnSpc>
              <a:spcBef>
                <a:spcPts val="0"/>
              </a:spcBef>
              <a:spcAft>
                <a:spcPts val="0"/>
              </a:spcAft>
              <a:buClr>
                <a:schemeClr val="dk1"/>
              </a:buClr>
              <a:buSzPts val="2100"/>
              <a:buFont typeface="Comfortaa"/>
              <a:buChar char="●"/>
            </a:pPr>
            <a:r>
              <a:rPr lang="en-GB" sz="2100">
                <a:solidFill>
                  <a:schemeClr val="dk1"/>
                </a:solidFill>
                <a:latin typeface="Comfortaa"/>
                <a:ea typeface="Comfortaa"/>
                <a:cs typeface="Comfortaa"/>
                <a:sym typeface="Comfortaa"/>
              </a:rPr>
              <a:t>Implementing the algorithm</a:t>
            </a:r>
            <a:endParaRPr sz="2100">
              <a:solidFill>
                <a:schemeClr val="dk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Getting the Text</a:t>
            </a:r>
            <a:endParaRPr b="1" sz="3400">
              <a:solidFill>
                <a:schemeClr val="lt1"/>
              </a:solidFill>
              <a:latin typeface="Caveat"/>
              <a:ea typeface="Caveat"/>
              <a:cs typeface="Caveat"/>
              <a:sym typeface="Caveat"/>
            </a:endParaRPr>
          </a:p>
        </p:txBody>
      </p:sp>
      <p:sp>
        <p:nvSpPr>
          <p:cNvPr id="234" name="Google Shape;234;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35" name="Google Shape;235;p38"/>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Without</a:t>
            </a:r>
            <a:r>
              <a:rPr lang="en-GB" sz="2100">
                <a:solidFill>
                  <a:schemeClr val="dk1"/>
                </a:solidFill>
                <a:latin typeface="Comfortaa"/>
                <a:ea typeface="Comfortaa"/>
                <a:cs typeface="Comfortaa"/>
                <a:sym typeface="Comfortaa"/>
              </a:rPr>
              <a:t> text, how are we going to perform the sentiment analysis. </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So, this step is quite obvious.</a:t>
            </a:r>
            <a:endParaRPr sz="2100">
              <a:solidFill>
                <a:schemeClr val="dk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Lower Case and </a:t>
            </a:r>
            <a:r>
              <a:rPr b="1" lang="en-GB" sz="3400">
                <a:solidFill>
                  <a:schemeClr val="lt1"/>
                </a:solidFill>
                <a:latin typeface="Caveat"/>
                <a:ea typeface="Caveat"/>
                <a:cs typeface="Caveat"/>
                <a:sym typeface="Caveat"/>
              </a:rPr>
              <a:t>Punctuation</a:t>
            </a:r>
            <a:r>
              <a:rPr b="1" lang="en-GB" sz="3400">
                <a:solidFill>
                  <a:schemeClr val="lt1"/>
                </a:solidFill>
                <a:latin typeface="Caveat"/>
                <a:ea typeface="Caveat"/>
                <a:cs typeface="Caveat"/>
                <a:sym typeface="Caveat"/>
              </a:rPr>
              <a:t> removal</a:t>
            </a:r>
            <a:endParaRPr b="1" sz="3400">
              <a:solidFill>
                <a:schemeClr val="lt1"/>
              </a:solidFill>
              <a:latin typeface="Caveat"/>
              <a:ea typeface="Caveat"/>
              <a:cs typeface="Caveat"/>
              <a:sym typeface="Caveat"/>
            </a:endParaRPr>
          </a:p>
        </p:txBody>
      </p:sp>
      <p:sp>
        <p:nvSpPr>
          <p:cNvPr id="243" name="Google Shape;243;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44" name="Google Shape;244;p39"/>
          <p:cNvSpPr txBox="1"/>
          <p:nvPr/>
        </p:nvSpPr>
        <p:spPr>
          <a:xfrm>
            <a:off x="122225" y="1242575"/>
            <a:ext cx="8490000" cy="300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100">
                <a:solidFill>
                  <a:schemeClr val="dk1"/>
                </a:solidFill>
                <a:latin typeface="Comfortaa"/>
                <a:ea typeface="Comfortaa"/>
                <a:cs typeface="Comfortaa"/>
                <a:sym typeface="Comfortaa"/>
              </a:rPr>
              <a:t>After </a:t>
            </a:r>
            <a:r>
              <a:rPr lang="en-GB" sz="2100">
                <a:solidFill>
                  <a:schemeClr val="dk1"/>
                </a:solidFill>
                <a:latin typeface="Comfortaa"/>
                <a:ea typeface="Comfortaa"/>
                <a:cs typeface="Comfortaa"/>
                <a:sym typeface="Comfortaa"/>
              </a:rPr>
              <a:t>acquiring</a:t>
            </a:r>
            <a:r>
              <a:rPr lang="en-GB" sz="2100">
                <a:solidFill>
                  <a:schemeClr val="dk1"/>
                </a:solidFill>
                <a:latin typeface="Comfortaa"/>
                <a:ea typeface="Comfortaa"/>
                <a:cs typeface="Comfortaa"/>
                <a:sym typeface="Comfortaa"/>
              </a:rPr>
              <a:t> the text, the next step is do some basic processing on that acquired text. </a:t>
            </a:r>
            <a:endParaRPr sz="21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2100">
              <a:solidFill>
                <a:schemeClr val="dk1"/>
              </a:solidFill>
              <a:latin typeface="Comfortaa"/>
              <a:ea typeface="Comfortaa"/>
              <a:cs typeface="Comfortaa"/>
              <a:sym typeface="Comfortaa"/>
            </a:endParaRPr>
          </a:p>
          <a:p>
            <a:pPr indent="-361950" lvl="0" marL="457200" rtl="0" algn="l">
              <a:lnSpc>
                <a:spcPct val="110000"/>
              </a:lnSpc>
              <a:spcBef>
                <a:spcPts val="0"/>
              </a:spcBef>
              <a:spcAft>
                <a:spcPts val="0"/>
              </a:spcAft>
              <a:buClr>
                <a:schemeClr val="dk1"/>
              </a:buClr>
              <a:buSzPts val="2100"/>
              <a:buFont typeface="Comfortaa"/>
              <a:buAutoNum type="arabicPeriod"/>
            </a:pPr>
            <a:r>
              <a:rPr lang="en-GB" sz="2100">
                <a:solidFill>
                  <a:schemeClr val="dk1"/>
                </a:solidFill>
                <a:latin typeface="Comfortaa"/>
                <a:ea typeface="Comfortaa"/>
                <a:cs typeface="Comfortaa"/>
                <a:sym typeface="Comfortaa"/>
              </a:rPr>
              <a:t>Convert that text in lowercase.</a:t>
            </a:r>
            <a:endParaRPr sz="2100">
              <a:solidFill>
                <a:schemeClr val="dk1"/>
              </a:solidFill>
              <a:latin typeface="Comfortaa"/>
              <a:ea typeface="Comfortaa"/>
              <a:cs typeface="Comfortaa"/>
              <a:sym typeface="Comfortaa"/>
            </a:endParaRPr>
          </a:p>
          <a:p>
            <a:pPr indent="-361950" lvl="0" marL="457200" rtl="0" algn="l">
              <a:lnSpc>
                <a:spcPct val="110000"/>
              </a:lnSpc>
              <a:spcBef>
                <a:spcPts val="0"/>
              </a:spcBef>
              <a:spcAft>
                <a:spcPts val="0"/>
              </a:spcAft>
              <a:buClr>
                <a:schemeClr val="dk1"/>
              </a:buClr>
              <a:buSzPts val="2100"/>
              <a:buFont typeface="Comfortaa"/>
              <a:buAutoNum type="arabicPeriod"/>
            </a:pPr>
            <a:r>
              <a:rPr lang="en-GB" sz="2100">
                <a:solidFill>
                  <a:schemeClr val="dk1"/>
                </a:solidFill>
                <a:latin typeface="Comfortaa"/>
                <a:ea typeface="Comfortaa"/>
                <a:cs typeface="Comfortaa"/>
                <a:sym typeface="Comfortaa"/>
              </a:rPr>
              <a:t>Remove all the punctuati</a:t>
            </a:r>
            <a:r>
              <a:rPr lang="en-GB" sz="2100">
                <a:solidFill>
                  <a:schemeClr val="dk1"/>
                </a:solidFill>
                <a:latin typeface="Comfortaa"/>
                <a:ea typeface="Comfortaa"/>
                <a:cs typeface="Comfortaa"/>
                <a:sym typeface="Comfortaa"/>
              </a:rPr>
              <a:t>on.</a:t>
            </a:r>
            <a:endParaRPr sz="2100">
              <a:solidFill>
                <a:schemeClr val="dk1"/>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