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aveat"/>
      <p:regular r:id="rId22"/>
      <p:bold r:id="rId23"/>
    </p:embeddedFont>
    <p:embeddedFont>
      <p:font typeface="Poppins"/>
      <p:bold r:id="rId24"/>
      <p:boldItalic r:id="rId25"/>
    </p:embeddedFont>
    <p:embeddedFont>
      <p:font typeface="Palatino Linotype"/>
      <p:regular r:id="rId26"/>
      <p:bold r:id="rId27"/>
      <p:italic r:id="rId28"/>
      <p:boldItalic r:id="rId29"/>
    </p:embeddedFont>
    <p:embeddedFont>
      <p:font typeface="Gill Sans"/>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regular.fntdata"/><Relationship Id="rId21" Type="http://schemas.openxmlformats.org/officeDocument/2006/relationships/slide" Target="slides/slide15.xml"/><Relationship Id="rId24" Type="http://schemas.openxmlformats.org/officeDocument/2006/relationships/font" Target="fonts/Poppins-bold.fntdata"/><Relationship Id="rId23" Type="http://schemas.openxmlformats.org/officeDocument/2006/relationships/font" Target="fonts/Cave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font" Target="fonts/Poppins-boldItalic.fntdata"/><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sz="1300">
                <a:solidFill>
                  <a:srgbClr val="05294B"/>
                </a:solidFill>
                <a:highlight>
                  <a:srgbClr val="FFFFFF"/>
                </a:highlight>
              </a:rPr>
              <a:t>Hello guys, welcome to this new video. In this video we are going to be discussing about portfolio risk optimization. Now, there are various things that go into portfolio risk optimization. Obviously this is a huge topic which cannot be covered in one single video but I will try my best to make every concepts as clear as possible. So let us get started. </a:t>
            </a:r>
            <a:endParaRPr sz="1300">
              <a:solidFill>
                <a:srgbClr val="05294B"/>
              </a:solidFill>
              <a:highlight>
                <a:srgbClr val="FFFFFF"/>
              </a:highlight>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9ea11709e_0_5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Now that we have got the data for the past six years. The second thing is that we have to calculate the return metric for our data before that we need to calculate the return for which we will be using percentage change of of the price data that we got from Yahoo. This is the first thing. And the second thing is that we need to also define weights weights that we are thinking that will be optimal, obviously, that might not be optimal because we are just trying, trying out things. So we will define our weights that will obviously be random which usually most of the case people define equal weights for each of those instruments. So in my, in our case we have got five instruments, so we will say that 20% of our money should be should should go to each of these instruments and After defining words we can compute various different types of return matrix for our portfolio so there are essentially various different types of return matrix. The first one is average return now average return is a is a metric which gives you a single number for the return, so it gives you the performance of the portfolio in one single number. So, between two portfolio The, the portfolio, which will be having more evidence returned will obviously be better. The second type of return metric that we need to understand is called cumulative return matrix. Now, if I look at average return, then average return, just gives you one single number. It does not give you any information as to how the return has been progressed has been improved over the period of time, whereas cumulative return on the other hand will give you the progress report as to how return has been evolved in the last six years because six years, is the data that we are considering. The third type of return is known as annualized return. And what do we mean by annualized return to make you understand this particular point, I would like to take an example. And the example we would be would be example of two stocks. One is stock is having a data for 10 days, and another his talk is having the data for say for example one year. How are you going to compare the, the performance of both of these stocks. When they have different durations so to compare those different durations information, I would like to use annualize. You could not just take average return for both of these set of prices because it would be misleading because the first stock is only having the data for 10 days. Okay, so it would be misleading to report the average return so that is why we come up with a new metric which is known as and when I say return for making the competition</a:t>
            </a:r>
            <a:endParaRPr sz="1300">
              <a:solidFill>
                <a:srgbClr val="05294B"/>
              </a:solidFill>
              <a:highlight>
                <a:srgbClr val="FFFFFF"/>
              </a:highlight>
            </a:endParaRPr>
          </a:p>
          <a:p>
            <a:pPr indent="0" lvl="0" marL="0" rtl="0" algn="l">
              <a:lnSpc>
                <a:spcPct val="115000"/>
              </a:lnSpc>
              <a:spcBef>
                <a:spcPts val="0"/>
              </a:spcBef>
              <a:spcAft>
                <a:spcPts val="0"/>
              </a:spcAft>
              <a:buSzPts val="1100"/>
              <a:buNone/>
            </a:pPr>
            <a:r>
              <a:rPr lang="en-GB" sz="1300">
                <a:solidFill>
                  <a:srgbClr val="05294B"/>
                </a:solidFill>
                <a:highlight>
                  <a:srgbClr val="FFFFFF"/>
                </a:highlight>
              </a:rPr>
              <a:t>easier. </a:t>
            </a:r>
            <a:endParaRPr/>
          </a:p>
        </p:txBody>
      </p:sp>
      <p:sp>
        <p:nvSpPr>
          <p:cNvPr id="254" name="Google Shape;254;g89ea11709e_0_5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5" name="Google Shape;255;g89ea11709e_0_5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6" name="Google Shape;256;g89ea11709e_0_5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9ea11709e_0_6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Now let us talk about the risk matrix. So there are again various risk matrix. But, but only this matrix that is a huge quite heavily in finance is known as standard deviation. So there are actually two different methods of calculating standard deviation. One is the full expanded form, and another is a vectorized, or in the matrix form. So, in the full expanded form that is getting displayed on your screen. What we do is we just compute the individual. We just compute the individual standard deviation of each of the stocks, and then we square and add the weights, the linear combination of weights and standard deviation and also we also compute the, the correlation between two different stocks, and we incorporate that also. Okay, correlation is represented by this symbol called row, whereas a sigma represents the standard deviation. Okay, but there is an easy way, that will be discussed in the next slide. </a:t>
            </a:r>
            <a:endParaRPr/>
          </a:p>
        </p:txBody>
      </p:sp>
      <p:sp>
        <p:nvSpPr>
          <p:cNvPr id="264" name="Google Shape;264;g89ea11709e_0_6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5" name="Google Shape;265;g89ea11709e_0_6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6" name="Google Shape;266;g89ea11709e_0_6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9ea11709e_0_7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Now that we are on the next slide. This slide discusses a one easy way to calculate portfolio standard deviation. It just takes into consideration the W vector w vector is a weight vector and sigma here, Capital sigma is known as covariance matrix of returns, and to compute this covariance matrix of returns in.</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In pandas we just have to call the dot cov method. Now this is a statistical matrix that is used to calculate the variance covariance of various variables, say for example I am having a returned data for five symbols. So in my case, this covariance variance matrix will be five times five, where diagonal elements will represent the variance of the stock symbols or returns and off diagonal represents the correlation between various stocks. Okay, so we compute this w t dot sigma dot w, and then we take the square root of that resulting number, and we get the portfolio standard deviation.</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a:p>
        </p:txBody>
      </p:sp>
      <p:sp>
        <p:nvSpPr>
          <p:cNvPr id="275" name="Google Shape;275;g89ea11709e_0_7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6" name="Google Shape;276;g89ea11709e_0_7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7" name="Google Shape;277;g89ea11709e_0_7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9ea11709e_0_8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Next we talk about the risk adjusted return metric till now whatever we have discussed is separately, we discuss the return matrix separately we discussed risk matrix separately. Our investor would like to know one single number because he is not quite professional in these different types of terminologies, he would like to know a single number with which he can judge that one portfolio is better over other, so that is what we're risk adjusted return metric comes into picture. So risk adjusted return metric is essentially a return metric, which gives you information about the return, which is adjusted with risk, so we don't need to think about risk and return separately. So there are two metric, which comes under risk adjusted return matrix Sharpe ratio and sortino ratio. In fact, sortino ratio is just a modified version of Sharpe ratio. What Sharpe ratio does this, it takes the ratio of return, and standard deviation. So the more the standard deviation, the less the Sharpe ratio will be more the standard deviation means more the volatility of the portfolio. So more volatility less the Sharpe ratio so hence, less the Sharpe ratio, we would like to stay away from that particular portfolio. Okay, and what sortino ratio does is it takes into consideration the fact that not all the returns, or not, not all the, all the type of volatility is bad, because only the type of volatility which is going in the negative direction is bad, the volatility which is going in the positive direction is something that an investor would like to prefer. Right, so that is what is used by sortino ratio, and it's quite easy to compute because the, the only difference between Sharpe ratio is and sortino ratio is the fact that standard deviations are computed differently in sortino ratio in separation. Okay, so I hope you got this particular point. </a:t>
            </a:r>
            <a:endParaRPr/>
          </a:p>
        </p:txBody>
      </p:sp>
      <p:sp>
        <p:nvSpPr>
          <p:cNvPr id="285" name="Google Shape;285;g89ea11709e_0_8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6" name="Google Shape;286;g89ea11709e_0_8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7" name="Google Shape;287;g89ea11709e_0_8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9c2990912_0_6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Next we talk about the task for you so once we have a very, very simple portfolio optimization procedure. Now, I would like you to build a optimal portfolio from the stocks, Amazon Apple Walmart and Microsoft. Now, I would also like to do one more thing, and that thing is.</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And that thing is to define the optimal portfolio, again, I've already done that before. Optimal portfolio is essentially about two questions. The first one is which stocks to invest in, and in what proportion, should we invest in. Okay. And the first question has already been answered for you, so you have been given these four set of stocks that you need to consider. And after that you just need to take the appropriate proportion. You need to compute that optimal proportion and you need to come up with that optimal proportion. Through the procedure that we have discussed in this video.</a:t>
            </a:r>
            <a:endParaRPr/>
          </a:p>
        </p:txBody>
      </p:sp>
      <p:sp>
        <p:nvSpPr>
          <p:cNvPr id="295" name="Google Shape;295;g89c2990912_0_6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96" name="Google Shape;296;g89c2990912_0_6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97" name="Google Shape;297;g89c2990912_0_6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9ea11709e_0_9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304" name="Google Shape;304;g89ea11709e_0_9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305" name="Google Shape;305;g89ea11709e_0_9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306" name="Google Shape;306;g89ea11709e_0_9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c2214fd7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All right, so before we discuss anything. Let me first of all, discuss the agenda of this video. So essentially in the agenda, what I do is I discuss what are the various topics that we are going to be talking about as we move along the video. The first thing is obviously what is portfolio because many of you might not be familiar with what exactly do we mean by portfolio, and then we are going to be talking about a very big difference between portfolio and fund. Okay, so so after talking about that we are going to be talking about some real life use cases of portfolio risk management, and then we will move on to talk about the various regions that portfolio analysis is useful, and also some terminologies associated with portfolio analysis that some of you might not be comfortable with. That is why I'm discussing this terminology section, and from the next slide, I would like to take an example and implement that in Python. And essentially what I am going to do is I'm going to take five stocks Facebook Amazon Apple Netflix and Google, and I'm going to try to make a portfolio of these five stocks. Okay. And finally I will have a task for you. So I hope you are excited. so let us get started. </a:t>
            </a:r>
            <a:endParaRPr/>
          </a:p>
        </p:txBody>
      </p:sp>
      <p:sp>
        <p:nvSpPr>
          <p:cNvPr id="175" name="Google Shape;175;g89c2214fd7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89c2214fd7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89c2214fd7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9c2214fd7_0_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All right, so let us first talk about what do we mean by portfolio. So essentially, if you look at the definition of portfolio you think that something fancy is going on, but no portfolio is a very simple term and that term means that portfolio is just a collection of different stocks or, rather, I should say, portfolio is just a collection of various investment options that an individual can invest into. Okay, so I can have an example whereas, the first portfolio is having two stocks, Apple stock and Microsoft stock. But not only that, but we also need to specify that what is a percentage of each stock in my portfolio. So for example, I'm having thousand dollars to invest, I would like to first of all know that, which is stocks should I invest in. And the second question is that, what is the percentage of thousand dollars that I should invest in each of these respective stocks. So I hope you got the definition of portfolio. Now let us move on. </a:t>
            </a:r>
            <a:endParaRPr/>
          </a:p>
        </p:txBody>
      </p:sp>
      <p:sp>
        <p:nvSpPr>
          <p:cNvPr id="185" name="Google Shape;185;g89c2214fd7_0_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6" name="Google Shape;186;g89c2214fd7_0_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7" name="Google Shape;187;g89c2214fd7_0_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9ea11709e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So after understanding the definition of portfolio, we would like to differentiate it by fund. What do we mean by fund, and what do we mean by portfolio portfolio, as we have already discussed that is a collection of funds or investment options, and most of the time portfolio are made by and managed by any individual whereas, on the other hand, fund is a pool of investment that is managed by professionals.</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And if I talk about funds in the funds, the manager, that is managing funds will directly, buy stocks from the companies whereas individuals who are managing portfolio will purchase units of funds. Okay, so this is the difference between portfolio </a:t>
            </a:r>
            <a:r>
              <a:rPr lang="en-GB" sz="1150">
                <a:solidFill>
                  <a:srgbClr val="05294B"/>
                </a:solidFill>
                <a:highlight>
                  <a:srgbClr val="FFFFFF"/>
                </a:highlight>
              </a:rPr>
              <a:t>and fund</a:t>
            </a:r>
            <a:endParaRPr/>
          </a:p>
        </p:txBody>
      </p:sp>
      <p:sp>
        <p:nvSpPr>
          <p:cNvPr id="195" name="Google Shape;195;g89ea11709e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6" name="Google Shape;196;g89ea11709e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7" name="Google Shape;197;g89ea11709e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ea11709e_0_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Now let me start talking about some of the real life use cases of portfolio analysis. See, there are actually two very major use cases of portfolio analysis that I can think of right now. The first one is the use of portfolio analysis by the individuals who are managing their own personal investments by taking care of various investments in the form of historic and what percentage of their money that they should invest in various different types of stock. The second use case that I can think of is the use case related to portfolio fund manager so there are various big corporations that have some in house, or portfolio management, and what they do is they provide their customers some services related to the related to portfolio. I'll find a fund guidelines and portfolio fund recommendations in which they have a dedicated individual who is expert who has an expertise in a portfolio fund management, and they guide their customers are in these type of tasks, where they they guide their users that, which are the stocks that they should invest in, and what are what is the percentage, and essentially what is the weight of those stocks that they should consider. Okay, so these two types of use case that I would like to discuss. </a:t>
            </a:r>
            <a:endParaRPr/>
          </a:p>
        </p:txBody>
      </p:sp>
      <p:sp>
        <p:nvSpPr>
          <p:cNvPr id="205" name="Google Shape;205;g89ea11709e_0_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6" name="Google Shape;206;g89ea11709e_0_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7" name="Google Shape;207;g89ea11709e_0_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ea11709e_0_1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Now, after talking about the real life use case of portfolio analysis, let us now discuss why do we need a portfolio analysis. Why cannot just be live without it. I mean, it's a very difficult question but still try to think about it. We have got hundreds or even thousands of stocks out there. Okay, so the first choice that a user has to make is that which stocks should he consider. And the second thing is once he has decided that okay so this is the this is the, these are the stocks that I'm going to include in my portfolio. The second problem arises that. How much money should I invest in each of these stocks. So essentially what should be the optimal weights of each of those stocks, so these two different types of questions are very difficult, although they look very easy but the sheer amount of different combinations that involved. Make this problem, very difficult and that is why we need portfolio analysis that is why we need dedicated professionals who can guide individuals in their investment decisions. </a:t>
            </a:r>
            <a:endParaRPr/>
          </a:p>
        </p:txBody>
      </p:sp>
      <p:sp>
        <p:nvSpPr>
          <p:cNvPr id="215" name="Google Shape;215;g89ea11709e_0_1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6" name="Google Shape;216;g89ea11709e_0_1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7" name="Google Shape;217;g89ea11709e_0_1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9ea11709e_0_2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So after discussing about the introduction of portfolio analysis, I would like to now start talking about some terminologies that I feel would be necessity for some people who are not very comfortable with these things. So the first terminologies toxic Well, what do we mean by stock symbols, so every corporation, who participate in a stock exchange. Have a pseudo name you can call it, and that pseudo name is a name, with which they they trade in stocks exchange. For example, if I talk about Facebook, then Facebook has a name called FB in stock exchange with which they are identified. Okay, so it is all about identification so how do we identify Facebook in stock exchange. Now let me talk about diversification portfolio. For this I would like to take an example, let us say, I'm having a portfolio of three stocks. And what I'm doing is I'm spending 98% of my money on stock a, and only 1% of my money on stock B and see what is happening here. This type of portfolio is known as having lack of diversification, and the reason is that it is only spending most of its money on stock A. So, what was the need of portfolio then if it is preferring one stock over other because if stock, a fails. If something wrong gets wrong with his talk. He then his whole portfolio will be devastated. Okay, so that essentially diversification means to diversify to split your money in our very careful manner, in each of the stock in which is in the portfolio. Now let me talk about active and passive investments. The name itself is quite self explanatory activity investment is a type of investment where the investor is having a close look at the market movement, whereas on the other hand, passive investing invested is an investor who invests investor money. And then he forgets about all the market movements and all he doesn't care about the market and then the second thing is portfolio weights and estate strategies. So what do we mean by portfolio weights. When I talk about optimal portfolio. I would like to answer two questions. The first question is what are the different stocks that I need to invest in. And the second thing is what proportion of my money, should I invest in these stocks. Okay. As I've already discussed, I need to take into consideration this diversification, while putting my money into these different stocks. So portfolio weights can be equal, so they can be set equal, say for example I'm aiming for stocks, so I can spend 25% of my money in each of these food stocks, I can, I can decide related regarding this percentage, this weights. According to market capitalization. And essentially, every stock every corporation has a market capitalization, and what do we mean by market capitalization market capitalization is a number, which tells you the healthiness of a particular Corporation, we multiply number of stocks. By, the value of he stock to get the market capitalization of a particular Corporation. For example, Facebook, say for example Facebook has a number of his talk is one lakh, and each stock is having thousand right so one lakh times thousand will give you the market capitalization of the another type of method is optimized, we can get the portfolio built by optimizing which we are going to be doing in this video.</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So fifth terminology is stock price data, which is quite self explanatory. So daily that trading happens on these stocks of various corporations and they generate data on various attributes like opening price data, closing price data high highest price data and Louis price data volume of the stocks that are traded on that particular day. So these type of various attributes are collected on a day to day basis trading.</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The next differences is in the difference between individually stock returns and portfolio returns. We have already discussed that when we say portfolio portfolio is essentially the collection of stocks. Okay, and individually stock is just a stock.</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Facebook is an individual stock, whereas Facebook and Google is a collection of stock. Hence, it will be known as a portfolio.</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rPr lang="en-GB" sz="1150">
                <a:solidFill>
                  <a:srgbClr val="05294B"/>
                </a:solidFill>
                <a:highlight>
                  <a:srgbClr val="FFFFFF"/>
                </a:highlight>
              </a:rPr>
              <a:t>There is a return associated with an individual stock, and also a return associated with a collection of portfolio. Okay, so that that is what we mean by individual stock return and portfolio return, and we are going to be calculating this portfolio return in this video.</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a:p>
        </p:txBody>
      </p:sp>
      <p:sp>
        <p:nvSpPr>
          <p:cNvPr id="225" name="Google Shape;225;g89ea11709e_0_2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6" name="Google Shape;226;g89ea11709e_0_2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7" name="Google Shape;227;g89ea11709e_0_2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9ea11709e_0_3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Now that we have discussed enough theory. From now onwards, I'm going to be talking about the implementation in Python. So how can we make the portfolio of Fang Fang is the acronym for Facebook Amazon Apple Netflix and Google. These are five of the biggest corporations of the United States. So we are going to be making a portfolio around these stocks, so I have already solved the first problem and the first problem was deciding which stocks to invest in. So we already know that these five, these are the five stocks that we need to consider in real life, it is not always as evident. So, the only problem that now we have is that what percentage of our income that we need to spend on each of these stocks. So, let us get shot. </a:t>
            </a:r>
            <a:endParaRPr/>
          </a:p>
        </p:txBody>
      </p:sp>
      <p:sp>
        <p:nvSpPr>
          <p:cNvPr id="235" name="Google Shape;235;g89ea11709e_0_3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6" name="Google Shape;236;g89ea11709e_0_3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7" name="Google Shape;237;g89ea11709e_0_3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9ea11709e_0_4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The first problem that we need to understand in the building of a portfolio of Fang is getting the data. We need to have data around which we are going to be calculating various type of matrix like return matrix and risk matrix. So to calculate the data, first of all we need to understand and decide beforehand that what is the duration of data that we are going to be considering here in this case I have taken that duration as six years, you can take it. Whatever you wish. But remember that this duration is a very important step. After that, we need to understand, we need to understand and we need to make sure that we understand, we know how can we collect the data. In my case I'm using the pandas data reader library, which is a library comes, which is, which comes as a as an extension of pandas. And it is a quite handy tool for getting online data set from various sources so we are going to be using a source called Yahoo to collect the data for these five corporations over the period of last six years. Okay, so I hope you GOT the point. </a:t>
            </a:r>
            <a:endParaRPr/>
          </a:p>
        </p:txBody>
      </p:sp>
      <p:sp>
        <p:nvSpPr>
          <p:cNvPr id="244" name="Google Shape;244;g89ea11709e_0_4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5" name="Google Shape;245;g89ea11709e_0_4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6" name="Google Shape;246;g89ea11709e_0_4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725" y="670550"/>
            <a:ext cx="6665100" cy="3433200"/>
          </a:xfrm>
          <a:prstGeom prst="rect">
            <a:avLst/>
          </a:prstGeom>
          <a:noFill/>
          <a:ln>
            <a:noFill/>
          </a:ln>
        </p:spPr>
        <p:txBody>
          <a:bodyPr anchorCtr="0" anchor="ctr" bIns="0" lIns="0" spcFirstLastPara="1" rIns="0" wrap="square" tIns="13325">
            <a:noAutofit/>
          </a:bodyPr>
          <a:lstStyle/>
          <a:p>
            <a:pPr indent="444500" lvl="0" marL="927100" marR="0" rtl="0" algn="ctr">
              <a:lnSpc>
                <a:spcPct val="100000"/>
              </a:lnSpc>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Portfolio Risk Optimization</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Computing Return Metrics</a:t>
            </a:r>
            <a:endParaRPr b="1" i="0" sz="3400" u="none" cap="none" strike="noStrike">
              <a:solidFill>
                <a:schemeClr val="lt1"/>
              </a:solidFill>
              <a:latin typeface="Caveat"/>
              <a:ea typeface="Caveat"/>
              <a:cs typeface="Caveat"/>
              <a:sym typeface="Caveat"/>
            </a:endParaRPr>
          </a:p>
        </p:txBody>
      </p:sp>
      <p:sp>
        <p:nvSpPr>
          <p:cNvPr id="259" name="Google Shape;259;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60" name="Google Shape;260;p40"/>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61" name="Google Shape;261;p40"/>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Palatino Linotype"/>
                <a:ea typeface="Palatino Linotype"/>
                <a:cs typeface="Palatino Linotype"/>
                <a:sym typeface="Palatino Linotype"/>
              </a:rPr>
              <a:t>Now, that we have a price data for each of the symbols, we can now compute some return </a:t>
            </a:r>
            <a:r>
              <a:rPr lang="en-GB" sz="2200">
                <a:latin typeface="Palatino Linotype"/>
                <a:ea typeface="Palatino Linotype"/>
                <a:cs typeface="Palatino Linotype"/>
                <a:sym typeface="Palatino Linotype"/>
              </a:rPr>
              <a:t>metrics</a:t>
            </a:r>
            <a:r>
              <a:rPr lang="en-GB" sz="2200">
                <a:latin typeface="Palatino Linotype"/>
                <a:ea typeface="Palatino Linotype"/>
                <a:cs typeface="Palatino Linotype"/>
                <a:sym typeface="Palatino Linotype"/>
              </a:rPr>
              <a:t> for our portfolio. There can be many types of risk metric, let us look at some of them..</a:t>
            </a:r>
            <a:endParaRPr sz="2200">
              <a:latin typeface="Palatino Linotype"/>
              <a:ea typeface="Palatino Linotype"/>
              <a:cs typeface="Palatino Linotype"/>
              <a:sym typeface="Palatino Linotype"/>
            </a:endParaRPr>
          </a:p>
          <a:p>
            <a:pPr indent="0" lvl="0" marL="0" rtl="0" algn="l">
              <a:spcBef>
                <a:spcPts val="0"/>
              </a:spcBef>
              <a:spcAft>
                <a:spcPts val="0"/>
              </a:spcAft>
              <a:buNone/>
            </a:pPr>
            <a:r>
              <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Average Return  (Single Number for the portfolio).</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Cumulative</a:t>
            </a:r>
            <a:r>
              <a:rPr lang="en-GB" sz="2200">
                <a:latin typeface="Palatino Linotype"/>
                <a:ea typeface="Palatino Linotype"/>
                <a:cs typeface="Palatino Linotype"/>
                <a:sym typeface="Palatino Linotype"/>
              </a:rPr>
              <a:t> Return (a number which shows how return evolved through time).</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Annualized</a:t>
            </a:r>
            <a:r>
              <a:rPr lang="en-GB" sz="2200">
                <a:latin typeface="Palatino Linotype"/>
                <a:ea typeface="Palatino Linotype"/>
                <a:cs typeface="Palatino Linotype"/>
                <a:sym typeface="Palatino Linotype"/>
              </a:rPr>
              <a:t> return (For making the </a:t>
            </a:r>
            <a:r>
              <a:rPr lang="en-GB" sz="2200">
                <a:latin typeface="Palatino Linotype"/>
                <a:ea typeface="Palatino Linotype"/>
                <a:cs typeface="Palatino Linotype"/>
                <a:sym typeface="Palatino Linotype"/>
              </a:rPr>
              <a:t>comparison</a:t>
            </a:r>
            <a:r>
              <a:rPr lang="en-GB" sz="2200">
                <a:latin typeface="Palatino Linotype"/>
                <a:ea typeface="Palatino Linotype"/>
                <a:cs typeface="Palatino Linotype"/>
                <a:sym typeface="Palatino Linotype"/>
              </a:rPr>
              <a:t> easier).</a:t>
            </a:r>
            <a:endParaRPr sz="2200">
              <a:latin typeface="Palatino Linotype"/>
              <a:ea typeface="Palatino Linotype"/>
              <a:cs typeface="Palatino Linotype"/>
              <a:sym typeface="Palatino Linoty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Computing Risk Metric (Portfolio Standard </a:t>
            </a:r>
            <a:r>
              <a:rPr b="1" lang="en-GB" sz="3400">
                <a:solidFill>
                  <a:schemeClr val="lt1"/>
                </a:solidFill>
                <a:latin typeface="Caveat"/>
                <a:ea typeface="Caveat"/>
                <a:cs typeface="Caveat"/>
                <a:sym typeface="Caveat"/>
              </a:rPr>
              <a:t>Deviation</a:t>
            </a:r>
            <a:r>
              <a:rPr b="1" lang="en-GB" sz="3400">
                <a:solidFill>
                  <a:schemeClr val="lt1"/>
                </a:solidFill>
                <a:latin typeface="Caveat"/>
                <a:ea typeface="Caveat"/>
                <a:cs typeface="Caveat"/>
                <a:sym typeface="Caveat"/>
              </a:rPr>
              <a:t>)</a:t>
            </a:r>
            <a:endParaRPr b="1" i="0" sz="3400" u="none" cap="none" strike="noStrike">
              <a:solidFill>
                <a:schemeClr val="lt1"/>
              </a:solidFill>
              <a:latin typeface="Caveat"/>
              <a:ea typeface="Caveat"/>
              <a:cs typeface="Caveat"/>
              <a:sym typeface="Caveat"/>
            </a:endParaRPr>
          </a:p>
        </p:txBody>
      </p:sp>
      <p:sp>
        <p:nvSpPr>
          <p:cNvPr id="269" name="Google Shape;269;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70" name="Google Shape;270;p41"/>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71" name="Google Shape;271;p41"/>
          <p:cNvSpPr txBox="1"/>
          <p:nvPr/>
        </p:nvSpPr>
        <p:spPr>
          <a:xfrm>
            <a:off x="74375" y="977150"/>
            <a:ext cx="8495400" cy="9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Palatino Linotype"/>
                <a:ea typeface="Palatino Linotype"/>
                <a:cs typeface="Palatino Linotype"/>
                <a:sym typeface="Palatino Linotype"/>
              </a:rPr>
              <a:t>Given two stocks in the portfolio, then the portfolio standard deviation can be written as..</a:t>
            </a:r>
            <a:endParaRPr sz="2200">
              <a:latin typeface="Palatino Linotype"/>
              <a:ea typeface="Palatino Linotype"/>
              <a:cs typeface="Palatino Linotype"/>
              <a:sym typeface="Palatino Linotype"/>
            </a:endParaRPr>
          </a:p>
        </p:txBody>
      </p:sp>
      <p:pic>
        <p:nvPicPr>
          <p:cNvPr id="272" name="Google Shape;272;p41"/>
          <p:cNvPicPr preferRelativeResize="0"/>
          <p:nvPr/>
        </p:nvPicPr>
        <p:blipFill>
          <a:blip r:embed="rId3">
            <a:alphaModFix/>
          </a:blip>
          <a:stretch>
            <a:fillRect/>
          </a:stretch>
        </p:blipFill>
        <p:spPr>
          <a:xfrm>
            <a:off x="2259525" y="1924088"/>
            <a:ext cx="4362450" cy="159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Alternative Expression for Portfolio Standard Deviation</a:t>
            </a:r>
            <a:endParaRPr b="1" i="0" sz="3400" u="none" cap="none" strike="noStrike">
              <a:solidFill>
                <a:schemeClr val="lt1"/>
              </a:solidFill>
              <a:latin typeface="Caveat"/>
              <a:ea typeface="Caveat"/>
              <a:cs typeface="Caveat"/>
              <a:sym typeface="Caveat"/>
            </a:endParaRPr>
          </a:p>
        </p:txBody>
      </p:sp>
      <p:sp>
        <p:nvSpPr>
          <p:cNvPr id="280" name="Google Shape;280;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1" name="Google Shape;281;p4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pic>
        <p:nvPicPr>
          <p:cNvPr id="282" name="Google Shape;282;p42"/>
          <p:cNvPicPr preferRelativeResize="0"/>
          <p:nvPr/>
        </p:nvPicPr>
        <p:blipFill>
          <a:blip r:embed="rId3">
            <a:alphaModFix/>
          </a:blip>
          <a:stretch>
            <a:fillRect/>
          </a:stretch>
        </p:blipFill>
        <p:spPr>
          <a:xfrm>
            <a:off x="1381150" y="1351288"/>
            <a:ext cx="6381750" cy="269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Risk adjusted Return Metrics</a:t>
            </a:r>
            <a:endParaRPr b="1" i="0" sz="3400" u="none" cap="none" strike="noStrike">
              <a:solidFill>
                <a:schemeClr val="lt1"/>
              </a:solidFill>
              <a:latin typeface="Caveat"/>
              <a:ea typeface="Caveat"/>
              <a:cs typeface="Caveat"/>
              <a:sym typeface="Caveat"/>
            </a:endParaRPr>
          </a:p>
        </p:txBody>
      </p:sp>
      <p:sp>
        <p:nvSpPr>
          <p:cNvPr id="290" name="Google Shape;290;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91" name="Google Shape;291;p43"/>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92" name="Google Shape;292;p43"/>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Sharpe Ratio: It is a single number which takes into account both the return and the risk. It just takes the difference of the </a:t>
            </a:r>
            <a:r>
              <a:rPr lang="en-GB" sz="2200">
                <a:latin typeface="Palatino Linotype"/>
                <a:ea typeface="Palatino Linotype"/>
                <a:cs typeface="Palatino Linotype"/>
                <a:sym typeface="Palatino Linotype"/>
              </a:rPr>
              <a:t>annualized</a:t>
            </a:r>
            <a:r>
              <a:rPr lang="en-GB" sz="2200">
                <a:latin typeface="Palatino Linotype"/>
                <a:ea typeface="Palatino Linotype"/>
                <a:cs typeface="Palatino Linotype"/>
                <a:sym typeface="Palatino Linotype"/>
              </a:rPr>
              <a:t> return and the risk free return and then divides that with standard deviation. </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Sortino Ratio: It overcomes one problem of the sharpe ratio. Sharpe </a:t>
            </a:r>
            <a:r>
              <a:rPr lang="en-GB" sz="2200">
                <a:latin typeface="Palatino Linotype"/>
                <a:ea typeface="Palatino Linotype"/>
                <a:cs typeface="Palatino Linotype"/>
                <a:sym typeface="Palatino Linotype"/>
              </a:rPr>
              <a:t>ratio</a:t>
            </a:r>
            <a:r>
              <a:rPr lang="en-GB" sz="2200">
                <a:latin typeface="Palatino Linotype"/>
                <a:ea typeface="Palatino Linotype"/>
                <a:cs typeface="Palatino Linotype"/>
                <a:sym typeface="Palatino Linotype"/>
              </a:rPr>
              <a:t> takes into consideration the volatility in the form of standard deviation for both the positive and negative return. But it is only the negative returns which the investor should be worried about. </a:t>
            </a:r>
            <a:endParaRPr sz="2200">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Task for you..</a:t>
            </a:r>
            <a:endParaRPr b="1" sz="3400">
              <a:solidFill>
                <a:schemeClr val="lt1"/>
              </a:solidFill>
              <a:latin typeface="Caveat"/>
              <a:ea typeface="Caveat"/>
              <a:cs typeface="Caveat"/>
              <a:sym typeface="Caveat"/>
            </a:endParaRPr>
          </a:p>
        </p:txBody>
      </p:sp>
      <p:sp>
        <p:nvSpPr>
          <p:cNvPr id="300" name="Google Shape;300;p4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301" name="Google Shape;301;p44"/>
          <p:cNvSpPr txBox="1"/>
          <p:nvPr/>
        </p:nvSpPr>
        <p:spPr>
          <a:xfrm>
            <a:off x="148250" y="1049075"/>
            <a:ext cx="8443500" cy="3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Palatino Linotype"/>
                <a:ea typeface="Palatino Linotype"/>
                <a:cs typeface="Palatino Linotype"/>
                <a:sym typeface="Palatino Linotype"/>
              </a:rPr>
              <a:t>Build an optimal portfolio for the stocks “AMAZON”, “APPLE”, “WALMART” and “MICROSOFT”</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0" lvl="0" marL="0" rtl="0" algn="l">
              <a:spcBef>
                <a:spcPts val="0"/>
              </a:spcBef>
              <a:spcAft>
                <a:spcPts val="0"/>
              </a:spcAft>
              <a:buNone/>
            </a:pPr>
            <a:r>
              <a:rPr lang="en-GB" sz="2000">
                <a:latin typeface="Palatino Linotype"/>
                <a:ea typeface="Palatino Linotype"/>
                <a:cs typeface="Palatino Linotype"/>
                <a:sym typeface="Palatino Linotype"/>
              </a:rPr>
              <a:t>Building an optimal portfolio essentially means coming up with the optimal weights for each instruments in the portfolio.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a:p>
            <a:pPr indent="0" lvl="0" marL="0" rtl="0" algn="l">
              <a:spcBef>
                <a:spcPts val="0"/>
              </a:spcBef>
              <a:spcAft>
                <a:spcPts val="0"/>
              </a:spcAft>
              <a:buNone/>
            </a:pPr>
            <a:r>
              <a:t/>
            </a:r>
            <a:endParaRPr sz="2000">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5"/>
          <p:cNvSpPr/>
          <p:nvPr/>
        </p:nvSpPr>
        <p:spPr>
          <a:xfrm>
            <a:off x="0" y="19148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sz="3400">
              <a:solidFill>
                <a:schemeClr val="lt1"/>
              </a:solidFill>
              <a:latin typeface="Caveat"/>
              <a:ea typeface="Caveat"/>
              <a:cs typeface="Caveat"/>
              <a:sym typeface="Caveat"/>
            </a:endParaRPr>
          </a:p>
        </p:txBody>
      </p:sp>
      <p:sp>
        <p:nvSpPr>
          <p:cNvPr id="309" name="Google Shape;309;p4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this Video...</a:t>
            </a:r>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182" name="Google Shape;182;p32"/>
          <p:cNvSpPr txBox="1"/>
          <p:nvPr/>
        </p:nvSpPr>
        <p:spPr>
          <a:xfrm>
            <a:off x="74375" y="977150"/>
            <a:ext cx="8495400" cy="3671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What is a Portfolio?</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Portfolio vs Fund</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Real Life Use Cases of Portfolio Risk Management</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Why do we need portfolio analysis?</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Some </a:t>
            </a:r>
            <a:r>
              <a:rPr lang="en-GB" sz="1900">
                <a:latin typeface="Palatino Linotype"/>
                <a:ea typeface="Palatino Linotype"/>
                <a:cs typeface="Palatino Linotype"/>
                <a:sym typeface="Palatino Linotype"/>
              </a:rPr>
              <a:t>terminologies</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Creating a Portfolio of stocks Facebook, Amazon, Apple, Netflix and Google (Also known as FAANG for short) in Python Step by Step. </a:t>
            </a:r>
            <a:endParaRPr sz="1900">
              <a:latin typeface="Palatino Linotype"/>
              <a:ea typeface="Palatino Linotype"/>
              <a:cs typeface="Palatino Linotype"/>
              <a:sym typeface="Palatino Linotype"/>
            </a:endParaRPr>
          </a:p>
          <a:p>
            <a:pPr indent="-349250" lvl="1" marL="914400" rtl="0" algn="l">
              <a:spcBef>
                <a:spcPts val="0"/>
              </a:spcBef>
              <a:spcAft>
                <a:spcPts val="0"/>
              </a:spcAft>
              <a:buSzPts val="1900"/>
              <a:buFont typeface="Palatino Linotype"/>
              <a:buAutoNum type="alphaLcPeriod"/>
            </a:pPr>
            <a:r>
              <a:rPr lang="en-GB" sz="1900">
                <a:latin typeface="Palatino Linotype"/>
                <a:ea typeface="Palatino Linotype"/>
                <a:cs typeface="Palatino Linotype"/>
                <a:sym typeface="Palatino Linotype"/>
              </a:rPr>
              <a:t>Getting the data.</a:t>
            </a:r>
            <a:endParaRPr sz="1900">
              <a:latin typeface="Palatino Linotype"/>
              <a:ea typeface="Palatino Linotype"/>
              <a:cs typeface="Palatino Linotype"/>
              <a:sym typeface="Palatino Linotype"/>
            </a:endParaRPr>
          </a:p>
          <a:p>
            <a:pPr indent="-349250" lvl="1" marL="914400" rtl="0" algn="l">
              <a:spcBef>
                <a:spcPts val="0"/>
              </a:spcBef>
              <a:spcAft>
                <a:spcPts val="0"/>
              </a:spcAft>
              <a:buSzPts val="1900"/>
              <a:buFont typeface="Palatino Linotype"/>
              <a:buAutoNum type="alphaLcPeriod"/>
            </a:pPr>
            <a:r>
              <a:rPr lang="en-GB" sz="1900">
                <a:latin typeface="Palatino Linotype"/>
                <a:ea typeface="Palatino Linotype"/>
                <a:cs typeface="Palatino Linotype"/>
                <a:sym typeface="Palatino Linotype"/>
              </a:rPr>
              <a:t>Computing Return metrics.</a:t>
            </a:r>
            <a:endParaRPr sz="1900">
              <a:latin typeface="Palatino Linotype"/>
              <a:ea typeface="Palatino Linotype"/>
              <a:cs typeface="Palatino Linotype"/>
              <a:sym typeface="Palatino Linotype"/>
            </a:endParaRPr>
          </a:p>
          <a:p>
            <a:pPr indent="-349250" lvl="1" marL="914400" rtl="0" algn="l">
              <a:spcBef>
                <a:spcPts val="0"/>
              </a:spcBef>
              <a:spcAft>
                <a:spcPts val="0"/>
              </a:spcAft>
              <a:buSzPts val="1900"/>
              <a:buFont typeface="Palatino Linotype"/>
              <a:buAutoNum type="alphaLcPeriod"/>
            </a:pPr>
            <a:r>
              <a:rPr lang="en-GB" sz="1900">
                <a:latin typeface="Palatino Linotype"/>
                <a:ea typeface="Palatino Linotype"/>
                <a:cs typeface="Palatino Linotype"/>
                <a:sym typeface="Palatino Linotype"/>
              </a:rPr>
              <a:t>Computing</a:t>
            </a:r>
            <a:r>
              <a:rPr lang="en-GB" sz="1900">
                <a:latin typeface="Palatino Linotype"/>
                <a:ea typeface="Palatino Linotype"/>
                <a:cs typeface="Palatino Linotype"/>
                <a:sym typeface="Palatino Linotype"/>
              </a:rPr>
              <a:t> Risk metrics. </a:t>
            </a:r>
            <a:endParaRPr sz="1900">
              <a:latin typeface="Palatino Linotype"/>
              <a:ea typeface="Palatino Linotype"/>
              <a:cs typeface="Palatino Linotype"/>
              <a:sym typeface="Palatino Linotype"/>
            </a:endParaRPr>
          </a:p>
          <a:p>
            <a:pPr indent="-349250" lvl="1" marL="914400" rtl="0" algn="l">
              <a:spcBef>
                <a:spcPts val="0"/>
              </a:spcBef>
              <a:spcAft>
                <a:spcPts val="0"/>
              </a:spcAft>
              <a:buSzPts val="1900"/>
              <a:buFont typeface="Palatino Linotype"/>
              <a:buAutoNum type="alphaLcPeriod"/>
            </a:pPr>
            <a:r>
              <a:rPr lang="en-GB" sz="1900">
                <a:latin typeface="Palatino Linotype"/>
                <a:ea typeface="Palatino Linotype"/>
                <a:cs typeface="Palatino Linotype"/>
                <a:sym typeface="Palatino Linotype"/>
              </a:rPr>
              <a:t>Compute an Optimal Portfolio.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Task For you..</a:t>
            </a:r>
            <a:endParaRPr sz="1900">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is Portfolio?</a:t>
            </a:r>
            <a:endParaRPr b="1" i="0" sz="3400" u="none" cap="none" strike="noStrike">
              <a:solidFill>
                <a:schemeClr val="lt1"/>
              </a:solidFill>
              <a:latin typeface="Caveat"/>
              <a:ea typeface="Caveat"/>
              <a:cs typeface="Caveat"/>
              <a:sym typeface="Caveat"/>
            </a:endParaRPr>
          </a:p>
        </p:txBody>
      </p:sp>
      <p:sp>
        <p:nvSpPr>
          <p:cNvPr id="190" name="Google Shape;190;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1" name="Google Shape;191;p33"/>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192" name="Google Shape;192;p33"/>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Portfolio is a collection of investment options (stocks, bonds, crypto etc) for an investor.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Examples….</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Portfolio-1  [APPLE STOCK = 20 %, </a:t>
            </a:r>
            <a:r>
              <a:rPr lang="en-GB" sz="1900">
                <a:latin typeface="Palatino Linotype"/>
                <a:ea typeface="Palatino Linotype"/>
                <a:cs typeface="Palatino Linotype"/>
                <a:sym typeface="Palatino Linotype"/>
              </a:rPr>
              <a:t>MICROSOFT</a:t>
            </a:r>
            <a:r>
              <a:rPr lang="en-GB" sz="1900">
                <a:latin typeface="Palatino Linotype"/>
                <a:ea typeface="Palatino Linotype"/>
                <a:cs typeface="Palatino Linotype"/>
                <a:sym typeface="Palatino Linotype"/>
              </a:rPr>
              <a:t> STOCK = 80 %]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solidFill>
                  <a:schemeClr val="dk1"/>
                </a:solidFill>
                <a:latin typeface="Palatino Linotype"/>
                <a:ea typeface="Palatino Linotype"/>
                <a:cs typeface="Palatino Linotype"/>
                <a:sym typeface="Palatino Linotype"/>
              </a:rPr>
              <a:t>Portfolio-2  [APPLE STOCK = 10 %, AMAZON STOCK = 10% MICROSOFT    STOCK = 80 %]</a:t>
            </a:r>
            <a:endParaRPr sz="1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1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GB" sz="1900">
                <a:solidFill>
                  <a:schemeClr val="dk1"/>
                </a:solidFill>
                <a:latin typeface="Palatino Linotype"/>
                <a:ea typeface="Palatino Linotype"/>
                <a:cs typeface="Palatino Linotype"/>
                <a:sym typeface="Palatino Linotype"/>
              </a:rPr>
              <a:t>Portfolio-3  [AMAZON STOCK = 40 %, MICROSOFT STOCK = 60 %]</a:t>
            </a:r>
            <a:endParaRPr sz="1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1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Clr>
                <a:schemeClr val="dk1"/>
              </a:buClr>
              <a:buSzPts val="1100"/>
              <a:buFont typeface="Arial"/>
              <a:buNone/>
            </a:pPr>
            <a:r>
              <a:rPr lang="en-GB" sz="1900">
                <a:solidFill>
                  <a:schemeClr val="dk1"/>
                </a:solidFill>
                <a:latin typeface="Palatino Linotype"/>
                <a:ea typeface="Palatino Linotype"/>
                <a:cs typeface="Palatino Linotype"/>
                <a:sym typeface="Palatino Linotype"/>
              </a:rPr>
              <a:t>Portfolio-4  [APPLE STOCK = 50 %, MICROSOFT STOCK = 50 %]</a:t>
            </a:r>
            <a:endParaRPr sz="19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Portfolio vs Fund</a:t>
            </a:r>
            <a:endParaRPr b="1" i="0" sz="3400" u="none" cap="none" strike="noStrike">
              <a:solidFill>
                <a:schemeClr val="lt1"/>
              </a:solidFill>
              <a:latin typeface="Caveat"/>
              <a:ea typeface="Caveat"/>
              <a:cs typeface="Caveat"/>
              <a:sym typeface="Caveat"/>
            </a:endParaRPr>
          </a:p>
        </p:txBody>
      </p:sp>
      <p:sp>
        <p:nvSpPr>
          <p:cNvPr id="200" name="Google Shape;200;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1" name="Google Shape;201;p34"/>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02" name="Google Shape;202;p34"/>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Portfolio = Collection of Funds or Investments owned by an </a:t>
            </a:r>
            <a:r>
              <a:rPr lang="en-GB" sz="1900">
                <a:solidFill>
                  <a:srgbClr val="FF9900"/>
                </a:solidFill>
                <a:latin typeface="Palatino Linotype"/>
                <a:ea typeface="Palatino Linotype"/>
                <a:cs typeface="Palatino Linotype"/>
                <a:sym typeface="Palatino Linotype"/>
              </a:rPr>
              <a:t>individual</a:t>
            </a:r>
            <a:endParaRPr sz="1900">
              <a:solidFill>
                <a:srgbClr val="FF9900"/>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Fund = Fund is a Pool of investment which is management of </a:t>
            </a:r>
            <a:r>
              <a:rPr lang="en-GB" sz="1900">
                <a:solidFill>
                  <a:srgbClr val="FF9900"/>
                </a:solidFill>
                <a:latin typeface="Palatino Linotype"/>
                <a:ea typeface="Palatino Linotype"/>
                <a:cs typeface="Palatino Linotype"/>
                <a:sym typeface="Palatino Linotype"/>
              </a:rPr>
              <a:t>Professional Fund Manager</a:t>
            </a:r>
            <a:endParaRPr sz="1900">
              <a:solidFill>
                <a:srgbClr val="FF9900"/>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A professional Fund manager directly invests in a share or a bond but an </a:t>
            </a:r>
            <a:r>
              <a:rPr lang="en-GB" sz="1900">
                <a:latin typeface="Palatino Linotype"/>
                <a:ea typeface="Palatino Linotype"/>
                <a:cs typeface="Palatino Linotype"/>
                <a:sym typeface="Palatino Linotype"/>
              </a:rPr>
              <a:t>individual</a:t>
            </a:r>
            <a:r>
              <a:rPr lang="en-GB" sz="1900">
                <a:latin typeface="Palatino Linotype"/>
                <a:ea typeface="Palatino Linotype"/>
                <a:cs typeface="Palatino Linotype"/>
                <a:sym typeface="Palatino Linotype"/>
              </a:rPr>
              <a:t> investor just purchases units of funds. </a:t>
            </a:r>
            <a:endParaRPr sz="1900">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Real Life use cases of Portfolio Risk Management</a:t>
            </a:r>
            <a:endParaRPr b="1" i="0" sz="3400" u="none" cap="none" strike="noStrike">
              <a:solidFill>
                <a:schemeClr val="lt1"/>
              </a:solidFill>
              <a:latin typeface="Caveat"/>
              <a:ea typeface="Caveat"/>
              <a:cs typeface="Caveat"/>
              <a:sym typeface="Caveat"/>
            </a:endParaRPr>
          </a:p>
        </p:txBody>
      </p:sp>
      <p:sp>
        <p:nvSpPr>
          <p:cNvPr id="210" name="Google Shape;210;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1" name="Google Shape;211;p35"/>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12" name="Google Shape;212;p35"/>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One of main use case of portfolio risk analysis or portfolio optimization is for individuals who invest regularly in the marker and who would like to know what would be the best combination of funds to put his/her money into.</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There are some dedicated firms which just provide this service of optimization of portfolios for their clients. They have designated people </a:t>
            </a:r>
            <a:r>
              <a:rPr lang="en-GB" sz="1900">
                <a:latin typeface="Palatino Linotype"/>
                <a:ea typeface="Palatino Linotype"/>
                <a:cs typeface="Palatino Linotype"/>
                <a:sym typeface="Palatino Linotype"/>
              </a:rPr>
              <a:t>specializing</a:t>
            </a:r>
            <a:r>
              <a:rPr lang="en-GB" sz="1900">
                <a:latin typeface="Palatino Linotype"/>
                <a:ea typeface="Palatino Linotype"/>
                <a:cs typeface="Palatino Linotype"/>
                <a:sym typeface="Palatino Linotype"/>
              </a:rPr>
              <a:t> in the field of doing portfolio analysis. They are usually known as “Portfolio Fund Manager”. </a:t>
            </a:r>
            <a:endParaRPr sz="1900">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Why Portfolio analysis?</a:t>
            </a:r>
            <a:endParaRPr b="1" i="0" sz="3400" u="none" cap="none" strike="noStrike">
              <a:solidFill>
                <a:schemeClr val="lt1"/>
              </a:solidFill>
              <a:latin typeface="Caveat"/>
              <a:ea typeface="Caveat"/>
              <a:cs typeface="Caveat"/>
              <a:sym typeface="Caveat"/>
            </a:endParaRPr>
          </a:p>
        </p:txBody>
      </p:sp>
      <p:sp>
        <p:nvSpPr>
          <p:cNvPr id="220" name="Google Shape;220;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1" name="Google Shape;221;p36"/>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22" name="Google Shape;222;p36"/>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There are large number of financial instruments to invest money into.</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Now, an individual has to choose the best among them which will yield the best returns with some risk.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It is not an easy job. We cannot just choose some </a:t>
            </a:r>
            <a:r>
              <a:rPr lang="en-GB" sz="1900">
                <a:latin typeface="Palatino Linotype"/>
                <a:ea typeface="Palatino Linotype"/>
                <a:cs typeface="Palatino Linotype"/>
                <a:sym typeface="Palatino Linotype"/>
              </a:rPr>
              <a:t>assets</a:t>
            </a:r>
            <a:r>
              <a:rPr lang="en-GB" sz="1900">
                <a:latin typeface="Palatino Linotype"/>
                <a:ea typeface="Palatino Linotype"/>
                <a:cs typeface="Palatino Linotype"/>
                <a:sym typeface="Palatino Linotype"/>
              </a:rPr>
              <a:t> randomly without </a:t>
            </a:r>
            <a:r>
              <a:rPr lang="en-GB" sz="1900">
                <a:latin typeface="Palatino Linotype"/>
                <a:ea typeface="Palatino Linotype"/>
                <a:cs typeface="Palatino Linotype"/>
                <a:sym typeface="Palatino Linotype"/>
              </a:rPr>
              <a:t>accessing</a:t>
            </a:r>
            <a:r>
              <a:rPr lang="en-GB" sz="1900">
                <a:latin typeface="Palatino Linotype"/>
                <a:ea typeface="Palatino Linotype"/>
                <a:cs typeface="Palatino Linotype"/>
                <a:sym typeface="Palatino Linotype"/>
              </a:rPr>
              <a:t> them properly as market fluctuations </a:t>
            </a:r>
            <a:r>
              <a:rPr lang="en-GB" sz="1900">
                <a:latin typeface="Palatino Linotype"/>
                <a:ea typeface="Palatino Linotype"/>
                <a:cs typeface="Palatino Linotype"/>
                <a:sym typeface="Palatino Linotype"/>
              </a:rPr>
              <a:t>happens</a:t>
            </a:r>
            <a:r>
              <a:rPr lang="en-GB" sz="1900">
                <a:latin typeface="Palatino Linotype"/>
                <a:ea typeface="Palatino Linotype"/>
                <a:cs typeface="Palatino Linotype"/>
                <a:sym typeface="Palatino Linotype"/>
              </a:rPr>
              <a:t> and things doesn’t go always as planned. </a:t>
            </a:r>
            <a:endParaRPr sz="1900">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Some </a:t>
            </a:r>
            <a:r>
              <a:rPr b="1" lang="en-GB" sz="3400">
                <a:solidFill>
                  <a:schemeClr val="lt1"/>
                </a:solidFill>
                <a:latin typeface="Caveat"/>
                <a:ea typeface="Caveat"/>
                <a:cs typeface="Caveat"/>
                <a:sym typeface="Caveat"/>
              </a:rPr>
              <a:t>terminologies</a:t>
            </a:r>
            <a:endParaRPr b="1" i="0" sz="3400" u="none" cap="none" strike="noStrike">
              <a:solidFill>
                <a:schemeClr val="lt1"/>
              </a:solidFill>
              <a:latin typeface="Caveat"/>
              <a:ea typeface="Caveat"/>
              <a:cs typeface="Caveat"/>
              <a:sym typeface="Caveat"/>
            </a:endParaRPr>
          </a:p>
        </p:txBody>
      </p:sp>
      <p:sp>
        <p:nvSpPr>
          <p:cNvPr id="230" name="Google Shape;230;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31" name="Google Shape;231;p37"/>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32" name="Google Shape;232;p37"/>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Ticker / Stock Symbol</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Diversification in Portfolio</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Active vs Passive Investments</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Portfolio weights / Strategies</a:t>
            </a:r>
            <a:endParaRPr sz="2200">
              <a:latin typeface="Palatino Linotype"/>
              <a:ea typeface="Palatino Linotype"/>
              <a:cs typeface="Palatino Linotype"/>
              <a:sym typeface="Palatino Linotype"/>
            </a:endParaRPr>
          </a:p>
          <a:p>
            <a:pPr indent="-368300" lvl="1" marL="914400" rtl="0" algn="l">
              <a:spcBef>
                <a:spcPts val="0"/>
              </a:spcBef>
              <a:spcAft>
                <a:spcPts val="0"/>
              </a:spcAft>
              <a:buSzPts val="2200"/>
              <a:buFont typeface="Palatino Linotype"/>
              <a:buAutoNum type="alphaLcPeriod"/>
            </a:pPr>
            <a:r>
              <a:rPr lang="en-GB" sz="2200">
                <a:latin typeface="Palatino Linotype"/>
                <a:ea typeface="Palatino Linotype"/>
                <a:cs typeface="Palatino Linotype"/>
                <a:sym typeface="Palatino Linotype"/>
              </a:rPr>
              <a:t>Equal</a:t>
            </a:r>
            <a:endParaRPr sz="2200">
              <a:latin typeface="Palatino Linotype"/>
              <a:ea typeface="Palatino Linotype"/>
              <a:cs typeface="Palatino Linotype"/>
              <a:sym typeface="Palatino Linotype"/>
            </a:endParaRPr>
          </a:p>
          <a:p>
            <a:pPr indent="-368300" lvl="1" marL="914400" rtl="0" algn="l">
              <a:spcBef>
                <a:spcPts val="0"/>
              </a:spcBef>
              <a:spcAft>
                <a:spcPts val="0"/>
              </a:spcAft>
              <a:buSzPts val="2200"/>
              <a:buFont typeface="Palatino Linotype"/>
              <a:buAutoNum type="alphaLcPeriod"/>
            </a:pPr>
            <a:r>
              <a:rPr lang="en-GB" sz="2200">
                <a:latin typeface="Palatino Linotype"/>
                <a:ea typeface="Palatino Linotype"/>
                <a:cs typeface="Palatino Linotype"/>
                <a:sym typeface="Palatino Linotype"/>
              </a:rPr>
              <a:t>Market Cap</a:t>
            </a:r>
            <a:endParaRPr sz="2200">
              <a:latin typeface="Palatino Linotype"/>
              <a:ea typeface="Palatino Linotype"/>
              <a:cs typeface="Palatino Linotype"/>
              <a:sym typeface="Palatino Linotype"/>
            </a:endParaRPr>
          </a:p>
          <a:p>
            <a:pPr indent="-368300" lvl="1" marL="914400" rtl="0" algn="l">
              <a:spcBef>
                <a:spcPts val="0"/>
              </a:spcBef>
              <a:spcAft>
                <a:spcPts val="0"/>
              </a:spcAft>
              <a:buSzPts val="2200"/>
              <a:buFont typeface="Palatino Linotype"/>
              <a:buAutoNum type="alphaLcPeriod"/>
            </a:pPr>
            <a:r>
              <a:rPr lang="en-GB" sz="2200">
                <a:latin typeface="Palatino Linotype"/>
                <a:ea typeface="Palatino Linotype"/>
                <a:cs typeface="Palatino Linotype"/>
                <a:sym typeface="Palatino Linotype"/>
              </a:rPr>
              <a:t>Optimized</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Stock Price data</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Individual Stock Returns vs Portfolio Return </a:t>
            </a:r>
            <a:endParaRPr sz="2200">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p:nvPr/>
        </p:nvSpPr>
        <p:spPr>
          <a:xfrm>
            <a:off x="0" y="18737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Portfolio for FAANG</a:t>
            </a:r>
            <a:endParaRPr b="1" i="0" sz="3400" u="none" cap="none" strike="noStrike">
              <a:solidFill>
                <a:schemeClr val="lt1"/>
              </a:solidFill>
              <a:latin typeface="Caveat"/>
              <a:ea typeface="Caveat"/>
              <a:cs typeface="Caveat"/>
              <a:sym typeface="Caveat"/>
            </a:endParaRPr>
          </a:p>
        </p:txBody>
      </p:sp>
      <p:sp>
        <p:nvSpPr>
          <p:cNvPr id="240" name="Google Shape;240;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41" name="Google Shape;241;p38"/>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Getting the data</a:t>
            </a:r>
            <a:endParaRPr b="1" i="0" sz="3400" u="none" cap="none" strike="noStrike">
              <a:solidFill>
                <a:schemeClr val="lt1"/>
              </a:solidFill>
              <a:latin typeface="Caveat"/>
              <a:ea typeface="Caveat"/>
              <a:cs typeface="Caveat"/>
              <a:sym typeface="Caveat"/>
            </a:endParaRPr>
          </a:p>
        </p:txBody>
      </p:sp>
      <p:sp>
        <p:nvSpPr>
          <p:cNvPr id="249" name="Google Shape;249;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50" name="Google Shape;250;p39"/>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51" name="Google Shape;251;p39"/>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Palatino Linotype"/>
                <a:ea typeface="Palatino Linotype"/>
                <a:cs typeface="Palatino Linotype"/>
                <a:sym typeface="Palatino Linotype"/>
              </a:rPr>
              <a:t>Let us first decide the duration of the data. </a:t>
            </a:r>
            <a:endParaRPr sz="2200">
              <a:latin typeface="Palatino Linotype"/>
              <a:ea typeface="Palatino Linotype"/>
              <a:cs typeface="Palatino Linotype"/>
              <a:sym typeface="Palatino Linotype"/>
            </a:endParaRPr>
          </a:p>
          <a:p>
            <a:pPr indent="0" lvl="0" marL="0" rtl="0" algn="l">
              <a:spcBef>
                <a:spcPts val="0"/>
              </a:spcBef>
              <a:spcAft>
                <a:spcPts val="0"/>
              </a:spcAft>
              <a:buNone/>
            </a:pPr>
            <a:r>
              <a:t/>
            </a:r>
            <a:endParaRPr sz="2200">
              <a:latin typeface="Palatino Linotype"/>
              <a:ea typeface="Palatino Linotype"/>
              <a:cs typeface="Palatino Linotype"/>
              <a:sym typeface="Palatino Linotype"/>
            </a:endParaRPr>
          </a:p>
          <a:p>
            <a:pPr indent="0" lvl="0" marL="0" rtl="0" algn="l">
              <a:spcBef>
                <a:spcPts val="0"/>
              </a:spcBef>
              <a:spcAft>
                <a:spcPts val="0"/>
              </a:spcAft>
              <a:buNone/>
            </a:pPr>
            <a:r>
              <a:rPr lang="en-GB" sz="2200">
                <a:latin typeface="Palatino Linotype"/>
                <a:ea typeface="Palatino Linotype"/>
                <a:cs typeface="Palatino Linotype"/>
                <a:sym typeface="Palatino Linotype"/>
              </a:rPr>
              <a:t>We will consider the duration as last 6 years. </a:t>
            </a:r>
            <a:endParaRPr sz="2200">
              <a:latin typeface="Palatino Linotype"/>
              <a:ea typeface="Palatino Linotype"/>
              <a:cs typeface="Palatino Linotype"/>
              <a:sym typeface="Palatino Linotype"/>
            </a:endParaRPr>
          </a:p>
          <a:p>
            <a:pPr indent="0" lvl="0" marL="0" rtl="0" algn="l">
              <a:spcBef>
                <a:spcPts val="0"/>
              </a:spcBef>
              <a:spcAft>
                <a:spcPts val="0"/>
              </a:spcAft>
              <a:buNone/>
            </a:pPr>
            <a:r>
              <a:t/>
            </a:r>
            <a:endParaRPr sz="2200">
              <a:latin typeface="Palatino Linotype"/>
              <a:ea typeface="Palatino Linotype"/>
              <a:cs typeface="Palatino Linotype"/>
              <a:sym typeface="Palatino Linotype"/>
            </a:endParaRPr>
          </a:p>
          <a:p>
            <a:pPr indent="0" lvl="0" marL="0" rtl="0" algn="l">
              <a:spcBef>
                <a:spcPts val="0"/>
              </a:spcBef>
              <a:spcAft>
                <a:spcPts val="0"/>
              </a:spcAft>
              <a:buNone/>
            </a:pPr>
            <a:r>
              <a:rPr lang="en-GB" sz="2200">
                <a:latin typeface="Palatino Linotype"/>
                <a:ea typeface="Palatino Linotype"/>
                <a:cs typeface="Palatino Linotype"/>
                <a:sym typeface="Palatino Linotype"/>
              </a:rPr>
              <a:t>So, to collect the stock data for FAANG for the last 6 years we will use </a:t>
            </a:r>
            <a:r>
              <a:rPr b="1" i="1" lang="en-GB" sz="2200">
                <a:latin typeface="Palatino Linotype"/>
                <a:ea typeface="Palatino Linotype"/>
                <a:cs typeface="Palatino Linotype"/>
                <a:sym typeface="Palatino Linotype"/>
              </a:rPr>
              <a:t>pandas_datareader.</a:t>
            </a:r>
            <a:endParaRPr b="1" i="1" sz="2200">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