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aveat"/>
      <p:regular r:id="rId22"/>
      <p:bold r:id="rId23"/>
    </p:embeddedFont>
    <p:embeddedFont>
      <p:font typeface="Poppins"/>
      <p:bold r:id="rId24"/>
      <p:boldItalic r:id="rId25"/>
    </p:embeddedFont>
    <p:embeddedFont>
      <p:font typeface="Palatino Linotype"/>
      <p:regular r:id="rId26"/>
      <p:bold r:id="rId27"/>
      <p:italic r:id="rId28"/>
      <p:boldItalic r:id="rId29"/>
    </p:embeddedFont>
    <p:embeddedFont>
      <p:font typeface="Gill Sans"/>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aveat-regular.fntdata"/><Relationship Id="rId21" Type="http://schemas.openxmlformats.org/officeDocument/2006/relationships/slide" Target="slides/slide15.xml"/><Relationship Id="rId24" Type="http://schemas.openxmlformats.org/officeDocument/2006/relationships/font" Target="fonts/Poppins-bold.fntdata"/><Relationship Id="rId23" Type="http://schemas.openxmlformats.org/officeDocument/2006/relationships/font" Target="fonts/Caveat-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regular.fntdata"/><Relationship Id="rId25" Type="http://schemas.openxmlformats.org/officeDocument/2006/relationships/font" Target="fonts/Poppins-boldItalic.fntdata"/><Relationship Id="rId28" Type="http://schemas.openxmlformats.org/officeDocument/2006/relationships/font" Target="fonts/PalatinoLinotype-italic.fntdata"/><Relationship Id="rId27" Type="http://schemas.openxmlformats.org/officeDocument/2006/relationships/font" Target="fonts/PalatinoLinotyp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alatinoLinotype-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5.xml"/><Relationship Id="rId33" Type="http://schemas.openxmlformats.org/officeDocument/2006/relationships/font" Target="fonts/Comfortaa-bold.fntdata"/><Relationship Id="rId10" Type="http://schemas.openxmlformats.org/officeDocument/2006/relationships/slide" Target="slides/slide4.xml"/><Relationship Id="rId32" Type="http://schemas.openxmlformats.org/officeDocument/2006/relationships/font" Target="fonts/Comforta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215900" lvl="0" marL="431800" rtl="0" algn="l">
              <a:lnSpc>
                <a:spcPct val="100000"/>
              </a:lnSpc>
              <a:spcBef>
                <a:spcPts val="0"/>
              </a:spcBef>
              <a:spcAft>
                <a:spcPts val="0"/>
              </a:spcAft>
              <a:buSzPts val="1000"/>
              <a:buNone/>
            </a:pPr>
            <a:r>
              <a:t/>
            </a:r>
            <a:endParaRPr/>
          </a:p>
        </p:txBody>
      </p:sp>
      <p:sp>
        <p:nvSpPr>
          <p:cNvPr id="162" name="Google Shape;162;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3" name="Google Shape;163;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833091478_0_1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45" name="Google Shape;245;g7833091478_0_1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6" name="Google Shape;246;g7833091478_0_1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7" name="Google Shape;247;g7833091478_0_1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833091478_0_2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54" name="Google Shape;254;g7833091478_0_2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5" name="Google Shape;255;g7833091478_0_2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6" name="Google Shape;256;g7833091478_0_2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833091478_0_3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62" name="Google Shape;262;g7833091478_0_3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3" name="Google Shape;263;g7833091478_0_3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4" name="Google Shape;264;g7833091478_0_3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70afdf8c4_0_2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70" name="Google Shape;270;g870afdf8c4_0_2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71" name="Google Shape;271;g870afdf8c4_0_2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72" name="Google Shape;272;g870afdf8c4_0_2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70afdf8c4_0_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78" name="Google Shape;278;g870afdf8c4_0_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79" name="Google Shape;279;g870afdf8c4_0_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80" name="Google Shape;280;g870afdf8c4_0_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70afdf8c4_0_1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87" name="Google Shape;287;g870afdf8c4_0_1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88" name="Google Shape;288;g870afdf8c4_0_1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89" name="Google Shape;289;g870afdf8c4_0_1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6ef95a0a4_0_5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171" name="Google Shape;171;g76ef95a0a4_0_5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2" name="Google Shape;172;g76ef95a0a4_0_5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3" name="Google Shape;173;g76ef95a0a4_0_5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6ef95a0a4_0_56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180" name="Google Shape;180;g76ef95a0a4_0_56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1" name="Google Shape;181;g76ef95a0a4_0_56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2" name="Google Shape;182;g76ef95a0a4_0_56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6ef95a0a4_0_57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189" name="Google Shape;189;g76ef95a0a4_0_57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0" name="Google Shape;190;g76ef95a0a4_0_57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1" name="Google Shape;191;g76ef95a0a4_0_57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833091478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198" name="Google Shape;198;g7833091478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9" name="Google Shape;199;g7833091478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0" name="Google Shape;200;g7833091478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833091478_0_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07" name="Google Shape;207;g7833091478_0_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8" name="Google Shape;208;g7833091478_0_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9" name="Google Shape;209;g7833091478_0_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6ef95a0a4_0_58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16" name="Google Shape;216;g76ef95a0a4_0_58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7" name="Google Shape;217;g76ef95a0a4_0_58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8" name="Google Shape;218;g76ef95a0a4_0_58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6ef95a0a4_0_59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25" name="Google Shape;225;g76ef95a0a4_0_59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6" name="Google Shape;226;g76ef95a0a4_0_59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7" name="Google Shape;227;g76ef95a0a4_0_59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01def0c38_0_3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36" name="Google Shape;236;g801def0c38_0_3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7" name="Google Shape;237;g801def0c38_0_3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8" name="Google Shape;238;g801def0c38_0_3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2.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4" name="Shape 164"/>
        <p:cNvGrpSpPr/>
        <p:nvPr/>
      </p:nvGrpSpPr>
      <p:grpSpPr>
        <a:xfrm>
          <a:off x="0" y="0"/>
          <a:ext cx="0" cy="0"/>
          <a:chOff x="0" y="0"/>
          <a:chExt cx="0" cy="0"/>
        </a:xfrm>
      </p:grpSpPr>
      <p:pic>
        <p:nvPicPr>
          <p:cNvPr id="165" name="Google Shape;165;p30"/>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66" name="Google Shape;166;p30"/>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67" name="Google Shape;167;p3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68" name="Google Shape;168;p30"/>
          <p:cNvSpPr txBox="1"/>
          <p:nvPr/>
        </p:nvSpPr>
        <p:spPr>
          <a:xfrm>
            <a:off x="184325" y="619700"/>
            <a:ext cx="6665100" cy="3433200"/>
          </a:xfrm>
          <a:prstGeom prst="rect">
            <a:avLst/>
          </a:prstGeom>
          <a:noFill/>
          <a:ln>
            <a:noFill/>
          </a:ln>
        </p:spPr>
        <p:txBody>
          <a:bodyPr anchorCtr="0" anchor="ctr" bIns="0" lIns="0" spcFirstLastPara="1" rIns="0" wrap="square" tIns="13325">
            <a:noAutofit/>
          </a:bodyPr>
          <a:lstStyle/>
          <a:p>
            <a:pPr indent="0" lvl="0" marL="12700" marR="0" rtl="0" algn="ctr">
              <a:lnSpc>
                <a:spcPct val="100000"/>
              </a:lnSpc>
              <a:spcBef>
                <a:spcPts val="0"/>
              </a:spcBef>
              <a:spcAft>
                <a:spcPts val="0"/>
              </a:spcAft>
              <a:buClr>
                <a:schemeClr val="lt1"/>
              </a:buClr>
              <a:buSzPts val="5400"/>
              <a:buFont typeface="Arial"/>
              <a:buNone/>
            </a:pPr>
            <a:r>
              <a:rPr b="1" lang="en-GB" sz="8500">
                <a:solidFill>
                  <a:srgbClr val="FF9900"/>
                </a:solidFill>
                <a:latin typeface="Caveat"/>
                <a:ea typeface="Caveat"/>
                <a:cs typeface="Caveat"/>
                <a:sym typeface="Caveat"/>
              </a:rPr>
              <a:t>Hands on Lab on Neural Networks</a:t>
            </a:r>
            <a:endParaRPr b="1" sz="85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9"/>
          <p:cNvSpPr/>
          <p:nvPr/>
        </p:nvSpPr>
        <p:spPr>
          <a:xfrm>
            <a:off x="25" y="0"/>
            <a:ext cx="9144000" cy="6951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300">
                <a:solidFill>
                  <a:schemeClr val="lt1"/>
                </a:solidFill>
                <a:latin typeface="Caveat"/>
                <a:ea typeface="Caveat"/>
                <a:cs typeface="Caveat"/>
                <a:sym typeface="Caveat"/>
              </a:rPr>
              <a:t>Pseudocode for coding MLP (Multi-layer Perceptron)</a:t>
            </a:r>
            <a:endParaRPr b="1" sz="3300">
              <a:solidFill>
                <a:schemeClr val="lt1"/>
              </a:solidFill>
              <a:latin typeface="Caveat"/>
              <a:ea typeface="Caveat"/>
              <a:cs typeface="Caveat"/>
              <a:sym typeface="Caveat"/>
            </a:endParaRPr>
          </a:p>
        </p:txBody>
      </p:sp>
      <p:sp>
        <p:nvSpPr>
          <p:cNvPr id="250" name="Google Shape;250;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51" name="Google Shape;251;p39"/>
          <p:cNvPicPr preferRelativeResize="0"/>
          <p:nvPr/>
        </p:nvPicPr>
        <p:blipFill>
          <a:blip r:embed="rId3">
            <a:alphaModFix/>
          </a:blip>
          <a:stretch>
            <a:fillRect/>
          </a:stretch>
        </p:blipFill>
        <p:spPr>
          <a:xfrm>
            <a:off x="1412875" y="695100"/>
            <a:ext cx="5935876" cy="4003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0"/>
          <p:cNvSpPr/>
          <p:nvPr/>
        </p:nvSpPr>
        <p:spPr>
          <a:xfrm>
            <a:off x="131250" y="1450107"/>
            <a:ext cx="88815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300">
                <a:solidFill>
                  <a:schemeClr val="lt1"/>
                </a:solidFill>
                <a:latin typeface="Caveat"/>
                <a:ea typeface="Caveat"/>
                <a:cs typeface="Caveat"/>
                <a:sym typeface="Caveat"/>
              </a:rPr>
              <a:t>MLP </a:t>
            </a:r>
            <a:r>
              <a:rPr b="1" lang="en-GB" sz="3300">
                <a:solidFill>
                  <a:schemeClr val="lt1"/>
                </a:solidFill>
                <a:latin typeface="Caveat"/>
                <a:ea typeface="Caveat"/>
                <a:cs typeface="Caveat"/>
                <a:sym typeface="Caveat"/>
              </a:rPr>
              <a:t>for Classification</a:t>
            </a:r>
            <a:endParaRPr b="1" i="0" sz="3300" u="none" cap="none" strike="noStrike">
              <a:solidFill>
                <a:schemeClr val="lt1"/>
              </a:solidFill>
              <a:latin typeface="Caveat"/>
              <a:ea typeface="Caveat"/>
              <a:cs typeface="Caveat"/>
              <a:sym typeface="Caveat"/>
            </a:endParaRPr>
          </a:p>
        </p:txBody>
      </p:sp>
      <p:sp>
        <p:nvSpPr>
          <p:cNvPr id="259" name="Google Shape;259;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p:nvPr/>
        </p:nvSpPr>
        <p:spPr>
          <a:xfrm>
            <a:off x="0" y="1450100"/>
            <a:ext cx="92166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100">
                <a:solidFill>
                  <a:schemeClr val="lt1"/>
                </a:solidFill>
                <a:latin typeface="Caveat"/>
                <a:ea typeface="Caveat"/>
                <a:cs typeface="Caveat"/>
                <a:sym typeface="Caveat"/>
              </a:rPr>
              <a:t>MLP for Regression</a:t>
            </a:r>
            <a:endParaRPr b="1" i="0" sz="3100" u="none" cap="none" strike="noStrike">
              <a:solidFill>
                <a:schemeClr val="lt1"/>
              </a:solidFill>
              <a:latin typeface="Caveat"/>
              <a:ea typeface="Caveat"/>
              <a:cs typeface="Caveat"/>
              <a:sym typeface="Caveat"/>
            </a:endParaRPr>
          </a:p>
        </p:txBody>
      </p:sp>
      <p:sp>
        <p:nvSpPr>
          <p:cNvPr id="267" name="Google Shape;267;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p:nvPr/>
        </p:nvSpPr>
        <p:spPr>
          <a:xfrm>
            <a:off x="0" y="1450100"/>
            <a:ext cx="92166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100">
                <a:solidFill>
                  <a:schemeClr val="lt1"/>
                </a:solidFill>
                <a:latin typeface="Caveat"/>
                <a:ea typeface="Caveat"/>
                <a:cs typeface="Caveat"/>
                <a:sym typeface="Caveat"/>
              </a:rPr>
              <a:t>Optimization of Performance of Neural Network</a:t>
            </a:r>
            <a:endParaRPr b="1" i="0" sz="3100" u="none" cap="none" strike="noStrike">
              <a:solidFill>
                <a:schemeClr val="lt1"/>
              </a:solidFill>
              <a:latin typeface="Caveat"/>
              <a:ea typeface="Caveat"/>
              <a:cs typeface="Caveat"/>
              <a:sym typeface="Caveat"/>
            </a:endParaRPr>
          </a:p>
        </p:txBody>
      </p:sp>
      <p:sp>
        <p:nvSpPr>
          <p:cNvPr id="275" name="Google Shape;275;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3"/>
          <p:cNvSpPr/>
          <p:nvPr/>
        </p:nvSpPr>
        <p:spPr>
          <a:xfrm>
            <a:off x="0" y="0"/>
            <a:ext cx="92166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100">
                <a:solidFill>
                  <a:schemeClr val="lt1"/>
                </a:solidFill>
                <a:latin typeface="Caveat"/>
                <a:ea typeface="Caveat"/>
                <a:cs typeface="Caveat"/>
                <a:sym typeface="Caveat"/>
              </a:rPr>
              <a:t>NO GPU SUPPORT</a:t>
            </a:r>
            <a:endParaRPr b="1" i="0" sz="3100" u="none" cap="none" strike="noStrike">
              <a:solidFill>
                <a:schemeClr val="lt1"/>
              </a:solidFill>
              <a:latin typeface="Caveat"/>
              <a:ea typeface="Caveat"/>
              <a:cs typeface="Caveat"/>
              <a:sym typeface="Caveat"/>
            </a:endParaRPr>
          </a:p>
        </p:txBody>
      </p:sp>
      <p:sp>
        <p:nvSpPr>
          <p:cNvPr id="283" name="Google Shape;283;p4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84" name="Google Shape;284;p43"/>
          <p:cNvSpPr txBox="1"/>
          <p:nvPr/>
        </p:nvSpPr>
        <p:spPr>
          <a:xfrm>
            <a:off x="314675" y="1390125"/>
            <a:ext cx="8591100" cy="3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Comfortaa"/>
                <a:ea typeface="Comfortaa"/>
                <a:cs typeface="Comfortaa"/>
                <a:sym typeface="Comfortaa"/>
              </a:rPr>
              <a:t>If you are </a:t>
            </a:r>
            <a:r>
              <a:rPr lang="en-GB" sz="2000">
                <a:latin typeface="Comfortaa"/>
                <a:ea typeface="Comfortaa"/>
                <a:cs typeface="Comfortaa"/>
                <a:sym typeface="Comfortaa"/>
              </a:rPr>
              <a:t>interested</a:t>
            </a:r>
            <a:r>
              <a:rPr lang="en-GB" sz="2000">
                <a:latin typeface="Comfortaa"/>
                <a:ea typeface="Comfortaa"/>
                <a:cs typeface="Comfortaa"/>
                <a:sym typeface="Comfortaa"/>
              </a:rPr>
              <a:t> in working with </a:t>
            </a:r>
            <a:r>
              <a:rPr lang="en-GB" sz="2000">
                <a:latin typeface="Comfortaa"/>
                <a:ea typeface="Comfortaa"/>
                <a:cs typeface="Comfortaa"/>
                <a:sym typeface="Comfortaa"/>
              </a:rPr>
              <a:t>Neural</a:t>
            </a:r>
            <a:r>
              <a:rPr lang="en-GB" sz="2000">
                <a:latin typeface="Comfortaa"/>
                <a:ea typeface="Comfortaa"/>
                <a:cs typeface="Comfortaa"/>
                <a:sym typeface="Comfortaa"/>
              </a:rPr>
              <a:t> Networks on your own projects, then I feel you should know that there is no GPU support for training Neural Networks for Sklearn.</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rPr lang="en-GB" sz="2000">
                <a:latin typeface="Comfortaa"/>
                <a:ea typeface="Comfortaa"/>
                <a:cs typeface="Comfortaa"/>
                <a:sym typeface="Comfortaa"/>
              </a:rPr>
              <a:t>This is why, it is not advisable to run Neural Network on really large datasets because it might take forever to train them. </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rPr lang="en-GB" sz="2000">
                <a:latin typeface="Comfortaa"/>
                <a:ea typeface="Comfortaa"/>
                <a:cs typeface="Comfortaa"/>
                <a:sym typeface="Comfortaa"/>
              </a:rPr>
              <a:t>For those projects, you might have to read about Tensorflow and keras. </a:t>
            </a:r>
            <a:endParaRPr sz="2000">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4"/>
          <p:cNvSpPr/>
          <p:nvPr/>
        </p:nvSpPr>
        <p:spPr>
          <a:xfrm>
            <a:off x="0" y="0"/>
            <a:ext cx="9216600" cy="1121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100">
                <a:solidFill>
                  <a:schemeClr val="lt1"/>
                </a:solidFill>
                <a:latin typeface="Caveat"/>
                <a:ea typeface="Caveat"/>
                <a:cs typeface="Caveat"/>
                <a:sym typeface="Caveat"/>
              </a:rPr>
              <a:t>Task For you..</a:t>
            </a:r>
            <a:endParaRPr b="1" i="0" sz="3100" u="none" cap="none" strike="noStrike">
              <a:solidFill>
                <a:schemeClr val="lt1"/>
              </a:solidFill>
              <a:latin typeface="Caveat"/>
              <a:ea typeface="Caveat"/>
              <a:cs typeface="Caveat"/>
              <a:sym typeface="Caveat"/>
            </a:endParaRPr>
          </a:p>
        </p:txBody>
      </p:sp>
      <p:sp>
        <p:nvSpPr>
          <p:cNvPr id="292" name="Google Shape;292;p4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93" name="Google Shape;293;p44"/>
          <p:cNvSpPr txBox="1"/>
          <p:nvPr/>
        </p:nvSpPr>
        <p:spPr>
          <a:xfrm>
            <a:off x="217375" y="1348425"/>
            <a:ext cx="8493600" cy="3153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Palatino Linotype"/>
              <a:buAutoNum type="arabicPeriod"/>
            </a:pPr>
            <a:r>
              <a:rPr lang="en-GB" sz="2000">
                <a:latin typeface="Palatino Linotype"/>
                <a:ea typeface="Palatino Linotype"/>
                <a:cs typeface="Palatino Linotype"/>
                <a:sym typeface="Palatino Linotype"/>
              </a:rPr>
              <a:t>Fit a Multilayer Perceptron Algorithm on the Newsgroup data set which comes with the sklearn Library.</a:t>
            </a:r>
            <a:endParaRPr sz="2000">
              <a:latin typeface="Palatino Linotype"/>
              <a:ea typeface="Palatino Linotype"/>
              <a:cs typeface="Palatino Linotype"/>
              <a:sym typeface="Palatino Linotype"/>
            </a:endParaRPr>
          </a:p>
          <a:p>
            <a:pPr indent="-355600" lvl="0" marL="457200" rtl="0" algn="l">
              <a:spcBef>
                <a:spcPts val="0"/>
              </a:spcBef>
              <a:spcAft>
                <a:spcPts val="0"/>
              </a:spcAft>
              <a:buSzPts val="2000"/>
              <a:buFont typeface="Palatino Linotype"/>
              <a:buAutoNum type="arabicPeriod"/>
            </a:pPr>
            <a:r>
              <a:rPr lang="en-GB" sz="2000">
                <a:latin typeface="Palatino Linotype"/>
                <a:ea typeface="Palatino Linotype"/>
                <a:cs typeface="Palatino Linotype"/>
                <a:sym typeface="Palatino Linotype"/>
              </a:rPr>
              <a:t>Optimize its performance by tweaking various parameters like you can try changing activation, number of hidden layers, number of neurons in each hidden layers etc. </a:t>
            </a:r>
            <a:endParaRPr sz="2000">
              <a:latin typeface="Palatino Linotype"/>
              <a:ea typeface="Palatino Linotype"/>
              <a:cs typeface="Palatino Linotype"/>
              <a:sym typeface="Palatino Linotype"/>
            </a:endParaRPr>
          </a:p>
          <a:p>
            <a:pPr indent="-355600" lvl="0" marL="457200" rtl="0" algn="l">
              <a:spcBef>
                <a:spcPts val="0"/>
              </a:spcBef>
              <a:spcAft>
                <a:spcPts val="0"/>
              </a:spcAft>
              <a:buSzPts val="2000"/>
              <a:buFont typeface="Palatino Linotype"/>
              <a:buAutoNum type="arabicPeriod"/>
            </a:pPr>
            <a:r>
              <a:rPr lang="en-GB" sz="2000">
                <a:latin typeface="Palatino Linotype"/>
                <a:ea typeface="Palatino Linotype"/>
                <a:cs typeface="Palatino Linotype"/>
                <a:sym typeface="Palatino Linotype"/>
              </a:rPr>
              <a:t>See, if you can figure out what other Parameters are in the MLPClassifer() class in sklearn.</a:t>
            </a:r>
            <a:endParaRPr sz="2000">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OF THE VIDEO</a:t>
            </a:r>
            <a:endParaRPr b="1" i="0" sz="3400" u="none" cap="none" strike="noStrike">
              <a:solidFill>
                <a:schemeClr val="lt1"/>
              </a:solidFill>
              <a:latin typeface="Caveat"/>
              <a:ea typeface="Caveat"/>
              <a:cs typeface="Caveat"/>
              <a:sym typeface="Caveat"/>
            </a:endParaRPr>
          </a:p>
        </p:txBody>
      </p:sp>
      <p:sp>
        <p:nvSpPr>
          <p:cNvPr id="176" name="Google Shape;176;p31"/>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10000"/>
              </a:lnSpc>
              <a:spcBef>
                <a:spcPts val="0"/>
              </a:spcBef>
              <a:spcAft>
                <a:spcPts val="0"/>
              </a:spcAft>
              <a:buClr>
                <a:srgbClr val="000000"/>
              </a:buClr>
              <a:buSzPts val="1600"/>
              <a:buFont typeface="Comfortaa"/>
              <a:buChar char="•"/>
            </a:pPr>
            <a:r>
              <a:rPr lang="en-GB" sz="1600">
                <a:latin typeface="Comfortaa"/>
                <a:ea typeface="Comfortaa"/>
                <a:cs typeface="Comfortaa"/>
                <a:sym typeface="Comfortaa"/>
              </a:rPr>
              <a:t>What is neural network?</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ANN vs BNN</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solidFill>
                  <a:schemeClr val="dk1"/>
                </a:solidFill>
                <a:latin typeface="Comfortaa"/>
                <a:ea typeface="Comfortaa"/>
                <a:cs typeface="Comfortaa"/>
                <a:sym typeface="Comfortaa"/>
              </a:rPr>
              <a:t>Structure of a Single Layered NN</a:t>
            </a:r>
            <a:endParaRPr sz="1600">
              <a:latin typeface="Comfortaa"/>
              <a:ea typeface="Comfortaa"/>
              <a:cs typeface="Comfortaa"/>
              <a:sym typeface="Comfortaa"/>
            </a:endParaRPr>
          </a:p>
          <a:p>
            <a:pPr indent="-330200" lvl="0" marL="457200" rtl="0" algn="l">
              <a:lnSpc>
                <a:spcPct val="110000"/>
              </a:lnSpc>
              <a:spcBef>
                <a:spcPts val="0"/>
              </a:spcBef>
              <a:spcAft>
                <a:spcPts val="0"/>
              </a:spcAft>
              <a:buSzPts val="1600"/>
              <a:buFont typeface="Comfortaa"/>
              <a:buChar char="•"/>
            </a:pPr>
            <a:r>
              <a:rPr lang="en-GB" sz="1600">
                <a:solidFill>
                  <a:schemeClr val="dk1"/>
                </a:solidFill>
                <a:latin typeface="Comfortaa"/>
                <a:ea typeface="Comfortaa"/>
                <a:cs typeface="Comfortaa"/>
                <a:sym typeface="Comfortaa"/>
              </a:rPr>
              <a:t>Structure of a Double Layered NN</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Activation Functions in Neural Network</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Forward</a:t>
            </a:r>
            <a:r>
              <a:rPr lang="en-GB" sz="1600">
                <a:latin typeface="Comfortaa"/>
                <a:ea typeface="Comfortaa"/>
                <a:cs typeface="Comfortaa"/>
                <a:sym typeface="Comfortaa"/>
              </a:rPr>
              <a:t> Propagation vs Backward Propagation</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How does NN differs from Perceptron?</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Pseudo Code</a:t>
            </a:r>
            <a:r>
              <a:rPr lang="en-GB" sz="1600">
                <a:latin typeface="Comfortaa"/>
                <a:ea typeface="Comfortaa"/>
                <a:cs typeface="Comfortaa"/>
                <a:sym typeface="Comfortaa"/>
              </a:rPr>
              <a:t> for Coding Multilayer Perceptron in Sklearn</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Some important parameters of MLP</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Multilayer Perceptron in Sklearn for Classification</a:t>
            </a:r>
            <a:endParaRPr sz="1600">
              <a:latin typeface="Comfortaa"/>
              <a:ea typeface="Comfortaa"/>
              <a:cs typeface="Comfortaa"/>
              <a:sym typeface="Comfortaa"/>
            </a:endParaRPr>
          </a:p>
          <a:p>
            <a:pPr indent="-330200" lvl="0" marL="457200" rtl="0" algn="l">
              <a:lnSpc>
                <a:spcPct val="110000"/>
              </a:lnSpc>
              <a:spcBef>
                <a:spcPts val="0"/>
              </a:spcBef>
              <a:spcAft>
                <a:spcPts val="0"/>
              </a:spcAft>
              <a:buSzPts val="1600"/>
              <a:buFont typeface="Comfortaa"/>
              <a:buChar char="•"/>
            </a:pPr>
            <a:r>
              <a:rPr lang="en-GB" sz="1600">
                <a:solidFill>
                  <a:schemeClr val="dk1"/>
                </a:solidFill>
                <a:latin typeface="Comfortaa"/>
                <a:ea typeface="Comfortaa"/>
                <a:cs typeface="Comfortaa"/>
                <a:sym typeface="Comfortaa"/>
              </a:rPr>
              <a:t>Multilayer Perceptron in Sklearn for Regression</a:t>
            </a:r>
            <a:endParaRPr sz="1600">
              <a:solidFill>
                <a:schemeClr val="dk1"/>
              </a:solidFill>
              <a:latin typeface="Comfortaa"/>
              <a:ea typeface="Comfortaa"/>
              <a:cs typeface="Comfortaa"/>
              <a:sym typeface="Comfortaa"/>
            </a:endParaRPr>
          </a:p>
          <a:p>
            <a:pPr indent="-330200" lvl="0" marL="457200" rtl="0" algn="l">
              <a:lnSpc>
                <a:spcPct val="110000"/>
              </a:lnSpc>
              <a:spcBef>
                <a:spcPts val="0"/>
              </a:spcBef>
              <a:spcAft>
                <a:spcPts val="0"/>
              </a:spcAft>
              <a:buClr>
                <a:schemeClr val="dk1"/>
              </a:buClr>
              <a:buSzPts val="1600"/>
              <a:buFont typeface="Comfortaa"/>
              <a:buChar char="•"/>
            </a:pPr>
            <a:r>
              <a:rPr lang="en-GB" sz="1600">
                <a:solidFill>
                  <a:schemeClr val="dk1"/>
                </a:solidFill>
                <a:latin typeface="Comfortaa"/>
                <a:ea typeface="Comfortaa"/>
                <a:cs typeface="Comfortaa"/>
                <a:sym typeface="Comfortaa"/>
              </a:rPr>
              <a:t>NO GPU SUPPORT FOR SKLEARN NEURAL NETWORK</a:t>
            </a:r>
            <a:endParaRPr sz="1600">
              <a:solidFill>
                <a:schemeClr val="dk1"/>
              </a:solidFill>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Optimizing our model for best performance</a:t>
            </a:r>
            <a:endParaRPr sz="1600">
              <a:latin typeface="Comfortaa"/>
              <a:ea typeface="Comfortaa"/>
              <a:cs typeface="Comfortaa"/>
              <a:sym typeface="Comfortaa"/>
            </a:endParaRPr>
          </a:p>
          <a:p>
            <a:pPr indent="-4064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Task for you…..</a:t>
            </a:r>
            <a:endParaRPr sz="1600">
              <a:latin typeface="Comfortaa"/>
              <a:ea typeface="Comfortaa"/>
              <a:cs typeface="Comfortaa"/>
              <a:sym typeface="Comfortaa"/>
            </a:endParaRPr>
          </a:p>
        </p:txBody>
      </p:sp>
      <p:sp>
        <p:nvSpPr>
          <p:cNvPr id="177" name="Google Shape;177;p3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p:nvPr/>
        </p:nvSpPr>
        <p:spPr>
          <a:xfrm flipH="1">
            <a:off x="131250" y="1140222"/>
            <a:ext cx="8619000" cy="349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2000">
                <a:latin typeface="Comfortaa"/>
                <a:ea typeface="Comfortaa"/>
                <a:cs typeface="Comfortaa"/>
                <a:sym typeface="Comfortaa"/>
              </a:rPr>
              <a:t>A neural network is a </a:t>
            </a:r>
            <a:r>
              <a:rPr lang="en-GB" sz="2000">
                <a:latin typeface="Comfortaa"/>
                <a:ea typeface="Comfortaa"/>
                <a:cs typeface="Comfortaa"/>
                <a:sym typeface="Comfortaa"/>
              </a:rPr>
              <a:t>network</a:t>
            </a:r>
            <a:r>
              <a:rPr lang="en-GB" sz="2000">
                <a:latin typeface="Comfortaa"/>
                <a:ea typeface="Comfortaa"/>
                <a:cs typeface="Comfortaa"/>
                <a:sym typeface="Comfortaa"/>
              </a:rPr>
              <a:t> of neurons (either Biological or Artificial) which helps humans to perform some complex task (BNN) or Computer to solve AI problems (ANN).</a:t>
            </a:r>
            <a:endParaRPr sz="20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20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2000">
              <a:latin typeface="Comfortaa"/>
              <a:ea typeface="Comfortaa"/>
              <a:cs typeface="Comfortaa"/>
              <a:sym typeface="Comfortaa"/>
            </a:endParaRPr>
          </a:p>
          <a:p>
            <a:pPr indent="0" lvl="0" marL="0" marR="0" rtl="0" algn="l">
              <a:lnSpc>
                <a:spcPct val="100000"/>
              </a:lnSpc>
              <a:spcBef>
                <a:spcPts val="0"/>
              </a:spcBef>
              <a:spcAft>
                <a:spcPts val="0"/>
              </a:spcAft>
              <a:buNone/>
            </a:pPr>
            <a:r>
              <a:rPr lang="en-GB" sz="2000">
                <a:latin typeface="Comfortaa"/>
                <a:ea typeface="Comfortaa"/>
                <a:cs typeface="Comfortaa"/>
                <a:sym typeface="Comfortaa"/>
              </a:rPr>
              <a:t>They are one of the most earliest developed algorithms. The reason we are seeing such a great interest in these nowadays is because of the greater amount of data as well as greater </a:t>
            </a:r>
            <a:r>
              <a:rPr lang="en-GB" sz="2000">
                <a:latin typeface="Comfortaa"/>
                <a:ea typeface="Comfortaa"/>
                <a:cs typeface="Comfortaa"/>
                <a:sym typeface="Comfortaa"/>
              </a:rPr>
              <a:t>computational</a:t>
            </a:r>
            <a:r>
              <a:rPr lang="en-GB" sz="2000">
                <a:latin typeface="Comfortaa"/>
                <a:ea typeface="Comfortaa"/>
                <a:cs typeface="Comfortaa"/>
                <a:sym typeface="Comfortaa"/>
              </a:rPr>
              <a:t> resource availability. </a:t>
            </a:r>
            <a:endParaRPr sz="20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2000">
              <a:latin typeface="Comfortaa"/>
              <a:ea typeface="Comfortaa"/>
              <a:cs typeface="Comfortaa"/>
              <a:sym typeface="Comfortaa"/>
            </a:endParaRPr>
          </a:p>
          <a:p>
            <a:pPr indent="0" lvl="0" marL="0" marR="0" rtl="0" algn="l">
              <a:lnSpc>
                <a:spcPct val="100000"/>
              </a:lnSpc>
              <a:spcBef>
                <a:spcPts val="0"/>
              </a:spcBef>
              <a:spcAft>
                <a:spcPts val="0"/>
              </a:spcAft>
              <a:buNone/>
            </a:pPr>
            <a:r>
              <a:rPr lang="en-GB" sz="2000">
                <a:latin typeface="Comfortaa"/>
                <a:ea typeface="Comfortaa"/>
                <a:cs typeface="Comfortaa"/>
                <a:sym typeface="Comfortaa"/>
              </a:rPr>
              <a:t>Both of them works on a principle whether </a:t>
            </a:r>
            <a:r>
              <a:rPr lang="en-GB" sz="2000">
                <a:solidFill>
                  <a:srgbClr val="F7941D"/>
                </a:solidFill>
                <a:latin typeface="Comfortaa"/>
                <a:ea typeface="Comfortaa"/>
                <a:cs typeface="Comfortaa"/>
                <a:sym typeface="Comfortaa"/>
              </a:rPr>
              <a:t>neurons fire or not.</a:t>
            </a:r>
            <a:endParaRPr sz="2000">
              <a:solidFill>
                <a:srgbClr val="F7941D"/>
              </a:solidFill>
              <a:latin typeface="Comfortaa"/>
              <a:ea typeface="Comfortaa"/>
              <a:cs typeface="Comfortaa"/>
              <a:sym typeface="Comfortaa"/>
            </a:endParaRPr>
          </a:p>
        </p:txBody>
      </p:sp>
      <p:sp>
        <p:nvSpPr>
          <p:cNvPr id="185" name="Google Shape;185;p32"/>
          <p:cNvSpPr/>
          <p:nvPr/>
        </p:nvSpPr>
        <p:spPr>
          <a:xfrm>
            <a:off x="0" y="0"/>
            <a:ext cx="8881500" cy="95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GB" sz="3300">
                <a:solidFill>
                  <a:schemeClr val="lt1"/>
                </a:solidFill>
                <a:latin typeface="Caveat"/>
                <a:ea typeface="Caveat"/>
                <a:cs typeface="Caveat"/>
                <a:sym typeface="Caveat"/>
              </a:rPr>
              <a:t>What is Neural Networks?</a:t>
            </a:r>
            <a:endParaRPr b="1" sz="3300">
              <a:solidFill>
                <a:schemeClr val="lt1"/>
              </a:solidFill>
              <a:latin typeface="Caveat"/>
              <a:ea typeface="Caveat"/>
              <a:cs typeface="Caveat"/>
              <a:sym typeface="Caveat"/>
            </a:endParaRPr>
          </a:p>
        </p:txBody>
      </p:sp>
      <p:sp>
        <p:nvSpPr>
          <p:cNvPr id="186" name="Google Shape;186;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p:nvPr/>
        </p:nvSpPr>
        <p:spPr>
          <a:xfrm flipH="1">
            <a:off x="131250" y="1158300"/>
            <a:ext cx="8619000" cy="3262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2800">
                <a:latin typeface="Comfortaa"/>
                <a:ea typeface="Comfortaa"/>
                <a:cs typeface="Comfortaa"/>
                <a:sym typeface="Comfortaa"/>
              </a:rPr>
              <a:t>ANN stands for Artificial Neural Network which are made to solve AI tasks by humans.</a:t>
            </a:r>
            <a:endParaRPr sz="2800">
              <a:latin typeface="Comfortaa"/>
              <a:ea typeface="Comfortaa"/>
              <a:cs typeface="Comfortaa"/>
              <a:sym typeface="Comfortaa"/>
            </a:endParaRPr>
          </a:p>
          <a:p>
            <a:pPr indent="0" lvl="0" marL="0" rtl="0" algn="l">
              <a:spcBef>
                <a:spcPts val="0"/>
              </a:spcBef>
              <a:spcAft>
                <a:spcPts val="0"/>
              </a:spcAft>
              <a:buNone/>
            </a:pPr>
            <a:r>
              <a:t/>
            </a:r>
            <a:endParaRPr sz="2800">
              <a:latin typeface="Comfortaa"/>
              <a:ea typeface="Comfortaa"/>
              <a:cs typeface="Comfortaa"/>
              <a:sym typeface="Comfortaa"/>
            </a:endParaRPr>
          </a:p>
          <a:p>
            <a:pPr indent="0" lvl="0" marL="0" rtl="0" algn="l">
              <a:spcBef>
                <a:spcPts val="0"/>
              </a:spcBef>
              <a:spcAft>
                <a:spcPts val="0"/>
              </a:spcAft>
              <a:buNone/>
            </a:pPr>
            <a:r>
              <a:rPr lang="en-GB" sz="2800">
                <a:latin typeface="Comfortaa"/>
                <a:ea typeface="Comfortaa"/>
                <a:cs typeface="Comfortaa"/>
                <a:sym typeface="Comfortaa"/>
              </a:rPr>
              <a:t>BNN stands for Biological Neural Network which every human is having in their brains.</a:t>
            </a:r>
            <a:endParaRPr sz="2800">
              <a:latin typeface="Comfortaa"/>
              <a:ea typeface="Comfortaa"/>
              <a:cs typeface="Comfortaa"/>
              <a:sym typeface="Comfortaa"/>
            </a:endParaRPr>
          </a:p>
        </p:txBody>
      </p:sp>
      <p:sp>
        <p:nvSpPr>
          <p:cNvPr id="194" name="Google Shape;194;p33"/>
          <p:cNvSpPr/>
          <p:nvPr/>
        </p:nvSpPr>
        <p:spPr>
          <a:xfrm>
            <a:off x="0" y="2"/>
            <a:ext cx="8881500" cy="803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ANN vs BNN</a:t>
            </a:r>
            <a:endParaRPr b="1" i="0" sz="3400" u="none" cap="none" strike="noStrike">
              <a:solidFill>
                <a:schemeClr val="lt1"/>
              </a:solidFill>
              <a:latin typeface="Caveat"/>
              <a:ea typeface="Caveat"/>
              <a:cs typeface="Caveat"/>
              <a:sym typeface="Caveat"/>
            </a:endParaRPr>
          </a:p>
        </p:txBody>
      </p:sp>
      <p:sp>
        <p:nvSpPr>
          <p:cNvPr id="195" name="Google Shape;195;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p:nvPr/>
        </p:nvSpPr>
        <p:spPr>
          <a:xfrm>
            <a:off x="-45975" y="0"/>
            <a:ext cx="9291000" cy="803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Single Layered NN</a:t>
            </a:r>
            <a:endParaRPr b="1" i="0" sz="3400" u="none" cap="none" strike="noStrike">
              <a:solidFill>
                <a:schemeClr val="lt1"/>
              </a:solidFill>
              <a:latin typeface="Caveat"/>
              <a:ea typeface="Caveat"/>
              <a:cs typeface="Caveat"/>
              <a:sym typeface="Caveat"/>
            </a:endParaRPr>
          </a:p>
        </p:txBody>
      </p:sp>
      <p:sp>
        <p:nvSpPr>
          <p:cNvPr id="203" name="Google Shape;203;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04" name="Google Shape;204;p34"/>
          <p:cNvPicPr preferRelativeResize="0"/>
          <p:nvPr/>
        </p:nvPicPr>
        <p:blipFill>
          <a:blip r:embed="rId3">
            <a:alphaModFix/>
          </a:blip>
          <a:stretch>
            <a:fillRect/>
          </a:stretch>
        </p:blipFill>
        <p:spPr>
          <a:xfrm>
            <a:off x="2154200" y="890300"/>
            <a:ext cx="4062475" cy="37221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p:nvPr/>
        </p:nvSpPr>
        <p:spPr>
          <a:xfrm>
            <a:off x="0" y="2"/>
            <a:ext cx="8881500" cy="8037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Double Layered NN</a:t>
            </a:r>
            <a:endParaRPr b="1" i="0" sz="3400" u="none" cap="none" strike="noStrike">
              <a:solidFill>
                <a:schemeClr val="lt1"/>
              </a:solidFill>
              <a:latin typeface="Caveat"/>
              <a:ea typeface="Caveat"/>
              <a:cs typeface="Caveat"/>
              <a:sym typeface="Caveat"/>
            </a:endParaRPr>
          </a:p>
        </p:txBody>
      </p:sp>
      <p:sp>
        <p:nvSpPr>
          <p:cNvPr id="212" name="Google Shape;212;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13" name="Google Shape;213;p35"/>
          <p:cNvPicPr preferRelativeResize="0"/>
          <p:nvPr/>
        </p:nvPicPr>
        <p:blipFill>
          <a:blip r:embed="rId3">
            <a:alphaModFix/>
          </a:blip>
          <a:stretch>
            <a:fillRect/>
          </a:stretch>
        </p:blipFill>
        <p:spPr>
          <a:xfrm>
            <a:off x="1834250" y="1042600"/>
            <a:ext cx="5213000" cy="318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6"/>
          <p:cNvSpPr/>
          <p:nvPr/>
        </p:nvSpPr>
        <p:spPr>
          <a:xfrm flipH="1">
            <a:off x="131275" y="1083950"/>
            <a:ext cx="8881500" cy="344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lang="en-GB" sz="2600">
                <a:latin typeface="Comfortaa"/>
                <a:ea typeface="Comfortaa"/>
                <a:cs typeface="Comfortaa"/>
                <a:sym typeface="Comfortaa"/>
              </a:rPr>
              <a:t>Activation Function are those functions in NN which decides whether a Neuron is going to </a:t>
            </a:r>
            <a:r>
              <a:rPr lang="en-GB" sz="2600">
                <a:solidFill>
                  <a:srgbClr val="F7941D"/>
                </a:solidFill>
                <a:latin typeface="Comfortaa"/>
                <a:ea typeface="Comfortaa"/>
                <a:cs typeface="Comfortaa"/>
                <a:sym typeface="Comfortaa"/>
              </a:rPr>
              <a:t>fire or not.</a:t>
            </a:r>
            <a:endParaRPr sz="2600">
              <a:solidFill>
                <a:srgbClr val="F7941D"/>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rPr lang="en-GB" sz="2600">
                <a:solidFill>
                  <a:schemeClr val="dk1"/>
                </a:solidFill>
                <a:latin typeface="Comfortaa"/>
                <a:ea typeface="Comfortaa"/>
                <a:cs typeface="Comfortaa"/>
                <a:sym typeface="Comfortaa"/>
              </a:rPr>
              <a:t>T</a:t>
            </a:r>
            <a:r>
              <a:rPr lang="en-GB" sz="2600">
                <a:solidFill>
                  <a:schemeClr val="dk1"/>
                </a:solidFill>
                <a:latin typeface="Comfortaa"/>
                <a:ea typeface="Comfortaa"/>
                <a:cs typeface="Comfortaa"/>
                <a:sym typeface="Comfortaa"/>
              </a:rPr>
              <a:t>o decide that, we have activation function in NN but this happens almost automatically for BNN and we are not aware of which Activations Functions used by our brain to come up with the decision of firing or not firing of a neuron.</a:t>
            </a:r>
            <a:endParaRPr sz="2600">
              <a:solidFill>
                <a:srgbClr val="F7941D"/>
              </a:solidFill>
              <a:latin typeface="Comfortaa"/>
              <a:ea typeface="Comfortaa"/>
              <a:cs typeface="Comfortaa"/>
              <a:sym typeface="Comfortaa"/>
            </a:endParaRPr>
          </a:p>
        </p:txBody>
      </p:sp>
      <p:sp>
        <p:nvSpPr>
          <p:cNvPr id="221" name="Google Shape;221;p36"/>
          <p:cNvSpPr/>
          <p:nvPr/>
        </p:nvSpPr>
        <p:spPr>
          <a:xfrm>
            <a:off x="0" y="3"/>
            <a:ext cx="8881500" cy="8541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500">
                <a:solidFill>
                  <a:schemeClr val="lt1"/>
                </a:solidFill>
                <a:latin typeface="Caveat"/>
                <a:ea typeface="Caveat"/>
                <a:cs typeface="Caveat"/>
                <a:sym typeface="Caveat"/>
              </a:rPr>
              <a:t>Activations Functions in NN</a:t>
            </a:r>
            <a:endParaRPr b="1" i="0" sz="3500" u="none" cap="none" strike="noStrike">
              <a:solidFill>
                <a:schemeClr val="lt1"/>
              </a:solidFill>
              <a:latin typeface="Caveat"/>
              <a:ea typeface="Caveat"/>
              <a:cs typeface="Caveat"/>
              <a:sym typeface="Caveat"/>
            </a:endParaRPr>
          </a:p>
        </p:txBody>
      </p:sp>
      <p:sp>
        <p:nvSpPr>
          <p:cNvPr id="222" name="Google Shape;222;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p:nvPr/>
        </p:nvSpPr>
        <p:spPr>
          <a:xfrm flipH="1">
            <a:off x="5138400" y="1063050"/>
            <a:ext cx="4005600" cy="350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1600">
              <a:latin typeface="Comfortaa"/>
              <a:ea typeface="Comfortaa"/>
              <a:cs typeface="Comfortaa"/>
              <a:sym typeface="Comfortaa"/>
            </a:endParaRPr>
          </a:p>
        </p:txBody>
      </p:sp>
      <p:sp>
        <p:nvSpPr>
          <p:cNvPr id="230" name="Google Shape;230;p37"/>
          <p:cNvSpPr/>
          <p:nvPr/>
        </p:nvSpPr>
        <p:spPr>
          <a:xfrm>
            <a:off x="0" y="3"/>
            <a:ext cx="8881500" cy="9144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700">
                <a:solidFill>
                  <a:schemeClr val="lt1"/>
                </a:solidFill>
                <a:latin typeface="Caveat"/>
                <a:ea typeface="Caveat"/>
                <a:cs typeface="Caveat"/>
                <a:sym typeface="Caveat"/>
              </a:rPr>
              <a:t>Forward</a:t>
            </a:r>
            <a:r>
              <a:rPr b="1" lang="en-GB" sz="3700">
                <a:solidFill>
                  <a:schemeClr val="lt1"/>
                </a:solidFill>
                <a:latin typeface="Caveat"/>
                <a:ea typeface="Caveat"/>
                <a:cs typeface="Caveat"/>
                <a:sym typeface="Caveat"/>
              </a:rPr>
              <a:t> Propagation and </a:t>
            </a:r>
            <a:r>
              <a:rPr b="1" lang="en-GB" sz="3700">
                <a:solidFill>
                  <a:schemeClr val="lt1"/>
                </a:solidFill>
                <a:latin typeface="Caveat"/>
                <a:ea typeface="Caveat"/>
                <a:cs typeface="Caveat"/>
                <a:sym typeface="Caveat"/>
              </a:rPr>
              <a:t>Backward</a:t>
            </a:r>
            <a:r>
              <a:rPr b="1" lang="en-GB" sz="3700">
                <a:solidFill>
                  <a:schemeClr val="lt1"/>
                </a:solidFill>
                <a:latin typeface="Caveat"/>
                <a:ea typeface="Caveat"/>
                <a:cs typeface="Caveat"/>
                <a:sym typeface="Caveat"/>
              </a:rPr>
              <a:t> Propagation</a:t>
            </a:r>
            <a:endParaRPr sz="2600">
              <a:latin typeface="Caveat"/>
              <a:ea typeface="Caveat"/>
              <a:cs typeface="Caveat"/>
              <a:sym typeface="Caveat"/>
            </a:endParaRPr>
          </a:p>
        </p:txBody>
      </p:sp>
      <p:sp>
        <p:nvSpPr>
          <p:cNvPr id="231" name="Google Shape;231;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32" name="Google Shape;232;p37"/>
          <p:cNvPicPr preferRelativeResize="0"/>
          <p:nvPr/>
        </p:nvPicPr>
        <p:blipFill>
          <a:blip r:embed="rId3">
            <a:alphaModFix/>
          </a:blip>
          <a:stretch>
            <a:fillRect/>
          </a:stretch>
        </p:blipFill>
        <p:spPr>
          <a:xfrm>
            <a:off x="152400" y="1066800"/>
            <a:ext cx="2831324" cy="2352925"/>
          </a:xfrm>
          <a:prstGeom prst="rect">
            <a:avLst/>
          </a:prstGeom>
          <a:noFill/>
          <a:ln>
            <a:noFill/>
          </a:ln>
        </p:spPr>
      </p:pic>
      <p:sp>
        <p:nvSpPr>
          <p:cNvPr id="233" name="Google Shape;233;p37"/>
          <p:cNvSpPr txBox="1"/>
          <p:nvPr/>
        </p:nvSpPr>
        <p:spPr>
          <a:xfrm>
            <a:off x="3164450" y="1139900"/>
            <a:ext cx="5505000" cy="3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omfortaa"/>
                <a:ea typeface="Comfortaa"/>
                <a:cs typeface="Comfortaa"/>
                <a:sym typeface="Comfortaa"/>
              </a:rPr>
              <a:t>Forward Propagation is term used for passing the data and weights in a forward direction all the way to the node or layer.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rPr lang="en-GB" sz="1800">
                <a:latin typeface="Comfortaa"/>
                <a:ea typeface="Comfortaa"/>
                <a:cs typeface="Comfortaa"/>
                <a:sym typeface="Comfortaa"/>
              </a:rPr>
              <a:t>Once we get the output from our NN, then what we do is we run a backward propagation which takes that output and takes the actual output and then adjusts the weights associated with each of the neurons associated according to the error.</a:t>
            </a:r>
            <a:endParaRPr sz="18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8"/>
          <p:cNvSpPr/>
          <p:nvPr/>
        </p:nvSpPr>
        <p:spPr>
          <a:xfrm flipH="1">
            <a:off x="131250" y="1152650"/>
            <a:ext cx="8619000" cy="323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2000">
                <a:latin typeface="Comfortaa"/>
                <a:ea typeface="Comfortaa"/>
                <a:cs typeface="Comfortaa"/>
                <a:sym typeface="Comfortaa"/>
              </a:rPr>
              <a:t>Perceptron is also a very simple example of NN with no hidden layers and no activations functions. </a:t>
            </a:r>
            <a:endParaRPr sz="20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2000">
              <a:latin typeface="Comfortaa"/>
              <a:ea typeface="Comfortaa"/>
              <a:cs typeface="Comfortaa"/>
              <a:sym typeface="Comfortaa"/>
            </a:endParaRPr>
          </a:p>
          <a:p>
            <a:pPr indent="0" lvl="0" marL="0" marR="0" rtl="0" algn="l">
              <a:lnSpc>
                <a:spcPct val="100000"/>
              </a:lnSpc>
              <a:spcBef>
                <a:spcPts val="0"/>
              </a:spcBef>
              <a:spcAft>
                <a:spcPts val="0"/>
              </a:spcAft>
              <a:buNone/>
            </a:pPr>
            <a:r>
              <a:t/>
            </a:r>
            <a:endParaRPr sz="2000">
              <a:latin typeface="Comfortaa"/>
              <a:ea typeface="Comfortaa"/>
              <a:cs typeface="Comfortaa"/>
              <a:sym typeface="Comfortaa"/>
            </a:endParaRPr>
          </a:p>
          <a:p>
            <a:pPr indent="0" lvl="0" marL="0" marR="0" rtl="0" algn="l">
              <a:lnSpc>
                <a:spcPct val="100000"/>
              </a:lnSpc>
              <a:spcBef>
                <a:spcPts val="0"/>
              </a:spcBef>
              <a:spcAft>
                <a:spcPts val="0"/>
              </a:spcAft>
              <a:buNone/>
            </a:pPr>
            <a:r>
              <a:rPr lang="en-GB" sz="2000">
                <a:latin typeface="Comfortaa"/>
                <a:ea typeface="Comfortaa"/>
                <a:cs typeface="Comfortaa"/>
                <a:sym typeface="Comfortaa"/>
              </a:rPr>
              <a:t>Usually, in perceptron no hidden layers are involved and there is no concept of Activation Functions in Perceptron. So, a new version of Perceptron is called multi-layers perceptron has been developed and we are going to coding that in this session. </a:t>
            </a:r>
            <a:endParaRPr sz="2000">
              <a:latin typeface="Comfortaa"/>
              <a:ea typeface="Comfortaa"/>
              <a:cs typeface="Comfortaa"/>
              <a:sym typeface="Comfortaa"/>
            </a:endParaRPr>
          </a:p>
        </p:txBody>
      </p:sp>
      <p:sp>
        <p:nvSpPr>
          <p:cNvPr id="241" name="Google Shape;241;p38"/>
          <p:cNvSpPr/>
          <p:nvPr/>
        </p:nvSpPr>
        <p:spPr>
          <a:xfrm>
            <a:off x="25" y="0"/>
            <a:ext cx="9144000" cy="95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600">
                <a:solidFill>
                  <a:schemeClr val="lt1"/>
                </a:solidFill>
                <a:latin typeface="Caveat"/>
                <a:ea typeface="Caveat"/>
                <a:cs typeface="Caveat"/>
                <a:sym typeface="Caveat"/>
              </a:rPr>
              <a:t>How does NN differs from Perceptron?</a:t>
            </a:r>
            <a:endParaRPr b="1" i="0" sz="3600" u="none" cap="none" strike="noStrike">
              <a:solidFill>
                <a:schemeClr val="lt1"/>
              </a:solidFill>
              <a:latin typeface="Caveat"/>
              <a:ea typeface="Caveat"/>
              <a:cs typeface="Caveat"/>
              <a:sym typeface="Caveat"/>
            </a:endParaRPr>
          </a:p>
        </p:txBody>
      </p:sp>
      <p:sp>
        <p:nvSpPr>
          <p:cNvPr id="242" name="Google Shape;242;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