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5" r:id="rId1"/>
  </p:sldMasterIdLst>
  <p:notesMasterIdLst>
    <p:notesMasterId r:id="rId11"/>
  </p:notesMasterIdLst>
  <p:handoutMasterIdLst>
    <p:handoutMasterId r:id="rId12"/>
  </p:handoutMasterIdLst>
  <p:sldIdLst>
    <p:sldId id="259" r:id="rId2"/>
    <p:sldId id="261" r:id="rId3"/>
    <p:sldId id="283" r:id="rId4"/>
    <p:sldId id="285" r:id="rId5"/>
    <p:sldId id="286" r:id="rId6"/>
    <p:sldId id="287" r:id="rId7"/>
    <p:sldId id="284" r:id="rId8"/>
    <p:sldId id="275" r:id="rId9"/>
    <p:sldId id="276" r:id="rId10"/>
  </p:sldIdLst>
  <p:sldSz cx="12188825" cy="6858000"/>
  <p:notesSz cx="6991350" cy="9282113"/>
  <p:custDataLst>
    <p:tags r:id="rId13"/>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609493" algn="l" rtl="0" fontAlgn="base">
      <a:spcBef>
        <a:spcPct val="0"/>
      </a:spcBef>
      <a:spcAft>
        <a:spcPct val="0"/>
      </a:spcAft>
      <a:defRPr kern="1200">
        <a:solidFill>
          <a:schemeClr val="tx1"/>
        </a:solidFill>
        <a:latin typeface="Arial" charset="0"/>
        <a:ea typeface="+mn-ea"/>
        <a:cs typeface="Arial" charset="0"/>
      </a:defRPr>
    </a:lvl2pPr>
    <a:lvl3pPr marL="1218987" algn="l" rtl="0" fontAlgn="base">
      <a:spcBef>
        <a:spcPct val="0"/>
      </a:spcBef>
      <a:spcAft>
        <a:spcPct val="0"/>
      </a:spcAft>
      <a:defRPr kern="1200">
        <a:solidFill>
          <a:schemeClr val="tx1"/>
        </a:solidFill>
        <a:latin typeface="Arial" charset="0"/>
        <a:ea typeface="+mn-ea"/>
        <a:cs typeface="Arial" charset="0"/>
      </a:defRPr>
    </a:lvl3pPr>
    <a:lvl4pPr marL="1828480" algn="l" rtl="0" fontAlgn="base">
      <a:spcBef>
        <a:spcPct val="0"/>
      </a:spcBef>
      <a:spcAft>
        <a:spcPct val="0"/>
      </a:spcAft>
      <a:defRPr kern="1200">
        <a:solidFill>
          <a:schemeClr val="tx1"/>
        </a:solidFill>
        <a:latin typeface="Arial" charset="0"/>
        <a:ea typeface="+mn-ea"/>
        <a:cs typeface="Arial" charset="0"/>
      </a:defRPr>
    </a:lvl4pPr>
    <a:lvl5pPr marL="2437973" algn="l" rtl="0" fontAlgn="base">
      <a:spcBef>
        <a:spcPct val="0"/>
      </a:spcBef>
      <a:spcAft>
        <a:spcPct val="0"/>
      </a:spcAft>
      <a:defRPr kern="1200">
        <a:solidFill>
          <a:schemeClr val="tx1"/>
        </a:solidFill>
        <a:latin typeface="Arial" charset="0"/>
        <a:ea typeface="+mn-ea"/>
        <a:cs typeface="Arial" charset="0"/>
      </a:defRPr>
    </a:lvl5pPr>
    <a:lvl6pPr marL="3047467" algn="l" defTabSz="1218987" rtl="0" eaLnBrk="1" latinLnBrk="0" hangingPunct="1">
      <a:defRPr kern="1200">
        <a:solidFill>
          <a:schemeClr val="tx1"/>
        </a:solidFill>
        <a:latin typeface="Arial" charset="0"/>
        <a:ea typeface="+mn-ea"/>
        <a:cs typeface="Arial" charset="0"/>
      </a:defRPr>
    </a:lvl6pPr>
    <a:lvl7pPr marL="3656960" algn="l" defTabSz="1218987" rtl="0" eaLnBrk="1" latinLnBrk="0" hangingPunct="1">
      <a:defRPr kern="1200">
        <a:solidFill>
          <a:schemeClr val="tx1"/>
        </a:solidFill>
        <a:latin typeface="Arial" charset="0"/>
        <a:ea typeface="+mn-ea"/>
        <a:cs typeface="Arial" charset="0"/>
      </a:defRPr>
    </a:lvl7pPr>
    <a:lvl8pPr marL="4266453" algn="l" defTabSz="1218987" rtl="0" eaLnBrk="1" latinLnBrk="0" hangingPunct="1">
      <a:defRPr kern="1200">
        <a:solidFill>
          <a:schemeClr val="tx1"/>
        </a:solidFill>
        <a:latin typeface="Arial" charset="0"/>
        <a:ea typeface="+mn-ea"/>
        <a:cs typeface="Arial" charset="0"/>
      </a:defRPr>
    </a:lvl8pPr>
    <a:lvl9pPr marL="4875947" algn="l" defTabSz="1218987"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orient="horz" pos="864">
          <p15:clr>
            <a:srgbClr val="A4A3A4"/>
          </p15:clr>
        </p15:guide>
        <p15:guide id="3" pos="3839">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20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8E1E6"/>
    <a:srgbClr val="D8E3E4"/>
    <a:srgbClr val="FFF7EF"/>
    <a:srgbClr val="5F5F5F"/>
    <a:srgbClr val="0000FF"/>
    <a:srgbClr val="DCE3E4"/>
    <a:srgbClr val="F80000"/>
    <a:srgbClr val="8DA6B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05" autoAdjust="0"/>
    <p:restoredTop sz="99275" autoAdjust="0"/>
  </p:normalViewPr>
  <p:slideViewPr>
    <p:cSldViewPr showGuides="1">
      <p:cViewPr varScale="1">
        <p:scale>
          <a:sx n="86" d="100"/>
          <a:sy n="86" d="100"/>
        </p:scale>
        <p:origin x="768" y="53"/>
      </p:cViewPr>
      <p:guideLst>
        <p:guide orient="horz" pos="2160"/>
        <p:guide orient="horz" pos="864"/>
        <p:guide pos="3839"/>
      </p:guideLst>
    </p:cSldViewPr>
  </p:slid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54" d="100"/>
          <a:sy n="54" d="100"/>
        </p:scale>
        <p:origin x="1830" y="96"/>
      </p:cViewPr>
      <p:guideLst>
        <p:guide orient="horz" pos="2923"/>
        <p:guide orient="horz" pos="283"/>
        <p:guide pos="220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pPr>
                <a:defRPr/>
              </a:pPr>
              <a:t>‹#›</a:t>
            </a:fld>
            <a:endParaRPr lang="en-US" dirty="0"/>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220663" y="441325"/>
            <a:ext cx="6550025" cy="3686175"/>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292608" y="4434840"/>
            <a:ext cx="6400800" cy="420624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295275" y="8724900"/>
            <a:ext cx="6400800" cy="239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Arial" pitchFamily="34" charset="0"/>
                <a:cs typeface="+mn-cs"/>
              </a:defRPr>
            </a:lvl1pPr>
          </a:lstStyle>
          <a:p>
            <a:pPr>
              <a:defRPr/>
            </a:pPr>
            <a:r>
              <a:rPr lang="en-US" dirty="0"/>
              <a:t>Oracle Database </a:t>
            </a:r>
            <a:r>
              <a:rPr lang="en-US" dirty="0" smtClean="0"/>
              <a:t>19c: </a:t>
            </a:r>
            <a:r>
              <a:rPr lang="en-US" dirty="0"/>
              <a:t>Administration Workshop   4 - &lt;#&gt;</a:t>
            </a:r>
          </a:p>
        </p:txBody>
      </p:sp>
      <p:sp>
        <p:nvSpPr>
          <p:cNvPr id="4108" name="NotesMaster_TextBoxGuide" hidden="1"/>
          <p:cNvSpPr>
            <a:spLocks noChangeShapeType="1"/>
          </p:cNvSpPr>
          <p:nvPr/>
        </p:nvSpPr>
        <p:spPr bwMode="auto">
          <a:xfrm>
            <a:off x="457200" y="8486775"/>
            <a:ext cx="6076950" cy="0"/>
          </a:xfrm>
          <a:prstGeom prst="line">
            <a:avLst/>
          </a:prstGeom>
          <a:noFill/>
          <a:ln w="9525">
            <a:solidFill>
              <a:srgbClr val="008200"/>
            </a:solid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hdr="0" dt="0"/>
  <p:notesStyle>
    <a:lvl1pPr algn="l" defTabSz="609493" rtl="0" eaLnBrk="0" fontAlgn="base" hangingPunct="0">
      <a:spcBef>
        <a:spcPts val="533"/>
      </a:spcBef>
      <a:spcAft>
        <a:spcPct val="0"/>
      </a:spcAft>
      <a:buSzPct val="100000"/>
      <a:buFont typeface="Arial" charset="0"/>
      <a:defRPr sz="1200" b="1" kern="1200">
        <a:solidFill>
          <a:schemeClr val="tx1"/>
        </a:solidFill>
        <a:latin typeface="Arial" pitchFamily="34" charset="0"/>
        <a:ea typeface="+mn-ea"/>
        <a:cs typeface="+mn-cs"/>
      </a:defRPr>
    </a:lvl1pPr>
    <a:lvl2pPr marL="152373" algn="l" defTabSz="609493" rtl="0" eaLnBrk="0" fontAlgn="base" hangingPunct="0">
      <a:spcBef>
        <a:spcPts val="533"/>
      </a:spcBef>
      <a:spcAft>
        <a:spcPct val="0"/>
      </a:spcAft>
      <a:buSzPct val="100000"/>
      <a:buFont typeface="Times New Roman" pitchFamily="18" charset="0"/>
      <a:defRPr sz="1100" kern="1200">
        <a:solidFill>
          <a:srgbClr val="000000"/>
        </a:solidFill>
        <a:latin typeface="Arial" pitchFamily="34" charset="0"/>
        <a:ea typeface="+mn-ea"/>
        <a:cs typeface="+mn-cs"/>
      </a:defRPr>
    </a:lvl2pPr>
    <a:lvl3pPr marL="60949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3pPr>
    <a:lvl4pPr marL="106661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4pPr>
    <a:lvl5pPr marL="152373" algn="l" defTabSz="609493" rtl="0" eaLnBrk="0" fontAlgn="base" hangingPunct="0">
      <a:spcBef>
        <a:spcPts val="4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body" idx="1"/>
          </p:nvPr>
        </p:nvSpPr>
        <p:spPr>
          <a:noFill/>
          <a:ln/>
        </p:spPr>
        <p:txBody>
          <a:bodyPr/>
          <a:lstStyle/>
          <a:p>
            <a:endParaRPr lang="en-US" dirty="0">
              <a:solidFill>
                <a:srgbClr val="0000FF"/>
              </a:solidFill>
              <a:latin typeface="Arial" charset="0"/>
            </a:endParaRPr>
          </a:p>
        </p:txBody>
      </p:sp>
      <p:sp>
        <p:nvSpPr>
          <p:cNvPr id="38916"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185070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Notes Placeholder 2"/>
          <p:cNvSpPr>
            <a:spLocks noGrp="1"/>
          </p:cNvSpPr>
          <p:nvPr>
            <p:ph type="body" idx="1"/>
          </p:nvPr>
        </p:nvSpPr>
        <p:spPr>
          <a:noFill/>
          <a:ln/>
        </p:spPr>
        <p:txBody>
          <a:bodyPr/>
          <a:lstStyle/>
          <a:p>
            <a:pPr lvl="1"/>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4 - </a:t>
            </a:r>
            <a:fld id="{2BB11797-2C12-4627-B4C9-D65723E8F485}" type="slidenum">
              <a:rPr lang="en-US" smtClean="0"/>
              <a:t>2</a:t>
            </a:fld>
            <a:endParaRPr lang="en-US" dirty="0"/>
          </a:p>
        </p:txBody>
      </p:sp>
      <p:sp>
        <p:nvSpPr>
          <p:cNvPr id="40964"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054850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pPr lvl="1"/>
            <a:r>
              <a:rPr lang="en-US" dirty="0"/>
              <a:t>The Create Oracle Database Cloud Service Instance wizard is used to create a new database deployment. After requesting the creation of the database deployment, the steps shown in the gray box happen automatically. When the creation and configuration are complete, the database deployment is ready for use.</a:t>
            </a:r>
          </a:p>
        </p:txBody>
      </p:sp>
      <p:sp>
        <p:nvSpPr>
          <p:cNvPr id="4" name="Footer Placeholder 3"/>
          <p:cNvSpPr>
            <a:spLocks noGrp="1"/>
          </p:cNvSpPr>
          <p:nvPr>
            <p:ph type="ftr" sz="quarter" idx="10"/>
          </p:nvPr>
        </p:nvSpPr>
        <p:spPr/>
        <p:txBody>
          <a:bodyPr/>
          <a:lstStyle/>
          <a:p>
            <a:r>
              <a:rPr lang="en-US" dirty="0"/>
              <a:t>Oracle Database </a:t>
            </a:r>
            <a:r>
              <a:rPr lang="en-US" dirty="0" smtClean="0"/>
              <a:t>19c: </a:t>
            </a:r>
            <a:r>
              <a:rPr lang="en-US" dirty="0"/>
              <a:t>Administration Workshop   4 - </a:t>
            </a:r>
            <a:fld id="{DBA824C2-967F-4A74-AAA6-11C19DA6B9B8}" type="slidenum">
              <a:rPr lang="en-US" smtClean="0"/>
              <a:t>3</a:t>
            </a:fld>
            <a:endParaRPr lang="en-US" dirty="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468421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See “Creating a Database Deployment” in </a:t>
            </a:r>
            <a:r>
              <a:rPr lang="en-US" altLang="en-US" i="1" dirty="0">
                <a:latin typeface="Arial" charset="0"/>
              </a:rPr>
              <a:t>Administering Oracle Database Cloud Service</a:t>
            </a:r>
            <a:r>
              <a:rPr lang="en-US" altLang="en-US" dirty="0">
                <a:latin typeface="Arial" charset="0"/>
              </a:rPr>
              <a:t> for the most current information about using the wizard.</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4 - </a:t>
            </a:r>
            <a:fld id="{64F37422-4CFD-463D-88AE-470403320363}" type="slidenum">
              <a:rPr lang="en-US" smtClean="0"/>
              <a:t>4</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786022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body" idx="1"/>
          </p:nvPr>
        </p:nvSpPr>
        <p:spPr>
          <a:noFill/>
          <a:ln/>
        </p:spPr>
        <p:txBody>
          <a:bodyPr/>
          <a:lstStyle/>
          <a:p>
            <a:pPr lvl="1"/>
            <a:r>
              <a:rPr lang="en-US" dirty="0">
                <a:latin typeface="Arial" charset="0"/>
              </a:rPr>
              <a:t>By default, network access to the compute nodes associated with Oracle Database Cloud Service is provided by Secure Shell (SSH) connections on port 22. SSH is a cryptographic network protocol that uses two keys, one public and one private, to provide secure communication between two networked computers. Port 22 is the standard TCP/IP port that is assigned to SSH servers.</a:t>
            </a:r>
          </a:p>
          <a:p>
            <a:pPr lvl="1"/>
            <a:r>
              <a:rPr lang="en-US" dirty="0">
                <a:latin typeface="Arial" charset="0"/>
              </a:rPr>
              <a:t>See “About Network Access to Database Cloud Service” in </a:t>
            </a:r>
            <a:r>
              <a:rPr lang="en-US" i="1" dirty="0">
                <a:latin typeface="Arial" charset="0"/>
              </a:rPr>
              <a:t>Administering Oracle Database Cloud Service</a:t>
            </a:r>
            <a:r>
              <a:rPr lang="en-US" dirty="0">
                <a:latin typeface="Arial" charset="0"/>
              </a:rPr>
              <a:t> for additional information.</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4 - </a:t>
            </a:r>
            <a:fld id="{BEF33CEE-8C01-42B5-9BA1-32CCF1380DF0}" type="slidenum">
              <a:rPr lang="en-US" smtClean="0"/>
              <a:t>5</a:t>
            </a:fld>
            <a:endParaRPr lang="en-US" dirty="0"/>
          </a:p>
        </p:txBody>
      </p:sp>
      <p:sp>
        <p:nvSpPr>
          <p:cNvPr id="49156"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20178306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When you create a database deployment, you can create an SSH key pair through the wizard or you can upload a public key file that you have created by using a utility.</a:t>
            </a:r>
          </a:p>
          <a:p>
            <a:pPr lvl="1"/>
            <a:r>
              <a:rPr lang="en-US" altLang="en-US" dirty="0">
                <a:latin typeface="Arial" charset="0"/>
              </a:rPr>
              <a:t>See “Generating a Secure Shell (SSH) Public/Private Key Pair” in </a:t>
            </a:r>
            <a:r>
              <a:rPr lang="en-US" altLang="en-US" i="1" dirty="0">
                <a:latin typeface="Arial" charset="0"/>
              </a:rPr>
              <a:t>Administering Oracle Database Cloud Service</a:t>
            </a:r>
            <a:r>
              <a:rPr lang="en-US" altLang="en-US" dirty="0">
                <a:latin typeface="Arial" charset="0"/>
              </a:rPr>
              <a:t> for additional information.</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4 - </a:t>
            </a:r>
            <a:fld id="{224D8A7A-0618-4C4B-8796-5FC4570F24B3}" type="slidenum">
              <a:rPr lang="en-US" smtClean="0"/>
              <a:t>6</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5754777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Notes Placeholder 2"/>
          <p:cNvSpPr>
            <a:spLocks noGrp="1"/>
          </p:cNvSpPr>
          <p:nvPr>
            <p:ph type="body" idx="1"/>
          </p:nvPr>
        </p:nvSpPr>
        <p:spPr/>
        <p:txBody>
          <a:bodyPr>
            <a:normAutofit/>
          </a:bodyPr>
          <a:lstStyle/>
          <a:p>
            <a:pPr lvl="1"/>
            <a:r>
              <a:rPr lang="en-US" altLang="en-US" dirty="0"/>
              <a:t>When a database deployment is created, Oracle Cloud Service storage volumes are created and allocated to the database deployment's compute node.</a:t>
            </a:r>
          </a:p>
          <a:p>
            <a:pPr lvl="1"/>
            <a:r>
              <a:rPr lang="en-US" altLang="en-US" dirty="0"/>
              <a:t>See “Storage Volumes and File System Layout” in </a:t>
            </a:r>
            <a:r>
              <a:rPr lang="en-US" altLang="en-US" i="1" dirty="0"/>
              <a:t>Administering Oracle Database Cloud Service</a:t>
            </a:r>
            <a:r>
              <a:rPr lang="en-US" altLang="en-US" dirty="0"/>
              <a:t> for additional information.</a:t>
            </a:r>
          </a:p>
        </p:txBody>
      </p:sp>
      <p:sp>
        <p:nvSpPr>
          <p:cNvPr id="26628" name="Footer Placeholder 4"/>
          <p:cNvSpPr>
            <a:spLocks noGrp="1"/>
          </p:cNvSpPr>
          <p:nvPr>
            <p:ph type="ftr" sz="quarter" idx="4"/>
          </p:nvPr>
        </p:nvSpPr>
        <p:spPr/>
        <p:txBody>
          <a:bodyPr/>
          <a:lstStyle/>
          <a:p>
            <a:r>
              <a:rPr lang="en-US" altLang="en-US" dirty="0"/>
              <a:t>Oracle Database </a:t>
            </a:r>
            <a:r>
              <a:rPr lang="en-US" altLang="en-US" dirty="0" smtClean="0"/>
              <a:t>19c: </a:t>
            </a:r>
            <a:r>
              <a:rPr lang="en-US" altLang="en-US" dirty="0"/>
              <a:t>Administration Workshop   4 - </a:t>
            </a:r>
            <a:fld id="{84686CCF-A2D8-4F26-8355-626FB597D848}" type="slidenum">
              <a:rPr lang="en-US" altLang="en-US" smtClean="0"/>
              <a:t>7</a:t>
            </a:fld>
            <a:endParaRPr lang="en-US" altLang="en-US" dirty="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150629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Notes Placeholder 2"/>
          <p:cNvSpPr>
            <a:spLocks noGrp="1"/>
          </p:cNvSpPr>
          <p:nvPr>
            <p:ph type="body" idx="1"/>
          </p:nvPr>
        </p:nvSpPr>
        <p:spPr/>
        <p:txBody>
          <a:bodyPr>
            <a:normAutofit/>
          </a:bodyPr>
          <a:lstStyle/>
          <a:p>
            <a:pPr lvl="1">
              <a:defRPr/>
            </a:pPr>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4 - </a:t>
            </a:r>
            <a:fld id="{5237669E-EF04-4FFC-BB61-FE21133D96F8}" type="slidenum">
              <a:rPr lang="en-US" smtClean="0"/>
              <a:t>8</a:t>
            </a:fld>
            <a:endParaRPr lang="en-US" dirty="0"/>
          </a:p>
        </p:txBody>
      </p:sp>
      <p:sp>
        <p:nvSpPr>
          <p:cNvPr id="54276" name="Slide Image Placeholder 11"/>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822993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5"/>
          <p:cNvSpPr>
            <a:spLocks noGrp="1" noChangeArrowheads="1"/>
          </p:cNvSpPr>
          <p:nvPr>
            <p:ph type="body" idx="1"/>
          </p:nvPr>
        </p:nvSpPr>
        <p:spPr>
          <a:noFill/>
          <a:ln/>
        </p:spPr>
        <p:txBody>
          <a:bodyPr/>
          <a:lstStyle/>
          <a:p>
            <a:pPr lvl="1"/>
            <a:endParaRPr 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4 - </a:t>
            </a:r>
            <a:fld id="{0E0B4429-29E5-4FB0-BAA0-0C7C65175DF7}" type="slidenum">
              <a:rPr lang="en-US" smtClean="0"/>
              <a:t>9</a:t>
            </a:fld>
            <a:endParaRPr lang="en-US" dirty="0"/>
          </a:p>
        </p:txBody>
      </p:sp>
      <p:sp>
        <p:nvSpPr>
          <p:cNvPr id="55300"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1083646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en-US" smtClean="0"/>
              <a:t>Click to edit Master title style</a:t>
            </a:r>
            <a:endParaRPr lang=""/>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smtClean="0"/>
              <a:t>Click to edit Master subtitle style</a:t>
            </a:r>
            <a:endParaRPr lang=""/>
          </a:p>
        </p:txBody>
      </p:sp>
      <p:sp>
        <p:nvSpPr>
          <p:cNvPr id="4" name="Date Placeholder 3"/>
          <p:cNvSpPr>
            <a:spLocks noGrp="1"/>
          </p:cNvSpPr>
          <p:nvPr>
            <p:ph type="dt" sz="half" idx="10"/>
          </p:nvPr>
        </p:nvSpPr>
        <p:spPr/>
        <p:txBody>
          <a:bodyPr/>
          <a:lstStyle/>
          <a:p>
            <a:fld id="{A033E342-DCC0-446E-BB44-953F1797C5E5}" type="datetimeFigureOut">
              <a:rPr lang="" smtClean="0"/>
              <a:t>01/08/2021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0234F37A-EF50-4AB8-8367-B29A1A4FBA81}" type="slidenum">
              <a:rPr lang="" smtClean="0"/>
              <a:t>‹#›</a:t>
            </a:fld>
            <a:endParaRPr lang=""/>
          </a:p>
        </p:txBody>
      </p:sp>
      <p:grpSp>
        <p:nvGrpSpPr>
          <p:cNvPr id="7" name="Group 16" hidden="1"/>
          <p:cNvGrpSpPr>
            <a:grpSpLocks/>
          </p:cNvGrpSpPr>
          <p:nvPr userDrawn="1"/>
        </p:nvGrpSpPr>
        <p:grpSpPr bwMode="auto">
          <a:xfrm>
            <a:off x="203147" y="302685"/>
            <a:ext cx="11799460" cy="6007100"/>
            <a:chOff x="152400" y="301083"/>
            <a:chExt cx="8851392" cy="6008894"/>
          </a:xfrm>
        </p:grpSpPr>
        <p:sp>
          <p:nvSpPr>
            <p:cNvPr id="8" name="User95_Instruction_Box" hidden="1"/>
            <p:cNvSpPr>
              <a:spLocks noChangeArrowheads="1"/>
            </p:cNvSpPr>
            <p:nvPr/>
          </p:nvSpPr>
          <p:spPr bwMode="gray">
            <a:xfrm>
              <a:off x="4190768" y="307434"/>
              <a:ext cx="1998548" cy="1189922"/>
            </a:xfrm>
            <a:prstGeom prst="rect">
              <a:avLst/>
            </a:prstGeom>
            <a:noFill/>
            <a:ln w="9525">
              <a:noFill/>
              <a:miter lim="800000"/>
              <a:headEnd/>
              <a:tailEnd/>
            </a:ln>
            <a:effectLst/>
          </p:spPr>
          <p:txBody>
            <a:bodyPr lIns="12700" tIns="12700" rIns="12700" bIns="12700" anchor="ctr"/>
            <a:lstStyle/>
            <a:p>
              <a:pPr algn="r" defTabSz="304747">
                <a:buClr>
                  <a:srgbClr val="000000"/>
                </a:buClr>
                <a:buFont typeface="Arial" pitchFamily="34" charset="0"/>
                <a:buNone/>
                <a:defRPr/>
              </a:pPr>
              <a:r>
                <a:rPr lang="en-US" b="1" dirty="0">
                  <a:solidFill>
                    <a:schemeClr val="accent5"/>
                  </a:solidFill>
                  <a:latin typeface="Arial" pitchFamily="34" charset="0"/>
                  <a:cs typeface="+mn-cs"/>
                </a:rPr>
                <a:t>Insert the correct lesson number in the Title Master.</a:t>
              </a:r>
            </a:p>
          </p:txBody>
        </p:sp>
        <p:grpSp>
          <p:nvGrpSpPr>
            <p:cNvPr id="9" name="Group 14" hidden="1"/>
            <p:cNvGrpSpPr>
              <a:grpSpLocks/>
            </p:cNvGrpSpPr>
            <p:nvPr userDrawn="1"/>
          </p:nvGrpSpPr>
          <p:grpSpPr bwMode="auto">
            <a:xfrm>
              <a:off x="152400" y="301083"/>
              <a:ext cx="8851392" cy="6008894"/>
              <a:chOff x="152400" y="301083"/>
              <a:chExt cx="8851392" cy="6008894"/>
            </a:xfrm>
          </p:grpSpPr>
          <p:sp>
            <p:nvSpPr>
              <p:cNvPr id="11" name="Rectangle 1057" hidden="1"/>
              <p:cNvSpPr>
                <a:spLocks noChangeArrowheads="1"/>
              </p:cNvSpPr>
              <p:nvPr/>
            </p:nvSpPr>
            <p:spPr bwMode="auto">
              <a:xfrm>
                <a:off x="152400" y="301083"/>
                <a:ext cx="8851392" cy="594961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12" name="Delete_Instruction_Box" hidden="1"/>
              <p:cNvSpPr>
                <a:spLocks noChangeArrowheads="1"/>
              </p:cNvSpPr>
              <p:nvPr userDrawn="1"/>
            </p:nvSpPr>
            <p:spPr bwMode="gray">
              <a:xfrm>
                <a:off x="3959007" y="6235871"/>
                <a:ext cx="4846360" cy="74106"/>
              </a:xfrm>
              <a:prstGeom prst="rect">
                <a:avLst/>
              </a:prstGeom>
              <a:solidFill>
                <a:schemeClr val="accent6">
                  <a:lumMod val="20000"/>
                  <a:lumOff val="80000"/>
                </a:schemeClr>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rPr>
                  <a:t>[ Use "CD Tools &gt; Guides" macro to hide and show otherwise go to the Slide Master and hide the shape]</a:t>
                </a:r>
              </a:p>
            </p:txBody>
          </p:sp>
        </p:grpSp>
        <p:sp>
          <p:nvSpPr>
            <p:cNvPr id="10" name="Isosceles Triangle 9" hidden="1"/>
            <p:cNvSpPr/>
            <p:nvPr userDrawn="1"/>
          </p:nvSpPr>
          <p:spPr bwMode="auto">
            <a:xfrm rot="5400000">
              <a:off x="6095483" y="684408"/>
              <a:ext cx="990896" cy="533369"/>
            </a:xfrm>
            <a:prstGeom prst="triangle">
              <a:avLst/>
            </a:prstGeom>
            <a:solidFill>
              <a:schemeClr val="accent6">
                <a:lumMod val="20000"/>
                <a:lumOff val="80000"/>
              </a:schemeClr>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grpSp>
        <p:nvGrpSpPr>
          <p:cNvPr id="13" name="Flag Bottom"/>
          <p:cNvGrpSpPr>
            <a:grpSpLocks/>
          </p:cNvGrpSpPr>
          <p:nvPr userDrawn="1"/>
        </p:nvGrpSpPr>
        <p:grpSpPr bwMode="auto">
          <a:xfrm>
            <a:off x="9751061" y="1420151"/>
            <a:ext cx="1656919" cy="651933"/>
            <a:chOff x="6948488" y="1524000"/>
            <a:chExt cx="1609725" cy="653144"/>
          </a:xfrm>
        </p:grpSpPr>
        <p:sp>
          <p:nvSpPr>
            <p:cNvPr id="14" name="Right Triangle 13"/>
            <p:cNvSpPr/>
            <p:nvPr userDrawn="1"/>
          </p:nvSpPr>
          <p:spPr bwMode="auto">
            <a:xfrm flipV="1">
              <a:off x="6948488"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sp>
          <p:nvSpPr>
            <p:cNvPr id="15" name="Right Triangle 14"/>
            <p:cNvSpPr/>
            <p:nvPr userDrawn="1"/>
          </p:nvSpPr>
          <p:spPr bwMode="auto">
            <a:xfrm flipH="1" flipV="1">
              <a:off x="7698871"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pic>
        <p:nvPicPr>
          <p:cNvPr id="16" name="Picture 15" descr="Oracle logo in white on red staging backgroun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6952" y="6303237"/>
            <a:ext cx="1516474" cy="554763"/>
          </a:xfrm>
          <a:prstGeom prst="rect">
            <a:avLst/>
          </a:prstGeom>
        </p:spPr>
      </p:pic>
    </p:spTree>
    <p:extLst>
      <p:ext uri="{BB962C8B-B14F-4D97-AF65-F5344CB8AC3E}">
        <p14:creationId xmlns:p14="http://schemas.microsoft.com/office/powerpoint/2010/main" val="2877376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A033E342-DCC0-446E-BB44-953F1797C5E5}" type="datetimeFigureOut">
              <a:rPr lang="" smtClean="0"/>
              <a:t>01/08/2021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0234F37A-EF50-4AB8-8367-B29A1A4FBA81}" type="slidenum">
              <a:rPr lang="" smtClean="0"/>
              <a:t>‹#›</a:t>
            </a:fld>
            <a:endParaRPr lang=""/>
          </a:p>
        </p:txBody>
      </p:sp>
    </p:spTree>
    <p:extLst>
      <p:ext uri="{BB962C8B-B14F-4D97-AF65-F5344CB8AC3E}">
        <p14:creationId xmlns:p14="http://schemas.microsoft.com/office/powerpoint/2010/main" val="2888772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en-US" smtClean="0"/>
              <a:t>Click to edit Master title style</a:t>
            </a:r>
            <a:endParaRPr lang=""/>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A033E342-DCC0-446E-BB44-953F1797C5E5}" type="datetimeFigureOut">
              <a:rPr lang="" smtClean="0"/>
              <a:t>01/08/2021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0234F37A-EF50-4AB8-8367-B29A1A4FBA81}" type="slidenum">
              <a:rPr lang="" smtClean="0"/>
              <a:t>‹#›</a:t>
            </a:fld>
            <a:endParaRPr lang=""/>
          </a:p>
        </p:txBody>
      </p:sp>
    </p:spTree>
    <p:extLst>
      <p:ext uri="{BB962C8B-B14F-4D97-AF65-F5344CB8AC3E}">
        <p14:creationId xmlns:p14="http://schemas.microsoft.com/office/powerpoint/2010/main" val="33959787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buFont typeface="+mj-lt"/>
              <a:buAutoNum type="alphaLcPeriod"/>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621630" y="1278893"/>
            <a:ext cx="3542885" cy="1659251"/>
          </a:xfrm>
        </p:spPr>
        <p:txBody>
          <a:bodyPr/>
          <a:lstStyle>
            <a:lvl1pPr>
              <a:defRPr sz="1800"/>
            </a:lvl1pPr>
            <a:lvl2pPr marL="461353" indent="-308979">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4516927" y="1280859"/>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8405200" y="1282824"/>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A033E342-DCC0-446E-BB44-953F1797C5E5}" type="datetimeFigureOut">
              <a:rPr lang="" smtClean="0"/>
              <a:t>01/08/2021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0234F37A-EF50-4AB8-8367-B29A1A4FBA81}" type="slidenum">
              <a:rPr lang="" smtClean="0"/>
              <a:t>‹#›</a:t>
            </a:fld>
            <a:endParaRPr lang=""/>
          </a:p>
        </p:txBody>
      </p:sp>
    </p:spTree>
    <p:extLst>
      <p:ext uri="{BB962C8B-B14F-4D97-AF65-F5344CB8AC3E}">
        <p14:creationId xmlns:p14="http://schemas.microsoft.com/office/powerpoint/2010/main" val="2717474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5998"/>
            </a:lvl1pPr>
          </a:lstStyle>
          <a:p>
            <a:r>
              <a:rPr lang="en-US" smtClean="0"/>
              <a:t>Click to edit Master title style</a:t>
            </a:r>
            <a:endParaRPr lang=""/>
          </a:p>
        </p:txBody>
      </p:sp>
      <p:sp>
        <p:nvSpPr>
          <p:cNvPr id="3" name="Text Placeholder 2"/>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33E342-DCC0-446E-BB44-953F1797C5E5}" type="datetimeFigureOut">
              <a:rPr lang="" smtClean="0"/>
              <a:t>01/08/2021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0234F37A-EF50-4AB8-8367-B29A1A4FBA81}" type="slidenum">
              <a:rPr lang="" smtClean="0"/>
              <a:t>‹#›</a:t>
            </a:fld>
            <a:endParaRPr lang=""/>
          </a:p>
        </p:txBody>
      </p:sp>
    </p:spTree>
    <p:extLst>
      <p:ext uri="{BB962C8B-B14F-4D97-AF65-F5344CB8AC3E}">
        <p14:creationId xmlns:p14="http://schemas.microsoft.com/office/powerpoint/2010/main" val="2080510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sz="half" idx="1"/>
          </p:nvPr>
        </p:nvSpPr>
        <p:spPr>
          <a:xfrm>
            <a:off x="83798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Content Placeholder 3"/>
          <p:cNvSpPr>
            <a:spLocks noGrp="1"/>
          </p:cNvSpPr>
          <p:nvPr>
            <p:ph sz="half" idx="2"/>
          </p:nvPr>
        </p:nvSpPr>
        <p:spPr>
          <a:xfrm>
            <a:off x="617059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Date Placeholder 4"/>
          <p:cNvSpPr>
            <a:spLocks noGrp="1"/>
          </p:cNvSpPr>
          <p:nvPr>
            <p:ph type="dt" sz="half" idx="10"/>
          </p:nvPr>
        </p:nvSpPr>
        <p:spPr/>
        <p:txBody>
          <a:bodyPr/>
          <a:lstStyle/>
          <a:p>
            <a:fld id="{A033E342-DCC0-446E-BB44-953F1797C5E5}" type="datetimeFigureOut">
              <a:rPr lang="" smtClean="0"/>
              <a:t>01/08/2021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0234F37A-EF50-4AB8-8367-B29A1A4FBA81}" type="slidenum">
              <a:rPr lang="" smtClean="0"/>
              <a:t>‹#›</a:t>
            </a:fld>
            <a:endParaRPr lang=""/>
          </a:p>
        </p:txBody>
      </p:sp>
    </p:spTree>
    <p:extLst>
      <p:ext uri="{BB962C8B-B14F-4D97-AF65-F5344CB8AC3E}">
        <p14:creationId xmlns:p14="http://schemas.microsoft.com/office/powerpoint/2010/main" val="1606882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en-US" smtClean="0"/>
              <a:t>Click to edit Master title style</a:t>
            </a:r>
            <a:endParaRPr lang=""/>
          </a:p>
        </p:txBody>
      </p:sp>
      <p:sp>
        <p:nvSpPr>
          <p:cNvPr id="3" name="Text Placeholder 2"/>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570" y="2505075"/>
            <a:ext cx="5156444"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593" y="2505075"/>
            <a:ext cx="518183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7" name="Date Placeholder 6"/>
          <p:cNvSpPr>
            <a:spLocks noGrp="1"/>
          </p:cNvSpPr>
          <p:nvPr>
            <p:ph type="dt" sz="half" idx="10"/>
          </p:nvPr>
        </p:nvSpPr>
        <p:spPr/>
        <p:txBody>
          <a:bodyPr/>
          <a:lstStyle/>
          <a:p>
            <a:fld id="{A033E342-DCC0-446E-BB44-953F1797C5E5}" type="datetimeFigureOut">
              <a:rPr lang="" smtClean="0"/>
              <a:t>01/08/2021</a:t>
            </a:fld>
            <a:endParaRPr lang=""/>
          </a:p>
        </p:txBody>
      </p:sp>
      <p:sp>
        <p:nvSpPr>
          <p:cNvPr id="8" name="Footer Placeholder 7"/>
          <p:cNvSpPr>
            <a:spLocks noGrp="1"/>
          </p:cNvSpPr>
          <p:nvPr>
            <p:ph type="ftr" sz="quarter" idx="11"/>
          </p:nvPr>
        </p:nvSpPr>
        <p:spPr/>
        <p:txBody>
          <a:bodyPr/>
          <a:lstStyle/>
          <a:p>
            <a:endParaRPr lang=""/>
          </a:p>
        </p:txBody>
      </p:sp>
      <p:sp>
        <p:nvSpPr>
          <p:cNvPr id="9" name="Slide Number Placeholder 8"/>
          <p:cNvSpPr>
            <a:spLocks noGrp="1"/>
          </p:cNvSpPr>
          <p:nvPr>
            <p:ph type="sldNum" sz="quarter" idx="12"/>
          </p:nvPr>
        </p:nvSpPr>
        <p:spPr/>
        <p:txBody>
          <a:bodyPr/>
          <a:lstStyle/>
          <a:p>
            <a:fld id="{0234F37A-EF50-4AB8-8367-B29A1A4FBA81}" type="slidenum">
              <a:rPr lang="" smtClean="0"/>
              <a:t>‹#›</a:t>
            </a:fld>
            <a:endParaRPr lang=""/>
          </a:p>
        </p:txBody>
      </p:sp>
    </p:spTree>
    <p:extLst>
      <p:ext uri="{BB962C8B-B14F-4D97-AF65-F5344CB8AC3E}">
        <p14:creationId xmlns:p14="http://schemas.microsoft.com/office/powerpoint/2010/main" val="544066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Date Placeholder 2"/>
          <p:cNvSpPr>
            <a:spLocks noGrp="1"/>
          </p:cNvSpPr>
          <p:nvPr>
            <p:ph type="dt" sz="half" idx="10"/>
          </p:nvPr>
        </p:nvSpPr>
        <p:spPr/>
        <p:txBody>
          <a:bodyPr/>
          <a:lstStyle/>
          <a:p>
            <a:fld id="{A033E342-DCC0-446E-BB44-953F1797C5E5}" type="datetimeFigureOut">
              <a:rPr lang="" smtClean="0"/>
              <a:t>01/08/2021</a:t>
            </a:fld>
            <a:endParaRPr lang=""/>
          </a:p>
        </p:txBody>
      </p:sp>
      <p:sp>
        <p:nvSpPr>
          <p:cNvPr id="4" name="Footer Placeholder 3"/>
          <p:cNvSpPr>
            <a:spLocks noGrp="1"/>
          </p:cNvSpPr>
          <p:nvPr>
            <p:ph type="ftr" sz="quarter" idx="11"/>
          </p:nvPr>
        </p:nvSpPr>
        <p:spPr/>
        <p:txBody>
          <a:bodyPr/>
          <a:lstStyle/>
          <a:p>
            <a:endParaRPr lang=""/>
          </a:p>
        </p:txBody>
      </p:sp>
      <p:sp>
        <p:nvSpPr>
          <p:cNvPr id="5" name="Slide Number Placeholder 4"/>
          <p:cNvSpPr>
            <a:spLocks noGrp="1"/>
          </p:cNvSpPr>
          <p:nvPr>
            <p:ph type="sldNum" sz="quarter" idx="12"/>
          </p:nvPr>
        </p:nvSpPr>
        <p:spPr/>
        <p:txBody>
          <a:bodyPr/>
          <a:lstStyle/>
          <a:p>
            <a:fld id="{0234F37A-EF50-4AB8-8367-B29A1A4FBA81}" type="slidenum">
              <a:rPr lang="" smtClean="0"/>
              <a:t>‹#›</a:t>
            </a:fld>
            <a:endParaRPr lang=""/>
          </a:p>
        </p:txBody>
      </p:sp>
    </p:spTree>
    <p:extLst>
      <p:ext uri="{BB962C8B-B14F-4D97-AF65-F5344CB8AC3E}">
        <p14:creationId xmlns:p14="http://schemas.microsoft.com/office/powerpoint/2010/main" val="653425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33E342-DCC0-446E-BB44-953F1797C5E5}" type="datetimeFigureOut">
              <a:rPr lang="" smtClean="0"/>
              <a:t>01/08/2021</a:t>
            </a:fld>
            <a:endParaRPr lang=""/>
          </a:p>
        </p:txBody>
      </p:sp>
      <p:sp>
        <p:nvSpPr>
          <p:cNvPr id="3" name="Footer Placeholder 2"/>
          <p:cNvSpPr>
            <a:spLocks noGrp="1"/>
          </p:cNvSpPr>
          <p:nvPr>
            <p:ph type="ftr" sz="quarter" idx="11"/>
          </p:nvPr>
        </p:nvSpPr>
        <p:spPr/>
        <p:txBody>
          <a:bodyPr/>
          <a:lstStyle/>
          <a:p>
            <a:endParaRPr lang=""/>
          </a:p>
        </p:txBody>
      </p:sp>
      <p:sp>
        <p:nvSpPr>
          <p:cNvPr id="4" name="Slide Number Placeholder 3"/>
          <p:cNvSpPr>
            <a:spLocks noGrp="1"/>
          </p:cNvSpPr>
          <p:nvPr>
            <p:ph type="sldNum" sz="quarter" idx="12"/>
          </p:nvPr>
        </p:nvSpPr>
        <p:spPr/>
        <p:txBody>
          <a:bodyPr/>
          <a:lstStyle/>
          <a:p>
            <a:fld id="{0234F37A-EF50-4AB8-8367-B29A1A4FBA81}" type="slidenum">
              <a:rPr lang="" smtClean="0"/>
              <a:t>‹#›</a:t>
            </a:fld>
            <a:endParaRPr lang=""/>
          </a:p>
        </p:txBody>
      </p:sp>
    </p:spTree>
    <p:extLst>
      <p:ext uri="{BB962C8B-B14F-4D97-AF65-F5344CB8AC3E}">
        <p14:creationId xmlns:p14="http://schemas.microsoft.com/office/powerpoint/2010/main" val="2538389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Content Placeholder 2"/>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33E342-DCC0-446E-BB44-953F1797C5E5}" type="datetimeFigureOut">
              <a:rPr lang="" smtClean="0"/>
              <a:t>01/08/2021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0234F37A-EF50-4AB8-8367-B29A1A4FBA81}" type="slidenum">
              <a:rPr lang="" smtClean="0"/>
              <a:t>‹#›</a:t>
            </a:fld>
            <a:endParaRPr lang=""/>
          </a:p>
        </p:txBody>
      </p:sp>
    </p:spTree>
    <p:extLst>
      <p:ext uri="{BB962C8B-B14F-4D97-AF65-F5344CB8AC3E}">
        <p14:creationId xmlns:p14="http://schemas.microsoft.com/office/powerpoint/2010/main" val="544789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Picture Placeholder 2"/>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33E342-DCC0-446E-BB44-953F1797C5E5}" type="datetimeFigureOut">
              <a:rPr lang="" smtClean="0"/>
              <a:t>01/08/2021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0234F37A-EF50-4AB8-8367-B29A1A4FBA81}" type="slidenum">
              <a:rPr lang="" smtClean="0"/>
              <a:t>‹#›</a:t>
            </a:fld>
            <a:endParaRPr lang=""/>
          </a:p>
        </p:txBody>
      </p:sp>
    </p:spTree>
    <p:extLst>
      <p:ext uri="{BB962C8B-B14F-4D97-AF65-F5344CB8AC3E}">
        <p14:creationId xmlns:p14="http://schemas.microsoft.com/office/powerpoint/2010/main" val="3374003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smtClean="0"/>
              <a:t>Click to edit Master title style</a:t>
            </a:r>
            <a:endParaRPr lang=""/>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33E342-DCC0-446E-BB44-953F1797C5E5}" type="datetimeFigureOut">
              <a:rPr lang="" smtClean="0"/>
              <a:t>01/08/2021</a:t>
            </a:fld>
            <a:endParaRPr lang=""/>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34F37A-EF50-4AB8-8367-B29A1A4FBA81}" type="slidenum">
              <a:rPr lang="" smtClean="0"/>
              <a:t>‹#›</a:t>
            </a:fld>
            <a:endParaRPr lang=""/>
          </a:p>
        </p:txBody>
      </p:sp>
    </p:spTree>
    <p:extLst>
      <p:ext uri="{BB962C8B-B14F-4D97-AF65-F5344CB8AC3E}">
        <p14:creationId xmlns:p14="http://schemas.microsoft.com/office/powerpoint/2010/main" val="2619660865"/>
      </p:ext>
    </p:extLst>
  </p:cSld>
  <p:clrMap bg1="lt1" tx1="dk1" bg2="lt2" tx2="dk2" accent1="accent1" accent2="accent2" accent3="accent3" accent4="accent4" accent5="accent5" accent6="accent6" hlink="hlink" folHlink="folHlink"/>
  <p:sldLayoutIdLst>
    <p:sldLayoutId id="2147484116" r:id="rId1"/>
    <p:sldLayoutId id="2147484117" r:id="rId2"/>
    <p:sldLayoutId id="2147484118" r:id="rId3"/>
    <p:sldLayoutId id="2147484119" r:id="rId4"/>
    <p:sldLayoutId id="2147484120" r:id="rId5"/>
    <p:sldLayoutId id="2147484121" r:id="rId6"/>
    <p:sldLayoutId id="2147484122" r:id="rId7"/>
    <p:sldLayoutId id="2147484123" r:id="rId8"/>
    <p:sldLayoutId id="2147484124" r:id="rId9"/>
    <p:sldLayoutId id="2147484125" r:id="rId10"/>
    <p:sldLayoutId id="2147484126" r:id="rId11"/>
    <p:sldLayoutId id="2147484106" r:id="rId12"/>
    <p:sldLayoutId id="2147484107" r:id="rId13"/>
    <p:sldLayoutId id="2147484113" r:id="rId14"/>
  </p:sldLayoutIdLs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notesSlide" Target="../notesSlides/notesSlide3.xml"/><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slideLayout" Target="../slideLayouts/slideLayout6.xml"/><Relationship Id="rId1" Type="http://schemas.openxmlformats.org/officeDocument/2006/relationships/tags" Target="../tags/tag5.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notesSlide" Target="../notesSlides/notesSlide5.xml"/><Relationship Id="rId7" Type="http://schemas.openxmlformats.org/officeDocument/2006/relationships/image" Target="../media/image16.png"/><Relationship Id="rId2" Type="http://schemas.openxmlformats.org/officeDocument/2006/relationships/slideLayout" Target="../slideLayouts/slideLayout6.xml"/><Relationship Id="rId1" Type="http://schemas.openxmlformats.org/officeDocument/2006/relationships/tags" Target="../tags/tag7.xml"/><Relationship Id="rId6" Type="http://schemas.openxmlformats.org/officeDocument/2006/relationships/image" Target="../media/image15.png"/><Relationship Id="rId11" Type="http://schemas.openxmlformats.org/officeDocument/2006/relationships/image" Target="../media/image19.png"/><Relationship Id="rId5" Type="http://schemas.openxmlformats.org/officeDocument/2006/relationships/image" Target="../media/image14.jpeg"/><Relationship Id="rId10" Type="http://schemas.microsoft.com/office/2007/relationships/hdphoto" Target="../media/hdphoto1.wdp"/><Relationship Id="rId4" Type="http://schemas.openxmlformats.org/officeDocument/2006/relationships/image" Target="../media/image13.png"/><Relationship Id="rId9" Type="http://schemas.openxmlformats.org/officeDocument/2006/relationships/image" Target="../media/image18.png"/></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notesSlide" Target="../notesSlides/notesSlide6.xml"/><Relationship Id="rId7"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15.png"/><Relationship Id="rId5" Type="http://schemas.openxmlformats.org/officeDocument/2006/relationships/image" Target="../media/image14.jpeg"/><Relationship Id="rId10" Type="http://schemas.openxmlformats.org/officeDocument/2006/relationships/image" Target="../media/image18.png"/><Relationship Id="rId4" Type="http://schemas.openxmlformats.org/officeDocument/2006/relationships/image" Target="../media/image13.png"/><Relationship Id="rId9"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31812" y="2362200"/>
            <a:ext cx="10512862" cy="1325563"/>
          </a:xfrm>
        </p:spPr>
        <p:txBody>
          <a:bodyPr/>
          <a:lstStyle/>
          <a:p>
            <a:r>
              <a:rPr lang="en-US" dirty="0"/>
              <a:t>Creating DBCS Database Deployments</a:t>
            </a:r>
          </a:p>
        </p:txBody>
      </p:sp>
      <p:sp>
        <p:nvSpPr>
          <p:cNvPr id="12292" name="Line 6"/>
          <p:cNvSpPr>
            <a:spLocks noChangeShapeType="1"/>
          </p:cNvSpPr>
          <p:nvPr/>
        </p:nvSpPr>
        <p:spPr bwMode="auto">
          <a:xfrm>
            <a:off x="2437765" y="4495800"/>
            <a:ext cx="1320456" cy="0"/>
          </a:xfrm>
          <a:prstGeom prst="line">
            <a:avLst/>
          </a:prstGeom>
          <a:noFill/>
          <a:ln w="9525">
            <a:noFill/>
            <a:round/>
            <a:headEnd/>
            <a:tailEnd type="triangle" w="med" len="med"/>
          </a:ln>
        </p:spPr>
        <p:txBody>
          <a:bodyPr lIns="16930" tIns="16930" rIns="16930" bIns="16930">
            <a:spAutoFit/>
          </a:bodyPr>
          <a:lstStyle/>
          <a:p>
            <a:endParaRPr lang="en-US" dirty="0"/>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s-MX" dirty="0"/>
              <a:t>Objectives</a:t>
            </a:r>
          </a:p>
        </p:txBody>
      </p:sp>
      <p:sp>
        <p:nvSpPr>
          <p:cNvPr id="9" name="Content Placeholder 8"/>
          <p:cNvSpPr>
            <a:spLocks noGrp="1"/>
          </p:cNvSpPr>
          <p:nvPr>
            <p:ph idx="1"/>
          </p:nvPr>
        </p:nvSpPr>
        <p:spPr>
          <a:xfrm>
            <a:off x="622138" y="1242485"/>
            <a:ext cx="10944549" cy="1673101"/>
          </a:xfrm>
        </p:spPr>
        <p:txBody>
          <a:bodyPr/>
          <a:lstStyle/>
          <a:p>
            <a:r>
              <a:rPr lang="en-US" dirty="0"/>
              <a:t>After completing this lesson, you should be able to:</a:t>
            </a:r>
          </a:p>
          <a:p>
            <a:pPr lvl="1"/>
            <a:r>
              <a:rPr lang="en-US" dirty="0"/>
              <a:t>Create a DBCS database deployment</a:t>
            </a:r>
          </a:p>
          <a:p>
            <a:pPr lvl="1"/>
            <a:r>
              <a:rPr lang="en-US" dirty="0"/>
              <a:t>Describe how an SSH key pair is used in authentication</a:t>
            </a:r>
          </a:p>
          <a:p>
            <a:pPr lvl="1"/>
            <a:r>
              <a:rPr lang="en-US" dirty="0"/>
              <a:t>Explain how storage volumes are allocated for a DBCS database deployment</a:t>
            </a:r>
          </a:p>
        </p:txBody>
      </p:sp>
      <p:sp>
        <p:nvSpPr>
          <p:cNvPr id="7" name="Rectangle 6"/>
          <p:cNvSpPr/>
          <p:nvPr/>
        </p:nvSpPr>
        <p:spPr bwMode="auto">
          <a:xfrm>
            <a:off x="184103" y="4567768"/>
            <a:ext cx="10605971" cy="1223433"/>
          </a:xfrm>
          <a:prstGeom prst="rect">
            <a:avLst/>
          </a:prstGeom>
          <a:gradFill flip="none" rotWithShape="1">
            <a:gsLst>
              <a:gs pos="0">
                <a:srgbClr val="D8E1E6"/>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Database Provisioning</a:t>
            </a:r>
          </a:p>
        </p:txBody>
      </p:sp>
      <p:grpSp>
        <p:nvGrpSpPr>
          <p:cNvPr id="36" name="Group 35"/>
          <p:cNvGrpSpPr/>
          <p:nvPr/>
        </p:nvGrpSpPr>
        <p:grpSpPr>
          <a:xfrm>
            <a:off x="309382" y="1680983"/>
            <a:ext cx="11576827" cy="1683473"/>
            <a:chOff x="286769" y="1197249"/>
            <a:chExt cx="8684882" cy="1389227"/>
          </a:xfrm>
        </p:grpSpPr>
        <p:cxnSp>
          <p:nvCxnSpPr>
            <p:cNvPr id="35" name=" 1"/>
            <p:cNvCxnSpPr/>
            <p:nvPr/>
          </p:nvCxnSpPr>
          <p:spPr>
            <a:xfrm>
              <a:off x="963443" y="1744382"/>
              <a:ext cx="7134822" cy="0"/>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sp>
          <p:nvSpPr>
            <p:cNvPr id="3" name=" 2"/>
            <p:cNvSpPr>
              <a:spLocks noChangeArrowheads="1"/>
            </p:cNvSpPr>
            <p:nvPr/>
          </p:nvSpPr>
          <p:spPr bwMode="auto">
            <a:xfrm>
              <a:off x="286769" y="1200713"/>
              <a:ext cx="1114689" cy="1376577"/>
            </a:xfrm>
            <a:prstGeom prst="rect">
              <a:avLst/>
            </a:prstGeom>
            <a:solidFill>
              <a:schemeClr val="accent1"/>
            </a:solidFill>
            <a:ln>
              <a:noFill/>
              <a:headEnd/>
              <a:tailEnd/>
            </a:ln>
          </p:spPr>
          <p:style>
            <a:lnRef idx="2">
              <a:schemeClr val="accent3">
                <a:shade val="50000"/>
              </a:schemeClr>
            </a:lnRef>
            <a:fillRef idx="1">
              <a:schemeClr val="accent3"/>
            </a:fillRef>
            <a:effectRef idx="0">
              <a:schemeClr val="accent3"/>
            </a:effectRef>
            <a:fontRef idx="minor">
              <a:schemeClr val="lt1"/>
            </a:fontRef>
          </p:style>
          <p:txBody>
            <a:bodyPr lIns="121723" tIns="60861" rIns="121723" bIns="60861" anchor="ctr"/>
            <a:lstStyle/>
            <a:p>
              <a:pPr algn="ctr">
                <a:defRPr/>
              </a:pPr>
              <a:r>
                <a:rPr lang="en-US" sz="1066" dirty="0">
                  <a:solidFill>
                    <a:prstClr val="white"/>
                  </a:solidFill>
                  <a:latin typeface="Arial"/>
                </a:rPr>
                <a:t> </a:t>
              </a:r>
            </a:p>
          </p:txBody>
        </p:sp>
        <p:sp>
          <p:nvSpPr>
            <p:cNvPr id="4" name=" 3"/>
            <p:cNvSpPr>
              <a:spLocks noChangeArrowheads="1"/>
            </p:cNvSpPr>
            <p:nvPr/>
          </p:nvSpPr>
          <p:spPr bwMode="auto">
            <a:xfrm>
              <a:off x="1477208" y="1197249"/>
              <a:ext cx="6175393" cy="1376577"/>
            </a:xfrm>
            <a:prstGeom prst="rect">
              <a:avLst/>
            </a:prstGeom>
            <a:solidFill>
              <a:schemeClr val="bg1">
                <a:lumMod val="85000"/>
              </a:schemeClr>
            </a:solidFill>
            <a:ln>
              <a:noFill/>
              <a:headEnd/>
              <a:tailEnd/>
            </a:ln>
          </p:spPr>
          <p:style>
            <a:lnRef idx="2">
              <a:schemeClr val="accent3">
                <a:shade val="50000"/>
              </a:schemeClr>
            </a:lnRef>
            <a:fillRef idx="1">
              <a:schemeClr val="accent3"/>
            </a:fillRef>
            <a:effectRef idx="0">
              <a:schemeClr val="accent3"/>
            </a:effectRef>
            <a:fontRef idx="minor">
              <a:schemeClr val="lt1"/>
            </a:fontRef>
          </p:style>
          <p:txBody>
            <a:bodyPr lIns="121723" tIns="60861" rIns="121723" bIns="60861" anchor="ctr"/>
            <a:lstStyle/>
            <a:p>
              <a:pPr algn="ctr">
                <a:defRPr/>
              </a:pPr>
              <a:r>
                <a:rPr lang="en-US" sz="1066" dirty="0">
                  <a:solidFill>
                    <a:prstClr val="white"/>
                  </a:solidFill>
                  <a:latin typeface="Arial"/>
                </a:rPr>
                <a:t> </a:t>
              </a:r>
            </a:p>
          </p:txBody>
        </p:sp>
        <p:sp>
          <p:nvSpPr>
            <p:cNvPr id="5" name=" 4"/>
            <p:cNvSpPr/>
            <p:nvPr/>
          </p:nvSpPr>
          <p:spPr>
            <a:xfrm>
              <a:off x="7734136" y="1198667"/>
              <a:ext cx="1237515" cy="1359477"/>
            </a:xfrm>
            <a:prstGeom prst="rect">
              <a:avLst/>
            </a:prstGeom>
            <a:solidFill>
              <a:srgbClr val="008000"/>
            </a:solidFill>
            <a:ln>
              <a:noFill/>
            </a:ln>
            <a:effectLst/>
          </p:spPr>
          <p:style>
            <a:lnRef idx="1">
              <a:schemeClr val="accent3"/>
            </a:lnRef>
            <a:fillRef idx="3">
              <a:schemeClr val="accent3"/>
            </a:fillRef>
            <a:effectRef idx="2">
              <a:schemeClr val="accent3"/>
            </a:effectRef>
            <a:fontRef idx="minor">
              <a:schemeClr val="lt1"/>
            </a:fontRef>
          </p:style>
          <p:txBody>
            <a:bodyPr lIns="121723" tIns="60861" rIns="121723" bIns="60861" rtlCol="0" anchor="ctr"/>
            <a:lstStyle/>
            <a:p>
              <a:pPr algn="ctr"/>
              <a:r>
                <a:rPr lang="en-US" sz="2133" dirty="0">
                  <a:solidFill>
                    <a:prstClr val="white"/>
                  </a:solidFill>
                  <a:latin typeface="Arial"/>
                </a:rPr>
                <a:t>Database</a:t>
              </a:r>
            </a:p>
            <a:p>
              <a:pPr algn="ctr"/>
              <a:r>
                <a:rPr lang="en-US" sz="2133" dirty="0">
                  <a:solidFill>
                    <a:prstClr val="white"/>
                  </a:solidFill>
                  <a:latin typeface="Arial"/>
                </a:rPr>
                <a:t>Ready for Use</a:t>
              </a:r>
            </a:p>
          </p:txBody>
        </p:sp>
        <p:sp>
          <p:nvSpPr>
            <p:cNvPr id="6" name=" 5"/>
            <p:cNvSpPr/>
            <p:nvPr/>
          </p:nvSpPr>
          <p:spPr>
            <a:xfrm>
              <a:off x="1477696" y="2039431"/>
              <a:ext cx="827434" cy="400089"/>
            </a:xfrm>
            <a:prstGeom prst="rect">
              <a:avLst/>
            </a:prstGeom>
          </p:spPr>
          <p:txBody>
            <a:bodyPr wrap="square" lIns="121883" tIns="60941" rIns="121883" bIns="60941">
              <a:spAutoFit/>
            </a:bodyPr>
            <a:lstStyle/>
            <a:p>
              <a:pPr algn="ctr"/>
              <a:r>
                <a:rPr lang="en-US" sz="1333" b="1" dirty="0">
                  <a:solidFill>
                    <a:schemeClr val="bg2">
                      <a:lumMod val="10000"/>
                    </a:schemeClr>
                  </a:solidFill>
                </a:rPr>
                <a:t>Allocate Compute</a:t>
              </a:r>
            </a:p>
          </p:txBody>
        </p:sp>
        <p:sp>
          <p:nvSpPr>
            <p:cNvPr id="7" name=" 6"/>
            <p:cNvSpPr/>
            <p:nvPr/>
          </p:nvSpPr>
          <p:spPr>
            <a:xfrm>
              <a:off x="2244270" y="2041162"/>
              <a:ext cx="749227" cy="400089"/>
            </a:xfrm>
            <a:prstGeom prst="rect">
              <a:avLst/>
            </a:prstGeom>
          </p:spPr>
          <p:txBody>
            <a:bodyPr wrap="square" lIns="121883" tIns="60941" rIns="121883" bIns="60941">
              <a:spAutoFit/>
            </a:bodyPr>
            <a:lstStyle/>
            <a:p>
              <a:pPr algn="ctr"/>
              <a:r>
                <a:rPr lang="en-US" sz="1333" b="1" dirty="0">
                  <a:solidFill>
                    <a:schemeClr val="bg2">
                      <a:lumMod val="10000"/>
                    </a:schemeClr>
                  </a:solidFill>
                </a:rPr>
                <a:t>Allocate Storage</a:t>
              </a:r>
            </a:p>
          </p:txBody>
        </p:sp>
        <p:sp>
          <p:nvSpPr>
            <p:cNvPr id="8" name=" 7"/>
            <p:cNvSpPr/>
            <p:nvPr/>
          </p:nvSpPr>
          <p:spPr>
            <a:xfrm>
              <a:off x="3761326" y="2022115"/>
              <a:ext cx="884351" cy="553970"/>
            </a:xfrm>
            <a:prstGeom prst="rect">
              <a:avLst/>
            </a:prstGeom>
          </p:spPr>
          <p:txBody>
            <a:bodyPr wrap="square" lIns="121883" tIns="60941" rIns="121883" bIns="60941">
              <a:spAutoFit/>
            </a:bodyPr>
            <a:lstStyle/>
            <a:p>
              <a:pPr algn="ctr"/>
              <a:r>
                <a:rPr lang="en-US" sz="1333" b="1" dirty="0">
                  <a:solidFill>
                    <a:schemeClr val="bg2">
                      <a:lumMod val="10000"/>
                    </a:schemeClr>
                  </a:solidFill>
                </a:rPr>
                <a:t>Set Keys &amp;</a:t>
              </a:r>
            </a:p>
            <a:p>
              <a:pPr algn="ctr"/>
              <a:r>
                <a:rPr lang="en-US" sz="1333" b="1" dirty="0">
                  <a:solidFill>
                    <a:schemeClr val="bg2">
                      <a:lumMod val="10000"/>
                    </a:schemeClr>
                  </a:solidFill>
                </a:rPr>
                <a:t>Privileges</a:t>
              </a:r>
            </a:p>
          </p:txBody>
        </p:sp>
        <p:sp>
          <p:nvSpPr>
            <p:cNvPr id="9" name=" 8"/>
            <p:cNvSpPr/>
            <p:nvPr/>
          </p:nvSpPr>
          <p:spPr>
            <a:xfrm>
              <a:off x="394379" y="1536419"/>
              <a:ext cx="902147" cy="807972"/>
            </a:xfrm>
            <a:prstGeom prst="rect">
              <a:avLst/>
            </a:prstGeom>
            <a:solidFill>
              <a:schemeClr val="accent1"/>
            </a:solidFill>
          </p:spPr>
          <p:txBody>
            <a:bodyPr wrap="none" lIns="91428" tIns="45715" rIns="91428" bIns="45715">
              <a:spAutoFit/>
            </a:bodyPr>
            <a:lstStyle/>
            <a:p>
              <a:pPr algn="ctr"/>
              <a:r>
                <a:rPr lang="en-US" sz="2133" dirty="0">
                  <a:solidFill>
                    <a:schemeClr val="bg1"/>
                  </a:solidFill>
                </a:rPr>
                <a:t>Request</a:t>
              </a:r>
            </a:p>
            <a:p>
              <a:pPr algn="ctr"/>
              <a:r>
                <a:rPr lang="en-US" sz="2133" dirty="0">
                  <a:solidFill>
                    <a:schemeClr val="bg1"/>
                  </a:solidFill>
                </a:rPr>
                <a:t>for</a:t>
              </a:r>
            </a:p>
            <a:p>
              <a:pPr algn="ctr"/>
              <a:r>
                <a:rPr lang="en-US" sz="2133" dirty="0">
                  <a:solidFill>
                    <a:schemeClr val="bg1"/>
                  </a:solidFill>
                </a:rPr>
                <a:t>Service</a:t>
              </a:r>
            </a:p>
          </p:txBody>
        </p:sp>
        <p:pic>
          <p:nvPicPr>
            <p:cNvPr id="10" name=" 9" descr="download.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268563" y="1425039"/>
              <a:ext cx="493695" cy="493567"/>
            </a:xfrm>
            <a:prstGeom prst="rect">
              <a:avLst/>
            </a:prstGeom>
          </p:spPr>
        </p:pic>
        <p:pic>
          <p:nvPicPr>
            <p:cNvPr id="11" name=" 10" descr="download.pn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2394033" y="1520303"/>
              <a:ext cx="450379" cy="450262"/>
            </a:xfrm>
            <a:prstGeom prst="rect">
              <a:avLst/>
            </a:prstGeom>
          </p:spPr>
        </p:pic>
        <p:grpSp>
          <p:nvGrpSpPr>
            <p:cNvPr id="12" name=" 11"/>
            <p:cNvGrpSpPr/>
            <p:nvPr/>
          </p:nvGrpSpPr>
          <p:grpSpPr>
            <a:xfrm>
              <a:off x="4031873" y="1380627"/>
              <a:ext cx="190542" cy="399430"/>
              <a:chOff x="11268097" y="2817091"/>
              <a:chExt cx="357900" cy="750454"/>
            </a:xfrm>
          </p:grpSpPr>
          <p:sp>
            <p:nvSpPr>
              <p:cNvPr id="13" name="Rectangle 12"/>
              <p:cNvSpPr/>
              <p:nvPr/>
            </p:nvSpPr>
            <p:spPr>
              <a:xfrm>
                <a:off x="11268097" y="3059545"/>
                <a:ext cx="357900" cy="508000"/>
              </a:xfrm>
              <a:prstGeom prst="rect">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8" tIns="60944" rIns="121888" bIns="60944" numCol="1" spcCol="0" rtlCol="0" fromWordArt="0" anchor="ctr" anchorCtr="0" forceAA="0" compatLnSpc="1">
                <a:prstTxWarp prst="textNoShape">
                  <a:avLst/>
                </a:prstTxWarp>
                <a:noAutofit/>
              </a:bodyPr>
              <a:lstStyle/>
              <a:p>
                <a:pPr algn="ctr">
                  <a:lnSpc>
                    <a:spcPct val="90000"/>
                  </a:lnSpc>
                </a:pPr>
                <a:endParaRPr lang="en-US" dirty="0"/>
              </a:p>
            </p:txBody>
          </p:sp>
          <p:pic>
            <p:nvPicPr>
              <p:cNvPr id="14" name="Picture 13" descr="download.png"/>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1271933" y="2817091"/>
                <a:ext cx="327783" cy="729672"/>
              </a:xfrm>
              <a:prstGeom prst="rect">
                <a:avLst/>
              </a:prstGeom>
            </p:spPr>
          </p:pic>
        </p:grpSp>
        <p:pic>
          <p:nvPicPr>
            <p:cNvPr id="15" name=" 12" descr="download.png"/>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5510603" y="1499517"/>
              <a:ext cx="502347" cy="502216"/>
            </a:xfrm>
            <a:prstGeom prst="rect">
              <a:avLst/>
            </a:prstGeom>
          </p:spPr>
        </p:pic>
        <p:pic>
          <p:nvPicPr>
            <p:cNvPr id="16" name=" 13" descr="download.png"/>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8222592" y="1200150"/>
              <a:ext cx="311808" cy="311727"/>
            </a:xfrm>
            <a:prstGeom prst="rect">
              <a:avLst/>
            </a:prstGeom>
          </p:spPr>
        </p:pic>
        <p:pic>
          <p:nvPicPr>
            <p:cNvPr id="17" name=" 14" descr="download.png"/>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6467774" y="1710786"/>
              <a:ext cx="320470" cy="320387"/>
            </a:xfrm>
            <a:prstGeom prst="rect">
              <a:avLst/>
            </a:prstGeom>
          </p:spPr>
        </p:pic>
        <p:pic>
          <p:nvPicPr>
            <p:cNvPr id="18" name=" 15" descr="download.png"/>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3914707" y="1646715"/>
              <a:ext cx="485023" cy="484897"/>
            </a:xfrm>
            <a:prstGeom prst="rect">
              <a:avLst/>
            </a:prstGeom>
          </p:spPr>
        </p:pic>
        <p:sp>
          <p:nvSpPr>
            <p:cNvPr id="19" name=" 16"/>
            <p:cNvSpPr/>
            <p:nvPr/>
          </p:nvSpPr>
          <p:spPr>
            <a:xfrm>
              <a:off x="2793928" y="2042893"/>
              <a:ext cx="1204628" cy="400089"/>
            </a:xfrm>
            <a:prstGeom prst="rect">
              <a:avLst/>
            </a:prstGeom>
          </p:spPr>
          <p:txBody>
            <a:bodyPr wrap="square" lIns="121883" tIns="60941" rIns="121883" bIns="60941">
              <a:spAutoFit/>
            </a:bodyPr>
            <a:lstStyle/>
            <a:p>
              <a:pPr algn="ctr"/>
              <a:r>
                <a:rPr lang="en-US" sz="1333" b="1" dirty="0">
                  <a:solidFill>
                    <a:schemeClr val="bg2">
                      <a:lumMod val="10000"/>
                    </a:schemeClr>
                  </a:solidFill>
                </a:rPr>
                <a:t>Provision</a:t>
              </a:r>
            </a:p>
            <a:p>
              <a:pPr algn="ctr"/>
              <a:r>
                <a:rPr lang="en-US" sz="1333" b="1" dirty="0">
                  <a:solidFill>
                    <a:schemeClr val="bg2">
                      <a:lumMod val="10000"/>
                    </a:schemeClr>
                  </a:solidFill>
                </a:rPr>
                <a:t>OS</a:t>
              </a:r>
            </a:p>
          </p:txBody>
        </p:sp>
        <p:sp>
          <p:nvSpPr>
            <p:cNvPr id="20" name=" 17"/>
            <p:cNvSpPr/>
            <p:nvPr/>
          </p:nvSpPr>
          <p:spPr>
            <a:xfrm>
              <a:off x="4517115" y="2032506"/>
              <a:ext cx="885557" cy="553970"/>
            </a:xfrm>
            <a:prstGeom prst="rect">
              <a:avLst/>
            </a:prstGeom>
          </p:spPr>
          <p:txBody>
            <a:bodyPr wrap="square" lIns="121883" tIns="60941" rIns="121883" bIns="60941">
              <a:spAutoFit/>
            </a:bodyPr>
            <a:lstStyle/>
            <a:p>
              <a:pPr algn="ctr"/>
              <a:r>
                <a:rPr lang="en-US" sz="1333" b="1" dirty="0">
                  <a:solidFill>
                    <a:schemeClr val="bg2">
                      <a:lumMod val="10000"/>
                    </a:schemeClr>
                  </a:solidFill>
                </a:rPr>
                <a:t>Install &amp;</a:t>
              </a:r>
            </a:p>
            <a:p>
              <a:pPr algn="ctr"/>
              <a:r>
                <a:rPr lang="en-US" sz="1333" b="1" dirty="0">
                  <a:solidFill>
                    <a:schemeClr val="bg2">
                      <a:lumMod val="10000"/>
                    </a:schemeClr>
                  </a:solidFill>
                </a:rPr>
                <a:t>Configure</a:t>
              </a:r>
            </a:p>
            <a:p>
              <a:pPr algn="ctr"/>
              <a:r>
                <a:rPr lang="en-US" sz="1333" b="1" dirty="0">
                  <a:solidFill>
                    <a:schemeClr val="bg2">
                      <a:lumMod val="10000"/>
                    </a:schemeClr>
                  </a:solidFill>
                </a:rPr>
                <a:t>Database</a:t>
              </a:r>
            </a:p>
          </p:txBody>
        </p:sp>
        <p:sp>
          <p:nvSpPr>
            <p:cNvPr id="21" name=" 18"/>
            <p:cNvSpPr/>
            <p:nvPr/>
          </p:nvSpPr>
          <p:spPr>
            <a:xfrm>
              <a:off x="6082966" y="2027315"/>
              <a:ext cx="911964" cy="400089"/>
            </a:xfrm>
            <a:prstGeom prst="rect">
              <a:avLst/>
            </a:prstGeom>
          </p:spPr>
          <p:txBody>
            <a:bodyPr wrap="square" lIns="121883" tIns="60941" rIns="121883" bIns="60941">
              <a:spAutoFit/>
            </a:bodyPr>
            <a:lstStyle/>
            <a:p>
              <a:pPr algn="ctr"/>
              <a:r>
                <a:rPr lang="en-US" sz="1333" b="1" dirty="0">
                  <a:solidFill>
                    <a:schemeClr val="bg2">
                      <a:lumMod val="10000"/>
                    </a:schemeClr>
                  </a:solidFill>
                </a:rPr>
                <a:t>Configure</a:t>
              </a:r>
            </a:p>
            <a:p>
              <a:pPr algn="ctr"/>
              <a:r>
                <a:rPr lang="en-US" sz="1333" b="1" dirty="0">
                  <a:solidFill>
                    <a:schemeClr val="bg2">
                      <a:lumMod val="10000"/>
                    </a:schemeClr>
                  </a:solidFill>
                </a:rPr>
                <a:t>Tools</a:t>
              </a:r>
            </a:p>
          </p:txBody>
        </p:sp>
        <p:pic>
          <p:nvPicPr>
            <p:cNvPr id="22" name=" 19"/>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4702832" y="1520287"/>
              <a:ext cx="472909" cy="472786"/>
            </a:xfrm>
            <a:prstGeom prst="rect">
              <a:avLst/>
            </a:prstGeom>
          </p:spPr>
        </p:pic>
        <p:sp>
          <p:nvSpPr>
            <p:cNvPr id="23" name=" 20"/>
            <p:cNvSpPr/>
            <p:nvPr/>
          </p:nvSpPr>
          <p:spPr>
            <a:xfrm>
              <a:off x="6816888" y="2037707"/>
              <a:ext cx="904497" cy="400089"/>
            </a:xfrm>
            <a:prstGeom prst="rect">
              <a:avLst/>
            </a:prstGeom>
          </p:spPr>
          <p:txBody>
            <a:bodyPr wrap="square" lIns="121883" tIns="60941" rIns="121883" bIns="60941">
              <a:spAutoFit/>
            </a:bodyPr>
            <a:lstStyle/>
            <a:p>
              <a:pPr algn="ctr"/>
              <a:r>
                <a:rPr lang="en-US" sz="1333" b="1" dirty="0">
                  <a:solidFill>
                    <a:schemeClr val="bg2">
                      <a:lumMod val="10000"/>
                    </a:schemeClr>
                  </a:solidFill>
                </a:rPr>
                <a:t>Configure</a:t>
              </a:r>
            </a:p>
            <a:p>
              <a:pPr algn="ctr"/>
              <a:r>
                <a:rPr lang="en-US" sz="1333" b="1" dirty="0">
                  <a:solidFill>
                    <a:schemeClr val="bg2">
                      <a:lumMod val="10000"/>
                    </a:schemeClr>
                  </a:solidFill>
                </a:rPr>
                <a:t>Access</a:t>
              </a:r>
            </a:p>
          </p:txBody>
        </p:sp>
        <p:sp>
          <p:nvSpPr>
            <p:cNvPr id="24" name=" 21"/>
            <p:cNvSpPr/>
            <p:nvPr/>
          </p:nvSpPr>
          <p:spPr>
            <a:xfrm>
              <a:off x="5356768" y="2035979"/>
              <a:ext cx="884035" cy="400089"/>
            </a:xfrm>
            <a:prstGeom prst="rect">
              <a:avLst/>
            </a:prstGeom>
          </p:spPr>
          <p:txBody>
            <a:bodyPr wrap="square" lIns="121883" tIns="60941" rIns="121883" bIns="60941">
              <a:spAutoFit/>
            </a:bodyPr>
            <a:lstStyle/>
            <a:p>
              <a:pPr algn="ctr"/>
              <a:r>
                <a:rPr lang="en-US" sz="1333" b="1" dirty="0">
                  <a:solidFill>
                    <a:schemeClr val="bg2">
                      <a:lumMod val="10000"/>
                    </a:schemeClr>
                  </a:solidFill>
                </a:rPr>
                <a:t>Configure </a:t>
              </a:r>
            </a:p>
            <a:p>
              <a:pPr algn="ctr"/>
              <a:r>
                <a:rPr lang="en-US" sz="1333" b="1" dirty="0">
                  <a:solidFill>
                    <a:schemeClr val="bg2">
                      <a:lumMod val="10000"/>
                    </a:schemeClr>
                  </a:solidFill>
                </a:rPr>
                <a:t>Backups</a:t>
              </a:r>
            </a:p>
          </p:txBody>
        </p:sp>
        <p:pic>
          <p:nvPicPr>
            <p:cNvPr id="25" name=" 22"/>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1625263" y="1485706"/>
              <a:ext cx="513016" cy="512882"/>
            </a:xfrm>
            <a:prstGeom prst="rect">
              <a:avLst/>
            </a:prstGeom>
          </p:spPr>
        </p:pic>
        <p:pic>
          <p:nvPicPr>
            <p:cNvPr id="26" name=" 23" descr="doc-java-512.png"/>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7003611" y="1439363"/>
              <a:ext cx="560995" cy="560849"/>
            </a:xfrm>
            <a:prstGeom prst="rect">
              <a:avLst/>
            </a:prstGeom>
          </p:spPr>
        </p:pic>
        <p:pic>
          <p:nvPicPr>
            <p:cNvPr id="27" name=" 24"/>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3118638" y="1440754"/>
              <a:ext cx="466757" cy="550631"/>
            </a:xfrm>
            <a:prstGeom prst="rect">
              <a:avLst/>
            </a:prstGeom>
          </p:spPr>
        </p:pic>
        <p:sp>
          <p:nvSpPr>
            <p:cNvPr id="28" name=" 25"/>
            <p:cNvSpPr/>
            <p:nvPr/>
          </p:nvSpPr>
          <p:spPr>
            <a:xfrm rot="5400000">
              <a:off x="2220914" y="1659119"/>
              <a:ext cx="190070" cy="163896"/>
            </a:xfrm>
            <a:prstGeom prst="triangle">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algn="ctr">
                <a:lnSpc>
                  <a:spcPct val="90000"/>
                </a:lnSpc>
              </a:pPr>
              <a:endParaRPr lang="en-US" dirty="0"/>
            </a:p>
          </p:txBody>
        </p:sp>
        <p:sp>
          <p:nvSpPr>
            <p:cNvPr id="29" name=" 26"/>
            <p:cNvSpPr/>
            <p:nvPr/>
          </p:nvSpPr>
          <p:spPr>
            <a:xfrm rot="5400000">
              <a:off x="2886547" y="1655700"/>
              <a:ext cx="190070" cy="163896"/>
            </a:xfrm>
            <a:prstGeom prst="triangle">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algn="ctr">
                <a:lnSpc>
                  <a:spcPct val="90000"/>
                </a:lnSpc>
              </a:pPr>
              <a:endParaRPr lang="en-US" dirty="0"/>
            </a:p>
          </p:txBody>
        </p:sp>
        <p:sp>
          <p:nvSpPr>
            <p:cNvPr id="30" name=" 27"/>
            <p:cNvSpPr/>
            <p:nvPr/>
          </p:nvSpPr>
          <p:spPr>
            <a:xfrm rot="5400000">
              <a:off x="3680638" y="1657633"/>
              <a:ext cx="190070" cy="163896"/>
            </a:xfrm>
            <a:prstGeom prst="triangle">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algn="ctr">
                <a:lnSpc>
                  <a:spcPct val="90000"/>
                </a:lnSpc>
              </a:pPr>
              <a:endParaRPr lang="en-US" dirty="0"/>
            </a:p>
          </p:txBody>
        </p:sp>
        <p:sp>
          <p:nvSpPr>
            <p:cNvPr id="31" name=" 28"/>
            <p:cNvSpPr/>
            <p:nvPr/>
          </p:nvSpPr>
          <p:spPr>
            <a:xfrm rot="5400000">
              <a:off x="4469377" y="1648865"/>
              <a:ext cx="190070" cy="163896"/>
            </a:xfrm>
            <a:prstGeom prst="triangle">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algn="ctr">
                <a:lnSpc>
                  <a:spcPct val="90000"/>
                </a:lnSpc>
              </a:pPr>
              <a:endParaRPr lang="en-US" dirty="0"/>
            </a:p>
          </p:txBody>
        </p:sp>
        <p:sp>
          <p:nvSpPr>
            <p:cNvPr id="32" name=" 29"/>
            <p:cNvSpPr/>
            <p:nvPr/>
          </p:nvSpPr>
          <p:spPr>
            <a:xfrm rot="5400000">
              <a:off x="5258116" y="1650798"/>
              <a:ext cx="190070" cy="163896"/>
            </a:xfrm>
            <a:prstGeom prst="triangle">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algn="ctr">
                <a:lnSpc>
                  <a:spcPct val="90000"/>
                </a:lnSpc>
              </a:pPr>
              <a:endParaRPr lang="en-US" dirty="0"/>
            </a:p>
          </p:txBody>
        </p:sp>
        <p:sp>
          <p:nvSpPr>
            <p:cNvPr id="33" name=" 30"/>
            <p:cNvSpPr/>
            <p:nvPr/>
          </p:nvSpPr>
          <p:spPr>
            <a:xfrm rot="5400000">
              <a:off x="6020092" y="1642029"/>
              <a:ext cx="190070" cy="163896"/>
            </a:xfrm>
            <a:prstGeom prst="triangle">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algn="ctr">
                <a:lnSpc>
                  <a:spcPct val="90000"/>
                </a:lnSpc>
              </a:pPr>
              <a:endParaRPr lang="en-US" dirty="0"/>
            </a:p>
          </p:txBody>
        </p:sp>
        <p:sp>
          <p:nvSpPr>
            <p:cNvPr id="34" name=" 31"/>
            <p:cNvSpPr/>
            <p:nvPr/>
          </p:nvSpPr>
          <p:spPr>
            <a:xfrm rot="5400000">
              <a:off x="6851651" y="1638611"/>
              <a:ext cx="190070" cy="163896"/>
            </a:xfrm>
            <a:prstGeom prst="triangle">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algn="ctr">
                <a:lnSpc>
                  <a:spcPct val="90000"/>
                </a:lnSpc>
              </a:pPr>
              <a:endParaRPr lang="en-US" dirty="0"/>
            </a:p>
          </p:txBody>
        </p:sp>
      </p:grpSp>
      <p:grpSp>
        <p:nvGrpSpPr>
          <p:cNvPr id="38" name="Group 37"/>
          <p:cNvGrpSpPr/>
          <p:nvPr/>
        </p:nvGrpSpPr>
        <p:grpSpPr>
          <a:xfrm>
            <a:off x="1533426" y="3886200"/>
            <a:ext cx="9121972" cy="1361478"/>
            <a:chOff x="1948061" y="1488497"/>
            <a:chExt cx="8292702" cy="3884458"/>
          </a:xfrm>
        </p:grpSpPr>
        <p:sp>
          <p:nvSpPr>
            <p:cNvPr id="39" name="Freeform 38"/>
            <p:cNvSpPr/>
            <p:nvPr/>
          </p:nvSpPr>
          <p:spPr bwMode="auto">
            <a:xfrm>
              <a:off x="2447551" y="5322711"/>
              <a:ext cx="7274628" cy="50244"/>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99" tIns="60949" rIns="121899" bIns="60949" numCol="1" rtlCol="0" anchor="t" anchorCtr="0" compatLnSpc="1">
              <a:prstTxWarp prst="textNoShape">
                <a:avLst/>
              </a:prstTxWarp>
            </a:bodyPr>
            <a:lstStyle/>
            <a:p>
              <a:pPr algn="ctr" defTabSz="304747">
                <a:spcBef>
                  <a:spcPct val="20000"/>
                </a:spcBef>
                <a:buClr>
                  <a:srgbClr val="FF0000"/>
                </a:buClr>
                <a:defRPr/>
              </a:pPr>
              <a:endParaRPr lang="en-US" sz="2400" kern="0" dirty="0">
                <a:latin typeface="Arial" pitchFamily="34" charset="0"/>
              </a:endParaRPr>
            </a:p>
          </p:txBody>
        </p:sp>
        <p:sp>
          <p:nvSpPr>
            <p:cNvPr id="40" name="Rounded Rectangle 39"/>
            <p:cNvSpPr/>
            <p:nvPr/>
          </p:nvSpPr>
          <p:spPr bwMode="auto">
            <a:xfrm>
              <a:off x="1948061" y="1488497"/>
              <a:ext cx="8292702" cy="3847139"/>
            </a:xfrm>
            <a:prstGeom prst="roundRect">
              <a:avLst>
                <a:gd name="adj" fmla="val 10378"/>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99" tIns="60949" rIns="121899" bIns="60949" numCol="1" rtlCol="0" anchor="t" anchorCtr="0" compatLnSpc="1">
              <a:prstTxWarp prst="textNoShape">
                <a:avLst/>
              </a:prstTxWarp>
            </a:bodyPr>
            <a:lstStyle/>
            <a:p>
              <a:pPr algn="ctr" defTabSz="304747">
                <a:spcBef>
                  <a:spcPct val="20000"/>
                </a:spcBef>
                <a:buClr>
                  <a:srgbClr val="FF0000"/>
                </a:buClr>
                <a:defRPr/>
              </a:pPr>
              <a:endParaRPr lang="en-US" sz="2400" kern="0" dirty="0">
                <a:latin typeface="Arial" pitchFamily="34" charset="0"/>
              </a:endParaRPr>
            </a:p>
          </p:txBody>
        </p:sp>
      </p:grpSp>
      <p:sp>
        <p:nvSpPr>
          <p:cNvPr id="41" name=" 32"/>
          <p:cNvSpPr/>
          <p:nvPr/>
        </p:nvSpPr>
        <p:spPr>
          <a:xfrm>
            <a:off x="1915679" y="4196714"/>
            <a:ext cx="8357471" cy="725242"/>
          </a:xfrm>
          <a:prstGeom prst="rect">
            <a:avLst/>
          </a:prstGeom>
        </p:spPr>
        <p:txBody>
          <a:bodyPr wrap="square" lIns="91436" tIns="45719" rIns="91436" bIns="45719">
            <a:spAutoFit/>
          </a:bodyPr>
          <a:lstStyle/>
          <a:p>
            <a:pPr algn="ctr"/>
            <a:r>
              <a:rPr lang="en-US" sz="2100" dirty="0">
                <a:solidFill>
                  <a:srgbClr val="000000"/>
                </a:solidFill>
              </a:rPr>
              <a:t>Automated provisioning based on input to the Create Oracle Database Cloud Service Instance wizard or through REST APIs</a:t>
            </a:r>
          </a:p>
        </p:txBody>
      </p:sp>
    </p:spTree>
    <p:custDataLst>
      <p:tags r:id="rId1"/>
    </p:custDataLst>
    <p:extLst>
      <p:ext uri="{BB962C8B-B14F-4D97-AF65-F5344CB8AC3E}">
        <p14:creationId xmlns:p14="http://schemas.microsoft.com/office/powerpoint/2010/main" val="208107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Creating a Database </a:t>
            </a:r>
            <a:r>
              <a:rPr lang="en-US" dirty="0" smtClean="0"/>
              <a:t>Deployment</a:t>
            </a:r>
            <a:br>
              <a:rPr lang="en-US" dirty="0" smtClean="0"/>
            </a:br>
            <a:endParaRPr lang="en-US" altLang="es-MX" dirty="0"/>
          </a:p>
        </p:txBody>
      </p:sp>
      <p:sp>
        <p:nvSpPr>
          <p:cNvPr id="9219" name="Content Placeholder 9"/>
          <p:cNvSpPr>
            <a:spLocks noGrp="1"/>
          </p:cNvSpPr>
          <p:nvPr>
            <p:ph idx="1"/>
          </p:nvPr>
        </p:nvSpPr>
        <p:spPr>
          <a:xfrm>
            <a:off x="622138" y="1242485"/>
            <a:ext cx="10944549" cy="3635176"/>
          </a:xfrm>
        </p:spPr>
        <p:txBody>
          <a:bodyPr>
            <a:normAutofit lnSpcReduction="10000"/>
          </a:bodyPr>
          <a:lstStyle/>
          <a:p>
            <a:pPr>
              <a:defRPr/>
            </a:pPr>
            <a:r>
              <a:rPr lang="en-US" dirty="0">
                <a:latin typeface="+mn-lt"/>
              </a:rPr>
              <a:t>The wizard takes you through the database deployment creation, prompting for the following information: </a:t>
            </a:r>
          </a:p>
          <a:p>
            <a:pPr lvl="1">
              <a:buClr>
                <a:schemeClr val="accent1"/>
              </a:buClr>
              <a:defRPr/>
            </a:pPr>
            <a:r>
              <a:rPr lang="en-US" dirty="0"/>
              <a:t>Subscription: Service level, billing frequency, software release, and software edition</a:t>
            </a:r>
          </a:p>
          <a:p>
            <a:pPr lvl="1">
              <a:buClr>
                <a:schemeClr val="accent1"/>
              </a:buClr>
              <a:defRPr/>
            </a:pPr>
            <a:r>
              <a:rPr lang="en-US" dirty="0"/>
              <a:t>Service: Service name, compute shape, time zone, and SSH key</a:t>
            </a:r>
          </a:p>
          <a:p>
            <a:pPr lvl="1">
              <a:buClr>
                <a:schemeClr val="accent1"/>
              </a:buClr>
              <a:defRPr/>
            </a:pPr>
            <a:r>
              <a:rPr lang="en-US" dirty="0"/>
              <a:t>Database Configuration: Storage, database name (SID), PDB name, character set, and password for administrative accounts</a:t>
            </a:r>
          </a:p>
          <a:p>
            <a:pPr lvl="1">
              <a:buClr>
                <a:schemeClr val="accent1"/>
              </a:buClr>
              <a:defRPr/>
            </a:pPr>
            <a:r>
              <a:rPr lang="en-US" dirty="0"/>
              <a:t>Backup and Recovery Configuration: Backup destination and cloud storage information, if applicable</a:t>
            </a:r>
          </a:p>
          <a:p>
            <a:pPr lvl="1">
              <a:buClr>
                <a:schemeClr val="accent1"/>
              </a:buClr>
              <a:defRPr/>
            </a:pPr>
            <a:r>
              <a:rPr lang="en-US" dirty="0"/>
              <a:t>Additional Options: Real Application Clusters (RAC), Data Guard, and GoldenGate</a:t>
            </a:r>
          </a:p>
        </p:txBody>
      </p:sp>
    </p:spTree>
    <p:custDataLst>
      <p:tags r:id="rId1"/>
    </p:custDataLst>
    <p:extLst>
      <p:ext uri="{BB962C8B-B14F-4D97-AF65-F5344CB8AC3E}">
        <p14:creationId xmlns:p14="http://schemas.microsoft.com/office/powerpoint/2010/main" val="2834283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p:txBody>
          <a:bodyPr/>
          <a:lstStyle/>
          <a:p>
            <a:pPr eaLnBrk="1" hangingPunct="1"/>
            <a:r>
              <a:rPr lang="en-US" dirty="0"/>
              <a:t>How SSH Key Pairs Are Used</a:t>
            </a:r>
          </a:p>
        </p:txBody>
      </p:sp>
      <p:sp>
        <p:nvSpPr>
          <p:cNvPr id="41" name="Rounded Rectangle 40"/>
          <p:cNvSpPr/>
          <p:nvPr/>
        </p:nvSpPr>
        <p:spPr bwMode="auto">
          <a:xfrm>
            <a:off x="8876554" y="1524000"/>
            <a:ext cx="2091434" cy="3667671"/>
          </a:xfrm>
          <a:prstGeom prst="roundRect">
            <a:avLst/>
          </a:prstGeom>
          <a:gradFill flip="none" rotWithShape="1">
            <a:gsLst>
              <a:gs pos="51000">
                <a:schemeClr val="bg1"/>
              </a:gs>
              <a:gs pos="100000">
                <a:schemeClr val="accent6">
                  <a:lumMod val="45000"/>
                  <a:lumOff val="55000"/>
                </a:schemeClr>
              </a:gs>
            </a:gsLst>
            <a:path path="circle">
              <a:fillToRect l="50000" t="50000" r="50000" b="50000"/>
            </a:path>
            <a:tileRect/>
          </a:gradFill>
          <a:ln w="28575" cap="flat" cmpd="sng" algn="ctr">
            <a:solidFill>
              <a:schemeClr val="accent6"/>
            </a:solidFill>
            <a:prstDash val="solid"/>
            <a:round/>
            <a:headEnd type="none" w="sm" len="sm"/>
            <a:tailEnd type="none" w="sm" len="sm"/>
          </a:ln>
          <a:effectLst/>
        </p:spPr>
        <p:txBody>
          <a:bodyPr vert="horz" wrap="square" lIns="91428" tIns="45715" rIns="91428" bIns="45715" numCol="1" rtlCol="0" anchor="t" anchorCtr="0" compatLnSpc="1">
            <a:prstTxWarp prst="textNoShape">
              <a:avLst/>
            </a:prstTxWarp>
          </a:bodyPr>
          <a:lstStyle/>
          <a:p>
            <a:pPr algn="ctr" defTabSz="228574">
              <a:spcBef>
                <a:spcPct val="20000"/>
              </a:spcBef>
              <a:buClr>
                <a:srgbClr val="FF0000"/>
              </a:buClr>
            </a:pPr>
            <a:endParaRPr lang="en-US" sz="1866" dirty="0">
              <a:latin typeface="Arial" pitchFamily="34" charset="0"/>
            </a:endParaRPr>
          </a:p>
        </p:txBody>
      </p:sp>
      <p:sp>
        <p:nvSpPr>
          <p:cNvPr id="35" name="Rounded Rectangle 34"/>
          <p:cNvSpPr/>
          <p:nvPr/>
        </p:nvSpPr>
        <p:spPr bwMode="auto">
          <a:xfrm>
            <a:off x="1220836" y="1524000"/>
            <a:ext cx="2091434" cy="3667671"/>
          </a:xfrm>
          <a:prstGeom prst="roundRect">
            <a:avLst/>
          </a:prstGeom>
          <a:gradFill flip="none" rotWithShape="1">
            <a:gsLst>
              <a:gs pos="51000">
                <a:schemeClr val="bg1"/>
              </a:gs>
              <a:gs pos="100000">
                <a:schemeClr val="accent6">
                  <a:lumMod val="45000"/>
                  <a:lumOff val="55000"/>
                </a:schemeClr>
              </a:gs>
            </a:gsLst>
            <a:path path="circle">
              <a:fillToRect l="50000" t="50000" r="50000" b="50000"/>
            </a:path>
            <a:tileRect/>
          </a:gradFill>
          <a:ln w="28575" cap="flat" cmpd="sng" algn="ctr">
            <a:solidFill>
              <a:schemeClr val="accent6"/>
            </a:solidFill>
            <a:prstDash val="solid"/>
            <a:round/>
            <a:headEnd type="none" w="sm" len="sm"/>
            <a:tailEnd type="none" w="sm" len="sm"/>
          </a:ln>
          <a:effectLst/>
        </p:spPr>
        <p:txBody>
          <a:bodyPr vert="horz" wrap="square" lIns="91428" tIns="45715" rIns="91428" bIns="45715" numCol="1" rtlCol="0" anchor="t" anchorCtr="0" compatLnSpc="1">
            <a:prstTxWarp prst="textNoShape">
              <a:avLst/>
            </a:prstTxWarp>
          </a:bodyPr>
          <a:lstStyle/>
          <a:p>
            <a:pPr algn="ctr" defTabSz="228574">
              <a:spcBef>
                <a:spcPct val="20000"/>
              </a:spcBef>
              <a:buClr>
                <a:srgbClr val="FF0000"/>
              </a:buClr>
            </a:pPr>
            <a:endParaRPr lang="en-US" sz="1866" dirty="0">
              <a:latin typeface="Arial" pitchFamily="34" charset="0"/>
            </a:endParaRPr>
          </a:p>
        </p:txBody>
      </p:sp>
      <p:sp>
        <p:nvSpPr>
          <p:cNvPr id="6" name="TextBox 14"/>
          <p:cNvSpPr txBox="1">
            <a:spLocks noChangeArrowheads="1"/>
          </p:cNvSpPr>
          <p:nvPr/>
        </p:nvSpPr>
        <p:spPr bwMode="auto">
          <a:xfrm>
            <a:off x="1588692" y="4510539"/>
            <a:ext cx="1355411" cy="400099"/>
          </a:xfrm>
          <a:prstGeom prst="rect">
            <a:avLst/>
          </a:prstGeom>
          <a:noFill/>
          <a:ln w="9525">
            <a:noFill/>
            <a:miter lim="800000"/>
            <a:headEnd/>
            <a:tailEnd/>
          </a:ln>
        </p:spPr>
        <p:txBody>
          <a:bodyPr wrap="none" lIns="91428" tIns="45715" rIns="91428" bIns="45715">
            <a:spAutoFit/>
          </a:bodyPr>
          <a:lstStyle/>
          <a:p>
            <a:r>
              <a:rPr lang="en-US" sz="2000" b="1" dirty="0">
                <a:solidFill>
                  <a:srgbClr val="FF0000"/>
                </a:solidFill>
                <a:latin typeface="Calibri" pitchFamily="34" charset="0"/>
              </a:rPr>
              <a:t>Private</a:t>
            </a:r>
            <a:r>
              <a:rPr lang="en-US" sz="2000" b="1" dirty="0">
                <a:solidFill>
                  <a:srgbClr val="00B050"/>
                </a:solidFill>
                <a:latin typeface="Calibri" pitchFamily="34" charset="0"/>
              </a:rPr>
              <a:t> </a:t>
            </a:r>
            <a:r>
              <a:rPr lang="en-US" sz="2000" b="1" dirty="0">
                <a:latin typeface="Calibri" pitchFamily="34" charset="0"/>
              </a:rPr>
              <a:t>key</a:t>
            </a:r>
          </a:p>
        </p:txBody>
      </p:sp>
      <p:sp>
        <p:nvSpPr>
          <p:cNvPr id="7" name="TextBox 19"/>
          <p:cNvSpPr txBox="1">
            <a:spLocks noChangeArrowheads="1"/>
          </p:cNvSpPr>
          <p:nvPr/>
        </p:nvSpPr>
        <p:spPr bwMode="auto">
          <a:xfrm>
            <a:off x="9296002" y="4487004"/>
            <a:ext cx="1252498" cy="400099"/>
          </a:xfrm>
          <a:prstGeom prst="rect">
            <a:avLst/>
          </a:prstGeom>
          <a:noFill/>
          <a:ln w="9525">
            <a:noFill/>
            <a:miter lim="800000"/>
            <a:headEnd/>
            <a:tailEnd/>
          </a:ln>
        </p:spPr>
        <p:txBody>
          <a:bodyPr wrap="none" lIns="91428" tIns="45715" rIns="91428" bIns="45715">
            <a:spAutoFit/>
          </a:bodyPr>
          <a:lstStyle/>
          <a:p>
            <a:r>
              <a:rPr lang="en-US" sz="2000" b="1" dirty="0">
                <a:solidFill>
                  <a:srgbClr val="00B050"/>
                </a:solidFill>
                <a:latin typeface="Calibri" pitchFamily="34" charset="0"/>
              </a:rPr>
              <a:t>Public</a:t>
            </a:r>
            <a:r>
              <a:rPr lang="en-US" sz="2000" b="1" dirty="0">
                <a:latin typeface="Calibri" pitchFamily="34" charset="0"/>
              </a:rPr>
              <a:t> key</a:t>
            </a:r>
          </a:p>
        </p:txBody>
      </p:sp>
      <p:cxnSp>
        <p:nvCxnSpPr>
          <p:cNvPr id="8" name="Straight Arrow Connector 7"/>
          <p:cNvCxnSpPr/>
          <p:nvPr/>
        </p:nvCxnSpPr>
        <p:spPr bwMode="auto">
          <a:xfrm>
            <a:off x="3320383" y="2247658"/>
            <a:ext cx="5541390" cy="0"/>
          </a:xfrm>
          <a:prstGeom prst="straightConnector1">
            <a:avLst/>
          </a:prstGeom>
          <a:ln w="28575">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9" name="TextBox 28"/>
          <p:cNvSpPr txBox="1">
            <a:spLocks noChangeArrowheads="1"/>
          </p:cNvSpPr>
          <p:nvPr/>
        </p:nvSpPr>
        <p:spPr bwMode="auto">
          <a:xfrm>
            <a:off x="4050109" y="1817557"/>
            <a:ext cx="2921000" cy="400099"/>
          </a:xfrm>
          <a:prstGeom prst="rect">
            <a:avLst/>
          </a:prstGeom>
          <a:noFill/>
          <a:ln w="9525">
            <a:noFill/>
            <a:miter lim="800000"/>
            <a:headEnd/>
            <a:tailEnd/>
          </a:ln>
        </p:spPr>
        <p:txBody>
          <a:bodyPr lIns="91428" tIns="45715" rIns="91428" bIns="45715">
            <a:spAutoFit/>
          </a:bodyPr>
          <a:lstStyle/>
          <a:p>
            <a:r>
              <a:rPr lang="en-US" sz="2000" dirty="0">
                <a:latin typeface="Calibri" pitchFamily="34" charset="0"/>
              </a:rPr>
              <a:t>Initiate SSH connection.</a:t>
            </a:r>
          </a:p>
        </p:txBody>
      </p:sp>
      <p:pic>
        <p:nvPicPr>
          <p:cNvPr id="4" name="Picture 46"/>
          <p:cNvPicPr>
            <a:picLocks noChangeAspect="1"/>
          </p:cNvPicPr>
          <p:nvPr/>
        </p:nvPicPr>
        <p:blipFill rotWithShape="1">
          <a:blip r:embed="rId4" cstate="print"/>
          <a:srcRect l="11838" r="5133"/>
          <a:stretch/>
        </p:blipFill>
        <p:spPr bwMode="auto">
          <a:xfrm>
            <a:off x="9042667" y="2523063"/>
            <a:ext cx="1759208" cy="1051798"/>
          </a:xfrm>
          <a:prstGeom prst="rect">
            <a:avLst/>
          </a:prstGeom>
          <a:noFill/>
          <a:ln w="9525">
            <a:noFill/>
            <a:miter lim="800000"/>
            <a:headEnd/>
            <a:tailEnd/>
          </a:ln>
        </p:spPr>
      </p:pic>
      <p:pic>
        <p:nvPicPr>
          <p:cNvPr id="10" name="Picture 32" descr="exadata machine 2.jpg"/>
          <p:cNvPicPr>
            <a:picLocks noChangeAspect="1"/>
          </p:cNvPicPr>
          <p:nvPr/>
        </p:nvPicPr>
        <p:blipFill>
          <a:blip r:embed="rId5" cstate="print"/>
          <a:srcRect l="27692" t="3496" r="26923"/>
          <a:stretch>
            <a:fillRect/>
          </a:stretch>
        </p:blipFill>
        <p:spPr bwMode="auto">
          <a:xfrm>
            <a:off x="9459702" y="2411460"/>
            <a:ext cx="608012" cy="1423617"/>
          </a:xfrm>
          <a:prstGeom prst="rect">
            <a:avLst/>
          </a:prstGeom>
          <a:noFill/>
          <a:ln w="9525">
            <a:noFill/>
            <a:miter lim="800000"/>
            <a:headEnd/>
            <a:tailEnd/>
          </a:ln>
        </p:spPr>
      </p:pic>
      <p:sp>
        <p:nvSpPr>
          <p:cNvPr id="16" name="Oval 145"/>
          <p:cNvSpPr>
            <a:spLocks noChangeArrowheads="1"/>
          </p:cNvSpPr>
          <p:nvPr/>
        </p:nvSpPr>
        <p:spPr bwMode="blackWhite">
          <a:xfrm>
            <a:off x="3594023" y="2452848"/>
            <a:ext cx="411162" cy="414229"/>
          </a:xfrm>
          <a:prstGeom prst="ellipse">
            <a:avLst/>
          </a:prstGeom>
          <a:gradFill>
            <a:gsLst>
              <a:gs pos="0">
                <a:srgbClr val="80BE88"/>
              </a:gs>
              <a:gs pos="36000">
                <a:srgbClr val="5B5B5B"/>
              </a:gs>
              <a:gs pos="85000">
                <a:srgbClr val="73916A"/>
              </a:gs>
            </a:gsLst>
            <a:lin ang="5400000" scaled="0"/>
          </a:gradFill>
          <a:ln w="28575">
            <a:gradFill>
              <a:gsLst>
                <a:gs pos="0">
                  <a:srgbClr val="5B5B5B"/>
                </a:gs>
                <a:gs pos="50000">
                  <a:srgbClr val="73916A"/>
                </a:gs>
                <a:gs pos="100000">
                  <a:srgbClr val="80BE88"/>
                </a:gs>
              </a:gsLst>
              <a:lin ang="5400000" scaled="0"/>
            </a:gradFill>
            <a:round/>
            <a:headEnd/>
            <a:tailEnd/>
          </a:ln>
        </p:spPr>
        <p:txBody>
          <a:bodyPr wrap="none" lIns="61368" tIns="61368" rIns="61368" bIns="61368" anchor="ctr"/>
          <a:lstStyle/>
          <a:p>
            <a:pPr algn="ctr" defTabSz="1096159" eaLnBrk="0" hangingPunct="0">
              <a:lnSpc>
                <a:spcPct val="95000"/>
              </a:lnSpc>
            </a:pPr>
            <a:r>
              <a:rPr lang="en-US" sz="2133" b="1" dirty="0">
                <a:solidFill>
                  <a:schemeClr val="bg1"/>
                </a:solidFill>
              </a:rPr>
              <a:t>2</a:t>
            </a:r>
          </a:p>
        </p:txBody>
      </p:sp>
      <p:sp>
        <p:nvSpPr>
          <p:cNvPr id="17" name="TextBox 45"/>
          <p:cNvSpPr txBox="1">
            <a:spLocks noChangeArrowheads="1"/>
          </p:cNvSpPr>
          <p:nvPr/>
        </p:nvSpPr>
        <p:spPr bwMode="auto">
          <a:xfrm>
            <a:off x="9161065" y="1744518"/>
            <a:ext cx="1521418" cy="400099"/>
          </a:xfrm>
          <a:prstGeom prst="rect">
            <a:avLst/>
          </a:prstGeom>
          <a:noFill/>
          <a:ln w="9525">
            <a:noFill/>
            <a:miter lim="800000"/>
            <a:headEnd/>
            <a:tailEnd/>
          </a:ln>
        </p:spPr>
        <p:txBody>
          <a:bodyPr wrap="none" lIns="91428" tIns="45715" rIns="91428" bIns="45715">
            <a:spAutoFit/>
          </a:bodyPr>
          <a:lstStyle/>
          <a:p>
            <a:r>
              <a:rPr lang="en-US" sz="2000" b="1" dirty="0">
                <a:solidFill>
                  <a:srgbClr val="0070C0"/>
                </a:solidFill>
                <a:latin typeface="Calibri" pitchFamily="34" charset="0"/>
              </a:rPr>
              <a:t>Cloud server</a:t>
            </a:r>
          </a:p>
        </p:txBody>
      </p:sp>
      <p:sp>
        <p:nvSpPr>
          <p:cNvPr id="18" name="Oval 145"/>
          <p:cNvSpPr>
            <a:spLocks noChangeArrowheads="1"/>
          </p:cNvSpPr>
          <p:nvPr/>
        </p:nvSpPr>
        <p:spPr bwMode="blackWhite">
          <a:xfrm>
            <a:off x="3591323" y="1767351"/>
            <a:ext cx="411162" cy="414229"/>
          </a:xfrm>
          <a:prstGeom prst="ellipse">
            <a:avLst/>
          </a:prstGeom>
          <a:gradFill>
            <a:gsLst>
              <a:gs pos="0">
                <a:srgbClr val="80BE88"/>
              </a:gs>
              <a:gs pos="36000">
                <a:srgbClr val="5B5B5B"/>
              </a:gs>
              <a:gs pos="85000">
                <a:srgbClr val="73916A"/>
              </a:gs>
            </a:gsLst>
            <a:lin ang="5400000" scaled="0"/>
          </a:gradFill>
          <a:ln w="28575">
            <a:gradFill>
              <a:gsLst>
                <a:gs pos="0">
                  <a:srgbClr val="5B5B5B"/>
                </a:gs>
                <a:gs pos="50000">
                  <a:srgbClr val="73916A"/>
                </a:gs>
                <a:gs pos="100000">
                  <a:srgbClr val="80BE88"/>
                </a:gs>
              </a:gsLst>
              <a:lin ang="5400000" scaled="0"/>
            </a:gradFill>
            <a:round/>
            <a:headEnd/>
            <a:tailEnd/>
          </a:ln>
        </p:spPr>
        <p:txBody>
          <a:bodyPr wrap="none" lIns="61368" tIns="61368" rIns="61368" bIns="61368" anchor="ctr"/>
          <a:lstStyle/>
          <a:p>
            <a:pPr algn="ctr" defTabSz="1096159" eaLnBrk="0" hangingPunct="0">
              <a:lnSpc>
                <a:spcPct val="95000"/>
              </a:lnSpc>
            </a:pPr>
            <a:r>
              <a:rPr lang="fr-FR" sz="2133" b="1" dirty="0">
                <a:solidFill>
                  <a:schemeClr val="bg1"/>
                </a:solidFill>
              </a:rPr>
              <a:t>1</a:t>
            </a:r>
            <a:endParaRPr lang="en-US" sz="2133" b="1" dirty="0">
              <a:solidFill>
                <a:schemeClr val="bg1"/>
              </a:solidFill>
            </a:endParaRPr>
          </a:p>
        </p:txBody>
      </p:sp>
      <p:sp>
        <p:nvSpPr>
          <p:cNvPr id="22" name="TextBox 18"/>
          <p:cNvSpPr txBox="1">
            <a:spLocks noChangeArrowheads="1"/>
          </p:cNvSpPr>
          <p:nvPr/>
        </p:nvSpPr>
        <p:spPr bwMode="auto">
          <a:xfrm>
            <a:off x="1866503" y="1744518"/>
            <a:ext cx="799425" cy="400099"/>
          </a:xfrm>
          <a:prstGeom prst="rect">
            <a:avLst/>
          </a:prstGeom>
          <a:noFill/>
          <a:ln w="9525">
            <a:noFill/>
            <a:miter lim="800000"/>
            <a:headEnd/>
            <a:tailEnd/>
          </a:ln>
        </p:spPr>
        <p:txBody>
          <a:bodyPr wrap="none" lIns="91428" tIns="45715" rIns="91428" bIns="45715">
            <a:spAutoFit/>
          </a:bodyPr>
          <a:lstStyle/>
          <a:p>
            <a:r>
              <a:rPr lang="en-US" sz="2000" b="1" dirty="0">
                <a:solidFill>
                  <a:srgbClr val="0070C0"/>
                </a:solidFill>
                <a:latin typeface="Calibri" pitchFamily="34" charset="0"/>
              </a:rPr>
              <a:t>Client</a:t>
            </a:r>
          </a:p>
        </p:txBody>
      </p:sp>
      <p:cxnSp>
        <p:nvCxnSpPr>
          <p:cNvPr id="23" name="Straight Arrow Connector 22"/>
          <p:cNvCxnSpPr/>
          <p:nvPr/>
        </p:nvCxnSpPr>
        <p:spPr bwMode="auto">
          <a:xfrm>
            <a:off x="3321970" y="2931692"/>
            <a:ext cx="5539802" cy="0"/>
          </a:xfrm>
          <a:prstGeom prst="straightConnector1">
            <a:avLst/>
          </a:prstGeom>
          <a:ln w="285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24" name="TextBox 23"/>
          <p:cNvSpPr txBox="1">
            <a:spLocks noChangeArrowheads="1"/>
          </p:cNvSpPr>
          <p:nvPr/>
        </p:nvSpPr>
        <p:spPr bwMode="auto">
          <a:xfrm>
            <a:off x="4050109" y="2488894"/>
            <a:ext cx="3821113" cy="400099"/>
          </a:xfrm>
          <a:prstGeom prst="rect">
            <a:avLst/>
          </a:prstGeom>
          <a:noFill/>
          <a:ln w="9525">
            <a:noFill/>
            <a:miter lim="800000"/>
            <a:headEnd/>
            <a:tailEnd/>
          </a:ln>
        </p:spPr>
        <p:txBody>
          <a:bodyPr lIns="91428" tIns="45715" rIns="91428" bIns="45715">
            <a:spAutoFit/>
          </a:bodyPr>
          <a:lstStyle/>
          <a:p>
            <a:r>
              <a:rPr lang="en-US" sz="2000" dirty="0">
                <a:latin typeface="Calibri" pitchFamily="34" charset="0"/>
              </a:rPr>
              <a:t>Send random challenge message.</a:t>
            </a:r>
          </a:p>
        </p:txBody>
      </p:sp>
      <p:cxnSp>
        <p:nvCxnSpPr>
          <p:cNvPr id="26" name="Straight Arrow Connector 25"/>
          <p:cNvCxnSpPr/>
          <p:nvPr/>
        </p:nvCxnSpPr>
        <p:spPr bwMode="auto">
          <a:xfrm>
            <a:off x="3321970" y="3628422"/>
            <a:ext cx="5539802" cy="0"/>
          </a:xfrm>
          <a:prstGeom prst="straightConnector1">
            <a:avLst/>
          </a:prstGeom>
          <a:ln w="28575">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7" name="TextBox 28"/>
          <p:cNvSpPr txBox="1">
            <a:spLocks noChangeArrowheads="1"/>
          </p:cNvSpPr>
          <p:nvPr/>
        </p:nvSpPr>
        <p:spPr bwMode="auto">
          <a:xfrm>
            <a:off x="4050109" y="3198323"/>
            <a:ext cx="3817937" cy="400099"/>
          </a:xfrm>
          <a:prstGeom prst="rect">
            <a:avLst/>
          </a:prstGeom>
          <a:noFill/>
          <a:ln w="9525">
            <a:noFill/>
            <a:miter lim="800000"/>
            <a:headEnd/>
            <a:tailEnd/>
          </a:ln>
        </p:spPr>
        <p:txBody>
          <a:bodyPr lIns="91428" tIns="45715" rIns="91428" bIns="45715">
            <a:spAutoFit/>
          </a:bodyPr>
          <a:lstStyle/>
          <a:p>
            <a:r>
              <a:rPr lang="en-US" sz="2000" dirty="0">
                <a:latin typeface="Calibri" pitchFamily="34" charset="0"/>
              </a:rPr>
              <a:t>Encrypt message with </a:t>
            </a:r>
            <a:r>
              <a:rPr lang="en-US" sz="2000" dirty="0">
                <a:solidFill>
                  <a:srgbClr val="FF0000"/>
                </a:solidFill>
                <a:latin typeface="Calibri" pitchFamily="34" charset="0"/>
              </a:rPr>
              <a:t>private</a:t>
            </a:r>
            <a:r>
              <a:rPr lang="en-US" sz="2000" dirty="0">
                <a:latin typeface="Calibri" pitchFamily="34" charset="0"/>
              </a:rPr>
              <a:t> key. </a:t>
            </a:r>
          </a:p>
        </p:txBody>
      </p:sp>
      <p:sp>
        <p:nvSpPr>
          <p:cNvPr id="28" name="Oval 145"/>
          <p:cNvSpPr>
            <a:spLocks noChangeArrowheads="1"/>
          </p:cNvSpPr>
          <p:nvPr/>
        </p:nvSpPr>
        <p:spPr bwMode="blackWhite">
          <a:xfrm>
            <a:off x="3591322" y="3134543"/>
            <a:ext cx="411164" cy="414231"/>
          </a:xfrm>
          <a:prstGeom prst="ellipse">
            <a:avLst/>
          </a:prstGeom>
          <a:gradFill>
            <a:gsLst>
              <a:gs pos="0">
                <a:srgbClr val="80BE88"/>
              </a:gs>
              <a:gs pos="36000">
                <a:srgbClr val="5B5B5B"/>
              </a:gs>
              <a:gs pos="85000">
                <a:srgbClr val="73916A"/>
              </a:gs>
            </a:gsLst>
            <a:lin ang="5400000" scaled="0"/>
          </a:gradFill>
          <a:ln w="28575">
            <a:gradFill>
              <a:gsLst>
                <a:gs pos="0">
                  <a:srgbClr val="5B5B5B"/>
                </a:gs>
                <a:gs pos="50000">
                  <a:srgbClr val="73916A"/>
                </a:gs>
                <a:gs pos="100000">
                  <a:srgbClr val="80BE88"/>
                </a:gs>
              </a:gsLst>
              <a:lin ang="5400000" scaled="0"/>
            </a:gradFill>
            <a:round/>
            <a:headEnd/>
            <a:tailEnd/>
          </a:ln>
        </p:spPr>
        <p:txBody>
          <a:bodyPr wrap="none" lIns="61368" tIns="61368" rIns="61368" bIns="61368" anchor="ctr"/>
          <a:lstStyle/>
          <a:p>
            <a:pPr algn="ctr" defTabSz="1096159" eaLnBrk="0" hangingPunct="0">
              <a:lnSpc>
                <a:spcPct val="95000"/>
              </a:lnSpc>
            </a:pPr>
            <a:r>
              <a:rPr lang="fr-FR" sz="2133" b="1" dirty="0">
                <a:solidFill>
                  <a:schemeClr val="bg1"/>
                </a:solidFill>
              </a:rPr>
              <a:t>3</a:t>
            </a:r>
            <a:endParaRPr lang="en-US" sz="2133" b="1" dirty="0">
              <a:solidFill>
                <a:schemeClr val="bg1"/>
              </a:solidFill>
            </a:endParaRPr>
          </a:p>
        </p:txBody>
      </p:sp>
      <p:sp>
        <p:nvSpPr>
          <p:cNvPr id="29" name="Oval 145"/>
          <p:cNvSpPr>
            <a:spLocks noChangeArrowheads="1"/>
          </p:cNvSpPr>
          <p:nvPr/>
        </p:nvSpPr>
        <p:spPr bwMode="blackWhite">
          <a:xfrm>
            <a:off x="3580971" y="3858552"/>
            <a:ext cx="411164" cy="414229"/>
          </a:xfrm>
          <a:prstGeom prst="ellipse">
            <a:avLst/>
          </a:prstGeom>
          <a:gradFill>
            <a:gsLst>
              <a:gs pos="0">
                <a:srgbClr val="80BE88"/>
              </a:gs>
              <a:gs pos="36000">
                <a:srgbClr val="5B5B5B"/>
              </a:gs>
              <a:gs pos="85000">
                <a:srgbClr val="73916A"/>
              </a:gs>
            </a:gsLst>
            <a:lin ang="5400000" scaled="0"/>
          </a:gradFill>
          <a:ln w="28575">
            <a:gradFill>
              <a:gsLst>
                <a:gs pos="0">
                  <a:srgbClr val="5B5B5B"/>
                </a:gs>
                <a:gs pos="50000">
                  <a:srgbClr val="73916A"/>
                </a:gs>
                <a:gs pos="100000">
                  <a:srgbClr val="80BE88"/>
                </a:gs>
              </a:gsLst>
              <a:lin ang="5400000" scaled="0"/>
            </a:gradFill>
            <a:round/>
            <a:headEnd/>
            <a:tailEnd/>
          </a:ln>
        </p:spPr>
        <p:txBody>
          <a:bodyPr wrap="none" lIns="61368" tIns="61368" rIns="61368" bIns="61368" anchor="ctr"/>
          <a:lstStyle/>
          <a:p>
            <a:pPr algn="ctr" defTabSz="1096159" eaLnBrk="0" hangingPunct="0">
              <a:lnSpc>
                <a:spcPct val="95000"/>
              </a:lnSpc>
            </a:pPr>
            <a:r>
              <a:rPr lang="en-US" sz="2133" b="1" dirty="0">
                <a:solidFill>
                  <a:schemeClr val="bg1"/>
                </a:solidFill>
              </a:rPr>
              <a:t>4</a:t>
            </a:r>
          </a:p>
        </p:txBody>
      </p:sp>
      <p:cxnSp>
        <p:nvCxnSpPr>
          <p:cNvPr id="30" name="Straight Arrow Connector 29"/>
          <p:cNvCxnSpPr/>
          <p:nvPr/>
        </p:nvCxnSpPr>
        <p:spPr bwMode="auto">
          <a:xfrm>
            <a:off x="3325145" y="4502908"/>
            <a:ext cx="5536627" cy="0"/>
          </a:xfrm>
          <a:prstGeom prst="straightConnector1">
            <a:avLst/>
          </a:prstGeom>
          <a:ln w="28575">
            <a:solidFill>
              <a:schemeClr val="tx1"/>
            </a:solidFill>
            <a:headEnd type="triangle" w="lg" len="lg"/>
            <a:tailEnd type="none" w="lg" len="med"/>
          </a:ln>
        </p:spPr>
        <p:style>
          <a:lnRef idx="1">
            <a:schemeClr val="accent1"/>
          </a:lnRef>
          <a:fillRef idx="0">
            <a:schemeClr val="accent1"/>
          </a:fillRef>
          <a:effectRef idx="0">
            <a:schemeClr val="accent1"/>
          </a:effectRef>
          <a:fontRef idx="minor">
            <a:schemeClr val="tx1"/>
          </a:fontRef>
        </p:style>
      </p:cxnSp>
      <p:sp>
        <p:nvSpPr>
          <p:cNvPr id="34" name="TextBox 33"/>
          <p:cNvSpPr txBox="1">
            <a:spLocks noChangeArrowheads="1"/>
          </p:cNvSpPr>
          <p:nvPr/>
        </p:nvSpPr>
        <p:spPr bwMode="auto">
          <a:xfrm>
            <a:off x="4050109" y="3801416"/>
            <a:ext cx="5213350" cy="707876"/>
          </a:xfrm>
          <a:prstGeom prst="rect">
            <a:avLst/>
          </a:prstGeom>
          <a:noFill/>
          <a:ln w="9525">
            <a:noFill/>
            <a:miter lim="800000"/>
            <a:headEnd/>
            <a:tailEnd/>
          </a:ln>
        </p:spPr>
        <p:txBody>
          <a:bodyPr lIns="91428" tIns="45715" rIns="91428" bIns="45715">
            <a:spAutoFit/>
          </a:bodyPr>
          <a:lstStyle/>
          <a:p>
            <a:r>
              <a:rPr lang="en-US" sz="2000" dirty="0">
                <a:latin typeface="Calibri" pitchFamily="34" charset="0"/>
              </a:rPr>
              <a:t>Decrypt message with </a:t>
            </a:r>
            <a:r>
              <a:rPr lang="en-US" sz="2000" dirty="0">
                <a:solidFill>
                  <a:srgbClr val="00B050"/>
                </a:solidFill>
                <a:latin typeface="Calibri" pitchFamily="34" charset="0"/>
              </a:rPr>
              <a:t>public</a:t>
            </a:r>
            <a:r>
              <a:rPr lang="en-US" sz="2000" dirty="0">
                <a:latin typeface="Calibri" pitchFamily="34" charset="0"/>
              </a:rPr>
              <a:t> key.</a:t>
            </a:r>
            <a:br>
              <a:rPr lang="en-US" sz="2000" dirty="0">
                <a:latin typeface="Calibri" pitchFamily="34" charset="0"/>
              </a:rPr>
            </a:br>
            <a:r>
              <a:rPr lang="en-US" sz="2000" dirty="0">
                <a:latin typeface="Calibri" pitchFamily="34" charset="0"/>
              </a:rPr>
              <a:t>If messages match, client is authenticated. </a:t>
            </a:r>
          </a:p>
        </p:txBody>
      </p:sp>
      <p:grpSp>
        <p:nvGrpSpPr>
          <p:cNvPr id="2" name="Group 1"/>
          <p:cNvGrpSpPr/>
          <p:nvPr/>
        </p:nvGrpSpPr>
        <p:grpSpPr>
          <a:xfrm flipH="1">
            <a:off x="1480406" y="2617134"/>
            <a:ext cx="1572296" cy="1162376"/>
            <a:chOff x="2742053" y="2034504"/>
            <a:chExt cx="2667000" cy="1971674"/>
          </a:xfrm>
        </p:grpSpPr>
        <p:pic>
          <p:nvPicPr>
            <p:cNvPr id="37" name="Picture 15"/>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742053" y="2034504"/>
              <a:ext cx="1238250" cy="1904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25"/>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700903" y="2240879"/>
              <a:ext cx="1708150" cy="1765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4" name="Picture 1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9900000">
            <a:off x="1900888" y="3906961"/>
            <a:ext cx="731330" cy="731330"/>
          </a:xfrm>
          <a:prstGeom prst="rect">
            <a:avLst/>
          </a:prstGeom>
        </p:spPr>
      </p:pic>
      <p:pic>
        <p:nvPicPr>
          <p:cNvPr id="31" name="Picture 30"/>
          <p:cNvPicPr>
            <a:picLocks noChangeAspect="1"/>
          </p:cNvPicPr>
          <p:nvPr/>
        </p:nvPicPr>
        <p:blipFill>
          <a:blip r:embed="rId9" cstate="print">
            <a:extLst>
              <a:ext uri="{BEBA8EAE-BF5A-486C-A8C5-ECC9F3942E4B}">
                <a14:imgProps xmlns:a14="http://schemas.microsoft.com/office/drawing/2010/main">
                  <a14:imgLayer r:embed="rId10">
                    <a14:imgEffect>
                      <a14:saturation sat="400000"/>
                    </a14:imgEffect>
                  </a14:imgLayer>
                </a14:imgProps>
              </a:ext>
              <a:ext uri="{28A0092B-C50C-407E-A947-70E740481C1C}">
                <a14:useLocalDpi xmlns:a14="http://schemas.microsoft.com/office/drawing/2010/main" val="0"/>
              </a:ext>
            </a:extLst>
          </a:blip>
          <a:stretch>
            <a:fillRect/>
          </a:stretch>
        </p:blipFill>
        <p:spPr>
          <a:xfrm rot="9900000">
            <a:off x="9556606" y="3906961"/>
            <a:ext cx="731330" cy="731330"/>
          </a:xfrm>
          <a:prstGeom prst="rect">
            <a:avLst/>
          </a:prstGeom>
        </p:spPr>
      </p:pic>
      <p:grpSp>
        <p:nvGrpSpPr>
          <p:cNvPr id="33" name="Group 32"/>
          <p:cNvGrpSpPr/>
          <p:nvPr/>
        </p:nvGrpSpPr>
        <p:grpSpPr>
          <a:xfrm>
            <a:off x="9775614" y="2684439"/>
            <a:ext cx="750887" cy="780847"/>
            <a:chOff x="7333621" y="2066572"/>
            <a:chExt cx="563312" cy="585788"/>
          </a:xfrm>
        </p:grpSpPr>
        <p:sp>
          <p:nvSpPr>
            <p:cNvPr id="12" name="Rounded Rectangle 11"/>
            <p:cNvSpPr/>
            <p:nvPr/>
          </p:nvSpPr>
          <p:spPr bwMode="auto">
            <a:xfrm>
              <a:off x="7333621" y="2098719"/>
              <a:ext cx="563312" cy="55364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 name="TextBox 35"/>
            <p:cNvSpPr txBox="1">
              <a:spLocks noChangeArrowheads="1"/>
            </p:cNvSpPr>
            <p:nvPr/>
          </p:nvSpPr>
          <p:spPr bwMode="auto">
            <a:xfrm>
              <a:off x="7409932" y="2066572"/>
              <a:ext cx="364617" cy="253982"/>
            </a:xfrm>
            <a:prstGeom prst="rect">
              <a:avLst/>
            </a:prstGeom>
            <a:noFill/>
            <a:ln w="9525">
              <a:noFill/>
              <a:miter lim="800000"/>
              <a:headEnd/>
              <a:tailEnd/>
            </a:ln>
          </p:spPr>
          <p:txBody>
            <a:bodyPr wrap="none">
              <a:spAutoFit/>
            </a:bodyPr>
            <a:lstStyle/>
            <a:p>
              <a:r>
                <a:rPr lang="en-US" sz="1600" b="1" dirty="0">
                  <a:latin typeface="Calibri" pitchFamily="34" charset="0"/>
                </a:rPr>
                <a:t>VM</a:t>
              </a:r>
            </a:p>
          </p:txBody>
        </p:sp>
        <p:pic>
          <p:nvPicPr>
            <p:cNvPr id="42" name="Picture 11"/>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499673" y="2301105"/>
              <a:ext cx="231208" cy="312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ustDataLst>
      <p:tags r:id="rId1"/>
    </p:custDataLst>
    <p:extLst>
      <p:ext uri="{BB962C8B-B14F-4D97-AF65-F5344CB8AC3E}">
        <p14:creationId xmlns:p14="http://schemas.microsoft.com/office/powerpoint/2010/main" val="3038095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ounded Rectangle 27"/>
          <p:cNvSpPr/>
          <p:nvPr/>
        </p:nvSpPr>
        <p:spPr bwMode="auto">
          <a:xfrm>
            <a:off x="6263479" y="2905278"/>
            <a:ext cx="5389545" cy="2961487"/>
          </a:xfrm>
          <a:prstGeom prst="roundRect">
            <a:avLst/>
          </a:prstGeom>
          <a:gradFill flip="none" rotWithShape="1">
            <a:gsLst>
              <a:gs pos="57000">
                <a:schemeClr val="bg1"/>
              </a:gs>
              <a:gs pos="100000">
                <a:schemeClr val="accent6">
                  <a:lumMod val="45000"/>
                  <a:lumOff val="55000"/>
                </a:schemeClr>
              </a:gs>
            </a:gsLst>
            <a:lin ang="2700000" scaled="1"/>
            <a:tileRect/>
          </a:gradFill>
          <a:ln w="28575" cap="flat" cmpd="sng" algn="ctr">
            <a:solidFill>
              <a:schemeClr val="accent6"/>
            </a:solidFill>
            <a:prstDash val="solid"/>
            <a:round/>
            <a:headEnd type="none" w="sm" len="sm"/>
            <a:tailEnd type="none" w="sm" len="sm"/>
          </a:ln>
          <a:effectLst/>
        </p:spPr>
        <p:txBody>
          <a:bodyPr vert="horz" wrap="square" lIns="91428" tIns="45715" rIns="91428" bIns="45715" numCol="1" rtlCol="0" anchor="t" anchorCtr="0" compatLnSpc="1">
            <a:prstTxWarp prst="textNoShape">
              <a:avLst/>
            </a:prstTxWarp>
          </a:bodyPr>
          <a:lstStyle/>
          <a:p>
            <a:pPr algn="ctr" defTabSz="228574">
              <a:spcBef>
                <a:spcPct val="20000"/>
              </a:spcBef>
              <a:buClr>
                <a:srgbClr val="FF0000"/>
              </a:buClr>
            </a:pPr>
            <a:endParaRPr lang="en-US" dirty="0">
              <a:latin typeface="Arial" pitchFamily="34" charset="0"/>
            </a:endParaRPr>
          </a:p>
        </p:txBody>
      </p:sp>
      <p:sp>
        <p:nvSpPr>
          <p:cNvPr id="27" name="Rounded Rectangle 26"/>
          <p:cNvSpPr/>
          <p:nvPr/>
        </p:nvSpPr>
        <p:spPr bwMode="auto">
          <a:xfrm>
            <a:off x="620016" y="2905278"/>
            <a:ext cx="5389545" cy="2961487"/>
          </a:xfrm>
          <a:prstGeom prst="roundRect">
            <a:avLst/>
          </a:prstGeom>
          <a:gradFill flip="none" rotWithShape="1">
            <a:gsLst>
              <a:gs pos="57000">
                <a:schemeClr val="bg1"/>
              </a:gs>
              <a:gs pos="100000">
                <a:schemeClr val="accent6">
                  <a:lumMod val="45000"/>
                  <a:lumOff val="55000"/>
                </a:schemeClr>
              </a:gs>
            </a:gsLst>
            <a:lin ang="2700000" scaled="1"/>
            <a:tileRect/>
          </a:gradFill>
          <a:ln w="28575" cap="flat" cmpd="sng" algn="ctr">
            <a:solidFill>
              <a:schemeClr val="accent6"/>
            </a:solidFill>
            <a:prstDash val="solid"/>
            <a:round/>
            <a:headEnd type="none" w="sm" len="sm"/>
            <a:tailEnd type="none" w="sm" len="sm"/>
          </a:ln>
          <a:effectLst/>
        </p:spPr>
        <p:txBody>
          <a:bodyPr vert="horz" wrap="square" lIns="91428" tIns="45715" rIns="91428" bIns="45715" numCol="1" rtlCol="0" anchor="t" anchorCtr="0" compatLnSpc="1">
            <a:prstTxWarp prst="textNoShape">
              <a:avLst/>
            </a:prstTxWarp>
          </a:bodyPr>
          <a:lstStyle/>
          <a:p>
            <a:pPr algn="ctr" defTabSz="228574">
              <a:spcBef>
                <a:spcPct val="20000"/>
              </a:spcBef>
              <a:buClr>
                <a:srgbClr val="FF0000"/>
              </a:buClr>
            </a:pPr>
            <a:endParaRPr lang="en-US" dirty="0">
              <a:latin typeface="Arial" pitchFamily="34" charset="0"/>
            </a:endParaRPr>
          </a:p>
        </p:txBody>
      </p:sp>
      <p:sp>
        <p:nvSpPr>
          <p:cNvPr id="15362" name="Title 1"/>
          <p:cNvSpPr>
            <a:spLocks noGrp="1"/>
          </p:cNvSpPr>
          <p:nvPr>
            <p:ph type="title"/>
          </p:nvPr>
        </p:nvSpPr>
        <p:spPr/>
        <p:txBody>
          <a:bodyPr/>
          <a:lstStyle/>
          <a:p>
            <a:r>
              <a:rPr lang="en-US" dirty="0"/>
              <a:t>Creating an SSH Key </a:t>
            </a:r>
            <a:r>
              <a:rPr lang="en-US" dirty="0" smtClean="0"/>
              <a:t>Pair</a:t>
            </a:r>
            <a:br>
              <a:rPr lang="en-US" dirty="0" smtClean="0"/>
            </a:br>
            <a:endParaRPr lang="en-US" altLang="es-MX" dirty="0"/>
          </a:p>
        </p:txBody>
      </p:sp>
      <p:sp>
        <p:nvSpPr>
          <p:cNvPr id="9219" name="Content Placeholder 9"/>
          <p:cNvSpPr>
            <a:spLocks noGrp="1"/>
          </p:cNvSpPr>
          <p:nvPr>
            <p:ph idx="1"/>
          </p:nvPr>
        </p:nvSpPr>
        <p:spPr>
          <a:xfrm>
            <a:off x="622138" y="1242485"/>
            <a:ext cx="10944549" cy="1234519"/>
          </a:xfrm>
        </p:spPr>
        <p:txBody>
          <a:bodyPr>
            <a:normAutofit lnSpcReduction="10000"/>
          </a:bodyPr>
          <a:lstStyle/>
          <a:p>
            <a:r>
              <a:rPr lang="en-US" dirty="0"/>
              <a:t>Perform one of the following:</a:t>
            </a:r>
          </a:p>
          <a:p>
            <a:pPr lvl="1"/>
            <a:r>
              <a:rPr lang="en-US" dirty="0"/>
              <a:t>Generate an SSH key pair as part of the database deployment creation.</a:t>
            </a:r>
          </a:p>
          <a:p>
            <a:pPr lvl="1"/>
            <a:r>
              <a:rPr lang="en-US" dirty="0"/>
              <a:t>Create an SSH key pair before creating your database deployment.</a:t>
            </a:r>
          </a:p>
        </p:txBody>
      </p:sp>
      <p:sp>
        <p:nvSpPr>
          <p:cNvPr id="13" name="TextBox 14"/>
          <p:cNvSpPr txBox="1">
            <a:spLocks noChangeArrowheads="1"/>
          </p:cNvSpPr>
          <p:nvPr/>
        </p:nvSpPr>
        <p:spPr bwMode="auto">
          <a:xfrm>
            <a:off x="2837085" y="3570626"/>
            <a:ext cx="3015312" cy="1631206"/>
          </a:xfrm>
          <a:prstGeom prst="rect">
            <a:avLst/>
          </a:prstGeom>
          <a:noFill/>
          <a:ln w="9525">
            <a:noFill/>
            <a:miter lim="800000"/>
            <a:headEnd/>
            <a:tailEnd/>
          </a:ln>
        </p:spPr>
        <p:txBody>
          <a:bodyPr wrap="square" lIns="91428" tIns="45715" rIns="91428" bIns="45715">
            <a:spAutoFit/>
          </a:bodyPr>
          <a:lstStyle/>
          <a:p>
            <a:r>
              <a:rPr lang="en-US" sz="2000" b="1" dirty="0">
                <a:latin typeface="Calibri" pitchFamily="34" charset="0"/>
              </a:rPr>
              <a:t>OPTIONAL: Generate and store a </a:t>
            </a:r>
            <a:r>
              <a:rPr lang="en-US" sz="2000" b="1" dirty="0">
                <a:solidFill>
                  <a:srgbClr val="FF0000"/>
                </a:solidFill>
                <a:latin typeface="Calibri" pitchFamily="34" charset="0"/>
              </a:rPr>
              <a:t>private</a:t>
            </a:r>
            <a:r>
              <a:rPr lang="en-US" sz="2000" b="1" dirty="0">
                <a:latin typeface="Calibri" pitchFamily="34" charset="0"/>
              </a:rPr>
              <a:t> and </a:t>
            </a:r>
            <a:r>
              <a:rPr lang="en-US" sz="2000" b="1" dirty="0">
                <a:solidFill>
                  <a:srgbClr val="00B050"/>
                </a:solidFill>
                <a:latin typeface="Calibri" pitchFamily="34" charset="0"/>
              </a:rPr>
              <a:t>public</a:t>
            </a:r>
            <a:r>
              <a:rPr lang="en-US" sz="2000" b="1" dirty="0">
                <a:latin typeface="Calibri" pitchFamily="34" charset="0"/>
              </a:rPr>
              <a:t> key pair on a local PC by using the PuTTY keygen utility  or on Linux.</a:t>
            </a:r>
          </a:p>
        </p:txBody>
      </p:sp>
      <p:sp>
        <p:nvSpPr>
          <p:cNvPr id="14" name="TextBox 19"/>
          <p:cNvSpPr txBox="1">
            <a:spLocks noChangeArrowheads="1"/>
          </p:cNvSpPr>
          <p:nvPr/>
        </p:nvSpPr>
        <p:spPr bwMode="auto">
          <a:xfrm>
            <a:off x="8575358" y="3262930"/>
            <a:ext cx="2903052" cy="2246759"/>
          </a:xfrm>
          <a:prstGeom prst="rect">
            <a:avLst/>
          </a:prstGeom>
          <a:noFill/>
          <a:ln w="9525">
            <a:noFill/>
            <a:miter lim="800000"/>
            <a:headEnd/>
            <a:tailEnd/>
          </a:ln>
        </p:spPr>
        <p:txBody>
          <a:bodyPr wrap="square" lIns="91428" tIns="45715" rIns="91428" bIns="45715">
            <a:spAutoFit/>
          </a:bodyPr>
          <a:lstStyle/>
          <a:p>
            <a:r>
              <a:rPr lang="en-US" sz="2000" b="1" dirty="0">
                <a:latin typeface="Calibri" pitchFamily="34" charset="0"/>
              </a:rPr>
              <a:t>Create the Database Cloud Service Database deployment, developing the keys as part of the deployment creation, or provide the pre-created </a:t>
            </a:r>
            <a:r>
              <a:rPr lang="en-US" sz="2000" b="1" dirty="0">
                <a:solidFill>
                  <a:srgbClr val="00B050"/>
                </a:solidFill>
                <a:latin typeface="Calibri" pitchFamily="34" charset="0"/>
              </a:rPr>
              <a:t>public</a:t>
            </a:r>
            <a:r>
              <a:rPr lang="en-US" sz="2000" b="1" dirty="0">
                <a:latin typeface="Calibri" pitchFamily="34" charset="0"/>
              </a:rPr>
              <a:t> key.</a:t>
            </a:r>
          </a:p>
        </p:txBody>
      </p:sp>
      <p:sp>
        <p:nvSpPr>
          <p:cNvPr id="15" name="Oval 144"/>
          <p:cNvSpPr>
            <a:spLocks noChangeArrowheads="1"/>
          </p:cNvSpPr>
          <p:nvPr/>
        </p:nvSpPr>
        <p:spPr bwMode="blackWhite">
          <a:xfrm>
            <a:off x="567708" y="2869011"/>
            <a:ext cx="414337" cy="414229"/>
          </a:xfrm>
          <a:prstGeom prst="ellipse">
            <a:avLst/>
          </a:prstGeom>
          <a:gradFill>
            <a:gsLst>
              <a:gs pos="0">
                <a:srgbClr val="80BE88"/>
              </a:gs>
              <a:gs pos="36000">
                <a:srgbClr val="5B5B5B"/>
              </a:gs>
              <a:gs pos="85000">
                <a:srgbClr val="73916A"/>
              </a:gs>
            </a:gsLst>
            <a:lin ang="5400000" scaled="0"/>
          </a:gradFill>
          <a:ln w="28575">
            <a:gradFill>
              <a:gsLst>
                <a:gs pos="0">
                  <a:srgbClr val="5B5B5B"/>
                </a:gs>
                <a:gs pos="50000">
                  <a:srgbClr val="73916A"/>
                </a:gs>
                <a:gs pos="100000">
                  <a:srgbClr val="80BE88"/>
                </a:gs>
              </a:gsLst>
              <a:lin ang="5400000" scaled="0"/>
            </a:gradFill>
            <a:round/>
            <a:headEnd/>
            <a:tailEnd/>
          </a:ln>
        </p:spPr>
        <p:txBody>
          <a:bodyPr wrap="none" lIns="61368" tIns="61368" rIns="61368" bIns="61368" anchor="ctr"/>
          <a:lstStyle/>
          <a:p>
            <a:pPr algn="ctr" defTabSz="1096159" eaLnBrk="0" hangingPunct="0">
              <a:lnSpc>
                <a:spcPct val="95000"/>
              </a:lnSpc>
            </a:pPr>
            <a:r>
              <a:rPr lang="en-US" sz="2133" b="1" dirty="0">
                <a:solidFill>
                  <a:schemeClr val="bg1"/>
                </a:solidFill>
              </a:rPr>
              <a:t>1</a:t>
            </a:r>
          </a:p>
        </p:txBody>
      </p:sp>
      <p:sp>
        <p:nvSpPr>
          <p:cNvPr id="16" name="Oval 145"/>
          <p:cNvSpPr>
            <a:spLocks noChangeArrowheads="1"/>
          </p:cNvSpPr>
          <p:nvPr/>
        </p:nvSpPr>
        <p:spPr bwMode="blackWhite">
          <a:xfrm>
            <a:off x="6148386" y="2869011"/>
            <a:ext cx="411162" cy="414229"/>
          </a:xfrm>
          <a:prstGeom prst="ellipse">
            <a:avLst/>
          </a:prstGeom>
          <a:gradFill>
            <a:gsLst>
              <a:gs pos="0">
                <a:srgbClr val="80BE88"/>
              </a:gs>
              <a:gs pos="36000">
                <a:srgbClr val="5B5B5B"/>
              </a:gs>
              <a:gs pos="85000">
                <a:srgbClr val="73916A"/>
              </a:gs>
            </a:gsLst>
            <a:lin ang="5400000" scaled="0"/>
          </a:gradFill>
          <a:ln w="28575">
            <a:gradFill>
              <a:gsLst>
                <a:gs pos="0">
                  <a:srgbClr val="5B5B5B"/>
                </a:gs>
                <a:gs pos="50000">
                  <a:srgbClr val="73916A"/>
                </a:gs>
                <a:gs pos="100000">
                  <a:srgbClr val="80BE88"/>
                </a:gs>
              </a:gsLst>
              <a:lin ang="5400000" scaled="0"/>
            </a:gradFill>
            <a:round/>
            <a:headEnd/>
            <a:tailEnd/>
          </a:ln>
        </p:spPr>
        <p:txBody>
          <a:bodyPr wrap="none" lIns="61368" tIns="61368" rIns="61368" bIns="61368" anchor="ctr"/>
          <a:lstStyle/>
          <a:p>
            <a:pPr algn="ctr" defTabSz="1096159" eaLnBrk="0" hangingPunct="0">
              <a:lnSpc>
                <a:spcPct val="95000"/>
              </a:lnSpc>
            </a:pPr>
            <a:r>
              <a:rPr lang="en-US" sz="2133" b="1" dirty="0">
                <a:solidFill>
                  <a:schemeClr val="bg1"/>
                </a:solidFill>
              </a:rPr>
              <a:t>2</a:t>
            </a:r>
          </a:p>
        </p:txBody>
      </p:sp>
      <p:sp>
        <p:nvSpPr>
          <p:cNvPr id="21" name="TextBox 18"/>
          <p:cNvSpPr txBox="1">
            <a:spLocks noChangeArrowheads="1"/>
          </p:cNvSpPr>
          <p:nvPr/>
        </p:nvSpPr>
        <p:spPr bwMode="auto">
          <a:xfrm>
            <a:off x="1250105" y="3162975"/>
            <a:ext cx="1056828" cy="400110"/>
          </a:xfrm>
          <a:prstGeom prst="rect">
            <a:avLst/>
          </a:prstGeom>
          <a:noFill/>
          <a:ln w="9525">
            <a:noFill/>
            <a:miter lim="800000"/>
            <a:headEnd/>
            <a:tailEnd/>
          </a:ln>
        </p:spPr>
        <p:txBody>
          <a:bodyPr wrap="none">
            <a:spAutoFit/>
          </a:bodyPr>
          <a:lstStyle/>
          <a:p>
            <a:r>
              <a:rPr lang="en-US" sz="2000" b="1" dirty="0">
                <a:solidFill>
                  <a:srgbClr val="0070C0"/>
                </a:solidFill>
                <a:latin typeface="Calibri" pitchFamily="34" charset="0"/>
              </a:rPr>
              <a:t>Local PC</a:t>
            </a:r>
          </a:p>
        </p:txBody>
      </p:sp>
      <p:sp>
        <p:nvSpPr>
          <p:cNvPr id="17" name="TextBox 45"/>
          <p:cNvSpPr txBox="1">
            <a:spLocks noChangeArrowheads="1"/>
          </p:cNvSpPr>
          <p:nvPr/>
        </p:nvSpPr>
        <p:spPr bwMode="auto">
          <a:xfrm>
            <a:off x="6817260" y="3162975"/>
            <a:ext cx="1521442" cy="400110"/>
          </a:xfrm>
          <a:prstGeom prst="rect">
            <a:avLst/>
          </a:prstGeom>
          <a:noFill/>
          <a:ln w="9525">
            <a:noFill/>
            <a:miter lim="800000"/>
            <a:headEnd/>
            <a:tailEnd/>
          </a:ln>
        </p:spPr>
        <p:txBody>
          <a:bodyPr wrap="none">
            <a:spAutoFit/>
          </a:bodyPr>
          <a:lstStyle/>
          <a:p>
            <a:pPr algn="ctr"/>
            <a:r>
              <a:rPr lang="en-US" sz="2000" b="1" dirty="0">
                <a:solidFill>
                  <a:srgbClr val="0070C0"/>
                </a:solidFill>
                <a:latin typeface="Calibri" pitchFamily="34" charset="0"/>
              </a:rPr>
              <a:t>Cloud server</a:t>
            </a:r>
          </a:p>
        </p:txBody>
      </p:sp>
      <p:grpSp>
        <p:nvGrpSpPr>
          <p:cNvPr id="29" name="Group 28"/>
          <p:cNvGrpSpPr/>
          <p:nvPr/>
        </p:nvGrpSpPr>
        <p:grpSpPr>
          <a:xfrm>
            <a:off x="6698376" y="3562921"/>
            <a:ext cx="1759208" cy="1423617"/>
            <a:chOff x="8429753" y="2770727"/>
            <a:chExt cx="1759209" cy="1423988"/>
          </a:xfrm>
        </p:grpSpPr>
        <p:pic>
          <p:nvPicPr>
            <p:cNvPr id="30" name="Picture 46"/>
            <p:cNvPicPr>
              <a:picLocks noChangeAspect="1"/>
            </p:cNvPicPr>
            <p:nvPr/>
          </p:nvPicPr>
          <p:blipFill rotWithShape="1">
            <a:blip r:embed="rId4" cstate="print"/>
            <a:srcRect l="11838" r="5133"/>
            <a:stretch/>
          </p:blipFill>
          <p:spPr bwMode="auto">
            <a:xfrm>
              <a:off x="8429753" y="2882360"/>
              <a:ext cx="1759209" cy="1052072"/>
            </a:xfrm>
            <a:prstGeom prst="rect">
              <a:avLst/>
            </a:prstGeom>
            <a:noFill/>
            <a:ln w="9525">
              <a:noFill/>
              <a:miter lim="800000"/>
              <a:headEnd/>
              <a:tailEnd/>
            </a:ln>
          </p:spPr>
        </p:pic>
        <p:pic>
          <p:nvPicPr>
            <p:cNvPr id="31" name="Picture 32" descr="exadata machine 2.jpg"/>
            <p:cNvPicPr>
              <a:picLocks noChangeAspect="1"/>
            </p:cNvPicPr>
            <p:nvPr/>
          </p:nvPicPr>
          <p:blipFill>
            <a:blip r:embed="rId5" cstate="print"/>
            <a:srcRect l="27692" t="3496" r="26923"/>
            <a:stretch>
              <a:fillRect/>
            </a:stretch>
          </p:blipFill>
          <p:spPr bwMode="auto">
            <a:xfrm>
              <a:off x="8846788" y="2770727"/>
              <a:ext cx="608013" cy="1423988"/>
            </a:xfrm>
            <a:prstGeom prst="rect">
              <a:avLst/>
            </a:prstGeom>
            <a:noFill/>
            <a:ln w="9525">
              <a:noFill/>
              <a:miter lim="800000"/>
              <a:headEnd/>
              <a:tailEnd/>
            </a:ln>
          </p:spPr>
        </p:pic>
      </p:grpSp>
      <p:grpSp>
        <p:nvGrpSpPr>
          <p:cNvPr id="4" name="Group 3"/>
          <p:cNvGrpSpPr/>
          <p:nvPr/>
        </p:nvGrpSpPr>
        <p:grpSpPr>
          <a:xfrm>
            <a:off x="986692" y="3688654"/>
            <a:ext cx="1572296" cy="1162376"/>
            <a:chOff x="1076049" y="2462401"/>
            <a:chExt cx="1179529" cy="872009"/>
          </a:xfrm>
        </p:grpSpPr>
        <p:pic>
          <p:nvPicPr>
            <p:cNvPr id="36" name="Picture 15"/>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flipH="1">
              <a:off x="1707940" y="2462401"/>
              <a:ext cx="547638" cy="842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25"/>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1076049" y="2553674"/>
              <a:ext cx="755460" cy="780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1" name="Group 40"/>
          <p:cNvGrpSpPr/>
          <p:nvPr/>
        </p:nvGrpSpPr>
        <p:grpSpPr>
          <a:xfrm>
            <a:off x="7442470" y="3840553"/>
            <a:ext cx="750887" cy="780847"/>
            <a:chOff x="7333621" y="2066572"/>
            <a:chExt cx="563312" cy="585788"/>
          </a:xfrm>
        </p:grpSpPr>
        <p:sp>
          <p:nvSpPr>
            <p:cNvPr id="42" name="Rounded Rectangle 41"/>
            <p:cNvSpPr/>
            <p:nvPr/>
          </p:nvSpPr>
          <p:spPr bwMode="auto">
            <a:xfrm>
              <a:off x="7333621" y="2098719"/>
              <a:ext cx="563312" cy="55364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3" name="TextBox 35"/>
            <p:cNvSpPr txBox="1">
              <a:spLocks noChangeArrowheads="1"/>
            </p:cNvSpPr>
            <p:nvPr/>
          </p:nvSpPr>
          <p:spPr bwMode="auto">
            <a:xfrm>
              <a:off x="7409932" y="2066572"/>
              <a:ext cx="364617" cy="253982"/>
            </a:xfrm>
            <a:prstGeom prst="rect">
              <a:avLst/>
            </a:prstGeom>
            <a:noFill/>
            <a:ln w="9525">
              <a:noFill/>
              <a:miter lim="800000"/>
              <a:headEnd/>
              <a:tailEnd/>
            </a:ln>
          </p:spPr>
          <p:txBody>
            <a:bodyPr wrap="none">
              <a:spAutoFit/>
            </a:bodyPr>
            <a:lstStyle/>
            <a:p>
              <a:r>
                <a:rPr lang="en-US" sz="1600" b="1" dirty="0">
                  <a:latin typeface="Calibri" pitchFamily="34" charset="0"/>
                </a:rPr>
                <a:t>VM</a:t>
              </a:r>
            </a:p>
          </p:txBody>
        </p:sp>
        <p:pic>
          <p:nvPicPr>
            <p:cNvPr id="44" name="Picture 11"/>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499673" y="2301105"/>
              <a:ext cx="231208" cy="312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5" name="Picture 4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9900000">
            <a:off x="999339" y="4959016"/>
            <a:ext cx="731330" cy="731330"/>
          </a:xfrm>
          <a:prstGeom prst="rect">
            <a:avLst/>
          </a:prstGeom>
        </p:spPr>
      </p:pic>
      <p:pic>
        <p:nvPicPr>
          <p:cNvPr id="46" name="Picture 4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9900000">
            <a:off x="1737215" y="4959016"/>
            <a:ext cx="731330" cy="731330"/>
          </a:xfrm>
          <a:prstGeom prst="rect">
            <a:avLst/>
          </a:prstGeom>
        </p:spPr>
      </p:pic>
      <p:pic>
        <p:nvPicPr>
          <p:cNvPr id="47" name="Picture 4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9900000">
            <a:off x="7178527" y="4959017"/>
            <a:ext cx="731330" cy="731330"/>
          </a:xfrm>
          <a:prstGeom prst="rect">
            <a:avLst/>
          </a:prstGeom>
        </p:spPr>
      </p:pic>
    </p:spTree>
    <p:custDataLst>
      <p:tags r:id="rId1"/>
    </p:custDataLst>
    <p:extLst>
      <p:ext uri="{BB962C8B-B14F-4D97-AF65-F5344CB8AC3E}">
        <p14:creationId xmlns:p14="http://schemas.microsoft.com/office/powerpoint/2010/main" val="273618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0462074" y="584941"/>
            <a:ext cx="1422030" cy="711015"/>
          </a:xfrm>
          <a:prstGeom prst="rect">
            <a:avLst/>
          </a:prstGeom>
          <a:solidFill>
            <a:schemeClr val="bg1"/>
          </a:solidFill>
          <a:ln w="28575" cap="flat" cmpd="sng" algn="ctr">
            <a:solidFill>
              <a:schemeClr val="bg1"/>
            </a:solid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sp>
        <p:nvSpPr>
          <p:cNvPr id="9218" name="Title 20"/>
          <p:cNvSpPr>
            <a:spLocks noGrp="1"/>
          </p:cNvSpPr>
          <p:nvPr>
            <p:ph type="title"/>
          </p:nvPr>
        </p:nvSpPr>
        <p:spPr>
          <a:xfrm>
            <a:off x="989012" y="188067"/>
            <a:ext cx="10057030" cy="396874"/>
          </a:xfrm>
        </p:spPr>
        <p:txBody>
          <a:bodyPr>
            <a:normAutofit fontScale="90000"/>
          </a:bodyPr>
          <a:lstStyle/>
          <a:p>
            <a:pPr eaLnBrk="1" hangingPunct="1"/>
            <a:r>
              <a:rPr lang="en-US" altLang="en-US" dirty="0"/>
              <a:t>Storage Used for Database Files</a:t>
            </a:r>
          </a:p>
        </p:txBody>
      </p:sp>
      <p:graphicFrame>
        <p:nvGraphicFramePr>
          <p:cNvPr id="5" name=" 1"/>
          <p:cNvGraphicFramePr>
            <a:graphicFrameLocks noGrp="1"/>
          </p:cNvGraphicFramePr>
          <p:nvPr>
            <p:extLst>
              <p:ext uri="{D42A27DB-BD31-4B8C-83A1-F6EECF244321}">
                <p14:modId xmlns:p14="http://schemas.microsoft.com/office/powerpoint/2010/main" val="1410322866"/>
              </p:ext>
            </p:extLst>
          </p:nvPr>
        </p:nvGraphicFramePr>
        <p:xfrm>
          <a:off x="1065966" y="929159"/>
          <a:ext cx="10056892" cy="4790416"/>
        </p:xfrm>
        <a:graphic>
          <a:graphicData uri="http://schemas.openxmlformats.org/drawingml/2006/table">
            <a:tbl>
              <a:tblPr firstRow="1" firstCol="1" bandRow="1">
                <a:tableStyleId>{5FD0F851-EC5A-4D38-B0AD-8093EC10F338}</a:tableStyleId>
              </a:tblPr>
              <a:tblGrid>
                <a:gridCol w="1980446">
                  <a:extLst>
                    <a:ext uri="{9D8B030D-6E8A-4147-A177-3AD203B41FA5}">
                      <a16:colId xmlns="" xmlns:a16="http://schemas.microsoft.com/office/drawing/2014/main" val="20000"/>
                    </a:ext>
                  </a:extLst>
                </a:gridCol>
                <a:gridCol w="8076446">
                  <a:extLst>
                    <a:ext uri="{9D8B030D-6E8A-4147-A177-3AD203B41FA5}">
                      <a16:colId xmlns="" xmlns:a16="http://schemas.microsoft.com/office/drawing/2014/main" val="20001"/>
                    </a:ext>
                  </a:extLst>
                </a:gridCol>
              </a:tblGrid>
              <a:tr h="500401">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u="none" strike="noStrike" cap="none" normalizeH="0" baseline="0" dirty="0">
                          <a:ln>
                            <a:noFill/>
                          </a:ln>
                          <a:solidFill>
                            <a:srgbClr val="558CCD"/>
                          </a:solidFill>
                          <a:effectLst/>
                        </a:rPr>
                        <a:t>Storage Volume</a:t>
                      </a:r>
                      <a:endParaRPr kumimoji="0" lang="en-US" sz="1800" b="1" i="0" u="none" strike="noStrike" cap="none" normalizeH="0" baseline="0" dirty="0">
                        <a:ln>
                          <a:noFill/>
                        </a:ln>
                        <a:solidFill>
                          <a:srgbClr val="558CCD"/>
                        </a:solidFill>
                        <a:effectLst/>
                        <a:latin typeface="Arial" pitchFamily="34" charset="0"/>
                      </a:endParaRPr>
                    </a:p>
                  </a:txBody>
                  <a:tcPr marL="121888" marR="121888" marT="121888" marB="121888" anchor="ctr"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u="none" strike="noStrike" cap="none" normalizeH="0" baseline="0" dirty="0">
                          <a:ln>
                            <a:noFill/>
                          </a:ln>
                          <a:solidFill>
                            <a:srgbClr val="558CCD"/>
                          </a:solidFill>
                          <a:effectLst/>
                        </a:rPr>
                        <a:t>Description</a:t>
                      </a:r>
                      <a:endParaRPr kumimoji="0" lang="en-US" sz="1800" b="1" i="0" u="none" strike="noStrike" cap="none" normalizeH="0" baseline="0" dirty="0">
                        <a:ln>
                          <a:noFill/>
                        </a:ln>
                        <a:solidFill>
                          <a:srgbClr val="558CCD"/>
                        </a:solidFill>
                        <a:effectLst/>
                        <a:latin typeface="Arial" pitchFamily="34" charset="0"/>
                      </a:endParaRPr>
                    </a:p>
                  </a:txBody>
                  <a:tcPr marL="121888" marR="121888" marT="121888" marB="121888" anchor="ctr"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 xmlns:a16="http://schemas.microsoft.com/office/drawing/2014/main" val="10000"/>
                  </a:ext>
                </a:extLst>
              </a:tr>
              <a:tr h="469192">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u="none" strike="noStrike" cap="none" normalizeH="0" baseline="0" dirty="0">
                          <a:ln>
                            <a:noFill/>
                          </a:ln>
                          <a:effectLst/>
                          <a:latin typeface="Courier New" pitchFamily="49" charset="0"/>
                          <a:cs typeface="Courier New" pitchFamily="49" charset="0"/>
                        </a:rPr>
                        <a:t>bits</a:t>
                      </a:r>
                      <a:endParaRPr kumimoji="0" lang="en-US" sz="1800" b="0" i="0" u="none" strike="noStrike" cap="none" normalizeH="0" baseline="0" dirty="0">
                        <a:ln>
                          <a:noFill/>
                        </a:ln>
                        <a:solidFill>
                          <a:schemeClr val="tx1"/>
                        </a:solidFill>
                        <a:effectLst/>
                        <a:latin typeface="Courier New" pitchFamily="49" charset="0"/>
                        <a:cs typeface="Courier New" pitchFamily="49" charset="0"/>
                      </a:endParaRPr>
                    </a:p>
                  </a:txBody>
                  <a:tcPr marL="121888" marR="121888" marT="121888" marB="121888" anchor="ctr"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i="0" u="none" strike="noStrike" cap="none" normalizeH="0" baseline="0" dirty="0">
                          <a:ln>
                            <a:noFill/>
                          </a:ln>
                          <a:solidFill>
                            <a:schemeClr val="tx1"/>
                          </a:solidFill>
                          <a:effectLst/>
                          <a:latin typeface="Arial" pitchFamily="34" charset="0"/>
                        </a:rPr>
                        <a:t>30 GB volume completely allocated to </a:t>
                      </a:r>
                      <a:r>
                        <a:rPr kumimoji="0" lang="en-US" sz="1800" b="0" i="0" u="none" strike="noStrike" cap="none" normalizeH="0" baseline="0" dirty="0">
                          <a:ln>
                            <a:noFill/>
                          </a:ln>
                          <a:solidFill>
                            <a:schemeClr val="tx1"/>
                          </a:solidFill>
                          <a:effectLst/>
                          <a:latin typeface="Courier New" pitchFamily="49" charset="0"/>
                          <a:cs typeface="Courier New" pitchFamily="49" charset="0"/>
                        </a:rPr>
                        <a:t>/u01</a:t>
                      </a:r>
                      <a:r>
                        <a:rPr kumimoji="0" lang="en-US" sz="1800" b="0" i="0" u="none" strike="noStrike" cap="none" normalizeH="0" baseline="0" dirty="0">
                          <a:ln>
                            <a:noFill/>
                          </a:ln>
                          <a:solidFill>
                            <a:schemeClr val="tx1"/>
                          </a:solidFill>
                          <a:effectLst/>
                          <a:latin typeface="Arial" pitchFamily="34" charset="0"/>
                        </a:rPr>
                        <a:t> on the compute node.</a:t>
                      </a:r>
                    </a:p>
                  </a:txBody>
                  <a:tcPr marL="121888" marR="121888" marT="121888" marB="121888" anchor="ctr"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 xmlns:a16="http://schemas.microsoft.com/office/drawing/2014/main" val="10001"/>
                  </a:ext>
                </a:extLst>
              </a:tr>
              <a:tr h="723927">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dirty="0">
                          <a:ln>
                            <a:noFill/>
                          </a:ln>
                          <a:solidFill>
                            <a:schemeClr val="tx1"/>
                          </a:solidFill>
                          <a:effectLst/>
                          <a:latin typeface="Courier New" pitchFamily="49" charset="0"/>
                          <a:cs typeface="Courier New" pitchFamily="49" charset="0"/>
                        </a:rPr>
                        <a:t>boot</a:t>
                      </a:r>
                      <a:endParaRPr kumimoji="0" lang="en-US" sz="1800" b="0" i="0" u="none" strike="noStrike" cap="none" normalizeH="0" baseline="0" dirty="0">
                        <a:ln>
                          <a:noFill/>
                        </a:ln>
                        <a:solidFill>
                          <a:schemeClr val="tx1"/>
                        </a:solidFill>
                        <a:effectLst/>
                        <a:latin typeface="Courier New" pitchFamily="49" charset="0"/>
                        <a:cs typeface="Courier New" pitchFamily="49" charset="0"/>
                      </a:endParaRPr>
                    </a:p>
                  </a:txBody>
                  <a:tcPr marL="121888" marR="121888" marT="121888" marB="121888" anchor="ctr"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i="0" u="none" strike="noStrike" cap="none" normalizeH="0" baseline="0" dirty="0">
                          <a:ln>
                            <a:noFill/>
                          </a:ln>
                          <a:solidFill>
                            <a:schemeClr val="tx1"/>
                          </a:solidFill>
                          <a:effectLst/>
                          <a:latin typeface="Arial" pitchFamily="34" charset="0"/>
                        </a:rPr>
                        <a:t>21 GB volume allocated to the following file system mounts on the virtual machine: </a:t>
                      </a:r>
                      <a:r>
                        <a:rPr kumimoji="0" lang="en-US" sz="1800" b="0" i="0" u="none" strike="noStrike" cap="none" normalizeH="0" baseline="0" dirty="0">
                          <a:ln>
                            <a:noFill/>
                          </a:ln>
                          <a:solidFill>
                            <a:schemeClr val="tx1"/>
                          </a:solidFill>
                          <a:effectLst/>
                          <a:latin typeface="Courier New" pitchFamily="49" charset="0"/>
                          <a:cs typeface="Courier New" pitchFamily="49" charset="0"/>
                        </a:rPr>
                        <a:t>/ </a:t>
                      </a:r>
                      <a:r>
                        <a:rPr kumimoji="0" lang="en-US" sz="1800" b="0" i="0" u="none" strike="noStrike" cap="none" normalizeH="0" baseline="0" dirty="0">
                          <a:ln>
                            <a:noFill/>
                          </a:ln>
                          <a:solidFill>
                            <a:schemeClr val="tx1"/>
                          </a:solidFill>
                          <a:effectLst/>
                          <a:latin typeface="Arial" pitchFamily="34" charset="0"/>
                        </a:rPr>
                        <a:t>(root), </a:t>
                      </a:r>
                      <a:r>
                        <a:rPr kumimoji="0" lang="en-US" sz="1800" b="0" i="0" u="none" strike="noStrike" cap="none" normalizeH="0" baseline="0" dirty="0">
                          <a:ln>
                            <a:noFill/>
                          </a:ln>
                          <a:solidFill>
                            <a:schemeClr val="tx1"/>
                          </a:solidFill>
                          <a:effectLst/>
                          <a:latin typeface="Courier New" pitchFamily="49" charset="0"/>
                          <a:cs typeface="Courier New" pitchFamily="49" charset="0"/>
                        </a:rPr>
                        <a:t>/boot</a:t>
                      </a:r>
                      <a:r>
                        <a:rPr kumimoji="0" lang="en-US" sz="1800" b="0" i="0" u="none" strike="noStrike" cap="none" normalizeH="0" baseline="0" dirty="0">
                          <a:ln>
                            <a:noFill/>
                          </a:ln>
                          <a:solidFill>
                            <a:schemeClr val="tx1"/>
                          </a:solidFill>
                          <a:effectLst/>
                          <a:latin typeface="Arial" pitchFamily="34" charset="0"/>
                        </a:rPr>
                        <a:t>, and swap space.</a:t>
                      </a:r>
                    </a:p>
                  </a:txBody>
                  <a:tcPr marL="121888" marR="121888" marT="121888" marB="121888" anchor="ctr"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 xmlns:a16="http://schemas.microsoft.com/office/drawing/2014/main" val="10002"/>
                  </a:ext>
                </a:extLst>
              </a:tr>
              <a:tr h="978662">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dirty="0">
                          <a:ln>
                            <a:noFill/>
                          </a:ln>
                          <a:solidFill>
                            <a:schemeClr val="tx1"/>
                          </a:solidFill>
                          <a:effectLst/>
                          <a:latin typeface="Courier New" pitchFamily="49" charset="0"/>
                          <a:cs typeface="Courier New" pitchFamily="49" charset="0"/>
                        </a:rPr>
                        <a:t>data</a:t>
                      </a:r>
                    </a:p>
                  </a:txBody>
                  <a:tcPr marL="121888" marR="121888" marT="121888" marB="121888" anchor="ctr"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i="0" u="none" strike="noStrike" cap="none" normalizeH="0" baseline="0" dirty="0">
                          <a:ln>
                            <a:noFill/>
                          </a:ln>
                          <a:solidFill>
                            <a:schemeClr val="tx1"/>
                          </a:solidFill>
                          <a:effectLst/>
                          <a:latin typeface="Arial" pitchFamily="34" charset="0"/>
                        </a:rPr>
                        <a:t>GB size equal to the value provided in the Usable Data Storage field during the database deployment creation process, with a minimum of 11 GB. This volume is completely allocated to </a:t>
                      </a:r>
                      <a:r>
                        <a:rPr kumimoji="0" lang="en-US" sz="1800" b="0" i="0" u="none" strike="noStrike" cap="none" normalizeH="0" baseline="0" dirty="0">
                          <a:ln>
                            <a:noFill/>
                          </a:ln>
                          <a:solidFill>
                            <a:schemeClr val="tx1"/>
                          </a:solidFill>
                          <a:effectLst/>
                          <a:latin typeface="Courier New" pitchFamily="49" charset="0"/>
                          <a:cs typeface="Courier New" pitchFamily="49" charset="0"/>
                        </a:rPr>
                        <a:t>/u02</a:t>
                      </a:r>
                      <a:r>
                        <a:rPr kumimoji="0" lang="en-US" sz="1800" b="0" i="0" u="none" strike="noStrike" cap="none" normalizeH="0" baseline="0" dirty="0">
                          <a:ln>
                            <a:noFill/>
                          </a:ln>
                          <a:solidFill>
                            <a:schemeClr val="tx1"/>
                          </a:solidFill>
                          <a:effectLst/>
                          <a:latin typeface="Arial" pitchFamily="34" charset="0"/>
                          <a:cs typeface="Arial" pitchFamily="34" charset="0"/>
                        </a:rPr>
                        <a:t> </a:t>
                      </a:r>
                      <a:r>
                        <a:rPr kumimoji="0" lang="en-US" sz="1800" b="0" i="0" u="none" strike="noStrike" cap="none" normalizeH="0" baseline="0" dirty="0">
                          <a:ln>
                            <a:noFill/>
                          </a:ln>
                          <a:solidFill>
                            <a:schemeClr val="tx1"/>
                          </a:solidFill>
                          <a:effectLst/>
                          <a:latin typeface="Arial" pitchFamily="34" charset="0"/>
                        </a:rPr>
                        <a:t>on the compute node.</a:t>
                      </a:r>
                    </a:p>
                  </a:txBody>
                  <a:tcPr marL="121888" marR="121888" marT="121888" marB="121888" anchor="ctr"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 xmlns:a16="http://schemas.microsoft.com/office/drawing/2014/main" val="10003"/>
                  </a:ext>
                </a:extLst>
              </a:tr>
              <a:tr h="1233396">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dirty="0">
                          <a:ln>
                            <a:noFill/>
                          </a:ln>
                          <a:solidFill>
                            <a:schemeClr val="tx1"/>
                          </a:solidFill>
                          <a:effectLst/>
                          <a:latin typeface="Courier New" pitchFamily="49" charset="0"/>
                          <a:cs typeface="Courier New" pitchFamily="49" charset="0"/>
                        </a:rPr>
                        <a:t>fra</a:t>
                      </a:r>
                    </a:p>
                  </a:txBody>
                  <a:tcPr marL="121888" marR="121888" marT="121888" marB="121888" anchor="ctr"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i="0" u="none" strike="noStrike" cap="none" normalizeH="0" baseline="0" dirty="0">
                          <a:ln>
                            <a:noFill/>
                          </a:ln>
                          <a:solidFill>
                            <a:schemeClr val="tx1"/>
                          </a:solidFill>
                          <a:effectLst/>
                          <a:latin typeface="Arial" pitchFamily="34" charset="0"/>
                        </a:rPr>
                        <a:t>If backups are configured, GB size equal to 1.7 times the size of the </a:t>
                      </a:r>
                      <a:r>
                        <a:rPr kumimoji="0" lang="en-US" sz="1800" b="0" i="0" u="none" strike="noStrike" cap="none" normalizeH="0" baseline="0" dirty="0">
                          <a:ln>
                            <a:noFill/>
                          </a:ln>
                          <a:solidFill>
                            <a:schemeClr val="tx1"/>
                          </a:solidFill>
                          <a:effectLst/>
                          <a:latin typeface="Courier New" pitchFamily="49" charset="0"/>
                          <a:cs typeface="Courier New" pitchFamily="49" charset="0"/>
                        </a:rPr>
                        <a:t>data</a:t>
                      </a:r>
                      <a:r>
                        <a:rPr kumimoji="0" lang="en-US" sz="1800" b="0" i="0" u="none" strike="noStrike" cap="none" normalizeH="0" baseline="0" dirty="0">
                          <a:ln>
                            <a:noFill/>
                          </a:ln>
                          <a:solidFill>
                            <a:schemeClr val="tx1"/>
                          </a:solidFill>
                          <a:effectLst/>
                          <a:latin typeface="Arial" pitchFamily="34" charset="0"/>
                        </a:rPr>
                        <a:t> volume. If backups are not configured, GB size equal to 0.1 times the size of the </a:t>
                      </a:r>
                      <a:r>
                        <a:rPr kumimoji="0" lang="en-US" sz="1800" b="0" i="0" u="none" strike="noStrike" cap="none" normalizeH="0" baseline="0" dirty="0">
                          <a:ln>
                            <a:noFill/>
                          </a:ln>
                          <a:solidFill>
                            <a:schemeClr val="tx1"/>
                          </a:solidFill>
                          <a:effectLst/>
                          <a:latin typeface="Courier New" pitchFamily="49" charset="0"/>
                          <a:cs typeface="Courier New" pitchFamily="49" charset="0"/>
                        </a:rPr>
                        <a:t>data</a:t>
                      </a:r>
                      <a:r>
                        <a:rPr kumimoji="0" lang="en-US" sz="1800" b="0" i="0" u="none" strike="noStrike" cap="none" normalizeH="0" baseline="0" dirty="0">
                          <a:ln>
                            <a:noFill/>
                          </a:ln>
                          <a:solidFill>
                            <a:schemeClr val="tx1"/>
                          </a:solidFill>
                          <a:effectLst/>
                          <a:latin typeface="Arial" pitchFamily="34" charset="0"/>
                        </a:rPr>
                        <a:t> volume, with a minimum of 7 GB. This volume is completely allocated to </a:t>
                      </a:r>
                      <a:r>
                        <a:rPr kumimoji="0" lang="en-US" sz="1800" b="0" i="0" u="none" strike="noStrike" cap="none" normalizeH="0" baseline="0" dirty="0">
                          <a:ln>
                            <a:noFill/>
                          </a:ln>
                          <a:solidFill>
                            <a:schemeClr val="tx1"/>
                          </a:solidFill>
                          <a:effectLst/>
                          <a:latin typeface="Courier New" pitchFamily="49" charset="0"/>
                          <a:cs typeface="Courier New" pitchFamily="49" charset="0"/>
                        </a:rPr>
                        <a:t>/u03</a:t>
                      </a:r>
                      <a:r>
                        <a:rPr kumimoji="0" lang="en-US" sz="1800" b="0" i="0" u="none" strike="noStrike" cap="none" normalizeH="0" baseline="0" dirty="0">
                          <a:ln>
                            <a:noFill/>
                          </a:ln>
                          <a:solidFill>
                            <a:schemeClr val="tx1"/>
                          </a:solidFill>
                          <a:effectLst/>
                          <a:latin typeface="Arial" pitchFamily="34" charset="0"/>
                          <a:cs typeface="Arial" pitchFamily="34" charset="0"/>
                        </a:rPr>
                        <a:t> </a:t>
                      </a:r>
                      <a:r>
                        <a:rPr kumimoji="0" lang="en-US" sz="1800" b="0" i="0" u="none" strike="noStrike" cap="none" normalizeH="0" baseline="0" dirty="0">
                          <a:ln>
                            <a:noFill/>
                          </a:ln>
                          <a:solidFill>
                            <a:schemeClr val="tx1"/>
                          </a:solidFill>
                          <a:effectLst/>
                          <a:latin typeface="Arial" pitchFamily="34" charset="0"/>
                        </a:rPr>
                        <a:t>on the compute node.</a:t>
                      </a:r>
                    </a:p>
                  </a:txBody>
                  <a:tcPr marL="121888" marR="121888" marT="121888" marB="121888" anchor="ctr"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 xmlns:a16="http://schemas.microsoft.com/office/drawing/2014/main" val="10004"/>
                  </a:ext>
                </a:extLst>
              </a:tr>
              <a:tr h="554016">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dirty="0">
                          <a:ln>
                            <a:noFill/>
                          </a:ln>
                          <a:solidFill>
                            <a:schemeClr val="tx1"/>
                          </a:solidFill>
                          <a:effectLst/>
                          <a:latin typeface="Courier New" pitchFamily="49" charset="0"/>
                          <a:cs typeface="Courier New" pitchFamily="49" charset="0"/>
                        </a:rPr>
                        <a:t>redo</a:t>
                      </a:r>
                    </a:p>
                  </a:txBody>
                  <a:tcPr marL="121888" marR="121888" marT="121888" marB="121888" anchor="ctr"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bg2"/>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i="0" u="none" strike="noStrike" cap="none" normalizeH="0" baseline="0" dirty="0">
                          <a:ln>
                            <a:noFill/>
                          </a:ln>
                          <a:solidFill>
                            <a:schemeClr val="tx1"/>
                          </a:solidFill>
                          <a:effectLst/>
                          <a:latin typeface="Arial" pitchFamily="34" charset="0"/>
                        </a:rPr>
                        <a:t>10 GB volume completely allocated to </a:t>
                      </a:r>
                      <a:r>
                        <a:rPr kumimoji="0" lang="en-US" sz="1800" b="0" i="0" u="none" strike="noStrike" cap="none" normalizeH="0" baseline="0" dirty="0">
                          <a:ln>
                            <a:noFill/>
                          </a:ln>
                          <a:solidFill>
                            <a:schemeClr val="tx1"/>
                          </a:solidFill>
                          <a:effectLst/>
                          <a:latin typeface="Courier New" pitchFamily="49" charset="0"/>
                          <a:cs typeface="Courier New" pitchFamily="49" charset="0"/>
                        </a:rPr>
                        <a:t>/u04</a:t>
                      </a:r>
                      <a:r>
                        <a:rPr kumimoji="0" lang="en-US" sz="1800" b="0" i="0" u="none" strike="noStrike" cap="none" normalizeH="0" baseline="0" dirty="0">
                          <a:ln>
                            <a:noFill/>
                          </a:ln>
                          <a:solidFill>
                            <a:schemeClr val="tx1"/>
                          </a:solidFill>
                          <a:effectLst/>
                          <a:latin typeface="Arial" pitchFamily="34" charset="0"/>
                          <a:cs typeface="Arial" pitchFamily="34" charset="0"/>
                        </a:rPr>
                        <a:t> </a:t>
                      </a:r>
                      <a:r>
                        <a:rPr kumimoji="0" lang="en-US" sz="1800" b="0" i="0" u="none" strike="noStrike" cap="none" normalizeH="0" baseline="0" dirty="0">
                          <a:ln>
                            <a:noFill/>
                          </a:ln>
                          <a:solidFill>
                            <a:schemeClr val="tx1"/>
                          </a:solidFill>
                          <a:effectLst/>
                          <a:latin typeface="Arial" pitchFamily="34" charset="0"/>
                        </a:rPr>
                        <a:t>on the compute node.</a:t>
                      </a:r>
                    </a:p>
                  </a:txBody>
                  <a:tcPr marL="121888" marR="121888" marT="121888" marB="121888" anchor="ctr"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bg2"/>
                    </a:solidFill>
                  </a:tcPr>
                </a:tc>
                <a:extLst>
                  <a:ext uri="{0D108BD9-81ED-4DB2-BD59-A6C34878D82A}">
                    <a16:rowId xmlns=""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34646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ltLang="es-MX" dirty="0" smtClean="0"/>
              <a:t>Summary</a:t>
            </a:r>
            <a:br>
              <a:rPr lang="en-US" altLang="es-MX" dirty="0" smtClean="0"/>
            </a:br>
            <a:endParaRPr lang="en-US" altLang="es-MX" dirty="0"/>
          </a:p>
        </p:txBody>
      </p:sp>
      <p:sp>
        <p:nvSpPr>
          <p:cNvPr id="8" name="Content Placeholder 7"/>
          <p:cNvSpPr>
            <a:spLocks noGrp="1"/>
          </p:cNvSpPr>
          <p:nvPr>
            <p:ph idx="1"/>
          </p:nvPr>
        </p:nvSpPr>
        <p:spPr>
          <a:xfrm>
            <a:off x="622138" y="1242485"/>
            <a:ext cx="10944549" cy="1673101"/>
          </a:xfrm>
        </p:spPr>
        <p:txBody>
          <a:bodyPr/>
          <a:lstStyle/>
          <a:p>
            <a:r>
              <a:rPr lang="en-US" dirty="0"/>
              <a:t>In this lesson, you should have learned how to:</a:t>
            </a:r>
          </a:p>
          <a:p>
            <a:pPr lvl="1"/>
            <a:r>
              <a:rPr lang="en-US" dirty="0"/>
              <a:t>Create a DBCS database deployment</a:t>
            </a:r>
          </a:p>
          <a:p>
            <a:pPr lvl="1"/>
            <a:r>
              <a:rPr lang="en-US" dirty="0"/>
              <a:t>Describe how an SSH key pair is used in authentication</a:t>
            </a:r>
          </a:p>
          <a:p>
            <a:pPr lvl="1"/>
            <a:r>
              <a:rPr lang="en-US" dirty="0"/>
              <a:t>Explain how storage volumes are allocated for a DBCS database deployment</a:t>
            </a:r>
          </a:p>
        </p:txBody>
      </p:sp>
      <p:sp>
        <p:nvSpPr>
          <p:cNvPr id="6" name="Rectangle 5"/>
          <p:cNvSpPr/>
          <p:nvPr/>
        </p:nvSpPr>
        <p:spPr bwMode="auto">
          <a:xfrm>
            <a:off x="184103" y="4567768"/>
            <a:ext cx="10605971" cy="1223433"/>
          </a:xfrm>
          <a:prstGeom prst="rect">
            <a:avLst/>
          </a:prstGeom>
          <a:gradFill flip="none" rotWithShape="1">
            <a:gsLst>
              <a:gs pos="0">
                <a:srgbClr val="D8E1E6"/>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7"/>
          <p:cNvSpPr>
            <a:spLocks noGrp="1" noChangeArrowheads="1"/>
          </p:cNvSpPr>
          <p:nvPr>
            <p:ph type="title"/>
          </p:nvPr>
        </p:nvSpPr>
        <p:spPr/>
        <p:txBody>
          <a:bodyPr/>
          <a:lstStyle/>
          <a:p>
            <a:pPr eaLnBrk="1" hangingPunct="1"/>
            <a:r>
              <a:rPr lang="en-US" dirty="0"/>
              <a:t>Practice 4: </a:t>
            </a:r>
            <a:r>
              <a:rPr lang="en-US" dirty="0" smtClean="0"/>
              <a:t>Overview</a:t>
            </a:r>
            <a:br>
              <a:rPr lang="en-US" dirty="0" smtClean="0"/>
            </a:br>
            <a:endParaRPr lang="en-US" dirty="0"/>
          </a:p>
        </p:txBody>
      </p:sp>
      <p:sp>
        <p:nvSpPr>
          <p:cNvPr id="28675" name="Rectangle 18"/>
          <p:cNvSpPr>
            <a:spLocks noGrp="1" noChangeArrowheads="1"/>
          </p:cNvSpPr>
          <p:nvPr>
            <p:ph idx="1"/>
          </p:nvPr>
        </p:nvSpPr>
        <p:spPr>
          <a:xfrm>
            <a:off x="622138" y="1242485"/>
            <a:ext cx="10944549" cy="357356"/>
          </a:xfrm>
        </p:spPr>
        <p:txBody>
          <a:bodyPr>
            <a:normAutofit fontScale="92500" lnSpcReduction="20000"/>
          </a:bodyPr>
          <a:lstStyle/>
          <a:p>
            <a:pPr lvl="1">
              <a:buClr>
                <a:schemeClr val="accent1"/>
              </a:buClr>
            </a:pPr>
            <a:r>
              <a:rPr lang="en-US" dirty="0"/>
              <a:t>4-1: Creating a Database Deployment</a:t>
            </a:r>
          </a:p>
        </p:txBody>
      </p:sp>
    </p:spTree>
    <p:custDataLst>
      <p:tags r:id="rId1"/>
    </p:custDataLst>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eae443b16b719bbaaf407130fbe4cceeda0b8a7"/>
  <p:tag name="ARTICULATE_SLIDE_COUNT" val="9"/>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466</TotalTime>
  <Words>864</Words>
  <Application>Microsoft Office PowerPoint</Application>
  <PresentationFormat>Custom</PresentationFormat>
  <Paragraphs>98</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Courier New</vt:lpstr>
      <vt:lpstr>Times New Roman</vt:lpstr>
      <vt:lpstr>Office Theme</vt:lpstr>
      <vt:lpstr>Creating DBCS Database Deployments</vt:lpstr>
      <vt:lpstr>Objectives</vt:lpstr>
      <vt:lpstr>Automated Database Provisioning</vt:lpstr>
      <vt:lpstr>Creating a Database Deployment </vt:lpstr>
      <vt:lpstr>How SSH Key Pairs Are Used</vt:lpstr>
      <vt:lpstr>Creating an SSH Key Pair </vt:lpstr>
      <vt:lpstr>Storage Used for Database Files</vt:lpstr>
      <vt:lpstr>Summary </vt:lpstr>
      <vt:lpstr>Practice 4: Overview </vt:lpstr>
    </vt:vector>
  </TitlesOfParts>
  <Company>Oracle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OU7_Jan2017</dc:subject>
  <dc:creator>Donna Keesling</dc:creator>
  <cp:keywords>OU7 PowerPoint Template</cp:keywords>
  <dc:description>Oracle University Production Services PowerPoint Template</dc:description>
  <cp:lastModifiedBy>HP</cp:lastModifiedBy>
  <cp:revision>24</cp:revision>
  <cp:lastPrinted>2002-03-28T23:57:22Z</cp:lastPrinted>
  <dcterms:created xsi:type="dcterms:W3CDTF">2017-12-14T14:58:14Z</dcterms:created>
  <dcterms:modified xsi:type="dcterms:W3CDTF">2021-01-08T17:13:30Z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