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notesSlides/notesSlide17.xml" ContentType="application/vnd.openxmlformats-officedocument.presentationml.notesSlide+xml"/>
  <Override PartName="/ppt/tags/tag20.xml" ContentType="application/vnd.openxmlformats-officedocument.presentationml.tags+xml"/>
  <Override PartName="/ppt/notesSlides/notesSlide18.xml" ContentType="application/vnd.openxmlformats-officedocument.presentationml.notesSlide+xml"/>
  <Override PartName="/ppt/tags/tag21.xml" ContentType="application/vnd.openxmlformats-officedocument.presentationml.tags+xml"/>
  <Override PartName="/ppt/notesSlides/notesSlide19.xml" ContentType="application/vnd.openxmlformats-officedocument.presentationml.notesSlide+xml"/>
  <Override PartName="/ppt/tags/tag22.xml" ContentType="application/vnd.openxmlformats-officedocument.presentationml.tags+xml"/>
  <Override PartName="/ppt/notesSlides/notesSlide20.xml" ContentType="application/vnd.openxmlformats-officedocument.presentationml.notesSlide+xml"/>
  <Override PartName="/ppt/tags/tag23.xml" ContentType="application/vnd.openxmlformats-officedocument.presentationml.tags+xml"/>
  <Override PartName="/ppt/notesSlides/notesSlide21.xml" ContentType="application/vnd.openxmlformats-officedocument.presentationml.notesSlide+xml"/>
  <Override PartName="/ppt/tags/tag24.xml" ContentType="application/vnd.openxmlformats-officedocument.presentationml.tags+xml"/>
  <Override PartName="/ppt/notesSlides/notesSlide22.xml" ContentType="application/vnd.openxmlformats-officedocument.presentationml.notesSlide+xml"/>
  <Override PartName="/ppt/tags/tag25.xml" ContentType="application/vnd.openxmlformats-officedocument.presentationml.tags+xml"/>
  <Override PartName="/ppt/notesSlides/notesSlide23.xml" ContentType="application/vnd.openxmlformats-officedocument.presentationml.notesSlide+xml"/>
  <Override PartName="/ppt/tags/tag26.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6" r:id="rId1"/>
  </p:sldMasterIdLst>
  <p:notesMasterIdLst>
    <p:notesMasterId r:id="rId26"/>
  </p:notesMasterIdLst>
  <p:handoutMasterIdLst>
    <p:handoutMasterId r:id="rId27"/>
  </p:handoutMasterIdLst>
  <p:sldIdLst>
    <p:sldId id="259" r:id="rId2"/>
    <p:sldId id="261" r:id="rId3"/>
    <p:sldId id="304" r:id="rId4"/>
    <p:sldId id="305" r:id="rId5"/>
    <p:sldId id="306" r:id="rId6"/>
    <p:sldId id="307" r:id="rId7"/>
    <p:sldId id="308" r:id="rId8"/>
    <p:sldId id="309" r:id="rId9"/>
    <p:sldId id="302" r:id="rId10"/>
    <p:sldId id="332" r:id="rId11"/>
    <p:sldId id="334" r:id="rId12"/>
    <p:sldId id="338" r:id="rId13"/>
    <p:sldId id="331" r:id="rId14"/>
    <p:sldId id="316" r:id="rId15"/>
    <p:sldId id="330" r:id="rId16"/>
    <p:sldId id="335" r:id="rId17"/>
    <p:sldId id="336" r:id="rId18"/>
    <p:sldId id="337" r:id="rId19"/>
    <p:sldId id="326" r:id="rId20"/>
    <p:sldId id="323" r:id="rId21"/>
    <p:sldId id="324" r:id="rId22"/>
    <p:sldId id="327" r:id="rId23"/>
    <p:sldId id="275" r:id="rId24"/>
    <p:sldId id="276" r:id="rId25"/>
  </p:sldIdLst>
  <p:sldSz cx="12188825" cy="6858000"/>
  <p:notesSz cx="6991350" cy="9282113"/>
  <p:custDataLst>
    <p:tags r:id="rId28"/>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609493" algn="l" rtl="0" fontAlgn="base">
      <a:spcBef>
        <a:spcPct val="0"/>
      </a:spcBef>
      <a:spcAft>
        <a:spcPct val="0"/>
      </a:spcAft>
      <a:defRPr kern="1200">
        <a:solidFill>
          <a:schemeClr val="tx1"/>
        </a:solidFill>
        <a:latin typeface="Arial" charset="0"/>
        <a:ea typeface="+mn-ea"/>
        <a:cs typeface="Arial" charset="0"/>
      </a:defRPr>
    </a:lvl2pPr>
    <a:lvl3pPr marL="1218987" algn="l" rtl="0" fontAlgn="base">
      <a:spcBef>
        <a:spcPct val="0"/>
      </a:spcBef>
      <a:spcAft>
        <a:spcPct val="0"/>
      </a:spcAft>
      <a:defRPr kern="1200">
        <a:solidFill>
          <a:schemeClr val="tx1"/>
        </a:solidFill>
        <a:latin typeface="Arial" charset="0"/>
        <a:ea typeface="+mn-ea"/>
        <a:cs typeface="Arial" charset="0"/>
      </a:defRPr>
    </a:lvl3pPr>
    <a:lvl4pPr marL="1828480" algn="l" rtl="0" fontAlgn="base">
      <a:spcBef>
        <a:spcPct val="0"/>
      </a:spcBef>
      <a:spcAft>
        <a:spcPct val="0"/>
      </a:spcAft>
      <a:defRPr kern="1200">
        <a:solidFill>
          <a:schemeClr val="tx1"/>
        </a:solidFill>
        <a:latin typeface="Arial" charset="0"/>
        <a:ea typeface="+mn-ea"/>
        <a:cs typeface="Arial" charset="0"/>
      </a:defRPr>
    </a:lvl4pPr>
    <a:lvl5pPr marL="2437973" algn="l" rtl="0" fontAlgn="base">
      <a:spcBef>
        <a:spcPct val="0"/>
      </a:spcBef>
      <a:spcAft>
        <a:spcPct val="0"/>
      </a:spcAft>
      <a:defRPr kern="1200">
        <a:solidFill>
          <a:schemeClr val="tx1"/>
        </a:solidFill>
        <a:latin typeface="Arial" charset="0"/>
        <a:ea typeface="+mn-ea"/>
        <a:cs typeface="Arial" charset="0"/>
      </a:defRPr>
    </a:lvl5pPr>
    <a:lvl6pPr marL="3047467" algn="l" defTabSz="1218987" rtl="0" eaLnBrk="1" latinLnBrk="0" hangingPunct="1">
      <a:defRPr kern="1200">
        <a:solidFill>
          <a:schemeClr val="tx1"/>
        </a:solidFill>
        <a:latin typeface="Arial" charset="0"/>
        <a:ea typeface="+mn-ea"/>
        <a:cs typeface="Arial" charset="0"/>
      </a:defRPr>
    </a:lvl6pPr>
    <a:lvl7pPr marL="3656960" algn="l" defTabSz="1218987" rtl="0" eaLnBrk="1" latinLnBrk="0" hangingPunct="1">
      <a:defRPr kern="1200">
        <a:solidFill>
          <a:schemeClr val="tx1"/>
        </a:solidFill>
        <a:latin typeface="Arial" charset="0"/>
        <a:ea typeface="+mn-ea"/>
        <a:cs typeface="Arial" charset="0"/>
      </a:defRPr>
    </a:lvl7pPr>
    <a:lvl8pPr marL="4266453" algn="l" defTabSz="1218987" rtl="0" eaLnBrk="1" latinLnBrk="0" hangingPunct="1">
      <a:defRPr kern="1200">
        <a:solidFill>
          <a:schemeClr val="tx1"/>
        </a:solidFill>
        <a:latin typeface="Arial" charset="0"/>
        <a:ea typeface="+mn-ea"/>
        <a:cs typeface="Arial" charset="0"/>
      </a:defRPr>
    </a:lvl8pPr>
    <a:lvl9pPr marL="4875947" algn="l" defTabSz="1218987"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orient="horz" pos="864">
          <p15:clr>
            <a:srgbClr val="A4A3A4"/>
          </p15:clr>
        </p15:guide>
        <p15:guide id="3" pos="3839">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20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8E1E6"/>
    <a:srgbClr val="D8E3E4"/>
    <a:srgbClr val="FFF7EF"/>
    <a:srgbClr val="5F5F5F"/>
    <a:srgbClr val="0000FF"/>
    <a:srgbClr val="DCE3E4"/>
    <a:srgbClr val="F80000"/>
    <a:srgbClr val="8DA6B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783" autoAdjust="0"/>
    <p:restoredTop sz="94291" autoAdjust="0"/>
  </p:normalViewPr>
  <p:slideViewPr>
    <p:cSldViewPr showGuides="1">
      <p:cViewPr varScale="1">
        <p:scale>
          <a:sx n="80" d="100"/>
          <a:sy n="80" d="100"/>
        </p:scale>
        <p:origin x="994" y="67"/>
      </p:cViewPr>
      <p:guideLst>
        <p:guide orient="horz" pos="2160"/>
        <p:guide orient="horz" pos="864"/>
        <p:guide pos="3839"/>
      </p:guideLst>
    </p:cSldViewPr>
  </p:slideViewPr>
  <p:outlineViewPr>
    <p:cViewPr>
      <p:scale>
        <a:sx n="33" d="100"/>
        <a:sy n="33" d="100"/>
      </p:scale>
      <p:origin x="0" y="-21114"/>
    </p:cViewPr>
    <p:sldLst>
      <p:sld r:id="rId1" collapse="1"/>
    </p:sldLst>
  </p:outlineViewPr>
  <p:notesTextViewPr>
    <p:cViewPr>
      <p:scale>
        <a:sx n="100" d="100"/>
        <a:sy n="100" d="100"/>
      </p:scale>
      <p:origin x="0" y="0"/>
    </p:cViewPr>
  </p:notesTextViewPr>
  <p:sorterViewPr>
    <p:cViewPr varScale="1">
      <p:scale>
        <a:sx n="1" d="1"/>
        <a:sy n="1" d="1"/>
      </p:scale>
      <p:origin x="0" y="-6450"/>
    </p:cViewPr>
  </p:sorterViewPr>
  <p:notesViewPr>
    <p:cSldViewPr showGuides="1">
      <p:cViewPr varScale="1">
        <p:scale>
          <a:sx n="54" d="100"/>
          <a:sy n="54" d="100"/>
        </p:scale>
        <p:origin x="2880" y="96"/>
      </p:cViewPr>
      <p:guideLst>
        <p:guide orient="horz" pos="2923"/>
        <p:guide orient="horz" pos="283"/>
        <p:guide pos="220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pPr>
                <a:defRPr/>
              </a:pPr>
              <a:t>‹#›</a:t>
            </a:fld>
            <a:endParaRPr lang="en-US" dirty="0"/>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220663" y="441325"/>
            <a:ext cx="6550025" cy="3686175"/>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292608" y="4434840"/>
            <a:ext cx="6400800" cy="420624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295275" y="8724900"/>
            <a:ext cx="6400800" cy="239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Arial" pitchFamily="34" charset="0"/>
                <a:cs typeface="+mn-cs"/>
              </a:defRPr>
            </a:lvl1pPr>
          </a:lstStyle>
          <a:p>
            <a:pPr>
              <a:defRPr/>
            </a:pPr>
            <a:r>
              <a:rPr lang="en-US" dirty="0"/>
              <a:t>Oracle Database </a:t>
            </a:r>
            <a:r>
              <a:rPr lang="en-US" dirty="0" smtClean="0"/>
              <a:t>19c: </a:t>
            </a:r>
            <a:r>
              <a:rPr lang="en-US" dirty="0"/>
              <a:t>Administration Workshop   5 - &lt;#&gt;</a:t>
            </a:r>
          </a:p>
        </p:txBody>
      </p:sp>
      <p:sp>
        <p:nvSpPr>
          <p:cNvPr id="4108" name="NotesMaster_TextBoxGuide" hidden="1"/>
          <p:cNvSpPr>
            <a:spLocks noChangeShapeType="1"/>
          </p:cNvSpPr>
          <p:nvPr/>
        </p:nvSpPr>
        <p:spPr bwMode="auto">
          <a:xfrm>
            <a:off x="457200" y="8486775"/>
            <a:ext cx="6076950" cy="0"/>
          </a:xfrm>
          <a:prstGeom prst="line">
            <a:avLst/>
          </a:prstGeom>
          <a:noFill/>
          <a:ln w="9525">
            <a:solidFill>
              <a:srgbClr val="008200"/>
            </a:solid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609493" rtl="0" eaLnBrk="0" fontAlgn="base" hangingPunct="0">
      <a:spcBef>
        <a:spcPts val="533"/>
      </a:spcBef>
      <a:spcAft>
        <a:spcPct val="0"/>
      </a:spcAft>
      <a:buSzPct val="100000"/>
      <a:buFont typeface="Arial" charset="0"/>
      <a:defRPr sz="1200" b="1" kern="1200">
        <a:solidFill>
          <a:schemeClr val="tx1"/>
        </a:solidFill>
        <a:latin typeface="Arial" pitchFamily="34" charset="0"/>
        <a:ea typeface="+mn-ea"/>
        <a:cs typeface="+mn-cs"/>
      </a:defRPr>
    </a:lvl1pPr>
    <a:lvl2pPr marL="152373" algn="l" defTabSz="609493" rtl="0" eaLnBrk="0" fontAlgn="base" hangingPunct="0">
      <a:spcBef>
        <a:spcPts val="533"/>
      </a:spcBef>
      <a:spcAft>
        <a:spcPct val="0"/>
      </a:spcAft>
      <a:buSzPct val="100000"/>
      <a:buFont typeface="Times New Roman" pitchFamily="18" charset="0"/>
      <a:defRPr sz="1100" kern="1200">
        <a:solidFill>
          <a:srgbClr val="000000"/>
        </a:solidFill>
        <a:latin typeface="Arial" pitchFamily="34" charset="0"/>
        <a:ea typeface="+mn-ea"/>
        <a:cs typeface="+mn-cs"/>
      </a:defRPr>
    </a:lvl2pPr>
    <a:lvl3pPr marL="60949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3pPr>
    <a:lvl4pPr marL="106661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4pPr>
    <a:lvl5pPr marL="152373" algn="l" defTabSz="609493" rtl="0" eaLnBrk="0" fontAlgn="base" hangingPunct="0">
      <a:spcBef>
        <a:spcPts val="4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oracle.com/technetwork/developer-tools/sql-developer/overview/index.html"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mailto:hr/hr@host1.example.com:1521/db.example.com"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body" idx="1"/>
          </p:nvPr>
        </p:nvSpPr>
        <p:spPr>
          <a:noFill/>
          <a:ln/>
        </p:spPr>
        <p:txBody>
          <a:bodyPr/>
          <a:lstStyle/>
          <a:p>
            <a:endParaRPr lang="en-US" dirty="0">
              <a:solidFill>
                <a:srgbClr val="0000FF"/>
              </a:solidFill>
              <a:latin typeface="Arial" charset="0"/>
            </a:endParaRPr>
          </a:p>
        </p:txBody>
      </p:sp>
      <p:sp>
        <p:nvSpPr>
          <p:cNvPr id="3891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185070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Some DBA-type operations that you can perform with SQL Developer include:</a:t>
            </a:r>
          </a:p>
          <a:p>
            <a:pPr lvl="2"/>
            <a:r>
              <a:rPr lang="en-US" altLang="en-US" dirty="0"/>
              <a:t>Start and shut down PDBs</a:t>
            </a:r>
          </a:p>
          <a:p>
            <a:pPr lvl="2"/>
            <a:r>
              <a:rPr lang="en-US" altLang="en-US" dirty="0"/>
              <a:t>Configure databases (for example, configure initialization parameters)</a:t>
            </a:r>
          </a:p>
          <a:p>
            <a:pPr lvl="2"/>
            <a:r>
              <a:rPr lang="en-US" altLang="en-US" dirty="0"/>
              <a:t>View the status of databases</a:t>
            </a:r>
          </a:p>
          <a:p>
            <a:pPr lvl="2"/>
            <a:r>
              <a:rPr lang="en-US" altLang="en-US" dirty="0"/>
              <a:t>Export databases by using Data Pump and import jobs</a:t>
            </a:r>
          </a:p>
          <a:p>
            <a:pPr lvl="2"/>
            <a:r>
              <a:rPr lang="en-US" altLang="en-US" dirty="0"/>
              <a:t>Back up and recover data by using Oracle Recovery Manager (RMAN)</a:t>
            </a:r>
          </a:p>
          <a:p>
            <a:pPr lvl="2"/>
            <a:r>
              <a:rPr lang="en-US" altLang="en-US" dirty="0"/>
              <a:t>Configure Oracle Database Resource Manager (the Resource Manager), which enables you to manage multiple workloads within a database that are contending for system and database resources</a:t>
            </a:r>
          </a:p>
          <a:p>
            <a:pPr lvl="2"/>
            <a:r>
              <a:rPr lang="en-US" altLang="en-US" dirty="0"/>
              <a:t>Schedule jobs (for example, loading data)</a:t>
            </a:r>
          </a:p>
          <a:p>
            <a:pPr lvl="2"/>
            <a:r>
              <a:rPr lang="en-US" altLang="en-US" dirty="0"/>
              <a:t>Configure security by using audit settings, profiles, roles, and users</a:t>
            </a:r>
          </a:p>
          <a:p>
            <a:pPr lvl="2"/>
            <a:r>
              <a:rPr lang="en-US" altLang="en-US" dirty="0"/>
              <a:t>Configure storage for archive logs, control files, data files, redo log groups, tablespaces, and temporary tablespace groups</a:t>
            </a:r>
          </a:p>
          <a:p>
            <a:pPr lvl="2"/>
            <a:r>
              <a:rPr lang="en-US" altLang="en-US" dirty="0"/>
              <a:t>Run any number of provided reports, as well as create new ones</a:t>
            </a:r>
          </a:p>
        </p:txBody>
      </p:sp>
      <p:sp>
        <p:nvSpPr>
          <p:cNvPr id="35843" name="Slide Image Placeholder 6"/>
          <p:cNvSpPr>
            <a:spLocks noGrp="1" noRot="1" noChangeAspect="1" noTextEdit="1"/>
          </p:cNvSpPr>
          <p:nvPr>
            <p:ph type="sldImg"/>
          </p:nvPr>
        </p:nvSpPr>
        <p:spPr>
          <a:ln/>
        </p:spPr>
      </p:sp>
      <p:sp>
        <p:nvSpPr>
          <p:cNvPr id="7" name="Footer Placeholder 6"/>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5 - </a:t>
            </a:r>
            <a:fld id="{3AD6B559-7B6D-4C13-97D9-9C1F9AC7DE11}" type="slidenum">
              <a:rPr lang="en-US" altLang="en-US" smtClean="0"/>
              <a:t>10</a:t>
            </a:fld>
            <a:endParaRPr lang="en-US" altLang="en-US" dirty="0"/>
          </a:p>
        </p:txBody>
      </p:sp>
    </p:spTree>
    <p:extLst>
      <p:ext uri="{BB962C8B-B14F-4D97-AF65-F5344CB8AC3E}">
        <p14:creationId xmlns:p14="http://schemas.microsoft.com/office/powerpoint/2010/main" val="5675742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SQL Command Line (SQLcl) is another tool that you can use to access an Oracle Database. SQLcl is a cross between SQL Developer and SQL*Plus. It can do everything that SQL*Plus can do, plus more. It has improvements in command-line interaction, incorporating Linux-like and IDE features, and it includes color.</a:t>
            </a:r>
          </a:p>
          <a:p>
            <a:pPr lvl="1"/>
            <a:r>
              <a:rPr lang="en-US" altLang="en-US" dirty="0">
                <a:latin typeface="Arial" charset="0"/>
              </a:rPr>
              <a:t>You can download SQLcl from the Oracle SQL Developer product page on the Oracle Technology Network at </a:t>
            </a:r>
            <a:r>
              <a:rPr lang="en-US" altLang="en-US" dirty="0">
                <a:latin typeface="Arial" charset="0"/>
                <a:hlinkClick r:id="rId3"/>
              </a:rPr>
              <a:t>http://www.oracle.com/technetwork/developer-tools/sql-developer/overview/index.html</a:t>
            </a:r>
            <a:endParaRPr lang="en-US" altLang="en-US" dirty="0">
              <a:latin typeface="Arial" charset="0"/>
            </a:endParaRPr>
          </a:p>
          <a:p>
            <a:pPr lvl="1"/>
            <a:r>
              <a:rPr lang="en-US" altLang="en-US" b="1" dirty="0">
                <a:latin typeface="Arial" charset="0"/>
              </a:rPr>
              <a:t>Note</a:t>
            </a:r>
            <a:r>
              <a:rPr lang="en-US" altLang="en-US" dirty="0">
                <a:latin typeface="Arial" charset="0"/>
              </a:rPr>
              <a:t>: For SQLcl to run on Windows or Linux operating systems, you need a Java Runtime Environment (JRE) of version 1.7 or higher.</a:t>
            </a:r>
          </a:p>
          <a:p>
            <a:pPr lvl="1"/>
            <a:r>
              <a:rPr lang="en-US" altLang="en-US" dirty="0">
                <a:latin typeface="Arial" charset="0"/>
              </a:rPr>
              <a:t>See </a:t>
            </a:r>
            <a:r>
              <a:rPr lang="en-US" altLang="en-US" i="1" dirty="0">
                <a:latin typeface="Arial" charset="0"/>
              </a:rPr>
              <a:t>Oracle SQL Developer Command</a:t>
            </a:r>
            <a:r>
              <a:rPr lang="en-US" altLang="en-US" i="1" baseline="0" dirty="0">
                <a:latin typeface="Arial" charset="0"/>
              </a:rPr>
              <a:t> </a:t>
            </a:r>
            <a:r>
              <a:rPr lang="en-US" altLang="en-US" i="1" dirty="0">
                <a:latin typeface="Arial" charset="0"/>
              </a:rPr>
              <a:t>Line Quick Reference</a:t>
            </a:r>
            <a:r>
              <a:rPr lang="en-US" altLang="en-US" dirty="0">
                <a:latin typeface="Arial" charset="0"/>
              </a:rPr>
              <a:t> for details.</a:t>
            </a:r>
          </a:p>
          <a:p>
            <a:pPr lvl="1"/>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5 - </a:t>
            </a:r>
            <a:fld id="{172118F9-8596-4F34-A856-21CE56F0539D}" type="slidenum">
              <a:rPr lang="en-US" smtClean="0"/>
              <a:t>11</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25890442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dirty="0">
                <a:latin typeface="Arial" charset="0"/>
              </a:rPr>
              <a:t>Database Configuration Assistant (DBCA) is a tool that you can use to do the following:</a:t>
            </a:r>
          </a:p>
          <a:p>
            <a:pPr lvl="2"/>
            <a:r>
              <a:rPr lang="en-US" dirty="0">
                <a:latin typeface="Arial" charset="0"/>
              </a:rPr>
              <a:t>Create databases (CDBs and non-CDBs)</a:t>
            </a:r>
          </a:p>
          <a:p>
            <a:pPr lvl="2"/>
            <a:r>
              <a:rPr lang="en-US" dirty="0">
                <a:latin typeface="Arial" charset="0"/>
              </a:rPr>
              <a:t>Configure existing databases</a:t>
            </a:r>
          </a:p>
          <a:p>
            <a:pPr lvl="2"/>
            <a:r>
              <a:rPr lang="en-US" dirty="0">
                <a:latin typeface="Arial" charset="0"/>
              </a:rPr>
              <a:t>Delete databases</a:t>
            </a:r>
          </a:p>
          <a:p>
            <a:pPr lvl="2"/>
            <a:r>
              <a:rPr lang="en-US" dirty="0">
                <a:latin typeface="Arial" charset="0"/>
              </a:rPr>
              <a:t>Manage templates</a:t>
            </a:r>
          </a:p>
          <a:p>
            <a:pPr lvl="2"/>
            <a:r>
              <a:rPr lang="en-US" dirty="0">
                <a:latin typeface="Arial" charset="0"/>
              </a:rPr>
              <a:t>Manage pluggable databases</a:t>
            </a:r>
          </a:p>
          <a:p>
            <a:pPr lvl="2"/>
            <a:r>
              <a:rPr lang="en-US" dirty="0">
                <a:latin typeface="Arial" charset="0"/>
              </a:rPr>
              <a:t>Manage Oracle RAC database instances</a:t>
            </a:r>
          </a:p>
          <a:p>
            <a:pPr lvl="1"/>
            <a:r>
              <a:rPr lang="en-US" dirty="0">
                <a:latin typeface="Arial" charset="0"/>
              </a:rPr>
              <a:t>DBCA can be launched by the Oracle Universal Installer (OUI), depending upon the type of install that you select. You can also launch DBCA as a standalone tool at any time after Oracle Database installation.</a:t>
            </a:r>
          </a:p>
          <a:p>
            <a:pPr lvl="1"/>
            <a:r>
              <a:rPr lang="en-US" dirty="0">
                <a:latin typeface="Arial" charset="0"/>
              </a:rPr>
              <a:t>See </a:t>
            </a:r>
            <a:r>
              <a:rPr lang="en-US" i="1" dirty="0">
                <a:latin typeface="Arial" charset="0"/>
              </a:rPr>
              <a:t>Oracle Database Administrator’s Guide</a:t>
            </a:r>
            <a:r>
              <a:rPr lang="en-US" dirty="0">
                <a:latin typeface="Arial" charset="0"/>
              </a:rPr>
              <a:t> and </a:t>
            </a:r>
            <a:r>
              <a:rPr lang="en-US" i="1" dirty="0">
                <a:latin typeface="Arial" charset="0"/>
              </a:rPr>
              <a:t>Oracle Database 2 Day DBA</a:t>
            </a:r>
            <a:r>
              <a:rPr lang="en-US" dirty="0">
                <a:latin typeface="Arial" charset="0"/>
              </a:rPr>
              <a:t> for detailed information.</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5 - </a:t>
            </a:r>
            <a:fld id="{BA36B730-8302-4616-BF57-0ECCA88E52C8}" type="slidenum">
              <a:rPr lang="en-US" smtClean="0"/>
              <a:t>12</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41830129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b="1" dirty="0"/>
              <a:t>Oracle Enterprise Manager Database Express</a:t>
            </a:r>
          </a:p>
          <a:p>
            <a:pPr lvl="1"/>
            <a:r>
              <a:rPr lang="en-US" altLang="en-US" dirty="0"/>
              <a:t>Oracle Enterprise Manager Database Express (EM Express) is a lightweight tool that you can use to manage a CDB and all its PDBs (except the seed PDB). It provides an out-of-the-box browser-based management solution, performance monitoring, configuration management, administration, diagnostics, and tuning.</a:t>
            </a:r>
          </a:p>
          <a:p>
            <a:pPr lvl="1"/>
            <a:r>
              <a:rPr lang="en-US" altLang="en-US" b="1" dirty="0"/>
              <a:t>Architecture</a:t>
            </a:r>
          </a:p>
          <a:p>
            <a:pPr lvl="1"/>
            <a:r>
              <a:rPr lang="en-US" altLang="en-US" dirty="0"/>
              <a:t>EM Express uses a web-based console, communicating with the built-in web server available in XML DB.</a:t>
            </a:r>
          </a:p>
          <a:p>
            <a:pPr lvl="1"/>
            <a:r>
              <a:rPr lang="en-US" altLang="en-US" dirty="0"/>
              <a:t>As requests from the console are processed, the EM Express servlet handles the requests, including authentication, session management, compression, and caching. The servlet passes requests for reports to the Common Reporting Framework and actions requiring shell files to the File Manager. This architecture is illustrated in the slide.</a:t>
            </a:r>
          </a:p>
          <a:p>
            <a:pPr lvl="1"/>
            <a:r>
              <a:rPr lang="en-US" altLang="en-US" dirty="0"/>
              <a:t>EM Express is available only when the database is open. This means that Enterprise Manager Database Express cannot be used to start the database. Other operations that require that the database change state, such as enable or disable ARCHIVELOG mode, are also not available in EM Express.</a:t>
            </a:r>
          </a:p>
          <a:p>
            <a:pPr lvl="1"/>
            <a:r>
              <a:rPr lang="en-US" altLang="en-US" dirty="0"/>
              <a:t>EM Express is configurable with a single click in Database Configuration Assistant (DBCA).</a:t>
            </a:r>
          </a:p>
          <a:p>
            <a:pPr lvl="1"/>
            <a:r>
              <a:rPr lang="en-US" altLang="en-US" dirty="0"/>
              <a:t>EM Express is a servlet built on top of Oracle XML DB. The Oracle XML DB default wallet has a self-signed certificate, and some existing browsers consider self-signed certificates as untrusted because they are not signed by a trusted CA (certificate authority). However, the self-signed certificate is still secure, as it ensures that the traffic is encrypted between the Oracle XML DB server and the client (browser). Therefore, enter a security exception for the EM Express URL in your web browser.</a:t>
            </a:r>
          </a:p>
          <a:p>
            <a:endParaRPr lang="en-US" altLang="en-US" dirty="0"/>
          </a:p>
        </p:txBody>
      </p:sp>
      <p:sp>
        <p:nvSpPr>
          <p:cNvPr id="7" name="Footer Placeholder 6"/>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5 - </a:t>
            </a:r>
            <a:fld id="{AB170340-D396-4497-9C7C-1F4E341A5A9A}" type="slidenum">
              <a:rPr lang="en-US" altLang="en-US" smtClean="0"/>
              <a:t>13</a:t>
            </a:fld>
            <a:endParaRPr lang="en-US" altLang="en-US" dirty="0"/>
          </a:p>
        </p:txBody>
      </p:sp>
    </p:spTree>
    <p:extLst>
      <p:ext uri="{BB962C8B-B14F-4D97-AF65-F5344CB8AC3E}">
        <p14:creationId xmlns:p14="http://schemas.microsoft.com/office/powerpoint/2010/main" val="24924944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5 - </a:t>
            </a:r>
            <a:fld id="{89C5FB63-5302-4CFB-B650-D8EE3F2ACFEF}" type="slidenum">
              <a:rPr lang="en-US" smtClean="0"/>
              <a:t>14</a:t>
            </a:fld>
            <a:endParaRPr lang="en-US" dirty="0"/>
          </a:p>
        </p:txBody>
      </p:sp>
      <p:sp>
        <p:nvSpPr>
          <p:cNvPr id="5" name="Notes Placeholder 4"/>
          <p:cNvSpPr>
            <a:spLocks noGrp="1"/>
          </p:cNvSpPr>
          <p:nvPr>
            <p:ph type="body" idx="1"/>
          </p:nvPr>
        </p:nvSpPr>
        <p:spPr>
          <a:xfrm>
            <a:off x="292608" y="450056"/>
            <a:ext cx="6400800" cy="8191024"/>
          </a:xfrm>
        </p:spPr>
        <p:txBody>
          <a:bodyPr/>
          <a:lstStyle/>
          <a:p>
            <a:pPr lvl="1" eaLnBrk="1" hangingPunct="1"/>
            <a:r>
              <a:rPr lang="en-US" b="1" dirty="0">
                <a:latin typeface="Arial" charset="0"/>
                <a:cs typeface="Arial" charset="0"/>
              </a:rPr>
              <a:t>Requirements</a:t>
            </a:r>
          </a:p>
          <a:p>
            <a:pPr lvl="1" eaLnBrk="1" hangingPunct="1"/>
            <a:r>
              <a:rPr lang="en-US" dirty="0">
                <a:latin typeface="Arial" charset="0"/>
                <a:cs typeface="Arial" charset="0"/>
              </a:rPr>
              <a:t>The following are required for EM Express:</a:t>
            </a:r>
          </a:p>
          <a:p>
            <a:pPr lvl="2" eaLnBrk="1" hangingPunct="1"/>
            <a:r>
              <a:rPr lang="en-US" dirty="0">
                <a:latin typeface="Arial" charset="0"/>
                <a:cs typeface="Arial" charset="0"/>
              </a:rPr>
              <a:t>XMLDB components must be installed on the Oracle Database server. All Oracle Databases of version 12.1.0 or higher have XMLDB installed.</a:t>
            </a:r>
          </a:p>
          <a:p>
            <a:pPr lvl="2" eaLnBrk="1" hangingPunct="1"/>
            <a:r>
              <a:rPr lang="en-US" dirty="0">
                <a:latin typeface="Arial" charset="0"/>
                <a:cs typeface="Arial" charset="0"/>
              </a:rPr>
              <a:t>The web browser must have the Flash plug-in installed because EM Express uses Shockwave Flash (SWF) files.</a:t>
            </a:r>
          </a:p>
          <a:p>
            <a:pPr lvl="1" eaLnBrk="1" hangingPunct="1"/>
            <a:r>
              <a:rPr lang="en-US" b="1" dirty="0">
                <a:latin typeface="Arial" charset="0"/>
                <a:cs typeface="Arial" charset="0"/>
              </a:rPr>
              <a:t>Starting EM Express for CDBs and PDBs</a:t>
            </a:r>
          </a:p>
          <a:p>
            <a:pPr lvl="1" eaLnBrk="1" hangingPunct="1"/>
            <a:r>
              <a:rPr lang="en-US" dirty="0">
                <a:latin typeface="Arial" charset="0"/>
                <a:cs typeface="Arial" charset="0"/>
              </a:rPr>
              <a:t>EM Express uses a global HTTPS port to connect to and manage non-CDBs, CDBs, and PDBs. With Oracle Database 12c Release 1, Enterprise Manager Database Express uses a different port for each PDB. Starting with Oracle Database 12c Release 2, you can set a global port that enables Enterprise Manager Database Express access to the CDB and all PDBs on that single port.</a:t>
            </a:r>
          </a:p>
        </p:txBody>
      </p:sp>
    </p:spTree>
    <p:extLst>
      <p:ext uri="{BB962C8B-B14F-4D97-AF65-F5344CB8AC3E}">
        <p14:creationId xmlns:p14="http://schemas.microsoft.com/office/powerpoint/2010/main" val="26859278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The Enterprise Manager Database Express home page presents an overall view of the database instance status and activity.</a:t>
            </a:r>
          </a:p>
        </p:txBody>
      </p:sp>
      <p:sp>
        <p:nvSpPr>
          <p:cNvPr id="7" name="Footer Placeholder 6"/>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5 - </a:t>
            </a:r>
            <a:fld id="{9398ED61-6D36-43CD-B4B8-72F370C69729}" type="slidenum">
              <a:rPr lang="en-US" altLang="en-US" smtClean="0"/>
              <a:t>15</a:t>
            </a:fld>
            <a:endParaRPr lang="en-US" altLang="en-US" dirty="0"/>
          </a:p>
        </p:txBody>
      </p:sp>
    </p:spTree>
    <p:extLst>
      <p:ext uri="{BB962C8B-B14F-4D97-AF65-F5344CB8AC3E}">
        <p14:creationId xmlns:p14="http://schemas.microsoft.com/office/powerpoint/2010/main" val="5442777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9"/>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Oracle Enterprise Manager Cloud Control (EM Cloud Control) is Oracle’s on-premises management platform, providing a single location for managing all your Oracle deployments, whether they be in your data centers or in Oracle Cloud. Through deep integration with Oracle’s product stack, EM Cloud Control provides management and automation support for Oracle applications, databases, middleware, hardware, and engineered systems.</a:t>
            </a:r>
          </a:p>
          <a:p>
            <a:pPr lvl="1"/>
            <a:r>
              <a:rPr lang="en-US" altLang="en-US" dirty="0"/>
              <a:t>Key objectives in the design of Enterprise Manager Cloud Control 13</a:t>
            </a:r>
            <a:r>
              <a:rPr lang="en-US" altLang="en-US" i="1" dirty="0"/>
              <a:t>c</a:t>
            </a:r>
            <a:r>
              <a:rPr lang="en-US" altLang="en-US" dirty="0"/>
              <a:t> include:</a:t>
            </a:r>
          </a:p>
          <a:p>
            <a:pPr lvl="2"/>
            <a:r>
              <a:rPr lang="en-US" altLang="en-US" dirty="0"/>
              <a:t>Providing a complete integrated cloud management solution for a combination of on-premises cloud configurations and Oracle Cloud Services solutions (Hybrid Cloud)</a:t>
            </a:r>
          </a:p>
          <a:p>
            <a:pPr lvl="2"/>
            <a:r>
              <a:rPr lang="en-US" altLang="en-US" dirty="0"/>
              <a:t>Delivering enhanced engineered systems management</a:t>
            </a:r>
          </a:p>
          <a:p>
            <a:pPr lvl="2"/>
            <a:r>
              <a:rPr lang="en-US" altLang="en-US" dirty="0"/>
              <a:t>Enhancing middleware and database management</a:t>
            </a:r>
          </a:p>
          <a:p>
            <a:pPr lvl="2"/>
            <a:r>
              <a:rPr lang="en-US" altLang="en-US" dirty="0"/>
              <a:t>Maintaining a robust, cloud-scale platform</a:t>
            </a:r>
          </a:p>
          <a:p>
            <a:pPr lvl="1"/>
            <a:r>
              <a:rPr lang="en-US" altLang="en-US" dirty="0"/>
              <a:t>Enterprise Manager Cloud Control 13</a:t>
            </a:r>
            <a:r>
              <a:rPr lang="en-US" altLang="en-US" i="1" dirty="0"/>
              <a:t>c </a:t>
            </a:r>
            <a:r>
              <a:rPr lang="en-US" altLang="en-US" dirty="0"/>
              <a:t>includes the following features:</a:t>
            </a:r>
          </a:p>
          <a:p>
            <a:pPr lvl="2"/>
            <a:r>
              <a:rPr lang="en-US" altLang="en-US" b="1" dirty="0"/>
              <a:t>Enterprise-Ready Framework: </a:t>
            </a:r>
            <a:r>
              <a:rPr lang="en-US" altLang="en-US" dirty="0"/>
              <a:t>Provides modular and extensible architecture, self-updateable entities, centralized incident management, in-context diagnostics management, as well as flexible job scheduling and security sub-systems</a:t>
            </a:r>
          </a:p>
          <a:p>
            <a:pPr lvl="2"/>
            <a:r>
              <a:rPr lang="en-US" altLang="en-US" b="1" dirty="0"/>
              <a:t>Cloud Management: </a:t>
            </a:r>
            <a:r>
              <a:rPr lang="en-US" altLang="en-US" dirty="0"/>
              <a:t>Provides complete cloud life cycle management for both on-premises clouds and PaaS services on Oracle Cloud</a:t>
            </a:r>
            <a:endParaRPr lang="en-US" altLang="en-US" i="1" dirty="0">
              <a:solidFill>
                <a:srgbClr val="FF0000"/>
              </a:solidFill>
            </a:endParaRPr>
          </a:p>
          <a:p>
            <a:pPr lvl="2"/>
            <a:r>
              <a:rPr lang="en-US" altLang="en-US" b="1" dirty="0"/>
              <a:t>Chargeback and Capacity Planning: </a:t>
            </a:r>
            <a:r>
              <a:rPr lang="en-US" altLang="en-US" dirty="0"/>
              <a:t>Provides chargeback based on target types and uses Automatic Workload Repository (AWR) Warehouse to consolidate AWR reports from multiple databases across the enterprise</a:t>
            </a:r>
          </a:p>
        </p:txBody>
      </p:sp>
      <p:sp>
        <p:nvSpPr>
          <p:cNvPr id="19459" name="Slide Image Placeholder 7"/>
          <p:cNvSpPr>
            <a:spLocks noGrp="1" noRot="1" noChangeAspect="1" noTextEdit="1"/>
          </p:cNvSpPr>
          <p:nvPr>
            <p:ph type="sldImg"/>
          </p:nvPr>
        </p:nvSpPr>
        <p:spPr>
          <a:ln/>
        </p:spPr>
      </p:sp>
      <p:sp>
        <p:nvSpPr>
          <p:cNvPr id="19460"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Administration Workshop   5 - </a:t>
            </a:r>
            <a:fld id="{BD7745FE-A8CF-4425-9EBE-39600BCD38E3}" type="slidenum">
              <a:rPr lang="en-US" altLang="en-US" smtClean="0"/>
              <a:t>16</a:t>
            </a:fld>
            <a:endParaRPr lang="en-US" altLang="en-US" dirty="0"/>
          </a:p>
        </p:txBody>
      </p:sp>
    </p:spTree>
    <p:extLst>
      <p:ext uri="{BB962C8B-B14F-4D97-AF65-F5344CB8AC3E}">
        <p14:creationId xmlns:p14="http://schemas.microsoft.com/office/powerpoint/2010/main" val="38283818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Footer Placeholder 3"/>
          <p:cNvSpPr>
            <a:spLocks noGrp="1"/>
          </p:cNvSpPr>
          <p:nvPr>
            <p:ph type="ftr" sz="quarter" idx="4"/>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Administration Workshop   5 - </a:t>
            </a:r>
            <a:fld id="{7AC40922-9E47-4FFE-9A1E-0D2995F3E7C5}" type="slidenum">
              <a:rPr lang="en-US" altLang="en-US" smtClean="0"/>
              <a:t>17</a:t>
            </a:fld>
            <a:endParaRPr lang="en-US" altLang="en-US" dirty="0"/>
          </a:p>
        </p:txBody>
      </p:sp>
      <p:sp>
        <p:nvSpPr>
          <p:cNvPr id="4" name="Notes Placeholder 3"/>
          <p:cNvSpPr>
            <a:spLocks noGrp="1"/>
          </p:cNvSpPr>
          <p:nvPr>
            <p:ph type="body" idx="1"/>
          </p:nvPr>
        </p:nvSpPr>
        <p:spPr>
          <a:xfrm>
            <a:off x="292608" y="450056"/>
            <a:ext cx="6400800" cy="8191024"/>
          </a:xfrm>
        </p:spPr>
        <p:txBody>
          <a:bodyPr/>
          <a:lstStyle/>
          <a:p>
            <a:pPr lvl="2"/>
            <a:endParaRPr lang="en-AU" altLang="en-US" b="1" dirty="0"/>
          </a:p>
          <a:p>
            <a:pPr lvl="2"/>
            <a:r>
              <a:rPr lang="en-US" altLang="en-US" b="1" dirty="0"/>
              <a:t>Exadata and Exalogic Management: </a:t>
            </a:r>
            <a:r>
              <a:rPr lang="en-US" altLang="en-US" dirty="0"/>
              <a:t>Provides an integrated view of the hardware and software in an Exadata machine and complete life cycle management for Exalogic systems</a:t>
            </a:r>
          </a:p>
          <a:p>
            <a:pPr lvl="2"/>
            <a:r>
              <a:rPr lang="en-US" altLang="en-US" b="1" dirty="0"/>
              <a:t>Configuration and Management: </a:t>
            </a:r>
            <a:r>
              <a:rPr lang="en-US" altLang="en-US" dirty="0"/>
              <a:t>Provides an integrated set of tools, agent-less discovery, integration with My Oracle Support, and custom configuration capabilities</a:t>
            </a:r>
            <a:endParaRPr lang="en-AU" altLang="en-US" b="1" dirty="0"/>
          </a:p>
          <a:p>
            <a:pPr lvl="2"/>
            <a:r>
              <a:rPr lang="en-AU" altLang="en-US" b="1" dirty="0"/>
              <a:t>Provisioning and Patching: </a:t>
            </a:r>
            <a:r>
              <a:rPr lang="en-AU" altLang="en-US" dirty="0"/>
              <a:t>Provides profiles for provisioning known configurations, user-defined deployment procedures, and a Software Library integrated with self-updating capabilities</a:t>
            </a:r>
          </a:p>
          <a:p>
            <a:pPr lvl="2"/>
            <a:r>
              <a:rPr lang="en-AU" altLang="en-US" b="1" dirty="0"/>
              <a:t>Application and Quality Management: </a:t>
            </a:r>
            <a:r>
              <a:rPr lang="en-AU" altLang="en-US" dirty="0"/>
              <a:t>Provides</a:t>
            </a:r>
            <a:r>
              <a:rPr lang="en-AU" altLang="en-US" b="1" dirty="0"/>
              <a:t> </a:t>
            </a:r>
            <a:r>
              <a:rPr lang="en-AU" altLang="en-US" dirty="0"/>
              <a:t>Database Replay, Application Server Replay, Real Application Testing integrated with Data Masking, and test database management that includes Application Data Model </a:t>
            </a:r>
          </a:p>
          <a:p>
            <a:pPr lvl="2"/>
            <a:r>
              <a:rPr lang="en-AU" altLang="en-US" b="1" dirty="0"/>
              <a:t>Database Management: </a:t>
            </a:r>
            <a:r>
              <a:rPr lang="en-AU" altLang="en-US" dirty="0"/>
              <a:t>Provides management of Oracle Database systems, including performance management and change life cycle management </a:t>
            </a:r>
            <a:endParaRPr lang="en-AU" altLang="en-US" dirty="0">
              <a:solidFill>
                <a:srgbClr val="FF0000"/>
              </a:solidFill>
            </a:endParaRPr>
          </a:p>
          <a:p>
            <a:pPr lvl="2"/>
            <a:r>
              <a:rPr lang="en-AU" altLang="en-US" b="1" dirty="0"/>
              <a:t>Middleware Management: </a:t>
            </a:r>
            <a:r>
              <a:rPr lang="en-AU" altLang="en-US" dirty="0"/>
              <a:t>Provides complete management of Middleware systems</a:t>
            </a:r>
          </a:p>
          <a:p>
            <a:pPr lvl="2"/>
            <a:r>
              <a:rPr lang="en-AU" altLang="en-US" b="1" dirty="0"/>
              <a:t>Applications Management: </a:t>
            </a:r>
            <a:r>
              <a:rPr lang="en-AU" altLang="en-US" dirty="0"/>
              <a:t>Provides management of Fusion Applications</a:t>
            </a:r>
          </a:p>
        </p:txBody>
      </p:sp>
    </p:spTree>
    <p:extLst>
      <p:ext uri="{BB962C8B-B14F-4D97-AF65-F5344CB8AC3E}">
        <p14:creationId xmlns:p14="http://schemas.microsoft.com/office/powerpoint/2010/main" val="16248172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Notes Placeholder 8"/>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b="1" dirty="0"/>
              <a:t>One Management Tool to Oversee Them All</a:t>
            </a:r>
          </a:p>
          <a:p>
            <a:pPr lvl="1"/>
            <a:r>
              <a:rPr lang="en-US" altLang="en-US" dirty="0"/>
              <a:t>Enterprise Manager Cloud Control 13</a:t>
            </a:r>
            <a:r>
              <a:rPr lang="en-US" altLang="en-US" i="1" dirty="0"/>
              <a:t>c</a:t>
            </a:r>
            <a:r>
              <a:rPr lang="en-US" altLang="en-US" dirty="0"/>
              <a:t> has capabilities to intelligently manage traditional and cloud-based services, mitigating the need to use multiple management and monitoring tools for what were previously two disparate environments.</a:t>
            </a:r>
          </a:p>
          <a:p>
            <a:pPr lvl="2"/>
            <a:r>
              <a:rPr lang="en-US" altLang="en-US" dirty="0"/>
              <a:t>Complete solution for management of the Oracle stack, including engineered systems, with real-time integration of Oracle’s knowledge base with customer environments</a:t>
            </a:r>
          </a:p>
          <a:p>
            <a:pPr lvl="2"/>
            <a:r>
              <a:rPr lang="en-US" altLang="en-US" dirty="0"/>
              <a:t>End-to-end performance management and automation </a:t>
            </a:r>
          </a:p>
          <a:p>
            <a:pPr lvl="2"/>
            <a:r>
              <a:rPr lang="en-US" altLang="en-US" dirty="0"/>
              <a:t>Integrated Ops Center functionality to monitor and manage both hardware and software from a single interface</a:t>
            </a:r>
          </a:p>
          <a:p>
            <a:pPr lvl="2"/>
            <a:r>
              <a:rPr lang="en-US" altLang="en-US" dirty="0"/>
              <a:t>Common management practices applicable to on-premises targets and Oracle Cloud targets</a:t>
            </a:r>
          </a:p>
          <a:p>
            <a:pPr lvl="2"/>
            <a:r>
              <a:rPr lang="en-US" altLang="en-US" dirty="0"/>
              <a:t>Quality of Service (QoS) management to ensure delivery of the best service possible to internal and external customers</a:t>
            </a:r>
          </a:p>
          <a:p>
            <a:pPr lvl="2"/>
            <a:r>
              <a:rPr lang="en-US" altLang="en-US" dirty="0"/>
              <a:t>Lifecycle and cloud management for simplified provisioning and patching of applications and platforms</a:t>
            </a:r>
          </a:p>
          <a:p>
            <a:pPr lvl="2"/>
            <a:r>
              <a:rPr lang="en-US" altLang="en-US" dirty="0"/>
              <a:t>Data governance and compliance controls for conforming with internal and external standards and requirements</a:t>
            </a:r>
          </a:p>
          <a:p>
            <a:pPr lvl="2"/>
            <a:r>
              <a:rPr lang="en-US" altLang="en-US" dirty="0"/>
              <a:t>Ability to back up to the cloud to leverage the Oracle Cloud capacity</a:t>
            </a:r>
          </a:p>
          <a:p>
            <a:pPr lvl="2"/>
            <a:r>
              <a:rPr lang="en-US" altLang="en-US" dirty="0"/>
              <a:t>Hybrid cloud option to move workloads and clone targets between on-premises and Oracle Cloud</a:t>
            </a:r>
          </a:p>
        </p:txBody>
      </p:sp>
      <p:sp>
        <p:nvSpPr>
          <p:cNvPr id="22531" name="Slide Image Placeholder 11"/>
          <p:cNvSpPr>
            <a:spLocks noGrp="1" noRot="1" noChangeAspect="1" noTextEdit="1"/>
          </p:cNvSpPr>
          <p:nvPr>
            <p:ph type="sldImg"/>
          </p:nvPr>
        </p:nvSpPr>
        <p:spPr>
          <a:ln/>
        </p:spPr>
      </p:sp>
      <p:sp>
        <p:nvSpPr>
          <p:cNvPr id="22532"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Administration Workshop   5 - </a:t>
            </a:r>
            <a:fld id="{ABC4F2B3-EA25-4A18-AC11-1CE5C98A2095}" type="slidenum">
              <a:rPr lang="en-US" altLang="en-US" smtClean="0"/>
              <a:t>18</a:t>
            </a:fld>
            <a:endParaRPr lang="en-US" altLang="en-US" dirty="0"/>
          </a:p>
        </p:txBody>
      </p:sp>
    </p:spTree>
    <p:extLst>
      <p:ext uri="{BB962C8B-B14F-4D97-AF65-F5344CB8AC3E}">
        <p14:creationId xmlns:p14="http://schemas.microsoft.com/office/powerpoint/2010/main" val="40420432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In addition to standard Oracle Database tools such as SQL*Plus, Oracle Database Cloud Service includes cloud tooling that simplifies backup, recovery, patching, and upgrade operations.</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5 - </a:t>
            </a:r>
            <a:fld id="{3F35F1D5-D113-4038-ACD2-14DB546C464F}" type="slidenum">
              <a:rPr lang="en-US" smtClean="0"/>
              <a:t>19</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2054879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Notes Placeholder 2"/>
          <p:cNvSpPr>
            <a:spLocks noGrp="1"/>
          </p:cNvSpPr>
          <p:nvPr>
            <p:ph type="body" idx="1"/>
          </p:nvPr>
        </p:nvSpPr>
        <p:spPr>
          <a:noFill/>
          <a:ln/>
        </p:spPr>
        <p:txBody>
          <a:bodyPr/>
          <a:lstStyle/>
          <a:p>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5 - </a:t>
            </a:r>
            <a:fld id="{D04061CE-E2CB-47EA-A2E9-F361650DAB35}" type="slidenum">
              <a:rPr lang="en-US" smtClean="0"/>
              <a:t>2</a:t>
            </a:fld>
            <a:endParaRPr lang="en-US" dirty="0"/>
          </a:p>
        </p:txBody>
      </p:sp>
      <p:sp>
        <p:nvSpPr>
          <p:cNvPr id="40964"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0548504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Notes Placeholder 2"/>
          <p:cNvSpPr>
            <a:spLocks noGrp="1"/>
          </p:cNvSpPr>
          <p:nvPr>
            <p:ph type="body" idx="1"/>
          </p:nvPr>
        </p:nvSpPr>
        <p:spPr/>
        <p:txBody>
          <a:bodyPr>
            <a:normAutofit/>
          </a:bodyPr>
          <a:lstStyle/>
          <a:p>
            <a:pPr lvl="1"/>
            <a:r>
              <a:rPr lang="en-US" altLang="en-US" dirty="0"/>
              <a:t>Database Cloud Service offers the following tools on the compute nodes associated with the database deployment:</a:t>
            </a:r>
          </a:p>
          <a:p>
            <a:pPr lvl="2"/>
            <a:r>
              <a:rPr lang="en-US" altLang="en-US" b="1" dirty="0"/>
              <a:t>Simple Automated Backups: </a:t>
            </a:r>
            <a:r>
              <a:rPr lang="en-US" altLang="en-US" dirty="0"/>
              <a:t>Use the </a:t>
            </a:r>
            <a:r>
              <a:rPr lang="en-US" altLang="en-US" dirty="0">
                <a:latin typeface="Courier New" panose="02070309020205020404" pitchFamily="49" charset="0"/>
                <a:cs typeface="Courier New" panose="02070309020205020404" pitchFamily="49" charset="0"/>
              </a:rPr>
              <a:t>bkup_api</a:t>
            </a:r>
            <a:r>
              <a:rPr lang="en-US" altLang="en-US" dirty="0"/>
              <a:t> utility on a single-instance database or the </a:t>
            </a:r>
            <a:r>
              <a:rPr lang="en-US" altLang="en-US" dirty="0">
                <a:latin typeface="Courier New" panose="02070309020205020404" pitchFamily="49" charset="0"/>
                <a:cs typeface="Courier New" panose="02070309020205020404" pitchFamily="49" charset="0"/>
              </a:rPr>
              <a:t>raccli</a:t>
            </a:r>
            <a:r>
              <a:rPr lang="en-US" altLang="en-US" dirty="0"/>
              <a:t> utility on deployments that use Oracle Real Application Clusters (RAC) to perform on-demand backups and change how automatic backups are configured.</a:t>
            </a:r>
          </a:p>
          <a:p>
            <a:pPr lvl="2"/>
            <a:r>
              <a:rPr lang="en-US" altLang="en-US" b="1" dirty="0"/>
              <a:t>Simple Automated Recovery: </a:t>
            </a:r>
            <a:r>
              <a:rPr lang="en-US" altLang="en-US" dirty="0"/>
              <a:t>Use the </a:t>
            </a:r>
            <a:r>
              <a:rPr lang="en-US" altLang="en-US" dirty="0">
                <a:latin typeface="Courier New" panose="02070309020205020404" pitchFamily="49" charset="0"/>
                <a:cs typeface="Courier New" panose="02070309020205020404" pitchFamily="49" charset="0"/>
              </a:rPr>
              <a:t>orec</a:t>
            </a:r>
            <a:r>
              <a:rPr lang="en-US" altLang="en-US" dirty="0"/>
              <a:t> subcommand of the </a:t>
            </a:r>
            <a:r>
              <a:rPr lang="en-US" altLang="en-US" dirty="0">
                <a:latin typeface="Courier New" panose="02070309020205020404" pitchFamily="49" charset="0"/>
                <a:cs typeface="Courier New" panose="02070309020205020404" pitchFamily="49" charset="0"/>
              </a:rPr>
              <a:t>dbaascli</a:t>
            </a:r>
            <a:r>
              <a:rPr lang="en-US" altLang="en-US" dirty="0"/>
              <a:t> utility on single-instance databases or the </a:t>
            </a:r>
            <a:r>
              <a:rPr lang="en-US" altLang="en-US" dirty="0">
                <a:latin typeface="Courier New" panose="02070309020205020404" pitchFamily="49" charset="0"/>
                <a:cs typeface="Courier New" panose="02070309020205020404" pitchFamily="49" charset="0"/>
              </a:rPr>
              <a:t>raccli</a:t>
            </a:r>
            <a:r>
              <a:rPr lang="en-US" altLang="en-US" dirty="0"/>
              <a:t> utility on deployments that use Oracle RAC to restore from backups and recover the database.</a:t>
            </a:r>
          </a:p>
          <a:p>
            <a:pPr lvl="2"/>
            <a:r>
              <a:rPr lang="en-US" altLang="en-US" b="1" dirty="0"/>
              <a:t>Simple Automated Patching: </a:t>
            </a:r>
            <a:r>
              <a:rPr lang="en-US" altLang="en-US" dirty="0"/>
              <a:t>Use the </a:t>
            </a:r>
            <a:r>
              <a:rPr lang="en-US" altLang="en-US" dirty="0">
                <a:latin typeface="Courier New" panose="02070309020205020404" pitchFamily="49" charset="0"/>
                <a:cs typeface="Courier New" panose="02070309020205020404" pitchFamily="49" charset="0"/>
              </a:rPr>
              <a:t>dbpatchm</a:t>
            </a:r>
            <a:r>
              <a:rPr lang="en-US" altLang="en-US" dirty="0"/>
              <a:t> subcommand of the </a:t>
            </a:r>
            <a:r>
              <a:rPr lang="en-US" altLang="en-US" dirty="0">
                <a:latin typeface="Courier New" panose="02070309020205020404" pitchFamily="49" charset="0"/>
                <a:cs typeface="Courier New" panose="02070309020205020404" pitchFamily="49" charset="0"/>
              </a:rPr>
              <a:t>dbaascli</a:t>
            </a:r>
            <a:r>
              <a:rPr lang="en-US" altLang="en-US" dirty="0"/>
              <a:t> utility for single-instance databases, </a:t>
            </a:r>
            <a:r>
              <a:rPr lang="en-US" altLang="en-US" dirty="0">
                <a:latin typeface="Courier New" panose="02070309020205020404" pitchFamily="49" charset="0"/>
                <a:cs typeface="Courier New" panose="02070309020205020404" pitchFamily="49" charset="0"/>
              </a:rPr>
              <a:t>raccli</a:t>
            </a:r>
            <a:r>
              <a:rPr lang="en-US" altLang="en-US" dirty="0"/>
              <a:t> on deployments that use Oracle RAC, and the </a:t>
            </a:r>
            <a:r>
              <a:rPr lang="en-US" altLang="en-US" dirty="0">
                <a:latin typeface="Courier New" panose="02070309020205020404" pitchFamily="49" charset="0"/>
                <a:cs typeface="Courier New" panose="02070309020205020404" pitchFamily="49" charset="0"/>
              </a:rPr>
              <a:t>dbpatchmdg</a:t>
            </a:r>
            <a:r>
              <a:rPr lang="en-US" altLang="en-US" dirty="0"/>
              <a:t> utility on Oracle Data Guard configurations to apply patches.</a:t>
            </a:r>
          </a:p>
        </p:txBody>
      </p:sp>
      <p:sp>
        <p:nvSpPr>
          <p:cNvPr id="26628" name="Footer Placeholder 4"/>
          <p:cNvSpPr>
            <a:spLocks noGrp="1"/>
          </p:cNvSpPr>
          <p:nvPr>
            <p:ph type="ftr" sz="quarter" idx="4"/>
          </p:nvPr>
        </p:nvSpPr>
        <p:spPr/>
        <p:txBody>
          <a:bodyPr/>
          <a:lstStyle/>
          <a:p>
            <a:r>
              <a:rPr lang="en-US" altLang="en-US" dirty="0"/>
              <a:t>Oracle Database </a:t>
            </a:r>
            <a:r>
              <a:rPr lang="en-US" altLang="en-US" dirty="0" smtClean="0"/>
              <a:t>19c: </a:t>
            </a:r>
            <a:r>
              <a:rPr lang="en-US" altLang="en-US" dirty="0"/>
              <a:t>Administration Workshop   5 - </a:t>
            </a:r>
            <a:fld id="{04710E93-8796-4336-BA01-ADDC5A581A91}" type="slidenum">
              <a:rPr lang="en-US" altLang="en-US" smtClean="0"/>
              <a:t>20</a:t>
            </a:fld>
            <a:endParaRPr lang="en-US" alt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20292032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
          </p:nvPr>
        </p:nvSpPr>
        <p:spPr/>
        <p:txBody>
          <a:bodyPr/>
          <a:lstStyle/>
          <a:p>
            <a:r>
              <a:rPr lang="en-US" dirty="0"/>
              <a:t>Oracle Database </a:t>
            </a:r>
            <a:r>
              <a:rPr lang="en-US" dirty="0" smtClean="0"/>
              <a:t>19c: </a:t>
            </a:r>
            <a:r>
              <a:rPr lang="en-US" dirty="0"/>
              <a:t>Administration Workshop   5 - </a:t>
            </a:r>
            <a:fld id="{90D4EC15-F0FD-4266-8616-1A5114724792}" type="slidenum">
              <a:rPr lang="en-US" smtClean="0"/>
              <a:t>21</a:t>
            </a:fld>
            <a:endParaRPr lang="en-US" dirty="0"/>
          </a:p>
        </p:txBody>
      </p:sp>
      <p:sp>
        <p:nvSpPr>
          <p:cNvPr id="3" name="Slide Image Placeholder 2"/>
          <p:cNvSpPr>
            <a:spLocks noGrp="1" noRot="1" noChangeAspect="1"/>
          </p:cNvSpPr>
          <p:nvPr>
            <p:ph type="sldImg"/>
          </p:nvPr>
        </p:nvSpPr>
        <p:spPr/>
      </p:sp>
      <p:sp>
        <p:nvSpPr>
          <p:cNvPr id="4" name="Notes Placeholder 3"/>
          <p:cNvSpPr>
            <a:spLocks noGrp="1"/>
          </p:cNvSpPr>
          <p:nvPr>
            <p:ph type="body" idx="1"/>
          </p:nvPr>
        </p:nvSpPr>
        <p:spPr>
          <a:xfrm>
            <a:off x="292608" y="4434840"/>
            <a:ext cx="6400800" cy="4397216"/>
          </a:xfrm>
        </p:spPr>
        <p:txBody>
          <a:bodyPr/>
          <a:lstStyle/>
          <a:p>
            <a:pPr lvl="1"/>
            <a:r>
              <a:rPr lang="en-US" altLang="en-US" dirty="0">
                <a:latin typeface="Arial" charset="0"/>
              </a:rPr>
              <a:t>The Oracle Database Cloud Service console enables you to manage your database deployment through the following consoles and features:</a:t>
            </a:r>
          </a:p>
          <a:p>
            <a:pPr lvl="2"/>
            <a:r>
              <a:rPr lang="en-US" altLang="en-US" b="1" dirty="0">
                <a:latin typeface="Arial" charset="0"/>
              </a:rPr>
              <a:t>Application Express: </a:t>
            </a:r>
            <a:r>
              <a:rPr lang="en-US" altLang="en-US" dirty="0">
                <a:latin typeface="Arial" charset="0"/>
              </a:rPr>
              <a:t>Oracle Application Express enables you to design, develop, and deploy responsive database-driven applications by using only your web browser.</a:t>
            </a:r>
          </a:p>
          <a:p>
            <a:pPr lvl="2"/>
            <a:r>
              <a:rPr lang="en-US" altLang="en-US" b="1" dirty="0">
                <a:latin typeface="Arial" charset="0"/>
              </a:rPr>
              <a:t>DBaaS Monitor: </a:t>
            </a:r>
            <a:r>
              <a:rPr lang="en-US" altLang="en-US" dirty="0">
                <a:latin typeface="Arial" charset="0"/>
              </a:rPr>
              <a:t>Database deployments include Oracle DBaaS Monitor Console, a built-in monitor that provides a wide spectrum of information about Oracle Database status and resource usage. </a:t>
            </a:r>
          </a:p>
          <a:p>
            <a:pPr lvl="2"/>
            <a:r>
              <a:rPr lang="en-US" altLang="en-US" b="1" dirty="0">
                <a:latin typeface="Arial" charset="0"/>
              </a:rPr>
              <a:t>EM: </a:t>
            </a:r>
            <a:r>
              <a:rPr lang="en-US" altLang="en-US" dirty="0">
                <a:latin typeface="Arial" charset="0"/>
              </a:rPr>
              <a:t>To monitor and manage the Oracle database deployed on Database Cloud Service, you can use the standard management tool provided with the version of the database:</a:t>
            </a:r>
          </a:p>
          <a:p>
            <a:pPr lvl="3"/>
            <a:r>
              <a:rPr lang="en-US" altLang="en-US" dirty="0">
                <a:latin typeface="Arial" charset="0"/>
              </a:rPr>
              <a:t>Enterprise Manager 11</a:t>
            </a:r>
            <a:r>
              <a:rPr lang="en-US" altLang="en-US" i="1" dirty="0">
                <a:latin typeface="Arial" charset="0"/>
              </a:rPr>
              <a:t>g</a:t>
            </a:r>
            <a:r>
              <a:rPr lang="en-US" altLang="en-US" dirty="0">
                <a:latin typeface="Arial" charset="0"/>
              </a:rPr>
              <a:t> Database Control for Oracle Database 11</a:t>
            </a:r>
            <a:r>
              <a:rPr lang="en-US" altLang="en-US" i="1" dirty="0">
                <a:latin typeface="Arial" charset="0"/>
              </a:rPr>
              <a:t>g</a:t>
            </a:r>
          </a:p>
          <a:p>
            <a:pPr lvl="3"/>
            <a:r>
              <a:rPr lang="en-US" altLang="en-US" dirty="0">
                <a:latin typeface="Arial" charset="0"/>
              </a:rPr>
              <a:t>Enterprise Manager Database Express 12c for Oracle Database 12c</a:t>
            </a:r>
          </a:p>
          <a:p>
            <a:pPr lvl="3"/>
            <a:r>
              <a:rPr lang="en-US" altLang="en-US" dirty="0">
                <a:latin typeface="Arial" charset="0"/>
              </a:rPr>
              <a:t>Enterprise Manager Database Express </a:t>
            </a:r>
            <a:r>
              <a:rPr lang="en-US" altLang="en-US" dirty="0" smtClean="0">
                <a:latin typeface="Arial" charset="0"/>
              </a:rPr>
              <a:t>19c </a:t>
            </a:r>
            <a:r>
              <a:rPr lang="en-US" altLang="en-US" dirty="0">
                <a:latin typeface="Arial" charset="0"/>
              </a:rPr>
              <a:t>for Oracle Database </a:t>
            </a:r>
            <a:r>
              <a:rPr lang="en-US" altLang="en-US" dirty="0" smtClean="0">
                <a:latin typeface="Arial" charset="0"/>
              </a:rPr>
              <a:t>19c</a:t>
            </a:r>
            <a:endParaRPr lang="en-US" altLang="en-US" dirty="0">
              <a:latin typeface="Arial" charset="0"/>
            </a:endParaRPr>
          </a:p>
          <a:p>
            <a:pPr lvl="2"/>
            <a:r>
              <a:rPr lang="en-US" altLang="en-US" b="1" dirty="0">
                <a:latin typeface="Arial" charset="0"/>
              </a:rPr>
              <a:t>SSH Access: </a:t>
            </a:r>
            <a:r>
              <a:rPr lang="en-US" altLang="en-US" dirty="0">
                <a:latin typeface="Arial" charset="0"/>
              </a:rPr>
              <a:t>Should the need arise, you can add SSH public keys for the </a:t>
            </a:r>
            <a:r>
              <a:rPr lang="en-US" altLang="en-US" dirty="0">
                <a:latin typeface="Courier New" panose="02070309020205020404" pitchFamily="49" charset="0"/>
                <a:cs typeface="Courier New" panose="02070309020205020404" pitchFamily="49" charset="0"/>
              </a:rPr>
              <a:t>opc</a:t>
            </a:r>
            <a:r>
              <a:rPr lang="en-US" altLang="en-US" dirty="0">
                <a:latin typeface="Arial" charset="0"/>
              </a:rPr>
              <a:t> and </a:t>
            </a:r>
            <a:r>
              <a:rPr lang="en-US" altLang="en-US" dirty="0">
                <a:latin typeface="Courier New" panose="02070309020205020404" pitchFamily="49" charset="0"/>
                <a:cs typeface="Courier New" panose="02070309020205020404" pitchFamily="49" charset="0"/>
              </a:rPr>
              <a:t>oracle</a:t>
            </a:r>
            <a:r>
              <a:rPr lang="en-US" altLang="en-US" dirty="0">
                <a:latin typeface="Arial" charset="0"/>
              </a:rPr>
              <a:t> users to the compute nodes associated with a database deployment.</a:t>
            </a:r>
          </a:p>
          <a:p>
            <a:pPr lvl="2"/>
            <a:r>
              <a:rPr lang="en-US" altLang="en-US" b="1" dirty="0">
                <a:latin typeface="Arial" charset="0"/>
              </a:rPr>
              <a:t>Access Rules: </a:t>
            </a:r>
            <a:r>
              <a:rPr lang="en-US" altLang="en-US" dirty="0">
                <a:latin typeface="Arial" charset="0"/>
              </a:rPr>
              <a:t>Oracle Database Cloud Service relies on Oracle Compute Cloud Service to provide secure network access to database deployments. You can use the Oracle Database Cloud Service console to perform network access operations such as enabling access to a port on a compute node or creating new security rules.</a:t>
            </a:r>
          </a:p>
          <a:p>
            <a:pPr lvl="2"/>
            <a:r>
              <a:rPr lang="en-US" altLang="en-US" b="1" dirty="0">
                <a:latin typeface="Arial" charset="0"/>
              </a:rPr>
              <a:t>Delete: </a:t>
            </a:r>
            <a:r>
              <a:rPr lang="en-US" altLang="en-US" dirty="0">
                <a:latin typeface="Arial" charset="0"/>
              </a:rPr>
              <a:t>When you no longer require a database deployment on Database as a Service, you can delete it. After it is deleted, the entry is removed from the list of database deployments displayed on the Database Cloud Service Console. </a:t>
            </a:r>
          </a:p>
          <a:p>
            <a:pPr lvl="1"/>
            <a:r>
              <a:rPr lang="en-US" altLang="en-US" dirty="0">
                <a:latin typeface="Arial" charset="0"/>
              </a:rPr>
              <a:t>See </a:t>
            </a:r>
            <a:r>
              <a:rPr lang="en-US" altLang="en-US" i="1" dirty="0">
                <a:latin typeface="Arial" charset="0"/>
              </a:rPr>
              <a:t>Administering Oracle Database Cloud Service</a:t>
            </a:r>
            <a:r>
              <a:rPr lang="en-US" altLang="en-US" dirty="0">
                <a:latin typeface="Arial" charset="0"/>
              </a:rPr>
              <a:t> for details.</a:t>
            </a:r>
          </a:p>
        </p:txBody>
      </p:sp>
    </p:spTree>
    <p:extLst>
      <p:ext uri="{BB962C8B-B14F-4D97-AF65-F5344CB8AC3E}">
        <p14:creationId xmlns:p14="http://schemas.microsoft.com/office/powerpoint/2010/main" val="1481211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pPr lvl="1"/>
            <a:r>
              <a:rPr lang="en-US" altLang="en-US" dirty="0">
                <a:latin typeface="Arial" charset="0"/>
              </a:rPr>
              <a:t>You can use Enterprise Manager Cloud Control 13c to manage and monitor your cloud services and deployments, just as you do the hosts and applications in your own data centers. Cloud Control agents can be deployed to the compute nodes that underpin the Oracle Cloud services. The same plug-ins that manage and monitor your local targets can be used with targets running on the compute nodes. You can install the Enterprise Manager Cloud Control management agent, referred to as the Hybrid Cloud Agent, on the compute node that is deployed for you as part of DBCS.</a:t>
            </a:r>
          </a:p>
          <a:p>
            <a:pPr lvl="1"/>
            <a:r>
              <a:rPr lang="en-US" altLang="en-US" dirty="0">
                <a:latin typeface="Arial" charset="0"/>
              </a:rPr>
              <a:t>In order for an Oracle Management Service (OMS) to manage and monitor a host and its targets on the other side of a firewall, directional holes corresponding to the communications between OMS and targets need to be opened in the firewall to allow full functionality. Depending upon the targets being monitored, this can result in a large number of holes in the firewall, and such a topology is anathema to basic security principles and the purpose of firewalls.</a:t>
            </a:r>
          </a:p>
          <a:p>
            <a:pPr lvl="1"/>
            <a:r>
              <a:rPr lang="en-US" altLang="en-US" dirty="0">
                <a:latin typeface="Arial" charset="0"/>
              </a:rPr>
              <a:t>The Hybrid Cloud Agent resolves this topological dilemma for hosts in the Oracle Cloud in several ways by using one tunnel for all traffic:</a:t>
            </a:r>
          </a:p>
          <a:p>
            <a:pPr lvl="2"/>
            <a:r>
              <a:rPr lang="en-US" altLang="en-US" dirty="0">
                <a:latin typeface="Arial" charset="0"/>
              </a:rPr>
              <a:t> A Secure Shell (SSH) tunnel is configured in the OMS by providing named SSH credentials for the Oracle Cloud</a:t>
            </a:r>
          </a:p>
          <a:p>
            <a:pPr lvl="2"/>
            <a:r>
              <a:rPr lang="en-US" altLang="en-US" dirty="0">
                <a:latin typeface="Arial" charset="0"/>
              </a:rPr>
              <a:t>When the OMS initiates communication with the agent in Oracle Cloud, it does so via the SSH tunnel by using an EMCTL dispatcher on the Oracle Cloud host</a:t>
            </a:r>
          </a:p>
          <a:p>
            <a:pPr lvl="2"/>
            <a:r>
              <a:rPr lang="en-US" altLang="en-US" dirty="0">
                <a:latin typeface="Arial" charset="0"/>
              </a:rPr>
              <a:t>When the Agent initiates communication with the OMS, it does so via a proxy process that, in turn, communicates via the SSH tunnel with an on-premises agent configured as a gateway agent</a:t>
            </a:r>
          </a:p>
          <a:p>
            <a:pPr lvl="2"/>
            <a:r>
              <a:rPr lang="en-US" altLang="en-US" dirty="0">
                <a:latin typeface="Arial" charset="0"/>
              </a:rPr>
              <a:t>When the OMS initiates direct communication with any of the targets on the Oracle Cloud managed host, such as a database, it does so via the SSH tunnel</a:t>
            </a:r>
          </a:p>
        </p:txBody>
      </p:sp>
      <p:sp>
        <p:nvSpPr>
          <p:cNvPr id="58372" name="Footer Placeholder 8"/>
          <p:cNvSpPr>
            <a:spLocks noGrp="1"/>
          </p:cNvSpPr>
          <p:nvPr>
            <p:ph type="ftr" sz="quarter" idx="4"/>
          </p:nvPr>
        </p:nvSpPr>
        <p:spPr>
          <a:noFill/>
        </p:spPr>
        <p:txBody>
          <a:bodyPr/>
          <a:lstStyle/>
          <a:p>
            <a:r>
              <a:rPr lang="en-US" altLang="en-US" dirty="0">
                <a:latin typeface="Arial" charset="0"/>
                <a:cs typeface="Arial" charset="0"/>
              </a:rPr>
              <a:t>Oracle Database </a:t>
            </a:r>
            <a:r>
              <a:rPr lang="en-US" altLang="en-US" dirty="0" smtClean="0">
                <a:latin typeface="Arial" charset="0"/>
                <a:cs typeface="Arial" charset="0"/>
              </a:rPr>
              <a:t>19c: </a:t>
            </a:r>
            <a:r>
              <a:rPr lang="en-US" altLang="en-US" dirty="0">
                <a:latin typeface="Arial" charset="0"/>
                <a:cs typeface="Arial" charset="0"/>
              </a:rPr>
              <a:t>Administration Workshop   5 - </a:t>
            </a:r>
            <a:fld id="{FCEB7B13-8809-454D-B548-9CCE86C035B0}" type="slidenum">
              <a:rPr lang="en-US" altLang="en-US" smtClean="0">
                <a:latin typeface="Arial" charset="0"/>
                <a:cs typeface="Arial" charset="0"/>
              </a:rPr>
              <a:t>22</a:t>
            </a:fld>
            <a:endParaRPr lang="en-US" altLang="en-US" dirty="0">
              <a:latin typeface="Arial" charset="0"/>
              <a:cs typeface="Arial" charset="0"/>
            </a:endParaRPr>
          </a:p>
        </p:txBody>
      </p:sp>
    </p:spTree>
    <p:extLst>
      <p:ext uri="{BB962C8B-B14F-4D97-AF65-F5344CB8AC3E}">
        <p14:creationId xmlns:p14="http://schemas.microsoft.com/office/powerpoint/2010/main" val="11734391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Notes Placeholder 2"/>
          <p:cNvSpPr>
            <a:spLocks noGrp="1"/>
          </p:cNvSpPr>
          <p:nvPr>
            <p:ph type="body" idx="1"/>
          </p:nvPr>
        </p:nvSpPr>
        <p:spPr/>
        <p:txBody>
          <a:bodyPr>
            <a:normAutofit/>
          </a:bodyPr>
          <a:lstStyle/>
          <a:p>
            <a:pPr lvl="1">
              <a:defRPr/>
            </a:pPr>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5 - </a:t>
            </a:r>
            <a:fld id="{D3E3BA05-4676-45A6-AA49-CD268EEE8A0D}" type="slidenum">
              <a:rPr lang="en-US" smtClean="0"/>
              <a:t>23</a:t>
            </a:fld>
            <a:endParaRPr lang="en-US" dirty="0"/>
          </a:p>
        </p:txBody>
      </p:sp>
      <p:sp>
        <p:nvSpPr>
          <p:cNvPr id="54276" name="Slide Image Placeholder 11"/>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8229930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5"/>
          <p:cNvSpPr>
            <a:spLocks noGrp="1" noChangeArrowheads="1"/>
          </p:cNvSpPr>
          <p:nvPr>
            <p:ph type="body" idx="1"/>
          </p:nvPr>
        </p:nvSpPr>
        <p:spPr>
          <a:noFill/>
          <a:ln/>
        </p:spPr>
        <p:txBody>
          <a:bodyPr/>
          <a:lstStyle/>
          <a:p>
            <a:pPr lvl="1"/>
            <a:endParaRPr 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5 - </a:t>
            </a:r>
            <a:fld id="{97ECE5D8-5D3D-4EB4-9F4C-8E2CDD87EEA7}" type="slidenum">
              <a:rPr lang="en-US" smtClean="0"/>
              <a:t>24</a:t>
            </a:fld>
            <a:endParaRPr lang="en-US" dirty="0"/>
          </a:p>
        </p:txBody>
      </p:sp>
      <p:sp>
        <p:nvSpPr>
          <p:cNvPr id="55300"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08364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b="1" dirty="0">
                <a:latin typeface="Arial" charset="0"/>
              </a:rPr>
              <a:t>Connections Compared With Sessions</a:t>
            </a:r>
          </a:p>
          <a:p>
            <a:pPr lvl="1"/>
            <a:r>
              <a:rPr lang="en-US" altLang="en-US" dirty="0">
                <a:latin typeface="Arial" charset="0"/>
              </a:rPr>
              <a:t>You connect client applications to database instances (not databases).</a:t>
            </a:r>
          </a:p>
          <a:p>
            <a:pPr lvl="1"/>
            <a:r>
              <a:rPr lang="en-US" altLang="en-US" dirty="0">
                <a:latin typeface="Arial" charset="0"/>
              </a:rPr>
              <a:t>A connection is the physical communication pathway between a client process and a database instance.</a:t>
            </a:r>
          </a:p>
          <a:p>
            <a:pPr lvl="1"/>
            <a:r>
              <a:rPr lang="en-US" altLang="en-US" dirty="0">
                <a:latin typeface="Arial" charset="0"/>
              </a:rPr>
              <a:t>A user session is a logical entity that represents the state of the current user login to the database instance. A session lasts from the time the user is authenticated by the database instance until the time the user disconnects or exits the client application.</a:t>
            </a:r>
          </a:p>
          <a:p>
            <a:pPr lvl="1"/>
            <a:r>
              <a:rPr lang="en-US" altLang="en-US" b="1" dirty="0">
                <a:latin typeface="Arial" charset="0"/>
              </a:rPr>
              <a:t>Connecting to CDBs by Using Operating System Authentication</a:t>
            </a:r>
          </a:p>
          <a:p>
            <a:pPr lvl="1"/>
            <a:r>
              <a:rPr lang="en-US" altLang="en-US" dirty="0">
                <a:latin typeface="Arial" charset="0"/>
              </a:rPr>
              <a:t>As a database administrator, you can quickly start SQL*Plus and connect to a root container without a password by using the </a:t>
            </a:r>
            <a:r>
              <a:rPr lang="en-US" dirty="0">
                <a:latin typeface="Courier New" panose="02070309020205020404" pitchFamily="49" charset="0"/>
                <a:cs typeface="Courier New" panose="02070309020205020404" pitchFamily="49" charset="0"/>
              </a:rPr>
              <a:t>$ sqlplus / as sysdba</a:t>
            </a:r>
            <a:r>
              <a:rPr lang="en-US" altLang="en-US" dirty="0">
                <a:latin typeface="Courier New" panose="02070309020205020404" pitchFamily="49" charset="0"/>
                <a:cs typeface="Courier New" panose="02070309020205020404" pitchFamily="49" charset="0"/>
              </a:rPr>
              <a:t> </a:t>
            </a:r>
            <a:r>
              <a:rPr lang="en-US" altLang="en-US" dirty="0">
                <a:latin typeface="Arial" charset="0"/>
              </a:rPr>
              <a:t>command. This command enables you to connect to the database as the </a:t>
            </a:r>
            <a:r>
              <a:rPr lang="en-US" altLang="en-US" dirty="0">
                <a:latin typeface="Courier New" panose="02070309020205020404" pitchFamily="49" charset="0"/>
                <a:cs typeface="Courier New" panose="02070309020205020404" pitchFamily="49" charset="0"/>
              </a:rPr>
              <a:t>SYS</a:t>
            </a:r>
            <a:r>
              <a:rPr lang="en-US" altLang="en-US" dirty="0">
                <a:latin typeface="Arial" charset="0"/>
              </a:rPr>
              <a:t> user with the </a:t>
            </a:r>
            <a:r>
              <a:rPr lang="en-US" altLang="en-US" dirty="0">
                <a:latin typeface="Courier New" panose="02070309020205020404" pitchFamily="49" charset="0"/>
                <a:cs typeface="Courier New" panose="02070309020205020404" pitchFamily="49" charset="0"/>
              </a:rPr>
              <a:t>SYSDBA</a:t>
            </a:r>
            <a:r>
              <a:rPr lang="en-US" altLang="en-US" dirty="0">
                <a:latin typeface="Arial" charset="0"/>
              </a:rPr>
              <a:t> privilege. There are some rules: You must be on the same machine as the database instance, and the current operating system user must be a member of the privileged </a:t>
            </a:r>
            <a:r>
              <a:rPr lang="en-US" altLang="en-US" dirty="0">
                <a:latin typeface="Courier New" panose="02070309020205020404" pitchFamily="49" charset="0"/>
                <a:cs typeface="Courier New" panose="02070309020205020404" pitchFamily="49" charset="0"/>
              </a:rPr>
              <a:t>OSDBA</a:t>
            </a:r>
            <a:r>
              <a:rPr lang="en-US" altLang="en-US" dirty="0">
                <a:latin typeface="Arial" charset="0"/>
              </a:rPr>
              <a:t> group.</a:t>
            </a:r>
          </a:p>
          <a:p>
            <a:pPr lvl="1"/>
            <a:r>
              <a:rPr lang="en-US" altLang="en-US" b="1" dirty="0">
                <a:latin typeface="Arial" charset="0"/>
              </a:rPr>
              <a:t>Connecting to PDBs by Using the Easy Connect Syntax</a:t>
            </a:r>
          </a:p>
          <a:p>
            <a:pPr lvl="1"/>
            <a:r>
              <a:rPr lang="en-US" altLang="en-US" dirty="0">
                <a:latin typeface="Arial" charset="0"/>
              </a:rPr>
              <a:t>There are many ways to connect to a PDB; however, using the Easy Connect syntax in SQL*Plus is the easiest because it's already enabled on the database server by default and doesn't require any client-side configuration. This syntax supports TCP protocol only (no SSL). It offers no support for advanced connection options such as connect-time failover, source routing, and load balancing.</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5 - </a:t>
            </a:r>
            <a:fld id="{658FE053-EE9F-4BE9-B934-D1463AD65220}" type="slidenum">
              <a:rPr lang="en-US" smtClean="0"/>
              <a:t>3</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29083845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5 - </a:t>
            </a:r>
            <a:fld id="{BE49D4B2-07B9-41EA-A9B0-7236FB298DB5}" type="slidenum">
              <a:rPr lang="en-US" smtClean="0"/>
              <a:t>4</a:t>
            </a:fld>
            <a:endParaRPr lang="en-US" dirty="0"/>
          </a:p>
        </p:txBody>
      </p:sp>
      <p:sp>
        <p:nvSpPr>
          <p:cNvPr id="8" name="Notes Placeholder 7"/>
          <p:cNvSpPr>
            <a:spLocks noGrp="1"/>
          </p:cNvSpPr>
          <p:nvPr>
            <p:ph type="body" idx="1"/>
          </p:nvPr>
        </p:nvSpPr>
        <p:spPr>
          <a:xfrm>
            <a:off x="292608" y="450056"/>
            <a:ext cx="6400800" cy="8191024"/>
          </a:xfrm>
        </p:spPr>
        <p:txBody>
          <a:bodyPr/>
          <a:lstStyle/>
          <a:p>
            <a:pPr lvl="1" eaLnBrk="1" hangingPunct="1"/>
            <a:r>
              <a:rPr lang="en-US" dirty="0">
                <a:latin typeface="Arial" charset="0"/>
                <a:cs typeface="Arial" charset="0"/>
              </a:rPr>
              <a:t>Easy Connect connection strings take the following form:</a:t>
            </a:r>
          </a:p>
          <a:p>
            <a:pPr lvl="1" eaLnBrk="1" hangingPunct="1"/>
            <a:r>
              <a:rPr lang="en-US" dirty="0">
                <a:latin typeface="Courier New" panose="02070309020205020404" pitchFamily="49" charset="0"/>
                <a:cs typeface="Courier New" panose="02070309020205020404" pitchFamily="49" charset="0"/>
              </a:rPr>
              <a:t>SQL&gt; CONNECT &lt;username&gt;/&lt;password&gt;@&lt;listener hostname&gt;:&lt;listener port&gt;/&lt;service name&gt;</a:t>
            </a:r>
          </a:p>
          <a:p>
            <a:pPr lvl="1" eaLnBrk="1" hangingPunct="1"/>
            <a:r>
              <a:rPr lang="en-US" dirty="0">
                <a:latin typeface="Arial" charset="0"/>
                <a:cs typeface="Arial" charset="0"/>
              </a:rPr>
              <a:t>For example, the </a:t>
            </a:r>
            <a:r>
              <a:rPr lang="en-US" dirty="0">
                <a:latin typeface="Courier New" panose="02070309020205020404" pitchFamily="49" charset="0"/>
                <a:cs typeface="Courier New" panose="02070309020205020404" pitchFamily="49" charset="0"/>
              </a:rPr>
              <a:t>SYSTEM</a:t>
            </a:r>
            <a:r>
              <a:rPr lang="en-US" dirty="0">
                <a:latin typeface="Arial" charset="0"/>
                <a:cs typeface="Arial" charset="0"/>
              </a:rPr>
              <a:t> user requests a connection to the database service named </a:t>
            </a:r>
            <a:r>
              <a:rPr lang="en-US" dirty="0">
                <a:latin typeface="Courier New" panose="02070309020205020404" pitchFamily="49" charset="0"/>
                <a:cs typeface="Courier New" panose="02070309020205020404" pitchFamily="49" charset="0"/>
              </a:rPr>
              <a:t>db.example.com</a:t>
            </a:r>
            <a:r>
              <a:rPr lang="en-US" dirty="0">
                <a:latin typeface="Arial" charset="0"/>
                <a:cs typeface="Arial" charset="0"/>
              </a:rPr>
              <a:t>. The listener is located on a machine named </a:t>
            </a:r>
            <a:r>
              <a:rPr lang="en-US" dirty="0">
                <a:latin typeface="Courier New" panose="02070309020205020404" pitchFamily="49" charset="0"/>
                <a:cs typeface="Courier New" panose="02070309020205020404" pitchFamily="49" charset="0"/>
              </a:rPr>
              <a:t>host01.example.com</a:t>
            </a:r>
            <a:r>
              <a:rPr lang="en-US" dirty="0">
                <a:latin typeface="Arial" charset="0"/>
                <a:cs typeface="Arial" charset="0"/>
              </a:rPr>
              <a:t> and listens on port 1521.</a:t>
            </a:r>
          </a:p>
          <a:p>
            <a:pPr lvl="1" eaLnBrk="1" hangingPunct="1"/>
            <a:r>
              <a:rPr lang="en-US" dirty="0">
                <a:latin typeface="Courier New" panose="02070309020205020404" pitchFamily="49" charset="0"/>
                <a:cs typeface="Courier New" panose="02070309020205020404" pitchFamily="49" charset="0"/>
              </a:rPr>
              <a:t>SQL&gt; CONNECT </a:t>
            </a:r>
            <a:r>
              <a:rPr lang="en-US" dirty="0">
                <a:latin typeface="Courier New" panose="02070309020205020404" pitchFamily="49" charset="0"/>
                <a:cs typeface="Courier New" panose="02070309020205020404" pitchFamily="49" charset="0"/>
                <a:hlinkClick r:id="rId3"/>
              </a:rPr>
              <a:t>hr/hr@host1.example.com:1521/db.example.com</a:t>
            </a:r>
            <a:endParaRPr lang="en-US" dirty="0">
              <a:latin typeface="Courier New" panose="02070309020205020404" pitchFamily="49" charset="0"/>
              <a:cs typeface="Courier New" panose="02070309020205020404" pitchFamily="49" charset="0"/>
            </a:endParaRPr>
          </a:p>
          <a:p>
            <a:pPr lvl="1" eaLnBrk="1" hangingPunct="1"/>
            <a:r>
              <a:rPr lang="en-US" dirty="0">
                <a:latin typeface="Arial" charset="0"/>
                <a:cs typeface="Arial" charset="0"/>
              </a:rPr>
              <a:t>If you're starting from a command prompt, you can start SQL*Plus and log in at the same time:</a:t>
            </a:r>
          </a:p>
          <a:p>
            <a:pPr lvl="1" eaLnBrk="1" hangingPunct="1"/>
            <a:r>
              <a:rPr lang="en-US" dirty="0">
                <a:latin typeface="Courier New" panose="02070309020205020404" pitchFamily="49" charset="0"/>
                <a:cs typeface="Courier New" panose="02070309020205020404" pitchFamily="49" charset="0"/>
              </a:rPr>
              <a:t>$ sqlplus </a:t>
            </a:r>
            <a:r>
              <a:rPr lang="en-US" dirty="0">
                <a:latin typeface="Courier New" panose="02070309020205020404" pitchFamily="49" charset="0"/>
                <a:cs typeface="Courier New" panose="02070309020205020404" pitchFamily="49" charset="0"/>
                <a:hlinkClick r:id="rId3"/>
              </a:rPr>
              <a:t>hr/hr@host1.example.com:1521/db.example.com</a:t>
            </a:r>
            <a:endParaRPr lang="en-US" dirty="0">
              <a:latin typeface="Courier New" panose="02070309020205020404" pitchFamily="49" charset="0"/>
              <a:cs typeface="Courier New" panose="02070309020205020404" pitchFamily="49" charset="0"/>
            </a:endParaRPr>
          </a:p>
          <a:p>
            <a:pPr lvl="1" eaLnBrk="1" hangingPunct="1"/>
            <a:r>
              <a:rPr lang="en-US" dirty="0">
                <a:latin typeface="Arial" charset="0"/>
                <a:cs typeface="Arial" charset="0"/>
              </a:rPr>
              <a:t>The listener port and service name are optional. If the listener port is not provided, Oracle Net assumes that the default port of 1521 is being used. If the service name is not provided, Oracle Net assumes that the database service name and host name provided in the connect string are identical. For example, assuming that the listener uses TCP to listen on port 1521, the connection string above can be shortened.</a:t>
            </a:r>
          </a:p>
          <a:p>
            <a:pPr lvl="1" eaLnBrk="1" hangingPunct="1"/>
            <a:r>
              <a:rPr lang="en-US" dirty="0">
                <a:latin typeface="Arial" charset="0"/>
                <a:cs typeface="Arial" charset="0"/>
              </a:rPr>
              <a:t>For example, a connection string like this:</a:t>
            </a:r>
          </a:p>
          <a:p>
            <a:pPr lvl="1" eaLnBrk="1" hangingPunct="1"/>
            <a:r>
              <a:rPr lang="en-US" dirty="0">
                <a:latin typeface="Courier New" panose="02070309020205020404" pitchFamily="49" charset="0"/>
                <a:cs typeface="Courier New" panose="02070309020205020404" pitchFamily="49" charset="0"/>
              </a:rPr>
              <a:t>SQL&gt; CONNECT hr/hr@db.example.com:1521/db.example.com</a:t>
            </a:r>
            <a:r>
              <a:rPr lang="en-US" dirty="0">
                <a:latin typeface="Arial" charset="0"/>
                <a:cs typeface="Arial" charset="0"/>
              </a:rPr>
              <a:t> </a:t>
            </a:r>
          </a:p>
          <a:p>
            <a:pPr lvl="1" eaLnBrk="1" hangingPunct="1"/>
            <a:r>
              <a:rPr lang="en-US" dirty="0">
                <a:latin typeface="Arial" charset="0"/>
                <a:cs typeface="Arial" charset="0"/>
              </a:rPr>
              <a:t>...can be shortened to:</a:t>
            </a:r>
          </a:p>
          <a:p>
            <a:pPr lvl="1" eaLnBrk="1" hangingPunct="1"/>
            <a:r>
              <a:rPr lang="en-US" dirty="0">
                <a:latin typeface="Courier New" panose="02070309020205020404" pitchFamily="49" charset="0"/>
                <a:cs typeface="Courier New" panose="02070309020205020404" pitchFamily="49" charset="0"/>
              </a:rPr>
              <a:t>SQL&gt; CONNECT hr/hr@ db.example.com</a:t>
            </a:r>
            <a:r>
              <a:rPr lang="en-US" dirty="0">
                <a:latin typeface="Arial" charset="0"/>
                <a:cs typeface="Arial" charset="0"/>
              </a:rPr>
              <a:t> </a:t>
            </a:r>
          </a:p>
          <a:p>
            <a:pPr lvl="1" eaLnBrk="1" hangingPunct="1"/>
            <a:r>
              <a:rPr lang="en-US" b="1" dirty="0">
                <a:latin typeface="Arial" charset="0"/>
                <a:cs typeface="Arial" charset="0"/>
              </a:rPr>
              <a:t>Disconnecting from the Database Instance</a:t>
            </a:r>
          </a:p>
          <a:p>
            <a:pPr lvl="1" eaLnBrk="1" hangingPunct="1"/>
            <a:r>
              <a:rPr lang="en-US" dirty="0">
                <a:latin typeface="Arial" charset="0"/>
                <a:cs typeface="Arial" charset="0"/>
              </a:rPr>
              <a:t>Use the </a:t>
            </a:r>
            <a:r>
              <a:rPr lang="en-US" dirty="0">
                <a:latin typeface="Courier New" panose="02070309020205020404" pitchFamily="49" charset="0"/>
                <a:cs typeface="Courier New" panose="02070309020205020404" pitchFamily="49" charset="0"/>
              </a:rPr>
              <a:t>EXIT</a:t>
            </a:r>
            <a:r>
              <a:rPr lang="en-US" dirty="0">
                <a:latin typeface="Arial" charset="0"/>
                <a:cs typeface="Arial" charset="0"/>
              </a:rPr>
              <a:t> command to exit SQL*Plus, disconnect from the database instance, and end all sessions in the database instance memory.</a:t>
            </a:r>
          </a:p>
        </p:txBody>
      </p:sp>
    </p:spTree>
    <p:extLst>
      <p:ext uri="{BB962C8B-B14F-4D97-AF65-F5344CB8AC3E}">
        <p14:creationId xmlns:p14="http://schemas.microsoft.com/office/powerpoint/2010/main" val="2890895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Oracle Database includes the following tools:</a:t>
            </a:r>
          </a:p>
          <a:p>
            <a:pPr lvl="2"/>
            <a:r>
              <a:rPr lang="en-US" altLang="en-US" b="1" dirty="0">
                <a:latin typeface="Arial" charset="0"/>
              </a:rPr>
              <a:t>SQL*Plus: </a:t>
            </a:r>
            <a:r>
              <a:rPr lang="en-US" altLang="en-US" dirty="0">
                <a:latin typeface="Arial" charset="0"/>
              </a:rPr>
              <a:t>Use this command-line tool to access a database.</a:t>
            </a:r>
          </a:p>
          <a:p>
            <a:pPr lvl="2"/>
            <a:r>
              <a:rPr lang="en-US" altLang="en-US" b="1" dirty="0">
                <a:latin typeface="Arial" charset="0"/>
              </a:rPr>
              <a:t>SQL Developer: </a:t>
            </a:r>
            <a:r>
              <a:rPr lang="en-US" altLang="en-US" dirty="0">
                <a:latin typeface="Arial" charset="0"/>
              </a:rPr>
              <a:t>Use this graphical user interface (GUI) tool to access a database and perform DBA actions.</a:t>
            </a:r>
          </a:p>
          <a:p>
            <a:pPr lvl="2"/>
            <a:r>
              <a:rPr lang="en-US" altLang="en-US" b="1" dirty="0">
                <a:latin typeface="Arial" charset="0"/>
              </a:rPr>
              <a:t>SQL Developer Command Line (SQLcl): </a:t>
            </a:r>
            <a:r>
              <a:rPr lang="en-US" altLang="en-US" dirty="0">
                <a:latin typeface="Arial" charset="0"/>
              </a:rPr>
              <a:t>Use this tool to access a database.</a:t>
            </a:r>
          </a:p>
          <a:p>
            <a:pPr lvl="2"/>
            <a:r>
              <a:rPr lang="en-US" altLang="en-US" b="1" dirty="0">
                <a:latin typeface="Arial" charset="0"/>
              </a:rPr>
              <a:t>Database Configuration Assistant (DBCA): </a:t>
            </a:r>
            <a:r>
              <a:rPr lang="en-US" altLang="en-US" dirty="0">
                <a:latin typeface="Arial" charset="0"/>
              </a:rPr>
              <a:t>Use this GUI tool to create databases. To use DBCA, you must be on the server to launch the tool from the operating system that houses the CDB.</a:t>
            </a:r>
          </a:p>
          <a:p>
            <a:pPr lvl="2"/>
            <a:r>
              <a:rPr lang="en-US" altLang="en-US" b="1" dirty="0">
                <a:latin typeface="Arial" charset="0"/>
              </a:rPr>
              <a:t>Oracle Enterprise Manager Database Express (EM Express): </a:t>
            </a:r>
            <a:r>
              <a:rPr lang="en-US" altLang="en-US" dirty="0">
                <a:latin typeface="Arial" charset="0"/>
              </a:rPr>
              <a:t>Use this GUI tool to perform database administration tasks on one database instance at a time.</a:t>
            </a:r>
          </a:p>
          <a:p>
            <a:pPr lvl="2"/>
            <a:r>
              <a:rPr lang="en-US" altLang="en-US" b="1" dirty="0">
                <a:latin typeface="Arial" charset="0"/>
              </a:rPr>
              <a:t>Oracle Enterprise Manager Cloud Control (EM Cloud Control): </a:t>
            </a:r>
            <a:r>
              <a:rPr lang="en-US" altLang="en-US" dirty="0">
                <a:latin typeface="Arial" charset="0"/>
              </a:rPr>
              <a:t>Use this GUI tool to perform database administration tasks on several targets (database instances, listeners, and so on) at the same time.</a:t>
            </a:r>
          </a:p>
          <a:p>
            <a:pPr lvl="2"/>
            <a:r>
              <a:rPr lang="en-US" altLang="en-US" b="1" dirty="0">
                <a:latin typeface="Arial" charset="0"/>
              </a:rPr>
              <a:t>Others: </a:t>
            </a:r>
            <a:r>
              <a:rPr lang="en-US" altLang="en-US" dirty="0">
                <a:latin typeface="Arial" charset="0"/>
              </a:rPr>
              <a:t>Many specialized utilities are used to assist with database administration. The ones used in this course may include Listener Control (</a:t>
            </a:r>
            <a:r>
              <a:rPr lang="en-US" altLang="en-US" dirty="0">
                <a:latin typeface="Courier New" panose="02070309020205020404" pitchFamily="49" charset="0"/>
                <a:cs typeface="Courier New" panose="02070309020205020404" pitchFamily="49" charset="0"/>
              </a:rPr>
              <a:t>lsnrctl</a:t>
            </a:r>
            <a:r>
              <a:rPr lang="en-US" altLang="en-US" dirty="0">
                <a:latin typeface="Arial" charset="0"/>
              </a:rPr>
              <a:t>), Oracle Net Configuration Assistant (</a:t>
            </a:r>
            <a:r>
              <a:rPr lang="en-US" altLang="en-US" dirty="0">
                <a:latin typeface="Courier New" panose="02070309020205020404" pitchFamily="49" charset="0"/>
                <a:cs typeface="Courier New" panose="02070309020205020404" pitchFamily="49" charset="0"/>
              </a:rPr>
              <a:t>netca</a:t>
            </a:r>
            <a:r>
              <a:rPr lang="en-US" altLang="en-US" dirty="0">
                <a:latin typeface="Arial" charset="0"/>
              </a:rPr>
              <a:t>), Oracle Net Manager (</a:t>
            </a:r>
            <a:r>
              <a:rPr lang="en-US" altLang="en-US" dirty="0">
                <a:latin typeface="Courier New" panose="02070309020205020404" pitchFamily="49" charset="0"/>
                <a:cs typeface="Courier New" panose="02070309020205020404" pitchFamily="49" charset="0"/>
              </a:rPr>
              <a:t>netmgr</a:t>
            </a:r>
            <a:r>
              <a:rPr lang="en-US" altLang="en-US" dirty="0">
                <a:latin typeface="Arial" charset="0"/>
              </a:rPr>
              <a:t>), ADR Command Interpreter (</a:t>
            </a:r>
            <a:r>
              <a:rPr lang="en-US" altLang="en-US" dirty="0">
                <a:latin typeface="Courier New" panose="02070309020205020404" pitchFamily="49" charset="0"/>
                <a:cs typeface="Courier New" panose="02070309020205020404" pitchFamily="49" charset="0"/>
              </a:rPr>
              <a:t>adcri</a:t>
            </a:r>
            <a:r>
              <a:rPr lang="en-US" altLang="en-US" dirty="0">
                <a:latin typeface="Arial" charset="0"/>
              </a:rPr>
              <a:t>), SQL*Loader (</a:t>
            </a:r>
            <a:r>
              <a:rPr lang="en-US" altLang="en-US" dirty="0">
                <a:latin typeface="Courier New" panose="02070309020205020404" pitchFamily="49" charset="0"/>
                <a:cs typeface="Courier New" panose="02070309020205020404" pitchFamily="49" charset="0"/>
              </a:rPr>
              <a:t>sqlldr</a:t>
            </a:r>
            <a:r>
              <a:rPr lang="en-US" altLang="en-US" dirty="0">
                <a:latin typeface="Arial" charset="0"/>
              </a:rPr>
              <a:t>), Oracle Data Pump Import (</a:t>
            </a:r>
            <a:r>
              <a:rPr lang="en-US" altLang="en-US" dirty="0">
                <a:latin typeface="Courier New" panose="02070309020205020404" pitchFamily="49" charset="0"/>
                <a:cs typeface="Courier New" panose="02070309020205020404" pitchFamily="49" charset="0"/>
              </a:rPr>
              <a:t>impdp</a:t>
            </a:r>
            <a:r>
              <a:rPr lang="en-US" altLang="en-US" dirty="0">
                <a:latin typeface="Arial" charset="0"/>
              </a:rPr>
              <a:t>), and Oracle Data Pump Export (</a:t>
            </a:r>
            <a:r>
              <a:rPr lang="en-US" altLang="en-US" dirty="0">
                <a:latin typeface="Courier New" panose="02070309020205020404" pitchFamily="49" charset="0"/>
                <a:cs typeface="Courier New" panose="02070309020205020404" pitchFamily="49" charset="0"/>
              </a:rPr>
              <a:t>expdp</a:t>
            </a:r>
            <a:r>
              <a:rPr lang="en-US" altLang="en-US" dirty="0">
                <a:latin typeface="Arial" charset="0"/>
              </a:rPr>
              <a:t>). This list does not cover all the utilities available.</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5 - </a:t>
            </a:r>
            <a:fld id="{E5B34583-DE67-4EC7-B38D-928A88E5CA74}" type="slidenum">
              <a:rPr lang="en-US" smtClean="0"/>
              <a:t>5</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577138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7"/>
          <p:cNvSpPr>
            <a:spLocks noGrp="1" noChangeArrowheads="1"/>
          </p:cNvSpPr>
          <p:nvPr>
            <p:ph type="body" idx="1"/>
          </p:nvPr>
        </p:nvSpPr>
        <p:spPr>
          <a:noFill/>
          <a:ln/>
        </p:spPr>
        <p:txBody>
          <a:bodyPr/>
          <a:lstStyle/>
          <a:p>
            <a:pPr lvl="1"/>
            <a:r>
              <a:rPr lang="en-US" dirty="0">
                <a:latin typeface="Arial" charset="0"/>
              </a:rPr>
              <a:t>The table shows you at a glance which tool can be used to perform which tasks.</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5 - </a:t>
            </a:r>
            <a:fld id="{6AD6D7D0-B1FB-49B1-B5F8-BBE950E49C43}" type="slidenum">
              <a:rPr lang="en-US" smtClean="0"/>
              <a:t>6</a:t>
            </a:fld>
            <a:endParaRPr lang="en-US" dirty="0"/>
          </a:p>
        </p:txBody>
      </p:sp>
      <p:sp>
        <p:nvSpPr>
          <p:cNvPr id="48132"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479377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
          </p:nvPr>
        </p:nvSpPr>
        <p:spPr/>
        <p:txBody>
          <a:bodyPr/>
          <a:lstStyle/>
          <a:p>
            <a:r>
              <a:rPr lang="en-US" dirty="0"/>
              <a:t>Oracle Database </a:t>
            </a:r>
            <a:r>
              <a:rPr lang="en-US" dirty="0" smtClean="0"/>
              <a:t>19c: </a:t>
            </a:r>
            <a:r>
              <a:rPr lang="en-US" dirty="0"/>
              <a:t>Administration Workshop   5 - </a:t>
            </a:r>
            <a:fld id="{6DDCDC29-B92F-4CED-8303-2563B3787B80}" type="slidenum">
              <a:rPr lang="en-US" smtClean="0"/>
              <a:t>7</a:t>
            </a:fld>
            <a:endParaRPr lang="en-US" dirty="0"/>
          </a:p>
        </p:txBody>
      </p:sp>
      <p:sp>
        <p:nvSpPr>
          <p:cNvPr id="7" name="Slide Image Placeholder 6"/>
          <p:cNvSpPr>
            <a:spLocks noGrp="1" noRot="1" noChangeAspect="1"/>
          </p:cNvSpPr>
          <p:nvPr>
            <p:ph type="sldImg"/>
          </p:nvPr>
        </p:nvSpPr>
        <p:spPr/>
      </p:sp>
      <p:sp>
        <p:nvSpPr>
          <p:cNvPr id="8" name="Notes Placeholder 7"/>
          <p:cNvSpPr>
            <a:spLocks noGrp="1"/>
          </p:cNvSpPr>
          <p:nvPr>
            <p:ph type="body" idx="1"/>
          </p:nvPr>
        </p:nvSpPr>
        <p:spPr/>
        <p:txBody>
          <a:bodyPr/>
          <a:lstStyle/>
          <a:p>
            <a:pPr lvl="1">
              <a:lnSpc>
                <a:spcPct val="92000"/>
              </a:lnSpc>
            </a:pPr>
            <a:r>
              <a:rPr lang="en-US" altLang="en-US" b="1" dirty="0">
                <a:latin typeface="Arial" charset="0"/>
              </a:rPr>
              <a:t>SQL*Plus</a:t>
            </a:r>
          </a:p>
          <a:p>
            <a:pPr lvl="1">
              <a:lnSpc>
                <a:spcPct val="92000"/>
              </a:lnSpc>
            </a:pPr>
            <a:r>
              <a:rPr lang="en-US" altLang="en-US" dirty="0">
                <a:latin typeface="Arial" charset="0"/>
              </a:rPr>
              <a:t>SQL*Plus is a command-line program that you use to submit SQL and PL/SQL statements to an Oracle database. SQL*Plus is installed with Oracle Database and is located in the </a:t>
            </a:r>
            <a:r>
              <a:rPr lang="en-US" altLang="en-US" dirty="0">
                <a:latin typeface="Courier New" panose="02070309020205020404" pitchFamily="49" charset="0"/>
                <a:cs typeface="Courier New" panose="02070309020205020404" pitchFamily="49" charset="0"/>
              </a:rPr>
              <a:t>$ORACLE_HOME/bin</a:t>
            </a:r>
            <a:r>
              <a:rPr lang="en-US" altLang="en-US" dirty="0">
                <a:latin typeface="Arial" charset="0"/>
              </a:rPr>
              <a:t> directory. You can start SQL*Plus from the command line or from the Start menu on a Windows client. Use the SQL*Plus command-line interface to execute SQL*Plus, SQL, and PL/SQL commands to perform the following:</a:t>
            </a:r>
          </a:p>
          <a:p>
            <a:pPr lvl="2">
              <a:lnSpc>
                <a:spcPct val="92000"/>
              </a:lnSpc>
            </a:pPr>
            <a:r>
              <a:rPr lang="en-US" altLang="en-US" dirty="0">
                <a:latin typeface="Arial" charset="0"/>
              </a:rPr>
              <a:t>Enter, edit, run, store, retrieve, and save SQL commands and PL/SQL blocks</a:t>
            </a:r>
          </a:p>
          <a:p>
            <a:pPr lvl="2">
              <a:lnSpc>
                <a:spcPct val="92000"/>
              </a:lnSpc>
            </a:pPr>
            <a:r>
              <a:rPr lang="en-US" altLang="en-US" dirty="0">
                <a:latin typeface="Arial" charset="0"/>
              </a:rPr>
              <a:t>Format, calculate, store, and print query results</a:t>
            </a:r>
          </a:p>
          <a:p>
            <a:pPr lvl="2">
              <a:lnSpc>
                <a:spcPct val="92000"/>
              </a:lnSpc>
            </a:pPr>
            <a:r>
              <a:rPr lang="en-US" altLang="en-US" dirty="0">
                <a:latin typeface="Arial" charset="0"/>
              </a:rPr>
              <a:t>List column definitions for any table</a:t>
            </a:r>
          </a:p>
          <a:p>
            <a:pPr lvl="2">
              <a:lnSpc>
                <a:spcPct val="92000"/>
              </a:lnSpc>
            </a:pPr>
            <a:r>
              <a:rPr lang="en-US" altLang="en-US" dirty="0">
                <a:latin typeface="Arial" charset="0"/>
              </a:rPr>
              <a:t>Send messages to and accept responses from an end user</a:t>
            </a:r>
          </a:p>
          <a:p>
            <a:pPr lvl="2">
              <a:lnSpc>
                <a:spcPct val="92000"/>
              </a:lnSpc>
            </a:pPr>
            <a:r>
              <a:rPr lang="en-US" altLang="en-US" dirty="0">
                <a:latin typeface="Arial" charset="0"/>
              </a:rPr>
              <a:t>Perform database administration</a:t>
            </a:r>
          </a:p>
          <a:p>
            <a:pPr lvl="1">
              <a:lnSpc>
                <a:spcPct val="92000"/>
              </a:lnSpc>
            </a:pPr>
            <a:r>
              <a:rPr lang="en-US" altLang="en-US" b="1" dirty="0">
                <a:latin typeface="Arial" charset="0"/>
              </a:rPr>
              <a:t>Calling a SQL Script from SQL*Plus</a:t>
            </a:r>
          </a:p>
          <a:p>
            <a:pPr lvl="1">
              <a:lnSpc>
                <a:spcPct val="92000"/>
              </a:lnSpc>
            </a:pPr>
            <a:r>
              <a:rPr lang="en-US" altLang="en-US" dirty="0">
                <a:latin typeface="Arial" charset="0"/>
              </a:rPr>
              <a:t>When calling a SQL script file from within SQL*Plus, you have the following options:</a:t>
            </a:r>
          </a:p>
          <a:p>
            <a:pPr lvl="2">
              <a:lnSpc>
                <a:spcPct val="92000"/>
              </a:lnSpc>
            </a:pPr>
            <a:r>
              <a:rPr lang="en-US" altLang="en-US" dirty="0">
                <a:latin typeface="Arial" charset="0"/>
              </a:rPr>
              <a:t>Option 1: Call the script from the command line when you first invoke SQL*Plus:</a:t>
            </a:r>
          </a:p>
          <a:p>
            <a:pPr marL="304746" lvl="2" indent="0">
              <a:lnSpc>
                <a:spcPct val="92000"/>
              </a:lnSpc>
              <a:buNone/>
            </a:pPr>
            <a:r>
              <a:rPr lang="en-US" altLang="en-US" dirty="0">
                <a:latin typeface="Courier New" panose="02070309020205020404" pitchFamily="49" charset="0"/>
                <a:cs typeface="Courier New" panose="02070309020205020404" pitchFamily="49" charset="0"/>
              </a:rPr>
              <a:t>	$ sqlplus hr/hr@HRPDB @script.sql</a:t>
            </a:r>
          </a:p>
          <a:p>
            <a:pPr lvl="2">
              <a:lnSpc>
                <a:spcPct val="92000"/>
              </a:lnSpc>
            </a:pPr>
            <a:r>
              <a:rPr lang="en-US" altLang="en-US" dirty="0">
                <a:latin typeface="Arial" charset="0"/>
              </a:rPr>
              <a:t>Option 2: Call the script from inside a SQL*Plus session simply by using the “@” operator: </a:t>
            </a:r>
          </a:p>
          <a:p>
            <a:pPr marL="304746" lvl="2" indent="0">
              <a:lnSpc>
                <a:spcPct val="92000"/>
              </a:lnSpc>
              <a:buNone/>
            </a:pPr>
            <a:r>
              <a:rPr lang="en-US" altLang="en-US" dirty="0">
                <a:latin typeface="Courier New" panose="02070309020205020404" pitchFamily="49" charset="0"/>
                <a:cs typeface="Courier New" panose="02070309020205020404" pitchFamily="49" charset="0"/>
              </a:rPr>
              <a:t>	SQL&gt; @script.sql</a:t>
            </a:r>
          </a:p>
          <a:p>
            <a:pPr lvl="1">
              <a:lnSpc>
                <a:spcPct val="92000"/>
              </a:lnSpc>
            </a:pPr>
            <a:r>
              <a:rPr lang="en-US" altLang="en-US" dirty="0">
                <a:latin typeface="Arial" charset="0"/>
              </a:rPr>
              <a:t>When a script is saved from SQL*Plus by using the </a:t>
            </a:r>
            <a:r>
              <a:rPr lang="en-US" altLang="en-US" dirty="0">
                <a:latin typeface="Courier New" panose="02070309020205020404" pitchFamily="49" charset="0"/>
                <a:cs typeface="Courier New" panose="02070309020205020404" pitchFamily="49" charset="0"/>
              </a:rPr>
              <a:t>SAVE</a:t>
            </a:r>
            <a:r>
              <a:rPr lang="en-US" altLang="en-US" dirty="0">
                <a:latin typeface="Arial" charset="0"/>
              </a:rPr>
              <a:t> command, the </a:t>
            </a:r>
            <a:r>
              <a:rPr lang="en-US" altLang="en-US" dirty="0">
                <a:latin typeface="Courier New" panose="02070309020205020404" pitchFamily="49" charset="0"/>
                <a:cs typeface="Courier New" panose="02070309020205020404" pitchFamily="49" charset="0"/>
              </a:rPr>
              <a:t>.sql </a:t>
            </a:r>
            <a:r>
              <a:rPr lang="en-US" altLang="en-US" dirty="0">
                <a:latin typeface="Arial" charset="0"/>
              </a:rPr>
              <a:t>extension is automatically supplied. You can then execute the script without supplying the extension at execution time, for example:</a:t>
            </a:r>
          </a:p>
          <a:p>
            <a:pPr lvl="1">
              <a:lnSpc>
                <a:spcPct val="92000"/>
              </a:lnSpc>
            </a:pPr>
            <a:r>
              <a:rPr lang="en-US" altLang="en-US" dirty="0">
                <a:latin typeface="Courier New" panose="02070309020205020404" pitchFamily="49" charset="0"/>
                <a:cs typeface="Courier New" panose="02070309020205020404" pitchFamily="49" charset="0"/>
              </a:rPr>
              <a:t>SQL&gt; @script  </a:t>
            </a:r>
          </a:p>
        </p:txBody>
      </p:sp>
    </p:spTree>
    <p:extLst>
      <p:ext uri="{BB962C8B-B14F-4D97-AF65-F5344CB8AC3E}">
        <p14:creationId xmlns:p14="http://schemas.microsoft.com/office/powerpoint/2010/main" val="29574467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5 - </a:t>
            </a:r>
            <a:fld id="{4D057758-5426-4F43-82A1-2D95BD07B4EC}" type="slidenum">
              <a:rPr lang="en-US" smtClean="0"/>
              <a:t>8</a:t>
            </a:fld>
            <a:endParaRPr lang="en-US" dirty="0"/>
          </a:p>
        </p:txBody>
      </p:sp>
      <p:sp>
        <p:nvSpPr>
          <p:cNvPr id="5" name="Notes Placeholder 4"/>
          <p:cNvSpPr>
            <a:spLocks noGrp="1"/>
          </p:cNvSpPr>
          <p:nvPr>
            <p:ph type="body" idx="1"/>
          </p:nvPr>
        </p:nvSpPr>
        <p:spPr>
          <a:xfrm>
            <a:off x="292608" y="450056"/>
            <a:ext cx="6400800" cy="8191024"/>
          </a:xfrm>
        </p:spPr>
        <p:txBody>
          <a:bodyPr/>
          <a:lstStyle/>
          <a:p>
            <a:pPr lvl="1" eaLnBrk="1" hangingPunct="1"/>
            <a:r>
              <a:rPr lang="en-US" b="1" dirty="0">
                <a:latin typeface="Arial" charset="0"/>
                <a:cs typeface="Arial" charset="0"/>
              </a:rPr>
              <a:t>Calling SQL*Plus from a Shell Script</a:t>
            </a:r>
          </a:p>
          <a:p>
            <a:pPr lvl="1" eaLnBrk="1" hangingPunct="1"/>
            <a:r>
              <a:rPr lang="en-US" dirty="0">
                <a:latin typeface="Arial" charset="0"/>
                <a:cs typeface="Arial" charset="0"/>
              </a:rPr>
              <a:t>You can call SQL*Plus from a shell script or BAT file by invoking </a:t>
            </a:r>
            <a:r>
              <a:rPr lang="en-US" dirty="0">
                <a:latin typeface="Courier New" panose="02070309020205020404" pitchFamily="49" charset="0"/>
                <a:cs typeface="Courier New" panose="02070309020205020404" pitchFamily="49" charset="0"/>
              </a:rPr>
              <a:t>sqlplus</a:t>
            </a:r>
            <a:r>
              <a:rPr lang="en-US" dirty="0">
                <a:latin typeface="Arial" charset="0"/>
                <a:cs typeface="Arial" charset="0"/>
              </a:rPr>
              <a:t> and using the operating system scripting syntax for passing parameters. For example, suppose you have the following shell script:</a:t>
            </a:r>
          </a:p>
          <a:p>
            <a:pPr lvl="1" eaLnBrk="1" hangingPunct="1"/>
            <a:r>
              <a:rPr lang="en-US" dirty="0">
                <a:latin typeface="Courier New" panose="02070309020205020404" pitchFamily="49" charset="0"/>
                <a:cs typeface="Courier New" panose="02070309020205020404" pitchFamily="49" charset="0"/>
              </a:rPr>
              <a:t># Name of this file: batch_sqlplus.sh</a:t>
            </a:r>
          </a:p>
          <a:p>
            <a:pPr lvl="1" eaLnBrk="1" hangingPunct="1"/>
            <a:r>
              <a:rPr lang="en-US" dirty="0">
                <a:latin typeface="Courier New" panose="02070309020205020404" pitchFamily="49" charset="0"/>
                <a:cs typeface="Courier New" panose="02070309020205020404" pitchFamily="49" charset="0"/>
              </a:rPr>
              <a:t># Count employees and give raise.</a:t>
            </a:r>
          </a:p>
          <a:p>
            <a:pPr lvl="1" eaLnBrk="1" hangingPunct="1"/>
            <a:r>
              <a:rPr lang="en-US" dirty="0">
                <a:latin typeface="Courier New" panose="02070309020205020404" pitchFamily="49" charset="0"/>
                <a:cs typeface="Courier New" panose="02070309020205020404" pitchFamily="49" charset="0"/>
              </a:rPr>
              <a:t>sqlplus hr/hr &lt;&lt;EOF</a:t>
            </a:r>
          </a:p>
          <a:p>
            <a:pPr lvl="1" eaLnBrk="1" hangingPunct="1"/>
            <a:r>
              <a:rPr lang="en-US" dirty="0">
                <a:latin typeface="Courier New" panose="02070309020205020404" pitchFamily="49" charset="0"/>
                <a:cs typeface="Courier New" panose="02070309020205020404" pitchFamily="49" charset="0"/>
              </a:rPr>
              <a:t>select count(*) from employees;</a:t>
            </a:r>
          </a:p>
          <a:p>
            <a:pPr lvl="1" eaLnBrk="1" hangingPunct="1"/>
            <a:r>
              <a:rPr lang="en-US" dirty="0">
                <a:latin typeface="Courier New" panose="02070309020205020404" pitchFamily="49" charset="0"/>
                <a:cs typeface="Courier New" panose="02070309020205020404" pitchFamily="49" charset="0"/>
              </a:rPr>
              <a:t>update employees set salary = salary*1.10;</a:t>
            </a:r>
          </a:p>
          <a:p>
            <a:pPr lvl="1" eaLnBrk="1" hangingPunct="1"/>
            <a:r>
              <a:rPr lang="en-US" dirty="0">
                <a:latin typeface="Courier New" panose="02070309020205020404" pitchFamily="49" charset="0"/>
                <a:cs typeface="Courier New" panose="02070309020205020404" pitchFamily="49" charset="0"/>
              </a:rPr>
              <a:t>commit;</a:t>
            </a:r>
          </a:p>
          <a:p>
            <a:pPr lvl="1" eaLnBrk="1" hangingPunct="1"/>
            <a:r>
              <a:rPr lang="en-US" dirty="0">
                <a:latin typeface="Courier New" panose="02070309020205020404" pitchFamily="49" charset="0"/>
                <a:cs typeface="Courier New" panose="02070309020205020404" pitchFamily="49" charset="0"/>
              </a:rPr>
              <a:t>quit</a:t>
            </a:r>
          </a:p>
          <a:p>
            <a:pPr lvl="1" eaLnBrk="1" hangingPunct="1"/>
            <a:r>
              <a:rPr lang="en-US" dirty="0">
                <a:latin typeface="Courier New" panose="02070309020205020404" pitchFamily="49" charset="0"/>
                <a:cs typeface="Courier New" panose="02070309020205020404" pitchFamily="49" charset="0"/>
              </a:rPr>
              <a:t>EOF</a:t>
            </a:r>
          </a:p>
          <a:p>
            <a:pPr lvl="1" eaLnBrk="1" hangingPunct="1"/>
            <a:r>
              <a:rPr lang="en-US" dirty="0">
                <a:latin typeface="Arial" charset="0"/>
                <a:cs typeface="Arial" charset="0"/>
              </a:rPr>
              <a:t>You can call that shell script from the command line:</a:t>
            </a:r>
          </a:p>
          <a:p>
            <a:pPr lvl="1" eaLnBrk="1" hangingPunct="1"/>
            <a:r>
              <a:rPr lang="en-US" dirty="0">
                <a:latin typeface="Courier New" panose="02070309020205020404" pitchFamily="49" charset="0"/>
                <a:cs typeface="Courier New" panose="02070309020205020404" pitchFamily="49" charset="0"/>
              </a:rPr>
              <a:t>$ ./batch_sqlplus.sh</a:t>
            </a:r>
          </a:p>
          <a:p>
            <a:pPr lvl="1" eaLnBrk="1" hangingPunct="1"/>
            <a:r>
              <a:rPr lang="en-US" b="1" dirty="0">
                <a:latin typeface="Arial" charset="0"/>
                <a:cs typeface="Arial" charset="0"/>
              </a:rPr>
              <a:t>For More Information</a:t>
            </a:r>
          </a:p>
          <a:p>
            <a:pPr lvl="1" eaLnBrk="1" hangingPunct="1"/>
            <a:r>
              <a:rPr lang="en-US" dirty="0">
                <a:latin typeface="Arial" charset="0"/>
                <a:cs typeface="Arial" charset="0"/>
              </a:rPr>
              <a:t>To learn how to start SQL*Plus, see “Starting SQL Plus” in </a:t>
            </a:r>
            <a:r>
              <a:rPr lang="en-US" i="1" dirty="0">
                <a:latin typeface="Arial" charset="0"/>
                <a:cs typeface="Arial" charset="0"/>
              </a:rPr>
              <a:t>SQL*Plus Users Guide and Reference</a:t>
            </a:r>
            <a:r>
              <a:rPr lang="en-US" dirty="0">
                <a:latin typeface="Arial" charset="0"/>
                <a:cs typeface="Arial" charset="0"/>
              </a:rPr>
              <a:t>.</a:t>
            </a:r>
          </a:p>
        </p:txBody>
      </p:sp>
    </p:spTree>
    <p:extLst>
      <p:ext uri="{BB962C8B-B14F-4D97-AF65-F5344CB8AC3E}">
        <p14:creationId xmlns:p14="http://schemas.microsoft.com/office/powerpoint/2010/main" val="3712088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body" idx="1"/>
          </p:nvPr>
        </p:nvSpPr>
        <p:spPr>
          <a:noFill/>
          <a:ln/>
        </p:spPr>
        <p:txBody>
          <a:bodyPr/>
          <a:lstStyle/>
          <a:p>
            <a:pPr lvl="1"/>
            <a:r>
              <a:rPr lang="en-US" dirty="0">
                <a:latin typeface="Arial" charset="0"/>
              </a:rPr>
              <a:t>Oracle SQL Developer (SQL Developer) is a graphical tool for database developers and DBAs and gets installed with Oracle Database. You can choose to display several different panes in the SQL Developer interface, such as a Connections and DBA pane. You use the former to define connections to databases and use the latter to perform DBA operations. You should add connections only for which the associated database user has DBA privileges or at least privileges for the desired DBA navigator operations on the specified database.</a:t>
            </a:r>
          </a:p>
          <a:p>
            <a:pPr lvl="1"/>
            <a:r>
              <a:rPr lang="en-US" dirty="0">
                <a:latin typeface="Arial" charset="0"/>
              </a:rPr>
              <a:t>Some developer-type operations that you can perform with SQL Developer include:</a:t>
            </a:r>
          </a:p>
          <a:p>
            <a:pPr lvl="2"/>
            <a:r>
              <a:rPr lang="en-US" dirty="0">
                <a:latin typeface="Arial" charset="0"/>
              </a:rPr>
              <a:t>Develop scripts in both the SQL and PL/SQL languages</a:t>
            </a:r>
          </a:p>
          <a:p>
            <a:pPr lvl="2"/>
            <a:r>
              <a:rPr lang="en-US" dirty="0">
                <a:latin typeface="Arial" charset="0"/>
              </a:rPr>
              <a:t>Browse database objects</a:t>
            </a:r>
          </a:p>
          <a:p>
            <a:pPr lvl="2"/>
            <a:r>
              <a:rPr lang="en-US" dirty="0">
                <a:latin typeface="Arial" charset="0"/>
              </a:rPr>
              <a:t>Run SQL statements and SQL scripts</a:t>
            </a:r>
          </a:p>
          <a:p>
            <a:pPr lvl="2"/>
            <a:r>
              <a:rPr lang="en-US" dirty="0">
                <a:latin typeface="Arial" charset="0"/>
              </a:rPr>
              <a:t>Edit and debug PL/SQL statements</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5 - </a:t>
            </a:r>
            <a:fld id="{2A3D4D10-F79E-4DCE-A2A4-1640374D69A4}" type="slidenum">
              <a:rPr lang="en-US" smtClean="0"/>
              <a:t>9</a:t>
            </a:fld>
            <a:endParaRPr lang="en-US" dirty="0"/>
          </a:p>
        </p:txBody>
      </p:sp>
      <p:sp>
        <p:nvSpPr>
          <p:cNvPr id="4915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2372156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smtClean="0"/>
              <a:t>Click to edit Master title style</a:t>
            </a:r>
            <a:endParaRPr lang=""/>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
          </a:p>
        </p:txBody>
      </p:sp>
      <p:sp>
        <p:nvSpPr>
          <p:cNvPr id="4" name="Date Placeholder 3"/>
          <p:cNvSpPr>
            <a:spLocks noGrp="1"/>
          </p:cNvSpPr>
          <p:nvPr>
            <p:ph type="dt" sz="half" idx="10"/>
          </p:nvPr>
        </p:nvSpPr>
        <p:spPr/>
        <p:txBody>
          <a:bodyPr/>
          <a:lstStyle/>
          <a:p>
            <a:fld id="{C2014DC0-A9B6-4B44-8DEF-5682505B6C9F}"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FA4DE67A-2EC2-4322-ABE5-D2814D86AB77}" type="slidenum">
              <a:rPr lang="" smtClean="0"/>
              <a:t>‹#›</a:t>
            </a:fld>
            <a:endParaRPr lang=""/>
          </a:p>
        </p:txBody>
      </p:sp>
      <p:grpSp>
        <p:nvGrpSpPr>
          <p:cNvPr id="7" name="Group 16" hidden="1"/>
          <p:cNvGrpSpPr>
            <a:grpSpLocks/>
          </p:cNvGrpSpPr>
          <p:nvPr userDrawn="1"/>
        </p:nvGrpSpPr>
        <p:grpSpPr bwMode="auto">
          <a:xfrm>
            <a:off x="203147" y="302685"/>
            <a:ext cx="11799460" cy="6007100"/>
            <a:chOff x="152400" y="301083"/>
            <a:chExt cx="8851392" cy="6008894"/>
          </a:xfrm>
        </p:grpSpPr>
        <p:sp>
          <p:nvSpPr>
            <p:cNvPr id="8"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304747">
                <a:buClr>
                  <a:srgbClr val="000000"/>
                </a:buClr>
                <a:buFont typeface="Arial" pitchFamily="34" charset="0"/>
                <a:buNone/>
                <a:defRPr/>
              </a:pPr>
              <a:r>
                <a:rPr lang="en-US" b="1" dirty="0">
                  <a:solidFill>
                    <a:schemeClr val="accent5"/>
                  </a:solidFill>
                  <a:latin typeface="Arial" pitchFamily="34" charset="0"/>
                  <a:cs typeface="+mn-cs"/>
                </a:rPr>
                <a:t>Insert the correct lesson number in the Title Master.</a:t>
              </a:r>
            </a:p>
          </p:txBody>
        </p:sp>
        <p:grpSp>
          <p:nvGrpSpPr>
            <p:cNvPr id="9" name="Group 14" hidden="1"/>
            <p:cNvGrpSpPr>
              <a:grpSpLocks/>
            </p:cNvGrpSpPr>
            <p:nvPr userDrawn="1"/>
          </p:nvGrpSpPr>
          <p:grpSpPr bwMode="auto">
            <a:xfrm>
              <a:off x="152400" y="301083"/>
              <a:ext cx="8851392" cy="6008894"/>
              <a:chOff x="152400" y="301083"/>
              <a:chExt cx="8851392" cy="6008894"/>
            </a:xfrm>
          </p:grpSpPr>
          <p:sp>
            <p:nvSpPr>
              <p:cNvPr id="11"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12"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rPr>
                  <a:t>[ Use "CD Tools &gt; Guides" macro to hide and show otherwise go to the Slide Master and hide the shape]</a:t>
                </a:r>
              </a:p>
            </p:txBody>
          </p:sp>
        </p:grpSp>
        <p:sp>
          <p:nvSpPr>
            <p:cNvPr id="10" name="Isosceles Triangle 9"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grpSp>
        <p:nvGrpSpPr>
          <p:cNvPr id="13" name="Flag Bottom"/>
          <p:cNvGrpSpPr>
            <a:grpSpLocks/>
          </p:cNvGrpSpPr>
          <p:nvPr userDrawn="1"/>
        </p:nvGrpSpPr>
        <p:grpSpPr bwMode="auto">
          <a:xfrm>
            <a:off x="9751061" y="1420151"/>
            <a:ext cx="1656919" cy="651933"/>
            <a:chOff x="6948488" y="1524000"/>
            <a:chExt cx="1609725" cy="653144"/>
          </a:xfrm>
        </p:grpSpPr>
        <p:sp>
          <p:nvSpPr>
            <p:cNvPr id="14" name="Right Triangle 13"/>
            <p:cNvSpPr/>
            <p:nvPr userDrawn="1"/>
          </p:nvSpPr>
          <p:spPr bwMode="auto">
            <a:xfrm flipV="1">
              <a:off x="6948488"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sp>
          <p:nvSpPr>
            <p:cNvPr id="15" name="Right Triangle 14"/>
            <p:cNvSpPr/>
            <p:nvPr userDrawn="1"/>
          </p:nvSpPr>
          <p:spPr bwMode="auto">
            <a:xfrm flipH="1" flipV="1">
              <a:off x="7698871"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pic>
        <p:nvPicPr>
          <p:cNvPr id="16" name="Picture 15" descr="Oracle logo in white on red staging backgroun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6952" y="6303237"/>
            <a:ext cx="1516474" cy="554763"/>
          </a:xfrm>
          <a:prstGeom prst="rect">
            <a:avLst/>
          </a:prstGeom>
        </p:spPr>
      </p:pic>
    </p:spTree>
    <p:extLst>
      <p:ext uri="{BB962C8B-B14F-4D97-AF65-F5344CB8AC3E}">
        <p14:creationId xmlns:p14="http://schemas.microsoft.com/office/powerpoint/2010/main" val="2280295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C2014DC0-A9B6-4B44-8DEF-5682505B6C9F}"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FA4DE67A-2EC2-4322-ABE5-D2814D86AB77}" type="slidenum">
              <a:rPr lang="" smtClean="0"/>
              <a:t>‹#›</a:t>
            </a:fld>
            <a:endParaRPr lang=""/>
          </a:p>
        </p:txBody>
      </p:sp>
    </p:spTree>
    <p:extLst>
      <p:ext uri="{BB962C8B-B14F-4D97-AF65-F5344CB8AC3E}">
        <p14:creationId xmlns:p14="http://schemas.microsoft.com/office/powerpoint/2010/main" val="3030753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smtClean="0"/>
              <a:t>Click to edit Master title style</a:t>
            </a:r>
            <a:endParaRPr lang=""/>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C2014DC0-A9B6-4B44-8DEF-5682505B6C9F}"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FA4DE67A-2EC2-4322-ABE5-D2814D86AB77}" type="slidenum">
              <a:rPr lang="" smtClean="0"/>
              <a:t>‹#›</a:t>
            </a:fld>
            <a:endParaRPr lang=""/>
          </a:p>
        </p:txBody>
      </p:sp>
    </p:spTree>
    <p:extLst>
      <p:ext uri="{BB962C8B-B14F-4D97-AF65-F5344CB8AC3E}">
        <p14:creationId xmlns:p14="http://schemas.microsoft.com/office/powerpoint/2010/main" val="14356066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buFont typeface="+mj-lt"/>
              <a:buAutoNum type="alphaLcPeriod"/>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621630" y="1278893"/>
            <a:ext cx="3542885" cy="1659251"/>
          </a:xfrm>
        </p:spPr>
        <p:txBody>
          <a:bodyPr/>
          <a:lstStyle>
            <a:lvl1pPr>
              <a:defRPr sz="1800"/>
            </a:lvl1pPr>
            <a:lvl2pPr marL="461353" indent="-308979">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4516927" y="1280859"/>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8405200" y="1282824"/>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C2014DC0-A9B6-4B44-8DEF-5682505B6C9F}"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FA4DE67A-2EC2-4322-ABE5-D2814D86AB77}" type="slidenum">
              <a:rPr lang="" smtClean="0"/>
              <a:t>‹#›</a:t>
            </a:fld>
            <a:endParaRPr lang=""/>
          </a:p>
        </p:txBody>
      </p:sp>
    </p:spTree>
    <p:extLst>
      <p:ext uri="{BB962C8B-B14F-4D97-AF65-F5344CB8AC3E}">
        <p14:creationId xmlns:p14="http://schemas.microsoft.com/office/powerpoint/2010/main" val="2787514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en-US" smtClean="0"/>
              <a:t>Click to edit Master title style</a:t>
            </a:r>
            <a:endParaRPr lang=""/>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014DC0-A9B6-4B44-8DEF-5682505B6C9F}"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FA4DE67A-2EC2-4322-ABE5-D2814D86AB77}" type="slidenum">
              <a:rPr lang="" smtClean="0"/>
              <a:t>‹#›</a:t>
            </a:fld>
            <a:endParaRPr lang=""/>
          </a:p>
        </p:txBody>
      </p:sp>
    </p:spTree>
    <p:extLst>
      <p:ext uri="{BB962C8B-B14F-4D97-AF65-F5344CB8AC3E}">
        <p14:creationId xmlns:p14="http://schemas.microsoft.com/office/powerpoint/2010/main" val="159226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sz="half" idx="1"/>
          </p:nvPr>
        </p:nvSpPr>
        <p:spPr>
          <a:xfrm>
            <a:off x="83798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Content Placeholder 3"/>
          <p:cNvSpPr>
            <a:spLocks noGrp="1"/>
          </p:cNvSpPr>
          <p:nvPr>
            <p:ph sz="half" idx="2"/>
          </p:nvPr>
        </p:nvSpPr>
        <p:spPr>
          <a:xfrm>
            <a:off x="617059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Date Placeholder 4"/>
          <p:cNvSpPr>
            <a:spLocks noGrp="1"/>
          </p:cNvSpPr>
          <p:nvPr>
            <p:ph type="dt" sz="half" idx="10"/>
          </p:nvPr>
        </p:nvSpPr>
        <p:spPr/>
        <p:txBody>
          <a:bodyPr/>
          <a:lstStyle/>
          <a:p>
            <a:fld id="{C2014DC0-A9B6-4B44-8DEF-5682505B6C9F}" type="datetimeFigureOut">
              <a:rPr lang="" smtClean="0"/>
              <a:t>01/08/2021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FA4DE67A-2EC2-4322-ABE5-D2814D86AB77}" type="slidenum">
              <a:rPr lang="" smtClean="0"/>
              <a:t>‹#›</a:t>
            </a:fld>
            <a:endParaRPr lang=""/>
          </a:p>
        </p:txBody>
      </p:sp>
    </p:spTree>
    <p:extLst>
      <p:ext uri="{BB962C8B-B14F-4D97-AF65-F5344CB8AC3E}">
        <p14:creationId xmlns:p14="http://schemas.microsoft.com/office/powerpoint/2010/main" val="313936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smtClean="0"/>
              <a:t>Click to edit Master title style</a:t>
            </a:r>
            <a:endParaRPr lang=""/>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7" name="Date Placeholder 6"/>
          <p:cNvSpPr>
            <a:spLocks noGrp="1"/>
          </p:cNvSpPr>
          <p:nvPr>
            <p:ph type="dt" sz="half" idx="10"/>
          </p:nvPr>
        </p:nvSpPr>
        <p:spPr/>
        <p:txBody>
          <a:bodyPr/>
          <a:lstStyle/>
          <a:p>
            <a:fld id="{C2014DC0-A9B6-4B44-8DEF-5682505B6C9F}" type="datetimeFigureOut">
              <a:rPr lang="" smtClean="0"/>
              <a:t>01/08/2021</a:t>
            </a:fld>
            <a:endParaRPr lang=""/>
          </a:p>
        </p:txBody>
      </p:sp>
      <p:sp>
        <p:nvSpPr>
          <p:cNvPr id="8" name="Footer Placeholder 7"/>
          <p:cNvSpPr>
            <a:spLocks noGrp="1"/>
          </p:cNvSpPr>
          <p:nvPr>
            <p:ph type="ftr" sz="quarter" idx="11"/>
          </p:nvPr>
        </p:nvSpPr>
        <p:spPr/>
        <p:txBody>
          <a:bodyPr/>
          <a:lstStyle/>
          <a:p>
            <a:endParaRPr lang=""/>
          </a:p>
        </p:txBody>
      </p:sp>
      <p:sp>
        <p:nvSpPr>
          <p:cNvPr id="9" name="Slide Number Placeholder 8"/>
          <p:cNvSpPr>
            <a:spLocks noGrp="1"/>
          </p:cNvSpPr>
          <p:nvPr>
            <p:ph type="sldNum" sz="quarter" idx="12"/>
          </p:nvPr>
        </p:nvSpPr>
        <p:spPr/>
        <p:txBody>
          <a:bodyPr/>
          <a:lstStyle/>
          <a:p>
            <a:fld id="{FA4DE67A-2EC2-4322-ABE5-D2814D86AB77}" type="slidenum">
              <a:rPr lang="" smtClean="0"/>
              <a:t>‹#›</a:t>
            </a:fld>
            <a:endParaRPr lang=""/>
          </a:p>
        </p:txBody>
      </p:sp>
    </p:spTree>
    <p:extLst>
      <p:ext uri="{BB962C8B-B14F-4D97-AF65-F5344CB8AC3E}">
        <p14:creationId xmlns:p14="http://schemas.microsoft.com/office/powerpoint/2010/main" val="1103391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Date Placeholder 2"/>
          <p:cNvSpPr>
            <a:spLocks noGrp="1"/>
          </p:cNvSpPr>
          <p:nvPr>
            <p:ph type="dt" sz="half" idx="10"/>
          </p:nvPr>
        </p:nvSpPr>
        <p:spPr/>
        <p:txBody>
          <a:bodyPr/>
          <a:lstStyle/>
          <a:p>
            <a:fld id="{C2014DC0-A9B6-4B44-8DEF-5682505B6C9F}" type="datetimeFigureOut">
              <a:rPr lang="" smtClean="0"/>
              <a:t>01/08/2021</a:t>
            </a:fld>
            <a:endParaRPr lang=""/>
          </a:p>
        </p:txBody>
      </p:sp>
      <p:sp>
        <p:nvSpPr>
          <p:cNvPr id="4" name="Footer Placeholder 3"/>
          <p:cNvSpPr>
            <a:spLocks noGrp="1"/>
          </p:cNvSpPr>
          <p:nvPr>
            <p:ph type="ftr" sz="quarter" idx="11"/>
          </p:nvPr>
        </p:nvSpPr>
        <p:spPr/>
        <p:txBody>
          <a:bodyPr/>
          <a:lstStyle/>
          <a:p>
            <a:endParaRPr lang=""/>
          </a:p>
        </p:txBody>
      </p:sp>
      <p:sp>
        <p:nvSpPr>
          <p:cNvPr id="5" name="Slide Number Placeholder 4"/>
          <p:cNvSpPr>
            <a:spLocks noGrp="1"/>
          </p:cNvSpPr>
          <p:nvPr>
            <p:ph type="sldNum" sz="quarter" idx="12"/>
          </p:nvPr>
        </p:nvSpPr>
        <p:spPr/>
        <p:txBody>
          <a:bodyPr/>
          <a:lstStyle/>
          <a:p>
            <a:fld id="{FA4DE67A-2EC2-4322-ABE5-D2814D86AB77}" type="slidenum">
              <a:rPr lang="" smtClean="0"/>
              <a:t>‹#›</a:t>
            </a:fld>
            <a:endParaRPr lang=""/>
          </a:p>
        </p:txBody>
      </p:sp>
    </p:spTree>
    <p:extLst>
      <p:ext uri="{BB962C8B-B14F-4D97-AF65-F5344CB8AC3E}">
        <p14:creationId xmlns:p14="http://schemas.microsoft.com/office/powerpoint/2010/main" val="1924048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014DC0-A9B6-4B44-8DEF-5682505B6C9F}" type="datetimeFigureOut">
              <a:rPr lang="" smtClean="0"/>
              <a:t>01/08/2021</a:t>
            </a:fld>
            <a:endParaRPr lang=""/>
          </a:p>
        </p:txBody>
      </p:sp>
      <p:sp>
        <p:nvSpPr>
          <p:cNvPr id="3" name="Footer Placeholder 2"/>
          <p:cNvSpPr>
            <a:spLocks noGrp="1"/>
          </p:cNvSpPr>
          <p:nvPr>
            <p:ph type="ftr" sz="quarter" idx="11"/>
          </p:nvPr>
        </p:nvSpPr>
        <p:spPr/>
        <p:txBody>
          <a:bodyPr/>
          <a:lstStyle/>
          <a:p>
            <a:endParaRPr lang=""/>
          </a:p>
        </p:txBody>
      </p:sp>
      <p:sp>
        <p:nvSpPr>
          <p:cNvPr id="4" name="Slide Number Placeholder 3"/>
          <p:cNvSpPr>
            <a:spLocks noGrp="1"/>
          </p:cNvSpPr>
          <p:nvPr>
            <p:ph type="sldNum" sz="quarter" idx="12"/>
          </p:nvPr>
        </p:nvSpPr>
        <p:spPr/>
        <p:txBody>
          <a:bodyPr/>
          <a:lstStyle/>
          <a:p>
            <a:fld id="{FA4DE67A-2EC2-4322-ABE5-D2814D86AB77}" type="slidenum">
              <a:rPr lang="" smtClean="0"/>
              <a:t>‹#›</a:t>
            </a:fld>
            <a:endParaRPr lang=""/>
          </a:p>
        </p:txBody>
      </p:sp>
    </p:spTree>
    <p:extLst>
      <p:ext uri="{BB962C8B-B14F-4D97-AF65-F5344CB8AC3E}">
        <p14:creationId xmlns:p14="http://schemas.microsoft.com/office/powerpoint/2010/main" val="2948138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014DC0-A9B6-4B44-8DEF-5682505B6C9F}" type="datetimeFigureOut">
              <a:rPr lang="" smtClean="0"/>
              <a:t>01/08/2021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FA4DE67A-2EC2-4322-ABE5-D2814D86AB77}" type="slidenum">
              <a:rPr lang="" smtClean="0"/>
              <a:t>‹#›</a:t>
            </a:fld>
            <a:endParaRPr lang=""/>
          </a:p>
        </p:txBody>
      </p:sp>
    </p:spTree>
    <p:extLst>
      <p:ext uri="{BB962C8B-B14F-4D97-AF65-F5344CB8AC3E}">
        <p14:creationId xmlns:p14="http://schemas.microsoft.com/office/powerpoint/2010/main" val="473436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Picture Placeholder 2"/>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014DC0-A9B6-4B44-8DEF-5682505B6C9F}" type="datetimeFigureOut">
              <a:rPr lang="" smtClean="0"/>
              <a:t>01/08/2021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FA4DE67A-2EC2-4322-ABE5-D2814D86AB77}" type="slidenum">
              <a:rPr lang="" smtClean="0"/>
              <a:t>‹#›</a:t>
            </a:fld>
            <a:endParaRPr lang=""/>
          </a:p>
        </p:txBody>
      </p:sp>
    </p:spTree>
    <p:extLst>
      <p:ext uri="{BB962C8B-B14F-4D97-AF65-F5344CB8AC3E}">
        <p14:creationId xmlns:p14="http://schemas.microsoft.com/office/powerpoint/2010/main" val="1704155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smtClean="0"/>
              <a:t>Click to edit Master title style</a:t>
            </a:r>
            <a:endParaRPr lang=""/>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014DC0-A9B6-4B44-8DEF-5682505B6C9F}" type="datetimeFigureOut">
              <a:rPr lang="" smtClean="0"/>
              <a:t>01/08/2021</a:t>
            </a:fld>
            <a:endParaRPr lang=""/>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4DE67A-2EC2-4322-ABE5-D2814D86AB77}" type="slidenum">
              <a:rPr lang="" smtClean="0"/>
              <a:t>‹#›</a:t>
            </a:fld>
            <a:endParaRPr lang=""/>
          </a:p>
        </p:txBody>
      </p:sp>
    </p:spTree>
    <p:extLst>
      <p:ext uri="{BB962C8B-B14F-4D97-AF65-F5344CB8AC3E}">
        <p14:creationId xmlns:p14="http://schemas.microsoft.com/office/powerpoint/2010/main" val="1994054621"/>
      </p:ext>
    </p:extLst>
  </p:cSld>
  <p:clrMap bg1="lt1" tx1="dk1" bg2="lt2" tx2="dk2" accent1="accent1" accent2="accent2" accent3="accent3" accent4="accent4" accent5="accent5" accent6="accent6" hlink="hlink" folHlink="folHlink"/>
  <p:sldLayoutIdLst>
    <p:sldLayoutId id="2147484117" r:id="rId1"/>
    <p:sldLayoutId id="2147484118" r:id="rId2"/>
    <p:sldLayoutId id="2147484119" r:id="rId3"/>
    <p:sldLayoutId id="2147484120" r:id="rId4"/>
    <p:sldLayoutId id="2147484121" r:id="rId5"/>
    <p:sldLayoutId id="2147484122" r:id="rId6"/>
    <p:sldLayoutId id="2147484123" r:id="rId7"/>
    <p:sldLayoutId id="2147484124" r:id="rId8"/>
    <p:sldLayoutId id="2147484125" r:id="rId9"/>
    <p:sldLayoutId id="2147484126" r:id="rId10"/>
    <p:sldLayoutId id="2147484127" r:id="rId11"/>
    <p:sldLayoutId id="2147484106" r:id="rId12"/>
    <p:sldLayoutId id="2147484107" r:id="rId13"/>
    <p:sldLayoutId id="2147484113" r:id="rId14"/>
  </p:sldLayoutIdLs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2.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5.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18.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19.xml"/></Relationships>
</file>

<file path=ppt/slides/_rels/slide18.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notesSlide" Target="../notesSlides/notesSlide18.xml"/><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slideLayout" Target="../slideLayouts/slideLayout6.xml"/><Relationship Id="rId1" Type="http://schemas.openxmlformats.org/officeDocument/2006/relationships/tags" Target="../tags/tag20.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1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notesSlide" Target="../notesSlides/notesSlide19.xml"/><Relationship Id="rId7"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ags" Target="../tags/tag2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2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3" Type="http://schemas.openxmlformats.org/officeDocument/2006/relationships/notesSlide" Target="../notesSlides/notesSlide22.xml"/><Relationship Id="rId7" Type="http://schemas.openxmlformats.org/officeDocument/2006/relationships/image" Target="../media/image26.png"/><Relationship Id="rId12"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tags" Target="../tags/tag24.xml"/><Relationship Id="rId6" Type="http://schemas.openxmlformats.org/officeDocument/2006/relationships/image" Target="../media/image25.png"/><Relationship Id="rId11" Type="http://schemas.openxmlformats.org/officeDocument/2006/relationships/image" Target="../media/image30.png"/><Relationship Id="rId5" Type="http://schemas.microsoft.com/office/2007/relationships/hdphoto" Target="../media/hdphoto1.wdp"/><Relationship Id="rId15" Type="http://schemas.openxmlformats.org/officeDocument/2006/relationships/image" Target="../media/image23.png"/><Relationship Id="rId10" Type="http://schemas.openxmlformats.org/officeDocument/2006/relationships/image" Target="../media/image29.png"/><Relationship Id="rId4" Type="http://schemas.openxmlformats.org/officeDocument/2006/relationships/image" Target="../media/image24.png"/><Relationship Id="rId9" Type="http://schemas.openxmlformats.org/officeDocument/2006/relationships/image" Target="../media/image28.png"/><Relationship Id="rId14" Type="http://schemas.openxmlformats.org/officeDocument/2006/relationships/hyperlink" Target="http://www.oracle.com/pls/topic/lookup?ctx=cloud&amp;id=CSDBI-GUID-F90BABF1-F0D9-49E4-A649-A94A6A587310" TargetMode="Externa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79412" y="2819400"/>
            <a:ext cx="10512862" cy="1325563"/>
          </a:xfrm>
        </p:spPr>
        <p:txBody>
          <a:bodyPr/>
          <a:lstStyle/>
          <a:p>
            <a:r>
              <a:rPr lang="en-US" dirty="0"/>
              <a:t>Accessing an Oracle Database</a:t>
            </a:r>
          </a:p>
        </p:txBody>
      </p:sp>
      <p:sp>
        <p:nvSpPr>
          <p:cNvPr id="12292" name="Line 6"/>
          <p:cNvSpPr>
            <a:spLocks noChangeShapeType="1"/>
          </p:cNvSpPr>
          <p:nvPr/>
        </p:nvSpPr>
        <p:spPr bwMode="auto">
          <a:xfrm>
            <a:off x="2437765" y="4495800"/>
            <a:ext cx="1320456" cy="0"/>
          </a:xfrm>
          <a:prstGeom prst="line">
            <a:avLst/>
          </a:prstGeom>
          <a:noFill/>
          <a:ln w="9525">
            <a:noFill/>
            <a:round/>
            <a:headEnd/>
            <a:tailEnd type="triangle" w="med" len="med"/>
          </a:ln>
        </p:spPr>
        <p:txBody>
          <a:bodyPr lIns="16930" tIns="16930" rIns="16930" bIns="16930">
            <a:spAutoFit/>
          </a:bodyPr>
          <a:lstStyle/>
          <a:p>
            <a:endParaRPr lang="en-US"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0"/>
          <p:cNvSpPr>
            <a:spLocks noGrp="1" noChangeArrowheads="1"/>
          </p:cNvSpPr>
          <p:nvPr>
            <p:ph type="title"/>
          </p:nvPr>
        </p:nvSpPr>
        <p:spPr>
          <a:xfrm>
            <a:off x="760412" y="197735"/>
            <a:ext cx="9980830" cy="508126"/>
          </a:xfrm>
        </p:spPr>
        <p:txBody>
          <a:bodyPr>
            <a:normAutofit fontScale="90000"/>
          </a:bodyPr>
          <a:lstStyle/>
          <a:p>
            <a:pPr eaLnBrk="1" hangingPunct="1"/>
            <a:r>
              <a:rPr lang="en-US" altLang="en-US" dirty="0"/>
              <a:t>Oracle SQL Developer: DBA Actions</a:t>
            </a:r>
          </a:p>
        </p:txBody>
      </p:sp>
      <p:grpSp>
        <p:nvGrpSpPr>
          <p:cNvPr id="2" name="Group 1"/>
          <p:cNvGrpSpPr/>
          <p:nvPr/>
        </p:nvGrpSpPr>
        <p:grpSpPr>
          <a:xfrm>
            <a:off x="1903413" y="952501"/>
            <a:ext cx="8381999" cy="4952999"/>
            <a:chOff x="1979613" y="838201"/>
            <a:chExt cx="8381999" cy="5387974"/>
          </a:xfrm>
        </p:grpSpPr>
        <p:pic>
          <p:nvPicPr>
            <p:cNvPr id="61446" name="Picture 6"/>
            <p:cNvPicPr>
              <a:picLocks noChangeAspect="1" noChangeArrowheads="1"/>
            </p:cNvPicPr>
            <p:nvPr/>
          </p:nvPicPr>
          <p:blipFill>
            <a:blip r:embed="rId4"/>
            <a:srcRect/>
            <a:stretch>
              <a:fillRect/>
            </a:stretch>
          </p:blipFill>
          <p:spPr bwMode="auto">
            <a:xfrm>
              <a:off x="4875212" y="2339622"/>
              <a:ext cx="5486400" cy="3886200"/>
            </a:xfrm>
            <a:prstGeom prst="rect">
              <a:avLst/>
            </a:prstGeom>
            <a:noFill/>
            <a:ln w="28575" cap="flat" cmpd="sng">
              <a:solidFill>
                <a:schemeClr val="bg1">
                  <a:lumMod val="75000"/>
                </a:schemeClr>
              </a:solidFill>
              <a:prstDash val="solid"/>
              <a:miter lim="800000"/>
              <a:headEnd type="none" w="sm" len="sm"/>
              <a:tailEnd type="none" w="sm" len="sm"/>
            </a:ln>
          </p:spPr>
        </p:pic>
        <p:pic>
          <p:nvPicPr>
            <p:cNvPr id="62466" name="Picture 2"/>
            <p:cNvPicPr>
              <a:picLocks noChangeAspect="1" noChangeArrowheads="1"/>
            </p:cNvPicPr>
            <p:nvPr/>
          </p:nvPicPr>
          <p:blipFill>
            <a:blip r:embed="rId5"/>
            <a:srcRect/>
            <a:stretch>
              <a:fillRect/>
            </a:stretch>
          </p:blipFill>
          <p:spPr bwMode="auto">
            <a:xfrm>
              <a:off x="2179638" y="1273175"/>
              <a:ext cx="2466975" cy="4953000"/>
            </a:xfrm>
            <a:prstGeom prst="rect">
              <a:avLst/>
            </a:prstGeom>
            <a:noFill/>
            <a:ln w="28575" cap="flat" cmpd="sng">
              <a:solidFill>
                <a:schemeClr val="bg1">
                  <a:lumMod val="75000"/>
                </a:schemeClr>
              </a:solidFill>
              <a:prstDash val="solid"/>
              <a:miter lim="800000"/>
              <a:headEnd type="none" w="sm" len="sm"/>
              <a:tailEnd type="none" w="sm" len="sm"/>
            </a:ln>
          </p:spPr>
        </p:pic>
        <p:cxnSp>
          <p:nvCxnSpPr>
            <p:cNvPr id="11269" name="Straight Arrow Connector 34"/>
            <p:cNvCxnSpPr>
              <a:cxnSpLocks noChangeShapeType="1"/>
            </p:cNvCxnSpPr>
            <p:nvPr/>
          </p:nvCxnSpPr>
          <p:spPr bwMode="auto">
            <a:xfrm>
              <a:off x="1979613" y="2297113"/>
              <a:ext cx="365125" cy="0"/>
            </a:xfrm>
            <a:prstGeom prst="straightConnector1">
              <a:avLst/>
            </a:prstGeom>
            <a:noFill/>
            <a:ln w="28575" algn="ctr">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11270" name="Straight Arrow Connector 35"/>
            <p:cNvCxnSpPr>
              <a:cxnSpLocks noChangeShapeType="1"/>
            </p:cNvCxnSpPr>
            <p:nvPr/>
          </p:nvCxnSpPr>
          <p:spPr bwMode="auto">
            <a:xfrm>
              <a:off x="1979613" y="2740025"/>
              <a:ext cx="365125" cy="0"/>
            </a:xfrm>
            <a:prstGeom prst="straightConnector1">
              <a:avLst/>
            </a:prstGeom>
            <a:noFill/>
            <a:ln w="28575" algn="ctr">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11271" name="Straight Arrow Connector 36"/>
            <p:cNvCxnSpPr>
              <a:cxnSpLocks noChangeShapeType="1"/>
            </p:cNvCxnSpPr>
            <p:nvPr/>
          </p:nvCxnSpPr>
          <p:spPr bwMode="auto">
            <a:xfrm>
              <a:off x="1979613" y="3690938"/>
              <a:ext cx="365125" cy="0"/>
            </a:xfrm>
            <a:prstGeom prst="straightConnector1">
              <a:avLst/>
            </a:prstGeom>
            <a:noFill/>
            <a:ln w="28575" algn="ctr">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11272" name="Straight Arrow Connector 37"/>
            <p:cNvCxnSpPr>
              <a:cxnSpLocks noChangeShapeType="1"/>
            </p:cNvCxnSpPr>
            <p:nvPr/>
          </p:nvCxnSpPr>
          <p:spPr bwMode="auto">
            <a:xfrm>
              <a:off x="1979613" y="3843338"/>
              <a:ext cx="365125" cy="0"/>
            </a:xfrm>
            <a:prstGeom prst="straightConnector1">
              <a:avLst/>
            </a:prstGeom>
            <a:noFill/>
            <a:ln w="28575" algn="ctr">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11273" name="Straight Arrow Connector 38"/>
            <p:cNvCxnSpPr>
              <a:cxnSpLocks noChangeShapeType="1"/>
            </p:cNvCxnSpPr>
            <p:nvPr/>
          </p:nvCxnSpPr>
          <p:spPr bwMode="auto">
            <a:xfrm>
              <a:off x="1979613" y="3979863"/>
              <a:ext cx="365125" cy="0"/>
            </a:xfrm>
            <a:prstGeom prst="straightConnector1">
              <a:avLst/>
            </a:prstGeom>
            <a:noFill/>
            <a:ln w="28575" algn="ctr">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11274" name="Straight Arrow Connector 39"/>
            <p:cNvCxnSpPr>
              <a:cxnSpLocks noChangeShapeType="1"/>
            </p:cNvCxnSpPr>
            <p:nvPr/>
          </p:nvCxnSpPr>
          <p:spPr bwMode="auto">
            <a:xfrm>
              <a:off x="1979613" y="4918075"/>
              <a:ext cx="365125" cy="0"/>
            </a:xfrm>
            <a:prstGeom prst="straightConnector1">
              <a:avLst/>
            </a:prstGeom>
            <a:noFill/>
            <a:ln w="28575" algn="ctr">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11275" name="Straight Arrow Connector 40"/>
            <p:cNvCxnSpPr>
              <a:cxnSpLocks noChangeShapeType="1"/>
            </p:cNvCxnSpPr>
            <p:nvPr/>
          </p:nvCxnSpPr>
          <p:spPr bwMode="auto">
            <a:xfrm>
              <a:off x="1979613" y="5070475"/>
              <a:ext cx="365125" cy="0"/>
            </a:xfrm>
            <a:prstGeom prst="straightConnector1">
              <a:avLst/>
            </a:prstGeom>
            <a:noFill/>
            <a:ln w="28575" algn="ctr">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11276" name="Straight Arrow Connector 41"/>
            <p:cNvCxnSpPr>
              <a:cxnSpLocks noChangeShapeType="1"/>
            </p:cNvCxnSpPr>
            <p:nvPr/>
          </p:nvCxnSpPr>
          <p:spPr bwMode="auto">
            <a:xfrm>
              <a:off x="1979613" y="5202238"/>
              <a:ext cx="365125" cy="0"/>
            </a:xfrm>
            <a:prstGeom prst="straightConnector1">
              <a:avLst/>
            </a:prstGeom>
            <a:noFill/>
            <a:ln w="28575" algn="ctr">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11277" name="Straight Arrow Connector 42"/>
            <p:cNvCxnSpPr>
              <a:cxnSpLocks noChangeShapeType="1"/>
            </p:cNvCxnSpPr>
            <p:nvPr/>
          </p:nvCxnSpPr>
          <p:spPr bwMode="auto">
            <a:xfrm>
              <a:off x="1979613" y="5997575"/>
              <a:ext cx="365125" cy="0"/>
            </a:xfrm>
            <a:prstGeom prst="straightConnector1">
              <a:avLst/>
            </a:prstGeom>
            <a:noFill/>
            <a:ln w="28575" algn="ctr">
              <a:solidFill>
                <a:srgbClr val="0000FF"/>
              </a:solidFill>
              <a:round/>
              <a:headEnd/>
              <a:tailEnd type="triangle" w="med" len="med"/>
            </a:ln>
            <a:extLst>
              <a:ext uri="{909E8E84-426E-40DD-AFC4-6F175D3DCCD1}">
                <a14:hiddenFill xmlns:a14="http://schemas.microsoft.com/office/drawing/2010/main">
                  <a:noFill/>
                </a14:hiddenFill>
              </a:ext>
            </a:extLst>
          </p:spPr>
        </p:cxnSp>
        <p:sp>
          <p:nvSpPr>
            <p:cNvPr id="11278" name="Rectangle 26"/>
            <p:cNvSpPr>
              <a:spLocks noChangeArrowheads="1"/>
            </p:cNvSpPr>
            <p:nvPr/>
          </p:nvSpPr>
          <p:spPr bwMode="auto">
            <a:xfrm>
              <a:off x="4799012" y="4168422"/>
              <a:ext cx="762000" cy="304800"/>
            </a:xfrm>
            <a:prstGeom prst="rect">
              <a:avLst/>
            </a:prstGeom>
            <a:noFill/>
            <a:ln w="28575" algn="ctr">
              <a:solidFill>
                <a:schemeClr val="accent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11279" name="Rectangle 27"/>
            <p:cNvSpPr>
              <a:spLocks noChangeArrowheads="1"/>
            </p:cNvSpPr>
            <p:nvPr/>
          </p:nvSpPr>
          <p:spPr bwMode="auto">
            <a:xfrm>
              <a:off x="2132012" y="1273175"/>
              <a:ext cx="762000" cy="304800"/>
            </a:xfrm>
            <a:prstGeom prst="rect">
              <a:avLst/>
            </a:prstGeom>
            <a:noFill/>
            <a:ln w="28575" algn="ctr">
              <a:solidFill>
                <a:schemeClr val="accent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11280" name="Oval 28"/>
            <p:cNvSpPr>
              <a:spLocks noChangeArrowheads="1"/>
            </p:cNvSpPr>
            <p:nvPr/>
          </p:nvSpPr>
          <p:spPr bwMode="auto">
            <a:xfrm>
              <a:off x="7085012" y="4625622"/>
              <a:ext cx="2438400" cy="304800"/>
            </a:xfrm>
            <a:prstGeom prst="ellipse">
              <a:avLst/>
            </a:prstGeom>
            <a:noFill/>
            <a:ln w="28575" algn="ctr">
              <a:solidFill>
                <a:srgbClr val="00B05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11281" name="Oval 29"/>
            <p:cNvSpPr>
              <a:spLocks noChangeArrowheads="1"/>
            </p:cNvSpPr>
            <p:nvPr/>
          </p:nvSpPr>
          <p:spPr bwMode="auto">
            <a:xfrm>
              <a:off x="7085012" y="4320822"/>
              <a:ext cx="533400" cy="304800"/>
            </a:xfrm>
            <a:prstGeom prst="ellipse">
              <a:avLst/>
            </a:prstGeom>
            <a:noFill/>
            <a:ln w="28575" algn="ctr">
              <a:solidFill>
                <a:srgbClr val="00B05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11282" name="Rectangle 1027"/>
            <p:cNvSpPr txBox="1">
              <a:spLocks noChangeArrowheads="1"/>
            </p:cNvSpPr>
            <p:nvPr/>
          </p:nvSpPr>
          <p:spPr bwMode="gray">
            <a:xfrm>
              <a:off x="2132012" y="838201"/>
              <a:ext cx="8077200" cy="1372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marL="574675" indent="-4572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ts val="525"/>
                </a:spcBef>
              </a:pPr>
              <a:r>
                <a:rPr lang="en-US" altLang="en-US" sz="2400" dirty="0">
                  <a:solidFill>
                    <a:srgbClr val="000000"/>
                  </a:solidFill>
                </a:rPr>
                <a:t>Using DBA features through DBA navigator</a:t>
              </a:r>
            </a:p>
            <a:p>
              <a:pPr eaLnBrk="1" hangingPunct="1">
                <a:spcBef>
                  <a:spcPts val="525"/>
                </a:spcBef>
              </a:pPr>
              <a:endParaRPr lang="en-US" altLang="en-US" sz="2400" dirty="0">
                <a:solidFill>
                  <a:srgbClr val="000000"/>
                </a:solidFill>
              </a:endParaRPr>
            </a:p>
            <a:p>
              <a:pPr eaLnBrk="1" hangingPunct="1">
                <a:spcBef>
                  <a:spcPts val="525"/>
                </a:spcBef>
              </a:pPr>
              <a:r>
                <a:rPr lang="en-US" altLang="en-US" sz="2400" dirty="0">
                  <a:solidFill>
                    <a:srgbClr val="000000"/>
                  </a:solidFill>
                </a:rPr>
                <a:t>                                Performing DBA actions</a:t>
              </a:r>
            </a:p>
          </p:txBody>
        </p:sp>
      </p:grpSp>
    </p:spTree>
    <p:custDataLst>
      <p:tags r:id="rId1"/>
    </p:custDataLst>
    <p:extLst>
      <p:ext uri="{BB962C8B-B14F-4D97-AF65-F5344CB8AC3E}">
        <p14:creationId xmlns:p14="http://schemas.microsoft.com/office/powerpoint/2010/main" val="1477397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SQL Developer Command Line (</a:t>
            </a:r>
            <a:r>
              <a:rPr lang="en-US" dirty="0" err="1"/>
              <a:t>SQLcl</a:t>
            </a:r>
            <a:r>
              <a:rPr lang="en-US" dirty="0" smtClean="0"/>
              <a:t>)</a:t>
            </a:r>
            <a:br>
              <a:rPr lang="en-US" dirty="0" smtClean="0"/>
            </a:br>
            <a:endParaRPr lang="en-US" altLang="es-MX" dirty="0"/>
          </a:p>
        </p:txBody>
      </p:sp>
      <p:sp>
        <p:nvSpPr>
          <p:cNvPr id="9219" name="Content Placeholder 9"/>
          <p:cNvSpPr>
            <a:spLocks noGrp="1"/>
          </p:cNvSpPr>
          <p:nvPr>
            <p:ph idx="1"/>
          </p:nvPr>
        </p:nvSpPr>
        <p:spPr>
          <a:xfrm>
            <a:off x="622138" y="1242485"/>
            <a:ext cx="10944549" cy="1911628"/>
          </a:xfrm>
        </p:spPr>
        <p:txBody>
          <a:bodyPr/>
          <a:lstStyle/>
          <a:p>
            <a:pPr lvl="1">
              <a:buClr>
                <a:schemeClr val="accent1"/>
              </a:buClr>
              <a:defRPr/>
            </a:pPr>
            <a:r>
              <a:rPr lang="en-US" dirty="0"/>
              <a:t>SQLcl:</a:t>
            </a:r>
          </a:p>
          <a:p>
            <a:pPr lvl="2">
              <a:buClr>
                <a:schemeClr val="accent1"/>
              </a:buClr>
              <a:defRPr/>
            </a:pPr>
            <a:r>
              <a:rPr lang="en-US" dirty="0"/>
              <a:t>Is a tool that can access Oracle databases</a:t>
            </a:r>
          </a:p>
          <a:p>
            <a:pPr lvl="2">
              <a:buClr>
                <a:schemeClr val="accent1"/>
              </a:buClr>
              <a:defRPr/>
            </a:pPr>
            <a:r>
              <a:rPr lang="en-US" dirty="0"/>
              <a:t>Is a cross between SQL*Plus and SQL Developer</a:t>
            </a:r>
          </a:p>
          <a:p>
            <a:pPr lvl="2">
              <a:buClr>
                <a:schemeClr val="accent1"/>
              </a:buClr>
              <a:defRPr/>
            </a:pPr>
            <a:r>
              <a:rPr lang="en-US" dirty="0"/>
              <a:t>Incorporates Linux-like and IDE features, and color</a:t>
            </a:r>
          </a:p>
          <a:p>
            <a:pPr lvl="1">
              <a:buClr>
                <a:schemeClr val="accent1"/>
              </a:buClr>
              <a:defRPr/>
            </a:pPr>
            <a:r>
              <a:rPr lang="en-US" dirty="0"/>
              <a:t>Example query with formatting to fit the screen: </a:t>
            </a:r>
          </a:p>
        </p:txBody>
      </p:sp>
      <p:sp>
        <p:nvSpPr>
          <p:cNvPr id="4" name="Content Placeholder 2"/>
          <p:cNvSpPr txBox="1">
            <a:spLocks/>
          </p:cNvSpPr>
          <p:nvPr/>
        </p:nvSpPr>
        <p:spPr bwMode="gray">
          <a:xfrm>
            <a:off x="982818" y="3276600"/>
            <a:ext cx="10750394" cy="1941612"/>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16930">
            <a:spAutoFit/>
          </a:bodyPr>
          <a:lstStyle/>
          <a:p>
            <a:pPr marL="609493" indent="-609493" defTabSz="533307">
              <a:tabLst>
                <a:tab pos="533307" algn="r"/>
                <a:tab pos="897310" algn="l"/>
              </a:tabLst>
              <a:defRPr/>
            </a:pPr>
            <a:r>
              <a:rPr lang="en-US" b="1" dirty="0">
                <a:latin typeface="Courier New" pitchFamily="49" charset="0"/>
              </a:rPr>
              <a:t>SQL&gt; SELECT first_name, last_name, salary, hire_date FROM hr.employees;</a:t>
            </a:r>
          </a:p>
          <a:p>
            <a:pPr marL="609493" indent="-609493" defTabSz="533307">
              <a:tabLst>
                <a:tab pos="533307" algn="r"/>
                <a:tab pos="897310" algn="l"/>
              </a:tabLst>
              <a:defRPr/>
            </a:pPr>
            <a:endParaRPr lang="en-US" b="1" dirty="0">
              <a:latin typeface="Courier New" pitchFamily="49" charset="0"/>
            </a:endParaRPr>
          </a:p>
          <a:p>
            <a:pPr marL="609493" indent="-609493" defTabSz="533307">
              <a:tabLst>
                <a:tab pos="533307" algn="r"/>
                <a:tab pos="897310" algn="l"/>
              </a:tabLst>
              <a:defRPr/>
            </a:pPr>
            <a:r>
              <a:rPr lang="en-US" b="1" dirty="0">
                <a:latin typeface="Courier New" pitchFamily="49" charset="0"/>
              </a:rPr>
              <a:t>FIRST_NAME   LAST_NAME   SALARY   HIRE_DATE</a:t>
            </a:r>
          </a:p>
          <a:p>
            <a:pPr marL="609493" indent="-609493" defTabSz="533307">
              <a:tabLst>
                <a:tab pos="533307" algn="r"/>
                <a:tab pos="897310" algn="l"/>
              </a:tabLst>
              <a:defRPr/>
            </a:pPr>
            <a:r>
              <a:rPr lang="en-US" b="1" dirty="0">
                <a:latin typeface="Courier New" pitchFamily="49" charset="0"/>
              </a:rPr>
              <a:t>Steven       King        24000    17-JUN-03</a:t>
            </a:r>
          </a:p>
          <a:p>
            <a:pPr marL="609493" indent="-609493" defTabSz="533307">
              <a:tabLst>
                <a:tab pos="533307" algn="r"/>
                <a:tab pos="897310" algn="l"/>
              </a:tabLst>
              <a:defRPr/>
            </a:pPr>
            <a:r>
              <a:rPr lang="en-US" b="1" dirty="0">
                <a:latin typeface="Courier New" pitchFamily="49" charset="0"/>
              </a:rPr>
              <a:t>Neena        Kochhar     17000    21-SEP-05</a:t>
            </a:r>
          </a:p>
          <a:p>
            <a:pPr marL="609493" indent="-609493" defTabSz="533307">
              <a:tabLst>
                <a:tab pos="533307" algn="r"/>
                <a:tab pos="897310" algn="l"/>
              </a:tabLst>
              <a:defRPr/>
            </a:pPr>
            <a:r>
              <a:rPr lang="en-US" b="1" dirty="0">
                <a:latin typeface="Courier New" pitchFamily="49" charset="0"/>
              </a:rPr>
              <a:t>...</a:t>
            </a:r>
          </a:p>
        </p:txBody>
      </p:sp>
    </p:spTree>
    <p:custDataLst>
      <p:tags r:id="rId1"/>
    </p:custDataLst>
    <p:extLst>
      <p:ext uri="{BB962C8B-B14F-4D97-AF65-F5344CB8AC3E}">
        <p14:creationId xmlns:p14="http://schemas.microsoft.com/office/powerpoint/2010/main" val="2206683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Database Configuration Assistant (DBCA</a:t>
            </a:r>
            <a:r>
              <a:rPr lang="en-US" dirty="0" smtClean="0"/>
              <a:t>)</a:t>
            </a:r>
            <a:br>
              <a:rPr lang="en-US" dirty="0" smtClean="0"/>
            </a:br>
            <a:endParaRPr lang="en-US" altLang="es-MX" dirty="0"/>
          </a:p>
        </p:txBody>
      </p:sp>
      <p:sp>
        <p:nvSpPr>
          <p:cNvPr id="9219" name="Content Placeholder 9"/>
          <p:cNvSpPr>
            <a:spLocks noGrp="1"/>
          </p:cNvSpPr>
          <p:nvPr>
            <p:ph idx="1"/>
          </p:nvPr>
        </p:nvSpPr>
        <p:spPr>
          <a:xfrm>
            <a:off x="622138" y="1242485"/>
            <a:ext cx="10944549" cy="2301478"/>
          </a:xfrm>
        </p:spPr>
        <p:txBody>
          <a:bodyPr/>
          <a:lstStyle/>
          <a:p>
            <a:pPr lvl="1">
              <a:buClr>
                <a:schemeClr val="accent1"/>
              </a:buClr>
              <a:defRPr/>
            </a:pPr>
            <a:r>
              <a:rPr lang="en-US" dirty="0"/>
              <a:t>DBCA is a tool for creating and configuring an Oracle database</a:t>
            </a:r>
          </a:p>
          <a:p>
            <a:pPr lvl="1">
              <a:buClr>
                <a:schemeClr val="accent1"/>
              </a:buClr>
              <a:defRPr/>
            </a:pPr>
            <a:r>
              <a:rPr lang="en-US" dirty="0"/>
              <a:t>DBCA has two modes:</a:t>
            </a:r>
          </a:p>
          <a:p>
            <a:pPr lvl="2">
              <a:buClr>
                <a:schemeClr val="accent1"/>
              </a:buClr>
              <a:defRPr/>
            </a:pPr>
            <a:r>
              <a:rPr lang="en-US" dirty="0"/>
              <a:t>Interactive: Provides a graphical interface and guided workflow</a:t>
            </a:r>
          </a:p>
          <a:p>
            <a:pPr lvl="2">
              <a:buClr>
                <a:schemeClr val="accent1"/>
              </a:buClr>
              <a:defRPr/>
            </a:pPr>
            <a:r>
              <a:rPr lang="en-US" dirty="0"/>
              <a:t>Noninteractive/silent: Uses command-line arguments, a response file, or both</a:t>
            </a:r>
          </a:p>
          <a:p>
            <a:pPr lvl="1">
              <a:buClr>
                <a:schemeClr val="accent1"/>
              </a:buClr>
              <a:defRPr/>
            </a:pPr>
            <a:r>
              <a:rPr lang="en-US" dirty="0"/>
              <a:t>DBCA can be launched by the Oracle Universal Installer or invoked after the software is installed.</a:t>
            </a:r>
          </a:p>
        </p:txBody>
      </p:sp>
    </p:spTree>
    <p:custDataLst>
      <p:tags r:id="rId1"/>
    </p:custDataLst>
    <p:extLst>
      <p:ext uri="{BB962C8B-B14F-4D97-AF65-F5344CB8AC3E}">
        <p14:creationId xmlns:p14="http://schemas.microsoft.com/office/powerpoint/2010/main" val="450651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684212" y="-99904"/>
            <a:ext cx="10512862" cy="1325563"/>
          </a:xfrm>
        </p:spPr>
        <p:txBody>
          <a:bodyPr/>
          <a:lstStyle/>
          <a:p>
            <a:pPr eaLnBrk="1" hangingPunct="1"/>
            <a:r>
              <a:rPr lang="en-US" altLang="en-US" dirty="0"/>
              <a:t>Oracle Enterprise Manager Database Express</a:t>
            </a:r>
          </a:p>
        </p:txBody>
      </p:sp>
      <p:grpSp>
        <p:nvGrpSpPr>
          <p:cNvPr id="3" name="Group 2"/>
          <p:cNvGrpSpPr/>
          <p:nvPr/>
        </p:nvGrpSpPr>
        <p:grpSpPr>
          <a:xfrm>
            <a:off x="2246312" y="876300"/>
            <a:ext cx="7696200" cy="5105400"/>
            <a:chOff x="2132012" y="1143000"/>
            <a:chExt cx="7696200" cy="5105400"/>
          </a:xfrm>
        </p:grpSpPr>
        <p:sp>
          <p:nvSpPr>
            <p:cNvPr id="12291" name="Rectangle 28"/>
            <p:cNvSpPr>
              <a:spLocks noChangeArrowheads="1"/>
            </p:cNvSpPr>
            <p:nvPr/>
          </p:nvSpPr>
          <p:spPr bwMode="auto">
            <a:xfrm>
              <a:off x="2132012" y="2286000"/>
              <a:ext cx="7696200" cy="3962400"/>
            </a:xfrm>
            <a:prstGeom prst="rect">
              <a:avLst/>
            </a:prstGeom>
            <a:solidFill>
              <a:srgbClr val="00B0F0"/>
            </a:solidFill>
            <a:ln w="28575" algn="ctr">
              <a:solidFill>
                <a:schemeClr val="tx1"/>
              </a:solidFill>
              <a:round/>
              <a:headEnd type="none" w="sm" len="sm"/>
              <a:tailEnd type="none" w="sm" len="sm"/>
            </a:ln>
          </p:spPr>
          <p:txBody>
            <a:bodyPr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12292" name="TextBox 3"/>
            <p:cNvSpPr txBox="1">
              <a:spLocks noChangeArrowheads="1"/>
            </p:cNvSpPr>
            <p:nvPr/>
          </p:nvSpPr>
          <p:spPr bwMode="auto">
            <a:xfrm>
              <a:off x="5103812" y="1524000"/>
              <a:ext cx="1004888" cy="3698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solidFill>
                    <a:srgbClr val="000000"/>
                  </a:solidFill>
                </a:rPr>
                <a:t>Listener</a:t>
              </a:r>
            </a:p>
          </p:txBody>
        </p:sp>
        <p:sp>
          <p:nvSpPr>
            <p:cNvPr id="12293" name="TextBox 4"/>
            <p:cNvSpPr txBox="1">
              <a:spLocks noChangeArrowheads="1"/>
            </p:cNvSpPr>
            <p:nvPr/>
          </p:nvSpPr>
          <p:spPr bwMode="auto">
            <a:xfrm>
              <a:off x="4875213" y="2667000"/>
              <a:ext cx="1287463" cy="369888"/>
            </a:xfrm>
            <a:prstGeom prst="rect">
              <a:avLst/>
            </a:prstGeom>
            <a:solidFill>
              <a:schemeClr val="bg1"/>
            </a:solidFill>
            <a:ln w="28575">
              <a:solidFill>
                <a:schemeClr val="tx1"/>
              </a:solidFill>
              <a:miter lim="800000"/>
              <a:headEnd/>
              <a:tailEnd/>
            </a:ln>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solidFill>
                    <a:srgbClr val="000000"/>
                  </a:solidFill>
                </a:rPr>
                <a:t>Dispatcher</a:t>
              </a:r>
            </a:p>
          </p:txBody>
        </p:sp>
        <p:sp>
          <p:nvSpPr>
            <p:cNvPr id="12294" name="Oval 5"/>
            <p:cNvSpPr>
              <a:spLocks noChangeArrowheads="1"/>
            </p:cNvSpPr>
            <p:nvPr/>
          </p:nvSpPr>
          <p:spPr bwMode="auto">
            <a:xfrm>
              <a:off x="2208212" y="2438400"/>
              <a:ext cx="1066800" cy="533400"/>
            </a:xfrm>
            <a:prstGeom prst="ellipse">
              <a:avLst/>
            </a:prstGeom>
            <a:solidFill>
              <a:schemeClr val="bg1"/>
            </a:solidFill>
            <a:ln w="28575" algn="ctr">
              <a:solidFill>
                <a:schemeClr val="tx1"/>
              </a:solidFill>
              <a:round/>
              <a:headEnd type="none" w="sm" len="sm"/>
              <a:tailEnd type="none" w="sm" len="sm"/>
            </a:ln>
          </p:spPr>
          <p:txBody>
            <a:bodyPr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solidFill>
                  <a:srgbClr val="000000"/>
                </a:solidFill>
              </a:endParaRPr>
            </a:p>
          </p:txBody>
        </p:sp>
        <p:sp>
          <p:nvSpPr>
            <p:cNvPr id="12295" name="Oval 15"/>
            <p:cNvSpPr>
              <a:spLocks noChangeArrowheads="1"/>
            </p:cNvSpPr>
            <p:nvPr/>
          </p:nvSpPr>
          <p:spPr bwMode="auto">
            <a:xfrm>
              <a:off x="2360612" y="2590800"/>
              <a:ext cx="1066800" cy="533400"/>
            </a:xfrm>
            <a:prstGeom prst="ellipse">
              <a:avLst/>
            </a:prstGeom>
            <a:solidFill>
              <a:schemeClr val="bg1"/>
            </a:solidFill>
            <a:ln w="28575" algn="ctr">
              <a:solidFill>
                <a:schemeClr val="tx1"/>
              </a:solidFill>
              <a:round/>
              <a:headEnd type="none" w="sm" len="sm"/>
              <a:tailEnd type="none" w="sm" len="sm"/>
            </a:ln>
          </p:spPr>
          <p:txBody>
            <a:bodyPr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solidFill>
                  <a:srgbClr val="000000"/>
                </a:solidFill>
              </a:endParaRPr>
            </a:p>
          </p:txBody>
        </p:sp>
        <p:sp>
          <p:nvSpPr>
            <p:cNvPr id="12296" name="Oval 19"/>
            <p:cNvSpPr>
              <a:spLocks noChangeArrowheads="1"/>
            </p:cNvSpPr>
            <p:nvPr/>
          </p:nvSpPr>
          <p:spPr bwMode="auto">
            <a:xfrm>
              <a:off x="2513012" y="2743200"/>
              <a:ext cx="1066800" cy="533400"/>
            </a:xfrm>
            <a:prstGeom prst="ellipse">
              <a:avLst/>
            </a:prstGeom>
            <a:solidFill>
              <a:schemeClr val="bg1"/>
            </a:solidFill>
            <a:ln w="28575" algn="ctr">
              <a:solidFill>
                <a:schemeClr val="tx1"/>
              </a:solidFill>
              <a:round/>
              <a:headEnd type="none" w="sm" len="sm"/>
              <a:tailEnd type="none" w="sm" len="sm"/>
            </a:ln>
          </p:spPr>
          <p:txBody>
            <a:bodyPr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solidFill>
                  <a:srgbClr val="000000"/>
                </a:solidFill>
              </a:endParaRPr>
            </a:p>
          </p:txBody>
        </p:sp>
        <p:grpSp>
          <p:nvGrpSpPr>
            <p:cNvPr id="12297" name="Group 21"/>
            <p:cNvGrpSpPr>
              <a:grpSpLocks/>
            </p:cNvGrpSpPr>
            <p:nvPr/>
          </p:nvGrpSpPr>
          <p:grpSpPr bwMode="auto">
            <a:xfrm>
              <a:off x="2665412" y="2895600"/>
              <a:ext cx="1066800" cy="533400"/>
              <a:chOff x="2133600" y="2209800"/>
              <a:chExt cx="1066800" cy="533400"/>
            </a:xfrm>
          </p:grpSpPr>
          <p:sp>
            <p:nvSpPr>
              <p:cNvPr id="12317" name="Oval 22"/>
              <p:cNvSpPr>
                <a:spLocks noChangeArrowheads="1"/>
              </p:cNvSpPr>
              <p:nvPr/>
            </p:nvSpPr>
            <p:spPr bwMode="auto">
              <a:xfrm>
                <a:off x="2133600" y="2209800"/>
                <a:ext cx="1066800" cy="533400"/>
              </a:xfrm>
              <a:prstGeom prst="ellipse">
                <a:avLst/>
              </a:prstGeom>
              <a:solidFill>
                <a:schemeClr val="bg1"/>
              </a:solidFill>
              <a:ln w="28575" algn="ctr">
                <a:solidFill>
                  <a:schemeClr val="tx1"/>
                </a:solidFill>
                <a:round/>
                <a:headEnd type="none" w="sm" len="sm"/>
                <a:tailEnd type="none" w="sm" len="sm"/>
              </a:ln>
            </p:spPr>
            <p:txBody>
              <a:bodyPr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solidFill>
                    <a:srgbClr val="000000"/>
                  </a:solidFill>
                </a:endParaRPr>
              </a:p>
            </p:txBody>
          </p:sp>
          <p:sp>
            <p:nvSpPr>
              <p:cNvPr id="12318" name="TextBox 23"/>
              <p:cNvSpPr txBox="1">
                <a:spLocks noChangeArrowheads="1"/>
              </p:cNvSpPr>
              <p:nvPr/>
            </p:nvSpPr>
            <p:spPr bwMode="auto">
              <a:xfrm>
                <a:off x="2286000" y="2209800"/>
                <a:ext cx="761747" cy="522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000000"/>
                    </a:solidFill>
                  </a:rPr>
                  <a:t>Shared</a:t>
                </a:r>
              </a:p>
              <a:p>
                <a:pPr eaLnBrk="1" hangingPunct="1"/>
                <a:r>
                  <a:rPr lang="en-US" altLang="en-US" sz="1400" dirty="0">
                    <a:solidFill>
                      <a:srgbClr val="000000"/>
                    </a:solidFill>
                  </a:rPr>
                  <a:t>Server</a:t>
                </a:r>
              </a:p>
            </p:txBody>
          </p:sp>
        </p:grpSp>
        <p:grpSp>
          <p:nvGrpSpPr>
            <p:cNvPr id="12298" name="Group 30"/>
            <p:cNvGrpSpPr>
              <a:grpSpLocks/>
            </p:cNvGrpSpPr>
            <p:nvPr/>
          </p:nvGrpSpPr>
          <p:grpSpPr bwMode="auto">
            <a:xfrm>
              <a:off x="4037012" y="3733801"/>
              <a:ext cx="2743200" cy="2270125"/>
              <a:chOff x="990600" y="2895600"/>
              <a:chExt cx="2743200" cy="2270379"/>
            </a:xfrm>
          </p:grpSpPr>
          <p:sp>
            <p:nvSpPr>
              <p:cNvPr id="12313" name="Rectangle 24"/>
              <p:cNvSpPr>
                <a:spLocks noChangeArrowheads="1"/>
              </p:cNvSpPr>
              <p:nvPr/>
            </p:nvSpPr>
            <p:spPr bwMode="auto">
              <a:xfrm>
                <a:off x="990600" y="2895600"/>
                <a:ext cx="2743200" cy="2270379"/>
              </a:xfrm>
              <a:prstGeom prst="rect">
                <a:avLst/>
              </a:prstGeom>
              <a:solidFill>
                <a:schemeClr val="bg1"/>
              </a:solidFill>
              <a:ln w="28575" algn="ctr">
                <a:solidFill>
                  <a:schemeClr val="tx1"/>
                </a:solidFill>
                <a:round/>
                <a:headEnd type="none" w="sm" len="sm"/>
                <a:tailEnd type="none" w="sm" len="sm"/>
              </a:ln>
            </p:spPr>
            <p:txBody>
              <a:bodyPr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solidFill>
                    <a:srgbClr val="000000"/>
                  </a:solidFill>
                </a:endParaRPr>
              </a:p>
            </p:txBody>
          </p:sp>
          <p:sp>
            <p:nvSpPr>
              <p:cNvPr id="12314" name="TextBox 25"/>
              <p:cNvSpPr txBox="1">
                <a:spLocks noChangeArrowheads="1"/>
              </p:cNvSpPr>
              <p:nvPr/>
            </p:nvSpPr>
            <p:spPr bwMode="auto">
              <a:xfrm>
                <a:off x="1290913" y="2971800"/>
                <a:ext cx="2142574" cy="366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solidFill>
                      <a:srgbClr val="000000"/>
                    </a:solidFill>
                  </a:rPr>
                  <a:t>Oracle Web Server</a:t>
                </a:r>
              </a:p>
            </p:txBody>
          </p:sp>
          <p:sp>
            <p:nvSpPr>
              <p:cNvPr id="12315" name="Rectangle 26"/>
              <p:cNvSpPr>
                <a:spLocks noChangeArrowheads="1"/>
              </p:cNvSpPr>
              <p:nvPr/>
            </p:nvSpPr>
            <p:spPr bwMode="auto">
              <a:xfrm>
                <a:off x="1198562" y="3429000"/>
                <a:ext cx="2362200" cy="1589265"/>
              </a:xfrm>
              <a:prstGeom prst="rect">
                <a:avLst/>
              </a:prstGeom>
              <a:noFill/>
              <a:ln w="28575"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solidFill>
                    <a:srgbClr val="000000"/>
                  </a:solidFill>
                </a:endParaRPr>
              </a:p>
            </p:txBody>
          </p:sp>
          <p:sp>
            <p:nvSpPr>
              <p:cNvPr id="11292" name="TextBox 27"/>
              <p:cNvSpPr txBox="1">
                <a:spLocks noChangeArrowheads="1"/>
              </p:cNvSpPr>
              <p:nvPr/>
            </p:nvSpPr>
            <p:spPr bwMode="auto">
              <a:xfrm>
                <a:off x="1177925" y="3561571"/>
                <a:ext cx="2403475" cy="1324123"/>
              </a:xfrm>
              <a:prstGeom prst="rect">
                <a:avLst/>
              </a:prstGeom>
              <a:noFill/>
              <a:ln w="9525">
                <a:noFill/>
                <a:miter lim="800000"/>
                <a:headEnd/>
                <a:tailEnd/>
              </a:ln>
            </p:spPr>
            <p:txBody>
              <a:bodyPr anchor="ctr">
                <a:spAutoFit/>
              </a:bodyPr>
              <a:lstStyle/>
              <a:p>
                <a:pPr>
                  <a:defRPr/>
                </a:pPr>
                <a:r>
                  <a:rPr lang="en-US" sz="1600" dirty="0">
                    <a:solidFill>
                      <a:srgbClr val="000000"/>
                    </a:solidFill>
                  </a:rPr>
                  <a:t>EM Express Servlet</a:t>
                </a:r>
              </a:p>
              <a:p>
                <a:pPr marL="234950" indent="-123825">
                  <a:buClr>
                    <a:schemeClr val="accent1"/>
                  </a:buClr>
                  <a:buFont typeface="Arial" pitchFamily="34" charset="0"/>
                  <a:buChar char="•"/>
                  <a:defRPr/>
                </a:pPr>
                <a:r>
                  <a:rPr lang="en-US" sz="1600" dirty="0">
                    <a:solidFill>
                      <a:srgbClr val="000000"/>
                    </a:solidFill>
                  </a:rPr>
                  <a:t>Authentication</a:t>
                </a:r>
              </a:p>
              <a:p>
                <a:pPr marL="234950" indent="-123825">
                  <a:buClr>
                    <a:schemeClr val="accent1"/>
                  </a:buClr>
                  <a:buFont typeface="Arial" pitchFamily="34" charset="0"/>
                  <a:buChar char="•"/>
                  <a:defRPr/>
                </a:pPr>
                <a:r>
                  <a:rPr lang="en-US" sz="1600" dirty="0">
                    <a:solidFill>
                      <a:srgbClr val="000000"/>
                    </a:solidFill>
                  </a:rPr>
                  <a:t>Session Management</a:t>
                </a:r>
              </a:p>
              <a:p>
                <a:pPr marL="234950" indent="-123825">
                  <a:buClr>
                    <a:schemeClr val="accent1"/>
                  </a:buClr>
                  <a:buFont typeface="Arial" pitchFamily="34" charset="0"/>
                  <a:buChar char="•"/>
                  <a:defRPr/>
                </a:pPr>
                <a:r>
                  <a:rPr lang="en-US" sz="1600" dirty="0">
                    <a:solidFill>
                      <a:srgbClr val="000000"/>
                    </a:solidFill>
                  </a:rPr>
                  <a:t>Compression</a:t>
                </a:r>
              </a:p>
              <a:p>
                <a:pPr marL="234950" indent="-123825">
                  <a:buClr>
                    <a:schemeClr val="accent1"/>
                  </a:buClr>
                  <a:buFont typeface="Arial" pitchFamily="34" charset="0"/>
                  <a:buChar char="•"/>
                  <a:defRPr/>
                </a:pPr>
                <a:r>
                  <a:rPr lang="en-US" sz="1600" dirty="0">
                    <a:solidFill>
                      <a:srgbClr val="000000"/>
                    </a:solidFill>
                  </a:rPr>
                  <a:t>Caching</a:t>
                </a:r>
                <a:endParaRPr lang="en-US" dirty="0">
                  <a:solidFill>
                    <a:srgbClr val="000000"/>
                  </a:solidFill>
                </a:endParaRPr>
              </a:p>
            </p:txBody>
          </p:sp>
        </p:grpSp>
        <p:sp>
          <p:nvSpPr>
            <p:cNvPr id="12299" name="Line 52"/>
            <p:cNvSpPr>
              <a:spLocks noChangeShapeType="1"/>
            </p:cNvSpPr>
            <p:nvPr/>
          </p:nvSpPr>
          <p:spPr bwMode="auto">
            <a:xfrm flipH="1">
              <a:off x="6094412" y="1676400"/>
              <a:ext cx="971550" cy="0"/>
            </a:xfrm>
            <a:prstGeom prst="line">
              <a:avLst/>
            </a:prstGeom>
            <a:noFill/>
            <a:ln w="28575" cap="rnd">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nchor="ctr"/>
            <a:lstStyle/>
            <a:p>
              <a:endParaRPr lang="en-US" dirty="0">
                <a:solidFill>
                  <a:srgbClr val="000000"/>
                </a:solidFill>
              </a:endParaRPr>
            </a:p>
          </p:txBody>
        </p:sp>
        <p:sp>
          <p:nvSpPr>
            <p:cNvPr id="12300" name="Line 52"/>
            <p:cNvSpPr>
              <a:spLocks noChangeShapeType="1"/>
            </p:cNvSpPr>
            <p:nvPr/>
          </p:nvSpPr>
          <p:spPr bwMode="auto">
            <a:xfrm rot="16200000" flipH="1">
              <a:off x="5189537" y="2276475"/>
              <a:ext cx="742950" cy="0"/>
            </a:xfrm>
            <a:prstGeom prst="line">
              <a:avLst/>
            </a:prstGeom>
            <a:noFill/>
            <a:ln w="28575" cap="rnd">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nchor="ctr"/>
            <a:lstStyle/>
            <a:p>
              <a:endParaRPr lang="en-US" dirty="0">
                <a:solidFill>
                  <a:srgbClr val="000000"/>
                </a:solidFill>
              </a:endParaRPr>
            </a:p>
          </p:txBody>
        </p:sp>
        <p:sp>
          <p:nvSpPr>
            <p:cNvPr id="12301" name="Line 52"/>
            <p:cNvSpPr>
              <a:spLocks noChangeShapeType="1"/>
            </p:cNvSpPr>
            <p:nvPr/>
          </p:nvSpPr>
          <p:spPr bwMode="auto">
            <a:xfrm flipH="1">
              <a:off x="3427412" y="2819400"/>
              <a:ext cx="1447800" cy="0"/>
            </a:xfrm>
            <a:prstGeom prst="line">
              <a:avLst/>
            </a:prstGeom>
            <a:noFill/>
            <a:ln w="28575" cap="rnd">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nchor="ctr"/>
            <a:lstStyle/>
            <a:p>
              <a:endParaRPr lang="en-US" dirty="0">
                <a:solidFill>
                  <a:srgbClr val="000000"/>
                </a:solidFill>
              </a:endParaRPr>
            </a:p>
          </p:txBody>
        </p:sp>
        <p:sp>
          <p:nvSpPr>
            <p:cNvPr id="12302" name="Freeform 51"/>
            <p:cNvSpPr>
              <a:spLocks/>
            </p:cNvSpPr>
            <p:nvPr/>
          </p:nvSpPr>
          <p:spPr bwMode="auto">
            <a:xfrm>
              <a:off x="3198812" y="3429000"/>
              <a:ext cx="838200" cy="1447800"/>
            </a:xfrm>
            <a:custGeom>
              <a:avLst/>
              <a:gdLst>
                <a:gd name="T0" fmla="*/ 0 w 309"/>
                <a:gd name="T1" fmla="*/ 0 h 381"/>
                <a:gd name="T2" fmla="*/ 0 w 309"/>
                <a:gd name="T3" fmla="*/ 2147483647 h 381"/>
                <a:gd name="T4" fmla="*/ 2147483647 w 309"/>
                <a:gd name="T5" fmla="*/ 2147483647 h 381"/>
                <a:gd name="T6" fmla="*/ 0 60000 65536"/>
                <a:gd name="T7" fmla="*/ 0 60000 65536"/>
                <a:gd name="T8" fmla="*/ 0 60000 65536"/>
                <a:gd name="T9" fmla="*/ 0 w 309"/>
                <a:gd name="T10" fmla="*/ 0 h 381"/>
                <a:gd name="T11" fmla="*/ 309 w 309"/>
                <a:gd name="T12" fmla="*/ 381 h 381"/>
              </a:gdLst>
              <a:ahLst/>
              <a:cxnLst>
                <a:cxn ang="T6">
                  <a:pos x="T0" y="T1"/>
                </a:cxn>
                <a:cxn ang="T7">
                  <a:pos x="T2" y="T3"/>
                </a:cxn>
                <a:cxn ang="T8">
                  <a:pos x="T4" y="T5"/>
                </a:cxn>
              </a:cxnLst>
              <a:rect l="T9" t="T10" r="T11" b="T12"/>
              <a:pathLst>
                <a:path w="309" h="381">
                  <a:moveTo>
                    <a:pt x="0" y="0"/>
                  </a:moveTo>
                  <a:lnTo>
                    <a:pt x="0" y="380"/>
                  </a:lnTo>
                  <a:lnTo>
                    <a:pt x="308" y="380"/>
                  </a:lnTo>
                </a:path>
              </a:pathLst>
            </a:custGeom>
            <a:noFill/>
            <a:ln w="28575" cap="rnd" cmpd="sng">
              <a:solidFill>
                <a:srgbClr val="000000"/>
              </a:solidFill>
              <a:prstDash val="solid"/>
              <a:round/>
              <a:headEnd type="none" w="sm" len="sm"/>
              <a:tailEnd type="triangle" w="lg" len="lg"/>
            </a:ln>
            <a:extLst>
              <a:ext uri="{909E8E84-426E-40DD-AFC4-6F175D3DCCD1}">
                <a14:hiddenFill xmlns:a14="http://schemas.microsoft.com/office/drawing/2010/main">
                  <a:solidFill>
                    <a:srgbClr val="FFFFFF"/>
                  </a:solidFill>
                </a14:hiddenFill>
              </a:ext>
            </a:extLst>
          </p:spPr>
          <p:txBody>
            <a:bodyPr anchor="ctr"/>
            <a:lstStyle/>
            <a:p>
              <a:endParaRPr lang="en-US" dirty="0">
                <a:solidFill>
                  <a:srgbClr val="000000"/>
                </a:solidFill>
              </a:endParaRPr>
            </a:p>
          </p:txBody>
        </p:sp>
        <p:sp>
          <p:nvSpPr>
            <p:cNvPr id="23" name="TextBox 42"/>
            <p:cNvSpPr txBox="1">
              <a:spLocks noChangeArrowheads="1"/>
            </p:cNvSpPr>
            <p:nvPr/>
          </p:nvSpPr>
          <p:spPr bwMode="auto">
            <a:xfrm>
              <a:off x="2714625" y="3810000"/>
              <a:ext cx="946150" cy="338138"/>
            </a:xfrm>
            <a:prstGeom prst="rect">
              <a:avLst/>
            </a:prstGeom>
            <a:solidFill>
              <a:schemeClr val="bg1">
                <a:lumMod val="85000"/>
              </a:schemeClr>
            </a:solidFill>
            <a:ln w="9525">
              <a:noFill/>
              <a:miter lim="800000"/>
              <a:headEnd/>
              <a:tailEnd/>
            </a:ln>
          </p:spPr>
          <p:txBody>
            <a:bodyPr wrap="none" anchor="ctr">
              <a:spAutoFit/>
            </a:bodyPr>
            <a:lstStyle/>
            <a:p>
              <a:pPr>
                <a:buFont typeface="Arial" charset="0"/>
                <a:buNone/>
                <a:defRPr/>
              </a:pPr>
              <a:r>
                <a:rPr lang="en-US" sz="1600" dirty="0">
                  <a:solidFill>
                    <a:srgbClr val="000000"/>
                  </a:solidFill>
                </a:rPr>
                <a:t>Request</a:t>
              </a:r>
            </a:p>
          </p:txBody>
        </p:sp>
        <p:sp>
          <p:nvSpPr>
            <p:cNvPr id="12304" name="TextBox 43"/>
            <p:cNvSpPr txBox="1">
              <a:spLocks noChangeArrowheads="1"/>
            </p:cNvSpPr>
            <p:nvPr/>
          </p:nvSpPr>
          <p:spPr bwMode="auto">
            <a:xfrm>
              <a:off x="8075613" y="3276601"/>
              <a:ext cx="1338263" cy="923925"/>
            </a:xfrm>
            <a:prstGeom prst="rect">
              <a:avLst/>
            </a:prstGeom>
            <a:solidFill>
              <a:schemeClr val="bg1"/>
            </a:solidFill>
            <a:ln w="28575">
              <a:solidFill>
                <a:schemeClr val="tx1"/>
              </a:solidFill>
              <a:miter lim="800000"/>
              <a:headEnd/>
              <a:tailEnd/>
            </a:ln>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solidFill>
                    <a:srgbClr val="000000"/>
                  </a:solidFill>
                </a:rPr>
                <a:t>Common</a:t>
              </a:r>
            </a:p>
            <a:p>
              <a:pPr eaLnBrk="1" hangingPunct="1"/>
              <a:r>
                <a:rPr lang="en-US" altLang="en-US" dirty="0">
                  <a:solidFill>
                    <a:srgbClr val="000000"/>
                  </a:solidFill>
                </a:rPr>
                <a:t>Reporting</a:t>
              </a:r>
            </a:p>
            <a:p>
              <a:pPr eaLnBrk="1" hangingPunct="1"/>
              <a:r>
                <a:rPr lang="en-US" altLang="en-US" dirty="0">
                  <a:solidFill>
                    <a:srgbClr val="000000"/>
                  </a:solidFill>
                </a:rPr>
                <a:t>Framework</a:t>
              </a:r>
            </a:p>
          </p:txBody>
        </p:sp>
        <p:sp>
          <p:nvSpPr>
            <p:cNvPr id="12305" name="TextBox 44"/>
            <p:cNvSpPr txBox="1">
              <a:spLocks noChangeArrowheads="1"/>
            </p:cNvSpPr>
            <p:nvPr/>
          </p:nvSpPr>
          <p:spPr bwMode="auto">
            <a:xfrm>
              <a:off x="8228013" y="5181601"/>
              <a:ext cx="1171575" cy="646113"/>
            </a:xfrm>
            <a:prstGeom prst="rect">
              <a:avLst/>
            </a:prstGeom>
            <a:solidFill>
              <a:schemeClr val="bg1"/>
            </a:solidFill>
            <a:ln w="28575">
              <a:solidFill>
                <a:schemeClr val="tx1"/>
              </a:solidFill>
              <a:miter lim="800000"/>
              <a:headEnd/>
              <a:tailEnd/>
            </a:ln>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solidFill>
                    <a:srgbClr val="000000"/>
                  </a:solidFill>
                </a:rPr>
                <a:t>File</a:t>
              </a:r>
            </a:p>
            <a:p>
              <a:pPr eaLnBrk="1" hangingPunct="1"/>
              <a:r>
                <a:rPr lang="en-US" altLang="en-US" dirty="0">
                  <a:solidFill>
                    <a:srgbClr val="000000"/>
                  </a:solidFill>
                </a:rPr>
                <a:t>Manager</a:t>
              </a:r>
            </a:p>
          </p:txBody>
        </p:sp>
        <p:sp>
          <p:nvSpPr>
            <p:cNvPr id="12306" name="Freeform 95"/>
            <p:cNvSpPr>
              <a:spLocks/>
            </p:cNvSpPr>
            <p:nvPr/>
          </p:nvSpPr>
          <p:spPr bwMode="auto">
            <a:xfrm rot="16200000">
              <a:off x="7199312" y="3314700"/>
              <a:ext cx="457200" cy="1295400"/>
            </a:xfrm>
            <a:custGeom>
              <a:avLst/>
              <a:gdLst>
                <a:gd name="T0" fmla="*/ 0 w 288"/>
                <a:gd name="T1" fmla="*/ 0 h 624"/>
                <a:gd name="T2" fmla="*/ 0 w 288"/>
                <a:gd name="T3" fmla="*/ 2147483647 h 624"/>
                <a:gd name="T4" fmla="*/ 2147483647 w 288"/>
                <a:gd name="T5" fmla="*/ 2147483647 h 624"/>
                <a:gd name="T6" fmla="*/ 2147483647 w 288"/>
                <a:gd name="T7" fmla="*/ 2147483647 h 624"/>
                <a:gd name="T8" fmla="*/ 0 60000 65536"/>
                <a:gd name="T9" fmla="*/ 0 60000 65536"/>
                <a:gd name="T10" fmla="*/ 0 60000 65536"/>
                <a:gd name="T11" fmla="*/ 0 60000 65536"/>
                <a:gd name="T12" fmla="*/ 0 w 288"/>
                <a:gd name="T13" fmla="*/ 0 h 624"/>
                <a:gd name="T14" fmla="*/ 288 w 288"/>
                <a:gd name="T15" fmla="*/ 624 h 624"/>
              </a:gdLst>
              <a:ahLst/>
              <a:cxnLst>
                <a:cxn ang="T8">
                  <a:pos x="T0" y="T1"/>
                </a:cxn>
                <a:cxn ang="T9">
                  <a:pos x="T2" y="T3"/>
                </a:cxn>
                <a:cxn ang="T10">
                  <a:pos x="T4" y="T5"/>
                </a:cxn>
                <a:cxn ang="T11">
                  <a:pos x="T6" y="T7"/>
                </a:cxn>
              </a:cxnLst>
              <a:rect l="T12" t="T13" r="T14" b="T15"/>
              <a:pathLst>
                <a:path w="288" h="624">
                  <a:moveTo>
                    <a:pt x="0" y="0"/>
                  </a:moveTo>
                  <a:lnTo>
                    <a:pt x="0" y="240"/>
                  </a:lnTo>
                  <a:lnTo>
                    <a:pt x="288" y="240"/>
                  </a:lnTo>
                  <a:lnTo>
                    <a:pt x="288" y="624"/>
                  </a:lnTo>
                </a:path>
              </a:pathLst>
            </a:custGeom>
            <a:noFill/>
            <a:ln w="28575" cap="flat" cmpd="sng">
              <a:solidFill>
                <a:schemeClr val="tx1"/>
              </a:solidFill>
              <a:prstDash val="solid"/>
              <a:round/>
              <a:headEnd type="none" w="sm" len="sm"/>
              <a:tailEnd type="triangle" w="lg" len="lg"/>
            </a:ln>
            <a:extLst>
              <a:ext uri="{909E8E84-426E-40DD-AFC4-6F175D3DCCD1}">
                <a14:hiddenFill xmlns:a14="http://schemas.microsoft.com/office/drawing/2010/main">
                  <a:solidFill>
                    <a:srgbClr val="FFFFFF"/>
                  </a:solidFill>
                </a14:hiddenFill>
              </a:ext>
            </a:extLst>
          </p:spPr>
          <p:txBody>
            <a:bodyPr anchor="ctr"/>
            <a:lstStyle/>
            <a:p>
              <a:endParaRPr lang="en-US" dirty="0">
                <a:solidFill>
                  <a:srgbClr val="000000"/>
                </a:solidFill>
              </a:endParaRPr>
            </a:p>
          </p:txBody>
        </p:sp>
        <p:sp>
          <p:nvSpPr>
            <p:cNvPr id="12307" name="Freeform 95"/>
            <p:cNvSpPr>
              <a:spLocks/>
            </p:cNvSpPr>
            <p:nvPr/>
          </p:nvSpPr>
          <p:spPr bwMode="auto">
            <a:xfrm rot="5400000" flipV="1">
              <a:off x="7275512" y="4610100"/>
              <a:ext cx="457200" cy="1447800"/>
            </a:xfrm>
            <a:custGeom>
              <a:avLst/>
              <a:gdLst>
                <a:gd name="T0" fmla="*/ 0 w 288"/>
                <a:gd name="T1" fmla="*/ 0 h 624"/>
                <a:gd name="T2" fmla="*/ 0 w 288"/>
                <a:gd name="T3" fmla="*/ 2147483647 h 624"/>
                <a:gd name="T4" fmla="*/ 2147483647 w 288"/>
                <a:gd name="T5" fmla="*/ 2147483647 h 624"/>
                <a:gd name="T6" fmla="*/ 2147483647 w 288"/>
                <a:gd name="T7" fmla="*/ 2147483647 h 624"/>
                <a:gd name="T8" fmla="*/ 0 60000 65536"/>
                <a:gd name="T9" fmla="*/ 0 60000 65536"/>
                <a:gd name="T10" fmla="*/ 0 60000 65536"/>
                <a:gd name="T11" fmla="*/ 0 60000 65536"/>
                <a:gd name="T12" fmla="*/ 0 w 288"/>
                <a:gd name="T13" fmla="*/ 0 h 624"/>
                <a:gd name="T14" fmla="*/ 288 w 288"/>
                <a:gd name="T15" fmla="*/ 624 h 624"/>
              </a:gdLst>
              <a:ahLst/>
              <a:cxnLst>
                <a:cxn ang="T8">
                  <a:pos x="T0" y="T1"/>
                </a:cxn>
                <a:cxn ang="T9">
                  <a:pos x="T2" y="T3"/>
                </a:cxn>
                <a:cxn ang="T10">
                  <a:pos x="T4" y="T5"/>
                </a:cxn>
                <a:cxn ang="T11">
                  <a:pos x="T6" y="T7"/>
                </a:cxn>
              </a:cxnLst>
              <a:rect l="T12" t="T13" r="T14" b="T15"/>
              <a:pathLst>
                <a:path w="288" h="624">
                  <a:moveTo>
                    <a:pt x="0" y="0"/>
                  </a:moveTo>
                  <a:lnTo>
                    <a:pt x="0" y="240"/>
                  </a:lnTo>
                  <a:lnTo>
                    <a:pt x="288" y="240"/>
                  </a:lnTo>
                  <a:lnTo>
                    <a:pt x="288" y="624"/>
                  </a:lnTo>
                </a:path>
              </a:pathLst>
            </a:custGeom>
            <a:noFill/>
            <a:ln w="28575" cap="flat" cmpd="sng">
              <a:solidFill>
                <a:schemeClr val="tx1"/>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nchor="ctr"/>
            <a:lstStyle/>
            <a:p>
              <a:endParaRPr lang="en-US" dirty="0">
                <a:solidFill>
                  <a:srgbClr val="000000"/>
                </a:solidFill>
              </a:endParaRPr>
            </a:p>
          </p:txBody>
        </p:sp>
        <p:sp>
          <p:nvSpPr>
            <p:cNvPr id="12308" name="TextBox 47"/>
            <p:cNvSpPr txBox="1">
              <a:spLocks noChangeArrowheads="1"/>
            </p:cNvSpPr>
            <p:nvPr/>
          </p:nvSpPr>
          <p:spPr bwMode="auto">
            <a:xfrm>
              <a:off x="6833394" y="3291326"/>
              <a:ext cx="11890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dirty="0">
                  <a:solidFill>
                    <a:srgbClr val="000000"/>
                  </a:solidFill>
                </a:rPr>
                <a:t>Get Report</a:t>
              </a:r>
            </a:p>
          </p:txBody>
        </p:sp>
        <p:sp>
          <p:nvSpPr>
            <p:cNvPr id="12309" name="TextBox 49"/>
            <p:cNvSpPr txBox="1">
              <a:spLocks noChangeArrowheads="1"/>
            </p:cNvSpPr>
            <p:nvPr/>
          </p:nvSpPr>
          <p:spPr bwMode="auto">
            <a:xfrm>
              <a:off x="6796087" y="5648325"/>
              <a:ext cx="14160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dirty="0">
                  <a:solidFill>
                    <a:srgbClr val="000000"/>
                  </a:solidFill>
                </a:rPr>
                <a:t>Get shell files</a:t>
              </a:r>
            </a:p>
          </p:txBody>
        </p:sp>
        <p:sp>
          <p:nvSpPr>
            <p:cNvPr id="12310" name="TextBox 28"/>
            <p:cNvSpPr txBox="1">
              <a:spLocks noChangeArrowheads="1"/>
            </p:cNvSpPr>
            <p:nvPr/>
          </p:nvSpPr>
          <p:spPr bwMode="auto">
            <a:xfrm>
              <a:off x="7729537" y="1371600"/>
              <a:ext cx="1031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solidFill>
                    <a:srgbClr val="000000"/>
                  </a:solidFill>
                </a:rPr>
                <a:t>Console</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1212" y="1143000"/>
              <a:ext cx="895227" cy="1133473"/>
            </a:xfrm>
            <a:prstGeom prst="rect">
              <a:avLst/>
            </a:prstGeom>
          </p:spPr>
        </p:pic>
      </p:grpSp>
      <p:sp>
        <p:nvSpPr>
          <p:cNvPr id="4" name="Rectangle 3"/>
          <p:cNvSpPr/>
          <p:nvPr/>
        </p:nvSpPr>
        <p:spPr>
          <a:xfrm>
            <a:off x="7888362" y="3997108"/>
            <a:ext cx="1941362" cy="646331"/>
          </a:xfrm>
          <a:prstGeom prst="rect">
            <a:avLst/>
          </a:prstGeom>
        </p:spPr>
        <p:txBody>
          <a:bodyPr>
            <a:spAutoFit/>
          </a:bodyPr>
          <a:lstStyle/>
          <a:p>
            <a:pPr algn="ctr" eaLnBrk="1" hangingPunct="1"/>
            <a:r>
              <a:rPr lang="en-US" altLang="en-US" dirty="0">
                <a:solidFill>
                  <a:srgbClr val="000000"/>
                </a:solidFill>
              </a:rPr>
              <a:t>Oracle Database </a:t>
            </a:r>
          </a:p>
          <a:p>
            <a:pPr algn="ctr" eaLnBrk="1" hangingPunct="1"/>
            <a:r>
              <a:rPr lang="en-US" altLang="en-US" dirty="0">
                <a:solidFill>
                  <a:srgbClr val="000000"/>
                </a:solidFill>
              </a:rPr>
              <a:t>Instance</a:t>
            </a:r>
          </a:p>
        </p:txBody>
      </p:sp>
    </p:spTree>
    <p:custDataLst>
      <p:tags r:id="rId1"/>
    </p:custDataLst>
    <p:extLst>
      <p:ext uri="{BB962C8B-B14F-4D97-AF65-F5344CB8AC3E}">
        <p14:creationId xmlns:p14="http://schemas.microsoft.com/office/powerpoint/2010/main" val="1878965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13297973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836612" y="152400"/>
            <a:ext cx="10057030" cy="473074"/>
          </a:xfrm>
        </p:spPr>
        <p:txBody>
          <a:bodyPr>
            <a:normAutofit fontScale="90000"/>
          </a:bodyPr>
          <a:lstStyle/>
          <a:p>
            <a:pPr eaLnBrk="1" hangingPunct="1"/>
            <a:r>
              <a:rPr lang="en-US" altLang="en-US" dirty="0"/>
              <a:t>Using the Database Home Page</a:t>
            </a:r>
            <a:endParaRPr lang="en-US" altLang="en-US" dirty="0">
              <a:solidFill>
                <a:srgbClr val="FF0000"/>
              </a:solidFill>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0247" y="838200"/>
            <a:ext cx="9066165" cy="5253690"/>
          </a:xfrm>
          <a:prstGeom prst="rect">
            <a:avLst/>
          </a:prstGeom>
          <a:ln>
            <a:solidFill>
              <a:schemeClr val="tx1"/>
            </a:solidFill>
          </a:ln>
        </p:spPr>
      </p:pic>
    </p:spTree>
    <p:custDataLst>
      <p:tags r:id="rId1"/>
    </p:custDataLst>
    <p:extLst>
      <p:ext uri="{BB962C8B-B14F-4D97-AF65-F5344CB8AC3E}">
        <p14:creationId xmlns:p14="http://schemas.microsoft.com/office/powerpoint/2010/main" val="16875359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5"/>
          <p:cNvSpPr>
            <a:spLocks noGrp="1" noChangeArrowheads="1"/>
          </p:cNvSpPr>
          <p:nvPr>
            <p:ph type="title"/>
          </p:nvPr>
        </p:nvSpPr>
        <p:spPr>
          <a:xfrm>
            <a:off x="585095" y="208773"/>
            <a:ext cx="10285630" cy="533771"/>
          </a:xfrm>
        </p:spPr>
        <p:txBody>
          <a:bodyPr>
            <a:normAutofit fontScale="90000"/>
          </a:bodyPr>
          <a:lstStyle/>
          <a:p>
            <a:pPr eaLnBrk="1" hangingPunct="1"/>
            <a:r>
              <a:rPr lang="en-US" altLang="en-US" dirty="0"/>
              <a:t>Enterprise Manager Cloud Control 13</a:t>
            </a:r>
            <a:r>
              <a:rPr lang="en-US" altLang="en-US" i="1" dirty="0"/>
              <a:t>c </a:t>
            </a:r>
            <a:r>
              <a:rPr lang="en-US" altLang="en-US" dirty="0"/>
              <a:t>Features</a:t>
            </a:r>
            <a:endParaRPr lang="en-AU" altLang="en-US" dirty="0"/>
          </a:p>
        </p:txBody>
      </p:sp>
      <p:grpSp>
        <p:nvGrpSpPr>
          <p:cNvPr id="18435" name="Group 1"/>
          <p:cNvGrpSpPr>
            <a:grpSpLocks/>
          </p:cNvGrpSpPr>
          <p:nvPr/>
        </p:nvGrpSpPr>
        <p:grpSpPr bwMode="auto">
          <a:xfrm>
            <a:off x="2230438" y="928688"/>
            <a:ext cx="7727950" cy="5000625"/>
            <a:chOff x="2230438" y="928688"/>
            <a:chExt cx="7727950" cy="5000625"/>
          </a:xfrm>
        </p:grpSpPr>
        <p:grpSp>
          <p:nvGrpSpPr>
            <p:cNvPr id="18436" name="Group 52"/>
            <p:cNvGrpSpPr>
              <a:grpSpLocks/>
            </p:cNvGrpSpPr>
            <p:nvPr/>
          </p:nvGrpSpPr>
          <p:grpSpPr bwMode="auto">
            <a:xfrm>
              <a:off x="3206750" y="1423988"/>
              <a:ext cx="1763713" cy="779462"/>
              <a:chOff x="803997" y="2158"/>
              <a:chExt cx="2659205" cy="802778"/>
            </a:xfrm>
          </p:grpSpPr>
          <p:sp>
            <p:nvSpPr>
              <p:cNvPr id="43" name="Rounded Rectangle 42"/>
              <p:cNvSpPr/>
              <p:nvPr/>
            </p:nvSpPr>
            <p:spPr>
              <a:xfrm>
                <a:off x="803997" y="2158"/>
                <a:ext cx="2659205" cy="802778"/>
              </a:xfrm>
              <a:prstGeom prst="roundRect">
                <a:avLst>
                  <a:gd name="adj" fmla="val 10000"/>
                </a:avLst>
              </a:prstGeom>
              <a:gradFill rotWithShape="0">
                <a:gsLst>
                  <a:gs pos="0">
                    <a:srgbClr val="FD0000">
                      <a:hueOff val="0"/>
                      <a:satOff val="0"/>
                      <a:lumOff val="0"/>
                      <a:alphaOff val="0"/>
                      <a:shade val="51000"/>
                      <a:satMod val="130000"/>
                    </a:srgbClr>
                  </a:gs>
                  <a:gs pos="80000">
                    <a:srgbClr val="FD0000">
                      <a:hueOff val="0"/>
                      <a:satOff val="0"/>
                      <a:lumOff val="0"/>
                      <a:alphaOff val="0"/>
                      <a:shade val="93000"/>
                      <a:satMod val="130000"/>
                    </a:srgbClr>
                  </a:gs>
                  <a:gs pos="100000">
                    <a:srgbClr val="FD00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p:spPr>
            <p:style>
              <a:lnRef idx="0">
                <a:scrgbClr r="0" g="0" b="0"/>
              </a:lnRef>
              <a:fillRef idx="3">
                <a:scrgbClr r="0" g="0" b="0"/>
              </a:fillRef>
              <a:effectRef idx="2">
                <a:scrgbClr r="0" g="0" b="0"/>
              </a:effectRef>
              <a:fontRef idx="minor">
                <a:schemeClr val="lt1"/>
              </a:fontRef>
            </p:style>
            <p:txBody>
              <a:bodyPr/>
              <a:lstStyle/>
              <a:p>
                <a:pPr eaLnBrk="1" hangingPunct="1">
                  <a:defRPr/>
                </a:pPr>
                <a:endParaRPr lang="en-US" dirty="0">
                  <a:solidFill>
                    <a:srgbClr val="FFFFFF"/>
                  </a:solidFill>
                  <a:cs typeface="Arial" pitchFamily="34" charset="0"/>
                </a:endParaRPr>
              </a:p>
            </p:txBody>
          </p:sp>
          <p:sp>
            <p:nvSpPr>
              <p:cNvPr id="44" name="Rounded Rectangle 4"/>
              <p:cNvSpPr/>
              <p:nvPr/>
            </p:nvSpPr>
            <p:spPr>
              <a:xfrm>
                <a:off x="827932" y="25048"/>
                <a:ext cx="2611335" cy="756998"/>
              </a:xfrm>
              <a:prstGeom prst="rect">
                <a:avLst/>
              </a:prstGeom>
            </p:spPr>
            <p:style>
              <a:lnRef idx="0">
                <a:scrgbClr r="0" g="0" b="0"/>
              </a:lnRef>
              <a:fillRef idx="0">
                <a:scrgbClr r="0" g="0" b="0"/>
              </a:fillRef>
              <a:effectRef idx="0">
                <a:scrgbClr r="0" g="0" b="0"/>
              </a:effectRef>
              <a:fontRef idx="minor">
                <a:schemeClr val="lt1"/>
              </a:fontRef>
            </p:style>
            <p:txBody>
              <a:bodyPr lIns="68580" tIns="68580" rIns="68580" bIns="68580" spcCol="1270" anchor="ctr"/>
              <a:lstStyle/>
              <a:p>
                <a:pPr algn="ctr" defTabSz="800100" eaLnBrk="1" hangingPunct="1">
                  <a:lnSpc>
                    <a:spcPct val="90000"/>
                  </a:lnSpc>
                  <a:spcBef>
                    <a:spcPct val="20000"/>
                  </a:spcBef>
                  <a:spcAft>
                    <a:spcPct val="35000"/>
                  </a:spcAft>
                  <a:buClr>
                    <a:srgbClr val="FF0000"/>
                  </a:buClr>
                  <a:defRPr/>
                </a:pPr>
                <a:r>
                  <a:rPr lang="en-US" sz="1400" dirty="0">
                    <a:solidFill>
                      <a:srgbClr val="FFFFFF"/>
                    </a:solidFill>
                  </a:rPr>
                  <a:t>Applications Management</a:t>
                </a:r>
              </a:p>
            </p:txBody>
          </p:sp>
        </p:grpSp>
        <p:grpSp>
          <p:nvGrpSpPr>
            <p:cNvPr id="18437" name="Group 55"/>
            <p:cNvGrpSpPr>
              <a:grpSpLocks/>
            </p:cNvGrpSpPr>
            <p:nvPr/>
          </p:nvGrpSpPr>
          <p:grpSpPr bwMode="auto">
            <a:xfrm>
              <a:off x="5213350" y="928688"/>
              <a:ext cx="1763712" cy="779462"/>
              <a:chOff x="803997" y="2158"/>
              <a:chExt cx="2659205" cy="802778"/>
            </a:xfrm>
          </p:grpSpPr>
          <p:sp>
            <p:nvSpPr>
              <p:cNvPr id="46" name="Rounded Rectangle 45"/>
              <p:cNvSpPr/>
              <p:nvPr/>
            </p:nvSpPr>
            <p:spPr>
              <a:xfrm>
                <a:off x="803997" y="2158"/>
                <a:ext cx="2659207" cy="802778"/>
              </a:xfrm>
              <a:prstGeom prst="roundRect">
                <a:avLst>
                  <a:gd name="adj" fmla="val 10000"/>
                </a:avLst>
              </a:prstGeom>
              <a:gradFill rotWithShape="0">
                <a:gsLst>
                  <a:gs pos="0">
                    <a:srgbClr val="FD0000">
                      <a:hueOff val="0"/>
                      <a:satOff val="0"/>
                      <a:lumOff val="0"/>
                      <a:alphaOff val="0"/>
                      <a:shade val="51000"/>
                      <a:satMod val="130000"/>
                    </a:srgbClr>
                  </a:gs>
                  <a:gs pos="80000">
                    <a:srgbClr val="FD0000">
                      <a:hueOff val="0"/>
                      <a:satOff val="0"/>
                      <a:lumOff val="0"/>
                      <a:alphaOff val="0"/>
                      <a:shade val="93000"/>
                      <a:satMod val="130000"/>
                    </a:srgbClr>
                  </a:gs>
                  <a:gs pos="100000">
                    <a:srgbClr val="FD00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p:spPr>
            <p:style>
              <a:lnRef idx="0">
                <a:scrgbClr r="0" g="0" b="0"/>
              </a:lnRef>
              <a:fillRef idx="3">
                <a:scrgbClr r="0" g="0" b="0"/>
              </a:fillRef>
              <a:effectRef idx="2">
                <a:scrgbClr r="0" g="0" b="0"/>
              </a:effectRef>
              <a:fontRef idx="minor">
                <a:schemeClr val="lt1"/>
              </a:fontRef>
            </p:style>
            <p:txBody>
              <a:bodyPr/>
              <a:lstStyle/>
              <a:p>
                <a:pPr eaLnBrk="1" hangingPunct="1">
                  <a:defRPr/>
                </a:pPr>
                <a:endParaRPr lang="en-US" dirty="0">
                  <a:solidFill>
                    <a:srgbClr val="FFFFFF"/>
                  </a:solidFill>
                  <a:cs typeface="Arial" pitchFamily="34" charset="0"/>
                </a:endParaRPr>
              </a:p>
            </p:txBody>
          </p:sp>
          <p:sp>
            <p:nvSpPr>
              <p:cNvPr id="47" name="Rounded Rectangle 4"/>
              <p:cNvSpPr/>
              <p:nvPr/>
            </p:nvSpPr>
            <p:spPr>
              <a:xfrm>
                <a:off x="827932" y="25048"/>
                <a:ext cx="2611336" cy="756998"/>
              </a:xfrm>
              <a:prstGeom prst="rect">
                <a:avLst/>
              </a:prstGeom>
            </p:spPr>
            <p:style>
              <a:lnRef idx="0">
                <a:scrgbClr r="0" g="0" b="0"/>
              </a:lnRef>
              <a:fillRef idx="0">
                <a:scrgbClr r="0" g="0" b="0"/>
              </a:fillRef>
              <a:effectRef idx="0">
                <a:scrgbClr r="0" g="0" b="0"/>
              </a:effectRef>
              <a:fontRef idx="minor">
                <a:schemeClr val="lt1"/>
              </a:fontRef>
            </p:style>
            <p:txBody>
              <a:bodyPr lIns="68580" tIns="68580" rIns="68580" bIns="68580" spcCol="1270" anchor="ctr"/>
              <a:lstStyle/>
              <a:p>
                <a:pPr algn="ctr" defTabSz="800100" eaLnBrk="1" hangingPunct="1">
                  <a:lnSpc>
                    <a:spcPct val="90000"/>
                  </a:lnSpc>
                  <a:spcBef>
                    <a:spcPct val="20000"/>
                  </a:spcBef>
                  <a:spcAft>
                    <a:spcPct val="35000"/>
                  </a:spcAft>
                  <a:buClr>
                    <a:srgbClr val="FF0000"/>
                  </a:buClr>
                  <a:defRPr/>
                </a:pPr>
                <a:r>
                  <a:rPr lang="en-US" sz="1400" dirty="0">
                    <a:solidFill>
                      <a:srgbClr val="FFFFFF"/>
                    </a:solidFill>
                  </a:rPr>
                  <a:t>Enterprise-Ready Framework</a:t>
                </a:r>
              </a:p>
            </p:txBody>
          </p:sp>
        </p:grpSp>
        <p:grpSp>
          <p:nvGrpSpPr>
            <p:cNvPr id="18438" name="Group 58"/>
            <p:cNvGrpSpPr>
              <a:grpSpLocks/>
            </p:cNvGrpSpPr>
            <p:nvPr/>
          </p:nvGrpSpPr>
          <p:grpSpPr bwMode="auto">
            <a:xfrm>
              <a:off x="7210425" y="1423988"/>
              <a:ext cx="1765300" cy="779462"/>
              <a:chOff x="803997" y="2158"/>
              <a:chExt cx="2659205" cy="802778"/>
            </a:xfrm>
          </p:grpSpPr>
          <p:sp>
            <p:nvSpPr>
              <p:cNvPr id="49" name="Rounded Rectangle 48"/>
              <p:cNvSpPr/>
              <p:nvPr/>
            </p:nvSpPr>
            <p:spPr>
              <a:xfrm>
                <a:off x="803997" y="2158"/>
                <a:ext cx="2659205" cy="802778"/>
              </a:xfrm>
              <a:prstGeom prst="roundRect">
                <a:avLst>
                  <a:gd name="adj" fmla="val 10000"/>
                </a:avLst>
              </a:prstGeom>
              <a:gradFill rotWithShape="0">
                <a:gsLst>
                  <a:gs pos="0">
                    <a:srgbClr val="FD0000">
                      <a:hueOff val="0"/>
                      <a:satOff val="0"/>
                      <a:lumOff val="0"/>
                      <a:alphaOff val="0"/>
                      <a:shade val="51000"/>
                      <a:satMod val="130000"/>
                    </a:srgbClr>
                  </a:gs>
                  <a:gs pos="80000">
                    <a:srgbClr val="FD0000">
                      <a:hueOff val="0"/>
                      <a:satOff val="0"/>
                      <a:lumOff val="0"/>
                      <a:alphaOff val="0"/>
                      <a:shade val="93000"/>
                      <a:satMod val="130000"/>
                    </a:srgbClr>
                  </a:gs>
                  <a:gs pos="100000">
                    <a:srgbClr val="FD00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p:spPr>
            <p:style>
              <a:lnRef idx="0">
                <a:scrgbClr r="0" g="0" b="0"/>
              </a:lnRef>
              <a:fillRef idx="3">
                <a:scrgbClr r="0" g="0" b="0"/>
              </a:fillRef>
              <a:effectRef idx="2">
                <a:scrgbClr r="0" g="0" b="0"/>
              </a:effectRef>
              <a:fontRef idx="minor">
                <a:schemeClr val="lt1"/>
              </a:fontRef>
            </p:style>
            <p:txBody>
              <a:bodyPr/>
              <a:lstStyle/>
              <a:p>
                <a:pPr eaLnBrk="1" hangingPunct="1">
                  <a:defRPr/>
                </a:pPr>
                <a:endParaRPr lang="en-US" dirty="0">
                  <a:solidFill>
                    <a:srgbClr val="FFFFFF"/>
                  </a:solidFill>
                  <a:cs typeface="Arial" pitchFamily="34" charset="0"/>
                </a:endParaRPr>
              </a:p>
            </p:txBody>
          </p:sp>
          <p:sp>
            <p:nvSpPr>
              <p:cNvPr id="50" name="Rounded Rectangle 4"/>
              <p:cNvSpPr/>
              <p:nvPr/>
            </p:nvSpPr>
            <p:spPr>
              <a:xfrm>
                <a:off x="827911" y="25048"/>
                <a:ext cx="2611378" cy="756998"/>
              </a:xfrm>
              <a:prstGeom prst="rect">
                <a:avLst/>
              </a:prstGeom>
            </p:spPr>
            <p:style>
              <a:lnRef idx="0">
                <a:scrgbClr r="0" g="0" b="0"/>
              </a:lnRef>
              <a:fillRef idx="0">
                <a:scrgbClr r="0" g="0" b="0"/>
              </a:fillRef>
              <a:effectRef idx="0">
                <a:scrgbClr r="0" g="0" b="0"/>
              </a:effectRef>
              <a:fontRef idx="minor">
                <a:schemeClr val="lt1"/>
              </a:fontRef>
            </p:style>
            <p:txBody>
              <a:bodyPr lIns="68580" tIns="68580" rIns="68580" bIns="68580" spcCol="1270" anchor="ctr"/>
              <a:lstStyle/>
              <a:p>
                <a:pPr algn="ctr" defTabSz="800100" eaLnBrk="1" hangingPunct="1">
                  <a:lnSpc>
                    <a:spcPct val="90000"/>
                  </a:lnSpc>
                  <a:spcBef>
                    <a:spcPct val="20000"/>
                  </a:spcBef>
                  <a:spcAft>
                    <a:spcPct val="35000"/>
                  </a:spcAft>
                  <a:buClr>
                    <a:srgbClr val="FF0000"/>
                  </a:buClr>
                  <a:defRPr/>
                </a:pPr>
                <a:r>
                  <a:rPr lang="en-US" sz="1400" dirty="0">
                    <a:solidFill>
                      <a:srgbClr val="FFFFFF"/>
                    </a:solidFill>
                  </a:rPr>
                  <a:t>Unified Cloud Management:  Hybrid Cloud</a:t>
                </a:r>
              </a:p>
            </p:txBody>
          </p:sp>
        </p:grpSp>
        <p:grpSp>
          <p:nvGrpSpPr>
            <p:cNvPr id="18439" name="Group 61"/>
            <p:cNvGrpSpPr>
              <a:grpSpLocks/>
            </p:cNvGrpSpPr>
            <p:nvPr/>
          </p:nvGrpSpPr>
          <p:grpSpPr bwMode="auto">
            <a:xfrm>
              <a:off x="8194675" y="2416175"/>
              <a:ext cx="1763713" cy="779463"/>
              <a:chOff x="803997" y="2158"/>
              <a:chExt cx="2659205" cy="802778"/>
            </a:xfrm>
          </p:grpSpPr>
          <p:sp>
            <p:nvSpPr>
              <p:cNvPr id="52" name="Rounded Rectangle 51"/>
              <p:cNvSpPr/>
              <p:nvPr/>
            </p:nvSpPr>
            <p:spPr>
              <a:xfrm>
                <a:off x="803997" y="2158"/>
                <a:ext cx="2659205" cy="802778"/>
              </a:xfrm>
              <a:prstGeom prst="roundRect">
                <a:avLst>
                  <a:gd name="adj" fmla="val 10000"/>
                </a:avLst>
              </a:prstGeom>
              <a:gradFill rotWithShape="0">
                <a:gsLst>
                  <a:gs pos="0">
                    <a:srgbClr val="FD0000">
                      <a:hueOff val="0"/>
                      <a:satOff val="0"/>
                      <a:lumOff val="0"/>
                      <a:alphaOff val="0"/>
                      <a:shade val="51000"/>
                      <a:satMod val="130000"/>
                    </a:srgbClr>
                  </a:gs>
                  <a:gs pos="80000">
                    <a:srgbClr val="FD0000">
                      <a:hueOff val="0"/>
                      <a:satOff val="0"/>
                      <a:lumOff val="0"/>
                      <a:alphaOff val="0"/>
                      <a:shade val="93000"/>
                      <a:satMod val="130000"/>
                    </a:srgbClr>
                  </a:gs>
                  <a:gs pos="100000">
                    <a:srgbClr val="FD00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p:spPr>
            <p:style>
              <a:lnRef idx="0">
                <a:scrgbClr r="0" g="0" b="0"/>
              </a:lnRef>
              <a:fillRef idx="3">
                <a:scrgbClr r="0" g="0" b="0"/>
              </a:fillRef>
              <a:effectRef idx="2">
                <a:scrgbClr r="0" g="0" b="0"/>
              </a:effectRef>
              <a:fontRef idx="minor">
                <a:schemeClr val="lt1"/>
              </a:fontRef>
            </p:style>
            <p:txBody>
              <a:bodyPr/>
              <a:lstStyle/>
              <a:p>
                <a:pPr eaLnBrk="1" hangingPunct="1">
                  <a:defRPr/>
                </a:pPr>
                <a:endParaRPr lang="en-US" dirty="0">
                  <a:solidFill>
                    <a:srgbClr val="FFFFFF"/>
                  </a:solidFill>
                  <a:cs typeface="Arial" pitchFamily="34" charset="0"/>
                </a:endParaRPr>
              </a:p>
            </p:txBody>
          </p:sp>
          <p:sp>
            <p:nvSpPr>
              <p:cNvPr id="53" name="Rounded Rectangle 4"/>
              <p:cNvSpPr/>
              <p:nvPr/>
            </p:nvSpPr>
            <p:spPr>
              <a:xfrm>
                <a:off x="827932" y="25048"/>
                <a:ext cx="2611335" cy="756998"/>
              </a:xfrm>
              <a:prstGeom prst="rect">
                <a:avLst/>
              </a:prstGeom>
            </p:spPr>
            <p:style>
              <a:lnRef idx="0">
                <a:scrgbClr r="0" g="0" b="0"/>
              </a:lnRef>
              <a:fillRef idx="0">
                <a:scrgbClr r="0" g="0" b="0"/>
              </a:fillRef>
              <a:effectRef idx="0">
                <a:scrgbClr r="0" g="0" b="0"/>
              </a:effectRef>
              <a:fontRef idx="minor">
                <a:schemeClr val="lt1"/>
              </a:fontRef>
            </p:style>
            <p:txBody>
              <a:bodyPr lIns="68580" tIns="68580" rIns="68580" bIns="68580" spcCol="1270" anchor="ctr"/>
              <a:lstStyle/>
              <a:p>
                <a:pPr algn="ctr" defTabSz="800100" eaLnBrk="1" hangingPunct="1">
                  <a:lnSpc>
                    <a:spcPct val="90000"/>
                  </a:lnSpc>
                  <a:spcBef>
                    <a:spcPct val="20000"/>
                  </a:spcBef>
                  <a:spcAft>
                    <a:spcPct val="35000"/>
                  </a:spcAft>
                  <a:buClr>
                    <a:srgbClr val="FF0000"/>
                  </a:buClr>
                  <a:defRPr/>
                </a:pPr>
                <a:r>
                  <a:rPr lang="en-US" sz="1400" dirty="0">
                    <a:solidFill>
                      <a:srgbClr val="FFFFFF"/>
                    </a:solidFill>
                  </a:rPr>
                  <a:t>Chargeback and Capacity Planning</a:t>
                </a:r>
              </a:p>
            </p:txBody>
          </p:sp>
        </p:grpSp>
        <p:grpSp>
          <p:nvGrpSpPr>
            <p:cNvPr id="18440" name="Group 64"/>
            <p:cNvGrpSpPr>
              <a:grpSpLocks/>
            </p:cNvGrpSpPr>
            <p:nvPr/>
          </p:nvGrpSpPr>
          <p:grpSpPr bwMode="auto">
            <a:xfrm>
              <a:off x="2230438" y="2416175"/>
              <a:ext cx="1763712" cy="779463"/>
              <a:chOff x="803997" y="2158"/>
              <a:chExt cx="2659205" cy="802778"/>
            </a:xfrm>
          </p:grpSpPr>
          <p:sp>
            <p:nvSpPr>
              <p:cNvPr id="55" name="Rounded Rectangle 54"/>
              <p:cNvSpPr/>
              <p:nvPr/>
            </p:nvSpPr>
            <p:spPr>
              <a:xfrm>
                <a:off x="803997" y="2158"/>
                <a:ext cx="2659205" cy="802778"/>
              </a:xfrm>
              <a:prstGeom prst="roundRect">
                <a:avLst>
                  <a:gd name="adj" fmla="val 10000"/>
                </a:avLst>
              </a:prstGeom>
              <a:gradFill rotWithShape="0">
                <a:gsLst>
                  <a:gs pos="0">
                    <a:srgbClr val="FD0000">
                      <a:hueOff val="0"/>
                      <a:satOff val="0"/>
                      <a:lumOff val="0"/>
                      <a:alphaOff val="0"/>
                      <a:shade val="51000"/>
                      <a:satMod val="130000"/>
                    </a:srgbClr>
                  </a:gs>
                  <a:gs pos="80000">
                    <a:srgbClr val="FD0000">
                      <a:hueOff val="0"/>
                      <a:satOff val="0"/>
                      <a:lumOff val="0"/>
                      <a:alphaOff val="0"/>
                      <a:shade val="93000"/>
                      <a:satMod val="130000"/>
                    </a:srgbClr>
                  </a:gs>
                  <a:gs pos="100000">
                    <a:srgbClr val="FD00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p:spPr>
            <p:style>
              <a:lnRef idx="0">
                <a:scrgbClr r="0" g="0" b="0"/>
              </a:lnRef>
              <a:fillRef idx="3">
                <a:scrgbClr r="0" g="0" b="0"/>
              </a:fillRef>
              <a:effectRef idx="2">
                <a:scrgbClr r="0" g="0" b="0"/>
              </a:effectRef>
              <a:fontRef idx="minor">
                <a:schemeClr val="lt1"/>
              </a:fontRef>
            </p:style>
            <p:txBody>
              <a:bodyPr/>
              <a:lstStyle/>
              <a:p>
                <a:pPr eaLnBrk="1" hangingPunct="1">
                  <a:defRPr/>
                </a:pPr>
                <a:endParaRPr lang="en-US" dirty="0">
                  <a:solidFill>
                    <a:srgbClr val="FFFFFF"/>
                  </a:solidFill>
                  <a:cs typeface="Arial" pitchFamily="34" charset="0"/>
                </a:endParaRPr>
              </a:p>
            </p:txBody>
          </p:sp>
          <p:sp>
            <p:nvSpPr>
              <p:cNvPr id="56" name="Rounded Rectangle 4"/>
              <p:cNvSpPr/>
              <p:nvPr/>
            </p:nvSpPr>
            <p:spPr>
              <a:xfrm>
                <a:off x="827932" y="25048"/>
                <a:ext cx="2611335" cy="756998"/>
              </a:xfrm>
              <a:prstGeom prst="rect">
                <a:avLst/>
              </a:prstGeom>
            </p:spPr>
            <p:style>
              <a:lnRef idx="0">
                <a:scrgbClr r="0" g="0" b="0"/>
              </a:lnRef>
              <a:fillRef idx="0">
                <a:scrgbClr r="0" g="0" b="0"/>
              </a:fillRef>
              <a:effectRef idx="0">
                <a:scrgbClr r="0" g="0" b="0"/>
              </a:effectRef>
              <a:fontRef idx="minor">
                <a:schemeClr val="lt1"/>
              </a:fontRef>
            </p:style>
            <p:txBody>
              <a:bodyPr lIns="68580" tIns="68580" rIns="68580" bIns="68580" spcCol="1270" anchor="ctr"/>
              <a:lstStyle/>
              <a:p>
                <a:pPr algn="ctr" defTabSz="800100" eaLnBrk="1" hangingPunct="1">
                  <a:lnSpc>
                    <a:spcPct val="90000"/>
                  </a:lnSpc>
                  <a:spcBef>
                    <a:spcPct val="20000"/>
                  </a:spcBef>
                  <a:spcAft>
                    <a:spcPct val="35000"/>
                  </a:spcAft>
                  <a:buClr>
                    <a:srgbClr val="FF0000"/>
                  </a:buClr>
                  <a:defRPr/>
                </a:pPr>
                <a:r>
                  <a:rPr lang="en-US" sz="1400" dirty="0">
                    <a:solidFill>
                      <a:srgbClr val="FFFFFF"/>
                    </a:solidFill>
                  </a:rPr>
                  <a:t>Middleware Management</a:t>
                </a:r>
              </a:p>
            </p:txBody>
          </p:sp>
        </p:grpSp>
        <p:grpSp>
          <p:nvGrpSpPr>
            <p:cNvPr id="18441" name="Group 67"/>
            <p:cNvGrpSpPr>
              <a:grpSpLocks/>
            </p:cNvGrpSpPr>
            <p:nvPr/>
          </p:nvGrpSpPr>
          <p:grpSpPr bwMode="auto">
            <a:xfrm>
              <a:off x="2230438" y="3584575"/>
              <a:ext cx="1763712" cy="779463"/>
              <a:chOff x="803997" y="2158"/>
              <a:chExt cx="2659205" cy="802778"/>
            </a:xfrm>
          </p:grpSpPr>
          <p:sp>
            <p:nvSpPr>
              <p:cNvPr id="58" name="Rounded Rectangle 57"/>
              <p:cNvSpPr/>
              <p:nvPr/>
            </p:nvSpPr>
            <p:spPr>
              <a:xfrm>
                <a:off x="803997" y="2158"/>
                <a:ext cx="2659205" cy="802778"/>
              </a:xfrm>
              <a:prstGeom prst="roundRect">
                <a:avLst>
                  <a:gd name="adj" fmla="val 10000"/>
                </a:avLst>
              </a:prstGeom>
              <a:gradFill rotWithShape="0">
                <a:gsLst>
                  <a:gs pos="0">
                    <a:srgbClr val="FD0000">
                      <a:hueOff val="0"/>
                      <a:satOff val="0"/>
                      <a:lumOff val="0"/>
                      <a:alphaOff val="0"/>
                      <a:shade val="51000"/>
                      <a:satMod val="130000"/>
                    </a:srgbClr>
                  </a:gs>
                  <a:gs pos="80000">
                    <a:srgbClr val="FD0000">
                      <a:hueOff val="0"/>
                      <a:satOff val="0"/>
                      <a:lumOff val="0"/>
                      <a:alphaOff val="0"/>
                      <a:shade val="93000"/>
                      <a:satMod val="130000"/>
                    </a:srgbClr>
                  </a:gs>
                  <a:gs pos="100000">
                    <a:srgbClr val="FD00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p:spPr>
            <p:style>
              <a:lnRef idx="0">
                <a:scrgbClr r="0" g="0" b="0"/>
              </a:lnRef>
              <a:fillRef idx="3">
                <a:scrgbClr r="0" g="0" b="0"/>
              </a:fillRef>
              <a:effectRef idx="2">
                <a:scrgbClr r="0" g="0" b="0"/>
              </a:effectRef>
              <a:fontRef idx="minor">
                <a:schemeClr val="lt1"/>
              </a:fontRef>
            </p:style>
            <p:txBody>
              <a:bodyPr/>
              <a:lstStyle/>
              <a:p>
                <a:pPr eaLnBrk="1" hangingPunct="1">
                  <a:defRPr/>
                </a:pPr>
                <a:endParaRPr lang="en-US" dirty="0">
                  <a:solidFill>
                    <a:srgbClr val="FFFFFF"/>
                  </a:solidFill>
                  <a:cs typeface="Arial" pitchFamily="34" charset="0"/>
                </a:endParaRPr>
              </a:p>
            </p:txBody>
          </p:sp>
          <p:sp>
            <p:nvSpPr>
              <p:cNvPr id="59" name="Rounded Rectangle 4"/>
              <p:cNvSpPr/>
              <p:nvPr/>
            </p:nvSpPr>
            <p:spPr>
              <a:xfrm>
                <a:off x="827932" y="25048"/>
                <a:ext cx="2611335" cy="756998"/>
              </a:xfrm>
              <a:prstGeom prst="rect">
                <a:avLst/>
              </a:prstGeom>
            </p:spPr>
            <p:style>
              <a:lnRef idx="0">
                <a:scrgbClr r="0" g="0" b="0"/>
              </a:lnRef>
              <a:fillRef idx="0">
                <a:scrgbClr r="0" g="0" b="0"/>
              </a:fillRef>
              <a:effectRef idx="0">
                <a:scrgbClr r="0" g="0" b="0"/>
              </a:effectRef>
              <a:fontRef idx="minor">
                <a:schemeClr val="lt1"/>
              </a:fontRef>
            </p:style>
            <p:txBody>
              <a:bodyPr lIns="68580" tIns="68580" rIns="68580" bIns="68580" spcCol="1270" anchor="ctr"/>
              <a:lstStyle/>
              <a:p>
                <a:pPr algn="ctr" defTabSz="800100" eaLnBrk="1" hangingPunct="1">
                  <a:lnSpc>
                    <a:spcPct val="90000"/>
                  </a:lnSpc>
                  <a:spcBef>
                    <a:spcPct val="20000"/>
                  </a:spcBef>
                  <a:spcAft>
                    <a:spcPct val="35000"/>
                  </a:spcAft>
                  <a:buClr>
                    <a:srgbClr val="FF0000"/>
                  </a:buClr>
                  <a:defRPr/>
                </a:pPr>
                <a:r>
                  <a:rPr lang="en-US" sz="1400" dirty="0">
                    <a:solidFill>
                      <a:srgbClr val="FFFFFF"/>
                    </a:solidFill>
                  </a:rPr>
                  <a:t>Database Management</a:t>
                </a:r>
              </a:p>
            </p:txBody>
          </p:sp>
        </p:grpSp>
        <p:grpSp>
          <p:nvGrpSpPr>
            <p:cNvPr id="18442" name="Group 70"/>
            <p:cNvGrpSpPr>
              <a:grpSpLocks/>
            </p:cNvGrpSpPr>
            <p:nvPr/>
          </p:nvGrpSpPr>
          <p:grpSpPr bwMode="auto">
            <a:xfrm>
              <a:off x="3206750" y="4657725"/>
              <a:ext cx="1763713" cy="779463"/>
              <a:chOff x="803997" y="2158"/>
              <a:chExt cx="2659205" cy="802778"/>
            </a:xfrm>
          </p:grpSpPr>
          <p:sp>
            <p:nvSpPr>
              <p:cNvPr id="61" name="Rounded Rectangle 60"/>
              <p:cNvSpPr/>
              <p:nvPr/>
            </p:nvSpPr>
            <p:spPr>
              <a:xfrm>
                <a:off x="803997" y="2158"/>
                <a:ext cx="2659205" cy="802778"/>
              </a:xfrm>
              <a:prstGeom prst="roundRect">
                <a:avLst>
                  <a:gd name="adj" fmla="val 10000"/>
                </a:avLst>
              </a:prstGeom>
              <a:gradFill rotWithShape="0">
                <a:gsLst>
                  <a:gs pos="0">
                    <a:srgbClr val="FD0000">
                      <a:hueOff val="0"/>
                      <a:satOff val="0"/>
                      <a:lumOff val="0"/>
                      <a:alphaOff val="0"/>
                      <a:shade val="51000"/>
                      <a:satMod val="130000"/>
                    </a:srgbClr>
                  </a:gs>
                  <a:gs pos="80000">
                    <a:srgbClr val="FD0000">
                      <a:hueOff val="0"/>
                      <a:satOff val="0"/>
                      <a:lumOff val="0"/>
                      <a:alphaOff val="0"/>
                      <a:shade val="93000"/>
                      <a:satMod val="130000"/>
                    </a:srgbClr>
                  </a:gs>
                  <a:gs pos="100000">
                    <a:srgbClr val="FD00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p:spPr>
            <p:style>
              <a:lnRef idx="0">
                <a:scrgbClr r="0" g="0" b="0"/>
              </a:lnRef>
              <a:fillRef idx="3">
                <a:scrgbClr r="0" g="0" b="0"/>
              </a:fillRef>
              <a:effectRef idx="2">
                <a:scrgbClr r="0" g="0" b="0"/>
              </a:effectRef>
              <a:fontRef idx="minor">
                <a:schemeClr val="lt1"/>
              </a:fontRef>
            </p:style>
            <p:txBody>
              <a:bodyPr/>
              <a:lstStyle/>
              <a:p>
                <a:pPr eaLnBrk="1" hangingPunct="1">
                  <a:defRPr/>
                </a:pPr>
                <a:endParaRPr lang="en-US" dirty="0">
                  <a:solidFill>
                    <a:srgbClr val="FFFFFF"/>
                  </a:solidFill>
                  <a:cs typeface="Arial" pitchFamily="34" charset="0"/>
                </a:endParaRPr>
              </a:p>
            </p:txBody>
          </p:sp>
          <p:sp>
            <p:nvSpPr>
              <p:cNvPr id="62" name="Rounded Rectangle 4"/>
              <p:cNvSpPr/>
              <p:nvPr/>
            </p:nvSpPr>
            <p:spPr>
              <a:xfrm>
                <a:off x="827932" y="25048"/>
                <a:ext cx="2611335" cy="756998"/>
              </a:xfrm>
              <a:prstGeom prst="rect">
                <a:avLst/>
              </a:prstGeom>
            </p:spPr>
            <p:style>
              <a:lnRef idx="0">
                <a:scrgbClr r="0" g="0" b="0"/>
              </a:lnRef>
              <a:fillRef idx="0">
                <a:scrgbClr r="0" g="0" b="0"/>
              </a:fillRef>
              <a:effectRef idx="0">
                <a:scrgbClr r="0" g="0" b="0"/>
              </a:effectRef>
              <a:fontRef idx="minor">
                <a:schemeClr val="lt1"/>
              </a:fontRef>
            </p:style>
            <p:txBody>
              <a:bodyPr lIns="68580" tIns="68580" rIns="68580" bIns="68580" spcCol="1270" anchor="ctr"/>
              <a:lstStyle/>
              <a:p>
                <a:pPr algn="ctr" defTabSz="800100" eaLnBrk="1" hangingPunct="1">
                  <a:lnSpc>
                    <a:spcPct val="90000"/>
                  </a:lnSpc>
                  <a:spcBef>
                    <a:spcPct val="20000"/>
                  </a:spcBef>
                  <a:spcAft>
                    <a:spcPct val="35000"/>
                  </a:spcAft>
                  <a:buClr>
                    <a:srgbClr val="FF0000"/>
                  </a:buClr>
                  <a:defRPr/>
                </a:pPr>
                <a:r>
                  <a:rPr lang="en-US" sz="1400" dirty="0">
                    <a:solidFill>
                      <a:srgbClr val="FFFFFF"/>
                    </a:solidFill>
                  </a:rPr>
                  <a:t>Application Quality Management</a:t>
                </a:r>
              </a:p>
            </p:txBody>
          </p:sp>
        </p:grpSp>
        <p:grpSp>
          <p:nvGrpSpPr>
            <p:cNvPr id="18443" name="Group 73"/>
            <p:cNvGrpSpPr>
              <a:grpSpLocks/>
            </p:cNvGrpSpPr>
            <p:nvPr/>
          </p:nvGrpSpPr>
          <p:grpSpPr bwMode="auto">
            <a:xfrm>
              <a:off x="7210425" y="4657725"/>
              <a:ext cx="1765300" cy="779463"/>
              <a:chOff x="803997" y="2158"/>
              <a:chExt cx="2659205" cy="802778"/>
            </a:xfrm>
          </p:grpSpPr>
          <p:sp>
            <p:nvSpPr>
              <p:cNvPr id="64" name="Rounded Rectangle 63"/>
              <p:cNvSpPr/>
              <p:nvPr/>
            </p:nvSpPr>
            <p:spPr>
              <a:xfrm>
                <a:off x="803997" y="2158"/>
                <a:ext cx="2659205" cy="802778"/>
              </a:xfrm>
              <a:prstGeom prst="roundRect">
                <a:avLst>
                  <a:gd name="adj" fmla="val 10000"/>
                </a:avLst>
              </a:prstGeom>
              <a:gradFill rotWithShape="0">
                <a:gsLst>
                  <a:gs pos="0">
                    <a:srgbClr val="FD0000">
                      <a:hueOff val="0"/>
                      <a:satOff val="0"/>
                      <a:lumOff val="0"/>
                      <a:alphaOff val="0"/>
                      <a:shade val="51000"/>
                      <a:satMod val="130000"/>
                    </a:srgbClr>
                  </a:gs>
                  <a:gs pos="80000">
                    <a:srgbClr val="FD0000">
                      <a:hueOff val="0"/>
                      <a:satOff val="0"/>
                      <a:lumOff val="0"/>
                      <a:alphaOff val="0"/>
                      <a:shade val="93000"/>
                      <a:satMod val="130000"/>
                    </a:srgbClr>
                  </a:gs>
                  <a:gs pos="100000">
                    <a:srgbClr val="FD00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p:spPr>
            <p:style>
              <a:lnRef idx="0">
                <a:scrgbClr r="0" g="0" b="0"/>
              </a:lnRef>
              <a:fillRef idx="3">
                <a:scrgbClr r="0" g="0" b="0"/>
              </a:fillRef>
              <a:effectRef idx="2">
                <a:scrgbClr r="0" g="0" b="0"/>
              </a:effectRef>
              <a:fontRef idx="minor">
                <a:schemeClr val="lt1"/>
              </a:fontRef>
            </p:style>
            <p:txBody>
              <a:bodyPr/>
              <a:lstStyle/>
              <a:p>
                <a:pPr eaLnBrk="1" hangingPunct="1">
                  <a:defRPr/>
                </a:pPr>
                <a:endParaRPr lang="en-US" dirty="0">
                  <a:solidFill>
                    <a:srgbClr val="FFFFFF"/>
                  </a:solidFill>
                  <a:cs typeface="Arial" pitchFamily="34" charset="0"/>
                </a:endParaRPr>
              </a:p>
            </p:txBody>
          </p:sp>
          <p:sp>
            <p:nvSpPr>
              <p:cNvPr id="65" name="Rounded Rectangle 4"/>
              <p:cNvSpPr/>
              <p:nvPr/>
            </p:nvSpPr>
            <p:spPr>
              <a:xfrm>
                <a:off x="827911" y="25048"/>
                <a:ext cx="2611378" cy="756998"/>
              </a:xfrm>
              <a:prstGeom prst="rect">
                <a:avLst/>
              </a:prstGeom>
            </p:spPr>
            <p:style>
              <a:lnRef idx="0">
                <a:scrgbClr r="0" g="0" b="0"/>
              </a:lnRef>
              <a:fillRef idx="0">
                <a:scrgbClr r="0" g="0" b="0"/>
              </a:fillRef>
              <a:effectRef idx="0">
                <a:scrgbClr r="0" g="0" b="0"/>
              </a:effectRef>
              <a:fontRef idx="minor">
                <a:schemeClr val="lt1"/>
              </a:fontRef>
            </p:style>
            <p:txBody>
              <a:bodyPr lIns="68580" tIns="68580" rIns="68580" bIns="68580" spcCol="1270" anchor="ctr"/>
              <a:lstStyle/>
              <a:p>
                <a:pPr algn="ctr" defTabSz="800100" eaLnBrk="1" hangingPunct="1">
                  <a:lnSpc>
                    <a:spcPct val="90000"/>
                  </a:lnSpc>
                  <a:spcBef>
                    <a:spcPct val="20000"/>
                  </a:spcBef>
                  <a:spcAft>
                    <a:spcPct val="35000"/>
                  </a:spcAft>
                  <a:buClr>
                    <a:srgbClr val="FF0000"/>
                  </a:buClr>
                  <a:defRPr/>
                </a:pPr>
                <a:r>
                  <a:rPr lang="en-US" sz="1400" dirty="0">
                    <a:solidFill>
                      <a:srgbClr val="FFFFFF"/>
                    </a:solidFill>
                  </a:rPr>
                  <a:t>Configuration Management</a:t>
                </a:r>
              </a:p>
            </p:txBody>
          </p:sp>
        </p:grpSp>
        <p:grpSp>
          <p:nvGrpSpPr>
            <p:cNvPr id="18444" name="Group 76"/>
            <p:cNvGrpSpPr>
              <a:grpSpLocks/>
            </p:cNvGrpSpPr>
            <p:nvPr/>
          </p:nvGrpSpPr>
          <p:grpSpPr bwMode="auto">
            <a:xfrm>
              <a:off x="8194675" y="3584575"/>
              <a:ext cx="1763713" cy="779463"/>
              <a:chOff x="803997" y="2158"/>
              <a:chExt cx="2659205" cy="802778"/>
            </a:xfrm>
          </p:grpSpPr>
          <p:sp>
            <p:nvSpPr>
              <p:cNvPr id="67" name="Rounded Rectangle 66"/>
              <p:cNvSpPr/>
              <p:nvPr/>
            </p:nvSpPr>
            <p:spPr>
              <a:xfrm>
                <a:off x="803997" y="2158"/>
                <a:ext cx="2659205" cy="802778"/>
              </a:xfrm>
              <a:prstGeom prst="roundRect">
                <a:avLst>
                  <a:gd name="adj" fmla="val 10000"/>
                </a:avLst>
              </a:prstGeom>
              <a:gradFill rotWithShape="0">
                <a:gsLst>
                  <a:gs pos="0">
                    <a:srgbClr val="FD0000">
                      <a:hueOff val="0"/>
                      <a:satOff val="0"/>
                      <a:lumOff val="0"/>
                      <a:alphaOff val="0"/>
                      <a:shade val="51000"/>
                      <a:satMod val="130000"/>
                    </a:srgbClr>
                  </a:gs>
                  <a:gs pos="80000">
                    <a:srgbClr val="FD0000">
                      <a:hueOff val="0"/>
                      <a:satOff val="0"/>
                      <a:lumOff val="0"/>
                      <a:alphaOff val="0"/>
                      <a:shade val="93000"/>
                      <a:satMod val="130000"/>
                    </a:srgbClr>
                  </a:gs>
                  <a:gs pos="100000">
                    <a:srgbClr val="FD00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p:spPr>
            <p:style>
              <a:lnRef idx="0">
                <a:scrgbClr r="0" g="0" b="0"/>
              </a:lnRef>
              <a:fillRef idx="3">
                <a:scrgbClr r="0" g="0" b="0"/>
              </a:fillRef>
              <a:effectRef idx="2">
                <a:scrgbClr r="0" g="0" b="0"/>
              </a:effectRef>
              <a:fontRef idx="minor">
                <a:schemeClr val="lt1"/>
              </a:fontRef>
            </p:style>
            <p:txBody>
              <a:bodyPr/>
              <a:lstStyle/>
              <a:p>
                <a:pPr eaLnBrk="1" hangingPunct="1">
                  <a:defRPr/>
                </a:pPr>
                <a:endParaRPr lang="en-US" dirty="0">
                  <a:solidFill>
                    <a:srgbClr val="FFFFFF"/>
                  </a:solidFill>
                  <a:cs typeface="Arial" pitchFamily="34" charset="0"/>
                </a:endParaRPr>
              </a:p>
            </p:txBody>
          </p:sp>
          <p:sp>
            <p:nvSpPr>
              <p:cNvPr id="68" name="Rounded Rectangle 4"/>
              <p:cNvSpPr/>
              <p:nvPr/>
            </p:nvSpPr>
            <p:spPr>
              <a:xfrm>
                <a:off x="827932" y="25048"/>
                <a:ext cx="2611335" cy="756998"/>
              </a:xfrm>
              <a:prstGeom prst="rect">
                <a:avLst/>
              </a:prstGeom>
            </p:spPr>
            <p:style>
              <a:lnRef idx="0">
                <a:scrgbClr r="0" g="0" b="0"/>
              </a:lnRef>
              <a:fillRef idx="0">
                <a:scrgbClr r="0" g="0" b="0"/>
              </a:fillRef>
              <a:effectRef idx="0">
                <a:scrgbClr r="0" g="0" b="0"/>
              </a:effectRef>
              <a:fontRef idx="minor">
                <a:schemeClr val="lt1"/>
              </a:fontRef>
            </p:style>
            <p:txBody>
              <a:bodyPr lIns="68580" tIns="68580" rIns="68580" bIns="68580" spcCol="1270" anchor="ctr"/>
              <a:lstStyle/>
              <a:p>
                <a:pPr algn="ctr" defTabSz="800100" eaLnBrk="1" hangingPunct="1">
                  <a:lnSpc>
                    <a:spcPct val="90000"/>
                  </a:lnSpc>
                  <a:spcBef>
                    <a:spcPct val="20000"/>
                  </a:spcBef>
                  <a:spcAft>
                    <a:spcPct val="35000"/>
                  </a:spcAft>
                  <a:buClr>
                    <a:srgbClr val="FF0000"/>
                  </a:buClr>
                  <a:defRPr/>
                </a:pPr>
                <a:r>
                  <a:rPr lang="en-US" sz="1400" dirty="0">
                    <a:solidFill>
                      <a:srgbClr val="FFFFFF"/>
                    </a:solidFill>
                  </a:rPr>
                  <a:t>Exadata and Exalogic Management</a:t>
                </a:r>
              </a:p>
            </p:txBody>
          </p:sp>
        </p:grpSp>
        <p:grpSp>
          <p:nvGrpSpPr>
            <p:cNvPr id="18445" name="Group 79"/>
            <p:cNvGrpSpPr>
              <a:grpSpLocks/>
            </p:cNvGrpSpPr>
            <p:nvPr/>
          </p:nvGrpSpPr>
          <p:grpSpPr bwMode="auto">
            <a:xfrm>
              <a:off x="5213350" y="5149850"/>
              <a:ext cx="1763712" cy="779463"/>
              <a:chOff x="803997" y="2158"/>
              <a:chExt cx="2659205" cy="802778"/>
            </a:xfrm>
          </p:grpSpPr>
          <p:sp>
            <p:nvSpPr>
              <p:cNvPr id="70" name="Rounded Rectangle 69"/>
              <p:cNvSpPr/>
              <p:nvPr/>
            </p:nvSpPr>
            <p:spPr>
              <a:xfrm>
                <a:off x="803997" y="2158"/>
                <a:ext cx="2659207" cy="802778"/>
              </a:xfrm>
              <a:prstGeom prst="roundRect">
                <a:avLst>
                  <a:gd name="adj" fmla="val 10000"/>
                </a:avLst>
              </a:prstGeom>
              <a:gradFill rotWithShape="0">
                <a:gsLst>
                  <a:gs pos="0">
                    <a:srgbClr val="FD0000">
                      <a:hueOff val="0"/>
                      <a:satOff val="0"/>
                      <a:lumOff val="0"/>
                      <a:alphaOff val="0"/>
                      <a:shade val="51000"/>
                      <a:satMod val="130000"/>
                    </a:srgbClr>
                  </a:gs>
                  <a:gs pos="80000">
                    <a:srgbClr val="FD0000">
                      <a:hueOff val="0"/>
                      <a:satOff val="0"/>
                      <a:lumOff val="0"/>
                      <a:alphaOff val="0"/>
                      <a:shade val="93000"/>
                      <a:satMod val="130000"/>
                    </a:srgbClr>
                  </a:gs>
                  <a:gs pos="100000">
                    <a:srgbClr val="FD00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p:spPr>
            <p:style>
              <a:lnRef idx="0">
                <a:scrgbClr r="0" g="0" b="0"/>
              </a:lnRef>
              <a:fillRef idx="3">
                <a:scrgbClr r="0" g="0" b="0"/>
              </a:fillRef>
              <a:effectRef idx="2">
                <a:scrgbClr r="0" g="0" b="0"/>
              </a:effectRef>
              <a:fontRef idx="minor">
                <a:schemeClr val="lt1"/>
              </a:fontRef>
            </p:style>
            <p:txBody>
              <a:bodyPr/>
              <a:lstStyle/>
              <a:p>
                <a:pPr eaLnBrk="1" hangingPunct="1">
                  <a:defRPr/>
                </a:pPr>
                <a:endParaRPr lang="en-US" dirty="0">
                  <a:solidFill>
                    <a:srgbClr val="FFFFFF"/>
                  </a:solidFill>
                  <a:cs typeface="Arial" pitchFamily="34" charset="0"/>
                </a:endParaRPr>
              </a:p>
            </p:txBody>
          </p:sp>
          <p:sp>
            <p:nvSpPr>
              <p:cNvPr id="71" name="Rounded Rectangle 4"/>
              <p:cNvSpPr/>
              <p:nvPr/>
            </p:nvSpPr>
            <p:spPr>
              <a:xfrm>
                <a:off x="827932" y="25048"/>
                <a:ext cx="2611336" cy="756998"/>
              </a:xfrm>
              <a:prstGeom prst="rect">
                <a:avLst/>
              </a:prstGeom>
            </p:spPr>
            <p:style>
              <a:lnRef idx="0">
                <a:scrgbClr r="0" g="0" b="0"/>
              </a:lnRef>
              <a:fillRef idx="0">
                <a:scrgbClr r="0" g="0" b="0"/>
              </a:fillRef>
              <a:effectRef idx="0">
                <a:scrgbClr r="0" g="0" b="0"/>
              </a:effectRef>
              <a:fontRef idx="minor">
                <a:schemeClr val="lt1"/>
              </a:fontRef>
            </p:style>
            <p:txBody>
              <a:bodyPr lIns="68580" tIns="68580" rIns="68580" bIns="68580" spcCol="1270" anchor="ctr"/>
              <a:lstStyle/>
              <a:p>
                <a:pPr algn="ctr" defTabSz="800100" eaLnBrk="1" hangingPunct="1">
                  <a:lnSpc>
                    <a:spcPct val="90000"/>
                  </a:lnSpc>
                  <a:spcBef>
                    <a:spcPct val="20000"/>
                  </a:spcBef>
                  <a:spcAft>
                    <a:spcPct val="35000"/>
                  </a:spcAft>
                  <a:buClr>
                    <a:srgbClr val="FF0000"/>
                  </a:buClr>
                  <a:defRPr/>
                </a:pPr>
                <a:r>
                  <a:rPr lang="en-US" sz="1400" dirty="0">
                    <a:solidFill>
                      <a:srgbClr val="FFFFFF"/>
                    </a:solidFill>
                  </a:rPr>
                  <a:t>Provisioning and Patching</a:t>
                </a:r>
              </a:p>
            </p:txBody>
          </p:sp>
        </p:grpSp>
        <p:sp>
          <p:nvSpPr>
            <p:cNvPr id="18446" name="Freeform 8"/>
            <p:cNvSpPr>
              <a:spLocks/>
            </p:cNvSpPr>
            <p:nvPr/>
          </p:nvSpPr>
          <p:spPr bwMode="auto">
            <a:xfrm>
              <a:off x="5781675" y="3983038"/>
              <a:ext cx="612775" cy="252412"/>
            </a:xfrm>
            <a:custGeom>
              <a:avLst/>
              <a:gdLst>
                <a:gd name="T0" fmla="*/ 0 w 613610"/>
                <a:gd name="T1" fmla="*/ 246460 h 252663"/>
                <a:gd name="T2" fmla="*/ 209318 w 613610"/>
                <a:gd name="T3" fmla="*/ 23471 h 252663"/>
                <a:gd name="T4" fmla="*/ 395382 w 613610"/>
                <a:gd name="T5" fmla="*/ 164309 h 252663"/>
                <a:gd name="T6" fmla="*/ 593073 w 613610"/>
                <a:gd name="T7" fmla="*/ 0 h 252663"/>
                <a:gd name="T8" fmla="*/ 593073 w 613610"/>
                <a:gd name="T9" fmla="*/ 0 h 252663"/>
                <a:gd name="T10" fmla="*/ 0 60000 65536"/>
                <a:gd name="T11" fmla="*/ 0 60000 65536"/>
                <a:gd name="T12" fmla="*/ 0 60000 65536"/>
                <a:gd name="T13" fmla="*/ 0 60000 65536"/>
                <a:gd name="T14" fmla="*/ 0 60000 65536"/>
                <a:gd name="T15" fmla="*/ 0 w 613610"/>
                <a:gd name="T16" fmla="*/ 0 h 252663"/>
                <a:gd name="T17" fmla="*/ 613610 w 613610"/>
                <a:gd name="T18" fmla="*/ 252663 h 252663"/>
              </a:gdLst>
              <a:ahLst/>
              <a:cxnLst>
                <a:cxn ang="T10">
                  <a:pos x="T0" y="T1"/>
                </a:cxn>
                <a:cxn ang="T11">
                  <a:pos x="T2" y="T3"/>
                </a:cxn>
                <a:cxn ang="T12">
                  <a:pos x="T4" y="T5"/>
                </a:cxn>
                <a:cxn ang="T13">
                  <a:pos x="T6" y="T7"/>
                </a:cxn>
                <a:cxn ang="T14">
                  <a:pos x="T8" y="T9"/>
                </a:cxn>
              </a:cxnLst>
              <a:rect l="T15" t="T16" r="T17" b="T18"/>
              <a:pathLst>
                <a:path w="613610" h="252663">
                  <a:moveTo>
                    <a:pt x="0" y="252663"/>
                  </a:moveTo>
                  <a:lnTo>
                    <a:pt x="216568" y="24063"/>
                  </a:lnTo>
                  <a:lnTo>
                    <a:pt x="409074" y="168442"/>
                  </a:lnTo>
                  <a:lnTo>
                    <a:pt x="61361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lstStyle/>
            <a:p>
              <a:endParaRPr lang="en-US" dirty="0"/>
            </a:p>
          </p:txBody>
        </p:sp>
        <p:grpSp>
          <p:nvGrpSpPr>
            <p:cNvPr id="18447" name="Group 17"/>
            <p:cNvGrpSpPr>
              <a:grpSpLocks/>
            </p:cNvGrpSpPr>
            <p:nvPr/>
          </p:nvGrpSpPr>
          <p:grpSpPr bwMode="auto">
            <a:xfrm>
              <a:off x="5482431" y="3621088"/>
              <a:ext cx="1225550" cy="1114425"/>
              <a:chOff x="8862424" y="4284079"/>
              <a:chExt cx="1225560" cy="1114145"/>
            </a:xfrm>
          </p:grpSpPr>
          <p:sp>
            <p:nvSpPr>
              <p:cNvPr id="18449" name="Rounded Rectangle 2"/>
              <p:cNvSpPr>
                <a:spLocks noChangeArrowheads="1"/>
              </p:cNvSpPr>
              <p:nvPr/>
            </p:nvSpPr>
            <p:spPr bwMode="auto">
              <a:xfrm>
                <a:off x="8862424" y="4284079"/>
                <a:ext cx="1225560" cy="1114145"/>
              </a:xfrm>
              <a:prstGeom prst="roundRect">
                <a:avLst>
                  <a:gd name="adj" fmla="val 16667"/>
                </a:avLst>
              </a:prstGeom>
              <a:solidFill>
                <a:srgbClr val="EB1D26"/>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445829" tIns="34295" rIns="137178" bIns="34295" anchor="ctr"/>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rgbClr val="FF0000"/>
                  </a:buClr>
                  <a:buFont typeface="Arial" panose="020B0604020202020204" pitchFamily="34" charset="0"/>
                  <a:buNone/>
                </a:pPr>
                <a:endParaRPr lang="en-US" altLang="en-US" sz="1400" b="1" dirty="0">
                  <a:solidFill>
                    <a:srgbClr val="FFFFFF"/>
                  </a:solidFill>
                  <a:latin typeface="Calibri" panose="020F0502020204030204" pitchFamily="34" charset="0"/>
                </a:endParaRPr>
              </a:p>
            </p:txBody>
          </p:sp>
          <p:sp>
            <p:nvSpPr>
              <p:cNvPr id="18450" name="Rectangle 3"/>
              <p:cNvSpPr>
                <a:spLocks noChangeArrowheads="1"/>
              </p:cNvSpPr>
              <p:nvPr/>
            </p:nvSpPr>
            <p:spPr bwMode="auto">
              <a:xfrm>
                <a:off x="9014773" y="4479018"/>
                <a:ext cx="913720" cy="586278"/>
              </a:xfrm>
              <a:prstGeom prst="rect">
                <a:avLst/>
              </a:prstGeom>
              <a:noFill/>
              <a:ln w="5715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445829" tIns="34295" rIns="137178" bIns="34295" anchor="ctr"/>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rgbClr val="FF0000"/>
                  </a:buClr>
                  <a:buFont typeface="Arial" panose="020B0604020202020204" pitchFamily="34" charset="0"/>
                  <a:buNone/>
                </a:pPr>
                <a:endParaRPr lang="en-US" altLang="en-US" sz="1400" b="1" dirty="0">
                  <a:solidFill>
                    <a:srgbClr val="FFFFFF"/>
                  </a:solidFill>
                  <a:latin typeface="Calibri" panose="020F0502020204030204" pitchFamily="34" charset="0"/>
                </a:endParaRPr>
              </a:p>
            </p:txBody>
          </p:sp>
          <p:cxnSp>
            <p:nvCxnSpPr>
              <p:cNvPr id="18451" name="Straight Connector 5"/>
              <p:cNvCxnSpPr>
                <a:cxnSpLocks noChangeShapeType="1"/>
                <a:stCxn id="18450" idx="2"/>
              </p:cNvCxnSpPr>
              <p:nvPr/>
            </p:nvCxnSpPr>
            <p:spPr bwMode="auto">
              <a:xfrm flipH="1">
                <a:off x="9468853" y="5065296"/>
                <a:ext cx="2780" cy="142372"/>
              </a:xfrm>
              <a:prstGeom prst="line">
                <a:avLst/>
              </a:prstGeom>
              <a:noFill/>
              <a:ln w="57150" algn="ctr">
                <a:solidFill>
                  <a:schemeClr val="bg1"/>
                </a:solidFill>
                <a:miter lim="800000"/>
                <a:headEnd/>
                <a:tailEnd/>
              </a:ln>
              <a:extLst>
                <a:ext uri="{909E8E84-426E-40DD-AFC4-6F175D3DCCD1}">
                  <a14:hiddenFill xmlns:a14="http://schemas.microsoft.com/office/drawing/2010/main">
                    <a:noFill/>
                  </a14:hiddenFill>
                </a:ext>
              </a:extLst>
            </p:spPr>
          </p:cxnSp>
          <p:cxnSp>
            <p:nvCxnSpPr>
              <p:cNvPr id="18452" name="Straight Connector 7"/>
              <p:cNvCxnSpPr>
                <a:cxnSpLocks noChangeShapeType="1"/>
              </p:cNvCxnSpPr>
              <p:nvPr/>
            </p:nvCxnSpPr>
            <p:spPr bwMode="auto">
              <a:xfrm>
                <a:off x="9228221" y="5207668"/>
                <a:ext cx="505326" cy="0"/>
              </a:xfrm>
              <a:prstGeom prst="line">
                <a:avLst/>
              </a:prstGeom>
              <a:noFill/>
              <a:ln w="57150" algn="ctr">
                <a:solidFill>
                  <a:schemeClr val="bg1"/>
                </a:solidFill>
                <a:miter lim="800000"/>
                <a:headEnd/>
                <a:tailEnd/>
              </a:ln>
              <a:extLst>
                <a:ext uri="{909E8E84-426E-40DD-AFC4-6F175D3DCCD1}">
                  <a14:hiddenFill xmlns:a14="http://schemas.microsoft.com/office/drawing/2010/main">
                    <a:noFill/>
                  </a14:hiddenFill>
                </a:ext>
              </a:extLst>
            </p:spPr>
          </p:cxnSp>
          <p:cxnSp>
            <p:nvCxnSpPr>
              <p:cNvPr id="18453" name="Straight Connector 12"/>
              <p:cNvCxnSpPr>
                <a:cxnSpLocks noChangeShapeType="1"/>
              </p:cNvCxnSpPr>
              <p:nvPr/>
            </p:nvCxnSpPr>
            <p:spPr bwMode="auto">
              <a:xfrm flipV="1">
                <a:off x="9107905" y="4679950"/>
                <a:ext cx="267228" cy="270340"/>
              </a:xfrm>
              <a:prstGeom prst="line">
                <a:avLst/>
              </a:prstGeom>
              <a:noFill/>
              <a:ln w="50800" algn="ctr">
                <a:solidFill>
                  <a:schemeClr val="bg1"/>
                </a:solidFill>
                <a:round/>
                <a:headEnd type="none" w="sm" len="sm"/>
                <a:tailEnd type="none" w="sm" len="sm"/>
              </a:ln>
              <a:extLst>
                <a:ext uri="{909E8E84-426E-40DD-AFC4-6F175D3DCCD1}">
                  <a14:hiddenFill xmlns:a14="http://schemas.microsoft.com/office/drawing/2010/main">
                    <a:noFill/>
                  </a14:hiddenFill>
                </a:ext>
              </a:extLst>
            </p:spPr>
          </p:cxnSp>
          <p:cxnSp>
            <p:nvCxnSpPr>
              <p:cNvPr id="18454" name="Straight Connector 50"/>
              <p:cNvCxnSpPr>
                <a:cxnSpLocks noChangeShapeType="1"/>
              </p:cNvCxnSpPr>
              <p:nvPr/>
            </p:nvCxnSpPr>
            <p:spPr bwMode="auto">
              <a:xfrm flipV="1">
                <a:off x="9565474" y="4606852"/>
                <a:ext cx="267228" cy="270340"/>
              </a:xfrm>
              <a:prstGeom prst="line">
                <a:avLst/>
              </a:prstGeom>
              <a:noFill/>
              <a:ln w="50800" algn="ctr">
                <a:solidFill>
                  <a:schemeClr val="bg1"/>
                </a:solidFill>
                <a:round/>
                <a:headEnd type="none" w="sm" len="sm"/>
                <a:tailEnd type="none" w="sm" len="sm"/>
              </a:ln>
              <a:extLst>
                <a:ext uri="{909E8E84-426E-40DD-AFC4-6F175D3DCCD1}">
                  <a14:hiddenFill xmlns:a14="http://schemas.microsoft.com/office/drawing/2010/main">
                    <a:noFill/>
                  </a14:hiddenFill>
                </a:ext>
              </a:extLst>
            </p:spPr>
          </p:cxnSp>
          <p:cxnSp>
            <p:nvCxnSpPr>
              <p:cNvPr id="18455" name="Straight Connector 53"/>
              <p:cNvCxnSpPr>
                <a:cxnSpLocks noChangeShapeType="1"/>
              </p:cNvCxnSpPr>
              <p:nvPr/>
            </p:nvCxnSpPr>
            <p:spPr bwMode="auto">
              <a:xfrm>
                <a:off x="9375133" y="4700904"/>
                <a:ext cx="211558" cy="158105"/>
              </a:xfrm>
              <a:prstGeom prst="line">
                <a:avLst/>
              </a:prstGeom>
              <a:noFill/>
              <a:ln w="50800" algn="ctr">
                <a:solidFill>
                  <a:schemeClr val="bg1"/>
                </a:solidFill>
                <a:round/>
                <a:headEnd type="none" w="sm" len="sm"/>
                <a:tailEnd type="none" w="sm" len="sm"/>
              </a:ln>
              <a:extLst>
                <a:ext uri="{909E8E84-426E-40DD-AFC4-6F175D3DCCD1}">
                  <a14:hiddenFill xmlns:a14="http://schemas.microsoft.com/office/drawing/2010/main">
                    <a:noFill/>
                  </a14:hiddenFill>
                </a:ext>
              </a:extLst>
            </p:spPr>
          </p:cxnSp>
        </p:grpSp>
        <p:pic>
          <p:nvPicPr>
            <p:cNvPr id="18448" name="Picture 41" descr="C:\Oracle\EM 13\cnt2472042_logos\Oracle_Enterprise Manager 13c\O_EnterpriseMgr_13c_cl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24388" y="2511425"/>
              <a:ext cx="2941637"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ustDataLst>
      <p:tags r:id="rId1"/>
    </p:custDataLst>
    <p:extLst>
      <p:ext uri="{BB962C8B-B14F-4D97-AF65-F5344CB8AC3E}">
        <p14:creationId xmlns:p14="http://schemas.microsoft.com/office/powerpoint/2010/main" val="3325693379"/>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3410269148"/>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08012" y="196180"/>
            <a:ext cx="10133230" cy="818566"/>
          </a:xfrm>
        </p:spPr>
        <p:txBody>
          <a:bodyPr>
            <a:normAutofit fontScale="90000"/>
          </a:bodyPr>
          <a:lstStyle/>
          <a:p>
            <a:pPr eaLnBrk="1" hangingPunct="1"/>
            <a:r>
              <a:rPr lang="en-US" altLang="en-US" dirty="0"/>
              <a:t>Single Pane of Glass for Enterprise Management</a:t>
            </a:r>
            <a:br>
              <a:rPr lang="en-US" altLang="en-US" dirty="0"/>
            </a:br>
            <a:endParaRPr lang="en-US" altLang="en-US" dirty="0"/>
          </a:p>
        </p:txBody>
      </p:sp>
      <p:grpSp>
        <p:nvGrpSpPr>
          <p:cNvPr id="21507" name="Group 3"/>
          <p:cNvGrpSpPr>
            <a:grpSpLocks/>
          </p:cNvGrpSpPr>
          <p:nvPr/>
        </p:nvGrpSpPr>
        <p:grpSpPr bwMode="auto">
          <a:xfrm>
            <a:off x="2436813" y="915988"/>
            <a:ext cx="7315200" cy="5026025"/>
            <a:chOff x="904875" y="908467"/>
            <a:chExt cx="7315200" cy="5025105"/>
          </a:xfrm>
        </p:grpSpPr>
        <p:sp>
          <p:nvSpPr>
            <p:cNvPr id="21508" name="Rectangle 3"/>
            <p:cNvSpPr>
              <a:spLocks noChangeArrowheads="1"/>
            </p:cNvSpPr>
            <p:nvPr/>
          </p:nvSpPr>
          <p:spPr bwMode="auto">
            <a:xfrm>
              <a:off x="923925" y="3768725"/>
              <a:ext cx="2951163" cy="949325"/>
            </a:xfrm>
            <a:prstGeom prst="rect">
              <a:avLst/>
            </a:prstGeom>
            <a:solidFill>
              <a:srgbClr val="8DA6B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137178" tIns="34295" rIns="720186" bIns="34295" anchor="ctr"/>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rgbClr val="FF0000"/>
                </a:buClr>
                <a:buFont typeface="Arial" panose="020B0604020202020204" pitchFamily="34" charset="0"/>
                <a:buNone/>
              </a:pPr>
              <a:r>
                <a:rPr lang="en-US" altLang="en-US" sz="1400" b="1" dirty="0">
                  <a:solidFill>
                    <a:srgbClr val="FFFFFF"/>
                  </a:solidFill>
                  <a:latin typeface="Calibri" panose="020F0502020204030204" pitchFamily="34" charset="0"/>
                </a:rPr>
                <a:t>Workload</a:t>
              </a:r>
              <a:r>
                <a:rPr lang="en-US" altLang="en-US" sz="1400" dirty="0">
                  <a:solidFill>
                    <a:srgbClr val="5F5F5F"/>
                  </a:solidFill>
                  <a:latin typeface="Calibri" panose="020F0502020204030204" pitchFamily="34" charset="0"/>
                </a:rPr>
                <a:t> </a:t>
              </a:r>
              <a:r>
                <a:rPr lang="en-US" altLang="en-US" sz="1400" b="1" dirty="0">
                  <a:solidFill>
                    <a:srgbClr val="FFFFFF"/>
                  </a:solidFill>
                  <a:latin typeface="Calibri" panose="020F0502020204030204" pitchFamily="34" charset="0"/>
                </a:rPr>
                <a:t>portability</a:t>
              </a:r>
              <a:r>
                <a:rPr lang="en-US" altLang="en-US" sz="1400" dirty="0">
                  <a:solidFill>
                    <a:srgbClr val="5F5F5F"/>
                  </a:solidFill>
                  <a:latin typeface="Calibri" panose="020F0502020204030204" pitchFamily="34" charset="0"/>
                </a:rPr>
                <a:t> </a:t>
              </a:r>
              <a:r>
                <a:rPr lang="en-US" altLang="en-US" sz="1400" b="1" dirty="0">
                  <a:solidFill>
                    <a:srgbClr val="FFFFFF"/>
                  </a:solidFill>
                  <a:latin typeface="Calibri" panose="020F0502020204030204" pitchFamily="34" charset="0"/>
                </a:rPr>
                <a:t>and secure, bidirectional cloning</a:t>
              </a:r>
            </a:p>
          </p:txBody>
        </p:sp>
        <p:sp>
          <p:nvSpPr>
            <p:cNvPr id="21509" name="Rectangle 3"/>
            <p:cNvSpPr>
              <a:spLocks noChangeArrowheads="1"/>
            </p:cNvSpPr>
            <p:nvPr/>
          </p:nvSpPr>
          <p:spPr bwMode="auto">
            <a:xfrm>
              <a:off x="5248275" y="3800475"/>
              <a:ext cx="2971800" cy="949325"/>
            </a:xfrm>
            <a:prstGeom prst="rect">
              <a:avLst/>
            </a:prstGeom>
            <a:solidFill>
              <a:srgbClr val="8DA6B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137178" tIns="34295" rIns="720186" bIns="34295" anchor="ctr"/>
            <a:lstStyle>
              <a:lvl1pPr marL="1190625"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buClr>
                  <a:srgbClr val="FF0000"/>
                </a:buClr>
                <a:buFont typeface="Arial" panose="020B0604020202020204" pitchFamily="34" charset="0"/>
                <a:buNone/>
              </a:pPr>
              <a:endParaRPr lang="en-US" altLang="en-US" sz="1400" dirty="0">
                <a:solidFill>
                  <a:srgbClr val="5F5F5F"/>
                </a:solidFill>
                <a:latin typeface="Calibri" panose="020F0502020204030204" pitchFamily="34" charset="0"/>
              </a:endParaRPr>
            </a:p>
          </p:txBody>
        </p:sp>
        <p:sp>
          <p:nvSpPr>
            <p:cNvPr id="21510" name="Rectangle 6"/>
            <p:cNvSpPr>
              <a:spLocks noChangeArrowheads="1"/>
            </p:cNvSpPr>
            <p:nvPr/>
          </p:nvSpPr>
          <p:spPr bwMode="auto">
            <a:xfrm>
              <a:off x="904875" y="2724150"/>
              <a:ext cx="2495550" cy="923925"/>
            </a:xfrm>
            <a:prstGeom prst="rect">
              <a:avLst/>
            </a:prstGeom>
            <a:solidFill>
              <a:srgbClr val="8DA6B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445829" tIns="34295" rIns="137178" bIns="34295" anchor="ctr"/>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rgbClr val="FF0000"/>
                </a:buClr>
                <a:buFont typeface="Arial" panose="020B0604020202020204" pitchFamily="34" charset="0"/>
                <a:buNone/>
              </a:pPr>
              <a:endParaRPr lang="en-US" altLang="en-US" sz="1400" b="1" dirty="0">
                <a:solidFill>
                  <a:srgbClr val="FFFFFF"/>
                </a:solidFill>
                <a:latin typeface="Calibri" panose="020F0502020204030204" pitchFamily="34" charset="0"/>
              </a:endParaRPr>
            </a:p>
          </p:txBody>
        </p:sp>
        <p:sp>
          <p:nvSpPr>
            <p:cNvPr id="21511" name="Rectangle 6"/>
            <p:cNvSpPr>
              <a:spLocks noChangeArrowheads="1"/>
            </p:cNvSpPr>
            <p:nvPr/>
          </p:nvSpPr>
          <p:spPr bwMode="auto">
            <a:xfrm>
              <a:off x="5703888" y="2705100"/>
              <a:ext cx="2506662" cy="976313"/>
            </a:xfrm>
            <a:prstGeom prst="rect">
              <a:avLst/>
            </a:prstGeom>
            <a:solidFill>
              <a:srgbClr val="8DA6B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445829" tIns="34295" rIns="137178" bIns="34295" anchor="ctr"/>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rgbClr val="FF0000"/>
                </a:buClr>
                <a:buFont typeface="Arial" panose="020B0604020202020204" pitchFamily="34" charset="0"/>
                <a:buNone/>
              </a:pPr>
              <a:r>
                <a:rPr lang="en-US" altLang="en-US" sz="1400" b="1" dirty="0">
                  <a:solidFill>
                    <a:srgbClr val="FFFFFF"/>
                  </a:solidFill>
                  <a:latin typeface="Calibri" panose="020F0502020204030204" pitchFamily="34" charset="0"/>
                </a:rPr>
                <a:t>Backup</a:t>
              </a:r>
              <a:r>
                <a:rPr lang="en-US" altLang="en-US" sz="1400" dirty="0">
                  <a:solidFill>
                    <a:srgbClr val="5F5F5F"/>
                  </a:solidFill>
                  <a:latin typeface="Calibri" panose="020F0502020204030204" pitchFamily="34" charset="0"/>
                </a:rPr>
                <a:t> </a:t>
              </a:r>
              <a:r>
                <a:rPr lang="en-US" altLang="en-US" sz="1400" b="1" dirty="0">
                  <a:solidFill>
                    <a:srgbClr val="FFFFFF"/>
                  </a:solidFill>
                  <a:latin typeface="Calibri" panose="020F0502020204030204" pitchFamily="34" charset="0"/>
                </a:rPr>
                <a:t>to</a:t>
              </a:r>
              <a:r>
                <a:rPr lang="en-US" altLang="en-US" sz="1400" dirty="0">
                  <a:solidFill>
                    <a:srgbClr val="5F5F5F"/>
                  </a:solidFill>
                  <a:latin typeface="Calibri" panose="020F0502020204030204" pitchFamily="34" charset="0"/>
                </a:rPr>
                <a:t> </a:t>
              </a:r>
              <a:r>
                <a:rPr lang="en-US" altLang="en-US" sz="1400" b="1" dirty="0">
                  <a:solidFill>
                    <a:srgbClr val="FFFFFF"/>
                  </a:solidFill>
                  <a:latin typeface="Calibri" panose="020F0502020204030204" pitchFamily="34" charset="0"/>
                </a:rPr>
                <a:t>the</a:t>
              </a:r>
              <a:r>
                <a:rPr lang="en-US" altLang="en-US" sz="1400" dirty="0">
                  <a:solidFill>
                    <a:srgbClr val="5F5F5F"/>
                  </a:solidFill>
                  <a:latin typeface="Calibri" panose="020F0502020204030204" pitchFamily="34" charset="0"/>
                </a:rPr>
                <a:t> </a:t>
              </a:r>
              <a:r>
                <a:rPr lang="en-US" altLang="en-US" sz="1400" b="1" dirty="0">
                  <a:solidFill>
                    <a:srgbClr val="FFFFFF"/>
                  </a:solidFill>
                  <a:latin typeface="Calibri" panose="020F0502020204030204" pitchFamily="34" charset="0"/>
                </a:rPr>
                <a:t>cloud</a:t>
              </a:r>
            </a:p>
          </p:txBody>
        </p:sp>
        <p:sp>
          <p:nvSpPr>
            <p:cNvPr id="21512" name="Rectangle 4"/>
            <p:cNvSpPr>
              <a:spLocks noChangeArrowheads="1"/>
            </p:cNvSpPr>
            <p:nvPr/>
          </p:nvSpPr>
          <p:spPr bwMode="auto">
            <a:xfrm>
              <a:off x="5397500" y="1651000"/>
              <a:ext cx="2822575" cy="949325"/>
            </a:xfrm>
            <a:prstGeom prst="rect">
              <a:avLst/>
            </a:prstGeom>
            <a:solidFill>
              <a:srgbClr val="8DA6B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514419" tIns="34295" rIns="137178" bIns="34295" anchor="ctr"/>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rgbClr val="FF0000"/>
                </a:buClr>
                <a:buFont typeface="Arial" panose="020B0604020202020204" pitchFamily="34" charset="0"/>
                <a:buNone/>
              </a:pPr>
              <a:r>
                <a:rPr lang="en-US" altLang="en-US" sz="1400" b="1" dirty="0">
                  <a:solidFill>
                    <a:srgbClr val="FFFFFF"/>
                  </a:solidFill>
                  <a:latin typeface="Calibri" panose="020F0502020204030204" pitchFamily="34" charset="0"/>
                </a:rPr>
                <a:t>Lifecycle &amp; Cloud management</a:t>
              </a:r>
            </a:p>
          </p:txBody>
        </p:sp>
        <p:sp>
          <p:nvSpPr>
            <p:cNvPr id="21513" name="Rectangle 2"/>
            <p:cNvSpPr>
              <a:spLocks noChangeArrowheads="1"/>
            </p:cNvSpPr>
            <p:nvPr/>
          </p:nvSpPr>
          <p:spPr bwMode="auto">
            <a:xfrm>
              <a:off x="914400" y="1651000"/>
              <a:ext cx="2792413" cy="949325"/>
            </a:xfrm>
            <a:prstGeom prst="rect">
              <a:avLst/>
            </a:prstGeom>
            <a:solidFill>
              <a:srgbClr val="8DA6B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137178" tIns="34295" rIns="514419" bIns="34295" anchor="ctr"/>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rgbClr val="FF0000"/>
                </a:buClr>
                <a:buFont typeface="Arial" panose="020B0604020202020204" pitchFamily="34" charset="0"/>
                <a:buNone/>
              </a:pPr>
              <a:r>
                <a:rPr lang="en-US" altLang="en-US" sz="1400" b="1" dirty="0">
                  <a:solidFill>
                    <a:srgbClr val="FFFFFF"/>
                  </a:solidFill>
                  <a:latin typeface="Calibri" panose="020F0502020204030204" pitchFamily="34" charset="0"/>
                </a:rPr>
                <a:t>Quality</a:t>
              </a:r>
              <a:r>
                <a:rPr lang="en-US" altLang="en-US" sz="1400" dirty="0">
                  <a:solidFill>
                    <a:srgbClr val="5F5F5F"/>
                  </a:solidFill>
                  <a:latin typeface="Calibri" panose="020F0502020204030204" pitchFamily="34" charset="0"/>
                </a:rPr>
                <a:t> </a:t>
              </a:r>
              <a:r>
                <a:rPr lang="en-US" altLang="en-US" sz="1400" b="1" dirty="0">
                  <a:solidFill>
                    <a:srgbClr val="FFFFFF"/>
                  </a:solidFill>
                  <a:latin typeface="Calibri" panose="020F0502020204030204" pitchFamily="34" charset="0"/>
                </a:rPr>
                <a:t>of</a:t>
              </a:r>
              <a:r>
                <a:rPr lang="en-US" altLang="en-US" sz="1400" dirty="0">
                  <a:solidFill>
                    <a:srgbClr val="5F5F5F"/>
                  </a:solidFill>
                  <a:latin typeface="Calibri" panose="020F0502020204030204" pitchFamily="34" charset="0"/>
                </a:rPr>
                <a:t> </a:t>
              </a:r>
              <a:r>
                <a:rPr lang="en-US" altLang="en-US" sz="1400" b="1" dirty="0">
                  <a:solidFill>
                    <a:srgbClr val="FFFFFF"/>
                  </a:solidFill>
                  <a:latin typeface="Calibri" panose="020F0502020204030204" pitchFamily="34" charset="0"/>
                </a:rPr>
                <a:t>Service</a:t>
              </a:r>
              <a:r>
                <a:rPr lang="en-US" altLang="en-US" sz="1400" dirty="0">
                  <a:solidFill>
                    <a:srgbClr val="5F5F5F"/>
                  </a:solidFill>
                  <a:latin typeface="Calibri" panose="020F0502020204030204" pitchFamily="34" charset="0"/>
                </a:rPr>
                <a:t> </a:t>
              </a:r>
              <a:r>
                <a:rPr lang="en-US" altLang="en-US" sz="1400" b="1" dirty="0">
                  <a:solidFill>
                    <a:srgbClr val="FFFFFF"/>
                  </a:solidFill>
                  <a:latin typeface="Calibri" panose="020F0502020204030204" pitchFamily="34" charset="0"/>
                </a:rPr>
                <a:t>management</a:t>
              </a:r>
            </a:p>
          </p:txBody>
        </p:sp>
        <p:sp>
          <p:nvSpPr>
            <p:cNvPr id="80" name="Oval 79"/>
            <p:cNvSpPr/>
            <p:nvPr/>
          </p:nvSpPr>
          <p:spPr>
            <a:xfrm>
              <a:off x="3133725" y="1446530"/>
              <a:ext cx="2816225" cy="2728413"/>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anchor="ctr"/>
            <a:lstStyle/>
            <a:p>
              <a:pPr algn="ctr" defTabSz="912813" eaLnBrk="1" hangingPunct="1">
                <a:buClr>
                  <a:srgbClr val="FF0000"/>
                </a:buClr>
                <a:defRPr/>
              </a:pPr>
              <a:endParaRPr lang="en-US" sz="1100" dirty="0">
                <a:solidFill>
                  <a:srgbClr val="FFFFFF"/>
                </a:solidFill>
                <a:latin typeface="Calibri" pitchFamily="34" charset="0"/>
                <a:cs typeface="Arial" pitchFamily="34" charset="0"/>
              </a:endParaRPr>
            </a:p>
          </p:txBody>
        </p:sp>
        <p:sp>
          <p:nvSpPr>
            <p:cNvPr id="75" name="Isosceles Triangle 74"/>
            <p:cNvSpPr/>
            <p:nvPr/>
          </p:nvSpPr>
          <p:spPr>
            <a:xfrm>
              <a:off x="1006475" y="4116217"/>
              <a:ext cx="7069137" cy="1042797"/>
            </a:xfrm>
            <a:prstGeom prst="triangle">
              <a:avLst>
                <a:gd name="adj" fmla="val 50062"/>
              </a:avLst>
            </a:prstGeom>
            <a:gradFill>
              <a:gsLst>
                <a:gs pos="0">
                  <a:schemeClr val="dk1">
                    <a:tint val="50000"/>
                    <a:satMod val="300000"/>
                  </a:schemeClr>
                </a:gs>
                <a:gs pos="35000">
                  <a:schemeClr val="dk1">
                    <a:tint val="37000"/>
                    <a:satMod val="300000"/>
                  </a:schemeClr>
                </a:gs>
                <a:gs pos="65000">
                  <a:schemeClr val="bg1"/>
                </a:gs>
              </a:gsLst>
            </a:gradFill>
            <a:ln w="28575">
              <a:noFill/>
            </a:ln>
          </p:spPr>
          <p:style>
            <a:lnRef idx="1">
              <a:schemeClr val="dk1"/>
            </a:lnRef>
            <a:fillRef idx="2">
              <a:schemeClr val="dk1"/>
            </a:fillRef>
            <a:effectRef idx="1">
              <a:schemeClr val="dk1"/>
            </a:effectRef>
            <a:fontRef idx="minor">
              <a:schemeClr val="dk1"/>
            </a:fontRef>
          </p:style>
          <p:txBody>
            <a:bodyPr lIns="101393" tIns="50695" rIns="101393" bIns="50695" anchor="ctr"/>
            <a:lstStyle/>
            <a:p>
              <a:pPr algn="ctr" defTabSz="912813" eaLnBrk="1" hangingPunct="1">
                <a:lnSpc>
                  <a:spcPct val="90000"/>
                </a:lnSpc>
                <a:buClr>
                  <a:srgbClr val="FF0000"/>
                </a:buClr>
                <a:defRPr/>
              </a:pPr>
              <a:endParaRPr lang="en-US" dirty="0">
                <a:solidFill>
                  <a:srgbClr val="FFFFFF"/>
                </a:solidFill>
                <a:latin typeface="Calibri" pitchFamily="34" charset="0"/>
                <a:cs typeface="Arial" pitchFamily="34" charset="0"/>
              </a:endParaRPr>
            </a:p>
          </p:txBody>
        </p:sp>
        <p:sp>
          <p:nvSpPr>
            <p:cNvPr id="21516" name="Rectangle 5"/>
            <p:cNvSpPr>
              <a:spLocks noChangeArrowheads="1"/>
            </p:cNvSpPr>
            <p:nvPr/>
          </p:nvSpPr>
          <p:spPr bwMode="auto">
            <a:xfrm>
              <a:off x="2807950" y="908467"/>
              <a:ext cx="3465513" cy="617334"/>
            </a:xfrm>
            <a:prstGeom prst="rect">
              <a:avLst/>
            </a:prstGeom>
            <a:solidFill>
              <a:srgbClr val="8DA6B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34295" tIns="137178" rIns="34295" bIns="34295" anchor="ctr"/>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rgbClr val="FF0000"/>
                </a:buClr>
                <a:buFont typeface="Arial" panose="020B0604020202020204" pitchFamily="34" charset="0"/>
                <a:buNone/>
              </a:pPr>
              <a:r>
                <a:rPr lang="en-US" altLang="en-US" sz="1400" b="1" dirty="0">
                  <a:solidFill>
                    <a:srgbClr val="FFFFFF"/>
                  </a:solidFill>
                  <a:latin typeface="Calibri" panose="020F0502020204030204" pitchFamily="34" charset="0"/>
                </a:rPr>
                <a:t>Common Cloud management practices</a:t>
              </a:r>
            </a:p>
          </p:txBody>
        </p:sp>
        <p:grpSp>
          <p:nvGrpSpPr>
            <p:cNvPr id="21517" name="Group 58"/>
            <p:cNvGrpSpPr>
              <a:grpSpLocks/>
            </p:cNvGrpSpPr>
            <p:nvPr/>
          </p:nvGrpSpPr>
          <p:grpSpPr bwMode="auto">
            <a:xfrm>
              <a:off x="3293725" y="1577472"/>
              <a:ext cx="2493963" cy="2449513"/>
              <a:chOff x="1193403" y="3484985"/>
              <a:chExt cx="1900158" cy="1783512"/>
            </a:xfrm>
          </p:grpSpPr>
          <p:pic>
            <p:nvPicPr>
              <p:cNvPr id="49" name="Picture 108" descr="CLOUD_OL-gray-emboss"/>
              <p:cNvPicPr>
                <a:picLocks noChangeAspect="1" noChangeArrowheads="1"/>
              </p:cNvPicPr>
              <p:nvPr/>
            </p:nvPicPr>
            <p:blipFill>
              <a:blip r:embed="rId4" cstate="print">
                <a:duotone>
                  <a:prstClr val="black"/>
                  <a:srgbClr val="5B6981">
                    <a:lumMod val="20000"/>
                    <a:lumOff val="80000"/>
                    <a:tint val="45000"/>
                    <a:satMod val="400000"/>
                  </a:srgbClr>
                </a:duotone>
                <a:lum bright="10000" contrast="20000"/>
              </a:blip>
              <a:srcRect l="4305" t="7816" r="2478" b="6966"/>
              <a:stretch>
                <a:fillRect/>
              </a:stretch>
            </p:blipFill>
            <p:spPr bwMode="auto">
              <a:xfrm>
                <a:off x="1390856" y="3703533"/>
                <a:ext cx="1505252" cy="1346417"/>
              </a:xfrm>
              <a:prstGeom prst="rect">
                <a:avLst/>
              </a:prstGeom>
              <a:noFill/>
              <a:ln w="9525">
                <a:noFill/>
                <a:miter lim="800000"/>
                <a:headEnd/>
                <a:tailEnd/>
              </a:ln>
              <a:effectLst>
                <a:innerShdw blurRad="63500" dist="50800" dir="2700000">
                  <a:prstClr val="black">
                    <a:alpha val="50000"/>
                  </a:prstClr>
                </a:innerShdw>
              </a:effectLst>
            </p:spPr>
          </p:pic>
          <p:sp>
            <p:nvSpPr>
              <p:cNvPr id="50" name="Freeform 18"/>
              <p:cNvSpPr>
                <a:spLocks noChangeAspect="1"/>
              </p:cNvSpPr>
              <p:nvPr/>
            </p:nvSpPr>
            <p:spPr bwMode="auto">
              <a:xfrm>
                <a:off x="1201200" y="3771359"/>
                <a:ext cx="365277" cy="518175"/>
              </a:xfrm>
              <a:custGeom>
                <a:avLst/>
                <a:gdLst>
                  <a:gd name="T0" fmla="*/ 26538 w 411"/>
                  <a:gd name="T1" fmla="*/ 69116 h 622"/>
                  <a:gd name="T2" fmla="*/ 45548 w 411"/>
                  <a:gd name="T3" fmla="*/ 23759 h 622"/>
                  <a:gd name="T4" fmla="*/ 46028 w 411"/>
                  <a:gd name="T5" fmla="*/ 0 h 622"/>
                  <a:gd name="T6" fmla="*/ 30471 w 411"/>
                  <a:gd name="T7" fmla="*/ 432 h 622"/>
                  <a:gd name="T8" fmla="*/ 0 w 411"/>
                  <a:gd name="T9" fmla="*/ 65122 h 622"/>
                  <a:gd name="T10" fmla="*/ 14429 w 411"/>
                  <a:gd name="T11" fmla="*/ 53212 h 622"/>
                  <a:gd name="T12" fmla="*/ 26538 w 411"/>
                  <a:gd name="T13" fmla="*/ 69116 h 622"/>
                  <a:gd name="T14" fmla="*/ 0 60000 65536"/>
                  <a:gd name="T15" fmla="*/ 0 60000 65536"/>
                  <a:gd name="T16" fmla="*/ 0 60000 65536"/>
                  <a:gd name="T17" fmla="*/ 0 60000 65536"/>
                  <a:gd name="T18" fmla="*/ 0 60000 65536"/>
                  <a:gd name="T19" fmla="*/ 0 60000 65536"/>
                  <a:gd name="T20" fmla="*/ 0 60000 65536"/>
                  <a:gd name="T21" fmla="*/ 0 w 411"/>
                  <a:gd name="T22" fmla="*/ 0 h 622"/>
                  <a:gd name="T23" fmla="*/ 411 w 411"/>
                  <a:gd name="T24" fmla="*/ 622 h 6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1" h="622">
                    <a:moveTo>
                      <a:pt x="237" y="622"/>
                    </a:moveTo>
                    <a:cubicBezTo>
                      <a:pt x="256" y="469"/>
                      <a:pt x="317" y="329"/>
                      <a:pt x="407" y="214"/>
                    </a:cubicBezTo>
                    <a:cubicBezTo>
                      <a:pt x="411" y="0"/>
                      <a:pt x="411" y="0"/>
                      <a:pt x="411" y="0"/>
                    </a:cubicBezTo>
                    <a:cubicBezTo>
                      <a:pt x="272" y="4"/>
                      <a:pt x="272" y="4"/>
                      <a:pt x="272" y="4"/>
                    </a:cubicBezTo>
                    <a:cubicBezTo>
                      <a:pt x="127" y="162"/>
                      <a:pt x="30" y="363"/>
                      <a:pt x="0" y="586"/>
                    </a:cubicBezTo>
                    <a:cubicBezTo>
                      <a:pt x="129" y="479"/>
                      <a:pt x="129" y="479"/>
                      <a:pt x="129" y="479"/>
                    </a:cubicBezTo>
                    <a:lnTo>
                      <a:pt x="237" y="622"/>
                    </a:lnTo>
                    <a:close/>
                  </a:path>
                </a:pathLst>
              </a:custGeom>
              <a:solidFill>
                <a:schemeClr val="accent1"/>
              </a:solidFill>
              <a:ln>
                <a:noFill/>
              </a:ln>
              <a:scene3d>
                <a:camera prst="orthographicFront"/>
                <a:lightRig rig="threePt" dir="t"/>
              </a:scene3d>
              <a:sp3d>
                <a:bevelT w="152400" h="50800" prst="softRound"/>
              </a:sp3d>
              <a:extLst/>
            </p:spPr>
            <p:txBody>
              <a:bodyPr lIns="0" tIns="0" rIns="0" bIns="0" anchor="ctr" anchorCtr="1"/>
              <a:lstStyle/>
              <a:p>
                <a:pPr algn="ctr" eaLnBrk="1" fontAlgn="auto" hangingPunct="1">
                  <a:spcBef>
                    <a:spcPts val="0"/>
                  </a:spcBef>
                  <a:spcAft>
                    <a:spcPts val="0"/>
                  </a:spcAft>
                  <a:buClr>
                    <a:srgbClr val="FF0000"/>
                  </a:buClr>
                  <a:defRPr/>
                </a:pPr>
                <a:r>
                  <a:rPr lang="en-US" sz="900" b="1" kern="0" dirty="0">
                    <a:solidFill>
                      <a:srgbClr val="FFFFFF"/>
                    </a:solidFill>
                    <a:latin typeface="Arial" charset="0"/>
                    <a:cs typeface="Arial" charset="0"/>
                  </a:rPr>
                  <a:t>      </a:t>
                </a:r>
              </a:p>
            </p:txBody>
          </p:sp>
          <p:sp>
            <p:nvSpPr>
              <p:cNvPr id="51" name="Freeform 19"/>
              <p:cNvSpPr>
                <a:spLocks noChangeAspect="1"/>
              </p:cNvSpPr>
              <p:nvPr/>
            </p:nvSpPr>
            <p:spPr bwMode="auto">
              <a:xfrm>
                <a:off x="1517293" y="3500176"/>
                <a:ext cx="574006" cy="374144"/>
              </a:xfrm>
              <a:custGeom>
                <a:avLst/>
                <a:gdLst>
                  <a:gd name="T0" fmla="*/ 14869 w 646"/>
                  <a:gd name="T1" fmla="*/ 50042 h 449"/>
                  <a:gd name="T2" fmla="*/ 59657 w 646"/>
                  <a:gd name="T3" fmla="*/ 26607 h 449"/>
                  <a:gd name="T4" fmla="*/ 72190 w 646"/>
                  <a:gd name="T5" fmla="*/ 11601 h 449"/>
                  <a:gd name="T6" fmla="*/ 56882 w 646"/>
                  <a:gd name="T7" fmla="*/ 0 h 449"/>
                  <a:gd name="T8" fmla="*/ 0 w 646"/>
                  <a:gd name="T9" fmla="*/ 27527 h 449"/>
                  <a:gd name="T10" fmla="*/ 15325 w 646"/>
                  <a:gd name="T11" fmla="*/ 27062 h 449"/>
                  <a:gd name="T12" fmla="*/ 14869 w 646"/>
                  <a:gd name="T13" fmla="*/ 50042 h 449"/>
                  <a:gd name="T14" fmla="*/ 0 60000 65536"/>
                  <a:gd name="T15" fmla="*/ 0 60000 65536"/>
                  <a:gd name="T16" fmla="*/ 0 60000 65536"/>
                  <a:gd name="T17" fmla="*/ 0 60000 65536"/>
                  <a:gd name="T18" fmla="*/ 0 60000 65536"/>
                  <a:gd name="T19" fmla="*/ 0 60000 65536"/>
                  <a:gd name="T20" fmla="*/ 0 60000 65536"/>
                  <a:gd name="T21" fmla="*/ 0 w 646"/>
                  <a:gd name="T22" fmla="*/ 0 h 449"/>
                  <a:gd name="T23" fmla="*/ 646 w 646"/>
                  <a:gd name="T24" fmla="*/ 449 h 4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6" h="449">
                    <a:moveTo>
                      <a:pt x="133" y="449"/>
                    </a:moveTo>
                    <a:cubicBezTo>
                      <a:pt x="243" y="345"/>
                      <a:pt x="381" y="271"/>
                      <a:pt x="534" y="239"/>
                    </a:cubicBezTo>
                    <a:cubicBezTo>
                      <a:pt x="646" y="104"/>
                      <a:pt x="646" y="104"/>
                      <a:pt x="646" y="104"/>
                    </a:cubicBezTo>
                    <a:cubicBezTo>
                      <a:pt x="509" y="0"/>
                      <a:pt x="509" y="0"/>
                      <a:pt x="509" y="0"/>
                    </a:cubicBezTo>
                    <a:cubicBezTo>
                      <a:pt x="316" y="35"/>
                      <a:pt x="142" y="123"/>
                      <a:pt x="0" y="247"/>
                    </a:cubicBezTo>
                    <a:cubicBezTo>
                      <a:pt x="137" y="243"/>
                      <a:pt x="137" y="243"/>
                      <a:pt x="137" y="243"/>
                    </a:cubicBezTo>
                    <a:lnTo>
                      <a:pt x="133" y="449"/>
                    </a:lnTo>
                    <a:close/>
                  </a:path>
                </a:pathLst>
              </a:custGeom>
              <a:solidFill>
                <a:schemeClr val="accent1"/>
              </a:solidFill>
              <a:ln>
                <a:noFill/>
              </a:ln>
              <a:scene3d>
                <a:camera prst="orthographicFront"/>
                <a:lightRig rig="threePt" dir="t"/>
              </a:scene3d>
              <a:sp3d>
                <a:bevelT w="152400" h="50800" prst="softRound"/>
              </a:sp3d>
              <a:extLst/>
            </p:spPr>
            <p:txBody>
              <a:bodyPr tIns="0" rIns="0" bIns="182880" anchor="ctr" anchorCtr="1"/>
              <a:lstStyle/>
              <a:p>
                <a:pPr algn="ctr" eaLnBrk="1" hangingPunct="1">
                  <a:buClr>
                    <a:srgbClr val="FF0000"/>
                  </a:buClr>
                  <a:defRPr/>
                </a:pPr>
                <a:endParaRPr lang="en-US" sz="900" b="1" dirty="0">
                  <a:solidFill>
                    <a:srgbClr val="FFFFFF"/>
                  </a:solidFill>
                </a:endParaRPr>
              </a:p>
            </p:txBody>
          </p:sp>
          <p:sp>
            <p:nvSpPr>
              <p:cNvPr id="52" name="Freeform 20"/>
              <p:cNvSpPr>
                <a:spLocks noChangeAspect="1"/>
              </p:cNvSpPr>
              <p:nvPr/>
            </p:nvSpPr>
            <p:spPr bwMode="auto">
              <a:xfrm>
                <a:off x="1193403" y="4266467"/>
                <a:ext cx="329289" cy="594129"/>
              </a:xfrm>
              <a:custGeom>
                <a:avLst/>
                <a:gdLst>
                  <a:gd name="T0" fmla="*/ 40907 w 371"/>
                  <a:gd name="T1" fmla="*/ 64723 h 713"/>
                  <a:gd name="T2" fmla="*/ 26454 w 371"/>
                  <a:gd name="T3" fmla="*/ 16902 h 713"/>
                  <a:gd name="T4" fmla="*/ 13765 w 371"/>
                  <a:gd name="T5" fmla="*/ 0 h 713"/>
                  <a:gd name="T6" fmla="*/ 1 w 371"/>
                  <a:gd name="T7" fmla="*/ 11404 h 713"/>
                  <a:gd name="T8" fmla="*/ 0 w 371"/>
                  <a:gd name="T9" fmla="*/ 14743 h 713"/>
                  <a:gd name="T10" fmla="*/ 18978 w 371"/>
                  <a:gd name="T11" fmla="*/ 79418 h 713"/>
                  <a:gd name="T12" fmla="*/ 25787 w 371"/>
                  <a:gd name="T13" fmla="*/ 58809 h 713"/>
                  <a:gd name="T14" fmla="*/ 40907 w 371"/>
                  <a:gd name="T15" fmla="*/ 64723 h 713"/>
                  <a:gd name="T16" fmla="*/ 0 60000 65536"/>
                  <a:gd name="T17" fmla="*/ 0 60000 65536"/>
                  <a:gd name="T18" fmla="*/ 0 60000 65536"/>
                  <a:gd name="T19" fmla="*/ 0 60000 65536"/>
                  <a:gd name="T20" fmla="*/ 0 60000 65536"/>
                  <a:gd name="T21" fmla="*/ 0 60000 65536"/>
                  <a:gd name="T22" fmla="*/ 0 60000 65536"/>
                  <a:gd name="T23" fmla="*/ 0 60000 65536"/>
                  <a:gd name="T24" fmla="*/ 0 w 371"/>
                  <a:gd name="T25" fmla="*/ 0 h 713"/>
                  <a:gd name="T26" fmla="*/ 371 w 371"/>
                  <a:gd name="T27" fmla="*/ 713 h 71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71" h="713">
                    <a:moveTo>
                      <a:pt x="371" y="581"/>
                    </a:moveTo>
                    <a:cubicBezTo>
                      <a:pt x="291" y="457"/>
                      <a:pt x="243" y="310"/>
                      <a:pt x="240" y="152"/>
                    </a:cubicBezTo>
                    <a:cubicBezTo>
                      <a:pt x="125" y="0"/>
                      <a:pt x="125" y="0"/>
                      <a:pt x="125" y="0"/>
                    </a:cubicBezTo>
                    <a:cubicBezTo>
                      <a:pt x="1" y="102"/>
                      <a:pt x="1" y="102"/>
                      <a:pt x="1" y="102"/>
                    </a:cubicBezTo>
                    <a:cubicBezTo>
                      <a:pt x="0" y="112"/>
                      <a:pt x="0" y="122"/>
                      <a:pt x="0" y="132"/>
                    </a:cubicBezTo>
                    <a:cubicBezTo>
                      <a:pt x="0" y="346"/>
                      <a:pt x="63" y="546"/>
                      <a:pt x="172" y="713"/>
                    </a:cubicBezTo>
                    <a:cubicBezTo>
                      <a:pt x="234" y="528"/>
                      <a:pt x="234" y="528"/>
                      <a:pt x="234" y="528"/>
                    </a:cubicBezTo>
                    <a:lnTo>
                      <a:pt x="371" y="581"/>
                    </a:lnTo>
                    <a:close/>
                  </a:path>
                </a:pathLst>
              </a:custGeom>
              <a:solidFill>
                <a:schemeClr val="tx1">
                  <a:lumMod val="65000"/>
                  <a:lumOff val="35000"/>
                </a:schemeClr>
              </a:solidFill>
              <a:ln>
                <a:noFill/>
              </a:ln>
              <a:scene3d>
                <a:camera prst="orthographicFront"/>
                <a:lightRig rig="threePt" dir="t"/>
              </a:scene3d>
              <a:sp3d>
                <a:bevelT w="152400" h="50800" prst="softRound"/>
              </a:sp3d>
              <a:extLst/>
            </p:spPr>
            <p:txBody>
              <a:bodyPr lIns="0" tIns="0" rIns="137160" bIns="0" anchor="ctr" anchorCtr="1"/>
              <a:lstStyle/>
              <a:p>
                <a:pPr algn="ctr" eaLnBrk="1" hangingPunct="1">
                  <a:buClr>
                    <a:srgbClr val="FF0000"/>
                  </a:buClr>
                  <a:defRPr/>
                </a:pPr>
                <a:r>
                  <a:rPr lang="en-US" sz="900" b="1" dirty="0">
                    <a:solidFill>
                      <a:srgbClr val="FFFFFF"/>
                    </a:solidFill>
                  </a:rPr>
                  <a:t> </a:t>
                </a:r>
              </a:p>
            </p:txBody>
          </p:sp>
          <p:sp>
            <p:nvSpPr>
              <p:cNvPr id="53" name="Freeform 21"/>
              <p:cNvSpPr>
                <a:spLocks noChangeAspect="1"/>
              </p:cNvSpPr>
              <p:nvPr/>
            </p:nvSpPr>
            <p:spPr bwMode="auto">
              <a:xfrm>
                <a:off x="2070306" y="3484985"/>
                <a:ext cx="541017" cy="259369"/>
              </a:xfrm>
              <a:custGeom>
                <a:avLst/>
                <a:gdLst>
                  <a:gd name="T0" fmla="*/ 3270 w 609"/>
                  <a:gd name="T1" fmla="*/ 27079 h 311"/>
                  <a:gd name="T2" fmla="*/ 9260 w 609"/>
                  <a:gd name="T3" fmla="*/ 26874 h 311"/>
                  <a:gd name="T4" fmla="*/ 46963 w 609"/>
                  <a:gd name="T5" fmla="*/ 34954 h 311"/>
                  <a:gd name="T6" fmla="*/ 67884 w 609"/>
                  <a:gd name="T7" fmla="*/ 31453 h 311"/>
                  <a:gd name="T8" fmla="*/ 63966 w 609"/>
                  <a:gd name="T9" fmla="*/ 13372 h 311"/>
                  <a:gd name="T10" fmla="*/ 9260 w 609"/>
                  <a:gd name="T11" fmla="*/ 0 h 311"/>
                  <a:gd name="T12" fmla="*/ 0 w 609"/>
                  <a:gd name="T13" fmla="*/ 299 h 311"/>
                  <a:gd name="T14" fmla="*/ 15494 w 609"/>
                  <a:gd name="T15" fmla="*/ 12122 h 311"/>
                  <a:gd name="T16" fmla="*/ 3270 w 609"/>
                  <a:gd name="T17" fmla="*/ 27079 h 3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09"/>
                  <a:gd name="T28" fmla="*/ 0 h 311"/>
                  <a:gd name="T29" fmla="*/ 609 w 609"/>
                  <a:gd name="T30" fmla="*/ 311 h 31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09" h="311">
                    <a:moveTo>
                      <a:pt x="29" y="241"/>
                    </a:moveTo>
                    <a:cubicBezTo>
                      <a:pt x="47" y="240"/>
                      <a:pt x="65" y="239"/>
                      <a:pt x="83" y="239"/>
                    </a:cubicBezTo>
                    <a:cubicBezTo>
                      <a:pt x="203" y="239"/>
                      <a:pt x="318" y="265"/>
                      <a:pt x="421" y="311"/>
                    </a:cubicBezTo>
                    <a:cubicBezTo>
                      <a:pt x="609" y="279"/>
                      <a:pt x="609" y="279"/>
                      <a:pt x="609" y="279"/>
                    </a:cubicBezTo>
                    <a:cubicBezTo>
                      <a:pt x="574" y="119"/>
                      <a:pt x="574" y="119"/>
                      <a:pt x="574" y="119"/>
                    </a:cubicBezTo>
                    <a:cubicBezTo>
                      <a:pt x="427" y="43"/>
                      <a:pt x="260" y="0"/>
                      <a:pt x="83" y="0"/>
                    </a:cubicBezTo>
                    <a:cubicBezTo>
                      <a:pt x="55" y="0"/>
                      <a:pt x="27" y="1"/>
                      <a:pt x="0" y="3"/>
                    </a:cubicBezTo>
                    <a:cubicBezTo>
                      <a:pt x="139" y="108"/>
                      <a:pt x="139" y="108"/>
                      <a:pt x="139" y="108"/>
                    </a:cubicBezTo>
                    <a:lnTo>
                      <a:pt x="29" y="241"/>
                    </a:lnTo>
                    <a:close/>
                  </a:path>
                </a:pathLst>
              </a:custGeom>
              <a:solidFill>
                <a:srgbClr val="5B6981"/>
              </a:solidFill>
              <a:ln>
                <a:noFill/>
              </a:ln>
              <a:scene3d>
                <a:camera prst="orthographicFront"/>
                <a:lightRig rig="threePt" dir="t"/>
              </a:scene3d>
              <a:sp3d>
                <a:bevelT w="152400" h="50800" prst="softRound"/>
              </a:sp3d>
              <a:extLst/>
            </p:spPr>
            <p:txBody>
              <a:bodyPr lIns="0" tIns="0" rIns="0" bIns="0" anchor="ctr" anchorCtr="1"/>
              <a:lstStyle/>
              <a:p>
                <a:pPr algn="ctr" eaLnBrk="1" hangingPunct="1">
                  <a:buClr>
                    <a:srgbClr val="FF0000"/>
                  </a:buClr>
                  <a:defRPr/>
                </a:pPr>
                <a:endParaRPr lang="en-US" sz="900" b="1" dirty="0">
                  <a:solidFill>
                    <a:srgbClr val="FFFFFF"/>
                  </a:solidFill>
                </a:endParaRPr>
              </a:p>
            </p:txBody>
          </p:sp>
          <p:sp>
            <p:nvSpPr>
              <p:cNvPr id="54" name="Freeform 22"/>
              <p:cNvSpPr>
                <a:spLocks noChangeAspect="1"/>
              </p:cNvSpPr>
              <p:nvPr/>
            </p:nvSpPr>
            <p:spPr bwMode="auto">
              <a:xfrm>
                <a:off x="2545346" y="3630141"/>
                <a:ext cx="479838" cy="532803"/>
              </a:xfrm>
              <a:custGeom>
                <a:avLst/>
                <a:gdLst>
                  <a:gd name="T0" fmla="*/ 0 w 540"/>
                  <a:gd name="T1" fmla="*/ 22347 h 639"/>
                  <a:gd name="T2" fmla="*/ 33508 w 540"/>
                  <a:gd name="T3" fmla="*/ 61038 h 639"/>
                  <a:gd name="T4" fmla="*/ 52213 w 540"/>
                  <a:gd name="T5" fmla="*/ 71698 h 639"/>
                  <a:gd name="T6" fmla="*/ 60345 w 540"/>
                  <a:gd name="T7" fmla="*/ 55664 h 639"/>
                  <a:gd name="T8" fmla="*/ 14870 w 540"/>
                  <a:gd name="T9" fmla="*/ 0 h 639"/>
                  <a:gd name="T10" fmla="*/ 18999 w 540"/>
                  <a:gd name="T11" fmla="*/ 19078 h 639"/>
                  <a:gd name="T12" fmla="*/ 0 w 540"/>
                  <a:gd name="T13" fmla="*/ 22347 h 639"/>
                  <a:gd name="T14" fmla="*/ 0 60000 65536"/>
                  <a:gd name="T15" fmla="*/ 0 60000 65536"/>
                  <a:gd name="T16" fmla="*/ 0 60000 65536"/>
                  <a:gd name="T17" fmla="*/ 0 60000 65536"/>
                  <a:gd name="T18" fmla="*/ 0 60000 65536"/>
                  <a:gd name="T19" fmla="*/ 0 60000 65536"/>
                  <a:gd name="T20" fmla="*/ 0 60000 65536"/>
                  <a:gd name="T21" fmla="*/ 0 w 540"/>
                  <a:gd name="T22" fmla="*/ 0 h 639"/>
                  <a:gd name="T23" fmla="*/ 540 w 540"/>
                  <a:gd name="T24" fmla="*/ 639 h 6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40" h="639">
                    <a:moveTo>
                      <a:pt x="0" y="199"/>
                    </a:moveTo>
                    <a:cubicBezTo>
                      <a:pt x="129" y="283"/>
                      <a:pt x="234" y="402"/>
                      <a:pt x="300" y="544"/>
                    </a:cubicBezTo>
                    <a:cubicBezTo>
                      <a:pt x="467" y="639"/>
                      <a:pt x="467" y="639"/>
                      <a:pt x="467" y="639"/>
                    </a:cubicBezTo>
                    <a:cubicBezTo>
                      <a:pt x="540" y="496"/>
                      <a:pt x="540" y="496"/>
                      <a:pt x="540" y="496"/>
                    </a:cubicBezTo>
                    <a:cubicBezTo>
                      <a:pt x="458" y="292"/>
                      <a:pt x="315" y="119"/>
                      <a:pt x="133" y="0"/>
                    </a:cubicBezTo>
                    <a:cubicBezTo>
                      <a:pt x="170" y="170"/>
                      <a:pt x="170" y="170"/>
                      <a:pt x="170" y="170"/>
                    </a:cubicBezTo>
                    <a:lnTo>
                      <a:pt x="0" y="199"/>
                    </a:lnTo>
                    <a:close/>
                  </a:path>
                </a:pathLst>
              </a:custGeom>
              <a:solidFill>
                <a:srgbClr val="5B6981"/>
              </a:solidFill>
              <a:ln>
                <a:noFill/>
              </a:ln>
              <a:scene3d>
                <a:camera prst="orthographicFront"/>
                <a:lightRig rig="threePt" dir="t"/>
              </a:scene3d>
              <a:sp3d>
                <a:bevelT w="152400" h="50800" prst="softRound"/>
              </a:sp3d>
              <a:extLst/>
            </p:spPr>
            <p:txBody>
              <a:bodyPr tIns="0" rIns="0" bIns="0" anchor="ctr" anchorCtr="1"/>
              <a:lstStyle/>
              <a:p>
                <a:pPr algn="ctr" eaLnBrk="1" hangingPunct="1">
                  <a:buClr>
                    <a:srgbClr val="FF0000"/>
                  </a:buClr>
                  <a:defRPr/>
                </a:pPr>
                <a:endParaRPr lang="en-US" sz="900" b="1" dirty="0">
                  <a:solidFill>
                    <a:srgbClr val="FFFFFF"/>
                  </a:solidFill>
                </a:endParaRPr>
              </a:p>
            </p:txBody>
          </p:sp>
          <p:sp>
            <p:nvSpPr>
              <p:cNvPr id="55" name="Freeform 23"/>
              <p:cNvSpPr>
                <a:spLocks noChangeAspect="1"/>
              </p:cNvSpPr>
              <p:nvPr/>
            </p:nvSpPr>
            <p:spPr bwMode="auto">
              <a:xfrm>
                <a:off x="2847045" y="4131438"/>
                <a:ext cx="246516" cy="572749"/>
              </a:xfrm>
              <a:custGeom>
                <a:avLst/>
                <a:gdLst>
                  <a:gd name="T0" fmla="*/ 507 w 278"/>
                  <a:gd name="T1" fmla="*/ 6745 h 687"/>
                  <a:gd name="T2" fmla="*/ 4295 w 278"/>
                  <a:gd name="T3" fmla="*/ 32960 h 687"/>
                  <a:gd name="T4" fmla="*/ 0 w 278"/>
                  <a:gd name="T5" fmla="*/ 61210 h 687"/>
                  <a:gd name="T6" fmla="*/ 8837 w 278"/>
                  <a:gd name="T7" fmla="*/ 76992 h 687"/>
                  <a:gd name="T8" fmla="*/ 25794 w 278"/>
                  <a:gd name="T9" fmla="*/ 66032 h 687"/>
                  <a:gd name="T10" fmla="*/ 30336 w 278"/>
                  <a:gd name="T11" fmla="*/ 32960 h 687"/>
                  <a:gd name="T12" fmla="*/ 25794 w 278"/>
                  <a:gd name="T13" fmla="*/ 0 h 687"/>
                  <a:gd name="T14" fmla="*/ 17553 w 278"/>
                  <a:gd name="T15" fmla="*/ 16701 h 687"/>
                  <a:gd name="T16" fmla="*/ 507 w 278"/>
                  <a:gd name="T17" fmla="*/ 6745 h 6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8"/>
                  <a:gd name="T28" fmla="*/ 0 h 687"/>
                  <a:gd name="T29" fmla="*/ 278 w 278"/>
                  <a:gd name="T30" fmla="*/ 687 h 68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8" h="687">
                    <a:moveTo>
                      <a:pt x="5" y="60"/>
                    </a:moveTo>
                    <a:cubicBezTo>
                      <a:pt x="27" y="134"/>
                      <a:pt x="39" y="213"/>
                      <a:pt x="39" y="294"/>
                    </a:cubicBezTo>
                    <a:cubicBezTo>
                      <a:pt x="39" y="382"/>
                      <a:pt x="25" y="467"/>
                      <a:pt x="0" y="546"/>
                    </a:cubicBezTo>
                    <a:cubicBezTo>
                      <a:pt x="81" y="687"/>
                      <a:pt x="81" y="687"/>
                      <a:pt x="81" y="687"/>
                    </a:cubicBezTo>
                    <a:cubicBezTo>
                      <a:pt x="237" y="589"/>
                      <a:pt x="237" y="589"/>
                      <a:pt x="237" y="589"/>
                    </a:cubicBezTo>
                    <a:cubicBezTo>
                      <a:pt x="264" y="495"/>
                      <a:pt x="278" y="397"/>
                      <a:pt x="278" y="294"/>
                    </a:cubicBezTo>
                    <a:cubicBezTo>
                      <a:pt x="278" y="192"/>
                      <a:pt x="264" y="94"/>
                      <a:pt x="237" y="0"/>
                    </a:cubicBezTo>
                    <a:cubicBezTo>
                      <a:pt x="161" y="149"/>
                      <a:pt x="161" y="149"/>
                      <a:pt x="161" y="149"/>
                    </a:cubicBezTo>
                    <a:lnTo>
                      <a:pt x="5" y="60"/>
                    </a:lnTo>
                    <a:close/>
                  </a:path>
                </a:pathLst>
              </a:custGeom>
              <a:solidFill>
                <a:srgbClr val="FF0000">
                  <a:lumMod val="75000"/>
                </a:srgbClr>
              </a:solidFill>
              <a:ln>
                <a:noFill/>
              </a:ln>
              <a:scene3d>
                <a:camera prst="orthographicFront"/>
                <a:lightRig rig="threePt" dir="t"/>
              </a:scene3d>
              <a:sp3d>
                <a:bevelT w="152400" h="50800" prst="softRound"/>
              </a:sp3d>
              <a:extLst/>
            </p:spPr>
            <p:txBody>
              <a:bodyPr lIns="0" tIns="0" rIns="0" bIns="0" anchor="ctr" anchorCtr="1"/>
              <a:lstStyle/>
              <a:p>
                <a:pPr algn="ctr" eaLnBrk="1" hangingPunct="1">
                  <a:buClr>
                    <a:srgbClr val="FF0000"/>
                  </a:buClr>
                  <a:defRPr/>
                </a:pPr>
                <a:endParaRPr lang="en-US" sz="900" b="1" dirty="0">
                  <a:solidFill>
                    <a:srgbClr val="FFFFFF"/>
                  </a:solidFill>
                </a:endParaRPr>
              </a:p>
            </p:txBody>
          </p:sp>
          <p:sp>
            <p:nvSpPr>
              <p:cNvPr id="56" name="Freeform 24"/>
              <p:cNvSpPr>
                <a:spLocks noChangeAspect="1"/>
              </p:cNvSpPr>
              <p:nvPr/>
            </p:nvSpPr>
            <p:spPr bwMode="auto">
              <a:xfrm>
                <a:off x="2520754" y="4666490"/>
                <a:ext cx="498431" cy="445034"/>
              </a:xfrm>
              <a:custGeom>
                <a:avLst/>
                <a:gdLst>
                  <a:gd name="T0" fmla="*/ 36805 w 561"/>
                  <a:gd name="T1" fmla="*/ 0 h 534"/>
                  <a:gd name="T2" fmla="*/ 3573 w 561"/>
                  <a:gd name="T3" fmla="*/ 38661 h 534"/>
                  <a:gd name="T4" fmla="*/ 0 w 561"/>
                  <a:gd name="T5" fmla="*/ 56349 h 534"/>
                  <a:gd name="T6" fmla="*/ 20193 w 561"/>
                  <a:gd name="T7" fmla="*/ 59592 h 534"/>
                  <a:gd name="T8" fmla="*/ 62581 w 561"/>
                  <a:gd name="T9" fmla="*/ 7704 h 534"/>
                  <a:gd name="T10" fmla="*/ 46820 w 561"/>
                  <a:gd name="T11" fmla="*/ 17544 h 534"/>
                  <a:gd name="T12" fmla="*/ 36805 w 561"/>
                  <a:gd name="T13" fmla="*/ 0 h 534"/>
                  <a:gd name="T14" fmla="*/ 0 60000 65536"/>
                  <a:gd name="T15" fmla="*/ 0 60000 65536"/>
                  <a:gd name="T16" fmla="*/ 0 60000 65536"/>
                  <a:gd name="T17" fmla="*/ 0 60000 65536"/>
                  <a:gd name="T18" fmla="*/ 0 60000 65536"/>
                  <a:gd name="T19" fmla="*/ 0 60000 65536"/>
                  <a:gd name="T20" fmla="*/ 0 60000 65536"/>
                  <a:gd name="T21" fmla="*/ 0 w 561"/>
                  <a:gd name="T22" fmla="*/ 0 h 534"/>
                  <a:gd name="T23" fmla="*/ 561 w 561"/>
                  <a:gd name="T24" fmla="*/ 534 h 5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1" h="534">
                    <a:moveTo>
                      <a:pt x="330" y="0"/>
                    </a:moveTo>
                    <a:cubicBezTo>
                      <a:pt x="264" y="141"/>
                      <a:pt x="161" y="261"/>
                      <a:pt x="32" y="346"/>
                    </a:cubicBezTo>
                    <a:cubicBezTo>
                      <a:pt x="0" y="505"/>
                      <a:pt x="0" y="505"/>
                      <a:pt x="0" y="505"/>
                    </a:cubicBezTo>
                    <a:cubicBezTo>
                      <a:pt x="181" y="534"/>
                      <a:pt x="181" y="534"/>
                      <a:pt x="181" y="534"/>
                    </a:cubicBezTo>
                    <a:cubicBezTo>
                      <a:pt x="348" y="419"/>
                      <a:pt x="481" y="257"/>
                      <a:pt x="561" y="69"/>
                    </a:cubicBezTo>
                    <a:cubicBezTo>
                      <a:pt x="420" y="157"/>
                      <a:pt x="420" y="157"/>
                      <a:pt x="420" y="157"/>
                    </a:cubicBezTo>
                    <a:lnTo>
                      <a:pt x="330" y="0"/>
                    </a:lnTo>
                    <a:close/>
                  </a:path>
                </a:pathLst>
              </a:custGeom>
              <a:solidFill>
                <a:srgbClr val="FF0000">
                  <a:lumMod val="75000"/>
                </a:srgbClr>
              </a:solidFill>
              <a:ln>
                <a:noFill/>
              </a:ln>
              <a:scene3d>
                <a:camera prst="orthographicFront"/>
                <a:lightRig rig="threePt" dir="t"/>
              </a:scene3d>
              <a:sp3d>
                <a:bevelT w="152400" h="50800" prst="softRound"/>
              </a:sp3d>
              <a:extLst/>
            </p:spPr>
            <p:txBody>
              <a:bodyPr lIns="0" tIns="0" rIns="0" bIns="0" anchor="ctr" anchorCtr="1"/>
              <a:lstStyle/>
              <a:p>
                <a:pPr algn="ctr" eaLnBrk="1" hangingPunct="1">
                  <a:buClr>
                    <a:srgbClr val="FF0000"/>
                  </a:buClr>
                  <a:defRPr/>
                </a:pPr>
                <a:endParaRPr lang="en-US" sz="900" b="1" dirty="0">
                  <a:solidFill>
                    <a:srgbClr val="FFFFFF"/>
                  </a:solidFill>
                </a:endParaRPr>
              </a:p>
            </p:txBody>
          </p:sp>
          <p:sp>
            <p:nvSpPr>
              <p:cNvPr id="57" name="Freeform 25"/>
              <p:cNvSpPr>
                <a:spLocks noChangeAspect="1"/>
              </p:cNvSpPr>
              <p:nvPr/>
            </p:nvSpPr>
            <p:spPr bwMode="auto">
              <a:xfrm>
                <a:off x="1863377" y="4997876"/>
                <a:ext cx="723956" cy="270621"/>
              </a:xfrm>
              <a:custGeom>
                <a:avLst/>
                <a:gdLst>
                  <a:gd name="T0" fmla="*/ 75674 w 815"/>
                  <a:gd name="T1" fmla="*/ 0 h 324"/>
                  <a:gd name="T2" fmla="*/ 35159 w 815"/>
                  <a:gd name="T3" fmla="*/ 9675 h 324"/>
                  <a:gd name="T4" fmla="*/ 18801 w 815"/>
                  <a:gd name="T5" fmla="*/ 8263 h 324"/>
                  <a:gd name="T6" fmla="*/ 0 w 815"/>
                  <a:gd name="T7" fmla="*/ 16851 h 324"/>
                  <a:gd name="T8" fmla="*/ 8322 w 815"/>
                  <a:gd name="T9" fmla="*/ 33903 h 324"/>
                  <a:gd name="T10" fmla="*/ 35159 w 815"/>
                  <a:gd name="T11" fmla="*/ 37138 h 324"/>
                  <a:gd name="T12" fmla="*/ 90758 w 815"/>
                  <a:gd name="T13" fmla="*/ 22932 h 324"/>
                  <a:gd name="T14" fmla="*/ 71770 w 815"/>
                  <a:gd name="T15" fmla="*/ 19866 h 324"/>
                  <a:gd name="T16" fmla="*/ 75674 w 815"/>
                  <a:gd name="T17" fmla="*/ 0 h 3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15"/>
                  <a:gd name="T28" fmla="*/ 0 h 324"/>
                  <a:gd name="T29" fmla="*/ 815 w 815"/>
                  <a:gd name="T30" fmla="*/ 324 h 3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15" h="324">
                    <a:moveTo>
                      <a:pt x="680" y="0"/>
                    </a:moveTo>
                    <a:cubicBezTo>
                      <a:pt x="570" y="54"/>
                      <a:pt x="446" y="84"/>
                      <a:pt x="316" y="84"/>
                    </a:cubicBezTo>
                    <a:cubicBezTo>
                      <a:pt x="266" y="84"/>
                      <a:pt x="217" y="80"/>
                      <a:pt x="169" y="72"/>
                    </a:cubicBezTo>
                    <a:cubicBezTo>
                      <a:pt x="0" y="147"/>
                      <a:pt x="0" y="147"/>
                      <a:pt x="0" y="147"/>
                    </a:cubicBezTo>
                    <a:cubicBezTo>
                      <a:pt x="75" y="296"/>
                      <a:pt x="75" y="296"/>
                      <a:pt x="75" y="296"/>
                    </a:cubicBezTo>
                    <a:cubicBezTo>
                      <a:pt x="152" y="314"/>
                      <a:pt x="233" y="324"/>
                      <a:pt x="316" y="324"/>
                    </a:cubicBezTo>
                    <a:cubicBezTo>
                      <a:pt x="496" y="324"/>
                      <a:pt x="666" y="279"/>
                      <a:pt x="815" y="200"/>
                    </a:cubicBezTo>
                    <a:cubicBezTo>
                      <a:pt x="645" y="173"/>
                      <a:pt x="645" y="173"/>
                      <a:pt x="645" y="173"/>
                    </a:cubicBezTo>
                    <a:lnTo>
                      <a:pt x="680" y="0"/>
                    </a:lnTo>
                    <a:close/>
                  </a:path>
                </a:pathLst>
              </a:custGeom>
              <a:solidFill>
                <a:srgbClr val="FF0000">
                  <a:lumMod val="75000"/>
                </a:srgbClr>
              </a:solidFill>
              <a:ln>
                <a:noFill/>
              </a:ln>
              <a:scene3d>
                <a:camera prst="orthographicFront"/>
                <a:lightRig rig="threePt" dir="t"/>
              </a:scene3d>
              <a:sp3d>
                <a:bevelT w="152400" h="50800" prst="softRound"/>
              </a:sp3d>
              <a:extLst/>
            </p:spPr>
            <p:txBody>
              <a:bodyPr lIns="0" tIns="0" rIns="0" bIns="0" anchor="ctr" anchorCtr="1"/>
              <a:lstStyle/>
              <a:p>
                <a:pPr algn="ctr" eaLnBrk="1" hangingPunct="1">
                  <a:buClr>
                    <a:srgbClr val="FF0000"/>
                  </a:buClr>
                  <a:defRPr/>
                </a:pPr>
                <a:endParaRPr lang="en-US" sz="900" b="1" dirty="0">
                  <a:solidFill>
                    <a:srgbClr val="FFFFFF"/>
                  </a:solidFill>
                </a:endParaRPr>
              </a:p>
            </p:txBody>
          </p:sp>
          <p:sp>
            <p:nvSpPr>
              <p:cNvPr id="58" name="Freeform 26"/>
              <p:cNvSpPr>
                <a:spLocks noChangeAspect="1"/>
              </p:cNvSpPr>
              <p:nvPr/>
            </p:nvSpPr>
            <p:spPr bwMode="auto">
              <a:xfrm>
                <a:off x="1396734" y="4794206"/>
                <a:ext cx="506228" cy="426467"/>
              </a:xfrm>
              <a:custGeom>
                <a:avLst/>
                <a:gdLst>
                  <a:gd name="T0" fmla="*/ 63340 w 570"/>
                  <a:gd name="T1" fmla="*/ 31472 h 512"/>
                  <a:gd name="T2" fmla="*/ 26549 w 570"/>
                  <a:gd name="T3" fmla="*/ 7978 h 512"/>
                  <a:gd name="T4" fmla="*/ 5998 w 570"/>
                  <a:gd name="T5" fmla="*/ 0 h 512"/>
                  <a:gd name="T6" fmla="*/ 0 w 570"/>
                  <a:gd name="T7" fmla="*/ 17776 h 512"/>
                  <a:gd name="T8" fmla="*/ 55092 w 570"/>
                  <a:gd name="T9" fmla="*/ 56739 h 512"/>
                  <a:gd name="T10" fmla="*/ 46195 w 570"/>
                  <a:gd name="T11" fmla="*/ 38988 h 512"/>
                  <a:gd name="T12" fmla="*/ 63340 w 570"/>
                  <a:gd name="T13" fmla="*/ 31472 h 512"/>
                  <a:gd name="T14" fmla="*/ 0 60000 65536"/>
                  <a:gd name="T15" fmla="*/ 0 60000 65536"/>
                  <a:gd name="T16" fmla="*/ 0 60000 65536"/>
                  <a:gd name="T17" fmla="*/ 0 60000 65536"/>
                  <a:gd name="T18" fmla="*/ 0 60000 65536"/>
                  <a:gd name="T19" fmla="*/ 0 60000 65536"/>
                  <a:gd name="T20" fmla="*/ 0 60000 65536"/>
                  <a:gd name="T21" fmla="*/ 0 w 570"/>
                  <a:gd name="T22" fmla="*/ 0 h 512"/>
                  <a:gd name="T23" fmla="*/ 570 w 570"/>
                  <a:gd name="T24" fmla="*/ 512 h 5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0" h="512">
                    <a:moveTo>
                      <a:pt x="570" y="284"/>
                    </a:moveTo>
                    <a:cubicBezTo>
                      <a:pt x="443" y="240"/>
                      <a:pt x="330" y="167"/>
                      <a:pt x="239" y="72"/>
                    </a:cubicBezTo>
                    <a:cubicBezTo>
                      <a:pt x="54" y="0"/>
                      <a:pt x="54" y="0"/>
                      <a:pt x="54" y="0"/>
                    </a:cubicBezTo>
                    <a:cubicBezTo>
                      <a:pt x="0" y="160"/>
                      <a:pt x="0" y="160"/>
                      <a:pt x="0" y="160"/>
                    </a:cubicBezTo>
                    <a:cubicBezTo>
                      <a:pt x="126" y="321"/>
                      <a:pt x="298" y="444"/>
                      <a:pt x="496" y="512"/>
                    </a:cubicBezTo>
                    <a:cubicBezTo>
                      <a:pt x="416" y="352"/>
                      <a:pt x="416" y="352"/>
                      <a:pt x="416" y="352"/>
                    </a:cubicBezTo>
                    <a:lnTo>
                      <a:pt x="570" y="284"/>
                    </a:lnTo>
                    <a:close/>
                  </a:path>
                </a:pathLst>
              </a:custGeom>
              <a:solidFill>
                <a:schemeClr val="tx1">
                  <a:lumMod val="65000"/>
                  <a:lumOff val="35000"/>
                </a:schemeClr>
              </a:solidFill>
              <a:ln>
                <a:noFill/>
              </a:ln>
              <a:scene3d>
                <a:camera prst="orthographicFront"/>
                <a:lightRig rig="threePt" dir="t"/>
              </a:scene3d>
              <a:sp3d>
                <a:bevelT w="152400" h="50800" prst="softRound"/>
              </a:sp3d>
              <a:extLst/>
            </p:spPr>
            <p:txBody>
              <a:bodyPr lIns="0" tIns="0" rIns="0" bIns="0" anchor="ctr" anchorCtr="1"/>
              <a:lstStyle/>
              <a:p>
                <a:pPr algn="ctr" eaLnBrk="1" hangingPunct="1">
                  <a:buClr>
                    <a:srgbClr val="FF0000"/>
                  </a:buClr>
                  <a:defRPr/>
                </a:pPr>
                <a:endParaRPr lang="en-US" sz="900" b="1" dirty="0">
                  <a:solidFill>
                    <a:srgbClr val="FFFFFF"/>
                  </a:solidFill>
                </a:endParaRPr>
              </a:p>
            </p:txBody>
          </p:sp>
        </p:grpSp>
        <p:pic>
          <p:nvPicPr>
            <p:cNvPr id="98" name="Picture 97"/>
            <p:cNvPicPr>
              <a:picLocks noChangeAspect="1" noChangeArrowheads="1"/>
            </p:cNvPicPr>
            <p:nvPr/>
          </p:nvPicPr>
          <p:blipFill>
            <a:blip r:embed="rId5" cstate="print"/>
            <a:srcRect l="10843" r="17495" b="3452"/>
            <a:stretch>
              <a:fillRect/>
            </a:stretch>
          </p:blipFill>
          <p:spPr bwMode="auto">
            <a:xfrm>
              <a:off x="4259870" y="4040477"/>
              <a:ext cx="561673" cy="727197"/>
            </a:xfrm>
            <a:prstGeom prst="rect">
              <a:avLst/>
            </a:prstGeom>
            <a:noFill/>
            <a:ln w="9525">
              <a:noFill/>
              <a:miter lim="800000"/>
              <a:headEnd/>
              <a:tailEnd/>
            </a:ln>
            <a:effectLst>
              <a:reflection blurRad="6350" stA="52000" endA="300" endPos="35000" dir="5400000" sy="-100000" algn="bl" rotWithShape="0"/>
            </a:effectLst>
          </p:spPr>
        </p:pic>
        <p:grpSp>
          <p:nvGrpSpPr>
            <p:cNvPr id="21519" name="Group 110"/>
            <p:cNvGrpSpPr>
              <a:grpSpLocks/>
            </p:cNvGrpSpPr>
            <p:nvPr/>
          </p:nvGrpSpPr>
          <p:grpSpPr bwMode="auto">
            <a:xfrm>
              <a:off x="4024313" y="2844799"/>
              <a:ext cx="1055687" cy="454842"/>
              <a:chOff x="3821833" y="2410726"/>
              <a:chExt cx="2180762" cy="1000217"/>
            </a:xfrm>
          </p:grpSpPr>
          <p:pic>
            <p:nvPicPr>
              <p:cNvPr id="109" name="Picture 108" descr="cloud-private-puzzle-male-gray.png"/>
              <p:cNvPicPr>
                <a:picLocks noChangeAspect="1"/>
              </p:cNvPicPr>
              <p:nvPr/>
            </p:nvPicPr>
            <p:blipFill>
              <a:blip r:embed="rId6" cstate="print">
                <a:extLst/>
              </a:blip>
              <a:stretch>
                <a:fillRect/>
              </a:stretch>
            </p:blipFill>
            <p:spPr>
              <a:xfrm>
                <a:off x="3821833" y="2410726"/>
                <a:ext cx="1257497" cy="1000217"/>
              </a:xfrm>
              <a:prstGeom prst="rect">
                <a:avLst/>
              </a:prstGeom>
              <a:effectLst>
                <a:reflection blurRad="6350" stA="52000" endA="300" endPos="35000" dir="5400000" sy="-100000" algn="bl" rotWithShape="0"/>
              </a:effectLst>
            </p:spPr>
          </p:pic>
          <p:pic>
            <p:nvPicPr>
              <p:cNvPr id="110" name="Picture 109" descr="cloud-private-public-female-red.png"/>
              <p:cNvPicPr>
                <a:picLocks noChangeAspect="1"/>
              </p:cNvPicPr>
              <p:nvPr/>
            </p:nvPicPr>
            <p:blipFill>
              <a:blip r:embed="rId7" cstate="print">
                <a:extLst/>
              </a:blip>
              <a:stretch>
                <a:fillRect/>
              </a:stretch>
            </p:blipFill>
            <p:spPr>
              <a:xfrm>
                <a:off x="4869454" y="2410727"/>
                <a:ext cx="1133141" cy="1000214"/>
              </a:xfrm>
              <a:prstGeom prst="rect">
                <a:avLst/>
              </a:prstGeom>
              <a:effectLst>
                <a:reflection blurRad="6350" stA="52000" endA="300" endPos="35000" dir="5400000" sy="-100000" algn="bl" rotWithShape="0"/>
              </a:effectLst>
            </p:spPr>
          </p:pic>
        </p:grpSp>
        <p:sp>
          <p:nvSpPr>
            <p:cNvPr id="21520" name="TextBox 112"/>
            <p:cNvSpPr txBox="1">
              <a:spLocks noChangeArrowheads="1"/>
            </p:cNvSpPr>
            <p:nvPr/>
          </p:nvSpPr>
          <p:spPr bwMode="auto">
            <a:xfrm>
              <a:off x="5703888" y="4060825"/>
              <a:ext cx="2185987"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r>
                <a:rPr lang="en-US" altLang="en-US" sz="1400" b="1" dirty="0">
                  <a:solidFill>
                    <a:srgbClr val="FFFFFF"/>
                  </a:solidFill>
                  <a:latin typeface="Calibri" panose="020F0502020204030204" pitchFamily="34" charset="0"/>
                </a:rPr>
                <a:t>Unified</a:t>
              </a:r>
              <a:r>
                <a:rPr lang="en-US" altLang="en-US" sz="1400" dirty="0">
                  <a:solidFill>
                    <a:srgbClr val="5F5F5F"/>
                  </a:solidFill>
                  <a:latin typeface="Calibri" panose="020F0502020204030204" pitchFamily="34" charset="0"/>
                </a:rPr>
                <a:t> </a:t>
              </a:r>
              <a:r>
                <a:rPr lang="en-US" altLang="en-US" sz="1400" b="1" dirty="0">
                  <a:solidFill>
                    <a:srgbClr val="FFFFFF"/>
                  </a:solidFill>
                  <a:latin typeface="Calibri" panose="020F0502020204030204" pitchFamily="34" charset="0"/>
                </a:rPr>
                <a:t>self-service</a:t>
              </a:r>
              <a:r>
                <a:rPr lang="en-US" altLang="en-US" sz="1400" dirty="0">
                  <a:solidFill>
                    <a:srgbClr val="5F5F5F"/>
                  </a:solidFill>
                  <a:latin typeface="Calibri" panose="020F0502020204030204" pitchFamily="34" charset="0"/>
                </a:rPr>
                <a:t> </a:t>
              </a:r>
              <a:r>
                <a:rPr lang="en-US" altLang="en-US" sz="1400" b="1" dirty="0">
                  <a:solidFill>
                    <a:srgbClr val="FFFFFF"/>
                  </a:solidFill>
                  <a:latin typeface="Calibri" panose="020F0502020204030204" pitchFamily="34" charset="0"/>
                </a:rPr>
                <a:t>catalog</a:t>
              </a:r>
              <a:endParaRPr lang="en-US" altLang="en-US" sz="1400" dirty="0">
                <a:solidFill>
                  <a:srgbClr val="5F5F5F"/>
                </a:solidFill>
                <a:latin typeface="Calibri" panose="020F0502020204030204" pitchFamily="34" charset="0"/>
              </a:endParaRPr>
            </a:p>
            <a:p>
              <a:pPr algn="ctr" eaLnBrk="1" hangingPunct="1">
                <a:spcBef>
                  <a:spcPct val="20000"/>
                </a:spcBef>
                <a:buClr>
                  <a:srgbClr val="FF0000"/>
                </a:buClr>
                <a:buFont typeface="Arial" panose="020B0604020202020204" pitchFamily="34" charset="0"/>
                <a:buNone/>
              </a:pPr>
              <a:endParaRPr lang="en-US" altLang="en-US" sz="1400" dirty="0"/>
            </a:p>
          </p:txBody>
        </p:sp>
        <p:sp>
          <p:nvSpPr>
            <p:cNvPr id="21521" name="TextBox 113"/>
            <p:cNvSpPr txBox="1">
              <a:spLocks noChangeArrowheads="1"/>
            </p:cNvSpPr>
            <p:nvPr/>
          </p:nvSpPr>
          <p:spPr bwMode="auto">
            <a:xfrm>
              <a:off x="923925" y="2828925"/>
              <a:ext cx="234315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r>
                <a:rPr lang="en-US" altLang="en-US" sz="1400" b="1" dirty="0">
                  <a:solidFill>
                    <a:srgbClr val="FFFFFF"/>
                  </a:solidFill>
                  <a:latin typeface="Calibri" panose="020F0502020204030204" pitchFamily="34" charset="0"/>
                </a:rPr>
                <a:t>Data governance &amp; compliance controls</a:t>
              </a:r>
            </a:p>
            <a:p>
              <a:pPr algn="ctr" eaLnBrk="1" hangingPunct="1">
                <a:spcBef>
                  <a:spcPct val="20000"/>
                </a:spcBef>
                <a:buClr>
                  <a:srgbClr val="FF0000"/>
                </a:buClr>
                <a:buFont typeface="Arial" panose="020B0604020202020204" pitchFamily="34" charset="0"/>
                <a:buNone/>
              </a:pPr>
              <a:endParaRPr lang="en-US" altLang="en-US" sz="1400" dirty="0"/>
            </a:p>
          </p:txBody>
        </p:sp>
        <p:grpSp>
          <p:nvGrpSpPr>
            <p:cNvPr id="21522" name="Group 1"/>
            <p:cNvGrpSpPr>
              <a:grpSpLocks/>
            </p:cNvGrpSpPr>
            <p:nvPr/>
          </p:nvGrpSpPr>
          <p:grpSpPr bwMode="auto">
            <a:xfrm>
              <a:off x="4206619" y="2255513"/>
              <a:ext cx="691796" cy="571732"/>
              <a:chOff x="8888767" y="2444718"/>
              <a:chExt cx="691796" cy="571732"/>
            </a:xfrm>
          </p:grpSpPr>
          <p:sp>
            <p:nvSpPr>
              <p:cNvPr id="21541" name="Rounded Rectangle 58"/>
              <p:cNvSpPr>
                <a:spLocks noChangeArrowheads="1"/>
              </p:cNvSpPr>
              <p:nvPr/>
            </p:nvSpPr>
            <p:spPr bwMode="auto">
              <a:xfrm>
                <a:off x="8888767" y="2444718"/>
                <a:ext cx="691796" cy="571732"/>
              </a:xfrm>
              <a:prstGeom prst="roundRect">
                <a:avLst>
                  <a:gd name="adj" fmla="val 16667"/>
                </a:avLst>
              </a:prstGeom>
              <a:solidFill>
                <a:srgbClr val="EB1D26"/>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445829" tIns="34295" rIns="137178" bIns="34295" anchor="ctr"/>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rgbClr val="FF0000"/>
                  </a:buClr>
                  <a:buFont typeface="Arial" panose="020B0604020202020204" pitchFamily="34" charset="0"/>
                  <a:buNone/>
                </a:pPr>
                <a:endParaRPr lang="en-US" altLang="en-US" sz="1400" b="1" dirty="0">
                  <a:solidFill>
                    <a:srgbClr val="FFFFFF"/>
                  </a:solidFill>
                  <a:latin typeface="Calibri" panose="020F0502020204030204" pitchFamily="34" charset="0"/>
                </a:endParaRPr>
              </a:p>
            </p:txBody>
          </p:sp>
          <p:sp>
            <p:nvSpPr>
              <p:cNvPr id="21542" name="Rectangle 59"/>
              <p:cNvSpPr>
                <a:spLocks noChangeArrowheads="1"/>
              </p:cNvSpPr>
              <p:nvPr/>
            </p:nvSpPr>
            <p:spPr bwMode="auto">
              <a:xfrm>
                <a:off x="8974764" y="2544752"/>
                <a:ext cx="515771" cy="300853"/>
              </a:xfrm>
              <a:prstGeom prst="rect">
                <a:avLst/>
              </a:prstGeom>
              <a:noFill/>
              <a:ln w="3175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445829" tIns="34295" rIns="137178" bIns="34295" anchor="ctr"/>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rgbClr val="FF0000"/>
                  </a:buClr>
                  <a:buFont typeface="Arial" panose="020B0604020202020204" pitchFamily="34" charset="0"/>
                  <a:buNone/>
                </a:pPr>
                <a:endParaRPr lang="en-US" altLang="en-US" sz="1400" b="1" dirty="0">
                  <a:solidFill>
                    <a:srgbClr val="FFFFFF"/>
                  </a:solidFill>
                  <a:latin typeface="Calibri" panose="020F0502020204030204" pitchFamily="34" charset="0"/>
                </a:endParaRPr>
              </a:p>
            </p:txBody>
          </p:sp>
          <p:cxnSp>
            <p:nvCxnSpPr>
              <p:cNvPr id="21543" name="Straight Connector 60"/>
              <p:cNvCxnSpPr>
                <a:cxnSpLocks noChangeShapeType="1"/>
                <a:stCxn id="21542" idx="2"/>
              </p:cNvCxnSpPr>
              <p:nvPr/>
            </p:nvCxnSpPr>
            <p:spPr bwMode="auto">
              <a:xfrm flipH="1">
                <a:off x="9231080" y="2845605"/>
                <a:ext cx="1569" cy="73059"/>
              </a:xfrm>
              <a:prstGeom prst="line">
                <a:avLst/>
              </a:prstGeom>
              <a:noFill/>
              <a:ln w="31750" algn="ctr">
                <a:solidFill>
                  <a:schemeClr val="bg1"/>
                </a:solidFill>
                <a:miter lim="800000"/>
                <a:headEnd/>
                <a:tailEnd/>
              </a:ln>
              <a:extLst>
                <a:ext uri="{909E8E84-426E-40DD-AFC4-6F175D3DCCD1}">
                  <a14:hiddenFill xmlns:a14="http://schemas.microsoft.com/office/drawing/2010/main">
                    <a:noFill/>
                  </a14:hiddenFill>
                </a:ext>
              </a:extLst>
            </p:spPr>
          </p:cxnSp>
          <p:cxnSp>
            <p:nvCxnSpPr>
              <p:cNvPr id="21544" name="Straight Connector 61"/>
              <p:cNvCxnSpPr>
                <a:cxnSpLocks noChangeShapeType="1"/>
              </p:cNvCxnSpPr>
              <p:nvPr/>
            </p:nvCxnSpPr>
            <p:spPr bwMode="auto">
              <a:xfrm>
                <a:off x="9095250" y="2918665"/>
                <a:ext cx="285243" cy="0"/>
              </a:xfrm>
              <a:prstGeom prst="line">
                <a:avLst/>
              </a:prstGeom>
              <a:noFill/>
              <a:ln w="31750" algn="ctr">
                <a:solidFill>
                  <a:schemeClr val="bg1"/>
                </a:solidFill>
                <a:miter lim="800000"/>
                <a:headEnd/>
                <a:tailEnd/>
              </a:ln>
              <a:extLst>
                <a:ext uri="{909E8E84-426E-40DD-AFC4-6F175D3DCCD1}">
                  <a14:hiddenFill xmlns:a14="http://schemas.microsoft.com/office/drawing/2010/main">
                    <a:noFill/>
                  </a14:hiddenFill>
                </a:ext>
              </a:extLst>
            </p:spPr>
          </p:cxnSp>
          <p:cxnSp>
            <p:nvCxnSpPr>
              <p:cNvPr id="21545" name="Straight Connector 62"/>
              <p:cNvCxnSpPr>
                <a:cxnSpLocks noChangeShapeType="1"/>
              </p:cNvCxnSpPr>
              <p:nvPr/>
            </p:nvCxnSpPr>
            <p:spPr bwMode="auto">
              <a:xfrm flipV="1">
                <a:off x="9039366" y="2647862"/>
                <a:ext cx="150843" cy="138727"/>
              </a:xfrm>
              <a:prstGeom prst="line">
                <a:avLst/>
              </a:prstGeom>
              <a:noFill/>
              <a:ln w="31750" algn="ctr">
                <a:solidFill>
                  <a:schemeClr val="bg1"/>
                </a:solidFill>
                <a:round/>
                <a:headEnd type="none" w="sm" len="sm"/>
                <a:tailEnd type="none" w="sm" len="sm"/>
              </a:ln>
              <a:extLst>
                <a:ext uri="{909E8E84-426E-40DD-AFC4-6F175D3DCCD1}">
                  <a14:hiddenFill xmlns:a14="http://schemas.microsoft.com/office/drawing/2010/main">
                    <a:noFill/>
                  </a14:hiddenFill>
                </a:ext>
              </a:extLst>
            </p:spPr>
          </p:cxnSp>
          <p:cxnSp>
            <p:nvCxnSpPr>
              <p:cNvPr id="21546" name="Straight Connector 63"/>
              <p:cNvCxnSpPr>
                <a:cxnSpLocks noChangeShapeType="1"/>
              </p:cNvCxnSpPr>
              <p:nvPr/>
            </p:nvCxnSpPr>
            <p:spPr bwMode="auto">
              <a:xfrm flipV="1">
                <a:off x="9285620" y="2610351"/>
                <a:ext cx="150843" cy="138727"/>
              </a:xfrm>
              <a:prstGeom prst="line">
                <a:avLst/>
              </a:prstGeom>
              <a:noFill/>
              <a:ln w="31750" algn="ctr">
                <a:solidFill>
                  <a:schemeClr val="bg1"/>
                </a:solidFill>
                <a:round/>
                <a:headEnd type="none" w="sm" len="sm"/>
                <a:tailEnd type="none" w="sm" len="sm"/>
              </a:ln>
              <a:extLst>
                <a:ext uri="{909E8E84-426E-40DD-AFC4-6F175D3DCCD1}">
                  <a14:hiddenFill xmlns:a14="http://schemas.microsoft.com/office/drawing/2010/main">
                    <a:noFill/>
                  </a14:hiddenFill>
                </a:ext>
              </a:extLst>
            </p:spPr>
          </p:cxnSp>
          <p:cxnSp>
            <p:nvCxnSpPr>
              <p:cNvPr id="21547" name="Straight Connector 64"/>
              <p:cNvCxnSpPr>
                <a:cxnSpLocks noChangeShapeType="1"/>
              </p:cNvCxnSpPr>
              <p:nvPr/>
            </p:nvCxnSpPr>
            <p:spPr bwMode="auto">
              <a:xfrm>
                <a:off x="9178178" y="2658615"/>
                <a:ext cx="119419" cy="81133"/>
              </a:xfrm>
              <a:prstGeom prst="line">
                <a:avLst/>
              </a:prstGeom>
              <a:noFill/>
              <a:ln w="31750" algn="ctr">
                <a:solidFill>
                  <a:schemeClr val="bg1"/>
                </a:solidFill>
                <a:round/>
                <a:headEnd type="none" w="sm" len="sm"/>
                <a:tailEnd type="none" w="sm" len="sm"/>
              </a:ln>
              <a:extLst>
                <a:ext uri="{909E8E84-426E-40DD-AFC4-6F175D3DCCD1}">
                  <a14:hiddenFill xmlns:a14="http://schemas.microsoft.com/office/drawing/2010/main">
                    <a:noFill/>
                  </a14:hiddenFill>
                </a:ext>
              </a:extLst>
            </p:spPr>
          </p:cxnSp>
        </p:grpSp>
        <p:sp>
          <p:nvSpPr>
            <p:cNvPr id="105" name="Rounded Rectangle 115"/>
            <p:cNvSpPr>
              <a:spLocks noChangeArrowheads="1"/>
            </p:cNvSpPr>
            <p:nvPr/>
          </p:nvSpPr>
          <p:spPr bwMode="auto">
            <a:xfrm>
              <a:off x="5845578" y="5159389"/>
              <a:ext cx="1108845" cy="774183"/>
            </a:xfrm>
            <a:prstGeom prst="roundRect">
              <a:avLst>
                <a:gd name="adj" fmla="val 11306"/>
              </a:avLst>
            </a:prstGeom>
            <a:solidFill>
              <a:schemeClr val="bg1">
                <a:lumMod val="95000"/>
              </a:schemeClr>
            </a:solidFill>
            <a:ln w="28575">
              <a:solidFill>
                <a:srgbClr val="94958B"/>
              </a:solidFill>
              <a:prstDash val="sysDash"/>
              <a:round/>
              <a:headEnd/>
              <a:tailEnd/>
            </a:ln>
            <a:effectLst>
              <a:reflection blurRad="6350" stA="52000" endA="300" endPos="35000" dir="5400000" sy="-100000" algn="bl" rotWithShape="0"/>
            </a:effectLst>
          </p:spPr>
          <p:txBody>
            <a:bodyPr lIns="121875" tIns="60938" rIns="121875" bIns="60938" anchor="ctr"/>
            <a:lstStyle/>
            <a:p>
              <a:pPr algn="ctr" defTabSz="914263" eaLnBrk="1" fontAlgn="auto" hangingPunct="1">
                <a:lnSpc>
                  <a:spcPct val="90000"/>
                </a:lnSpc>
                <a:spcBef>
                  <a:spcPct val="50000"/>
                </a:spcBef>
                <a:spcAft>
                  <a:spcPts val="0"/>
                </a:spcAft>
                <a:buClr>
                  <a:srgbClr val="F80000"/>
                </a:buClr>
                <a:defRPr/>
              </a:pPr>
              <a:endParaRPr lang="en-GB" sz="1300" dirty="0">
                <a:solidFill>
                  <a:srgbClr val="FF0000"/>
                </a:solidFill>
                <a:latin typeface="Calibri"/>
                <a:cs typeface="Arial" charset="0"/>
              </a:endParaRPr>
            </a:p>
          </p:txBody>
        </p:sp>
        <p:sp>
          <p:nvSpPr>
            <p:cNvPr id="102" name="Rounded Rectangle 115"/>
            <p:cNvSpPr>
              <a:spLocks noChangeArrowheads="1"/>
            </p:cNvSpPr>
            <p:nvPr/>
          </p:nvSpPr>
          <p:spPr bwMode="auto">
            <a:xfrm>
              <a:off x="990600" y="5146316"/>
              <a:ext cx="1162050" cy="720593"/>
            </a:xfrm>
            <a:prstGeom prst="roundRect">
              <a:avLst>
                <a:gd name="adj" fmla="val 11306"/>
              </a:avLst>
            </a:prstGeom>
            <a:solidFill>
              <a:schemeClr val="bg1">
                <a:lumMod val="95000"/>
              </a:schemeClr>
            </a:solidFill>
            <a:ln w="38100">
              <a:solidFill>
                <a:srgbClr val="E50000"/>
              </a:solidFill>
              <a:prstDash val="sysDash"/>
              <a:round/>
              <a:headEnd/>
              <a:tailEnd/>
            </a:ln>
          </p:spPr>
          <p:txBody>
            <a:bodyPr lIns="121875" tIns="60938" rIns="121875" bIns="60938" anchor="ctr"/>
            <a:lstStyle/>
            <a:p>
              <a:pPr algn="ctr" defTabSz="912813" eaLnBrk="1" hangingPunct="1">
                <a:lnSpc>
                  <a:spcPct val="90000"/>
                </a:lnSpc>
                <a:spcBef>
                  <a:spcPct val="50000"/>
                </a:spcBef>
                <a:buClr>
                  <a:srgbClr val="F80000"/>
                </a:buClr>
                <a:defRPr/>
              </a:pPr>
              <a:endParaRPr lang="en-GB" sz="1300" dirty="0">
                <a:solidFill>
                  <a:srgbClr val="FF0000"/>
                </a:solidFill>
                <a:latin typeface="Calibri" pitchFamily="34" charset="0"/>
              </a:endParaRPr>
            </a:p>
          </p:txBody>
        </p:sp>
        <p:sp>
          <p:nvSpPr>
            <p:cNvPr id="32" name="Rounded Rectangle 115"/>
            <p:cNvSpPr>
              <a:spLocks noChangeArrowheads="1"/>
            </p:cNvSpPr>
            <p:nvPr/>
          </p:nvSpPr>
          <p:spPr bwMode="auto">
            <a:xfrm>
              <a:off x="2222500" y="5154252"/>
              <a:ext cx="1160462" cy="722181"/>
            </a:xfrm>
            <a:prstGeom prst="roundRect">
              <a:avLst>
                <a:gd name="adj" fmla="val 11306"/>
              </a:avLst>
            </a:prstGeom>
            <a:solidFill>
              <a:schemeClr val="bg1">
                <a:lumMod val="95000"/>
              </a:schemeClr>
            </a:solidFill>
            <a:ln w="38100">
              <a:solidFill>
                <a:srgbClr val="E50000"/>
              </a:solidFill>
              <a:prstDash val="sysDash"/>
              <a:round/>
              <a:headEnd/>
              <a:tailEnd/>
            </a:ln>
          </p:spPr>
          <p:txBody>
            <a:bodyPr lIns="121875" tIns="60938" rIns="121875" bIns="60938" anchor="ctr"/>
            <a:lstStyle/>
            <a:p>
              <a:pPr algn="ctr" defTabSz="912813" eaLnBrk="1" hangingPunct="1">
                <a:lnSpc>
                  <a:spcPct val="90000"/>
                </a:lnSpc>
                <a:spcBef>
                  <a:spcPct val="50000"/>
                </a:spcBef>
                <a:buClr>
                  <a:srgbClr val="F80000"/>
                </a:buClr>
                <a:defRPr/>
              </a:pPr>
              <a:endParaRPr lang="en-GB" sz="1300" dirty="0">
                <a:solidFill>
                  <a:srgbClr val="FF0000"/>
                </a:solidFill>
                <a:latin typeface="Calibri" pitchFamily="34" charset="0"/>
              </a:endParaRPr>
            </a:p>
          </p:txBody>
        </p:sp>
        <p:pic>
          <p:nvPicPr>
            <p:cNvPr id="21526" name="Picture 65" descr="Hardware-HardDrive-icon.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513957" y="5219197"/>
              <a:ext cx="576263"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27" name="Rectangle 72"/>
            <p:cNvSpPr>
              <a:spLocks/>
            </p:cNvSpPr>
            <p:nvPr/>
          </p:nvSpPr>
          <p:spPr bwMode="auto">
            <a:xfrm>
              <a:off x="2444107" y="5551236"/>
              <a:ext cx="7159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0780" tIns="50780" rIns="50780" bIns="50780">
              <a:spAutoFit/>
            </a:bodyPr>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ts val="1863"/>
                </a:lnSpc>
                <a:spcBef>
                  <a:spcPts val="1600"/>
                </a:spcBef>
                <a:buClr>
                  <a:srgbClr val="F80000"/>
                </a:buClr>
              </a:pPr>
              <a:r>
                <a:rPr lang="en-US" altLang="en-US" sz="1300" dirty="0">
                  <a:solidFill>
                    <a:srgbClr val="5F5F5F"/>
                  </a:solidFill>
                  <a:latin typeface="Calibri" panose="020F0502020204030204" pitchFamily="34" charset="0"/>
                </a:rPr>
                <a:t>Storage</a:t>
              </a:r>
            </a:p>
          </p:txBody>
        </p:sp>
        <p:sp>
          <p:nvSpPr>
            <p:cNvPr id="21528" name="Rectangle 72"/>
            <p:cNvSpPr>
              <a:spLocks/>
            </p:cNvSpPr>
            <p:nvPr/>
          </p:nvSpPr>
          <p:spPr bwMode="auto">
            <a:xfrm>
              <a:off x="5901230" y="5549649"/>
              <a:ext cx="997541"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0780" tIns="50780" rIns="50780" bIns="50780">
              <a:spAutoFit/>
            </a:bodyPr>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ts val="1863"/>
                </a:lnSpc>
                <a:spcBef>
                  <a:spcPts val="1600"/>
                </a:spcBef>
                <a:buClr>
                  <a:srgbClr val="F80000"/>
                </a:buClr>
              </a:pPr>
              <a:r>
                <a:rPr lang="en-US" altLang="en-US" sz="1300" dirty="0">
                  <a:solidFill>
                    <a:srgbClr val="5F5F5F"/>
                  </a:solidFill>
                  <a:latin typeface="Calibri" panose="020F0502020204030204" pitchFamily="34" charset="0"/>
                </a:rPr>
                <a:t>Middleware</a:t>
              </a:r>
            </a:p>
          </p:txBody>
        </p:sp>
        <p:pic>
          <p:nvPicPr>
            <p:cNvPr id="21529" name="Picture 47" descr="Documents: Layout, Tree, Diagram"/>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78544" y="5228722"/>
              <a:ext cx="4429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30" name="Picture 45"/>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142357" y="5247769"/>
              <a:ext cx="857250" cy="377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31" name="Rectangle 72"/>
            <p:cNvSpPr>
              <a:spLocks/>
            </p:cNvSpPr>
            <p:nvPr/>
          </p:nvSpPr>
          <p:spPr bwMode="auto">
            <a:xfrm>
              <a:off x="1203476" y="5551236"/>
              <a:ext cx="73501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0780" tIns="50780" rIns="50780" bIns="50780">
              <a:spAutoFit/>
            </a:bodyPr>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ts val="1863"/>
                </a:lnSpc>
                <a:spcBef>
                  <a:spcPts val="1600"/>
                </a:spcBef>
                <a:buClr>
                  <a:srgbClr val="F80000"/>
                </a:buClr>
              </a:pPr>
              <a:r>
                <a:rPr lang="en-US" altLang="en-US" sz="1300" dirty="0">
                  <a:solidFill>
                    <a:srgbClr val="5F5F5F"/>
                  </a:solidFill>
                  <a:latin typeface="Calibri" panose="020F0502020204030204" pitchFamily="34" charset="0"/>
                </a:rPr>
                <a:t>Network </a:t>
              </a:r>
            </a:p>
          </p:txBody>
        </p:sp>
        <p:sp>
          <p:nvSpPr>
            <p:cNvPr id="103" name="Rounded Rectangle 115"/>
            <p:cNvSpPr>
              <a:spLocks noChangeArrowheads="1"/>
            </p:cNvSpPr>
            <p:nvPr/>
          </p:nvSpPr>
          <p:spPr bwMode="auto">
            <a:xfrm>
              <a:off x="4683642" y="5154066"/>
              <a:ext cx="1108845" cy="750931"/>
            </a:xfrm>
            <a:prstGeom prst="roundRect">
              <a:avLst>
                <a:gd name="adj" fmla="val 11306"/>
              </a:avLst>
            </a:prstGeom>
            <a:solidFill>
              <a:schemeClr val="bg1">
                <a:lumMod val="95000"/>
              </a:schemeClr>
            </a:solidFill>
            <a:ln w="28575">
              <a:solidFill>
                <a:srgbClr val="94958B"/>
              </a:solidFill>
              <a:prstDash val="sysDash"/>
              <a:round/>
              <a:headEnd/>
              <a:tailEnd/>
            </a:ln>
            <a:effectLst>
              <a:reflection blurRad="6350" stA="52000" endA="300" endPos="35000" dir="5400000" sy="-100000" algn="bl" rotWithShape="0"/>
            </a:effectLst>
          </p:spPr>
          <p:txBody>
            <a:bodyPr lIns="121875" tIns="60938" rIns="121875" bIns="60938" anchor="ctr"/>
            <a:lstStyle/>
            <a:p>
              <a:pPr algn="ctr" defTabSz="914263" eaLnBrk="1" fontAlgn="auto" hangingPunct="1">
                <a:lnSpc>
                  <a:spcPct val="90000"/>
                </a:lnSpc>
                <a:spcBef>
                  <a:spcPct val="50000"/>
                </a:spcBef>
                <a:spcAft>
                  <a:spcPts val="0"/>
                </a:spcAft>
                <a:buClr>
                  <a:srgbClr val="F80000"/>
                </a:buClr>
                <a:defRPr/>
              </a:pPr>
              <a:endParaRPr lang="en-GB" sz="1300" dirty="0">
                <a:solidFill>
                  <a:srgbClr val="FF0000"/>
                </a:solidFill>
                <a:latin typeface="Calibri"/>
                <a:cs typeface="Arial" charset="0"/>
              </a:endParaRPr>
            </a:p>
          </p:txBody>
        </p:sp>
        <p:sp>
          <p:nvSpPr>
            <p:cNvPr id="104" name="Rounded Rectangle 115"/>
            <p:cNvSpPr>
              <a:spLocks noChangeArrowheads="1"/>
            </p:cNvSpPr>
            <p:nvPr/>
          </p:nvSpPr>
          <p:spPr bwMode="auto">
            <a:xfrm>
              <a:off x="3462337" y="5170124"/>
              <a:ext cx="1160463" cy="715832"/>
            </a:xfrm>
            <a:prstGeom prst="roundRect">
              <a:avLst>
                <a:gd name="adj" fmla="val 11306"/>
              </a:avLst>
            </a:prstGeom>
            <a:solidFill>
              <a:schemeClr val="bg1">
                <a:lumMod val="95000"/>
              </a:schemeClr>
            </a:solidFill>
            <a:ln w="38100">
              <a:solidFill>
                <a:srgbClr val="E50000"/>
              </a:solidFill>
              <a:prstDash val="sysDash"/>
              <a:round/>
              <a:headEnd/>
              <a:tailEnd/>
            </a:ln>
          </p:spPr>
          <p:txBody>
            <a:bodyPr lIns="121875" tIns="60938" rIns="121875" bIns="60938" anchor="ctr"/>
            <a:lstStyle/>
            <a:p>
              <a:pPr algn="ctr" defTabSz="912813" eaLnBrk="1" hangingPunct="1">
                <a:lnSpc>
                  <a:spcPct val="90000"/>
                </a:lnSpc>
                <a:spcBef>
                  <a:spcPct val="50000"/>
                </a:spcBef>
                <a:buClr>
                  <a:srgbClr val="F80000"/>
                </a:buClr>
                <a:defRPr/>
              </a:pPr>
              <a:endParaRPr lang="en-GB" sz="1300" dirty="0">
                <a:solidFill>
                  <a:srgbClr val="FF0000"/>
                </a:solidFill>
                <a:latin typeface="Calibri" pitchFamily="34" charset="0"/>
              </a:endParaRPr>
            </a:p>
          </p:txBody>
        </p:sp>
        <p:sp>
          <p:nvSpPr>
            <p:cNvPr id="106" name="Rounded Rectangle 115"/>
            <p:cNvSpPr>
              <a:spLocks noChangeArrowheads="1"/>
            </p:cNvSpPr>
            <p:nvPr/>
          </p:nvSpPr>
          <p:spPr bwMode="auto">
            <a:xfrm>
              <a:off x="6998474" y="5145828"/>
              <a:ext cx="1108845" cy="787744"/>
            </a:xfrm>
            <a:prstGeom prst="roundRect">
              <a:avLst>
                <a:gd name="adj" fmla="val 11306"/>
              </a:avLst>
            </a:prstGeom>
            <a:solidFill>
              <a:schemeClr val="bg1">
                <a:lumMod val="95000"/>
              </a:schemeClr>
            </a:solidFill>
            <a:ln w="28575">
              <a:solidFill>
                <a:srgbClr val="94958B"/>
              </a:solidFill>
              <a:prstDash val="sysDash"/>
              <a:round/>
              <a:headEnd/>
              <a:tailEnd/>
            </a:ln>
            <a:effectLst>
              <a:reflection blurRad="6350" stA="52000" endA="300" endPos="35000" dir="5400000" sy="-100000" algn="bl" rotWithShape="0"/>
            </a:effectLst>
          </p:spPr>
          <p:txBody>
            <a:bodyPr lIns="121875" tIns="60938" rIns="121875" bIns="60938" anchor="ctr"/>
            <a:lstStyle/>
            <a:p>
              <a:pPr algn="ctr" defTabSz="914263" eaLnBrk="1" fontAlgn="auto" hangingPunct="1">
                <a:lnSpc>
                  <a:spcPct val="90000"/>
                </a:lnSpc>
                <a:spcBef>
                  <a:spcPct val="50000"/>
                </a:spcBef>
                <a:spcAft>
                  <a:spcPts val="0"/>
                </a:spcAft>
                <a:buClr>
                  <a:srgbClr val="F80000"/>
                </a:buClr>
                <a:defRPr/>
              </a:pPr>
              <a:endParaRPr lang="en-GB" sz="1300" dirty="0">
                <a:solidFill>
                  <a:srgbClr val="FF0000"/>
                </a:solidFill>
                <a:latin typeface="Calibri"/>
                <a:cs typeface="Arial" charset="0"/>
              </a:endParaRPr>
            </a:p>
          </p:txBody>
        </p:sp>
        <p:pic>
          <p:nvPicPr>
            <p:cNvPr id="21535" name="Picture 35" descr="Computer: Blade Server "/>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715694" y="5228722"/>
              <a:ext cx="652463"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36" name="Picture 39" descr="iAS_Icons: Databases with Segments "/>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84858" y="5203322"/>
              <a:ext cx="506412"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37" name="Picture 107" descr="Diagram: Applications, Self-Service "/>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145702" y="5169985"/>
              <a:ext cx="814388"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38" name="Rectangle 72"/>
            <p:cNvSpPr>
              <a:spLocks/>
            </p:cNvSpPr>
            <p:nvPr/>
          </p:nvSpPr>
          <p:spPr bwMode="auto">
            <a:xfrm>
              <a:off x="3560707" y="5551236"/>
              <a:ext cx="962437"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0780" tIns="50780" rIns="50780" bIns="50780">
              <a:spAutoFit/>
            </a:bodyPr>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ts val="1863"/>
                </a:lnSpc>
                <a:spcBef>
                  <a:spcPts val="1600"/>
                </a:spcBef>
                <a:buClr>
                  <a:srgbClr val="F80000"/>
                </a:buClr>
              </a:pPr>
              <a:r>
                <a:rPr lang="en-US" altLang="en-US" sz="1300" dirty="0">
                  <a:solidFill>
                    <a:srgbClr val="5F5F5F"/>
                  </a:solidFill>
                  <a:latin typeface="Calibri" panose="020F0502020204030204" pitchFamily="34" charset="0"/>
                </a:rPr>
                <a:t>VMs/Servers</a:t>
              </a:r>
            </a:p>
          </p:txBody>
        </p:sp>
        <p:sp>
          <p:nvSpPr>
            <p:cNvPr id="21539" name="Rectangle 72"/>
            <p:cNvSpPr>
              <a:spLocks/>
            </p:cNvSpPr>
            <p:nvPr/>
          </p:nvSpPr>
          <p:spPr bwMode="auto">
            <a:xfrm>
              <a:off x="4739294" y="5551236"/>
              <a:ext cx="997541"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0780" tIns="50780" rIns="50780" bIns="50780">
              <a:spAutoFit/>
            </a:bodyPr>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ts val="1863"/>
                </a:lnSpc>
                <a:spcBef>
                  <a:spcPts val="1600"/>
                </a:spcBef>
                <a:buClr>
                  <a:srgbClr val="F80000"/>
                </a:buClr>
              </a:pPr>
              <a:r>
                <a:rPr lang="en-US" altLang="en-US" sz="1300" dirty="0">
                  <a:solidFill>
                    <a:srgbClr val="5F5F5F"/>
                  </a:solidFill>
                  <a:latin typeface="Calibri" panose="020F0502020204030204" pitchFamily="34" charset="0"/>
                </a:rPr>
                <a:t>Databases</a:t>
              </a:r>
            </a:p>
          </p:txBody>
        </p:sp>
        <p:sp>
          <p:nvSpPr>
            <p:cNvPr id="21540" name="Rectangle 72"/>
            <p:cNvSpPr>
              <a:spLocks/>
            </p:cNvSpPr>
            <p:nvPr/>
          </p:nvSpPr>
          <p:spPr bwMode="auto">
            <a:xfrm>
              <a:off x="7054126" y="5551236"/>
              <a:ext cx="997541"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0780" tIns="50780" rIns="50780" bIns="50780">
              <a:spAutoFit/>
            </a:bodyPr>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ts val="1863"/>
                </a:lnSpc>
                <a:spcBef>
                  <a:spcPts val="1600"/>
                </a:spcBef>
                <a:buClr>
                  <a:srgbClr val="F80000"/>
                </a:buClr>
              </a:pPr>
              <a:r>
                <a:rPr lang="en-US" altLang="en-US" sz="1300" dirty="0">
                  <a:solidFill>
                    <a:srgbClr val="5F5F5F"/>
                  </a:solidFill>
                  <a:latin typeface="Calibri" panose="020F0502020204030204" pitchFamily="34" charset="0"/>
                </a:rPr>
                <a:t>Applications</a:t>
              </a:r>
            </a:p>
          </p:txBody>
        </p:sp>
      </p:grpSp>
    </p:spTree>
    <p:custDataLst>
      <p:tags r:id="rId1"/>
    </p:custDataLst>
    <p:extLst>
      <p:ext uri="{BB962C8B-B14F-4D97-AF65-F5344CB8AC3E}">
        <p14:creationId xmlns:p14="http://schemas.microsoft.com/office/powerpoint/2010/main" val="65000161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781382" y="115731"/>
            <a:ext cx="9980830" cy="306363"/>
          </a:xfrm>
        </p:spPr>
        <p:txBody>
          <a:bodyPr>
            <a:normAutofit fontScale="90000"/>
          </a:bodyPr>
          <a:lstStyle/>
          <a:p>
            <a:pPr eaLnBrk="1" hangingPunct="1"/>
            <a:r>
              <a:rPr lang="en-US" dirty="0">
                <a:solidFill>
                  <a:srgbClr val="000000"/>
                </a:solidFill>
              </a:rPr>
              <a:t>Oracle Database Cloud Service Tools</a:t>
            </a:r>
            <a:endParaRPr lang="en-US" altLang="es-MX" dirty="0">
              <a:solidFill>
                <a:srgbClr val="000000"/>
              </a:solidFill>
            </a:endParaRPr>
          </a:p>
        </p:txBody>
      </p:sp>
      <p:sp>
        <p:nvSpPr>
          <p:cNvPr id="9219" name="Content Placeholder 9"/>
          <p:cNvSpPr>
            <a:spLocks noGrp="1"/>
          </p:cNvSpPr>
          <p:nvPr>
            <p:ph idx="1"/>
          </p:nvPr>
        </p:nvSpPr>
        <p:spPr>
          <a:xfrm>
            <a:off x="622138" y="1242485"/>
            <a:ext cx="10944549" cy="1234519"/>
          </a:xfrm>
        </p:spPr>
        <p:txBody>
          <a:bodyPr>
            <a:normAutofit fontScale="92500"/>
          </a:bodyPr>
          <a:lstStyle/>
          <a:p>
            <a:pPr>
              <a:buClr>
                <a:schemeClr val="accent1"/>
              </a:buClr>
              <a:defRPr/>
            </a:pPr>
            <a:r>
              <a:rPr lang="en-US" dirty="0">
                <a:solidFill>
                  <a:srgbClr val="000000"/>
                </a:solidFill>
              </a:rPr>
              <a:t>Oracle Database Cloud Service includes:</a:t>
            </a:r>
          </a:p>
          <a:p>
            <a:pPr lvl="1">
              <a:buClr>
                <a:schemeClr val="accent1"/>
              </a:buClr>
              <a:defRPr/>
            </a:pPr>
            <a:r>
              <a:rPr lang="en-US" dirty="0">
                <a:solidFill>
                  <a:srgbClr val="000000"/>
                </a:solidFill>
              </a:rPr>
              <a:t>Oracle Database tools such as SQL*Plus and Enterprise Manager Database Express</a:t>
            </a:r>
          </a:p>
          <a:p>
            <a:pPr lvl="1">
              <a:buClr>
                <a:schemeClr val="accent1"/>
              </a:buClr>
              <a:defRPr/>
            </a:pPr>
            <a:r>
              <a:rPr lang="en-US" dirty="0">
                <a:solidFill>
                  <a:srgbClr val="000000"/>
                </a:solidFill>
              </a:rPr>
              <a:t>Cloud tooling that simplifies backup, recovery, patching, and upgrade operations</a:t>
            </a:r>
          </a:p>
        </p:txBody>
      </p:sp>
      <p:grpSp>
        <p:nvGrpSpPr>
          <p:cNvPr id="14" name="Group 13"/>
          <p:cNvGrpSpPr/>
          <p:nvPr/>
        </p:nvGrpSpPr>
        <p:grpSpPr>
          <a:xfrm>
            <a:off x="6323012" y="3048000"/>
            <a:ext cx="2783698" cy="2277929"/>
            <a:chOff x="4709822" y="1140885"/>
            <a:chExt cx="2783698" cy="2277929"/>
          </a:xfrm>
        </p:grpSpPr>
        <p:sp>
          <p:nvSpPr>
            <p:cNvPr id="15" name="Rounded Rectangle 14"/>
            <p:cNvSpPr/>
            <p:nvPr/>
          </p:nvSpPr>
          <p:spPr bwMode="auto">
            <a:xfrm>
              <a:off x="4709822" y="1140885"/>
              <a:ext cx="2783698" cy="2277929"/>
            </a:xfrm>
            <a:prstGeom prst="round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591">
                <a:spcBef>
                  <a:spcPct val="20000"/>
                </a:spcBef>
                <a:buClr>
                  <a:srgbClr val="FF0000"/>
                </a:buClr>
              </a:pPr>
              <a:endParaRPr lang="en-US" dirty="0">
                <a:solidFill>
                  <a:srgbClr val="000000"/>
                </a:solidFill>
                <a:latin typeface="Arial" pitchFamily="34" charset="0"/>
              </a:endParaRPr>
            </a:p>
          </p:txBody>
        </p:sp>
        <p:sp>
          <p:nvSpPr>
            <p:cNvPr id="16" name=" 3"/>
            <p:cNvSpPr/>
            <p:nvPr/>
          </p:nvSpPr>
          <p:spPr>
            <a:xfrm>
              <a:off x="4936128" y="2894706"/>
              <a:ext cx="2331086" cy="369328"/>
            </a:xfrm>
            <a:prstGeom prst="rect">
              <a:avLst/>
            </a:prstGeom>
          </p:spPr>
          <p:txBody>
            <a:bodyPr wrap="square" lIns="91436" tIns="45718" rIns="91436" bIns="45718">
              <a:spAutoFit/>
            </a:bodyPr>
            <a:lstStyle/>
            <a:p>
              <a:pPr algn="ctr"/>
              <a:r>
                <a:rPr lang="en-US" dirty="0">
                  <a:solidFill>
                    <a:srgbClr val="000000"/>
                  </a:solidFill>
                  <a:latin typeface="+mn-lt"/>
                </a:rPr>
                <a:t>Automated Patching</a:t>
              </a:r>
            </a:p>
          </p:txBody>
        </p:sp>
        <p:sp>
          <p:nvSpPr>
            <p:cNvPr id="17" name="Rounded Rectangle 16"/>
            <p:cNvSpPr/>
            <p:nvPr/>
          </p:nvSpPr>
          <p:spPr bwMode="auto">
            <a:xfrm>
              <a:off x="4843543" y="1284642"/>
              <a:ext cx="2516255" cy="1423854"/>
            </a:xfrm>
            <a:prstGeom prst="roundRect">
              <a:avLst>
                <a:gd name="adj" fmla="val 19689"/>
              </a:avLst>
            </a:prstGeom>
            <a:solidFill>
              <a:schemeClr val="bg1"/>
            </a:soli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591">
                <a:spcBef>
                  <a:spcPct val="20000"/>
                </a:spcBef>
                <a:buClr>
                  <a:srgbClr val="FF0000"/>
                </a:buClr>
              </a:pPr>
              <a:endParaRPr lang="en-US" dirty="0">
                <a:solidFill>
                  <a:srgbClr val="000000"/>
                </a:solidFill>
                <a:latin typeface="Arial" pitchFamily="34" charset="0"/>
              </a:endParaRPr>
            </a:p>
          </p:txBody>
        </p:sp>
        <p:grpSp>
          <p:nvGrpSpPr>
            <p:cNvPr id="18" name="Group 17"/>
            <p:cNvGrpSpPr/>
            <p:nvPr/>
          </p:nvGrpSpPr>
          <p:grpSpPr>
            <a:xfrm>
              <a:off x="5335936" y="1535970"/>
              <a:ext cx="1531470" cy="889997"/>
              <a:chOff x="5072709" y="1595368"/>
              <a:chExt cx="1531470" cy="889997"/>
            </a:xfrm>
          </p:grpSpPr>
          <p:pic>
            <p:nvPicPr>
              <p:cNvPr id="19" name=" 4" descr="download.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818344" y="1595368"/>
                <a:ext cx="785835" cy="785835"/>
              </a:xfrm>
              <a:prstGeom prst="rect">
                <a:avLst/>
              </a:prstGeom>
            </p:spPr>
          </p:pic>
          <p:sp>
            <p:nvSpPr>
              <p:cNvPr id="20" name=" 5"/>
              <p:cNvSpPr/>
              <p:nvPr/>
            </p:nvSpPr>
            <p:spPr>
              <a:xfrm>
                <a:off x="5421754" y="1646028"/>
                <a:ext cx="471067" cy="33866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en-US" dirty="0">
                  <a:solidFill>
                    <a:srgbClr val="000000"/>
                  </a:solidFill>
                </a:endParaRPr>
              </a:p>
            </p:txBody>
          </p:sp>
          <p:pic>
            <p:nvPicPr>
              <p:cNvPr id="21" name=" 6" descr="download.pn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072709" y="1827276"/>
                <a:ext cx="658089" cy="658089"/>
              </a:xfrm>
              <a:prstGeom prst="rect">
                <a:avLst/>
              </a:prstGeom>
            </p:spPr>
          </p:pic>
        </p:grpSp>
      </p:grpSp>
      <p:grpSp>
        <p:nvGrpSpPr>
          <p:cNvPr id="22" name="Group 21"/>
          <p:cNvGrpSpPr/>
          <p:nvPr/>
        </p:nvGrpSpPr>
        <p:grpSpPr>
          <a:xfrm>
            <a:off x="3252316" y="3048000"/>
            <a:ext cx="2783698" cy="2277929"/>
            <a:chOff x="8043085" y="1140885"/>
            <a:chExt cx="2783698" cy="2277929"/>
          </a:xfrm>
        </p:grpSpPr>
        <p:sp>
          <p:nvSpPr>
            <p:cNvPr id="23" name="Rounded Rectangle 22"/>
            <p:cNvSpPr/>
            <p:nvPr/>
          </p:nvSpPr>
          <p:spPr bwMode="auto">
            <a:xfrm>
              <a:off x="8043085" y="1140885"/>
              <a:ext cx="2783698" cy="2277929"/>
            </a:xfrm>
            <a:prstGeom prst="round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591">
                <a:spcBef>
                  <a:spcPct val="20000"/>
                </a:spcBef>
                <a:buClr>
                  <a:srgbClr val="FF0000"/>
                </a:buClr>
              </a:pPr>
              <a:endParaRPr lang="en-US" dirty="0">
                <a:solidFill>
                  <a:srgbClr val="000000"/>
                </a:solidFill>
                <a:latin typeface="Arial" pitchFamily="34" charset="0"/>
              </a:endParaRPr>
            </a:p>
          </p:txBody>
        </p:sp>
        <p:sp>
          <p:nvSpPr>
            <p:cNvPr id="24" name="Rounded Rectangle 23"/>
            <p:cNvSpPr/>
            <p:nvPr/>
          </p:nvSpPr>
          <p:spPr bwMode="auto">
            <a:xfrm>
              <a:off x="8176806" y="1284642"/>
              <a:ext cx="2516255" cy="1423854"/>
            </a:xfrm>
            <a:prstGeom prst="roundRect">
              <a:avLst>
                <a:gd name="adj" fmla="val 19689"/>
              </a:avLst>
            </a:prstGeom>
            <a:solidFill>
              <a:schemeClr val="bg1"/>
            </a:soli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591">
                <a:spcBef>
                  <a:spcPct val="20000"/>
                </a:spcBef>
                <a:buClr>
                  <a:srgbClr val="FF0000"/>
                </a:buClr>
              </a:pPr>
              <a:endParaRPr lang="en-US" dirty="0">
                <a:solidFill>
                  <a:srgbClr val="000000"/>
                </a:solidFill>
                <a:latin typeface="Arial" pitchFamily="34" charset="0"/>
              </a:endParaRPr>
            </a:p>
          </p:txBody>
        </p:sp>
        <p:sp>
          <p:nvSpPr>
            <p:cNvPr id="25" name=" 7"/>
            <p:cNvSpPr/>
            <p:nvPr/>
          </p:nvSpPr>
          <p:spPr>
            <a:xfrm>
              <a:off x="8313239" y="2894706"/>
              <a:ext cx="2249327" cy="369328"/>
            </a:xfrm>
            <a:prstGeom prst="rect">
              <a:avLst/>
            </a:prstGeom>
          </p:spPr>
          <p:txBody>
            <a:bodyPr wrap="none" lIns="91436" tIns="45718" rIns="91436" bIns="45718">
              <a:spAutoFit/>
            </a:bodyPr>
            <a:lstStyle/>
            <a:p>
              <a:pPr algn="ctr"/>
              <a:r>
                <a:rPr lang="en-US" dirty="0">
                  <a:solidFill>
                    <a:srgbClr val="000000"/>
                  </a:solidFill>
                  <a:latin typeface="+mn-lt"/>
                </a:rPr>
                <a:t>Automated Backups</a:t>
              </a:r>
            </a:p>
          </p:txBody>
        </p:sp>
        <p:grpSp>
          <p:nvGrpSpPr>
            <p:cNvPr id="26" name=" 8"/>
            <p:cNvGrpSpPr/>
            <p:nvPr/>
          </p:nvGrpSpPr>
          <p:grpSpPr>
            <a:xfrm>
              <a:off x="8435638" y="1556326"/>
              <a:ext cx="2117420" cy="785835"/>
              <a:chOff x="7903457" y="2013810"/>
              <a:chExt cx="2117421" cy="785835"/>
            </a:xfrm>
          </p:grpSpPr>
          <p:pic>
            <p:nvPicPr>
              <p:cNvPr id="27" name="Picture 26"/>
              <p:cNvPicPr>
                <a:picLocks noChangeAspect="1"/>
              </p:cNvPicPr>
              <p:nvPr/>
            </p:nvPicPr>
            <p:blipFill>
              <a:blip r:embed="rId6" cstate="print"/>
              <a:stretch>
                <a:fillRect/>
              </a:stretch>
            </p:blipFill>
            <p:spPr>
              <a:xfrm>
                <a:off x="8051594" y="2070274"/>
                <a:ext cx="277288" cy="386831"/>
              </a:xfrm>
              <a:prstGeom prst="rect">
                <a:avLst/>
              </a:prstGeom>
            </p:spPr>
          </p:pic>
          <p:pic>
            <p:nvPicPr>
              <p:cNvPr id="28" name="Picture 27" descr="download.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589257" y="2013810"/>
                <a:ext cx="785835" cy="785835"/>
              </a:xfrm>
              <a:prstGeom prst="rect">
                <a:avLst/>
              </a:prstGeom>
            </p:spPr>
          </p:pic>
          <p:pic>
            <p:nvPicPr>
              <p:cNvPr id="29" name="Picture 28" descr="download.pn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903457" y="2069534"/>
                <a:ext cx="674387" cy="674387"/>
              </a:xfrm>
              <a:prstGeom prst="rect">
                <a:avLst/>
              </a:prstGeom>
            </p:spPr>
          </p:pic>
          <p:pic>
            <p:nvPicPr>
              <p:cNvPr id="30" name="Picture 29" descr="download.png"/>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9351257" y="2071917"/>
                <a:ext cx="669621" cy="669621"/>
              </a:xfrm>
              <a:prstGeom prst="rect">
                <a:avLst/>
              </a:prstGeom>
            </p:spPr>
          </p:pic>
        </p:grpSp>
      </p:grpSp>
      <p:pic>
        <p:nvPicPr>
          <p:cNvPr id="31" name="Picture 3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514012" y="304800"/>
            <a:ext cx="1045276" cy="865909"/>
          </a:xfrm>
          <a:prstGeom prst="rect">
            <a:avLst/>
          </a:prstGeom>
        </p:spPr>
      </p:pic>
    </p:spTree>
    <p:custDataLst>
      <p:tags r:id="rId1"/>
    </p:custDataLst>
    <p:extLst>
      <p:ext uri="{BB962C8B-B14F-4D97-AF65-F5344CB8AC3E}">
        <p14:creationId xmlns:p14="http://schemas.microsoft.com/office/powerpoint/2010/main" val="694984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s-MX" dirty="0" smtClean="0"/>
              <a:t>Objectives</a:t>
            </a:r>
            <a:br>
              <a:rPr lang="en-US" altLang="es-MX" dirty="0" smtClean="0"/>
            </a:br>
            <a:endParaRPr lang="en-US" altLang="es-MX" dirty="0"/>
          </a:p>
        </p:txBody>
      </p:sp>
      <p:sp>
        <p:nvSpPr>
          <p:cNvPr id="9" name="Content Placeholder 8"/>
          <p:cNvSpPr>
            <a:spLocks noGrp="1"/>
          </p:cNvSpPr>
          <p:nvPr>
            <p:ph idx="1"/>
          </p:nvPr>
        </p:nvSpPr>
        <p:spPr>
          <a:xfrm>
            <a:off x="622138" y="1242485"/>
            <a:ext cx="10944549" cy="2111682"/>
          </a:xfrm>
        </p:spPr>
        <p:txBody>
          <a:bodyPr/>
          <a:lstStyle/>
          <a:p>
            <a:r>
              <a:rPr lang="en-US" dirty="0"/>
              <a:t>After completing this lesson, you should be able to:</a:t>
            </a:r>
          </a:p>
          <a:p>
            <a:pPr lvl="1"/>
            <a:r>
              <a:rPr lang="en-US" dirty="0"/>
              <a:t>Connect to an Oracle Database</a:t>
            </a:r>
          </a:p>
          <a:p>
            <a:pPr lvl="1"/>
            <a:r>
              <a:rPr lang="en-US" dirty="0"/>
              <a:t>Describe the tools used to access an Oracle Database</a:t>
            </a:r>
          </a:p>
          <a:p>
            <a:pPr lvl="1"/>
            <a:r>
              <a:rPr lang="en-US" dirty="0"/>
              <a:t>Describe the Oracle-supplied user accounts for Oracle Database</a:t>
            </a:r>
          </a:p>
          <a:p>
            <a:pPr lvl="1"/>
            <a:r>
              <a:rPr lang="en-US" dirty="0"/>
              <a:t>Query the data dictionary in an Oracle Database</a:t>
            </a:r>
          </a:p>
        </p:txBody>
      </p:sp>
      <p:sp>
        <p:nvSpPr>
          <p:cNvPr id="7" name="Rectangle 6"/>
          <p:cNvSpPr/>
          <p:nvPr/>
        </p:nvSpPr>
        <p:spPr bwMode="auto">
          <a:xfrm>
            <a:off x="184103" y="4567768"/>
            <a:ext cx="10605971" cy="1223433"/>
          </a:xfrm>
          <a:prstGeom prst="rect">
            <a:avLst/>
          </a:prstGeom>
          <a:gradFill flip="none" rotWithShape="1">
            <a:gsLst>
              <a:gs pos="0">
                <a:srgbClr val="D8E1E6"/>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0665221" y="584941"/>
            <a:ext cx="1218883" cy="711015"/>
          </a:xfrm>
          <a:prstGeom prst="rect">
            <a:avLst/>
          </a:prstGeom>
          <a:solidFill>
            <a:schemeClr val="bg1"/>
          </a:solidFill>
          <a:ln w="28575" cap="flat" cmpd="sng" algn="ctr">
            <a:solidFill>
              <a:schemeClr val="bg1"/>
            </a:solid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sp>
        <p:nvSpPr>
          <p:cNvPr id="9218" name="Title 20"/>
          <p:cNvSpPr>
            <a:spLocks noGrp="1"/>
          </p:cNvSpPr>
          <p:nvPr>
            <p:ph type="title"/>
          </p:nvPr>
        </p:nvSpPr>
        <p:spPr>
          <a:xfrm>
            <a:off x="836612" y="194892"/>
            <a:ext cx="9218830" cy="219815"/>
          </a:xfrm>
        </p:spPr>
        <p:txBody>
          <a:bodyPr>
            <a:normAutofit fontScale="90000"/>
          </a:bodyPr>
          <a:lstStyle/>
          <a:p>
            <a:r>
              <a:rPr lang="en-US" altLang="en-US" dirty="0">
                <a:solidFill>
                  <a:schemeClr val="tx1"/>
                </a:solidFill>
              </a:rPr>
              <a:t>Cloud Tooling</a:t>
            </a:r>
            <a:endParaRPr lang="en-US" altLang="en-US" dirty="0"/>
          </a:p>
        </p:txBody>
      </p:sp>
      <p:graphicFrame>
        <p:nvGraphicFramePr>
          <p:cNvPr id="5" name=" 1"/>
          <p:cNvGraphicFramePr>
            <a:graphicFrameLocks noGrp="1"/>
          </p:cNvGraphicFramePr>
          <p:nvPr>
            <p:extLst>
              <p:ext uri="{D42A27DB-BD31-4B8C-83A1-F6EECF244321}">
                <p14:modId xmlns:p14="http://schemas.microsoft.com/office/powerpoint/2010/main" val="1971005451"/>
              </p:ext>
            </p:extLst>
          </p:nvPr>
        </p:nvGraphicFramePr>
        <p:xfrm>
          <a:off x="776613" y="1035880"/>
          <a:ext cx="10635598" cy="4786241"/>
        </p:xfrm>
        <a:graphic>
          <a:graphicData uri="http://schemas.openxmlformats.org/drawingml/2006/table">
            <a:tbl>
              <a:tblPr firstRow="1" firstCol="1" bandRow="1">
                <a:tableStyleId>{5FD0F851-EC5A-4D38-B0AD-8093EC10F338}</a:tableStyleId>
              </a:tblPr>
              <a:tblGrid>
                <a:gridCol w="2877764">
                  <a:extLst>
                    <a:ext uri="{9D8B030D-6E8A-4147-A177-3AD203B41FA5}">
                      <a16:colId xmlns="" xmlns:a16="http://schemas.microsoft.com/office/drawing/2014/main" val="20000"/>
                    </a:ext>
                  </a:extLst>
                </a:gridCol>
                <a:gridCol w="4213588">
                  <a:extLst>
                    <a:ext uri="{9D8B030D-6E8A-4147-A177-3AD203B41FA5}">
                      <a16:colId xmlns="" xmlns:a16="http://schemas.microsoft.com/office/drawing/2014/main" val="20001"/>
                    </a:ext>
                  </a:extLst>
                </a:gridCol>
                <a:gridCol w="3544246">
                  <a:extLst>
                    <a:ext uri="{9D8B030D-6E8A-4147-A177-3AD203B41FA5}">
                      <a16:colId xmlns="" xmlns:a16="http://schemas.microsoft.com/office/drawing/2014/main" val="20002"/>
                    </a:ext>
                  </a:extLst>
                </a:gridCol>
              </a:tblGrid>
              <a:tr h="609441">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400" u="none" strike="noStrike" cap="none" normalizeH="0" baseline="0" dirty="0">
                          <a:ln>
                            <a:noFill/>
                          </a:ln>
                          <a:solidFill>
                            <a:srgbClr val="558CCD"/>
                          </a:solidFill>
                          <a:effectLst/>
                        </a:rPr>
                        <a:t>Feature</a:t>
                      </a:r>
                      <a:endParaRPr kumimoji="0" lang="en-US" sz="2400" b="1" i="0" u="none" strike="noStrike" cap="none" normalizeH="0" baseline="0" dirty="0">
                        <a:ln>
                          <a:noFill/>
                        </a:ln>
                        <a:solidFill>
                          <a:srgbClr val="558CCD"/>
                        </a:solidFill>
                        <a:effectLst/>
                        <a:latin typeface="Arial" pitchFamily="34" charset="0"/>
                      </a:endParaRPr>
                    </a:p>
                  </a:txBody>
                  <a:tcPr marL="121888" marR="121888" marT="121888" marB="121888" anchor="ctr" horzOverflow="overflow">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400" u="none" strike="noStrike" cap="none" normalizeH="0" baseline="0" dirty="0">
                          <a:ln>
                            <a:noFill/>
                          </a:ln>
                          <a:solidFill>
                            <a:srgbClr val="558CCD"/>
                          </a:solidFill>
                          <a:effectLst/>
                        </a:rPr>
                        <a:t>Description</a:t>
                      </a:r>
                      <a:endParaRPr kumimoji="0" lang="en-US" sz="2400" b="1" i="0" u="none" strike="noStrike" cap="none" normalizeH="0" baseline="0" dirty="0">
                        <a:ln>
                          <a:noFill/>
                        </a:ln>
                        <a:solidFill>
                          <a:srgbClr val="558CCD"/>
                        </a:solidFill>
                        <a:effectLst/>
                        <a:latin typeface="Arial" pitchFamily="34" charset="0"/>
                      </a:endParaRPr>
                    </a:p>
                  </a:txBody>
                  <a:tcPr marL="121888" marR="121888" marT="121888" marB="121888" anchor="ctr" horzOverflow="overflow">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400" u="none" strike="noStrike" cap="none" normalizeH="0" baseline="0" dirty="0">
                          <a:ln>
                            <a:noFill/>
                          </a:ln>
                          <a:solidFill>
                            <a:srgbClr val="558CCD"/>
                          </a:solidFill>
                          <a:effectLst/>
                        </a:rPr>
                        <a:t>Tools</a:t>
                      </a:r>
                      <a:endParaRPr kumimoji="0" lang="en-US" sz="2400" b="1" i="0" u="none" strike="noStrike" cap="none" normalizeH="0" baseline="0" dirty="0">
                        <a:ln>
                          <a:noFill/>
                        </a:ln>
                        <a:solidFill>
                          <a:srgbClr val="558CCD"/>
                        </a:solidFill>
                        <a:effectLst/>
                        <a:latin typeface="Arial" pitchFamily="34" charset="0"/>
                      </a:endParaRPr>
                    </a:p>
                  </a:txBody>
                  <a:tcPr marL="121888" marR="121888" marT="121888" marB="121888" anchor="ctr" horzOverflow="overflow">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1218883">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000000"/>
                          </a:solidFill>
                          <a:effectLst/>
                        </a:rPr>
                        <a:t>Simple Automated Backups</a:t>
                      </a:r>
                      <a:endParaRPr kumimoji="0" lang="en-US" sz="2100" b="0" i="0" u="none" strike="noStrike" cap="none" normalizeH="0" baseline="0" dirty="0">
                        <a:ln>
                          <a:noFill/>
                        </a:ln>
                        <a:solidFill>
                          <a:srgbClr val="000000"/>
                        </a:solidFill>
                        <a:effectLst/>
                        <a:latin typeface="Arial" pitchFamily="34" charset="0"/>
                      </a:endParaRPr>
                    </a:p>
                  </a:txBody>
                  <a:tcPr marL="121888" marR="121888" marT="121888" marB="121888" anchor="ctr" horzOverflow="overflow">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000000"/>
                          </a:solidFill>
                          <a:effectLst/>
                        </a:rPr>
                        <a:t>Perform on-demand backups Change automatic backup configuration</a:t>
                      </a:r>
                      <a:endParaRPr kumimoji="0" lang="en-US" sz="2100" b="0" i="0" u="none" strike="noStrike" cap="none" normalizeH="0" baseline="0" dirty="0">
                        <a:ln>
                          <a:noFill/>
                        </a:ln>
                        <a:solidFill>
                          <a:srgbClr val="000000"/>
                        </a:solidFill>
                        <a:effectLst/>
                        <a:latin typeface="Arial" pitchFamily="34" charset="0"/>
                      </a:endParaRPr>
                    </a:p>
                  </a:txBody>
                  <a:tcPr marL="121888" marR="121888" marT="121888" marB="121888" anchor="ctr" horzOverflow="overflow">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000000"/>
                          </a:solidFill>
                          <a:effectLst/>
                          <a:latin typeface="Courier New" pitchFamily="49" charset="0"/>
                          <a:cs typeface="Courier New" pitchFamily="49" charset="0"/>
                        </a:rPr>
                        <a:t>bkup_api</a:t>
                      </a:r>
                      <a:r>
                        <a:rPr kumimoji="0" lang="en-US" sz="2100" u="none" strike="noStrike" cap="none" normalizeH="0" baseline="0" dirty="0">
                          <a:ln>
                            <a:noFill/>
                          </a:ln>
                          <a:solidFill>
                            <a:srgbClr val="000000"/>
                          </a:solidFill>
                          <a:effectLst/>
                        </a:rPr>
                        <a:t> utility</a:t>
                      </a:r>
                    </a:p>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000000"/>
                          </a:solidFill>
                          <a:effectLst/>
                          <a:latin typeface="Courier New" pitchFamily="49" charset="0"/>
                          <a:cs typeface="Courier New" pitchFamily="49" charset="0"/>
                        </a:rPr>
                        <a:t>raccli</a:t>
                      </a:r>
                      <a:r>
                        <a:rPr kumimoji="0" lang="en-US" sz="2100" u="none" strike="noStrike" cap="none" normalizeH="0" baseline="0" dirty="0">
                          <a:ln>
                            <a:noFill/>
                          </a:ln>
                          <a:solidFill>
                            <a:srgbClr val="000000"/>
                          </a:solidFill>
                          <a:effectLst/>
                        </a:rPr>
                        <a:t> utility</a:t>
                      </a:r>
                      <a:endParaRPr kumimoji="0" lang="en-US" sz="2100" b="0" i="0" u="none" strike="noStrike" cap="none" normalizeH="0" baseline="0" dirty="0">
                        <a:ln>
                          <a:noFill/>
                        </a:ln>
                        <a:solidFill>
                          <a:srgbClr val="000000"/>
                        </a:solidFill>
                        <a:effectLst/>
                        <a:latin typeface="Arial" pitchFamily="34" charset="0"/>
                      </a:endParaRPr>
                    </a:p>
                  </a:txBody>
                  <a:tcPr marL="121888" marR="121888" marT="121888" marB="121888" anchor="ctr" horzOverflow="overflow">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 xmlns:a16="http://schemas.microsoft.com/office/drawing/2014/main" val="10001"/>
                  </a:ext>
                </a:extLst>
              </a:tr>
              <a:tr h="128389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000000"/>
                          </a:solidFill>
                          <a:effectLst/>
                        </a:rPr>
                        <a:t>Simple Automated Recovery</a:t>
                      </a:r>
                      <a:endParaRPr kumimoji="0" lang="en-US" sz="2100" b="0" i="0" u="none" strike="noStrike" cap="none" normalizeH="0" baseline="0" dirty="0">
                        <a:ln>
                          <a:noFill/>
                        </a:ln>
                        <a:solidFill>
                          <a:srgbClr val="000000"/>
                        </a:solidFill>
                        <a:effectLst/>
                        <a:latin typeface="Arial" pitchFamily="34" charset="0"/>
                      </a:endParaRPr>
                    </a:p>
                  </a:txBody>
                  <a:tcPr marL="121888" marR="121888" marT="121888" marB="121888" anchor="ctr" horzOverflow="overflow">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000000"/>
                          </a:solidFill>
                          <a:effectLst/>
                        </a:rPr>
                        <a:t>Restore from backups and recover the database</a:t>
                      </a:r>
                      <a:endParaRPr kumimoji="0" lang="en-US" sz="2100" b="0" i="0" u="none" strike="noStrike" cap="none" normalizeH="0" baseline="0" dirty="0">
                        <a:ln>
                          <a:noFill/>
                        </a:ln>
                        <a:solidFill>
                          <a:srgbClr val="000000"/>
                        </a:solidFill>
                        <a:effectLst/>
                        <a:latin typeface="Arial" pitchFamily="34" charset="0"/>
                      </a:endParaRPr>
                    </a:p>
                  </a:txBody>
                  <a:tcPr marL="121888" marR="121888" marT="121888" marB="121888" anchor="ctr" horzOverflow="overflow">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000000"/>
                          </a:solidFill>
                          <a:effectLst/>
                          <a:latin typeface="Courier New" pitchFamily="49" charset="0"/>
                          <a:cs typeface="Courier New" pitchFamily="49" charset="0"/>
                        </a:rPr>
                        <a:t>orec</a:t>
                      </a:r>
                      <a:r>
                        <a:rPr kumimoji="0" lang="en-US" sz="2100" u="none" strike="noStrike" cap="none" normalizeH="0" baseline="0" dirty="0">
                          <a:ln>
                            <a:noFill/>
                          </a:ln>
                          <a:solidFill>
                            <a:srgbClr val="000000"/>
                          </a:solidFill>
                          <a:effectLst/>
                        </a:rPr>
                        <a:t> subcommand of the </a:t>
                      </a:r>
                      <a:r>
                        <a:rPr kumimoji="0" lang="en-US" sz="2100" u="none" strike="noStrike" cap="none" normalizeH="0" baseline="0" dirty="0">
                          <a:ln>
                            <a:noFill/>
                          </a:ln>
                          <a:solidFill>
                            <a:srgbClr val="000000"/>
                          </a:solidFill>
                          <a:effectLst/>
                          <a:latin typeface="Courier New" pitchFamily="49" charset="0"/>
                          <a:cs typeface="Courier New" pitchFamily="49" charset="0"/>
                        </a:rPr>
                        <a:t>dbaascli</a:t>
                      </a:r>
                      <a:r>
                        <a:rPr kumimoji="0" lang="en-US" sz="2100" u="none" strike="noStrike" cap="none" normalizeH="0" baseline="0" dirty="0">
                          <a:ln>
                            <a:noFill/>
                          </a:ln>
                          <a:solidFill>
                            <a:srgbClr val="000000"/>
                          </a:solidFill>
                          <a:effectLst/>
                        </a:rPr>
                        <a:t> utility</a:t>
                      </a:r>
                    </a:p>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b="0" i="0" u="none" strike="noStrike" cap="none" normalizeH="0" baseline="0" dirty="0">
                          <a:ln>
                            <a:noFill/>
                          </a:ln>
                          <a:solidFill>
                            <a:srgbClr val="000000"/>
                          </a:solidFill>
                          <a:effectLst/>
                          <a:latin typeface="Courier New" pitchFamily="49" charset="0"/>
                          <a:cs typeface="Courier New" pitchFamily="49" charset="0"/>
                        </a:rPr>
                        <a:t>raccli</a:t>
                      </a:r>
                      <a:r>
                        <a:rPr kumimoji="0" lang="en-US" sz="2100" b="0" i="0" u="none" strike="noStrike" cap="none" normalizeH="0" baseline="0" dirty="0">
                          <a:ln>
                            <a:noFill/>
                          </a:ln>
                          <a:solidFill>
                            <a:srgbClr val="000000"/>
                          </a:solidFill>
                          <a:effectLst/>
                          <a:latin typeface="Arial" pitchFamily="34" charset="0"/>
                        </a:rPr>
                        <a:t> utility</a:t>
                      </a:r>
                    </a:p>
                  </a:txBody>
                  <a:tcPr marL="121888" marR="121888" marT="121888" marB="121888" anchor="ctr" horzOverflow="overflow">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1673932">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b="1" i="0" u="none" strike="noStrike" cap="none" normalizeH="0" baseline="0" dirty="0">
                          <a:ln>
                            <a:noFill/>
                          </a:ln>
                          <a:solidFill>
                            <a:srgbClr val="000000"/>
                          </a:solidFill>
                          <a:effectLst/>
                          <a:latin typeface="Arial" pitchFamily="34" charset="0"/>
                        </a:rPr>
                        <a:t>Simple Automated Patching</a:t>
                      </a:r>
                    </a:p>
                  </a:txBody>
                  <a:tcPr marL="121888" marR="121888" marT="121888" marB="121888" anchor="ctr" horzOverflow="overflow">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b="0" i="0" u="none" strike="noStrike" cap="none" normalizeH="0" baseline="0" dirty="0">
                          <a:ln>
                            <a:noFill/>
                          </a:ln>
                          <a:solidFill>
                            <a:srgbClr val="000000"/>
                          </a:solidFill>
                          <a:effectLst/>
                          <a:latin typeface="Arial" pitchFamily="34" charset="0"/>
                        </a:rPr>
                        <a:t>Apply patches</a:t>
                      </a:r>
                    </a:p>
                  </a:txBody>
                  <a:tcPr marL="121888" marR="121888" marT="121888" marB="121888" anchor="ctr" horzOverflow="overflow">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b="0" i="0" u="none" strike="noStrike" cap="none" normalizeH="0" baseline="0" dirty="0">
                          <a:ln>
                            <a:noFill/>
                          </a:ln>
                          <a:solidFill>
                            <a:srgbClr val="000000"/>
                          </a:solidFill>
                          <a:effectLst/>
                          <a:latin typeface="Courier New" pitchFamily="49" charset="0"/>
                          <a:cs typeface="Courier New" pitchFamily="49" charset="0"/>
                        </a:rPr>
                        <a:t>dbpatchm</a:t>
                      </a:r>
                      <a:r>
                        <a:rPr kumimoji="0" lang="en-US" sz="2100" b="0" i="0" u="none" strike="noStrike" cap="none" normalizeH="0" baseline="0" dirty="0">
                          <a:ln>
                            <a:noFill/>
                          </a:ln>
                          <a:solidFill>
                            <a:srgbClr val="000000"/>
                          </a:solidFill>
                          <a:effectLst/>
                          <a:latin typeface="Arial" pitchFamily="34" charset="0"/>
                        </a:rPr>
                        <a:t> subcommand of the </a:t>
                      </a:r>
                      <a:r>
                        <a:rPr kumimoji="0" lang="en-US" sz="2100" b="0" i="0" u="none" strike="noStrike" cap="none" normalizeH="0" baseline="0" dirty="0">
                          <a:ln>
                            <a:noFill/>
                          </a:ln>
                          <a:solidFill>
                            <a:srgbClr val="000000"/>
                          </a:solidFill>
                          <a:effectLst/>
                          <a:latin typeface="Courier New" pitchFamily="49" charset="0"/>
                          <a:cs typeface="Courier New" pitchFamily="49" charset="0"/>
                        </a:rPr>
                        <a:t>dbaascli</a:t>
                      </a:r>
                      <a:r>
                        <a:rPr kumimoji="0" lang="en-US" sz="2100" b="0" i="0" u="none" strike="noStrike" cap="none" normalizeH="0" baseline="0" dirty="0">
                          <a:ln>
                            <a:noFill/>
                          </a:ln>
                          <a:solidFill>
                            <a:srgbClr val="000000"/>
                          </a:solidFill>
                          <a:effectLst/>
                          <a:latin typeface="Arial" pitchFamily="34" charset="0"/>
                        </a:rPr>
                        <a:t> utility</a:t>
                      </a:r>
                    </a:p>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b="0" i="0" u="none" strike="noStrike" cap="none" normalizeH="0" baseline="0" dirty="0">
                          <a:ln>
                            <a:noFill/>
                          </a:ln>
                          <a:solidFill>
                            <a:srgbClr val="000000"/>
                          </a:solidFill>
                          <a:effectLst/>
                          <a:latin typeface="Courier New" pitchFamily="49" charset="0"/>
                          <a:cs typeface="Courier New" pitchFamily="49" charset="0"/>
                        </a:rPr>
                        <a:t>dbpatchmdg</a:t>
                      </a:r>
                      <a:r>
                        <a:rPr kumimoji="0" lang="en-US" sz="2100" b="0" i="0" u="none" strike="noStrike" cap="none" normalizeH="0" baseline="0" dirty="0">
                          <a:ln>
                            <a:noFill/>
                          </a:ln>
                          <a:solidFill>
                            <a:srgbClr val="000000"/>
                          </a:solidFill>
                          <a:effectLst/>
                          <a:latin typeface="Arial" pitchFamily="34" charset="0"/>
                        </a:rPr>
                        <a:t> utility</a:t>
                      </a:r>
                    </a:p>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b="0" i="0" u="none" strike="noStrike" cap="none" normalizeH="0" baseline="0" dirty="0">
                          <a:ln>
                            <a:noFill/>
                          </a:ln>
                          <a:solidFill>
                            <a:srgbClr val="000000"/>
                          </a:solidFill>
                          <a:effectLst/>
                          <a:latin typeface="Courier New" pitchFamily="49" charset="0"/>
                          <a:cs typeface="Courier New" pitchFamily="49" charset="0"/>
                        </a:rPr>
                        <a:t>raccli</a:t>
                      </a:r>
                      <a:r>
                        <a:rPr kumimoji="0" lang="en-US" sz="2100" b="0" i="0" u="none" strike="noStrike" cap="none" normalizeH="0" baseline="0" dirty="0">
                          <a:ln>
                            <a:noFill/>
                          </a:ln>
                          <a:solidFill>
                            <a:srgbClr val="000000"/>
                          </a:solidFill>
                          <a:effectLst/>
                          <a:latin typeface="Arial" pitchFamily="34" charset="0"/>
                        </a:rPr>
                        <a:t> utility</a:t>
                      </a:r>
                    </a:p>
                  </a:txBody>
                  <a:tcPr marL="121888" marR="121888" marT="121888" marB="121888" anchor="ctr" horzOverflow="overflow">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 xmlns:a16="http://schemas.microsoft.com/office/drawing/2014/main" val="10003"/>
                  </a:ext>
                </a:extLst>
              </a:tr>
            </a:tbl>
          </a:graphicData>
        </a:graphic>
      </p:graphicFrame>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14012" y="304800"/>
            <a:ext cx="1045276" cy="865909"/>
          </a:xfrm>
          <a:prstGeom prst="rect">
            <a:avLst/>
          </a:prstGeom>
        </p:spPr>
      </p:pic>
    </p:spTree>
    <p:custDataLst>
      <p:tags r:id="rId1"/>
    </p:custDataLst>
    <p:extLst>
      <p:ext uri="{BB962C8B-B14F-4D97-AF65-F5344CB8AC3E}">
        <p14:creationId xmlns:p14="http://schemas.microsoft.com/office/powerpoint/2010/main" val="34578670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622138" y="152400"/>
            <a:ext cx="8914030" cy="762001"/>
          </a:xfrm>
        </p:spPr>
        <p:txBody>
          <a:bodyPr>
            <a:normAutofit fontScale="90000"/>
          </a:bodyPr>
          <a:lstStyle/>
          <a:p>
            <a:pPr eaLnBrk="1" hangingPunct="1"/>
            <a:r>
              <a:rPr lang="en-US" dirty="0"/>
              <a:t>Accessing Tools and Features from the DBCS Console</a:t>
            </a:r>
            <a:endParaRPr lang="en-US" altLang="es-MX" dirty="0"/>
          </a:p>
        </p:txBody>
      </p:sp>
      <p:sp>
        <p:nvSpPr>
          <p:cNvPr id="9219" name="Content Placeholder 9"/>
          <p:cNvSpPr>
            <a:spLocks noGrp="1"/>
          </p:cNvSpPr>
          <p:nvPr>
            <p:ph idx="1"/>
          </p:nvPr>
        </p:nvSpPr>
        <p:spPr>
          <a:xfrm>
            <a:off x="622138" y="1242485"/>
            <a:ext cx="10944549" cy="3312011"/>
          </a:xfrm>
        </p:spPr>
        <p:txBody>
          <a:bodyPr/>
          <a:lstStyle/>
          <a:p>
            <a:pPr>
              <a:defRPr/>
            </a:pPr>
            <a:r>
              <a:rPr lang="en-US" dirty="0">
                <a:latin typeface="+mn-lt"/>
              </a:rPr>
              <a:t>From the database deployment menu, you can select the following to access consoles and perform other actions:</a:t>
            </a:r>
          </a:p>
          <a:p>
            <a:pPr lvl="1">
              <a:defRPr/>
            </a:pPr>
            <a:r>
              <a:rPr lang="en-US" dirty="0"/>
              <a:t>Application Express Console</a:t>
            </a:r>
          </a:p>
          <a:p>
            <a:pPr lvl="1">
              <a:defRPr/>
            </a:pPr>
            <a:r>
              <a:rPr lang="en-US" dirty="0"/>
              <a:t>DBaaS Monitor Console</a:t>
            </a:r>
          </a:p>
          <a:p>
            <a:pPr lvl="1">
              <a:defRPr/>
            </a:pPr>
            <a:r>
              <a:rPr lang="en-US" dirty="0"/>
              <a:t>EM Console</a:t>
            </a:r>
          </a:p>
          <a:p>
            <a:pPr lvl="1">
              <a:defRPr/>
            </a:pPr>
            <a:r>
              <a:rPr lang="en-US" dirty="0"/>
              <a:t>SSH Access</a:t>
            </a:r>
          </a:p>
          <a:p>
            <a:pPr lvl="1">
              <a:defRPr/>
            </a:pPr>
            <a:r>
              <a:rPr lang="en-US" dirty="0"/>
              <a:t>Access Rules</a:t>
            </a:r>
          </a:p>
          <a:p>
            <a:pPr lvl="1">
              <a:defRPr/>
            </a:pPr>
            <a:r>
              <a:rPr lang="en-US" dirty="0"/>
              <a:t>Delete</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14012" y="304800"/>
            <a:ext cx="1045276" cy="865909"/>
          </a:xfrm>
          <a:prstGeom prst="rect">
            <a:avLst/>
          </a:prstGeom>
        </p:spPr>
      </p:pic>
    </p:spTree>
    <p:custDataLst>
      <p:tags r:id="rId1"/>
    </p:custDataLst>
    <p:extLst>
      <p:ext uri="{BB962C8B-B14F-4D97-AF65-F5344CB8AC3E}">
        <p14:creationId xmlns:p14="http://schemas.microsoft.com/office/powerpoint/2010/main" val="40901763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6"/>
          <p:cNvGrpSpPr/>
          <p:nvPr/>
        </p:nvGrpSpPr>
        <p:grpSpPr>
          <a:xfrm>
            <a:off x="769659" y="1716096"/>
            <a:ext cx="10563648" cy="3882871"/>
            <a:chOff x="830654" y="1268641"/>
            <a:chExt cx="7482693" cy="3030071"/>
          </a:xfrm>
        </p:grpSpPr>
        <p:sp>
          <p:nvSpPr>
            <p:cNvPr id="48" name="Freeform 47"/>
            <p:cNvSpPr/>
            <p:nvPr/>
          </p:nvSpPr>
          <p:spPr bwMode="auto">
            <a:xfrm>
              <a:off x="1005948" y="4252993"/>
              <a:ext cx="7132105"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49" name="Rounded Rectangle 48"/>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20482" name="Title 1"/>
          <p:cNvSpPr>
            <a:spLocks noGrp="1"/>
          </p:cNvSpPr>
          <p:nvPr>
            <p:ph type="title"/>
          </p:nvPr>
        </p:nvSpPr>
        <p:spPr>
          <a:xfrm>
            <a:off x="691976" y="116927"/>
            <a:ext cx="9828430" cy="550113"/>
          </a:xfrm>
        </p:spPr>
        <p:txBody>
          <a:bodyPr>
            <a:normAutofit fontScale="90000"/>
          </a:bodyPr>
          <a:lstStyle/>
          <a:p>
            <a:r>
              <a:rPr lang="en-US" altLang="en-US" dirty="0"/>
              <a:t>Using Enterprise Manager Cloud Control</a:t>
            </a:r>
          </a:p>
        </p:txBody>
      </p:sp>
      <p:sp>
        <p:nvSpPr>
          <p:cNvPr id="20483" name="Content Placeholder 2"/>
          <p:cNvSpPr>
            <a:spLocks noGrp="1"/>
          </p:cNvSpPr>
          <p:nvPr>
            <p:ph idx="1"/>
          </p:nvPr>
        </p:nvSpPr>
        <p:spPr/>
        <p:txBody>
          <a:bodyPr/>
          <a:lstStyle/>
          <a:p>
            <a:r>
              <a:rPr lang="en-US" altLang="en-US" dirty="0"/>
              <a:t>You can monitor and manage DBCS with on-premises Enterprise Manager Cloud Control.</a:t>
            </a:r>
          </a:p>
        </p:txBody>
      </p:sp>
      <p:grpSp>
        <p:nvGrpSpPr>
          <p:cNvPr id="3" name="Group 2"/>
          <p:cNvGrpSpPr/>
          <p:nvPr/>
        </p:nvGrpSpPr>
        <p:grpSpPr>
          <a:xfrm>
            <a:off x="1674812" y="2640247"/>
            <a:ext cx="7848600" cy="2722093"/>
            <a:chOff x="1466041" y="1516620"/>
            <a:chExt cx="7068359" cy="2622213"/>
          </a:xfrm>
        </p:grpSpPr>
        <p:pic>
          <p:nvPicPr>
            <p:cNvPr id="46" name="Picture 45" descr="Cloud graphic arts available for use in Cloud Campaign layouts"/>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53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4687563" y="1686576"/>
              <a:ext cx="3846837" cy="2366257"/>
            </a:xfrm>
            <a:prstGeom prst="rect">
              <a:avLst/>
            </a:prstGeom>
          </p:spPr>
        </p:pic>
        <p:sp>
          <p:nvSpPr>
            <p:cNvPr id="2" name="Rounded Rectangle 1"/>
            <p:cNvSpPr/>
            <p:nvPr/>
          </p:nvSpPr>
          <p:spPr bwMode="auto">
            <a:xfrm>
              <a:off x="1490254" y="1777228"/>
              <a:ext cx="1919787" cy="2361605"/>
            </a:xfrm>
            <a:prstGeom prst="roundRect">
              <a:avLst>
                <a:gd name="adj" fmla="val 10361"/>
              </a:avLst>
            </a:prstGeom>
            <a:solidFill>
              <a:schemeClr val="bg1"/>
            </a:solidFill>
            <a:ln w="28575" cap="flat" cmpd="sng" algn="ctr">
              <a:solidFill>
                <a:schemeClr val="accent6"/>
              </a:solidFill>
              <a:prstDash val="solid"/>
              <a:round/>
              <a:headEnd type="none" w="sm" len="sm"/>
              <a:tailEnd type="none" w="sm" len="sm"/>
            </a:ln>
            <a:effectLst/>
          </p:spPr>
          <p:txBody>
            <a:bodyPr vert="horz" wrap="square" lIns="91428" tIns="45715" rIns="91428" bIns="45715" numCol="1" rtlCol="0" anchor="t" anchorCtr="0" compatLnSpc="1">
              <a:prstTxWarp prst="textNoShape">
                <a:avLst/>
              </a:prstTxWarp>
            </a:bodyPr>
            <a:lstStyle/>
            <a:p>
              <a:pPr algn="ctr" defTabSz="228574">
                <a:spcBef>
                  <a:spcPct val="20000"/>
                </a:spcBef>
                <a:buClr>
                  <a:srgbClr val="FF0000"/>
                </a:buClr>
              </a:pPr>
              <a:endParaRPr lang="en-US" sz="1400" dirty="0">
                <a:latin typeface="Arial" pitchFamily="34" charset="0"/>
              </a:endParaRPr>
            </a:p>
          </p:txBody>
        </p:sp>
        <p:sp>
          <p:nvSpPr>
            <p:cNvPr id="20486" name="Text Box 6"/>
            <p:cNvSpPr txBox="1">
              <a:spLocks noChangeArrowheads="1"/>
            </p:cNvSpPr>
            <p:nvPr/>
          </p:nvSpPr>
          <p:spPr bwMode="auto">
            <a:xfrm>
              <a:off x="5861782" y="1747463"/>
              <a:ext cx="539494" cy="220568"/>
            </a:xfrm>
            <a:prstGeom prst="rect">
              <a:avLst/>
            </a:prstGeom>
            <a:noFill/>
            <a:ln w="9525">
              <a:noFill/>
              <a:miter lim="800000"/>
              <a:headEnd/>
              <a:tailEnd/>
            </a:ln>
          </p:spPr>
          <p:txBody>
            <a:bodyPr lIns="88030" tIns="44017" rIns="88030" bIns="44017">
              <a:spAutoFit/>
            </a:bodyPr>
            <a:lstStyle/>
            <a:p>
              <a:pPr algn="ctr">
                <a:spcBef>
                  <a:spcPct val="20000"/>
                </a:spcBef>
                <a:buClr>
                  <a:srgbClr val="CC0000"/>
                </a:buClr>
                <a:buFont typeface="Wingdings" pitchFamily="2" charset="2"/>
                <a:buNone/>
              </a:pPr>
              <a:r>
                <a:rPr lang="en-US" altLang="en-US" sz="1333" b="1" dirty="0">
                  <a:solidFill>
                    <a:srgbClr val="00B050"/>
                  </a:solidFill>
                  <a:ea typeface="ＭＳ Ｐゴシック" pitchFamily="34" charset="-128"/>
                </a:rPr>
                <a:t>3872</a:t>
              </a:r>
            </a:p>
          </p:txBody>
        </p:sp>
        <p:sp>
          <p:nvSpPr>
            <p:cNvPr id="20487" name="Text Box 6"/>
            <p:cNvSpPr txBox="1">
              <a:spLocks noChangeArrowheads="1"/>
            </p:cNvSpPr>
            <p:nvPr/>
          </p:nvSpPr>
          <p:spPr bwMode="auto">
            <a:xfrm>
              <a:off x="5625977" y="1998685"/>
              <a:ext cx="647869" cy="220568"/>
            </a:xfrm>
            <a:prstGeom prst="rect">
              <a:avLst/>
            </a:prstGeom>
            <a:noFill/>
            <a:ln w="9525">
              <a:noFill/>
              <a:miter lim="800000"/>
              <a:headEnd/>
              <a:tailEnd/>
            </a:ln>
          </p:spPr>
          <p:txBody>
            <a:bodyPr lIns="88030" tIns="44017" rIns="88030" bIns="44017">
              <a:spAutoFit/>
            </a:bodyPr>
            <a:lstStyle/>
            <a:p>
              <a:pPr algn="ctr">
                <a:spcBef>
                  <a:spcPct val="20000"/>
                </a:spcBef>
                <a:buClr>
                  <a:srgbClr val="CC0000"/>
                </a:buClr>
                <a:buFont typeface="Wingdings" pitchFamily="2" charset="2"/>
                <a:buNone/>
              </a:pPr>
              <a:r>
                <a:rPr lang="en-US" altLang="en-US" sz="1333" b="1" dirty="0">
                  <a:solidFill>
                    <a:srgbClr val="00B050"/>
                  </a:solidFill>
                  <a:ea typeface="ＭＳ Ｐゴシック" pitchFamily="34" charset="-128"/>
                </a:rPr>
                <a:t>HTTPS</a:t>
              </a:r>
            </a:p>
          </p:txBody>
        </p:sp>
        <p:pic>
          <p:nvPicPr>
            <p:cNvPr id="20488" name="Picture 3" descr="D:\Oracle\OUImages\cnt204188.gif"/>
            <p:cNvPicPr>
              <a:picLocks noChangeAspect="1" noChangeArrowheads="1"/>
            </p:cNvPicPr>
            <p:nvPr/>
          </p:nvPicPr>
          <p:blipFill>
            <a:blip r:embed="rId6" cstate="print"/>
            <a:srcRect/>
            <a:stretch>
              <a:fillRect/>
            </a:stretch>
          </p:blipFill>
          <p:spPr bwMode="auto">
            <a:xfrm>
              <a:off x="2042995" y="1974060"/>
              <a:ext cx="725388" cy="736023"/>
            </a:xfrm>
            <a:prstGeom prst="rect">
              <a:avLst/>
            </a:prstGeom>
            <a:noFill/>
            <a:ln w="9525">
              <a:noFill/>
              <a:miter lim="800000"/>
              <a:headEnd/>
              <a:tailEnd/>
            </a:ln>
          </p:spPr>
        </p:pic>
        <p:pic>
          <p:nvPicPr>
            <p:cNvPr id="20489" name="Picture 2" descr="D:\Oracle\OUImages\java022.gif"/>
            <p:cNvPicPr>
              <a:picLocks noChangeAspect="1" noChangeArrowheads="1"/>
            </p:cNvPicPr>
            <p:nvPr/>
          </p:nvPicPr>
          <p:blipFill>
            <a:blip r:embed="rId7" cstate="print"/>
            <a:srcRect/>
            <a:stretch>
              <a:fillRect/>
            </a:stretch>
          </p:blipFill>
          <p:spPr bwMode="auto">
            <a:xfrm>
              <a:off x="6327439" y="1891529"/>
              <a:ext cx="521630" cy="935831"/>
            </a:xfrm>
            <a:prstGeom prst="rect">
              <a:avLst/>
            </a:prstGeom>
            <a:noFill/>
            <a:ln w="9525">
              <a:noFill/>
              <a:miter lim="800000"/>
              <a:headEnd/>
              <a:tailEnd/>
            </a:ln>
          </p:spPr>
        </p:pic>
        <p:sp>
          <p:nvSpPr>
            <p:cNvPr id="20490" name="Text Box 8"/>
            <p:cNvSpPr txBox="1">
              <a:spLocks noChangeArrowheads="1"/>
            </p:cNvSpPr>
            <p:nvPr/>
          </p:nvSpPr>
          <p:spPr bwMode="auto">
            <a:xfrm>
              <a:off x="6921715" y="1998685"/>
              <a:ext cx="649060" cy="253974"/>
            </a:xfrm>
            <a:prstGeom prst="rect">
              <a:avLst/>
            </a:prstGeom>
            <a:noFill/>
            <a:ln w="9525">
              <a:noFill/>
              <a:miter lim="800000"/>
              <a:headEnd/>
              <a:tailEnd/>
            </a:ln>
          </p:spPr>
          <p:txBody>
            <a:bodyPr lIns="91428" tIns="45715" rIns="91428" bIns="45715">
              <a:spAutoFit/>
            </a:bodyPr>
            <a:lstStyle/>
            <a:p>
              <a:pPr algn="ctr" defTabSz="228574">
                <a:spcBef>
                  <a:spcPct val="50000"/>
                </a:spcBef>
                <a:buClr>
                  <a:srgbClr val="FF0000"/>
                </a:buClr>
              </a:pPr>
              <a:r>
                <a:rPr lang="en-US" altLang="en-US" sz="1600" dirty="0"/>
                <a:t>Agent</a:t>
              </a:r>
            </a:p>
          </p:txBody>
        </p:sp>
        <p:sp>
          <p:nvSpPr>
            <p:cNvPr id="20491" name="Text Box 8"/>
            <p:cNvSpPr txBox="1">
              <a:spLocks noChangeArrowheads="1"/>
            </p:cNvSpPr>
            <p:nvPr/>
          </p:nvSpPr>
          <p:spPr bwMode="auto">
            <a:xfrm>
              <a:off x="2060318" y="2713655"/>
              <a:ext cx="702652" cy="253974"/>
            </a:xfrm>
            <a:prstGeom prst="rect">
              <a:avLst/>
            </a:prstGeom>
            <a:noFill/>
            <a:ln w="9525">
              <a:noFill/>
              <a:miter lim="800000"/>
              <a:headEnd/>
              <a:tailEnd/>
            </a:ln>
          </p:spPr>
          <p:txBody>
            <a:bodyPr lIns="91428" tIns="45715" rIns="91428" bIns="45715">
              <a:spAutoFit/>
            </a:bodyPr>
            <a:lstStyle/>
            <a:p>
              <a:pPr algn="ctr" defTabSz="228574">
                <a:spcBef>
                  <a:spcPct val="50000"/>
                </a:spcBef>
                <a:buClr>
                  <a:srgbClr val="FF0000"/>
                </a:buClr>
              </a:pPr>
              <a:r>
                <a:rPr lang="en-US" altLang="en-US" sz="1600" dirty="0"/>
                <a:t>OMS</a:t>
              </a:r>
            </a:p>
          </p:txBody>
        </p:sp>
        <p:pic>
          <p:nvPicPr>
            <p:cNvPr id="20492" name="Picture 7" descr="D:\Oracle\OUImages\cnt204927.gif"/>
            <p:cNvPicPr>
              <a:picLocks noChangeAspect="1" noChangeArrowheads="1"/>
            </p:cNvPicPr>
            <p:nvPr/>
          </p:nvPicPr>
          <p:blipFill>
            <a:blip r:embed="rId8" cstate="print"/>
            <a:srcRect/>
            <a:stretch>
              <a:fillRect/>
            </a:stretch>
          </p:blipFill>
          <p:spPr bwMode="auto">
            <a:xfrm>
              <a:off x="6868124" y="2322535"/>
              <a:ext cx="288206" cy="288131"/>
            </a:xfrm>
            <a:prstGeom prst="rect">
              <a:avLst/>
            </a:prstGeom>
            <a:noFill/>
            <a:ln w="9525">
              <a:noFill/>
              <a:miter lim="800000"/>
              <a:headEnd/>
              <a:tailEnd/>
            </a:ln>
          </p:spPr>
        </p:pic>
        <p:pic>
          <p:nvPicPr>
            <p:cNvPr id="20493" name="Picture 7" descr="D:\Oracle\OUImages\cnt204927.gif"/>
            <p:cNvPicPr>
              <a:picLocks noChangeAspect="1" noChangeArrowheads="1"/>
            </p:cNvPicPr>
            <p:nvPr/>
          </p:nvPicPr>
          <p:blipFill>
            <a:blip r:embed="rId8" cstate="print"/>
            <a:srcRect/>
            <a:stretch>
              <a:fillRect/>
            </a:stretch>
          </p:blipFill>
          <p:spPr bwMode="auto">
            <a:xfrm>
              <a:off x="6688292" y="2647576"/>
              <a:ext cx="288206" cy="288131"/>
            </a:xfrm>
            <a:prstGeom prst="rect">
              <a:avLst/>
            </a:prstGeom>
            <a:noFill/>
            <a:ln w="9525">
              <a:noFill/>
              <a:miter lim="800000"/>
              <a:headEnd/>
              <a:tailEnd/>
            </a:ln>
          </p:spPr>
        </p:pic>
        <p:pic>
          <p:nvPicPr>
            <p:cNvPr id="20494" name="Picture 7" descr="D:\Oracle\OUImages\cnt204927.gif"/>
            <p:cNvPicPr>
              <a:picLocks noChangeAspect="1" noChangeArrowheads="1"/>
            </p:cNvPicPr>
            <p:nvPr/>
          </p:nvPicPr>
          <p:blipFill>
            <a:blip r:embed="rId8" cstate="print"/>
            <a:srcRect/>
            <a:stretch>
              <a:fillRect/>
            </a:stretch>
          </p:blipFill>
          <p:spPr bwMode="auto">
            <a:xfrm>
              <a:off x="6382222" y="2863079"/>
              <a:ext cx="288206" cy="288131"/>
            </a:xfrm>
            <a:prstGeom prst="rect">
              <a:avLst/>
            </a:prstGeom>
            <a:noFill/>
            <a:ln w="9525">
              <a:noFill/>
              <a:miter lim="800000"/>
              <a:headEnd/>
              <a:tailEnd/>
            </a:ln>
          </p:spPr>
        </p:pic>
        <p:sp>
          <p:nvSpPr>
            <p:cNvPr id="20495" name="Text Box 8"/>
            <p:cNvSpPr txBox="1">
              <a:spLocks noChangeArrowheads="1"/>
            </p:cNvSpPr>
            <p:nvPr/>
          </p:nvSpPr>
          <p:spPr bwMode="auto">
            <a:xfrm>
              <a:off x="6976498" y="2592808"/>
              <a:ext cx="647869" cy="207796"/>
            </a:xfrm>
            <a:prstGeom prst="rect">
              <a:avLst/>
            </a:prstGeom>
            <a:noFill/>
            <a:ln w="9525">
              <a:noFill/>
              <a:miter lim="800000"/>
              <a:headEnd/>
              <a:tailEnd/>
            </a:ln>
          </p:spPr>
          <p:txBody>
            <a:bodyPr lIns="91428" tIns="45715" rIns="91428" bIns="45715">
              <a:spAutoFit/>
            </a:bodyPr>
            <a:lstStyle/>
            <a:p>
              <a:pPr algn="ctr" defTabSz="228574">
                <a:spcBef>
                  <a:spcPct val="50000"/>
                </a:spcBef>
                <a:buClr>
                  <a:srgbClr val="FF0000"/>
                </a:buClr>
              </a:pPr>
              <a:r>
                <a:rPr lang="en-US" altLang="en-US" sz="1200" dirty="0"/>
                <a:t>Plug-ins</a:t>
              </a:r>
            </a:p>
          </p:txBody>
        </p:sp>
        <p:pic>
          <p:nvPicPr>
            <p:cNvPr id="20496" name="Picture 12"/>
            <p:cNvPicPr>
              <a:picLocks noChangeAspect="1" noChangeArrowheads="1"/>
            </p:cNvPicPr>
            <p:nvPr/>
          </p:nvPicPr>
          <p:blipFill>
            <a:blip r:embed="rId9" cstate="print"/>
            <a:srcRect/>
            <a:stretch>
              <a:fillRect/>
            </a:stretch>
          </p:blipFill>
          <p:spPr bwMode="auto">
            <a:xfrm>
              <a:off x="7030091" y="3025002"/>
              <a:ext cx="386334" cy="445770"/>
            </a:xfrm>
            <a:prstGeom prst="rect">
              <a:avLst/>
            </a:prstGeom>
            <a:noFill/>
            <a:ln w="9525">
              <a:noFill/>
              <a:miter lim="800000"/>
              <a:headEnd/>
              <a:tailEnd/>
            </a:ln>
          </p:spPr>
        </p:pic>
        <p:pic>
          <p:nvPicPr>
            <p:cNvPr id="20497" name="Picture 17"/>
            <p:cNvPicPr>
              <a:picLocks noChangeArrowheads="1"/>
            </p:cNvPicPr>
            <p:nvPr/>
          </p:nvPicPr>
          <p:blipFill>
            <a:blip r:embed="rId10" cstate="print"/>
            <a:srcRect/>
            <a:stretch>
              <a:fillRect/>
            </a:stretch>
          </p:blipFill>
          <p:spPr bwMode="auto">
            <a:xfrm>
              <a:off x="6490597" y="3295276"/>
              <a:ext cx="410873" cy="409575"/>
            </a:xfrm>
            <a:prstGeom prst="rect">
              <a:avLst/>
            </a:prstGeom>
            <a:noFill/>
            <a:ln w="9525">
              <a:noFill/>
              <a:miter lim="800000"/>
              <a:headEnd/>
              <a:tailEnd/>
            </a:ln>
          </p:spPr>
        </p:pic>
        <p:pic>
          <p:nvPicPr>
            <p:cNvPr id="20498" name="Picture 5" descr="D:\Oracle\OUImages\cnt205234.gif"/>
            <p:cNvPicPr>
              <a:picLocks noChangeAspect="1" noChangeArrowheads="1"/>
            </p:cNvPicPr>
            <p:nvPr/>
          </p:nvPicPr>
          <p:blipFill>
            <a:blip r:embed="rId11" cstate="print"/>
            <a:srcRect/>
            <a:stretch>
              <a:fillRect/>
            </a:stretch>
          </p:blipFill>
          <p:spPr bwMode="auto">
            <a:xfrm>
              <a:off x="6165471" y="3565547"/>
              <a:ext cx="365617" cy="391716"/>
            </a:xfrm>
            <a:prstGeom prst="rect">
              <a:avLst/>
            </a:prstGeom>
            <a:noFill/>
            <a:ln w="9525">
              <a:noFill/>
              <a:miter lim="800000"/>
              <a:headEnd/>
              <a:tailEnd/>
            </a:ln>
          </p:spPr>
        </p:pic>
        <p:sp>
          <p:nvSpPr>
            <p:cNvPr id="20499" name="Text Box 8"/>
            <p:cNvSpPr txBox="1">
              <a:spLocks noChangeArrowheads="1"/>
            </p:cNvSpPr>
            <p:nvPr/>
          </p:nvSpPr>
          <p:spPr bwMode="auto">
            <a:xfrm>
              <a:off x="5896321" y="3316076"/>
              <a:ext cx="647869" cy="207796"/>
            </a:xfrm>
            <a:prstGeom prst="rect">
              <a:avLst/>
            </a:prstGeom>
            <a:noFill/>
            <a:ln w="9525">
              <a:noFill/>
              <a:miter lim="800000"/>
              <a:headEnd/>
              <a:tailEnd/>
            </a:ln>
          </p:spPr>
          <p:txBody>
            <a:bodyPr lIns="91428" tIns="45715" rIns="91428" bIns="45715">
              <a:spAutoFit/>
            </a:bodyPr>
            <a:lstStyle/>
            <a:p>
              <a:pPr algn="ctr" defTabSz="228574">
                <a:spcBef>
                  <a:spcPct val="50000"/>
                </a:spcBef>
                <a:buClr>
                  <a:srgbClr val="FF0000"/>
                </a:buClr>
              </a:pPr>
              <a:r>
                <a:rPr lang="en-US" altLang="en-US" sz="1200" dirty="0"/>
                <a:t>Targets</a:t>
              </a:r>
            </a:p>
          </p:txBody>
        </p:sp>
        <p:pic>
          <p:nvPicPr>
            <p:cNvPr id="20500" name="Picture 4" descr="D:\Oracle\OUImages\cnt731540.gif"/>
            <p:cNvPicPr>
              <a:picLocks noChangeAspect="1" noChangeArrowheads="1"/>
            </p:cNvPicPr>
            <p:nvPr/>
          </p:nvPicPr>
          <p:blipFill>
            <a:blip r:embed="rId12" cstate="print"/>
            <a:srcRect/>
            <a:stretch>
              <a:fillRect/>
            </a:stretch>
          </p:blipFill>
          <p:spPr bwMode="auto">
            <a:xfrm>
              <a:off x="3643763" y="2533650"/>
              <a:ext cx="859155" cy="1562100"/>
            </a:xfrm>
            <a:prstGeom prst="rect">
              <a:avLst/>
            </a:prstGeom>
            <a:noFill/>
            <a:ln w="9525">
              <a:noFill/>
              <a:miter lim="800000"/>
              <a:headEnd/>
              <a:tailEnd/>
            </a:ln>
          </p:spPr>
        </p:pic>
        <p:sp>
          <p:nvSpPr>
            <p:cNvPr id="20501" name="Oval 22"/>
            <p:cNvSpPr>
              <a:spLocks noChangeArrowheads="1"/>
            </p:cNvSpPr>
            <p:nvPr/>
          </p:nvSpPr>
          <p:spPr bwMode="auto">
            <a:xfrm>
              <a:off x="4001542" y="3476251"/>
              <a:ext cx="53592" cy="215503"/>
            </a:xfrm>
            <a:prstGeom prst="ellipse">
              <a:avLst/>
            </a:prstGeom>
            <a:solidFill>
              <a:schemeClr val="bg1"/>
            </a:solidFill>
            <a:ln w="28575" algn="ctr">
              <a:solidFill>
                <a:schemeClr val="tx1"/>
              </a:solidFill>
              <a:round/>
              <a:headEnd type="none" w="sm" len="sm"/>
              <a:tailEnd type="none" w="sm" len="sm"/>
            </a:ln>
          </p:spPr>
          <p:txBody>
            <a:bodyPr lIns="91428" tIns="45715" rIns="91428" bIns="45715"/>
            <a:lstStyle/>
            <a:p>
              <a:pPr algn="ctr" defTabSz="228574">
                <a:spcBef>
                  <a:spcPct val="20000"/>
                </a:spcBef>
                <a:buClr>
                  <a:srgbClr val="FF0000"/>
                </a:buClr>
              </a:pPr>
              <a:endParaRPr lang="en-US" altLang="en-US" sz="1600" dirty="0"/>
            </a:p>
          </p:txBody>
        </p:sp>
        <p:cxnSp>
          <p:nvCxnSpPr>
            <p:cNvPr id="20502" name="AutoShape 33"/>
            <p:cNvCxnSpPr>
              <a:cxnSpLocks noChangeShapeType="1"/>
            </p:cNvCxnSpPr>
            <p:nvPr/>
          </p:nvCxnSpPr>
          <p:spPr bwMode="auto">
            <a:xfrm>
              <a:off x="2871345" y="3583407"/>
              <a:ext cx="897965" cy="0"/>
            </a:xfrm>
            <a:prstGeom prst="straightConnector1">
              <a:avLst/>
            </a:prstGeom>
            <a:noFill/>
            <a:ln w="28575">
              <a:solidFill>
                <a:schemeClr val="tx1"/>
              </a:solidFill>
              <a:round/>
              <a:headEnd type="triangle" w="lg" len="lg"/>
              <a:tailEnd type="none" w="lg" len="lg"/>
            </a:ln>
          </p:spPr>
        </p:cxnSp>
        <p:sp>
          <p:nvSpPr>
            <p:cNvPr id="20503" name="Text Box 6"/>
            <p:cNvSpPr txBox="1">
              <a:spLocks noChangeArrowheads="1"/>
            </p:cNvSpPr>
            <p:nvPr/>
          </p:nvSpPr>
          <p:spPr bwMode="auto">
            <a:xfrm>
              <a:off x="4415988" y="3583407"/>
              <a:ext cx="540685" cy="220568"/>
            </a:xfrm>
            <a:prstGeom prst="rect">
              <a:avLst/>
            </a:prstGeom>
            <a:noFill/>
            <a:ln w="9525">
              <a:noFill/>
              <a:miter lim="800000"/>
              <a:headEnd/>
              <a:tailEnd/>
            </a:ln>
          </p:spPr>
          <p:txBody>
            <a:bodyPr lIns="88030" tIns="44017" rIns="88030" bIns="44017">
              <a:spAutoFit/>
            </a:bodyPr>
            <a:lstStyle/>
            <a:p>
              <a:pPr algn="ctr">
                <a:spcBef>
                  <a:spcPct val="20000"/>
                </a:spcBef>
                <a:buClr>
                  <a:srgbClr val="CC0000"/>
                </a:buClr>
                <a:buFont typeface="Wingdings" pitchFamily="2" charset="2"/>
                <a:buNone/>
              </a:pPr>
              <a:r>
                <a:rPr lang="en-US" altLang="en-US" sz="1333" b="1" dirty="0">
                  <a:solidFill>
                    <a:srgbClr val="00B050"/>
                  </a:solidFill>
                  <a:ea typeface="ＭＳ Ｐゴシック" pitchFamily="34" charset="-128"/>
                </a:rPr>
                <a:t>SSH</a:t>
              </a:r>
            </a:p>
          </p:txBody>
        </p:sp>
        <p:sp>
          <p:nvSpPr>
            <p:cNvPr id="20504" name="Text Box 6"/>
            <p:cNvSpPr txBox="1">
              <a:spLocks noChangeArrowheads="1"/>
            </p:cNvSpPr>
            <p:nvPr/>
          </p:nvSpPr>
          <p:spPr bwMode="auto">
            <a:xfrm>
              <a:off x="4415988" y="3314326"/>
              <a:ext cx="540685" cy="220568"/>
            </a:xfrm>
            <a:prstGeom prst="rect">
              <a:avLst/>
            </a:prstGeom>
            <a:noFill/>
            <a:ln w="9525">
              <a:noFill/>
              <a:miter lim="800000"/>
              <a:headEnd/>
              <a:tailEnd/>
            </a:ln>
          </p:spPr>
          <p:txBody>
            <a:bodyPr lIns="88030" tIns="44017" rIns="88030" bIns="44017">
              <a:spAutoFit/>
            </a:bodyPr>
            <a:lstStyle/>
            <a:p>
              <a:pPr algn="ctr">
                <a:spcBef>
                  <a:spcPct val="20000"/>
                </a:spcBef>
                <a:buClr>
                  <a:srgbClr val="CC0000"/>
                </a:buClr>
                <a:buFont typeface="Wingdings" pitchFamily="2" charset="2"/>
                <a:buNone/>
              </a:pPr>
              <a:r>
                <a:rPr lang="en-US" altLang="en-US" sz="1333" b="1" dirty="0">
                  <a:solidFill>
                    <a:srgbClr val="00B050"/>
                  </a:solidFill>
                  <a:ea typeface="ＭＳ Ｐゴシック" pitchFamily="34" charset="-128"/>
                </a:rPr>
                <a:t>22</a:t>
              </a:r>
            </a:p>
          </p:txBody>
        </p:sp>
        <p:pic>
          <p:nvPicPr>
            <p:cNvPr id="20505" name="Picture 2" descr="D:\Oracle\OUImages\java022.gif"/>
            <p:cNvPicPr>
              <a:picLocks noChangeAspect="1" noChangeArrowheads="1"/>
            </p:cNvPicPr>
            <p:nvPr/>
          </p:nvPicPr>
          <p:blipFill>
            <a:blip r:embed="rId7" cstate="print"/>
            <a:srcRect/>
            <a:stretch>
              <a:fillRect/>
            </a:stretch>
          </p:blipFill>
          <p:spPr bwMode="auto">
            <a:xfrm>
              <a:off x="2322334" y="3281583"/>
              <a:ext cx="431099" cy="773414"/>
            </a:xfrm>
            <a:prstGeom prst="rect">
              <a:avLst/>
            </a:prstGeom>
            <a:noFill/>
            <a:ln w="9525">
              <a:noFill/>
              <a:miter lim="800000"/>
              <a:headEnd/>
              <a:tailEnd/>
            </a:ln>
          </p:spPr>
        </p:pic>
        <p:sp>
          <p:nvSpPr>
            <p:cNvPr id="20506" name="Text Box 8"/>
            <p:cNvSpPr txBox="1">
              <a:spLocks noChangeArrowheads="1"/>
            </p:cNvSpPr>
            <p:nvPr/>
          </p:nvSpPr>
          <p:spPr bwMode="auto">
            <a:xfrm>
              <a:off x="1466041" y="3470893"/>
              <a:ext cx="1080178" cy="438688"/>
            </a:xfrm>
            <a:prstGeom prst="rect">
              <a:avLst/>
            </a:prstGeom>
            <a:noFill/>
            <a:ln w="9525">
              <a:noFill/>
              <a:miter lim="800000"/>
              <a:headEnd/>
              <a:tailEnd/>
            </a:ln>
          </p:spPr>
          <p:txBody>
            <a:bodyPr lIns="91428" tIns="45715" rIns="91428" bIns="45715">
              <a:spAutoFit/>
            </a:bodyPr>
            <a:lstStyle/>
            <a:p>
              <a:pPr algn="ctr" defTabSz="228574">
                <a:spcBef>
                  <a:spcPct val="50000"/>
                </a:spcBef>
                <a:buClr>
                  <a:srgbClr val="FF0000"/>
                </a:buClr>
              </a:pPr>
              <a:r>
                <a:rPr lang="en-US" altLang="en-US" sz="1600" dirty="0"/>
                <a:t>Gateway Agent</a:t>
              </a:r>
            </a:p>
          </p:txBody>
        </p:sp>
        <p:sp>
          <p:nvSpPr>
            <p:cNvPr id="20507" name="Line 54"/>
            <p:cNvSpPr>
              <a:spLocks noChangeShapeType="1"/>
            </p:cNvSpPr>
            <p:nvPr/>
          </p:nvSpPr>
          <p:spPr bwMode="auto">
            <a:xfrm flipV="1">
              <a:off x="2817753" y="2931857"/>
              <a:ext cx="0" cy="457200"/>
            </a:xfrm>
            <a:prstGeom prst="line">
              <a:avLst/>
            </a:prstGeom>
            <a:noFill/>
            <a:ln w="28575">
              <a:solidFill>
                <a:schemeClr val="tx1"/>
              </a:solidFill>
              <a:round/>
              <a:headEnd type="triangle" w="lg" len="lg"/>
              <a:tailEnd type="triangle" w="lg" len="lg"/>
            </a:ln>
          </p:spPr>
          <p:txBody>
            <a:bodyPr lIns="91428" tIns="45715" rIns="91428" bIns="45715"/>
            <a:lstStyle/>
            <a:p>
              <a:endParaRPr lang="en-US" sz="1600" dirty="0"/>
            </a:p>
          </p:txBody>
        </p:sp>
        <p:sp>
          <p:nvSpPr>
            <p:cNvPr id="20508" name="Freeform 51"/>
            <p:cNvSpPr>
              <a:spLocks/>
            </p:cNvSpPr>
            <p:nvPr/>
          </p:nvSpPr>
          <p:spPr bwMode="auto">
            <a:xfrm rot="-5400000">
              <a:off x="4673287" y="2468749"/>
              <a:ext cx="442913" cy="1786403"/>
            </a:xfrm>
            <a:custGeom>
              <a:avLst/>
              <a:gdLst>
                <a:gd name="T0" fmla="*/ 0 w 309"/>
                <a:gd name="T1" fmla="*/ 0 h 381"/>
                <a:gd name="T2" fmla="*/ 0 w 309"/>
                <a:gd name="T3" fmla="*/ 2147483647 h 381"/>
                <a:gd name="T4" fmla="*/ 2147483647 w 309"/>
                <a:gd name="T5" fmla="*/ 2147483647 h 381"/>
                <a:gd name="T6" fmla="*/ 0 60000 65536"/>
                <a:gd name="T7" fmla="*/ 0 60000 65536"/>
                <a:gd name="T8" fmla="*/ 0 60000 65536"/>
                <a:gd name="T9" fmla="*/ 0 w 309"/>
                <a:gd name="T10" fmla="*/ 0 h 381"/>
                <a:gd name="T11" fmla="*/ 309 w 309"/>
                <a:gd name="T12" fmla="*/ 381 h 381"/>
              </a:gdLst>
              <a:ahLst/>
              <a:cxnLst>
                <a:cxn ang="T6">
                  <a:pos x="T0" y="T1"/>
                </a:cxn>
                <a:cxn ang="T7">
                  <a:pos x="T2" y="T3"/>
                </a:cxn>
                <a:cxn ang="T8">
                  <a:pos x="T4" y="T5"/>
                </a:cxn>
              </a:cxnLst>
              <a:rect l="T9" t="T10" r="T11" b="T12"/>
              <a:pathLst>
                <a:path w="309" h="381">
                  <a:moveTo>
                    <a:pt x="0" y="0"/>
                  </a:moveTo>
                  <a:lnTo>
                    <a:pt x="0" y="380"/>
                  </a:lnTo>
                  <a:lnTo>
                    <a:pt x="308" y="380"/>
                  </a:lnTo>
                </a:path>
              </a:pathLst>
            </a:custGeom>
            <a:noFill/>
            <a:ln w="28575">
              <a:solidFill>
                <a:schemeClr val="tx1"/>
              </a:solidFill>
              <a:round/>
              <a:headEnd type="none" w="lg" len="lg"/>
              <a:tailEnd type="triangle" w="lg" len="lg"/>
            </a:ln>
          </p:spPr>
          <p:txBody>
            <a:bodyPr lIns="91428" tIns="45715" rIns="91428" bIns="45715"/>
            <a:lstStyle/>
            <a:p>
              <a:endParaRPr lang="en-US" sz="1600" dirty="0"/>
            </a:p>
          </p:txBody>
        </p:sp>
        <p:sp>
          <p:nvSpPr>
            <p:cNvPr id="20509" name="Text Box 8"/>
            <p:cNvSpPr txBox="1">
              <a:spLocks noChangeArrowheads="1"/>
            </p:cNvSpPr>
            <p:nvPr/>
          </p:nvSpPr>
          <p:spPr bwMode="auto">
            <a:xfrm>
              <a:off x="5085293" y="2971426"/>
              <a:ext cx="649060" cy="346331"/>
            </a:xfrm>
            <a:prstGeom prst="rect">
              <a:avLst/>
            </a:prstGeom>
            <a:noFill/>
            <a:ln w="9525">
              <a:noFill/>
              <a:miter lim="800000"/>
              <a:headEnd/>
              <a:tailEnd/>
            </a:ln>
          </p:spPr>
          <p:txBody>
            <a:bodyPr lIns="91428" tIns="45715" rIns="91428" bIns="45715">
              <a:spAutoFit/>
            </a:bodyPr>
            <a:lstStyle/>
            <a:p>
              <a:pPr algn="ctr" defTabSz="228574">
                <a:spcBef>
                  <a:spcPct val="50000"/>
                </a:spcBef>
                <a:buClr>
                  <a:srgbClr val="FF0000"/>
                </a:buClr>
              </a:pPr>
              <a:r>
                <a:rPr lang="en-US" altLang="en-US" sz="1200" dirty="0"/>
                <a:t>Proxy process</a:t>
              </a:r>
            </a:p>
          </p:txBody>
        </p:sp>
        <p:sp>
          <p:nvSpPr>
            <p:cNvPr id="20510" name="Freeform 51"/>
            <p:cNvSpPr>
              <a:spLocks/>
            </p:cNvSpPr>
            <p:nvPr/>
          </p:nvSpPr>
          <p:spPr bwMode="auto">
            <a:xfrm rot="5400000">
              <a:off x="5869006" y="2296271"/>
              <a:ext cx="594122" cy="539493"/>
            </a:xfrm>
            <a:custGeom>
              <a:avLst/>
              <a:gdLst>
                <a:gd name="T0" fmla="*/ 0 w 309"/>
                <a:gd name="T1" fmla="*/ 0 h 381"/>
                <a:gd name="T2" fmla="*/ 0 w 309"/>
                <a:gd name="T3" fmla="*/ 2147483647 h 381"/>
                <a:gd name="T4" fmla="*/ 2147483647 w 309"/>
                <a:gd name="T5" fmla="*/ 2147483647 h 381"/>
                <a:gd name="T6" fmla="*/ 0 60000 65536"/>
                <a:gd name="T7" fmla="*/ 0 60000 65536"/>
                <a:gd name="T8" fmla="*/ 0 60000 65536"/>
                <a:gd name="T9" fmla="*/ 0 w 309"/>
                <a:gd name="T10" fmla="*/ 0 h 381"/>
                <a:gd name="T11" fmla="*/ 309 w 309"/>
                <a:gd name="T12" fmla="*/ 381 h 381"/>
              </a:gdLst>
              <a:ahLst/>
              <a:cxnLst>
                <a:cxn ang="T6">
                  <a:pos x="T0" y="T1"/>
                </a:cxn>
                <a:cxn ang="T7">
                  <a:pos x="T2" y="T3"/>
                </a:cxn>
                <a:cxn ang="T8">
                  <a:pos x="T4" y="T5"/>
                </a:cxn>
              </a:cxnLst>
              <a:rect l="T9" t="T10" r="T11" b="T12"/>
              <a:pathLst>
                <a:path w="309" h="381">
                  <a:moveTo>
                    <a:pt x="0" y="0"/>
                  </a:moveTo>
                  <a:lnTo>
                    <a:pt x="0" y="380"/>
                  </a:lnTo>
                  <a:lnTo>
                    <a:pt x="308" y="380"/>
                  </a:lnTo>
                </a:path>
              </a:pathLst>
            </a:custGeom>
            <a:noFill/>
            <a:ln w="28575">
              <a:solidFill>
                <a:schemeClr val="tx1"/>
              </a:solidFill>
              <a:round/>
              <a:headEnd type="triangle" w="lg" len="lg"/>
              <a:tailEnd type="triangle" w="lg" len="lg"/>
            </a:ln>
          </p:spPr>
          <p:txBody>
            <a:bodyPr lIns="91428" tIns="45715" rIns="91428" bIns="45715"/>
            <a:lstStyle/>
            <a:p>
              <a:endParaRPr lang="en-US" sz="1600" dirty="0"/>
            </a:p>
          </p:txBody>
        </p:sp>
        <p:sp>
          <p:nvSpPr>
            <p:cNvPr id="20511" name="Freeform 51"/>
            <p:cNvSpPr>
              <a:spLocks/>
            </p:cNvSpPr>
            <p:nvPr/>
          </p:nvSpPr>
          <p:spPr bwMode="auto">
            <a:xfrm rot="5400000">
              <a:off x="5679676" y="1944987"/>
              <a:ext cx="810816" cy="918211"/>
            </a:xfrm>
            <a:custGeom>
              <a:avLst/>
              <a:gdLst>
                <a:gd name="T0" fmla="*/ 0 w 309"/>
                <a:gd name="T1" fmla="*/ 0 h 381"/>
                <a:gd name="T2" fmla="*/ 0 w 309"/>
                <a:gd name="T3" fmla="*/ 2147483647 h 381"/>
                <a:gd name="T4" fmla="*/ 2147483647 w 309"/>
                <a:gd name="T5" fmla="*/ 2147483647 h 381"/>
                <a:gd name="T6" fmla="*/ 0 60000 65536"/>
                <a:gd name="T7" fmla="*/ 0 60000 65536"/>
                <a:gd name="T8" fmla="*/ 0 60000 65536"/>
                <a:gd name="T9" fmla="*/ 0 w 309"/>
                <a:gd name="T10" fmla="*/ 0 h 381"/>
                <a:gd name="T11" fmla="*/ 309 w 309"/>
                <a:gd name="T12" fmla="*/ 381 h 381"/>
              </a:gdLst>
              <a:ahLst/>
              <a:cxnLst>
                <a:cxn ang="T6">
                  <a:pos x="T0" y="T1"/>
                </a:cxn>
                <a:cxn ang="T7">
                  <a:pos x="T2" y="T3"/>
                </a:cxn>
                <a:cxn ang="T8">
                  <a:pos x="T4" y="T5"/>
                </a:cxn>
              </a:cxnLst>
              <a:rect l="T9" t="T10" r="T11" b="T12"/>
              <a:pathLst>
                <a:path w="309" h="381">
                  <a:moveTo>
                    <a:pt x="0" y="0"/>
                  </a:moveTo>
                  <a:lnTo>
                    <a:pt x="0" y="380"/>
                  </a:lnTo>
                  <a:lnTo>
                    <a:pt x="308" y="380"/>
                  </a:lnTo>
                </a:path>
              </a:pathLst>
            </a:custGeom>
            <a:noFill/>
            <a:ln w="28575">
              <a:solidFill>
                <a:schemeClr val="tx1"/>
              </a:solidFill>
              <a:round/>
              <a:headEnd type="triangle" w="lg" len="lg"/>
              <a:tailEnd type="triangle" w="lg" len="lg"/>
            </a:ln>
          </p:spPr>
          <p:txBody>
            <a:bodyPr lIns="91428" tIns="45715" rIns="91428" bIns="45715"/>
            <a:lstStyle/>
            <a:p>
              <a:endParaRPr lang="en-US" sz="1600" dirty="0"/>
            </a:p>
          </p:txBody>
        </p:sp>
        <p:pic>
          <p:nvPicPr>
            <p:cNvPr id="20512" name="Picture 3" descr="F:\Oracle\OUImages\java023.gif"/>
            <p:cNvPicPr>
              <a:picLocks noChangeAspect="1" noChangeArrowheads="1"/>
            </p:cNvPicPr>
            <p:nvPr/>
          </p:nvPicPr>
          <p:blipFill>
            <a:blip r:embed="rId13" cstate="print"/>
            <a:srcRect/>
            <a:stretch>
              <a:fillRect/>
            </a:stretch>
          </p:blipFill>
          <p:spPr bwMode="auto">
            <a:xfrm>
              <a:off x="5561668" y="2838076"/>
              <a:ext cx="473992" cy="383381"/>
            </a:xfrm>
            <a:prstGeom prst="rect">
              <a:avLst/>
            </a:prstGeom>
            <a:noFill/>
            <a:ln w="9525">
              <a:noFill/>
              <a:miter lim="800000"/>
              <a:headEnd/>
              <a:tailEnd/>
            </a:ln>
          </p:spPr>
        </p:pic>
        <p:sp>
          <p:nvSpPr>
            <p:cNvPr id="20513" name="Text Box 6"/>
            <p:cNvSpPr txBox="1">
              <a:spLocks noChangeArrowheads="1"/>
            </p:cNvSpPr>
            <p:nvPr/>
          </p:nvSpPr>
          <p:spPr bwMode="auto">
            <a:xfrm>
              <a:off x="5855968" y="2268957"/>
              <a:ext cx="539493" cy="220568"/>
            </a:xfrm>
            <a:prstGeom prst="rect">
              <a:avLst/>
            </a:prstGeom>
            <a:noFill/>
            <a:ln w="9525">
              <a:noFill/>
              <a:miter lim="800000"/>
              <a:headEnd/>
              <a:tailEnd/>
            </a:ln>
          </p:spPr>
          <p:txBody>
            <a:bodyPr lIns="88030" tIns="44017" rIns="88030" bIns="44017">
              <a:spAutoFit/>
            </a:bodyPr>
            <a:lstStyle/>
            <a:p>
              <a:pPr algn="ctr">
                <a:spcBef>
                  <a:spcPct val="20000"/>
                </a:spcBef>
                <a:buClr>
                  <a:srgbClr val="CC0000"/>
                </a:buClr>
                <a:buFont typeface="Wingdings" pitchFamily="2" charset="2"/>
                <a:buNone/>
              </a:pPr>
              <a:r>
                <a:rPr lang="en-US" altLang="en-US" sz="1333" b="1" dirty="0">
                  <a:solidFill>
                    <a:srgbClr val="00B050"/>
                  </a:solidFill>
                  <a:ea typeface="ＭＳ Ｐゴシック" pitchFamily="34" charset="-128"/>
                </a:rPr>
                <a:t>1748</a:t>
              </a:r>
            </a:p>
          </p:txBody>
        </p:sp>
        <p:sp>
          <p:nvSpPr>
            <p:cNvPr id="20514" name="Text Box 6"/>
            <p:cNvSpPr txBox="1">
              <a:spLocks noChangeArrowheads="1"/>
            </p:cNvSpPr>
            <p:nvPr/>
          </p:nvSpPr>
          <p:spPr bwMode="auto">
            <a:xfrm>
              <a:off x="2142493" y="3025599"/>
              <a:ext cx="647869" cy="220568"/>
            </a:xfrm>
            <a:prstGeom prst="rect">
              <a:avLst/>
            </a:prstGeom>
            <a:noFill/>
            <a:ln w="9525">
              <a:noFill/>
              <a:miter lim="800000"/>
              <a:headEnd/>
              <a:tailEnd/>
            </a:ln>
          </p:spPr>
          <p:txBody>
            <a:bodyPr lIns="88030" tIns="44017" rIns="88030" bIns="44017">
              <a:spAutoFit/>
            </a:bodyPr>
            <a:lstStyle/>
            <a:p>
              <a:pPr algn="ctr">
                <a:spcBef>
                  <a:spcPct val="20000"/>
                </a:spcBef>
                <a:buClr>
                  <a:srgbClr val="CC0000"/>
                </a:buClr>
                <a:buFont typeface="Wingdings" pitchFamily="2" charset="2"/>
                <a:buNone/>
              </a:pPr>
              <a:r>
                <a:rPr lang="en-US" altLang="en-US" sz="1333" b="1" dirty="0">
                  <a:solidFill>
                    <a:srgbClr val="00B050"/>
                  </a:solidFill>
                  <a:ea typeface="ＭＳ Ｐゴシック" pitchFamily="34" charset="-128"/>
                </a:rPr>
                <a:t>HTTPS</a:t>
              </a:r>
            </a:p>
          </p:txBody>
        </p:sp>
        <p:sp>
          <p:nvSpPr>
            <p:cNvPr id="20515" name="Line 54"/>
            <p:cNvSpPr>
              <a:spLocks noChangeShapeType="1"/>
            </p:cNvSpPr>
            <p:nvPr/>
          </p:nvSpPr>
          <p:spPr bwMode="auto">
            <a:xfrm>
              <a:off x="2113910" y="2931857"/>
              <a:ext cx="0" cy="457200"/>
            </a:xfrm>
            <a:prstGeom prst="line">
              <a:avLst/>
            </a:prstGeom>
            <a:noFill/>
            <a:ln w="28575">
              <a:solidFill>
                <a:schemeClr val="tx1"/>
              </a:solidFill>
              <a:round/>
              <a:headEnd type="triangle" w="lg" len="lg"/>
              <a:tailEnd type="triangle" w="lg" len="lg"/>
            </a:ln>
          </p:spPr>
          <p:txBody>
            <a:bodyPr lIns="91428" tIns="45715" rIns="91428" bIns="45715"/>
            <a:lstStyle/>
            <a:p>
              <a:endParaRPr lang="en-US" sz="1600" dirty="0"/>
            </a:p>
          </p:txBody>
        </p:sp>
        <p:sp>
          <p:nvSpPr>
            <p:cNvPr id="20516" name="Text Box 6"/>
            <p:cNvSpPr txBox="1">
              <a:spLocks noChangeArrowheads="1"/>
            </p:cNvSpPr>
            <p:nvPr/>
          </p:nvSpPr>
          <p:spPr bwMode="auto">
            <a:xfrm>
              <a:off x="1545834" y="3025599"/>
              <a:ext cx="539494" cy="220568"/>
            </a:xfrm>
            <a:prstGeom prst="rect">
              <a:avLst/>
            </a:prstGeom>
            <a:noFill/>
            <a:ln w="9525">
              <a:noFill/>
              <a:miter lim="800000"/>
              <a:headEnd/>
              <a:tailEnd/>
            </a:ln>
          </p:spPr>
          <p:txBody>
            <a:bodyPr lIns="88030" tIns="44017" rIns="88030" bIns="44017">
              <a:spAutoFit/>
            </a:bodyPr>
            <a:lstStyle/>
            <a:p>
              <a:pPr algn="ctr">
                <a:spcBef>
                  <a:spcPct val="20000"/>
                </a:spcBef>
                <a:buClr>
                  <a:srgbClr val="CC0000"/>
                </a:buClr>
                <a:buFont typeface="Wingdings" pitchFamily="2" charset="2"/>
                <a:buNone/>
              </a:pPr>
              <a:r>
                <a:rPr lang="en-US" altLang="en-US" sz="1333" b="1" dirty="0">
                  <a:solidFill>
                    <a:srgbClr val="00B050"/>
                  </a:solidFill>
                  <a:ea typeface="ＭＳ Ｐゴシック" pitchFamily="34" charset="-128"/>
                </a:rPr>
                <a:t>3872</a:t>
              </a:r>
            </a:p>
          </p:txBody>
        </p:sp>
        <p:sp>
          <p:nvSpPr>
            <p:cNvPr id="20517" name="Text Box 6"/>
            <p:cNvSpPr txBox="1">
              <a:spLocks noChangeArrowheads="1"/>
            </p:cNvSpPr>
            <p:nvPr/>
          </p:nvSpPr>
          <p:spPr bwMode="auto">
            <a:xfrm>
              <a:off x="2846335" y="3025599"/>
              <a:ext cx="539494" cy="220568"/>
            </a:xfrm>
            <a:prstGeom prst="rect">
              <a:avLst/>
            </a:prstGeom>
            <a:noFill/>
            <a:ln w="9525">
              <a:noFill/>
              <a:miter lim="800000"/>
              <a:headEnd/>
              <a:tailEnd/>
            </a:ln>
          </p:spPr>
          <p:txBody>
            <a:bodyPr lIns="88030" tIns="44017" rIns="88030" bIns="44017">
              <a:spAutoFit/>
            </a:bodyPr>
            <a:lstStyle/>
            <a:p>
              <a:pPr algn="ctr">
                <a:spcBef>
                  <a:spcPct val="20000"/>
                </a:spcBef>
                <a:buClr>
                  <a:srgbClr val="CC0000"/>
                </a:buClr>
                <a:buFont typeface="Wingdings" pitchFamily="2" charset="2"/>
                <a:buNone/>
              </a:pPr>
              <a:r>
                <a:rPr lang="en-US" altLang="en-US" sz="1333" b="1" dirty="0">
                  <a:solidFill>
                    <a:srgbClr val="00B050"/>
                  </a:solidFill>
                  <a:ea typeface="ＭＳ Ｐゴシック" pitchFamily="34" charset="-128"/>
                </a:rPr>
                <a:t>4900</a:t>
              </a:r>
            </a:p>
          </p:txBody>
        </p:sp>
        <p:sp>
          <p:nvSpPr>
            <p:cNvPr id="20518" name="TextBox 39"/>
            <p:cNvSpPr txBox="1">
              <a:spLocks noChangeArrowheads="1"/>
            </p:cNvSpPr>
            <p:nvPr/>
          </p:nvSpPr>
          <p:spPr bwMode="auto">
            <a:xfrm>
              <a:off x="1645837" y="1516620"/>
              <a:ext cx="1585204" cy="253974"/>
            </a:xfrm>
            <a:prstGeom prst="rect">
              <a:avLst/>
            </a:prstGeom>
            <a:noFill/>
            <a:ln w="9525">
              <a:noFill/>
              <a:miter lim="800000"/>
              <a:headEnd/>
              <a:tailEnd/>
            </a:ln>
          </p:spPr>
          <p:txBody>
            <a:bodyPr wrap="none" lIns="91428" tIns="45715" rIns="91428" bIns="45715">
              <a:spAutoFit/>
            </a:bodyPr>
            <a:lstStyle/>
            <a:p>
              <a:pPr algn="ctr"/>
              <a:r>
                <a:rPr lang="en-US" altLang="en-US" sz="1600" b="1" dirty="0"/>
                <a:t>On-premises server</a:t>
              </a:r>
            </a:p>
          </p:txBody>
        </p:sp>
        <p:sp>
          <p:nvSpPr>
            <p:cNvPr id="20519" name="TextBox 40"/>
            <p:cNvSpPr txBox="1">
              <a:spLocks noChangeArrowheads="1"/>
            </p:cNvSpPr>
            <p:nvPr/>
          </p:nvSpPr>
          <p:spPr bwMode="auto">
            <a:xfrm>
              <a:off x="5721066" y="1516620"/>
              <a:ext cx="1464946" cy="253974"/>
            </a:xfrm>
            <a:prstGeom prst="rect">
              <a:avLst/>
            </a:prstGeom>
            <a:noFill/>
            <a:ln w="9525">
              <a:noFill/>
              <a:miter lim="800000"/>
              <a:headEnd/>
              <a:tailEnd/>
            </a:ln>
          </p:spPr>
          <p:txBody>
            <a:bodyPr wrap="none" lIns="91428" tIns="45715" rIns="91428" bIns="45715">
              <a:spAutoFit/>
            </a:bodyPr>
            <a:lstStyle/>
            <a:p>
              <a:pPr algn="ctr"/>
              <a:r>
                <a:rPr lang="en-US" altLang="en-US" sz="1600" b="1" dirty="0"/>
                <a:t>Oracle Cloud host</a:t>
              </a:r>
            </a:p>
          </p:txBody>
        </p:sp>
      </p:grpSp>
      <p:sp>
        <p:nvSpPr>
          <p:cNvPr id="40" name="Content Placeholder 2"/>
          <p:cNvSpPr txBox="1">
            <a:spLocks/>
          </p:cNvSpPr>
          <p:nvPr/>
        </p:nvSpPr>
        <p:spPr bwMode="gray">
          <a:xfrm>
            <a:off x="1873249" y="5713912"/>
            <a:ext cx="8442326" cy="526629"/>
          </a:xfrm>
          <a:prstGeom prst="rect">
            <a:avLst/>
          </a:prstGeom>
          <a:noFill/>
          <a:ln w="9525">
            <a:noFill/>
            <a:miter lim="800000"/>
            <a:headEnd/>
            <a:tailEnd/>
          </a:ln>
        </p:spPr>
        <p:txBody>
          <a:bodyPr vert="horz" wrap="square" lIns="16928" tIns="16928" rIns="16928" bIns="16928" numCol="1" anchor="t" anchorCtr="0" compatLnSpc="1">
            <a:prstTxWarp prst="textNoShape">
              <a:avLst/>
            </a:prstTxWarp>
            <a:spAutoFit/>
          </a:bodyPr>
          <a:lstStyle/>
          <a:p>
            <a:pPr indent="10581" algn="ctr" defTabSz="304712">
              <a:spcBef>
                <a:spcPts val="900"/>
              </a:spcBef>
              <a:buClr>
                <a:srgbClr val="000000"/>
              </a:buClr>
              <a:defRPr/>
            </a:pPr>
            <a:r>
              <a:rPr lang="en-US" altLang="en-US" sz="1600" kern="0" dirty="0">
                <a:solidFill>
                  <a:srgbClr val="5F5F5F"/>
                </a:solidFill>
                <a:latin typeface="Arial" pitchFamily="34" charset="0"/>
                <a:cs typeface="+mn-cs"/>
              </a:rPr>
              <a:t>See </a:t>
            </a:r>
            <a:r>
              <a:rPr lang="en-US" altLang="en-US" sz="1600" kern="0" dirty="0">
                <a:solidFill>
                  <a:srgbClr val="5F5F5F"/>
                </a:solidFill>
                <a:latin typeface="Arial" pitchFamily="34" charset="0"/>
                <a:cs typeface="+mn-cs"/>
                <a:hlinkClick r:id="rId14"/>
              </a:rPr>
              <a:t>Using Oracle Enterprise Manager Cloud Control with Database Cloud Service</a:t>
            </a:r>
            <a:r>
              <a:rPr lang="en-US" altLang="en-US" sz="1600" kern="0" dirty="0">
                <a:solidFill>
                  <a:srgbClr val="5F5F5F"/>
                </a:solidFill>
                <a:latin typeface="Arial" pitchFamily="34" charset="0"/>
                <a:cs typeface="+mn-cs"/>
              </a:rPr>
              <a:t> in </a:t>
            </a:r>
            <a:r>
              <a:rPr lang="en-US" altLang="en-US" sz="1600" i="1" kern="0" dirty="0">
                <a:solidFill>
                  <a:srgbClr val="5F5F5F"/>
                </a:solidFill>
                <a:latin typeface="Arial" pitchFamily="34" charset="0"/>
                <a:cs typeface="+mn-cs"/>
              </a:rPr>
              <a:t>Using Oracle Database Cloud Service</a:t>
            </a:r>
            <a:endParaRPr lang="en-US" altLang="en-US" sz="1600" kern="0" dirty="0">
              <a:solidFill>
                <a:srgbClr val="5F5F5F"/>
              </a:solidFill>
              <a:latin typeface="Arial" pitchFamily="34" charset="0"/>
              <a:cs typeface="+mn-cs"/>
            </a:endParaRPr>
          </a:p>
        </p:txBody>
      </p:sp>
      <p:pic>
        <p:nvPicPr>
          <p:cNvPr id="45" name="Picture 4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666412" y="639621"/>
            <a:ext cx="1045276" cy="865909"/>
          </a:xfrm>
          <a:prstGeom prst="rect">
            <a:avLst/>
          </a:prstGeom>
        </p:spPr>
      </p:pic>
    </p:spTree>
    <p:custDataLst>
      <p:tags r:id="rId1"/>
    </p:custDataLst>
    <p:extLst>
      <p:ext uri="{BB962C8B-B14F-4D97-AF65-F5344CB8AC3E}">
        <p14:creationId xmlns:p14="http://schemas.microsoft.com/office/powerpoint/2010/main" val="1206324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tLang="es-MX" dirty="0"/>
              <a:t>Summary</a:t>
            </a:r>
          </a:p>
        </p:txBody>
      </p:sp>
      <p:sp>
        <p:nvSpPr>
          <p:cNvPr id="8" name="Content Placeholder 7"/>
          <p:cNvSpPr>
            <a:spLocks noGrp="1"/>
          </p:cNvSpPr>
          <p:nvPr>
            <p:ph idx="1"/>
          </p:nvPr>
        </p:nvSpPr>
        <p:spPr>
          <a:xfrm>
            <a:off x="622138" y="1242485"/>
            <a:ext cx="10944549" cy="2111682"/>
          </a:xfrm>
        </p:spPr>
        <p:txBody>
          <a:bodyPr/>
          <a:lstStyle/>
          <a:p>
            <a:r>
              <a:rPr lang="en-US" dirty="0"/>
              <a:t>In this lesson, you should have learned how to:</a:t>
            </a:r>
          </a:p>
          <a:p>
            <a:pPr lvl="1"/>
            <a:r>
              <a:rPr lang="en-US" dirty="0"/>
              <a:t>Connect to an Oracle Database</a:t>
            </a:r>
          </a:p>
          <a:p>
            <a:pPr lvl="1"/>
            <a:r>
              <a:rPr lang="en-US" dirty="0"/>
              <a:t>Describe the tools used to access an Oracle Database</a:t>
            </a:r>
          </a:p>
          <a:p>
            <a:pPr lvl="1"/>
            <a:r>
              <a:rPr lang="en-US" dirty="0"/>
              <a:t>Describe the Oracle-supplied user accounts for Oracle Database</a:t>
            </a:r>
          </a:p>
          <a:p>
            <a:pPr lvl="1"/>
            <a:r>
              <a:rPr lang="en-US" dirty="0"/>
              <a:t>Query the data dictionary in an Oracle Database</a:t>
            </a:r>
          </a:p>
        </p:txBody>
      </p:sp>
      <p:sp>
        <p:nvSpPr>
          <p:cNvPr id="6" name="Rectangle 5"/>
          <p:cNvSpPr/>
          <p:nvPr/>
        </p:nvSpPr>
        <p:spPr bwMode="auto">
          <a:xfrm>
            <a:off x="184103" y="4567768"/>
            <a:ext cx="10605971" cy="1223433"/>
          </a:xfrm>
          <a:prstGeom prst="rect">
            <a:avLst/>
          </a:prstGeom>
          <a:gradFill flip="none" rotWithShape="1">
            <a:gsLst>
              <a:gs pos="0">
                <a:srgbClr val="D8E1E6"/>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7"/>
          <p:cNvSpPr>
            <a:spLocks noGrp="1" noChangeArrowheads="1"/>
          </p:cNvSpPr>
          <p:nvPr>
            <p:ph type="title"/>
          </p:nvPr>
        </p:nvSpPr>
        <p:spPr/>
        <p:txBody>
          <a:bodyPr/>
          <a:lstStyle/>
          <a:p>
            <a:pPr eaLnBrk="1" hangingPunct="1"/>
            <a:r>
              <a:rPr lang="en-US" dirty="0"/>
              <a:t>Practice 5: </a:t>
            </a:r>
            <a:r>
              <a:rPr lang="en-US" dirty="0" smtClean="0"/>
              <a:t>Overview</a:t>
            </a:r>
            <a:br>
              <a:rPr lang="en-US" dirty="0" smtClean="0"/>
            </a:br>
            <a:endParaRPr lang="en-US" dirty="0"/>
          </a:p>
        </p:txBody>
      </p:sp>
      <p:sp>
        <p:nvSpPr>
          <p:cNvPr id="28675" name="Rectangle 18"/>
          <p:cNvSpPr>
            <a:spLocks noGrp="1" noChangeArrowheads="1"/>
          </p:cNvSpPr>
          <p:nvPr>
            <p:ph idx="1"/>
          </p:nvPr>
        </p:nvSpPr>
        <p:spPr>
          <a:xfrm>
            <a:off x="622138" y="1242485"/>
            <a:ext cx="10944549" cy="2550264"/>
          </a:xfrm>
        </p:spPr>
        <p:txBody>
          <a:bodyPr/>
          <a:lstStyle/>
          <a:p>
            <a:pPr lvl="1">
              <a:buClr>
                <a:schemeClr val="accent1"/>
              </a:buClr>
            </a:pPr>
            <a:r>
              <a:rPr lang="en-US" dirty="0"/>
              <a:t>5-1: Viewing Database Deployment Information and Menus</a:t>
            </a:r>
          </a:p>
          <a:p>
            <a:pPr lvl="1">
              <a:buClr>
                <a:schemeClr val="accent1"/>
              </a:buClr>
            </a:pPr>
            <a:r>
              <a:rPr lang="en-US" dirty="0"/>
              <a:t>5-2: Connecting to the Database Deployment Compute Node</a:t>
            </a:r>
          </a:p>
          <a:p>
            <a:pPr lvl="1">
              <a:buClr>
                <a:schemeClr val="accent1"/>
              </a:buClr>
            </a:pPr>
            <a:r>
              <a:rPr lang="en-US" dirty="0"/>
              <a:t>5-3: Exploring a CDB by Using SQL*Plus</a:t>
            </a:r>
          </a:p>
          <a:p>
            <a:pPr lvl="1">
              <a:buClr>
                <a:schemeClr val="accent1"/>
              </a:buClr>
            </a:pPr>
            <a:r>
              <a:rPr lang="en-US" dirty="0"/>
              <a:t>5-4: Exploring a PDB by Using SQL*Plus</a:t>
            </a:r>
          </a:p>
          <a:p>
            <a:pPr lvl="1">
              <a:buClr>
                <a:schemeClr val="accent1"/>
              </a:buClr>
            </a:pPr>
            <a:r>
              <a:rPr lang="en-US" dirty="0"/>
              <a:t>5-5: Installing the HR Sample Schema</a:t>
            </a:r>
          </a:p>
          <a:p>
            <a:pPr lvl="1">
              <a:buClr>
                <a:schemeClr val="accent1"/>
              </a:buClr>
            </a:pPr>
            <a:r>
              <a:rPr lang="en-US" dirty="0"/>
              <a:t>5-6: Copying Course Practice Files</a:t>
            </a:r>
          </a:p>
        </p:txBody>
      </p:sp>
    </p:spTree>
    <p:custDataLst>
      <p:tags r:id="rId1"/>
    </p:custData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Connecting to an Oracle Database </a:t>
            </a:r>
            <a:r>
              <a:rPr lang="en-US" dirty="0" smtClean="0"/>
              <a:t>Instance</a:t>
            </a:r>
            <a:br>
              <a:rPr lang="en-US" dirty="0" smtClean="0"/>
            </a:br>
            <a:endParaRPr lang="en-US" altLang="es-MX" dirty="0"/>
          </a:p>
        </p:txBody>
      </p:sp>
      <p:sp>
        <p:nvSpPr>
          <p:cNvPr id="9219" name="Content Placeholder 9"/>
          <p:cNvSpPr>
            <a:spLocks noGrp="1"/>
          </p:cNvSpPr>
          <p:nvPr>
            <p:ph idx="1"/>
          </p:nvPr>
        </p:nvSpPr>
        <p:spPr>
          <a:xfrm>
            <a:off x="622138" y="1242485"/>
            <a:ext cx="10944549" cy="3368437"/>
          </a:xfrm>
        </p:spPr>
        <p:txBody>
          <a:bodyPr/>
          <a:lstStyle/>
          <a:p>
            <a:pPr lvl="1">
              <a:buClr>
                <a:schemeClr val="accent1"/>
              </a:buClr>
              <a:defRPr/>
            </a:pPr>
            <a:r>
              <a:rPr lang="en-US" dirty="0"/>
              <a:t>You connect client applications to an Oracle Database by connecting to its database instance, not its database. </a:t>
            </a:r>
          </a:p>
          <a:p>
            <a:pPr lvl="1">
              <a:buClr>
                <a:schemeClr val="accent1"/>
              </a:buClr>
              <a:defRPr/>
            </a:pPr>
            <a:r>
              <a:rPr lang="en-US" dirty="0"/>
              <a:t>A user session is a logical entity that represents the state of the current user login to the database instance.</a:t>
            </a:r>
          </a:p>
          <a:p>
            <a:pPr lvl="1">
              <a:buClr>
                <a:schemeClr val="accent1"/>
              </a:buClr>
              <a:defRPr/>
            </a:pPr>
            <a:r>
              <a:rPr lang="en-US" dirty="0"/>
              <a:t>Examples of connecting to an Oracle Database instance:</a:t>
            </a:r>
          </a:p>
          <a:p>
            <a:pPr lvl="2">
              <a:buClr>
                <a:schemeClr val="accent1"/>
              </a:buClr>
              <a:defRPr/>
            </a:pPr>
            <a:r>
              <a:rPr lang="en-US" dirty="0"/>
              <a:t>By using operating system authentication</a:t>
            </a:r>
          </a:p>
          <a:p>
            <a:pPr lvl="2">
              <a:buClr>
                <a:schemeClr val="accent1"/>
              </a:buClr>
              <a:defRPr/>
            </a:pPr>
            <a:endParaRPr lang="en-US" dirty="0"/>
          </a:p>
          <a:p>
            <a:pPr lvl="2">
              <a:buClr>
                <a:schemeClr val="accent1"/>
              </a:buClr>
              <a:defRPr/>
            </a:pPr>
            <a:endParaRPr lang="en-US" dirty="0"/>
          </a:p>
          <a:p>
            <a:pPr lvl="2">
              <a:buClr>
                <a:schemeClr val="accent1"/>
              </a:buClr>
              <a:defRPr/>
            </a:pPr>
            <a:r>
              <a:rPr lang="en-US" dirty="0"/>
              <a:t>By using Easy Connect Syntax</a:t>
            </a:r>
          </a:p>
        </p:txBody>
      </p:sp>
      <p:sp>
        <p:nvSpPr>
          <p:cNvPr id="4" name="Content Placeholder 2"/>
          <p:cNvSpPr txBox="1">
            <a:spLocks/>
          </p:cNvSpPr>
          <p:nvPr/>
        </p:nvSpPr>
        <p:spPr bwMode="gray">
          <a:xfrm>
            <a:off x="1059018" y="3589139"/>
            <a:ext cx="10750394" cy="44946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16930">
            <a:spAutoFit/>
          </a:bodyPr>
          <a:lstStyle/>
          <a:p>
            <a:pPr marL="609493" indent="-609493" defTabSz="533307">
              <a:tabLst>
                <a:tab pos="533307" algn="r"/>
                <a:tab pos="897310" algn="l"/>
              </a:tabLst>
              <a:defRPr/>
            </a:pPr>
            <a:r>
              <a:rPr lang="en-US" b="1" dirty="0">
                <a:latin typeface="Courier New" pitchFamily="49" charset="0"/>
              </a:rPr>
              <a:t>$ sqlplus / as sysdba</a:t>
            </a:r>
          </a:p>
        </p:txBody>
      </p:sp>
      <p:sp>
        <p:nvSpPr>
          <p:cNvPr id="10" name="Content Placeholder 2"/>
          <p:cNvSpPr txBox="1">
            <a:spLocks/>
          </p:cNvSpPr>
          <p:nvPr/>
        </p:nvSpPr>
        <p:spPr bwMode="gray">
          <a:xfrm>
            <a:off x="937656" y="4495800"/>
            <a:ext cx="10750394" cy="44946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16930">
            <a:spAutoFit/>
          </a:bodyPr>
          <a:lstStyle/>
          <a:p>
            <a:pPr marL="609493" indent="-609493" defTabSz="533307">
              <a:tabLst>
                <a:tab pos="533307" algn="r"/>
                <a:tab pos="897310" algn="l"/>
              </a:tabLst>
              <a:defRPr/>
            </a:pPr>
            <a:r>
              <a:rPr lang="en-US" b="1" dirty="0">
                <a:latin typeface="Courier New" pitchFamily="49" charset="0"/>
              </a:rPr>
              <a:t>SQL&gt; connect hr/hr@host1.example.com:1521/db.example.com</a:t>
            </a:r>
          </a:p>
        </p:txBody>
      </p:sp>
    </p:spTree>
    <p:custDataLst>
      <p:tags r:id="rId1"/>
    </p:custDataLst>
    <p:extLst>
      <p:ext uri="{BB962C8B-B14F-4D97-AF65-F5344CB8AC3E}">
        <p14:creationId xmlns:p14="http://schemas.microsoft.com/office/powerpoint/2010/main" val="1212263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151069179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Oracle Database </a:t>
            </a:r>
            <a:r>
              <a:rPr lang="en-US" dirty="0" smtClean="0"/>
              <a:t>Tools</a:t>
            </a:r>
            <a:br>
              <a:rPr lang="en-US" dirty="0" smtClean="0"/>
            </a:br>
            <a:endParaRPr lang="en-US" altLang="es-MX" dirty="0"/>
          </a:p>
        </p:txBody>
      </p:sp>
      <p:sp>
        <p:nvSpPr>
          <p:cNvPr id="9219" name="Content Placeholder 9"/>
          <p:cNvSpPr>
            <a:spLocks noGrp="1"/>
          </p:cNvSpPr>
          <p:nvPr>
            <p:ph idx="1"/>
          </p:nvPr>
        </p:nvSpPr>
        <p:spPr>
          <a:xfrm>
            <a:off x="622138" y="1242485"/>
            <a:ext cx="10944549" cy="5215096"/>
          </a:xfrm>
        </p:spPr>
        <p:txBody>
          <a:bodyPr/>
          <a:lstStyle/>
          <a:p>
            <a:pPr lvl="1">
              <a:buClr>
                <a:schemeClr val="accent1"/>
              </a:buClr>
              <a:defRPr/>
            </a:pPr>
            <a:r>
              <a:rPr lang="en-US" dirty="0"/>
              <a:t>Oracle Database tools each have their own purpose, and some operations can be performed in more than one tool.</a:t>
            </a:r>
          </a:p>
          <a:p>
            <a:pPr lvl="1">
              <a:buClr>
                <a:schemeClr val="accent1"/>
              </a:buClr>
              <a:defRPr/>
            </a:pPr>
            <a:r>
              <a:rPr lang="en-US" dirty="0"/>
              <a:t>Finding the right tool for the job often comes down to preference (for example, whether you prefer to work with code or use a graphical user interface).</a:t>
            </a:r>
          </a:p>
          <a:p>
            <a:pPr lvl="1">
              <a:buClr>
                <a:schemeClr val="accent1"/>
              </a:buClr>
              <a:defRPr/>
            </a:pPr>
            <a:r>
              <a:rPr lang="en-US" dirty="0"/>
              <a:t>Tools include:</a:t>
            </a:r>
          </a:p>
          <a:p>
            <a:pPr lvl="2">
              <a:buClr>
                <a:schemeClr val="accent1"/>
              </a:buClr>
              <a:defRPr/>
            </a:pPr>
            <a:r>
              <a:rPr lang="en-US" dirty="0"/>
              <a:t>SQL*Plus</a:t>
            </a:r>
          </a:p>
          <a:p>
            <a:pPr lvl="2">
              <a:buClr>
                <a:schemeClr val="accent1"/>
              </a:buClr>
              <a:defRPr/>
            </a:pPr>
            <a:r>
              <a:rPr lang="en-US" dirty="0"/>
              <a:t>SQL Developer</a:t>
            </a:r>
          </a:p>
          <a:p>
            <a:pPr lvl="2">
              <a:buClr>
                <a:schemeClr val="accent1"/>
              </a:buClr>
              <a:defRPr/>
            </a:pPr>
            <a:r>
              <a:rPr lang="en-US" dirty="0"/>
              <a:t>SQL Developer Command Line (SQLcl)</a:t>
            </a:r>
          </a:p>
          <a:p>
            <a:pPr lvl="2">
              <a:buClr>
                <a:schemeClr val="accent1"/>
              </a:buClr>
              <a:defRPr/>
            </a:pPr>
            <a:r>
              <a:rPr lang="en-US" dirty="0"/>
              <a:t>Database Configuration Assistant (DBCA)</a:t>
            </a:r>
          </a:p>
          <a:p>
            <a:pPr lvl="2">
              <a:buClr>
                <a:schemeClr val="accent1"/>
              </a:buClr>
              <a:defRPr/>
            </a:pPr>
            <a:r>
              <a:rPr lang="en-US" dirty="0"/>
              <a:t>Oracle Enterprise Manager Database Express (EM Express)</a:t>
            </a:r>
          </a:p>
          <a:p>
            <a:pPr lvl="2">
              <a:buClr>
                <a:schemeClr val="accent1"/>
              </a:buClr>
              <a:defRPr/>
            </a:pPr>
            <a:r>
              <a:rPr lang="en-US" dirty="0"/>
              <a:t>Oracle Enterprise Manager Cloud Control</a:t>
            </a:r>
          </a:p>
          <a:p>
            <a:pPr lvl="2">
              <a:buClr>
                <a:schemeClr val="accent1"/>
              </a:buClr>
              <a:defRPr/>
            </a:pPr>
            <a:r>
              <a:rPr lang="en-US" dirty="0"/>
              <a:t>Others such as Listener Control, Oracle Net Configuration Assistant, Oracle Net Manager, ADR Command Interpreter, SQL*Loader, Oracle Data Pump Import, and Oracle Data Pump Export </a:t>
            </a:r>
          </a:p>
        </p:txBody>
      </p:sp>
    </p:spTree>
    <p:custDataLst>
      <p:tags r:id="rId1"/>
    </p:custDataLst>
    <p:extLst>
      <p:ext uri="{BB962C8B-B14F-4D97-AF65-F5344CB8AC3E}">
        <p14:creationId xmlns:p14="http://schemas.microsoft.com/office/powerpoint/2010/main" val="759273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dirty="0"/>
              <a:t>Database Tool </a:t>
            </a:r>
            <a:r>
              <a:rPr lang="en-US" dirty="0" smtClean="0"/>
              <a:t>Choices</a:t>
            </a:r>
            <a:br>
              <a:rPr lang="en-US" dirty="0" smtClean="0"/>
            </a:br>
            <a:endParaRPr lang="en-US" dirty="0"/>
          </a:p>
        </p:txBody>
      </p:sp>
      <p:graphicFrame>
        <p:nvGraphicFramePr>
          <p:cNvPr id="163281" name="Group 465"/>
          <p:cNvGraphicFramePr>
            <a:graphicFrameLocks noGrp="1"/>
          </p:cNvGraphicFramePr>
          <p:nvPr>
            <p:extLst>
              <p:ext uri="{D42A27DB-BD31-4B8C-83A1-F6EECF244321}">
                <p14:modId xmlns:p14="http://schemas.microsoft.com/office/powerpoint/2010/main" val="3098438259"/>
              </p:ext>
            </p:extLst>
          </p:nvPr>
        </p:nvGraphicFramePr>
        <p:xfrm>
          <a:off x="622136" y="1286934"/>
          <a:ext cx="10944553" cy="3291840"/>
        </p:xfrm>
        <a:graphic>
          <a:graphicData uri="http://schemas.openxmlformats.org/drawingml/2006/table">
            <a:tbl>
              <a:tblPr firstRow="1" firstCol="1" bandRow="1">
                <a:tableStyleId>{5FD0F851-EC5A-4D38-B0AD-8093EC10F338}</a:tableStyleId>
              </a:tblPr>
              <a:tblGrid>
                <a:gridCol w="1614250">
                  <a:extLst>
                    <a:ext uri="{9D8B030D-6E8A-4147-A177-3AD203B41FA5}">
                      <a16:colId xmlns="" xmlns:a16="http://schemas.microsoft.com/office/drawing/2014/main" val="20000"/>
                    </a:ext>
                  </a:extLst>
                </a:gridCol>
                <a:gridCol w="1388505">
                  <a:extLst>
                    <a:ext uri="{9D8B030D-6E8A-4147-A177-3AD203B41FA5}">
                      <a16:colId xmlns="" xmlns:a16="http://schemas.microsoft.com/office/drawing/2014/main" val="20001"/>
                    </a:ext>
                  </a:extLst>
                </a:gridCol>
                <a:gridCol w="1465643">
                  <a:extLst>
                    <a:ext uri="{9D8B030D-6E8A-4147-A177-3AD203B41FA5}">
                      <a16:colId xmlns="" xmlns:a16="http://schemas.microsoft.com/office/drawing/2014/main" val="20003"/>
                    </a:ext>
                  </a:extLst>
                </a:gridCol>
                <a:gridCol w="1465643">
                  <a:extLst>
                    <a:ext uri="{9D8B030D-6E8A-4147-A177-3AD203B41FA5}">
                      <a16:colId xmlns="" xmlns:a16="http://schemas.microsoft.com/office/drawing/2014/main" val="1531269961"/>
                    </a:ext>
                  </a:extLst>
                </a:gridCol>
                <a:gridCol w="1079947">
                  <a:extLst>
                    <a:ext uri="{9D8B030D-6E8A-4147-A177-3AD203B41FA5}">
                      <a16:colId xmlns="" xmlns:a16="http://schemas.microsoft.com/office/drawing/2014/main" val="2347256329"/>
                    </a:ext>
                  </a:extLst>
                </a:gridCol>
                <a:gridCol w="1465643">
                  <a:extLst>
                    <a:ext uri="{9D8B030D-6E8A-4147-A177-3AD203B41FA5}">
                      <a16:colId xmlns="" xmlns:a16="http://schemas.microsoft.com/office/drawing/2014/main" val="4175899431"/>
                    </a:ext>
                  </a:extLst>
                </a:gridCol>
                <a:gridCol w="1079947">
                  <a:extLst>
                    <a:ext uri="{9D8B030D-6E8A-4147-A177-3AD203B41FA5}">
                      <a16:colId xmlns="" xmlns:a16="http://schemas.microsoft.com/office/drawing/2014/main" val="348735058"/>
                    </a:ext>
                  </a:extLst>
                </a:gridCol>
                <a:gridCol w="1384975">
                  <a:extLst>
                    <a:ext uri="{9D8B030D-6E8A-4147-A177-3AD203B41FA5}">
                      <a16:colId xmlns="" xmlns:a16="http://schemas.microsoft.com/office/drawing/2014/main" val="3774538762"/>
                    </a:ext>
                  </a:extLst>
                </a:gridCol>
              </a:tblGrid>
              <a:tr h="51117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u="none" strike="noStrike" cap="none" normalizeH="0" baseline="0" dirty="0">
                          <a:ln>
                            <a:noFill/>
                          </a:ln>
                          <a:solidFill>
                            <a:srgbClr val="000000"/>
                          </a:solidFill>
                          <a:effectLst/>
                        </a:rPr>
                        <a:t>Topic</a:t>
                      </a:r>
                      <a:endParaRPr kumimoji="0" lang="en-US" sz="1800" b="1" i="0" u="none" strike="noStrike" cap="none" normalizeH="0" baseline="0" dirty="0">
                        <a:ln>
                          <a:noFill/>
                        </a:ln>
                        <a:solidFill>
                          <a:srgbClr val="000000"/>
                        </a:solidFill>
                        <a:effectLst/>
                        <a:latin typeface="Arial" pitchFamily="34" charset="0"/>
                      </a:endParaRPr>
                    </a:p>
                  </a:txBody>
                  <a:tcPr marL="121888" marR="121888" marT="91440" marB="91440" anchor="ctr"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u="none" strike="noStrike" cap="none" normalizeH="0" baseline="0" dirty="0">
                          <a:ln>
                            <a:noFill/>
                          </a:ln>
                          <a:solidFill>
                            <a:srgbClr val="000000"/>
                          </a:solidFill>
                          <a:effectLst/>
                        </a:rPr>
                        <a:t>SQL*Plus</a:t>
                      </a:r>
                      <a:endParaRPr kumimoji="0" lang="en-US" sz="1800" b="1" i="0" u="none" strike="noStrike" cap="none" normalizeH="0" baseline="0" dirty="0">
                        <a:ln>
                          <a:noFill/>
                        </a:ln>
                        <a:solidFill>
                          <a:srgbClr val="000000"/>
                        </a:solidFill>
                        <a:effectLst/>
                        <a:latin typeface="Arial" pitchFamily="34" charset="0"/>
                      </a:endParaRPr>
                    </a:p>
                  </a:txBody>
                  <a:tcPr marL="121888" marR="121888" marT="91440" marB="91440" anchor="ctr"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dirty="0">
                          <a:ln>
                            <a:noFill/>
                          </a:ln>
                          <a:solidFill>
                            <a:srgbClr val="000000"/>
                          </a:solidFill>
                          <a:effectLst/>
                          <a:latin typeface="+mn-lt"/>
                        </a:rPr>
                        <a:t>SQL Developer</a:t>
                      </a:r>
                    </a:p>
                  </a:txBody>
                  <a:tcPr marL="121888" marR="121888" marT="91440" marB="91440" anchor="ctr"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dirty="0">
                          <a:ln>
                            <a:noFill/>
                          </a:ln>
                          <a:solidFill>
                            <a:srgbClr val="000000"/>
                          </a:solidFill>
                          <a:effectLst/>
                          <a:latin typeface="+mn-lt"/>
                        </a:rPr>
                        <a:t>SQLcl</a:t>
                      </a:r>
                    </a:p>
                  </a:txBody>
                  <a:tcPr marL="121888" marR="121888" marT="91440" marB="91440" anchor="ctr"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dirty="0">
                          <a:ln>
                            <a:noFill/>
                          </a:ln>
                          <a:solidFill>
                            <a:srgbClr val="000000"/>
                          </a:solidFill>
                          <a:effectLst/>
                          <a:latin typeface="Arial" pitchFamily="34" charset="0"/>
                        </a:rPr>
                        <a:t>DBCA</a:t>
                      </a:r>
                    </a:p>
                  </a:txBody>
                  <a:tcPr marL="121888" marR="121888" marT="91440" marB="91440" anchor="ctr"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dirty="0">
                          <a:ln>
                            <a:noFill/>
                          </a:ln>
                          <a:solidFill>
                            <a:srgbClr val="000000"/>
                          </a:solidFill>
                          <a:effectLst/>
                          <a:latin typeface="Arial" pitchFamily="34" charset="0"/>
                        </a:rPr>
                        <a:t>EM Database Express</a:t>
                      </a:r>
                    </a:p>
                  </a:txBody>
                  <a:tcPr marL="121888" marR="121888" marT="91440" marB="91440" anchor="ctr"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dirty="0">
                          <a:ln>
                            <a:noFill/>
                          </a:ln>
                          <a:solidFill>
                            <a:srgbClr val="000000"/>
                          </a:solidFill>
                          <a:effectLst/>
                          <a:latin typeface="Arial" pitchFamily="34" charset="0"/>
                        </a:rPr>
                        <a:t>EM Cloud Control</a:t>
                      </a:r>
                    </a:p>
                  </a:txBody>
                  <a:tcPr marL="121888" marR="121888" marT="91440" marB="91440" anchor="ctr"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dirty="0">
                          <a:ln>
                            <a:noFill/>
                          </a:ln>
                          <a:solidFill>
                            <a:srgbClr val="000000"/>
                          </a:solidFill>
                          <a:effectLst/>
                          <a:latin typeface="Arial" pitchFamily="34" charset="0"/>
                        </a:rPr>
                        <a:t>Oracle Universal Installer</a:t>
                      </a:r>
                    </a:p>
                  </a:txBody>
                  <a:tcPr marL="121888" marR="121888" marT="91440" marB="91440" anchor="ctr" horzOverflow="overflow"/>
                </a:tc>
                <a:extLst>
                  <a:ext uri="{0D108BD9-81ED-4DB2-BD59-A6C34878D82A}">
                    <a16:rowId xmlns="" xmlns:a16="http://schemas.microsoft.com/office/drawing/2014/main" val="10000"/>
                  </a:ext>
                </a:extLst>
              </a:tr>
              <a:tr h="481013">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u="none" strike="noStrike" cap="none" normalizeH="0" baseline="0" dirty="0">
                          <a:ln>
                            <a:noFill/>
                          </a:ln>
                          <a:solidFill>
                            <a:srgbClr val="000000"/>
                          </a:solidFill>
                          <a:effectLst/>
                        </a:rPr>
                        <a:t>Create a CDB or PDB</a:t>
                      </a:r>
                      <a:endParaRPr kumimoji="0" lang="en-US" sz="1800" b="0" i="0" u="none" strike="noStrike" cap="none" normalizeH="0" baseline="0" dirty="0">
                        <a:ln>
                          <a:noFill/>
                        </a:ln>
                        <a:solidFill>
                          <a:srgbClr val="000000"/>
                        </a:solidFill>
                        <a:effectLst/>
                        <a:latin typeface="Arial" pitchFamily="34" charset="0"/>
                      </a:endParaRPr>
                    </a:p>
                  </a:txBody>
                  <a:tcPr marL="121888" marR="121888" marT="91440" marB="91440" anchor="ctr" horzOverflow="overflow">
                    <a:solidFill>
                      <a:schemeClr val="accent6">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Arial" pitchFamily="34" charset="0"/>
                        </a:rPr>
                        <a:t>Yes</a:t>
                      </a:r>
                    </a:p>
                  </a:txBody>
                  <a:tcPr marL="121888" marR="121888" marT="91440" marB="91440" anchor="ctr" horzOverflow="overflow">
                    <a:solidFill>
                      <a:schemeClr val="accent6">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u="none" strike="noStrike" cap="none" normalizeH="0" baseline="0" dirty="0">
                          <a:ln>
                            <a:noFill/>
                          </a:ln>
                          <a:solidFill>
                            <a:srgbClr val="000000"/>
                          </a:solidFill>
                          <a:effectLst/>
                        </a:rPr>
                        <a:t>Yes (PDB only)</a:t>
                      </a:r>
                      <a:endParaRPr kumimoji="0" lang="en-US" sz="1800" b="0" i="0" u="none" strike="noStrike" cap="none" normalizeH="0" baseline="0" dirty="0">
                        <a:ln>
                          <a:noFill/>
                        </a:ln>
                        <a:solidFill>
                          <a:srgbClr val="000000"/>
                        </a:solidFill>
                        <a:effectLst/>
                        <a:latin typeface="Arial" pitchFamily="34" charset="0"/>
                      </a:endParaRPr>
                    </a:p>
                  </a:txBody>
                  <a:tcPr marL="121888" marR="121888" marT="91440" marB="91440" anchor="ctr" horzOverflow="overflow">
                    <a:solidFill>
                      <a:schemeClr val="accent6">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Arial" pitchFamily="34" charset="0"/>
                        </a:rPr>
                        <a:t>Yes</a:t>
                      </a:r>
                    </a:p>
                  </a:txBody>
                  <a:tcPr marL="121888" marR="121888" marT="91440" marB="91440" anchor="ctr" horzOverflow="overflow">
                    <a:solidFill>
                      <a:schemeClr val="accent6">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Arial" pitchFamily="34" charset="0"/>
                        </a:rPr>
                        <a:t>Yes</a:t>
                      </a:r>
                    </a:p>
                  </a:txBody>
                  <a:tcPr marL="121888" marR="121888" marT="91440" marB="91440" anchor="ctr" horzOverflow="overflow">
                    <a:solidFill>
                      <a:schemeClr val="accent6">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Arial" pitchFamily="34" charset="0"/>
                        </a:rPr>
                        <a:t>Yes (PDB only)</a:t>
                      </a:r>
                    </a:p>
                  </a:txBody>
                  <a:tcPr marL="121888" marR="121888" marT="91440" marB="91440" anchor="ctr" horzOverflow="overflow">
                    <a:solidFill>
                      <a:schemeClr val="accent6">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Arial" pitchFamily="34" charset="0"/>
                        </a:rPr>
                        <a:t>Yes (PDB only)</a:t>
                      </a:r>
                    </a:p>
                  </a:txBody>
                  <a:tcPr marL="121888" marR="121888" marT="91440" marB="91440" anchor="ctr" horzOverflow="overflow">
                    <a:solidFill>
                      <a:schemeClr val="accent6">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Arial" pitchFamily="34" charset="0"/>
                        </a:rPr>
                        <a:t>Yes</a:t>
                      </a:r>
                    </a:p>
                  </a:txBody>
                  <a:tcPr marL="121888" marR="121888" marT="91440" marB="91440" anchor="ctr" horzOverflow="overflow">
                    <a:solidFill>
                      <a:schemeClr val="accent6">
                        <a:lumMod val="20000"/>
                        <a:lumOff val="80000"/>
                      </a:schemeClr>
                    </a:solidFill>
                  </a:tcPr>
                </a:tc>
                <a:extLst>
                  <a:ext uri="{0D108BD9-81ED-4DB2-BD59-A6C34878D82A}">
                    <a16:rowId xmlns="" xmlns:a16="http://schemas.microsoft.com/office/drawing/2014/main" val="10001"/>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u="none" strike="noStrike" cap="none" normalizeH="0" baseline="0" dirty="0">
                          <a:ln>
                            <a:noFill/>
                          </a:ln>
                          <a:solidFill>
                            <a:srgbClr val="000000"/>
                          </a:solidFill>
                          <a:effectLst/>
                        </a:rPr>
                        <a:t>Explore CDB instance, architecture, and PDBs</a:t>
                      </a:r>
                      <a:endParaRPr kumimoji="0" lang="en-US" sz="1800" b="0" i="0" u="none" strike="noStrike" cap="none" normalizeH="0" baseline="0" dirty="0">
                        <a:ln>
                          <a:noFill/>
                        </a:ln>
                        <a:solidFill>
                          <a:srgbClr val="000000"/>
                        </a:solidFill>
                        <a:effectLst/>
                        <a:latin typeface="Arial" pitchFamily="34" charset="0"/>
                      </a:endParaRPr>
                    </a:p>
                  </a:txBody>
                  <a:tcPr marL="121888" marR="121888" marT="91440" marB="91440" anchor="ctr" horzOverflow="overflow"/>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mn-lt"/>
                        </a:rPr>
                        <a:t>Yes</a:t>
                      </a:r>
                      <a:endParaRPr kumimoji="0" lang="en-US" sz="1800" b="0" i="0" u="none" strike="noStrike" cap="none" normalizeH="0" baseline="0" dirty="0">
                        <a:ln>
                          <a:noFill/>
                        </a:ln>
                        <a:solidFill>
                          <a:srgbClr val="000000"/>
                        </a:solidFill>
                        <a:effectLst/>
                        <a:latin typeface="Arial" pitchFamily="34" charset="0"/>
                      </a:endParaRPr>
                    </a:p>
                  </a:txBody>
                  <a:tcPr marL="121888" marR="121888" marT="91440" marB="91440" anchor="ctr" horzOverflow="overflow"/>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u="none" strike="noStrike" cap="none" normalizeH="0" baseline="0" dirty="0">
                          <a:ln>
                            <a:noFill/>
                          </a:ln>
                          <a:solidFill>
                            <a:srgbClr val="000000"/>
                          </a:solidFill>
                          <a:effectLst/>
                        </a:rPr>
                        <a:t>Yes</a:t>
                      </a:r>
                      <a:endParaRPr kumimoji="0" lang="en-US" sz="1800" b="0" i="0" u="none" strike="noStrike" cap="none" normalizeH="0" baseline="0" dirty="0">
                        <a:ln>
                          <a:noFill/>
                        </a:ln>
                        <a:solidFill>
                          <a:srgbClr val="000000"/>
                        </a:solidFill>
                        <a:effectLst/>
                        <a:latin typeface="Arial" pitchFamily="34" charset="0"/>
                      </a:endParaRPr>
                    </a:p>
                  </a:txBody>
                  <a:tcPr marL="121888" marR="121888" marT="91440" marB="91440" anchor="ctr" horzOverflow="overflow"/>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Arial" pitchFamily="34" charset="0"/>
                        </a:rPr>
                        <a:t>Yes</a:t>
                      </a:r>
                    </a:p>
                  </a:txBody>
                  <a:tcPr marL="121888" marR="121888" marT="91440" marB="91440" anchor="ctr" horzOverflow="overflow"/>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Arial" pitchFamily="34" charset="0"/>
                        </a:rPr>
                        <a:t>No</a:t>
                      </a:r>
                    </a:p>
                  </a:txBody>
                  <a:tcPr marL="121888" marR="121888" marT="91440" marB="91440" anchor="ctr" horzOverflow="overflow"/>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Arial" pitchFamily="34" charset="0"/>
                        </a:rPr>
                        <a:t>Yes</a:t>
                      </a:r>
                    </a:p>
                  </a:txBody>
                  <a:tcPr marL="121888" marR="121888" marT="91440" marB="91440" anchor="ctr" horzOverflow="overflow"/>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Arial" pitchFamily="34" charset="0"/>
                        </a:rPr>
                        <a:t>Yes</a:t>
                      </a:r>
                    </a:p>
                  </a:txBody>
                  <a:tcPr marL="121888" marR="121888" marT="91440" marB="91440" anchor="ctr" horzOverflow="overflow"/>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Arial" pitchFamily="34" charset="0"/>
                        </a:rPr>
                        <a:t>No</a:t>
                      </a:r>
                    </a:p>
                  </a:txBody>
                  <a:tcPr marL="121888" marR="121888" marT="91440" marB="91440" anchor="ctr" horzOverflow="overflow"/>
                </a:tc>
                <a:extLst>
                  <a:ext uri="{0D108BD9-81ED-4DB2-BD59-A6C34878D82A}">
                    <a16:rowId xmlns=""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658895804"/>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smtClean="0"/>
              <a:t>SQL*Plus</a:t>
            </a:r>
            <a:br>
              <a:rPr lang="en-US" dirty="0" smtClean="0"/>
            </a:br>
            <a:endParaRPr lang="en-US" altLang="es-MX" dirty="0"/>
          </a:p>
        </p:txBody>
      </p:sp>
      <p:sp>
        <p:nvSpPr>
          <p:cNvPr id="9219" name="Content Placeholder 9"/>
          <p:cNvSpPr>
            <a:spLocks noGrp="1"/>
          </p:cNvSpPr>
          <p:nvPr>
            <p:ph idx="1"/>
          </p:nvPr>
        </p:nvSpPr>
        <p:spPr>
          <a:xfrm>
            <a:off x="622138" y="1242485"/>
            <a:ext cx="10944549" cy="680521"/>
          </a:xfrm>
        </p:spPr>
        <p:txBody>
          <a:bodyPr>
            <a:normAutofit lnSpcReduction="10000"/>
          </a:bodyPr>
          <a:lstStyle/>
          <a:p>
            <a:pPr lvl="1">
              <a:buClr>
                <a:schemeClr val="accent1"/>
              </a:buClr>
              <a:defRPr/>
            </a:pPr>
            <a:r>
              <a:rPr lang="en-US" dirty="0"/>
              <a:t>Example 1: From a command line, you can start SQL*Plus, log in, and show the user that you're logged in as:</a:t>
            </a:r>
          </a:p>
        </p:txBody>
      </p:sp>
      <p:sp>
        <p:nvSpPr>
          <p:cNvPr id="4" name="Content Placeholder 2"/>
          <p:cNvSpPr txBox="1">
            <a:spLocks/>
          </p:cNvSpPr>
          <p:nvPr/>
        </p:nvSpPr>
        <p:spPr bwMode="gray">
          <a:xfrm>
            <a:off x="1059018" y="2057400"/>
            <a:ext cx="10750394" cy="134475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16930">
            <a:spAutoFit/>
          </a:bodyPr>
          <a:lstStyle/>
          <a:p>
            <a:pPr marL="609493" indent="-609493" defTabSz="533307">
              <a:tabLst>
                <a:tab pos="533307" algn="r"/>
                <a:tab pos="897310" algn="l"/>
              </a:tabLst>
              <a:defRPr/>
            </a:pPr>
            <a:r>
              <a:rPr lang="en-US" b="1" dirty="0">
                <a:latin typeface="Courier New" pitchFamily="49" charset="0"/>
              </a:rPr>
              <a:t>$ sqlplus / as sysdba</a:t>
            </a:r>
          </a:p>
          <a:p>
            <a:pPr marL="609493" indent="-609493" defTabSz="533307">
              <a:tabLst>
                <a:tab pos="533307" algn="r"/>
                <a:tab pos="897310" algn="l"/>
              </a:tabLst>
              <a:defRPr/>
            </a:pPr>
            <a:r>
              <a:rPr lang="en-US" b="1" dirty="0">
                <a:latin typeface="Courier New" pitchFamily="49" charset="0"/>
              </a:rPr>
              <a:t>...</a:t>
            </a:r>
          </a:p>
          <a:p>
            <a:pPr marL="609493" indent="-609493" defTabSz="533307">
              <a:tabLst>
                <a:tab pos="533307" algn="r"/>
                <a:tab pos="897310" algn="l"/>
              </a:tabLst>
              <a:defRPr/>
            </a:pPr>
            <a:r>
              <a:rPr lang="en-US" b="1" dirty="0">
                <a:latin typeface="Courier New" pitchFamily="49" charset="0"/>
              </a:rPr>
              <a:t>SQL&gt; show user</a:t>
            </a:r>
          </a:p>
          <a:p>
            <a:pPr marL="609493" indent="-609493" defTabSz="533307">
              <a:tabLst>
                <a:tab pos="533307" algn="r"/>
                <a:tab pos="897310" algn="l"/>
              </a:tabLst>
              <a:defRPr/>
            </a:pPr>
            <a:r>
              <a:rPr lang="en-US" b="1" dirty="0">
                <a:latin typeface="Courier New" pitchFamily="49" charset="0"/>
              </a:rPr>
              <a:t>USER is "SYS"</a:t>
            </a:r>
          </a:p>
        </p:txBody>
      </p:sp>
      <p:sp>
        <p:nvSpPr>
          <p:cNvPr id="10" name="Content Placeholder 2"/>
          <p:cNvSpPr txBox="1">
            <a:spLocks/>
          </p:cNvSpPr>
          <p:nvPr/>
        </p:nvSpPr>
        <p:spPr bwMode="gray">
          <a:xfrm>
            <a:off x="1011710" y="4191000"/>
            <a:ext cx="10750394" cy="44946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16930">
            <a:spAutoFit/>
          </a:bodyPr>
          <a:lstStyle/>
          <a:p>
            <a:pPr marL="609493" indent="-609493" defTabSz="533307">
              <a:tabLst>
                <a:tab pos="533307" algn="r"/>
                <a:tab pos="897310" algn="l"/>
              </a:tabLst>
              <a:defRPr/>
            </a:pPr>
            <a:r>
              <a:rPr lang="en-US" b="1" dirty="0">
                <a:latin typeface="Courier New" pitchFamily="49" charset="0"/>
              </a:rPr>
              <a:t>$ sqlplus hr/hr@HRPDB @script.sql</a:t>
            </a:r>
          </a:p>
        </p:txBody>
      </p:sp>
      <p:sp>
        <p:nvSpPr>
          <p:cNvPr id="6" name="Content Placeholder 9"/>
          <p:cNvSpPr txBox="1">
            <a:spLocks/>
          </p:cNvSpPr>
          <p:nvPr/>
        </p:nvSpPr>
        <p:spPr bwMode="gray">
          <a:xfrm>
            <a:off x="608012" y="3733800"/>
            <a:ext cx="10944549" cy="357356"/>
          </a:xfrm>
          <a:prstGeom prst="rect">
            <a:avLst/>
          </a:prstGeom>
          <a:noFill/>
          <a:ln w="9525">
            <a:noFill/>
            <a:miter lim="800000"/>
            <a:headEnd/>
            <a:tailEnd/>
          </a:ln>
        </p:spPr>
        <p:txBody>
          <a:bodyPr vert="horz" wrap="square" lIns="16930" tIns="16930" rIns="16930" bIns="16930" numCol="1" anchor="t" anchorCtr="0" compatLnSpc="1">
            <a:prstTxWarp prst="textNoShape">
              <a:avLst/>
            </a:prstTxWarp>
            <a:spAutoFit/>
          </a:bodyPr>
          <a:lstStyle>
            <a:lvl1pPr marL="0" indent="10582" algn="l" defTabSz="304747" rtl="0" eaLnBrk="1" fontAlgn="base" hangingPunct="1">
              <a:spcBef>
                <a:spcPts val="900"/>
              </a:spcBef>
              <a:spcAft>
                <a:spcPct val="0"/>
              </a:spcAft>
              <a:buClr>
                <a:srgbClr val="000000"/>
              </a:buClr>
              <a:buFont typeface="Arial" charset="0"/>
              <a:defRPr sz="2100">
                <a:solidFill>
                  <a:srgbClr val="5F5F5F"/>
                </a:solidFill>
                <a:latin typeface="Arial" pitchFamily="34" charset="0"/>
                <a:ea typeface="+mn-ea"/>
                <a:cs typeface="+mn-cs"/>
              </a:defRPr>
            </a:lvl1pPr>
            <a:lvl2pPr marL="457200" indent="-365760" algn="l" defTabSz="304747" rtl="0" eaLnBrk="1" fontAlgn="base" hangingPunct="1">
              <a:spcBef>
                <a:spcPts val="900"/>
              </a:spcBef>
              <a:spcAft>
                <a:spcPct val="0"/>
              </a:spcAft>
              <a:buClr>
                <a:srgbClr val="FF0000"/>
              </a:buClr>
              <a:buFont typeface="Arial" charset="0"/>
              <a:buChar char="•"/>
              <a:defRPr sz="2100">
                <a:solidFill>
                  <a:srgbClr val="5F5F5F"/>
                </a:solidFill>
                <a:latin typeface="+mn-lt"/>
              </a:defRPr>
            </a:lvl2pPr>
            <a:lvl3pPr marL="1280160" indent="-365760" algn="l" defTabSz="304747" rtl="0" eaLnBrk="1" fontAlgn="base" hangingPunct="1">
              <a:spcBef>
                <a:spcPts val="450"/>
              </a:spcBef>
              <a:spcAft>
                <a:spcPct val="0"/>
              </a:spcAft>
              <a:buClr>
                <a:srgbClr val="FF0000"/>
              </a:buClr>
              <a:buFont typeface="Arial" charset="0"/>
              <a:buChar char="–"/>
              <a:defRPr sz="2000">
                <a:solidFill>
                  <a:srgbClr val="5F5F5F"/>
                </a:solidFill>
                <a:latin typeface="+mn-lt"/>
              </a:defRPr>
            </a:lvl3pPr>
            <a:lvl4pPr marL="1822132" indent="-308979" algn="l" defTabSz="304747" rtl="0" eaLnBrk="1" fontAlgn="base" hangingPunct="1">
              <a:spcBef>
                <a:spcPct val="20000"/>
              </a:spcBef>
              <a:spcAft>
                <a:spcPct val="0"/>
              </a:spcAft>
              <a:buClr>
                <a:schemeClr val="accent2"/>
              </a:buClr>
              <a:buSzPct val="45000"/>
              <a:buFont typeface="Arial" charset="0"/>
              <a:buChar char="—"/>
              <a:defRPr sz="1800">
                <a:solidFill>
                  <a:srgbClr val="5F5F5F"/>
                </a:solidFill>
                <a:latin typeface="+mn-lt"/>
              </a:defRPr>
            </a:lvl4pPr>
            <a:lvl5pPr marL="2281367" indent="-306864" algn="l" defTabSz="304747" rtl="0" eaLnBrk="1" fontAlgn="base" hangingPunct="1">
              <a:spcBef>
                <a:spcPct val="20000"/>
              </a:spcBef>
              <a:spcAft>
                <a:spcPct val="0"/>
              </a:spcAft>
              <a:buClr>
                <a:schemeClr val="accent2"/>
              </a:buClr>
              <a:buSzPct val="55000"/>
              <a:buFont typeface="Arial" charset="0"/>
              <a:buChar char="—"/>
              <a:defRPr sz="1600">
                <a:solidFill>
                  <a:srgbClr val="5F5F5F"/>
                </a:solidFill>
                <a:latin typeface="+mn-lt"/>
              </a:defRPr>
            </a:lvl5pPr>
            <a:lvl6pPr marL="289086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6pPr>
            <a:lvl7pPr marL="3500354"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7pPr>
            <a:lvl8pPr marL="4109847"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8pPr>
            <a:lvl9pPr marL="471934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9pPr>
          </a:lstStyle>
          <a:p>
            <a:pPr lvl="1">
              <a:buClr>
                <a:schemeClr val="accent1"/>
              </a:buClr>
              <a:defRPr/>
            </a:pPr>
            <a:r>
              <a:rPr lang="en-US" kern="0" dirty="0">
                <a:solidFill>
                  <a:srgbClr val="000000"/>
                </a:solidFill>
              </a:rPr>
              <a:t>Example 2: Call a SQL script from the command line:</a:t>
            </a:r>
          </a:p>
        </p:txBody>
      </p:sp>
      <p:sp>
        <p:nvSpPr>
          <p:cNvPr id="7" name="Rectangular Callout 6"/>
          <p:cNvSpPr/>
          <p:nvPr/>
        </p:nvSpPr>
        <p:spPr bwMode="auto">
          <a:xfrm>
            <a:off x="5355110" y="4953000"/>
            <a:ext cx="2304449" cy="412749"/>
          </a:xfrm>
          <a:prstGeom prst="wedgeRectCallout">
            <a:avLst>
              <a:gd name="adj1" fmla="val -64890"/>
              <a:gd name="adj2" fmla="val -139623"/>
            </a:avLst>
          </a:prstGeom>
          <a:gradFill>
            <a:gsLst>
              <a:gs pos="0">
                <a:srgbClr val="E5E5FF"/>
              </a:gs>
              <a:gs pos="50000">
                <a:srgbClr val="EBEBFF"/>
              </a:gs>
              <a:gs pos="100000">
                <a:srgbClr val="FFFFFF"/>
              </a:gs>
            </a:gsLst>
            <a:lin ang="8100000" scaled="1"/>
          </a:gradFill>
          <a:ln w="28575">
            <a:solidFill>
              <a:srgbClr val="CCCCFF"/>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lIns="121899" tIns="60949" rIns="121899" bIns="60949"/>
          <a:lstStyle/>
          <a:p>
            <a:pPr algn="ctr" defTabSz="304747">
              <a:spcBef>
                <a:spcPct val="20000"/>
              </a:spcBef>
              <a:buClr>
                <a:srgbClr val="FF0000"/>
              </a:buClr>
              <a:defRPr/>
            </a:pPr>
            <a:r>
              <a:rPr lang="en-US" dirty="0">
                <a:solidFill>
                  <a:srgbClr val="000000"/>
                </a:solidFill>
              </a:rPr>
              <a:t>File name</a:t>
            </a:r>
          </a:p>
        </p:txBody>
      </p:sp>
      <p:sp>
        <p:nvSpPr>
          <p:cNvPr id="8" name="Rectangular Callout 7"/>
          <p:cNvSpPr/>
          <p:nvPr/>
        </p:nvSpPr>
        <p:spPr bwMode="auto">
          <a:xfrm>
            <a:off x="3660261" y="5486400"/>
            <a:ext cx="2304449" cy="412749"/>
          </a:xfrm>
          <a:prstGeom prst="wedgeRectCallout">
            <a:avLst>
              <a:gd name="adj1" fmla="val -48408"/>
              <a:gd name="adj2" fmla="val -272546"/>
            </a:avLst>
          </a:prstGeom>
          <a:gradFill>
            <a:gsLst>
              <a:gs pos="0">
                <a:srgbClr val="E5E5FF"/>
              </a:gs>
              <a:gs pos="50000">
                <a:srgbClr val="EBEBFF"/>
              </a:gs>
              <a:gs pos="100000">
                <a:srgbClr val="FFFFFF"/>
              </a:gs>
            </a:gsLst>
            <a:lin ang="8100000" scaled="1"/>
          </a:gradFill>
          <a:ln w="28575">
            <a:solidFill>
              <a:srgbClr val="CCCCFF"/>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lIns="121899" tIns="60949" rIns="121899" bIns="60949"/>
          <a:lstStyle/>
          <a:p>
            <a:pPr algn="ctr" defTabSz="304747">
              <a:spcBef>
                <a:spcPct val="20000"/>
              </a:spcBef>
              <a:buClr>
                <a:srgbClr val="FF0000"/>
              </a:buClr>
              <a:defRPr/>
            </a:pPr>
            <a:r>
              <a:rPr lang="en-US" dirty="0">
                <a:solidFill>
                  <a:srgbClr val="000000"/>
                </a:solidFill>
              </a:rPr>
              <a:t>Connect identifier</a:t>
            </a:r>
          </a:p>
        </p:txBody>
      </p:sp>
      <p:sp>
        <p:nvSpPr>
          <p:cNvPr id="9" name="Rectangular Callout 8"/>
          <p:cNvSpPr/>
          <p:nvPr/>
        </p:nvSpPr>
        <p:spPr bwMode="auto">
          <a:xfrm>
            <a:off x="1240310" y="5105400"/>
            <a:ext cx="2304449" cy="685800"/>
          </a:xfrm>
          <a:prstGeom prst="wedgeRectCallout">
            <a:avLst>
              <a:gd name="adj1" fmla="val 20574"/>
              <a:gd name="adj2" fmla="val -126621"/>
            </a:avLst>
          </a:prstGeom>
          <a:gradFill>
            <a:gsLst>
              <a:gs pos="0">
                <a:srgbClr val="E5E5FF"/>
              </a:gs>
              <a:gs pos="50000">
                <a:srgbClr val="EBEBFF"/>
              </a:gs>
              <a:gs pos="100000">
                <a:srgbClr val="FFFFFF"/>
              </a:gs>
            </a:gsLst>
            <a:lin ang="8100000" scaled="1"/>
          </a:gradFill>
          <a:ln w="28575">
            <a:solidFill>
              <a:srgbClr val="CCCCFF"/>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lIns="121899" tIns="60949" rIns="121899" bIns="60949"/>
          <a:lstStyle/>
          <a:p>
            <a:pPr algn="ctr" defTabSz="304747">
              <a:spcBef>
                <a:spcPct val="20000"/>
              </a:spcBef>
              <a:buClr>
                <a:srgbClr val="FF0000"/>
              </a:buClr>
              <a:defRPr/>
            </a:pPr>
            <a:r>
              <a:rPr lang="en-US" dirty="0">
                <a:solidFill>
                  <a:srgbClr val="000000"/>
                </a:solidFill>
              </a:rPr>
              <a:t>Username and password</a:t>
            </a:r>
          </a:p>
        </p:txBody>
      </p:sp>
    </p:spTree>
    <p:custDataLst>
      <p:tags r:id="rId1"/>
    </p:custDataLst>
    <p:extLst>
      <p:ext uri="{BB962C8B-B14F-4D97-AF65-F5344CB8AC3E}">
        <p14:creationId xmlns:p14="http://schemas.microsoft.com/office/powerpoint/2010/main" val="1262786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61552692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a:xfrm>
            <a:off x="760412" y="152400"/>
            <a:ext cx="10133230" cy="625474"/>
          </a:xfrm>
        </p:spPr>
        <p:txBody>
          <a:bodyPr>
            <a:normAutofit fontScale="90000"/>
          </a:bodyPr>
          <a:lstStyle/>
          <a:p>
            <a:pPr eaLnBrk="1" hangingPunct="1"/>
            <a:r>
              <a:rPr lang="en-US" dirty="0"/>
              <a:t>Oracle SQL Developer</a:t>
            </a:r>
            <a:endParaRPr lang="en-US" dirty="0">
              <a:solidFill>
                <a:srgbClr val="FF0000"/>
              </a:solidFill>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5212" y="942521"/>
            <a:ext cx="10058400" cy="5153479"/>
          </a:xfrm>
          <a:prstGeom prst="rect">
            <a:avLst/>
          </a:prstGeom>
          <a:ln>
            <a:solidFill>
              <a:schemeClr val="tx1"/>
            </a:solidFill>
          </a:ln>
        </p:spPr>
      </p:pic>
    </p:spTree>
    <p:custDataLst>
      <p:tags r:id="rId1"/>
    </p:custDataLst>
    <p:extLst>
      <p:ext uri="{BB962C8B-B14F-4D97-AF65-F5344CB8AC3E}">
        <p14:creationId xmlns:p14="http://schemas.microsoft.com/office/powerpoint/2010/main" val="2943864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eae443b16b719bbaaf407130fbe4cceeda0b8a7"/>
  <p:tag name="ARTICULATE_SLIDE_COUNT" val="2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GUID" val="a8d54949-52e3-4369-918f-d5b7871a74ca"/>
  <p:tag name="ARTICULATE_TITLE_TAG" val="Using SQL Developer"/>
  <p:tag name="ARTICULATE_SLIDE_PAUSE" val="0"/>
  <p:tag name="ARTICULATE_NAV_LEVEL" val="3"/>
  <p:tag name="ARTICULATE_PLAYLIST_ID" val="-1"/>
  <p:tag name="ARTICULATE_VIEW_MODE" val="0"/>
  <p:tag name="ARTICULATE_LOCK_SLIDE" val="0"/>
  <p:tag name="ARTICULATE_SLIDE_NAV" val="75"/>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NOTEHDR" val="Course Objectives"/>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NOTEHDR" val="Configuration Management"/>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NOTEHDR" val="Built-in and Integrated Manageability"/>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1305</TotalTime>
  <Words>4278</Words>
  <Application>Microsoft Office PowerPoint</Application>
  <PresentationFormat>Custom</PresentationFormat>
  <Paragraphs>379</Paragraphs>
  <Slides>24</Slides>
  <Notes>24</Notes>
  <HiddenSlides>4</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ＭＳ Ｐゴシック</vt:lpstr>
      <vt:lpstr>Arial</vt:lpstr>
      <vt:lpstr>Calibri</vt:lpstr>
      <vt:lpstr>Calibri Light</vt:lpstr>
      <vt:lpstr>Courier New</vt:lpstr>
      <vt:lpstr>Times New Roman</vt:lpstr>
      <vt:lpstr>Wingdings</vt:lpstr>
      <vt:lpstr>Office Theme</vt:lpstr>
      <vt:lpstr>Accessing an Oracle Database</vt:lpstr>
      <vt:lpstr>Objectives </vt:lpstr>
      <vt:lpstr>Connecting to an Oracle Database Instance </vt:lpstr>
      <vt:lpstr>PowerPoint Presentation</vt:lpstr>
      <vt:lpstr>Oracle Database Tools </vt:lpstr>
      <vt:lpstr>Database Tool Choices </vt:lpstr>
      <vt:lpstr>SQL*Plus </vt:lpstr>
      <vt:lpstr>PowerPoint Presentation</vt:lpstr>
      <vt:lpstr>Oracle SQL Developer</vt:lpstr>
      <vt:lpstr>Oracle SQL Developer: DBA Actions</vt:lpstr>
      <vt:lpstr>SQL Developer Command Line (SQLcl) </vt:lpstr>
      <vt:lpstr>Database Configuration Assistant (DBCA) </vt:lpstr>
      <vt:lpstr>Oracle Enterprise Manager Database Express</vt:lpstr>
      <vt:lpstr>PowerPoint Presentation</vt:lpstr>
      <vt:lpstr>Using the Database Home Page</vt:lpstr>
      <vt:lpstr>Enterprise Manager Cloud Control 13c Features</vt:lpstr>
      <vt:lpstr>PowerPoint Presentation</vt:lpstr>
      <vt:lpstr>Single Pane of Glass for Enterprise Management </vt:lpstr>
      <vt:lpstr>Oracle Database Cloud Service Tools</vt:lpstr>
      <vt:lpstr>Cloud Tooling</vt:lpstr>
      <vt:lpstr>Accessing Tools and Features from the DBCS Console</vt:lpstr>
      <vt:lpstr>Using Enterprise Manager Cloud Control</vt:lpstr>
      <vt:lpstr>Summary</vt:lpstr>
      <vt:lpstr>Practice 5: Overview </vt:lpstr>
    </vt:vector>
  </TitlesOfParts>
  <Company>Oracle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OU7_Jan2017</dc:subject>
  <dc:creator>Donna Keesling</dc:creator>
  <cp:keywords>OU7 PowerPoint Template</cp:keywords>
  <dc:description>Oracle University Production Services PowerPoint Template</dc:description>
  <cp:lastModifiedBy>HP</cp:lastModifiedBy>
  <cp:revision>86</cp:revision>
  <cp:lastPrinted>2002-03-28T23:57:22Z</cp:lastPrinted>
  <dcterms:created xsi:type="dcterms:W3CDTF">2017-01-26T20:41:12Z</dcterms:created>
  <dcterms:modified xsi:type="dcterms:W3CDTF">2021-01-08T17:14:41Z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