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3"/>
  </p:notesMasterIdLst>
  <p:handoutMasterIdLst>
    <p:handoutMasterId r:id="rId14"/>
  </p:handoutMasterIdLst>
  <p:sldIdLst>
    <p:sldId id="259" r:id="rId2"/>
    <p:sldId id="261" r:id="rId3"/>
    <p:sldId id="284" r:id="rId4"/>
    <p:sldId id="288" r:id="rId5"/>
    <p:sldId id="289" r:id="rId6"/>
    <p:sldId id="285" r:id="rId7"/>
    <p:sldId id="290" r:id="rId8"/>
    <p:sldId id="291" r:id="rId9"/>
    <p:sldId id="292" r:id="rId10"/>
    <p:sldId id="275" r:id="rId11"/>
    <p:sldId id="276" r:id="rId12"/>
  </p:sldIdLst>
  <p:sldSz cx="12188825" cy="6858000"/>
  <p:notesSz cx="6991350" cy="9282113"/>
  <p:custDataLst>
    <p:tags r:id="rId1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78" autoAdjust="0"/>
    <p:restoredTop sz="86410" autoAdjust="0"/>
  </p:normalViewPr>
  <p:slideViewPr>
    <p:cSldViewPr showGuides="1">
      <p:cViewPr varScale="1">
        <p:scale>
          <a:sx n="86" d="100"/>
          <a:sy n="86" d="100"/>
        </p:scale>
        <p:origin x="979" y="53"/>
      </p:cViewPr>
      <p:guideLst>
        <p:guide orient="horz" pos="2160"/>
        <p:guide orient="horz" pos="864"/>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858"/>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6 -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6 - </a:t>
            </a:r>
            <a:fld id="{D0641CE8-E4C3-49AE-A539-FD43D1A6AE8B}" type="slidenum">
              <a:rPr lang="en-US" smtClean="0"/>
              <a:t>10</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6 - </a:t>
            </a:r>
            <a:fld id="{61FEE834-7E53-4C56-B757-F4C1C814FE14}" type="slidenum">
              <a:rPr lang="en-US" smtClean="0"/>
              <a:t>11</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6 - </a:t>
            </a:r>
            <a:fld id="{FADCB827-2A13-47C7-9B52-616C11B6B027}"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From the Oracle Database Cloud Service console, you can stop, start, and restart the compute nodes associated with a database deployment. See “Stopping, Starting and Restarting a Database Deployment” in </a:t>
            </a:r>
            <a:r>
              <a:rPr lang="en-US" altLang="en-US" i="1" dirty="0"/>
              <a:t>Administering Oracle Database Cloud Service</a:t>
            </a:r>
            <a:r>
              <a:rPr lang="en-US" altLang="en-US" dirty="0"/>
              <a:t> for additional information.</a:t>
            </a:r>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6 - </a:t>
            </a:r>
            <a:fld id="{79A015E8-F666-41EC-A620-848FF92F2E11}" type="slidenum">
              <a:rPr lang="en-US" altLang="en-US" smtClean="0"/>
              <a:t>3</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105074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By default, network access to the compute nodes associated with Database Cloud Service is provided by Secure Shell (SSH) connections on port 22.</a:t>
            </a:r>
          </a:p>
          <a:p>
            <a:pPr lvl="1"/>
            <a:r>
              <a:rPr lang="en-US" altLang="en-US" dirty="0">
                <a:latin typeface="Arial" charset="0"/>
              </a:rPr>
              <a:t>To access network protocols and services on a compute node by using a port other than port 22, you must do one of the following:</a:t>
            </a:r>
          </a:p>
          <a:p>
            <a:pPr lvl="2"/>
            <a:r>
              <a:rPr lang="en-US" altLang="en-US" b="1" dirty="0">
                <a:latin typeface="Arial" charset="0"/>
              </a:rPr>
              <a:t>Enable network access to the port: </a:t>
            </a:r>
            <a:r>
              <a:rPr lang="en-US" altLang="en-US" dirty="0">
                <a:latin typeface="Arial" charset="0"/>
              </a:rPr>
              <a:t>You can use the Oracle Compute Cloud Service console or the Oracle Database Cloud Service console to enable access to a port on a compute node by enabling an access rule. See “Enabling Access to a Compute Node Port” in </a:t>
            </a:r>
            <a:r>
              <a:rPr lang="en-US" altLang="en-US" i="1" dirty="0">
                <a:latin typeface="Arial" charset="0"/>
              </a:rPr>
              <a:t>Administering Oracle Database Cloud Service</a:t>
            </a:r>
            <a:r>
              <a:rPr lang="en-US" altLang="en-US" dirty="0">
                <a:latin typeface="Arial" charset="0"/>
              </a:rPr>
              <a:t> for details. </a:t>
            </a:r>
            <a:r>
              <a:rPr lang="en-US" altLang="en-US" b="1" dirty="0">
                <a:latin typeface="Arial" charset="0"/>
              </a:rPr>
              <a:t>Important Note: </a:t>
            </a:r>
            <a:r>
              <a:rPr lang="en-US" altLang="en-US" dirty="0">
                <a:latin typeface="Arial" charset="0"/>
              </a:rPr>
              <a:t>When you enable one of the predefined access rules, the given port on the compute node is opened to the public Internet.</a:t>
            </a:r>
          </a:p>
          <a:p>
            <a:pPr lvl="2"/>
            <a:r>
              <a:rPr lang="en-US" altLang="en-US" b="1" dirty="0">
                <a:latin typeface="Arial" charset="0"/>
              </a:rPr>
              <a:t>Create an SSH tunnel to the port: </a:t>
            </a:r>
            <a:r>
              <a:rPr lang="en-US" altLang="en-US" dirty="0">
                <a:latin typeface="Arial" charset="0"/>
              </a:rPr>
              <a:t>Creating an SSH tunnel enables you to access a specific compute node port by using an SSH connection as the transport mechanism. To create the tunnel, you must have the SSH private key file that matches the public key specified during the database deployment creation process. See “Creating an SSH Tunnel to a Compute Node Port” in </a:t>
            </a:r>
            <a:r>
              <a:rPr lang="en-US" altLang="en-US" i="1" dirty="0">
                <a:latin typeface="Arial" charset="0"/>
              </a:rPr>
              <a:t>Administering Oracle Database Cloud Service</a:t>
            </a:r>
            <a:r>
              <a:rPr lang="en-US" altLang="en-US" dirty="0">
                <a:latin typeface="Arial" charset="0"/>
              </a:rPr>
              <a:t> for additional information.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6 - </a:t>
            </a:r>
            <a:fld id="{D42071FF-5BBA-4BFE-A8AF-7F601F6065F4}" type="slidenum">
              <a:rPr lang="en-US" smtClean="0"/>
              <a:t>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87877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Database Cloud Service relies on Oracle Compute Cloud Service to provide secure network access to database deployments. You can use the Oracle Compute Cloud Service console or the Oracle Database Cloud Service console to perform network access operations, such as enabling access to a port on a compute node.</a:t>
            </a:r>
          </a:p>
          <a:p>
            <a:pPr lvl="1"/>
            <a:r>
              <a:rPr lang="en-US" altLang="en-US" dirty="0">
                <a:latin typeface="Arial" charset="0"/>
              </a:rPr>
              <a:t>When a database deployment is created, the Oracle Compute Cloud Service security rules listed in the slide are created, but not enabled.</a:t>
            </a:r>
          </a:p>
          <a:p>
            <a:pPr lvl="1"/>
            <a:r>
              <a:rPr lang="en-US" altLang="en-US" dirty="0">
                <a:latin typeface="Arial" charset="0"/>
              </a:rPr>
              <a:t>To enable access to a compute node port, you enable the appropriate security rule. When you enable one of the predefined security rules, the given port on the compute node is opened to the public Internet.</a:t>
            </a:r>
          </a:p>
          <a:p>
            <a:pPr lvl="1"/>
            <a:r>
              <a:rPr lang="en-US" altLang="en-US" dirty="0">
                <a:latin typeface="Arial" charset="0"/>
              </a:rPr>
              <a:t>If you want to enable access to a compute node port that is not associated with an existing security rule, you must create a new security rule to define the protocol associated with the port number and create a security rule.</a:t>
            </a:r>
          </a:p>
          <a:p>
            <a:pPr lvl="1"/>
            <a:r>
              <a:rPr lang="en-US" altLang="en-US" dirty="0">
                <a:latin typeface="Arial" charset="0"/>
              </a:rPr>
              <a:t>If you want to restrict access to a compute node port, to only permit connections from specific IP addresses, you must create a Security IP List and associate it to the security rule.</a:t>
            </a:r>
          </a:p>
          <a:p>
            <a:pPr lvl="1"/>
            <a:r>
              <a:rPr lang="en-US" altLang="en-US" dirty="0">
                <a:latin typeface="Arial" charset="0"/>
              </a:rPr>
              <a:t>See “Enabling Access to a Compute Node Port” in </a:t>
            </a:r>
            <a:r>
              <a:rPr lang="en-US" altLang="en-US" i="1" dirty="0">
                <a:latin typeface="Arial" charset="0"/>
              </a:rPr>
              <a:t>Administering Oracle Database Cloud Service</a:t>
            </a:r>
            <a:r>
              <a:rPr lang="en-US" altLang="en-US" dirty="0">
                <a:latin typeface="Arial" charset="0"/>
              </a:rPr>
              <a:t> for additional information.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6 - </a:t>
            </a:r>
            <a:fld id="{D522048B-E52C-44D3-9932-DC62088A177F}" type="slidenum">
              <a:rPr lang="en-US" smtClean="0"/>
              <a:t>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11626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If a database deployment on Database Cloud Service is performing poorly or is running out of storage, you can scale up the environment supporting the database deployment.</a:t>
            </a:r>
          </a:p>
          <a:p>
            <a:pPr lvl="1"/>
            <a:r>
              <a:rPr lang="en-US" altLang="en-US" b="1" dirty="0"/>
              <a:t>Scaling the Compute Shape (OCI Classic Only)</a:t>
            </a:r>
          </a:p>
          <a:p>
            <a:pPr lvl="1"/>
            <a:r>
              <a:rPr lang="en-US" altLang="en-US" dirty="0"/>
              <a:t>When you scale the compute shape of a database deployment on Database Cloud Service, the deployment is put into Maintenance status during the operation, and it is restarted. As a result of the restarting, any resources that you manually added by using the Compute Cloud Service console become detached from the database deployment.</a:t>
            </a:r>
          </a:p>
          <a:p>
            <a:pPr lvl="1"/>
            <a:r>
              <a:rPr lang="en-US" altLang="en-US" b="1" dirty="0"/>
              <a:t>Scaling Storage</a:t>
            </a:r>
          </a:p>
          <a:p>
            <a:pPr lvl="1"/>
            <a:r>
              <a:rPr lang="en-US" altLang="en-US" dirty="0"/>
              <a:t>When you scale up the storage for a database deployment on Database Cloud Service, the deployment is put into Maintenance status during the operation, and it is restarted. As a result of the restarting, any resources that you manually added to the database deployment by using the Compute Cloud Service console become detached from the deployment.</a:t>
            </a:r>
          </a:p>
          <a:p>
            <a:pPr lvl="1"/>
            <a:r>
              <a:rPr lang="en-US" altLang="en-US" dirty="0"/>
              <a:t>When you scale up the storage for a database deployment, a Compute Cloud Service storage volume is created and attached to the deployment. This storage volume remains attached and available to the deployment even after it is restarted or is stopped and then started. Also, the storage volume exists until you delete the database deployment, at which time the storage volume is also deleted.</a:t>
            </a:r>
          </a:p>
          <a:p>
            <a:pPr lvl="1"/>
            <a:r>
              <a:rPr lang="en-US" altLang="en-US" dirty="0"/>
              <a:t>See “Scaling a Database Deployment” in </a:t>
            </a:r>
            <a:r>
              <a:rPr lang="en-US" altLang="en-US" i="1" dirty="0"/>
              <a:t>Administering Oracle Database Cloud Service</a:t>
            </a:r>
            <a:r>
              <a:rPr lang="en-US" altLang="en-US" dirty="0"/>
              <a:t> for additional information.</a:t>
            </a:r>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6 - </a:t>
            </a:r>
            <a:fld id="{0F40850F-F078-4FCE-902A-6A2A23811FF4}" type="slidenum">
              <a:rPr lang="en-US" altLang="en-US" smtClean="0"/>
              <a:t>6</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181226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perform several patch management tasks by using the Oracle Database Cloud Service console or command-line interfaces provided with Oracle Database Cloud Service. The tool you use depends on the type of databases that you configured in your database deployment.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6 - </a:t>
            </a:r>
            <a:fld id="{0B2761ED-4CD5-47C0-9830-AABBE8B4868E}" type="slidenum">
              <a:rPr lang="en-US" smtClean="0"/>
              <a:t>7</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218749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use the Oracle Database Cloud Service Instance Administration page on database deployments hosting single-instance databases to do the following:</a:t>
            </a:r>
          </a:p>
          <a:p>
            <a:pPr lvl="2"/>
            <a:r>
              <a:rPr lang="en-US" altLang="en-US" dirty="0">
                <a:latin typeface="Arial" charset="0"/>
              </a:rPr>
              <a:t>Check the prerequisites of a patch before you apply it to a database deployment. See “Checking Prerequisites Before Applying a Patch” in </a:t>
            </a:r>
            <a:r>
              <a:rPr lang="en-US" altLang="en-US" i="1" dirty="0">
                <a:latin typeface="Arial" charset="0"/>
              </a:rPr>
              <a:t>Administering Oracle Database Cloud Service</a:t>
            </a:r>
            <a:r>
              <a:rPr lang="en-US" altLang="en-US" dirty="0">
                <a:latin typeface="Arial" charset="0"/>
              </a:rPr>
              <a:t> for details.</a:t>
            </a:r>
          </a:p>
          <a:p>
            <a:pPr lvl="2"/>
            <a:r>
              <a:rPr lang="en-US" altLang="en-US" dirty="0">
                <a:latin typeface="Arial" charset="0"/>
              </a:rPr>
              <a:t>Apply a patch to a database deployment. See “Applying a Patch” in </a:t>
            </a:r>
            <a:r>
              <a:rPr lang="en-US" altLang="en-US" i="1" dirty="0">
                <a:latin typeface="Arial" charset="0"/>
              </a:rPr>
              <a:t>Administering Oracle Database Cloud Service</a:t>
            </a:r>
            <a:r>
              <a:rPr lang="en-US" altLang="en-US" dirty="0">
                <a:latin typeface="Arial" charset="0"/>
              </a:rPr>
              <a: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6 - </a:t>
            </a:r>
            <a:fld id="{54046FB2-2CCE-43C1-8ABC-2EE9772C9A88}" type="slidenum">
              <a:rPr lang="en-US" smtClean="0"/>
              <a:t>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437062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use the </a:t>
            </a:r>
            <a:r>
              <a:rPr lang="en-US" altLang="en-US" dirty="0">
                <a:latin typeface="Courier New" panose="02070309020205020404" pitchFamily="49" charset="0"/>
                <a:cs typeface="Courier New" panose="02070309020205020404" pitchFamily="49" charset="0"/>
              </a:rPr>
              <a:t>dbpatchm</a:t>
            </a:r>
            <a:r>
              <a:rPr lang="en-US" altLang="en-US" dirty="0">
                <a:latin typeface="Arial" charset="0"/>
              </a:rPr>
              <a:t> subcommand of the </a:t>
            </a:r>
            <a:r>
              <a:rPr lang="en-US" altLang="en-US" dirty="0">
                <a:latin typeface="Courier New" panose="02070309020205020404" pitchFamily="49" charset="0"/>
                <a:cs typeface="Courier New" panose="02070309020205020404" pitchFamily="49" charset="0"/>
              </a:rPr>
              <a:t>dbaascli</a:t>
            </a:r>
            <a:r>
              <a:rPr lang="en-US" altLang="en-US" dirty="0">
                <a:latin typeface="Arial" charset="0"/>
              </a:rPr>
              <a:t> utility on database deployments hosting single-instance databases to:</a:t>
            </a:r>
          </a:p>
          <a:p>
            <a:pPr lvl="2"/>
            <a:r>
              <a:rPr lang="en-US" altLang="en-US" dirty="0">
                <a:latin typeface="Arial" charset="0"/>
              </a:rPr>
              <a:t>Check the prerequisites of a patch before you apply it to a database deployment. See “Checking Prerequisites Before Applying a Patch” in </a:t>
            </a:r>
            <a:r>
              <a:rPr lang="en-US" altLang="en-US" i="1" dirty="0">
                <a:latin typeface="Arial" charset="0"/>
              </a:rPr>
              <a:t>Administering Oracle Database Cloud Service</a:t>
            </a:r>
            <a:r>
              <a:rPr lang="en-US" altLang="en-US" dirty="0">
                <a:latin typeface="Arial" charset="0"/>
              </a:rPr>
              <a:t> for additional information.</a:t>
            </a:r>
          </a:p>
          <a:p>
            <a:pPr lvl="2"/>
            <a:r>
              <a:rPr lang="en-US" altLang="en-US" dirty="0">
                <a:latin typeface="Arial" charset="0"/>
              </a:rPr>
              <a:t>Apply a patch to a database deployment. See “Applying a Patch” in </a:t>
            </a:r>
            <a:r>
              <a:rPr lang="en-US" altLang="en-US" i="1" dirty="0">
                <a:latin typeface="Arial" charset="0"/>
              </a:rPr>
              <a:t>Administering Oracle Database Cloud Service</a:t>
            </a:r>
            <a:r>
              <a:rPr lang="en-US" altLang="en-US" dirty="0">
                <a:latin typeface="Arial" charset="0"/>
              </a:rPr>
              <a:t> for details.</a:t>
            </a:r>
          </a:p>
          <a:p>
            <a:pPr lvl="2"/>
            <a:r>
              <a:rPr lang="en-US" altLang="en-US" dirty="0">
                <a:latin typeface="Arial" charset="0"/>
              </a:rPr>
              <a:t>Roll back the last patch or failed patch attempt to a database deployment. Before executing the </a:t>
            </a:r>
            <a:r>
              <a:rPr lang="en-US" altLang="en-US" dirty="0">
                <a:latin typeface="Courier New" panose="02070309020205020404" pitchFamily="49" charset="0"/>
                <a:cs typeface="Courier New" panose="02070309020205020404" pitchFamily="49" charset="0"/>
              </a:rPr>
              <a:t>dbpatchm</a:t>
            </a:r>
            <a:r>
              <a:rPr lang="en-US" altLang="en-US" dirty="0">
                <a:latin typeface="Arial" charset="0"/>
              </a:rPr>
              <a:t> subcommand to roll back a patch, you must edit the </a:t>
            </a:r>
            <a:r>
              <a:rPr lang="en-US" altLang="en-US" dirty="0">
                <a:latin typeface="Courier New" panose="02070309020205020404" pitchFamily="49" charset="0"/>
                <a:cs typeface="Courier New" panose="02070309020205020404" pitchFamily="49" charset="0"/>
              </a:rPr>
              <a:t>/var/opt/oracle/patch/rollbackpatches.txt</a:t>
            </a:r>
            <a:r>
              <a:rPr lang="en-US" altLang="en-US" dirty="0">
                <a:latin typeface="Arial" charset="0"/>
              </a:rPr>
              <a:t> file to add patch information. See “Rolling Back a Patch or Failed Patch” in </a:t>
            </a:r>
            <a:r>
              <a:rPr lang="en-US" altLang="en-US" i="1" dirty="0">
                <a:latin typeface="Arial" charset="0"/>
              </a:rPr>
              <a:t>Administering Oracle Database Cloud Service</a:t>
            </a:r>
            <a:r>
              <a:rPr lang="en-US" altLang="en-US" dirty="0">
                <a:latin typeface="Arial" charset="0"/>
              </a:rPr>
              <a:t> for additional information.</a:t>
            </a:r>
          </a:p>
          <a:p>
            <a:pPr lvl="1"/>
            <a:r>
              <a:rPr lang="en-US" altLang="en-US" dirty="0">
                <a:latin typeface="Arial" charset="0"/>
              </a:rPr>
              <a:t>The DBCS console does not currently reflect patching information if you apply a patch by using a command-line utility on a database deployment’s compute nodes.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6 - </a:t>
            </a:r>
            <a:fld id="{99259D09-368A-47A3-B8D0-7455809CCEDB}" type="slidenum">
              <a:rPr lang="en-US" smtClean="0"/>
              <a:t>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422147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B284365D-1BC4-41FE-A39C-2BB2DDFA80F2}"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93AD5E2-2D8A-4D86-A574-E79F41264B88}"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2932893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B284365D-1BC4-41FE-A39C-2BB2DDFA80F2}"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133467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B284365D-1BC4-41FE-A39C-2BB2DDFA80F2}"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3236741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B284365D-1BC4-41FE-A39C-2BB2DDFA80F2}"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90538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4365D-1BC4-41FE-A39C-2BB2DDFA80F2}"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2168122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B284365D-1BC4-41FE-A39C-2BB2DDFA80F2}"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312642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B284365D-1BC4-41FE-A39C-2BB2DDFA80F2}"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558208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B284365D-1BC4-41FE-A39C-2BB2DDFA80F2}"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2220995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4365D-1BC4-41FE-A39C-2BB2DDFA80F2}"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1981059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4365D-1BC4-41FE-A39C-2BB2DDFA80F2}"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377693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4365D-1BC4-41FE-A39C-2BB2DDFA80F2}"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93AD5E2-2D8A-4D86-A574-E79F41264B88}" type="slidenum">
              <a:rPr lang="" smtClean="0"/>
              <a:t>‹#›</a:t>
            </a:fld>
            <a:endParaRPr lang=""/>
          </a:p>
        </p:txBody>
      </p:sp>
    </p:spTree>
    <p:extLst>
      <p:ext uri="{BB962C8B-B14F-4D97-AF65-F5344CB8AC3E}">
        <p14:creationId xmlns:p14="http://schemas.microsoft.com/office/powerpoint/2010/main" val="154106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4365D-1BC4-41FE-A39C-2BB2DDFA80F2}"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AD5E2-2D8A-4D86-A574-E79F41264B88}" type="slidenum">
              <a:rPr lang="" smtClean="0"/>
              <a:t>‹#›</a:t>
            </a:fld>
            <a:endParaRPr lang=""/>
          </a:p>
        </p:txBody>
      </p:sp>
    </p:spTree>
    <p:extLst>
      <p:ext uri="{BB962C8B-B14F-4D97-AF65-F5344CB8AC3E}">
        <p14:creationId xmlns:p14="http://schemas.microsoft.com/office/powerpoint/2010/main" val="4021614100"/>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012" y="2362200"/>
            <a:ext cx="10512862" cy="1325563"/>
          </a:xfrm>
        </p:spPr>
        <p:txBody>
          <a:bodyPr/>
          <a:lstStyle/>
          <a:p>
            <a:r>
              <a:rPr lang="en-US" dirty="0"/>
              <a:t>Managing DBCS Database Deployments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111682"/>
          </a:xfrm>
        </p:spPr>
        <p:txBody>
          <a:bodyPr/>
          <a:lstStyle/>
          <a:p>
            <a:r>
              <a:rPr lang="en-US" dirty="0"/>
              <a:t>In this lesson, you should have learned how to:</a:t>
            </a:r>
          </a:p>
          <a:p>
            <a:pPr lvl="1"/>
            <a:r>
              <a:rPr lang="en-US" dirty="0"/>
              <a:t>Manage the compute node associated with a database deployment</a:t>
            </a:r>
          </a:p>
          <a:p>
            <a:pPr lvl="1"/>
            <a:r>
              <a:rPr lang="en-US" dirty="0"/>
              <a:t>Manage network access to a database deployment</a:t>
            </a:r>
          </a:p>
          <a:p>
            <a:pPr lvl="1"/>
            <a:r>
              <a:rPr lang="en-US" dirty="0"/>
              <a:t>Scale the compute shape and storage</a:t>
            </a:r>
          </a:p>
          <a:p>
            <a:pPr lvl="1"/>
            <a:r>
              <a:rPr lang="en-US" dirty="0"/>
              <a:t>Patch the database deployment</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6: </a:t>
            </a:r>
            <a:r>
              <a:rPr lang="en-US" dirty="0" smtClean="0"/>
              <a:t>Overview</a:t>
            </a:r>
            <a:br>
              <a:rPr lang="en-US" dirty="0" smtClean="0"/>
            </a:br>
            <a:endParaRPr lang="en-US" dirty="0"/>
          </a:p>
        </p:txBody>
      </p:sp>
      <p:sp>
        <p:nvSpPr>
          <p:cNvPr id="28675" name="Rectangle 18"/>
          <p:cNvSpPr>
            <a:spLocks noGrp="1" noChangeArrowheads="1"/>
          </p:cNvSpPr>
          <p:nvPr>
            <p:ph idx="1"/>
          </p:nvPr>
        </p:nvSpPr>
        <p:spPr>
          <a:xfrm>
            <a:off x="622138" y="1242485"/>
            <a:ext cx="10944549" cy="795938"/>
          </a:xfrm>
        </p:spPr>
        <p:txBody>
          <a:bodyPr>
            <a:normAutofit lnSpcReduction="10000"/>
          </a:bodyPr>
          <a:lstStyle/>
          <a:p>
            <a:pPr lvl="1">
              <a:buClr>
                <a:schemeClr val="accent1"/>
              </a:buClr>
            </a:pPr>
            <a:r>
              <a:rPr lang="en-US" dirty="0"/>
              <a:t>6-1: Accessing Enterprise Manager Database Express</a:t>
            </a:r>
          </a:p>
          <a:p>
            <a:pPr lvl="1">
              <a:buClr>
                <a:schemeClr val="accent1"/>
              </a:buClr>
            </a:pPr>
            <a:r>
              <a:rPr lang="en-US" dirty="0"/>
              <a:t>6-2: Exploring a CDB and PDB by Using Enterprise Manager Database Express</a:t>
            </a:r>
          </a:p>
        </p:txBody>
      </p:sp>
    </p:spTree>
    <p:custDataLst>
      <p:tags r:id="rId1"/>
    </p:custData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a:xfrm>
            <a:off x="622138" y="1242485"/>
            <a:ext cx="10944549" cy="2111682"/>
          </a:xfrm>
        </p:spPr>
        <p:txBody>
          <a:bodyPr/>
          <a:lstStyle/>
          <a:p>
            <a:r>
              <a:rPr lang="en-US" dirty="0"/>
              <a:t>After completing this lesson, you should be able to:</a:t>
            </a:r>
          </a:p>
          <a:p>
            <a:pPr lvl="1"/>
            <a:r>
              <a:rPr lang="en-US" dirty="0"/>
              <a:t>Manage the compute node associated with a database deployment</a:t>
            </a:r>
          </a:p>
          <a:p>
            <a:pPr lvl="1"/>
            <a:r>
              <a:rPr lang="en-US" dirty="0"/>
              <a:t>Manage network access to a database deployment</a:t>
            </a:r>
          </a:p>
          <a:p>
            <a:pPr lvl="1"/>
            <a:r>
              <a:rPr lang="en-US" dirty="0"/>
              <a:t>Scale the compute shape and storage</a:t>
            </a:r>
          </a:p>
          <a:p>
            <a:pPr lvl="1"/>
            <a:r>
              <a:rPr lang="en-US" dirty="0"/>
              <a:t>Patch the database deployment</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0"/>
          <p:cNvSpPr>
            <a:spLocks noGrp="1"/>
          </p:cNvSpPr>
          <p:nvPr>
            <p:ph type="title"/>
          </p:nvPr>
        </p:nvSpPr>
        <p:spPr/>
        <p:txBody>
          <a:bodyPr/>
          <a:lstStyle/>
          <a:p>
            <a:pPr eaLnBrk="1" hangingPunct="1"/>
            <a:r>
              <a:rPr lang="en-US" altLang="en-US" dirty="0"/>
              <a:t>Managing the Compute Node</a:t>
            </a:r>
          </a:p>
        </p:txBody>
      </p:sp>
      <p:graphicFrame>
        <p:nvGraphicFramePr>
          <p:cNvPr id="5" name=" 1"/>
          <p:cNvGraphicFramePr>
            <a:graphicFrameLocks noGrp="1"/>
          </p:cNvGraphicFramePr>
          <p:nvPr>
            <p:extLst>
              <p:ext uri="{D42A27DB-BD31-4B8C-83A1-F6EECF244321}">
                <p14:modId xmlns:p14="http://schemas.microsoft.com/office/powerpoint/2010/main" val="3044180002"/>
              </p:ext>
            </p:extLst>
          </p:nvPr>
        </p:nvGraphicFramePr>
        <p:xfrm>
          <a:off x="1751012" y="1600200"/>
          <a:ext cx="8633753" cy="3356084"/>
        </p:xfrm>
        <a:graphic>
          <a:graphicData uri="http://schemas.openxmlformats.org/drawingml/2006/table">
            <a:tbl>
              <a:tblPr firstRow="1" firstCol="1" bandRow="1">
                <a:tableStyleId>{5FD0F851-EC5A-4D38-B0AD-8093EC10F338}</a:tableStyleId>
              </a:tblPr>
              <a:tblGrid>
                <a:gridCol w="1620489">
                  <a:extLst>
                    <a:ext uri="{9D8B030D-6E8A-4147-A177-3AD203B41FA5}">
                      <a16:colId xmlns="" xmlns:a16="http://schemas.microsoft.com/office/drawing/2014/main" val="20000"/>
                    </a:ext>
                  </a:extLst>
                </a:gridCol>
                <a:gridCol w="7013264">
                  <a:extLst>
                    <a:ext uri="{9D8B030D-6E8A-4147-A177-3AD203B41FA5}">
                      <a16:colId xmlns="" xmlns:a16="http://schemas.microsoft.com/office/drawing/2014/main" val="20001"/>
                    </a:ext>
                  </a:extLst>
                </a:gridCol>
              </a:tblGrid>
              <a:tr h="60944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b="1" i="0" u="none" strike="noStrike" cap="none" normalizeH="0" baseline="0" dirty="0">
                          <a:ln>
                            <a:noFill/>
                          </a:ln>
                          <a:solidFill>
                            <a:srgbClr val="558CCD"/>
                          </a:solidFill>
                          <a:effectLst/>
                          <a:latin typeface="+mn-lt"/>
                        </a:rPr>
                        <a:t>Action</a:t>
                      </a:r>
                      <a:endParaRPr kumimoji="0" lang="en-US" sz="2400" b="1" i="0" u="none" strike="noStrike" cap="none" normalizeH="0" baseline="0" dirty="0">
                        <a:ln>
                          <a:noFill/>
                        </a:ln>
                        <a:solidFill>
                          <a:srgbClr val="558CCD"/>
                        </a:solidFill>
                        <a:effectLst/>
                        <a:latin typeface="Arial" pitchFamily="34" charset="0"/>
                      </a:endParaRPr>
                    </a:p>
                  </a:txBody>
                  <a:tcPr marL="121888" marR="121888" marT="121888" marB="12188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solidFill>
                            <a:srgbClr val="558CCD"/>
                          </a:solidFill>
                          <a:effectLst/>
                        </a:rPr>
                        <a:t>Result of the Action</a:t>
                      </a:r>
                      <a:endParaRPr kumimoji="0" lang="en-US" sz="2400" b="1" i="0" u="none" strike="noStrike" cap="none" normalizeH="0" baseline="0" dirty="0">
                        <a:ln>
                          <a:noFill/>
                        </a:ln>
                        <a:solidFill>
                          <a:srgbClr val="558CCD"/>
                        </a:solidFill>
                        <a:effectLst/>
                        <a:latin typeface="Arial" pitchFamily="34" charset="0"/>
                      </a:endParaRPr>
                    </a:p>
                  </a:txBody>
                  <a:tcPr marL="121888" marR="121888" marT="121888" marB="121888" horzOverflow="overflow"/>
                </a:tc>
                <a:extLst>
                  <a:ext uri="{0D108BD9-81ED-4DB2-BD59-A6C34878D82A}">
                    <a16:rowId xmlns="" xmlns:a16="http://schemas.microsoft.com/office/drawing/2014/main" val="10000"/>
                  </a:ext>
                </a:extLst>
              </a:tr>
              <a:tr h="89384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Start</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noProof="0" dirty="0">
                          <a:ln>
                            <a:noFill/>
                          </a:ln>
                          <a:solidFill>
                            <a:srgbClr val="000000"/>
                          </a:solidFill>
                          <a:effectLst/>
                        </a:rPr>
                        <a:t>An Oracle Compute Cloud Service instance is allocated, resources are attached, and it is started.</a:t>
                      </a:r>
                      <a:endParaRPr kumimoji="0" lang="en-US" sz="2100" b="0" i="0" u="none" strike="noStrike" cap="none" normalizeH="0" baseline="0" noProof="0" dirty="0">
                        <a:ln>
                          <a:noFill/>
                        </a:ln>
                        <a:solidFill>
                          <a:srgbClr val="000000"/>
                        </a:solidFill>
                        <a:effectLst/>
                        <a:latin typeface="Arial" pitchFamily="34" charset="0"/>
                      </a:endParaRPr>
                    </a:p>
                  </a:txBody>
                  <a:tcPr marL="121888" marR="121888" marT="121888" marB="121888" horzOverflow="overflow">
                    <a:solidFill>
                      <a:schemeClr val="accent6">
                        <a:lumMod val="20000"/>
                        <a:lumOff val="80000"/>
                      </a:schemeClr>
                    </a:solidFill>
                  </a:tcPr>
                </a:tc>
                <a:extLst>
                  <a:ext uri="{0D108BD9-81ED-4DB2-BD59-A6C34878D82A}">
                    <a16:rowId xmlns="" xmlns:a16="http://schemas.microsoft.com/office/drawing/2014/main" val="10001"/>
                  </a:ext>
                </a:extLst>
              </a:tr>
              <a:tr h="95885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Stop</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An Oracle Compute Cloud Service instance is stopped.</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Only actions after stop are start and delete.</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horzOverflow="overflow"/>
                </a:tc>
                <a:extLst>
                  <a:ext uri="{0D108BD9-81ED-4DB2-BD59-A6C34878D82A}">
                    <a16:rowId xmlns="" xmlns:a16="http://schemas.microsoft.com/office/drawing/2014/main" val="10002"/>
                  </a:ext>
                </a:extLst>
              </a:tr>
              <a:tr h="89384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rgbClr val="000000"/>
                          </a:solidFill>
                          <a:effectLst/>
                          <a:latin typeface="Arial" pitchFamily="34" charset="0"/>
                        </a:rPr>
                        <a:t>Restart</a:t>
                      </a:r>
                    </a:p>
                  </a:txBody>
                  <a:tcPr marL="121888" marR="121888" marT="121888" marB="121888"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dirty="0">
                          <a:ln>
                            <a:noFill/>
                          </a:ln>
                          <a:solidFill>
                            <a:srgbClr val="000000"/>
                          </a:solidFill>
                          <a:effectLst/>
                          <a:latin typeface="Arial" pitchFamily="34" charset="0"/>
                        </a:rPr>
                        <a:t>An Oracle Compute Cloud Service instance is stopped and immediately started again.</a:t>
                      </a:r>
                    </a:p>
                  </a:txBody>
                  <a:tcPr marL="121888" marR="121888" marT="121888" marB="121888" horzOverflow="overflow">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23399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US" altLang="es-MX" dirty="0"/>
              <a:t>Managing Network Access to DBCS (OCI Classic</a:t>
            </a:r>
            <a:r>
              <a:rPr lang="en-US" altLang="es-MX" dirty="0" smtClean="0"/>
              <a:t>)</a:t>
            </a:r>
            <a:br>
              <a:rPr lang="en-US" altLang="es-MX" dirty="0" smtClean="0"/>
            </a:br>
            <a:endParaRPr lang="en-US" altLang="es-MX" dirty="0"/>
          </a:p>
        </p:txBody>
      </p:sp>
      <p:sp>
        <p:nvSpPr>
          <p:cNvPr id="9219" name="Content Placeholder 9"/>
          <p:cNvSpPr>
            <a:spLocks noGrp="1"/>
          </p:cNvSpPr>
          <p:nvPr>
            <p:ph idx="1"/>
          </p:nvPr>
        </p:nvSpPr>
        <p:spPr>
          <a:xfrm>
            <a:off x="622138" y="1242485"/>
            <a:ext cx="10944549" cy="2170673"/>
          </a:xfrm>
        </p:spPr>
        <p:txBody>
          <a:bodyPr/>
          <a:lstStyle/>
          <a:p>
            <a:pPr lvl="1">
              <a:buClr>
                <a:schemeClr val="accent1"/>
              </a:buClr>
              <a:defRPr/>
            </a:pPr>
            <a:r>
              <a:rPr lang="en-US" dirty="0"/>
              <a:t>By default, network access to the compute node is provided by Secure Shell (SSH) connections on port 22.</a:t>
            </a:r>
          </a:p>
          <a:p>
            <a:pPr lvl="1">
              <a:buClr>
                <a:schemeClr val="accent1"/>
              </a:buClr>
              <a:defRPr/>
            </a:pPr>
            <a:r>
              <a:rPr lang="en-US" dirty="0"/>
              <a:t>To access network protocols and services by using a port other than port 22:</a:t>
            </a:r>
          </a:p>
          <a:p>
            <a:pPr lvl="2">
              <a:buClr>
                <a:schemeClr val="accent1"/>
              </a:buClr>
              <a:defRPr/>
            </a:pPr>
            <a:r>
              <a:rPr lang="en-US" dirty="0"/>
              <a:t>Use the Oracle Compute Cloud Service console or the Oracle Database Cloud Service console to enable an access rule</a:t>
            </a:r>
          </a:p>
          <a:p>
            <a:pPr lvl="2">
              <a:buClr>
                <a:schemeClr val="accent1"/>
              </a:buClr>
              <a:defRPr/>
            </a:pPr>
            <a:r>
              <a:rPr lang="en-US" dirty="0"/>
              <a:t>Create an SSH tunnel to the port</a:t>
            </a:r>
          </a:p>
        </p:txBody>
      </p:sp>
    </p:spTree>
    <p:custDataLst>
      <p:tags r:id="rId1"/>
    </p:custDataLst>
    <p:extLst>
      <p:ext uri="{BB962C8B-B14F-4D97-AF65-F5344CB8AC3E}">
        <p14:creationId xmlns:p14="http://schemas.microsoft.com/office/powerpoint/2010/main" val="51031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22138" y="609600"/>
            <a:ext cx="10728706" cy="1081089"/>
          </a:xfrm>
        </p:spPr>
        <p:txBody>
          <a:bodyPr>
            <a:normAutofit fontScale="90000"/>
          </a:bodyPr>
          <a:lstStyle/>
          <a:p>
            <a:pPr eaLnBrk="1" hangingPunct="1"/>
            <a:r>
              <a:rPr lang="en-US" dirty="0"/>
              <a:t>Enabling Access to a Compute Node Port (OCI Classic</a:t>
            </a:r>
            <a:r>
              <a:rPr lang="en-US" dirty="0" smtClean="0"/>
              <a:t>)</a:t>
            </a:r>
            <a:br>
              <a:rPr lang="en-US" dirty="0" smtClean="0"/>
            </a:br>
            <a:r>
              <a:rPr lang="en-US" dirty="0" smtClean="0"/>
              <a:t/>
            </a:r>
            <a:br>
              <a:rPr lang="en-US" dirty="0" smtClean="0"/>
            </a:br>
            <a:endParaRPr lang="en-US" altLang="es-MX" dirty="0"/>
          </a:p>
        </p:txBody>
      </p:sp>
      <p:sp>
        <p:nvSpPr>
          <p:cNvPr id="9219" name="Content Placeholder 9"/>
          <p:cNvSpPr>
            <a:spLocks noGrp="1"/>
          </p:cNvSpPr>
          <p:nvPr>
            <p:ph idx="1"/>
          </p:nvPr>
        </p:nvSpPr>
        <p:spPr>
          <a:xfrm>
            <a:off x="622138" y="1242485"/>
            <a:ext cx="10944549" cy="4794468"/>
          </a:xfrm>
        </p:spPr>
        <p:txBody>
          <a:bodyPr/>
          <a:lstStyle/>
          <a:p>
            <a:pPr lvl="1">
              <a:buClr>
                <a:schemeClr val="accent1"/>
              </a:buClr>
              <a:defRPr/>
            </a:pPr>
            <a:r>
              <a:rPr lang="en-US" dirty="0"/>
              <a:t>Database Cloud Service relies on Oracle Compute Cloud Service to provide secure network access to database deployments.</a:t>
            </a:r>
          </a:p>
          <a:p>
            <a:pPr lvl="1">
              <a:buClr>
                <a:schemeClr val="accent1"/>
              </a:buClr>
              <a:defRPr/>
            </a:pPr>
            <a:r>
              <a:rPr lang="en-US" dirty="0"/>
              <a:t>The Oracle Compute Cloud Service security rules that are created, but not enabled, are as follows:</a:t>
            </a:r>
          </a:p>
          <a:p>
            <a:pPr lvl="2">
              <a:buClr>
                <a:schemeClr val="accent1"/>
              </a:buClr>
              <a:defRPr/>
            </a:pPr>
            <a:r>
              <a:rPr lang="en-US" dirty="0"/>
              <a:t>ora_p2_dbconsole: For port 1158, used by Enterprise Manager 11</a:t>
            </a:r>
            <a:r>
              <a:rPr lang="en-US" i="1" dirty="0"/>
              <a:t>g</a:t>
            </a:r>
            <a:r>
              <a:rPr lang="en-US" dirty="0"/>
              <a:t> Database Control</a:t>
            </a:r>
          </a:p>
          <a:p>
            <a:pPr lvl="2">
              <a:buClr>
                <a:schemeClr val="accent1"/>
              </a:buClr>
              <a:defRPr/>
            </a:pPr>
            <a:r>
              <a:rPr lang="en-US" dirty="0"/>
              <a:t>ora_p2_dbexpress: For port 5500, used by Enterprise Manager Database Express 12c</a:t>
            </a:r>
          </a:p>
          <a:p>
            <a:pPr lvl="2">
              <a:buClr>
                <a:schemeClr val="accent1"/>
              </a:buClr>
              <a:defRPr/>
            </a:pPr>
            <a:r>
              <a:rPr lang="en-US" dirty="0"/>
              <a:t>ora_p2_dblistener: For port 1521, used by SQL*Net</a:t>
            </a:r>
          </a:p>
          <a:p>
            <a:pPr lvl="2">
              <a:buClr>
                <a:schemeClr val="accent1"/>
              </a:buClr>
              <a:defRPr/>
            </a:pPr>
            <a:r>
              <a:rPr lang="en-US" dirty="0"/>
              <a:t>ora_p2_http: For port 80, used for HTTP connections</a:t>
            </a:r>
          </a:p>
          <a:p>
            <a:pPr lvl="2">
              <a:buClr>
                <a:schemeClr val="accent1"/>
              </a:buClr>
              <a:defRPr/>
            </a:pPr>
            <a:r>
              <a:rPr lang="en-US" dirty="0"/>
              <a:t>ora_p2_httpssl: For port 443, used for HTTPS connections including Oracle REST Data Services, Oracle Application Express, and Oracle DBaaS Monitor</a:t>
            </a:r>
          </a:p>
          <a:p>
            <a:pPr lvl="1">
              <a:buClr>
                <a:schemeClr val="accent1"/>
              </a:buClr>
              <a:defRPr/>
            </a:pPr>
            <a:r>
              <a:rPr lang="en-US" dirty="0"/>
              <a:t>You enable the security rules through the Database Cloud Service console.</a:t>
            </a:r>
          </a:p>
          <a:p>
            <a:pPr lvl="1">
              <a:buClr>
                <a:schemeClr val="accent1"/>
              </a:buClr>
              <a:defRPr/>
            </a:pPr>
            <a:r>
              <a:rPr lang="en-US" dirty="0"/>
              <a:t>Enabling one of the predefined security rules opens the given port to the public Internet.</a:t>
            </a:r>
          </a:p>
        </p:txBody>
      </p:sp>
    </p:spTree>
    <p:custDataLst>
      <p:tags r:id="rId1"/>
    </p:custDataLst>
    <p:extLst>
      <p:ext uri="{BB962C8B-B14F-4D97-AF65-F5344CB8AC3E}">
        <p14:creationId xmlns:p14="http://schemas.microsoft.com/office/powerpoint/2010/main" val="77647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0"/>
          <p:cNvSpPr>
            <a:spLocks noGrp="1"/>
          </p:cNvSpPr>
          <p:nvPr>
            <p:ph type="title"/>
          </p:nvPr>
        </p:nvSpPr>
        <p:spPr/>
        <p:txBody>
          <a:bodyPr/>
          <a:lstStyle/>
          <a:p>
            <a:pPr eaLnBrk="1" hangingPunct="1"/>
            <a:r>
              <a:rPr lang="en-US" altLang="en-US" dirty="0"/>
              <a:t>Scaling a Database Deployment</a:t>
            </a:r>
          </a:p>
        </p:txBody>
      </p:sp>
      <p:graphicFrame>
        <p:nvGraphicFramePr>
          <p:cNvPr id="5" name=" 1"/>
          <p:cNvGraphicFramePr>
            <a:graphicFrameLocks noGrp="1"/>
          </p:cNvGraphicFramePr>
          <p:nvPr>
            <p:extLst>
              <p:ext uri="{D42A27DB-BD31-4B8C-83A1-F6EECF244321}">
                <p14:modId xmlns:p14="http://schemas.microsoft.com/office/powerpoint/2010/main" val="1449371473"/>
              </p:ext>
            </p:extLst>
          </p:nvPr>
        </p:nvGraphicFramePr>
        <p:xfrm>
          <a:off x="2055812" y="1600200"/>
          <a:ext cx="8024311" cy="2137202"/>
        </p:xfrm>
        <a:graphic>
          <a:graphicData uri="http://schemas.openxmlformats.org/drawingml/2006/table">
            <a:tbl>
              <a:tblPr firstRow="1" firstCol="1" bandRow="1">
                <a:tableStyleId>{5FD0F851-EC5A-4D38-B0AD-8093EC10F338}</a:tableStyleId>
              </a:tblPr>
              <a:tblGrid>
                <a:gridCol w="2098665">
                  <a:extLst>
                    <a:ext uri="{9D8B030D-6E8A-4147-A177-3AD203B41FA5}">
                      <a16:colId xmlns="" xmlns:a16="http://schemas.microsoft.com/office/drawing/2014/main" val="20000"/>
                    </a:ext>
                  </a:extLst>
                </a:gridCol>
                <a:gridCol w="5925646">
                  <a:extLst>
                    <a:ext uri="{9D8B030D-6E8A-4147-A177-3AD203B41FA5}">
                      <a16:colId xmlns="" xmlns:a16="http://schemas.microsoft.com/office/drawing/2014/main" val="20001"/>
                    </a:ext>
                  </a:extLst>
                </a:gridCol>
              </a:tblGrid>
              <a:tr h="60944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b="1" i="0" u="none" strike="noStrike" cap="none" normalizeH="0" baseline="0" dirty="0">
                          <a:ln>
                            <a:noFill/>
                          </a:ln>
                          <a:solidFill>
                            <a:srgbClr val="558CCD"/>
                          </a:solidFill>
                          <a:effectLst/>
                          <a:latin typeface="+mn-lt"/>
                        </a:rPr>
                        <a:t>Action</a:t>
                      </a:r>
                      <a:endParaRPr kumimoji="0" lang="en-US" sz="2400" b="1" i="0" u="none" strike="noStrike" cap="none" normalizeH="0" baseline="0" dirty="0">
                        <a:ln>
                          <a:noFill/>
                        </a:ln>
                        <a:solidFill>
                          <a:srgbClr val="558CCD"/>
                        </a:solidFill>
                        <a:effectLst/>
                        <a:latin typeface="Arial" pitchFamily="34" charset="0"/>
                      </a:endParaRPr>
                    </a:p>
                  </a:txBody>
                  <a:tcPr marL="121888" marR="121888" marT="121888" marB="12188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b="1" i="0" u="none" strike="noStrike" cap="none" normalizeH="0" baseline="0" dirty="0">
                          <a:ln>
                            <a:noFill/>
                          </a:ln>
                          <a:solidFill>
                            <a:srgbClr val="558CCD"/>
                          </a:solidFill>
                          <a:effectLst/>
                          <a:latin typeface="Arial" pitchFamily="34" charset="0"/>
                        </a:rPr>
                        <a:t>Description</a:t>
                      </a:r>
                    </a:p>
                  </a:txBody>
                  <a:tcPr marL="121888" marR="121888" marT="121888" marB="121888" horzOverflow="overflow"/>
                </a:tc>
                <a:extLst>
                  <a:ext uri="{0D108BD9-81ED-4DB2-BD59-A6C34878D82A}">
                    <a16:rowId xmlns="" xmlns:a16="http://schemas.microsoft.com/office/drawing/2014/main" val="10000"/>
                  </a:ext>
                </a:extLst>
              </a:tr>
              <a:tr h="95885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Scale Up</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noProof="0" dirty="0">
                          <a:ln>
                            <a:noFill/>
                          </a:ln>
                          <a:solidFill>
                            <a:srgbClr val="000000"/>
                          </a:solidFill>
                          <a:effectLst/>
                          <a:latin typeface="Arial" pitchFamily="34" charset="0"/>
                        </a:rPr>
                        <a:t>Select a new compute shape.</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noProof="0" dirty="0">
                          <a:ln>
                            <a:noFill/>
                          </a:ln>
                          <a:solidFill>
                            <a:srgbClr val="000000"/>
                          </a:solidFill>
                          <a:effectLst/>
                          <a:latin typeface="Arial" pitchFamily="34" charset="0"/>
                        </a:rPr>
                        <a:t>Add raw storage to the database deployment.</a:t>
                      </a:r>
                    </a:p>
                  </a:txBody>
                  <a:tcPr marL="121888" marR="121888" marT="121888" marB="121888" horzOverflow="overflow">
                    <a:solidFill>
                      <a:schemeClr val="accent6">
                        <a:lumMod val="20000"/>
                        <a:lumOff val="80000"/>
                      </a:schemeClr>
                    </a:solidFill>
                  </a:tcPr>
                </a:tc>
                <a:extLst>
                  <a:ext uri="{0D108BD9-81ED-4DB2-BD59-A6C34878D82A}">
                    <a16:rowId xmlns="" xmlns:a16="http://schemas.microsoft.com/office/drawing/2014/main" val="10001"/>
                  </a:ext>
                </a:extLst>
              </a:tr>
              <a:tr h="56881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Scale Down</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dirty="0">
                          <a:ln>
                            <a:noFill/>
                          </a:ln>
                          <a:solidFill>
                            <a:srgbClr val="000000"/>
                          </a:solidFill>
                          <a:effectLst/>
                          <a:latin typeface="Arial" pitchFamily="34" charset="0"/>
                        </a:rPr>
                        <a:t>Select a new compute shape.</a:t>
                      </a:r>
                    </a:p>
                  </a:txBody>
                  <a:tcPr marL="121888" marR="121888" marT="121888" marB="121888" horzOverflow="overflow"/>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4419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Patching </a:t>
            </a:r>
            <a:r>
              <a:rPr lang="en-US" dirty="0" smtClean="0"/>
              <a:t>DBCS</a:t>
            </a:r>
            <a:br>
              <a:rPr lang="en-US" dirty="0" smtClean="0"/>
            </a:br>
            <a:endParaRPr lang="en-US" altLang="es-MX" dirty="0"/>
          </a:p>
        </p:txBody>
      </p:sp>
      <p:sp>
        <p:nvSpPr>
          <p:cNvPr id="9219" name="Content Placeholder 9"/>
          <p:cNvSpPr>
            <a:spLocks noGrp="1"/>
          </p:cNvSpPr>
          <p:nvPr>
            <p:ph idx="1"/>
          </p:nvPr>
        </p:nvSpPr>
        <p:spPr>
          <a:xfrm>
            <a:off x="622138" y="1242485"/>
            <a:ext cx="10944549" cy="3399214"/>
          </a:xfrm>
        </p:spPr>
        <p:txBody>
          <a:bodyPr/>
          <a:lstStyle/>
          <a:p>
            <a:pPr lvl="1">
              <a:buClr>
                <a:schemeClr val="accent1"/>
              </a:buClr>
              <a:defRPr/>
            </a:pPr>
            <a:r>
              <a:rPr lang="en-US" dirty="0"/>
              <a:t>Patch management tasks:</a:t>
            </a:r>
          </a:p>
          <a:p>
            <a:pPr lvl="2">
              <a:buClr>
                <a:schemeClr val="accent1"/>
              </a:buClr>
              <a:defRPr/>
            </a:pPr>
            <a:r>
              <a:rPr lang="en-US" dirty="0"/>
              <a:t>Check prerequisites before applying a patch.</a:t>
            </a:r>
          </a:p>
          <a:p>
            <a:pPr lvl="2">
              <a:buClr>
                <a:schemeClr val="accent1"/>
              </a:buClr>
              <a:defRPr/>
            </a:pPr>
            <a:r>
              <a:rPr lang="en-US" dirty="0"/>
              <a:t>Apply a patch.</a:t>
            </a:r>
          </a:p>
          <a:p>
            <a:pPr lvl="2">
              <a:buClr>
                <a:schemeClr val="accent1"/>
              </a:buClr>
              <a:defRPr/>
            </a:pPr>
            <a:r>
              <a:rPr lang="en-US" dirty="0"/>
              <a:t>Roll back a patch or a failed patch.</a:t>
            </a:r>
          </a:p>
          <a:p>
            <a:pPr lvl="1">
              <a:buClr>
                <a:schemeClr val="accent1"/>
              </a:buClr>
              <a:defRPr/>
            </a:pPr>
            <a:r>
              <a:rPr lang="en-US" dirty="0"/>
              <a:t>Tools and utilities:</a:t>
            </a:r>
          </a:p>
          <a:p>
            <a:pPr lvl="2">
              <a:buClr>
                <a:schemeClr val="accent1"/>
              </a:buClr>
              <a:defRPr/>
            </a:pPr>
            <a:r>
              <a:rPr lang="en-US" dirty="0"/>
              <a:t>Oracle Database Cloud Service console for single-instance databases</a:t>
            </a:r>
          </a:p>
          <a:p>
            <a:pPr lvl="2">
              <a:buClr>
                <a:schemeClr val="accent1"/>
              </a:buClr>
              <a:defRPr/>
            </a:pPr>
            <a:r>
              <a:rPr lang="en-US" dirty="0">
                <a:latin typeface="Courier New" panose="02070309020205020404" pitchFamily="49" charset="0"/>
                <a:cs typeface="Courier New" panose="02070309020205020404" pitchFamily="49" charset="0"/>
              </a:rPr>
              <a:t>dbpatchm</a:t>
            </a:r>
            <a:r>
              <a:rPr lang="en-US" dirty="0"/>
              <a:t> subcommand of the </a:t>
            </a:r>
            <a:r>
              <a:rPr lang="en-US" dirty="0">
                <a:latin typeface="Courier New" panose="02070309020205020404" pitchFamily="49" charset="0"/>
                <a:cs typeface="Courier New" panose="02070309020205020404" pitchFamily="49" charset="0"/>
              </a:rPr>
              <a:t>dbaascli</a:t>
            </a:r>
            <a:r>
              <a:rPr lang="en-US" dirty="0"/>
              <a:t> utility for single-instance databases</a:t>
            </a:r>
          </a:p>
          <a:p>
            <a:pPr lvl="2">
              <a:buClr>
                <a:schemeClr val="accent1"/>
              </a:buClr>
              <a:defRPr/>
            </a:pPr>
            <a:r>
              <a:rPr lang="en-US" dirty="0">
                <a:latin typeface="Courier New" panose="02070309020205020404" pitchFamily="49" charset="0"/>
                <a:cs typeface="Courier New" panose="02070309020205020404" pitchFamily="49" charset="0"/>
              </a:rPr>
              <a:t>raccli</a:t>
            </a:r>
            <a:r>
              <a:rPr lang="en-US" dirty="0"/>
              <a:t> utility for Oracle RAC databases</a:t>
            </a:r>
          </a:p>
          <a:p>
            <a:pPr lvl="2">
              <a:buClr>
                <a:schemeClr val="accent1"/>
              </a:buClr>
              <a:defRPr/>
            </a:pPr>
            <a:r>
              <a:rPr lang="en-US" dirty="0">
                <a:latin typeface="Courier New" panose="02070309020205020404" pitchFamily="49" charset="0"/>
                <a:cs typeface="Courier New" panose="02070309020205020404" pitchFamily="49" charset="0"/>
              </a:rPr>
              <a:t>dbpatchmdg</a:t>
            </a:r>
            <a:r>
              <a:rPr lang="en-US" dirty="0"/>
              <a:t> utility for Oracle Data Guard configurations</a:t>
            </a:r>
          </a:p>
        </p:txBody>
      </p:sp>
    </p:spTree>
    <p:custDataLst>
      <p:tags r:id="rId1"/>
    </p:custDataLst>
    <p:extLst>
      <p:ext uri="{BB962C8B-B14F-4D97-AF65-F5344CB8AC3E}">
        <p14:creationId xmlns:p14="http://schemas.microsoft.com/office/powerpoint/2010/main" val="116376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Using the DBCS Console to Manage </a:t>
            </a:r>
            <a:r>
              <a:rPr lang="en-US" dirty="0" smtClean="0"/>
              <a:t>Patches</a:t>
            </a:r>
            <a:br>
              <a:rPr lang="en-US" dirty="0" smtClean="0"/>
            </a:br>
            <a:endParaRPr lang="en-US" altLang="es-MX" dirty="0"/>
          </a:p>
        </p:txBody>
      </p:sp>
      <p:sp>
        <p:nvSpPr>
          <p:cNvPr id="9219" name="Content Placeholder 9"/>
          <p:cNvSpPr>
            <a:spLocks noGrp="1"/>
          </p:cNvSpPr>
          <p:nvPr>
            <p:ph idx="1"/>
          </p:nvPr>
        </p:nvSpPr>
        <p:spPr>
          <a:xfrm>
            <a:off x="622138" y="1242485"/>
            <a:ext cx="10944549" cy="1557685"/>
          </a:xfrm>
        </p:spPr>
        <p:txBody>
          <a:bodyPr>
            <a:normAutofit lnSpcReduction="10000"/>
          </a:bodyPr>
          <a:lstStyle/>
          <a:p>
            <a:pPr>
              <a:defRPr/>
            </a:pPr>
            <a:r>
              <a:rPr lang="en-US" dirty="0">
                <a:latin typeface="+mn-lt"/>
              </a:rPr>
              <a:t>Use the menu on the Patching tab to:</a:t>
            </a:r>
          </a:p>
          <a:p>
            <a:pPr lvl="1">
              <a:defRPr/>
            </a:pPr>
            <a:r>
              <a:rPr lang="en-US" dirty="0">
                <a:latin typeface="+mn-lt"/>
              </a:rPr>
              <a:t>Check the prerequisites of a patch before you apply it to a database deployment on Database Cloud Service</a:t>
            </a:r>
          </a:p>
          <a:p>
            <a:pPr lvl="1">
              <a:defRPr/>
            </a:pPr>
            <a:r>
              <a:rPr lang="en-US" dirty="0">
                <a:latin typeface="+mn-lt"/>
              </a:rPr>
              <a:t>Apply a patch to a database deployment on Database Cloud Service</a:t>
            </a:r>
            <a:endParaRPr lang="en-US" dirty="0"/>
          </a:p>
        </p:txBody>
      </p:sp>
    </p:spTree>
    <p:custDataLst>
      <p:tags r:id="rId1"/>
    </p:custDataLst>
    <p:extLst>
      <p:ext uri="{BB962C8B-B14F-4D97-AF65-F5344CB8AC3E}">
        <p14:creationId xmlns:p14="http://schemas.microsoft.com/office/powerpoint/2010/main" val="135969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95408" y="381000"/>
            <a:ext cx="9980830" cy="320673"/>
          </a:xfrm>
        </p:spPr>
        <p:txBody>
          <a:bodyPr>
            <a:normAutofit fontScale="90000"/>
          </a:bodyPr>
          <a:lstStyle/>
          <a:p>
            <a:pPr eaLnBrk="1" hangingPunct="1"/>
            <a:r>
              <a:rPr lang="en-US" dirty="0"/>
              <a:t>Using the</a:t>
            </a:r>
            <a:r>
              <a:rPr lang="en-US" dirty="0">
                <a:latin typeface="Courier New" panose="02070309020205020404" pitchFamily="49" charset="0"/>
                <a:cs typeface="Courier New" panose="02070309020205020404" pitchFamily="49" charset="0"/>
              </a:rPr>
              <a:t> dbaascli </a:t>
            </a:r>
            <a:r>
              <a:rPr lang="en-US" dirty="0"/>
              <a:t>Utility to Manage Patches</a:t>
            </a:r>
            <a:endParaRPr lang="en-US" altLang="es-MX" dirty="0"/>
          </a:p>
        </p:txBody>
      </p:sp>
      <p:sp>
        <p:nvSpPr>
          <p:cNvPr id="9219" name="Content Placeholder 9"/>
          <p:cNvSpPr>
            <a:spLocks noGrp="1"/>
          </p:cNvSpPr>
          <p:nvPr>
            <p:ph idx="1"/>
          </p:nvPr>
        </p:nvSpPr>
        <p:spPr>
          <a:xfrm>
            <a:off x="608012" y="1219200"/>
            <a:ext cx="10944549" cy="2111682"/>
          </a:xfrm>
        </p:spPr>
        <p:txBody>
          <a:bodyPr/>
          <a:lstStyle/>
          <a:p>
            <a:pPr lvl="1">
              <a:buClr>
                <a:schemeClr val="accent1"/>
              </a:buClr>
              <a:defRPr/>
            </a:pPr>
            <a:r>
              <a:rPr lang="en-US" dirty="0"/>
              <a:t>Checking </a:t>
            </a:r>
            <a:r>
              <a:rPr lang="en-US" dirty="0" smtClean="0"/>
              <a:t>prerequisites</a:t>
            </a:r>
            <a:r>
              <a:rPr lang="en-US" dirty="0"/>
              <a:t>:</a:t>
            </a:r>
          </a:p>
          <a:p>
            <a:pPr lvl="1">
              <a:buClr>
                <a:schemeClr val="accent1"/>
              </a:buClr>
              <a:defRPr/>
            </a:pPr>
            <a:endParaRPr lang="en-US" dirty="0"/>
          </a:p>
          <a:p>
            <a:pPr lvl="1">
              <a:buClr>
                <a:schemeClr val="accent1"/>
              </a:buClr>
              <a:defRPr/>
            </a:pPr>
            <a:r>
              <a:rPr lang="en-US" dirty="0"/>
              <a:t>Applying a patch:</a:t>
            </a:r>
          </a:p>
          <a:p>
            <a:pPr lvl="1">
              <a:buClr>
                <a:schemeClr val="accent1"/>
              </a:buClr>
              <a:defRPr/>
            </a:pPr>
            <a:endParaRPr lang="en-US" dirty="0"/>
          </a:p>
          <a:p>
            <a:pPr lvl="1">
              <a:buClr>
                <a:schemeClr val="accent1"/>
              </a:buClr>
              <a:defRPr/>
            </a:pPr>
            <a:r>
              <a:rPr lang="en-US" dirty="0"/>
              <a:t>Rolling back a patch:</a:t>
            </a:r>
          </a:p>
        </p:txBody>
      </p:sp>
      <p:sp>
        <p:nvSpPr>
          <p:cNvPr id="4" name="Content Placeholder 2"/>
          <p:cNvSpPr txBox="1">
            <a:spLocks/>
          </p:cNvSpPr>
          <p:nvPr/>
        </p:nvSpPr>
        <p:spPr bwMode="gray">
          <a:xfrm>
            <a:off x="912812" y="1589623"/>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 dbaascli dbpatchm --run -prereq</a:t>
            </a:r>
          </a:p>
        </p:txBody>
      </p:sp>
      <p:sp>
        <p:nvSpPr>
          <p:cNvPr id="5" name="Content Placeholder 2"/>
          <p:cNvSpPr txBox="1">
            <a:spLocks/>
          </p:cNvSpPr>
          <p:nvPr/>
        </p:nvSpPr>
        <p:spPr bwMode="gray">
          <a:xfrm>
            <a:off x="912812" y="2386221"/>
            <a:ext cx="10561340"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 dbaascli dbpatchm --run -apply</a:t>
            </a:r>
          </a:p>
        </p:txBody>
      </p:sp>
      <p:sp>
        <p:nvSpPr>
          <p:cNvPr id="6" name="Content Placeholder 2"/>
          <p:cNvSpPr txBox="1">
            <a:spLocks/>
          </p:cNvSpPr>
          <p:nvPr/>
        </p:nvSpPr>
        <p:spPr bwMode="gray">
          <a:xfrm>
            <a:off x="923210" y="3220787"/>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 dbaascli dbpatchm --run -rollback</a:t>
            </a:r>
          </a:p>
        </p:txBody>
      </p:sp>
    </p:spTree>
    <p:custDataLst>
      <p:tags r:id="rId1"/>
    </p:custDataLst>
    <p:extLst>
      <p:ext uri="{BB962C8B-B14F-4D97-AF65-F5344CB8AC3E}">
        <p14:creationId xmlns:p14="http://schemas.microsoft.com/office/powerpoint/2010/main" val="35553712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432</TotalTime>
  <Words>1650</Words>
  <Application>Microsoft Office PowerPoint</Application>
  <PresentationFormat>Custom</PresentationFormat>
  <Paragraphs>109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Times New Roman</vt:lpstr>
      <vt:lpstr>Office Theme</vt:lpstr>
      <vt:lpstr>Managing DBCS Database Deployments</vt:lpstr>
      <vt:lpstr>Objectives</vt:lpstr>
      <vt:lpstr>Managing the Compute Node</vt:lpstr>
      <vt:lpstr>Managing Network Access to DBCS (OCI Classic) </vt:lpstr>
      <vt:lpstr>Enabling Access to a Compute Node Port (OCI Classic)  </vt:lpstr>
      <vt:lpstr>Scaling a Database Deployment</vt:lpstr>
      <vt:lpstr>Patching DBCS </vt:lpstr>
      <vt:lpstr>Using the DBCS Console to Manage Patches </vt:lpstr>
      <vt:lpstr>Using the dbaascli Utility to Manage Patches</vt:lpstr>
      <vt:lpstr>Summary</vt:lpstr>
      <vt:lpstr>Practice 6: Overview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34</cp:revision>
  <cp:lastPrinted>2002-03-28T23:57:22Z</cp:lastPrinted>
  <dcterms:created xsi:type="dcterms:W3CDTF">2017-12-14T14:58:14Z</dcterms:created>
  <dcterms:modified xsi:type="dcterms:W3CDTF">2021-01-08T17:17:01Z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