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ppt/tags/tag27.xml" ContentType="application/vnd.openxmlformats-officedocument.presentationml.tags+xml"/>
  <Override PartName="/ppt/notesSlides/notesSlide25.xml" ContentType="application/vnd.openxmlformats-officedocument.presentationml.notesSlide+xml"/>
  <Override PartName="/ppt/tags/tag28.xml" ContentType="application/vnd.openxmlformats-officedocument.presentationml.tags+xml"/>
  <Override PartName="/ppt/notesSlides/notesSlide26.xml" ContentType="application/vnd.openxmlformats-officedocument.presentationml.notesSlide+xml"/>
  <Override PartName="/ppt/tags/tag29.xml" ContentType="application/vnd.openxmlformats-officedocument.presentationml.tags+xml"/>
  <Override PartName="/ppt/notesSlides/notesSlide27.xml" ContentType="application/vnd.openxmlformats-officedocument.presentationml.notesSlide+xml"/>
  <Override PartName="/ppt/tags/tag30.xml" ContentType="application/vnd.openxmlformats-officedocument.presentationml.tag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30"/>
  </p:notesMasterIdLst>
  <p:handoutMasterIdLst>
    <p:handoutMasterId r:id="rId31"/>
  </p:handoutMasterIdLst>
  <p:sldIdLst>
    <p:sldId id="259" r:id="rId2"/>
    <p:sldId id="261" r:id="rId3"/>
    <p:sldId id="307" r:id="rId4"/>
    <p:sldId id="310" r:id="rId5"/>
    <p:sldId id="287" r:id="rId6"/>
    <p:sldId id="311" r:id="rId7"/>
    <p:sldId id="312" r:id="rId8"/>
    <p:sldId id="313" r:id="rId9"/>
    <p:sldId id="314" r:id="rId10"/>
    <p:sldId id="315" r:id="rId11"/>
    <p:sldId id="289" r:id="rId12"/>
    <p:sldId id="290" r:id="rId13"/>
    <p:sldId id="291" r:id="rId14"/>
    <p:sldId id="292" r:id="rId15"/>
    <p:sldId id="303" r:id="rId16"/>
    <p:sldId id="304" r:id="rId17"/>
    <p:sldId id="305" r:id="rId18"/>
    <p:sldId id="306" r:id="rId19"/>
    <p:sldId id="308" r:id="rId20"/>
    <p:sldId id="309" r:id="rId21"/>
    <p:sldId id="295" r:id="rId22"/>
    <p:sldId id="296" r:id="rId23"/>
    <p:sldId id="297" r:id="rId24"/>
    <p:sldId id="298" r:id="rId25"/>
    <p:sldId id="299" r:id="rId26"/>
    <p:sldId id="300" r:id="rId27"/>
    <p:sldId id="275" r:id="rId28"/>
    <p:sldId id="276" r:id="rId29"/>
  </p:sldIdLst>
  <p:sldSz cx="12188825" cy="6858000"/>
  <p:notesSz cx="7077075" cy="9363075"/>
  <p:custDataLst>
    <p:tags r:id="rId32"/>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48" userDrawn="1">
          <p15:clr>
            <a:srgbClr val="A4A3A4"/>
          </p15:clr>
        </p15:guide>
        <p15:guide id="2" orient="horz" pos="285" userDrawn="1">
          <p15:clr>
            <a:srgbClr val="A4A3A4"/>
          </p15:clr>
        </p15:guide>
        <p15:guide id="3" pos="222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8E1E6"/>
    <a:srgbClr val="D8E3E4"/>
    <a:srgbClr val="FFF7EF"/>
    <a:srgbClr val="5F5F5F"/>
    <a:srgbClr val="0000F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05" autoAdjust="0"/>
    <p:restoredTop sz="99275" autoAdjust="0"/>
  </p:normalViewPr>
  <p:slideViewPr>
    <p:cSldViewPr showGuides="1">
      <p:cViewPr varScale="1">
        <p:scale>
          <a:sx n="86" d="100"/>
          <a:sy n="86" d="100"/>
        </p:scale>
        <p:origin x="768" y="53"/>
      </p:cViewPr>
      <p:guideLst>
        <p:guide orient="horz" pos="2160"/>
        <p:guide orient="horz" pos="864"/>
        <p:guide pos="3839"/>
      </p:guideLst>
    </p:cSldViewPr>
  </p:slideViewPr>
  <p:notesTextViewPr>
    <p:cViewPr>
      <p:scale>
        <a:sx n="100" d="100"/>
        <a:sy n="100" d="100"/>
      </p:scale>
      <p:origin x="0" y="0"/>
    </p:cViewPr>
  </p:notesTextViewPr>
  <p:sorterViewPr>
    <p:cViewPr varScale="1">
      <p:scale>
        <a:sx n="1" d="1"/>
        <a:sy n="1" d="1"/>
      </p:scale>
      <p:origin x="0" y="-9246"/>
    </p:cViewPr>
  </p:sorterViewPr>
  <p:notesViewPr>
    <p:cSldViewPr showGuides="1">
      <p:cViewPr varScale="1">
        <p:scale>
          <a:sx n="54" d="100"/>
          <a:sy n="54" d="100"/>
        </p:scale>
        <p:origin x="2862" y="84"/>
      </p:cViewPr>
      <p:guideLst>
        <p:guide orient="horz" pos="2948"/>
        <p:guide orient="horz" pos="285"/>
        <p:guide pos="222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66090" cy="467593"/>
          </a:xfrm>
          <a:prstGeom prst="rect">
            <a:avLst/>
          </a:prstGeom>
          <a:noFill/>
          <a:ln w="9525">
            <a:noFill/>
            <a:miter lim="800000"/>
            <a:headEnd/>
            <a:tailEnd/>
          </a:ln>
          <a:effectLst/>
        </p:spPr>
        <p:txBody>
          <a:bodyPr vert="horz" wrap="square" lIns="93933" tIns="46967" rIns="93933" bIns="46967" numCol="1" anchor="t" anchorCtr="0" compatLnSpc="1">
            <a:prstTxWarp prst="textNoShape">
              <a:avLst/>
            </a:prstTxWarp>
          </a:bodyPr>
          <a:lstStyle>
            <a:lvl1pPr algn="l" defTabSz="939764">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4010985" y="0"/>
            <a:ext cx="3066090" cy="467593"/>
          </a:xfrm>
          <a:prstGeom prst="rect">
            <a:avLst/>
          </a:prstGeom>
          <a:noFill/>
          <a:ln w="9525">
            <a:noFill/>
            <a:miter lim="800000"/>
            <a:headEnd/>
            <a:tailEnd/>
          </a:ln>
          <a:effectLst/>
        </p:spPr>
        <p:txBody>
          <a:bodyPr vert="horz" wrap="square" lIns="93933" tIns="46967" rIns="93933" bIns="46967" numCol="1" anchor="t" anchorCtr="0" compatLnSpc="1">
            <a:prstTxWarp prst="textNoShape">
              <a:avLst/>
            </a:prstTxWarp>
          </a:bodyPr>
          <a:lstStyle>
            <a:lvl1pPr algn="r" defTabSz="939764">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95482"/>
            <a:ext cx="3066090" cy="467593"/>
          </a:xfrm>
          <a:prstGeom prst="rect">
            <a:avLst/>
          </a:prstGeom>
          <a:noFill/>
          <a:ln w="9525">
            <a:noFill/>
            <a:miter lim="800000"/>
            <a:headEnd/>
            <a:tailEnd/>
          </a:ln>
          <a:effectLst/>
        </p:spPr>
        <p:txBody>
          <a:bodyPr vert="horz" wrap="square" lIns="93933" tIns="46967" rIns="93933" bIns="46967" numCol="1" anchor="b" anchorCtr="0" compatLnSpc="1">
            <a:prstTxWarp prst="textNoShape">
              <a:avLst/>
            </a:prstTxWarp>
          </a:bodyPr>
          <a:lstStyle>
            <a:lvl1pPr algn="l" defTabSz="939764">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4010985" y="8895482"/>
            <a:ext cx="3066090" cy="467593"/>
          </a:xfrm>
          <a:prstGeom prst="rect">
            <a:avLst/>
          </a:prstGeom>
          <a:noFill/>
          <a:ln w="9525">
            <a:noFill/>
            <a:miter lim="800000"/>
            <a:headEnd/>
            <a:tailEnd/>
          </a:ln>
          <a:effectLst/>
        </p:spPr>
        <p:txBody>
          <a:bodyPr vert="horz" wrap="square" lIns="93933" tIns="46967" rIns="93933" bIns="46967" numCol="1" anchor="b" anchorCtr="0" compatLnSpc="1">
            <a:prstTxWarp prst="textNoShape">
              <a:avLst/>
            </a:prstTxWarp>
          </a:bodyPr>
          <a:lstStyle>
            <a:lvl1pPr algn="r" defTabSz="939764">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33363" y="444500"/>
            <a:ext cx="6610350" cy="37195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6196" y="4473522"/>
            <a:ext cx="6479284" cy="4242928"/>
          </a:xfrm>
          <a:prstGeom prst="rect">
            <a:avLst/>
          </a:prstGeom>
          <a:noFill/>
          <a:ln w="9525">
            <a:noFill/>
            <a:miter lim="800000"/>
            <a:headEnd/>
            <a:tailEnd/>
          </a:ln>
          <a:effectLst/>
        </p:spPr>
        <p:txBody>
          <a:bodyPr vert="horz" wrap="square" lIns="13047" tIns="13047" rIns="13047" bIns="13047"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8896" y="8801002"/>
            <a:ext cx="6479284" cy="241804"/>
          </a:xfrm>
          <a:prstGeom prst="rect">
            <a:avLst/>
          </a:prstGeom>
          <a:noFill/>
          <a:ln w="9525">
            <a:noFill/>
            <a:miter lim="800000"/>
            <a:headEnd/>
            <a:tailEnd/>
          </a:ln>
          <a:effectLst/>
        </p:spPr>
        <p:txBody>
          <a:bodyPr vert="horz" wrap="square" lIns="92373" tIns="46186" rIns="92373" bIns="46186"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t>Oracle Database </a:t>
            </a:r>
            <a:r>
              <a:rPr lang="en-US" dirty="0" smtClean="0"/>
              <a:t>19c: </a:t>
            </a:r>
            <a:r>
              <a:rPr lang="en-US" dirty="0"/>
              <a:t>Administration Workshop   8 - &lt;#&gt;</a:t>
            </a:r>
          </a:p>
        </p:txBody>
      </p:sp>
      <p:sp>
        <p:nvSpPr>
          <p:cNvPr id="4108" name="NotesMaster_TextBoxGuide" hidden="1"/>
          <p:cNvSpPr>
            <a:spLocks noChangeShapeType="1"/>
          </p:cNvSpPr>
          <p:nvPr/>
        </p:nvSpPr>
        <p:spPr bwMode="auto">
          <a:xfrm>
            <a:off x="462806" y="8560800"/>
            <a:ext cx="6151463" cy="0"/>
          </a:xfrm>
          <a:prstGeom prst="line">
            <a:avLst/>
          </a:prstGeom>
          <a:noFill/>
          <a:ln w="9525">
            <a:solidFill>
              <a:srgbClr val="008200"/>
            </a:solidFill>
            <a:prstDash val="sysDot"/>
            <a:round/>
            <a:headEnd/>
            <a:tailEnd/>
          </a:ln>
          <a:effectLst/>
        </p:spPr>
        <p:txBody>
          <a:bodyPr wrap="none" lIns="92373" tIns="46186" rIns="92373" bIns="46186"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body" idx="1"/>
          </p:nvPr>
        </p:nvSpPr>
        <p:spPr>
          <a:noFill/>
          <a:ln/>
        </p:spPr>
        <p:txBody>
          <a:bodyPr/>
          <a:lstStyle/>
          <a:p>
            <a:endParaRPr lang="en-US" dirty="0">
              <a:solidFill>
                <a:srgbClr val="0000FF"/>
              </a:solidFill>
              <a:latin typeface="Arial" charset="0"/>
            </a:endParaRPr>
          </a:p>
        </p:txBody>
      </p:sp>
      <p:sp>
        <p:nvSpPr>
          <p:cNvPr id="38916" name="Slide Image Placeholder 7"/>
          <p:cNvSpPr>
            <a:spLocks noGrp="1" noRot="1" noChangeAspect="1" noTextEdit="1"/>
          </p:cNvSpPr>
          <p:nvPr>
            <p:ph type="sldImg"/>
          </p:nvPr>
        </p:nvSpPr>
        <p:spPr>
          <a:xfrm>
            <a:off x="233363" y="444500"/>
            <a:ext cx="6610350" cy="3719513"/>
          </a:xfrm>
          <a:ln/>
        </p:spPr>
      </p:sp>
    </p:spTree>
    <p:extLst>
      <p:ext uri="{BB962C8B-B14F-4D97-AF65-F5344CB8AC3E}">
        <p14:creationId xmlns:p14="http://schemas.microsoft.com/office/powerpoint/2010/main" val="318507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8 - </a:t>
            </a:r>
            <a:fld id="{17735CC9-6590-496C-A631-92825E2B276F}" type="slidenum">
              <a:rPr lang="en-US" altLang="en-US" smtClean="0"/>
              <a:t>10</a:t>
            </a:fld>
            <a:endParaRPr lang="en-US" altLang="en-US" dirty="0"/>
          </a:p>
        </p:txBody>
      </p:sp>
      <p:sp>
        <p:nvSpPr>
          <p:cNvPr id="50179" name="Slide Image Placeholder 5"/>
          <p:cNvSpPr>
            <a:spLocks noGrp="1" noRot="1" noChangeAspect="1" noTextEdit="1"/>
          </p:cNvSpPr>
          <p:nvPr>
            <p:ph type="sldImg"/>
          </p:nvPr>
        </p:nvSpPr>
        <p:spPr>
          <a:ln/>
        </p:spPr>
      </p:sp>
      <p:sp>
        <p:nvSpPr>
          <p:cNvPr id="50180"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If the </a:t>
            </a:r>
            <a:r>
              <a:rPr lang="en-US" altLang="en-US" dirty="0">
                <a:latin typeface="Courier New" panose="02070309020205020404" pitchFamily="49" charset="0"/>
              </a:rPr>
              <a:t>CONNECT</a:t>
            </a:r>
            <a:r>
              <a:rPr lang="en-US" altLang="en-US" dirty="0"/>
              <a:t> packet requests a valid service name, the listener spawns a new process to deal with the connection. This new process is known as the </a:t>
            </a:r>
            <a:r>
              <a:rPr lang="en-US" altLang="en-US" i="1" dirty="0"/>
              <a:t>server process</a:t>
            </a:r>
            <a:r>
              <a:rPr lang="en-US" altLang="en-US" dirty="0"/>
              <a:t>. The listener connects to the process and passes the initialization information, including the address information for the user process. At this point, the listener no longer deals with the connection, and all work is passed to the server process.</a:t>
            </a:r>
          </a:p>
          <a:p>
            <a:pPr lvl="1"/>
            <a:r>
              <a:rPr lang="en-US" altLang="en-US" dirty="0"/>
              <a:t>The server process checks the user’s authentication credentials (usually a password), and if the credentials are valid, a user session is created.</a:t>
            </a:r>
          </a:p>
          <a:p>
            <a:pPr lvl="1"/>
            <a:r>
              <a:rPr lang="en-US" altLang="en-US" b="1" dirty="0"/>
              <a:t>Dedicated server process:</a:t>
            </a:r>
            <a:r>
              <a:rPr lang="en-US" altLang="en-US" dirty="0"/>
              <a:t> With the session established, the server process now acts as the user’s agent on the server. The server process is responsible for:</a:t>
            </a:r>
          </a:p>
          <a:p>
            <a:pPr lvl="2"/>
            <a:r>
              <a:rPr lang="en-US" altLang="en-US" dirty="0"/>
              <a:t>Parsing and running any SQL statements issued through the application</a:t>
            </a:r>
          </a:p>
          <a:p>
            <a:pPr lvl="2"/>
            <a:r>
              <a:rPr lang="en-US" altLang="en-US" dirty="0"/>
              <a:t>Checking the database buffer cache for data blocks required to perform SQL statements</a:t>
            </a:r>
          </a:p>
          <a:p>
            <a:pPr lvl="2"/>
            <a:r>
              <a:rPr lang="en-US" altLang="en-US" dirty="0"/>
              <a:t>Reading necessary data blocks from data files on the disk into the database buffer cache portion of the System Global Area (SGA), if the blocks are not already present in the SGA</a:t>
            </a:r>
          </a:p>
          <a:p>
            <a:pPr lvl="2"/>
            <a:r>
              <a:rPr lang="en-US" altLang="en-US" dirty="0"/>
              <a:t>Managing all sorting activity. The Sort Area is a memory area that is used to work with sorting; it is contained in a portion of memory that is associated with the Program Global Area (PGA).</a:t>
            </a:r>
          </a:p>
          <a:p>
            <a:pPr lvl="2"/>
            <a:r>
              <a:rPr lang="en-US" altLang="en-US" dirty="0"/>
              <a:t>Returning results to the user process in such a way that the application can process the information</a:t>
            </a:r>
          </a:p>
          <a:p>
            <a:pPr lvl="2"/>
            <a:r>
              <a:rPr lang="en-US" altLang="en-US" dirty="0"/>
              <a:t>Reading auditing options and reporting user processes to the audit destination</a:t>
            </a:r>
          </a:p>
        </p:txBody>
      </p:sp>
    </p:spTree>
    <p:extLst>
      <p:ext uri="{BB962C8B-B14F-4D97-AF65-F5344CB8AC3E}">
        <p14:creationId xmlns:p14="http://schemas.microsoft.com/office/powerpoint/2010/main" val="3055864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b="1" dirty="0">
                <a:latin typeface="Arial" charset="0"/>
              </a:rPr>
              <a:t>Benefits of Dynamic Service Registration</a:t>
            </a:r>
          </a:p>
          <a:p>
            <a:pPr lvl="1"/>
            <a:r>
              <a:rPr lang="en-US" altLang="en-US" dirty="0">
                <a:latin typeface="Arial" charset="0"/>
              </a:rPr>
              <a:t>Service registration offers the following benefits:</a:t>
            </a:r>
          </a:p>
          <a:p>
            <a:pPr lvl="2"/>
            <a:r>
              <a:rPr lang="en-US" altLang="en-US" dirty="0">
                <a:latin typeface="Arial" charset="0"/>
              </a:rPr>
              <a:t>Connect-time failover: Because the listener always monitors the state of the instances, service registration facilitates automatic failover of a client connect request to a different instance if one instance is down.</a:t>
            </a:r>
          </a:p>
          <a:p>
            <a:pPr lvl="2"/>
            <a:r>
              <a:rPr lang="en-US" altLang="en-US" dirty="0">
                <a:latin typeface="Arial" charset="0"/>
              </a:rPr>
              <a:t>Connection load balancing: Service registration enables the listener to forward client connect requests to the least-loaded instance and dispatcher or dedicated server. Service registration balances the load across the service handlers and nodes.</a:t>
            </a:r>
          </a:p>
          <a:p>
            <a:pPr lvl="2"/>
            <a:r>
              <a:rPr lang="en-US" altLang="en-US" dirty="0">
                <a:latin typeface="Arial" charset="0"/>
              </a:rPr>
              <a:t>High availability for Oracle Real Application Clusters and Oracle Data Guard</a:t>
            </a:r>
          </a:p>
          <a:p>
            <a:pPr lvl="1"/>
            <a:r>
              <a:rPr lang="en-US" altLang="en-US" b="1" dirty="0">
                <a:latin typeface="Arial" charset="0"/>
              </a:rPr>
              <a:t>The Role of the LREG Process</a:t>
            </a:r>
          </a:p>
          <a:p>
            <a:pPr lvl="1"/>
            <a:r>
              <a:rPr lang="en-US" altLang="en-US" dirty="0">
                <a:latin typeface="Arial" charset="0"/>
              </a:rPr>
              <a:t>The Listener Registration (LREG) process polls the listeners to see if they're running and, if so, registers the following database service information to them:</a:t>
            </a:r>
          </a:p>
          <a:p>
            <a:pPr lvl="2"/>
            <a:r>
              <a:rPr lang="en-US" altLang="en-US" dirty="0">
                <a:latin typeface="Arial" charset="0"/>
              </a:rPr>
              <a:t>Database instance name</a:t>
            </a:r>
          </a:p>
          <a:p>
            <a:pPr lvl="2"/>
            <a:r>
              <a:rPr lang="en-US" altLang="en-US" dirty="0">
                <a:latin typeface="Arial" charset="0"/>
              </a:rPr>
              <a:t>Database service names available on the database instance (for example,  </a:t>
            </a:r>
            <a:r>
              <a:rPr lang="en-US" altLang="en-US" dirty="0">
                <a:latin typeface="Courier New" panose="02070309020205020404" pitchFamily="49" charset="0"/>
                <a:cs typeface="Courier New" panose="02070309020205020404" pitchFamily="49" charset="0"/>
              </a:rPr>
              <a:t>ORCL.example.com</a:t>
            </a:r>
            <a:r>
              <a:rPr lang="en-US" altLang="en-US" dirty="0">
                <a:latin typeface="Arial" charset="0"/>
              </a:rPr>
              <a:t> and </a:t>
            </a:r>
            <a:r>
              <a:rPr lang="en-US" altLang="en-US" dirty="0">
                <a:latin typeface="Courier New" panose="02070309020205020404" pitchFamily="49" charset="0"/>
                <a:cs typeface="Courier New" panose="02070309020205020404" pitchFamily="49" charset="0"/>
              </a:rPr>
              <a:t>PDB1.example.com</a:t>
            </a:r>
            <a:r>
              <a:rPr lang="en-US" altLang="en-US" dirty="0">
                <a:latin typeface="Arial" charset="0"/>
              </a:rPr>
              <a:t>)</a:t>
            </a:r>
          </a:p>
          <a:p>
            <a:pPr lvl="2"/>
            <a:r>
              <a:rPr lang="en-US" altLang="en-US" dirty="0">
                <a:latin typeface="Arial" charset="0"/>
              </a:rPr>
              <a:t>Current and maximum load for the database instance</a:t>
            </a:r>
          </a:p>
          <a:p>
            <a:pPr lvl="2"/>
            <a:r>
              <a:rPr lang="en-US" altLang="en-US" dirty="0">
                <a:latin typeface="Arial" charset="0"/>
              </a:rPr>
              <a:t>Service handlers (dispatchers and dedicated servers) available to the database instance</a:t>
            </a:r>
          </a:p>
          <a:p>
            <a:pPr lvl="1"/>
            <a:r>
              <a:rPr lang="en-US" altLang="en-US" dirty="0">
                <a:latin typeface="Arial" charset="0"/>
              </a:rPr>
              <a:t>LREG registers with the listeners after the database instance mounts the database and every 60 seconds afterward.</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8 - </a:t>
            </a:r>
            <a:fld id="{8D3E7093-E293-45A1-B55F-1C0E9C7E42EA}" type="slidenum">
              <a:rPr lang="en-US" smtClean="0"/>
              <a:t>11</a:t>
            </a:fld>
            <a:endParaRPr lang="en-US" dirty="0"/>
          </a:p>
        </p:txBody>
      </p:sp>
      <p:sp>
        <p:nvSpPr>
          <p:cNvPr id="41988" name="Slide Image Placeholder 8"/>
          <p:cNvSpPr>
            <a:spLocks noGrp="1" noRot="1" noChangeAspect="1" noTextEdit="1"/>
          </p:cNvSpPr>
          <p:nvPr>
            <p:ph type="sldImg"/>
          </p:nvPr>
        </p:nvSpPr>
        <p:spPr>
          <a:xfrm>
            <a:off x="233363" y="444500"/>
            <a:ext cx="6610350" cy="3719513"/>
          </a:xfrm>
          <a:ln/>
        </p:spPr>
      </p:sp>
    </p:spTree>
    <p:extLst>
      <p:ext uri="{BB962C8B-B14F-4D97-AF65-F5344CB8AC3E}">
        <p14:creationId xmlns:p14="http://schemas.microsoft.com/office/powerpoint/2010/main" val="2256617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8 - </a:t>
            </a:r>
            <a:fld id="{0E04EA99-845B-43B3-8F5E-F0499007F94C}" type="slidenum">
              <a:rPr lang="en-US" smtClean="0"/>
              <a:t>12</a:t>
            </a:fld>
            <a:endParaRPr lang="en-US" dirty="0"/>
          </a:p>
        </p:txBody>
      </p:sp>
      <p:sp>
        <p:nvSpPr>
          <p:cNvPr id="5" name="Notes Placeholder 4"/>
          <p:cNvSpPr>
            <a:spLocks noGrp="1"/>
          </p:cNvSpPr>
          <p:nvPr>
            <p:ph type="body" idx="1"/>
          </p:nvPr>
        </p:nvSpPr>
        <p:spPr>
          <a:xfrm>
            <a:off x="296196" y="414337"/>
            <a:ext cx="6479284" cy="8302113"/>
          </a:xfrm>
        </p:spPr>
        <p:txBody>
          <a:bodyPr/>
          <a:lstStyle/>
          <a:p>
            <a:pPr lvl="1" eaLnBrk="1" hangingPunct="1"/>
            <a:r>
              <a:rPr lang="en-US" b="1" dirty="0">
                <a:latin typeface="Arial" charset="0"/>
              </a:rPr>
              <a:t>How to Configure Dynamic Service Registration</a:t>
            </a:r>
          </a:p>
          <a:p>
            <a:pPr lvl="1" eaLnBrk="1" hangingPunct="1"/>
            <a:r>
              <a:rPr lang="en-US" dirty="0">
                <a:latin typeface="Arial" charset="0"/>
              </a:rPr>
              <a:t>The LREG process learns of the available listeners through the </a:t>
            </a:r>
            <a:r>
              <a:rPr lang="en-US" dirty="0">
                <a:latin typeface="Courier New" panose="02070309020205020404" pitchFamily="49" charset="0"/>
                <a:cs typeface="Courier New" panose="02070309020205020404" pitchFamily="49" charset="0"/>
              </a:rPr>
              <a:t>LOCAL_LISTENER</a:t>
            </a:r>
            <a:r>
              <a:rPr lang="en-US" dirty="0">
                <a:latin typeface="Arial" charset="0"/>
              </a:rPr>
              <a:t> and  </a:t>
            </a:r>
            <a:r>
              <a:rPr lang="en-US" dirty="0">
                <a:latin typeface="Courier New" panose="02070309020205020404" pitchFamily="49" charset="0"/>
                <a:cs typeface="Courier New" panose="02070309020205020404" pitchFamily="49" charset="0"/>
              </a:rPr>
              <a:t>REMOTE_LISTENER</a:t>
            </a:r>
            <a:r>
              <a:rPr lang="en-US" dirty="0">
                <a:latin typeface="Arial" charset="0"/>
              </a:rPr>
              <a:t> parameters. These parameters specify listener alias names for local listeners and remote listeners. Both parameters can have multiple values. These aliases resolve to protocol addresses (end points) in the server-side </a:t>
            </a:r>
            <a:r>
              <a:rPr lang="en-US" dirty="0">
                <a:latin typeface="Courier New" panose="02070309020205020404" pitchFamily="49" charset="0"/>
                <a:cs typeface="Courier New" panose="02070309020205020404" pitchFamily="49" charset="0"/>
              </a:rPr>
              <a:t>tnsnames.ora</a:t>
            </a:r>
            <a:r>
              <a:rPr lang="en-US" dirty="0">
                <a:latin typeface="Arial" charset="0"/>
              </a:rPr>
              <a:t> file. </a:t>
            </a:r>
          </a:p>
          <a:p>
            <a:pPr lvl="1" eaLnBrk="1" hangingPunct="1"/>
            <a:r>
              <a:rPr lang="en-US" b="1" dirty="0">
                <a:latin typeface="Arial" charset="0"/>
              </a:rPr>
              <a:t>Note:</a:t>
            </a:r>
            <a:r>
              <a:rPr lang="en-US" dirty="0">
                <a:latin typeface="Arial" charset="0"/>
              </a:rPr>
              <a:t> Clients can also have a </a:t>
            </a:r>
            <a:r>
              <a:rPr lang="en-US" dirty="0">
                <a:latin typeface="Courier New" panose="02070309020205020404" pitchFamily="49" charset="0"/>
                <a:cs typeface="Courier New" panose="02070309020205020404" pitchFamily="49" charset="0"/>
              </a:rPr>
              <a:t>tnsnames.ora</a:t>
            </a:r>
            <a:r>
              <a:rPr lang="en-US" dirty="0">
                <a:latin typeface="Arial" charset="0"/>
              </a:rPr>
              <a:t> file, which you'll learn about in a later lesson. </a:t>
            </a:r>
          </a:p>
          <a:p>
            <a:pPr lvl="1" eaLnBrk="1" hangingPunct="1"/>
            <a:r>
              <a:rPr lang="en-US" dirty="0">
                <a:latin typeface="Arial" charset="0"/>
              </a:rPr>
              <a:t>Through dynamic service registration, the LREG process is then able to pass on information about the available database services to all listeners on those end points.</a:t>
            </a:r>
          </a:p>
          <a:p>
            <a:pPr lvl="1" eaLnBrk="1" hangingPunct="1"/>
            <a:r>
              <a:rPr lang="en-US" dirty="0">
                <a:latin typeface="Arial" charset="0"/>
              </a:rPr>
              <a:t>For example, assume </a:t>
            </a:r>
            <a:r>
              <a:rPr lang="en-US" dirty="0">
                <a:latin typeface="Courier New" panose="02070309020205020404" pitchFamily="49" charset="0"/>
                <a:cs typeface="Courier New" panose="02070309020205020404" pitchFamily="49" charset="0"/>
              </a:rPr>
              <a:t>LOCAL_LISTENER = LISTENER_HOST1</a:t>
            </a:r>
            <a:r>
              <a:rPr lang="en-US" dirty="0">
                <a:latin typeface="Arial" charset="0"/>
              </a:rPr>
              <a:t> and </a:t>
            </a:r>
            <a:r>
              <a:rPr lang="en-US" dirty="0">
                <a:latin typeface="Courier New" panose="02070309020205020404" pitchFamily="49" charset="0"/>
                <a:cs typeface="Courier New" panose="02070309020205020404" pitchFamily="49" charset="0"/>
              </a:rPr>
              <a:t>REMOTE_LISTENER = LISTENER_HOST2</a:t>
            </a:r>
            <a:r>
              <a:rPr lang="en-US" dirty="0">
                <a:latin typeface="Arial" charset="0"/>
              </a:rPr>
              <a:t>. In the </a:t>
            </a:r>
            <a:r>
              <a:rPr lang="en-US" dirty="0">
                <a:latin typeface="Courier New" panose="02070309020205020404" pitchFamily="49" charset="0"/>
                <a:cs typeface="Courier New" panose="02070309020205020404" pitchFamily="49" charset="0"/>
              </a:rPr>
              <a:t>tnsnames.ora</a:t>
            </a:r>
            <a:r>
              <a:rPr lang="en-US" dirty="0">
                <a:latin typeface="Arial" charset="0"/>
              </a:rPr>
              <a:t> file, the </a:t>
            </a:r>
            <a:r>
              <a:rPr lang="en-US" dirty="0">
                <a:latin typeface="Courier New" panose="02070309020205020404" pitchFamily="49" charset="0"/>
                <a:cs typeface="Courier New" panose="02070309020205020404" pitchFamily="49" charset="0"/>
              </a:rPr>
              <a:t>LISTENER_HOST1</a:t>
            </a:r>
            <a:r>
              <a:rPr lang="en-US" dirty="0">
                <a:latin typeface="Arial" charset="0"/>
              </a:rPr>
              <a:t> and </a:t>
            </a:r>
            <a:r>
              <a:rPr lang="en-US" dirty="0">
                <a:latin typeface="Courier New" panose="02070309020205020404" pitchFamily="49" charset="0"/>
                <a:cs typeface="Courier New" panose="02070309020205020404" pitchFamily="49" charset="0"/>
              </a:rPr>
              <a:t>LISTENER_HOST2</a:t>
            </a:r>
            <a:r>
              <a:rPr lang="en-US" dirty="0">
                <a:latin typeface="Arial" charset="0"/>
              </a:rPr>
              <a:t> aliases are resolved to two different end points on two different machines. Notice that the </a:t>
            </a:r>
            <a:r>
              <a:rPr lang="en-US" dirty="0">
                <a:latin typeface="Courier New" panose="02070309020205020404" pitchFamily="49" charset="0"/>
                <a:cs typeface="Courier New" panose="02070309020205020404" pitchFamily="49" charset="0"/>
              </a:rPr>
              <a:t>CONNECT_DATA</a:t>
            </a:r>
            <a:r>
              <a:rPr lang="en-US" dirty="0">
                <a:latin typeface="Arial" charset="0"/>
              </a:rPr>
              <a:t> section is not included.</a:t>
            </a:r>
          </a:p>
          <a:p>
            <a:pPr lvl="1" eaLnBrk="1" hangingPunct="1"/>
            <a:r>
              <a:rPr lang="en-US" dirty="0">
                <a:latin typeface="Courier New" panose="02070309020205020404" pitchFamily="49" charset="0"/>
                <a:cs typeface="Courier New" panose="02070309020205020404" pitchFamily="49" charset="0"/>
              </a:rPr>
              <a:t>LISTENER_HOST1 =</a:t>
            </a:r>
          </a:p>
          <a:p>
            <a:pPr lvl="1" eaLnBrk="1" hangingPunct="1"/>
            <a:r>
              <a:rPr lang="en-US" dirty="0">
                <a:latin typeface="Courier New" panose="02070309020205020404" pitchFamily="49" charset="0"/>
                <a:cs typeface="Courier New" panose="02070309020205020404" pitchFamily="49" charset="0"/>
              </a:rPr>
              <a:t>  (ADDRESS = (PROTOCOL = TCP)(HOST = host1.example.com)(PORT = 1521))</a:t>
            </a:r>
          </a:p>
          <a:p>
            <a:pPr lvl="1" eaLnBrk="1" hangingPunct="1"/>
            <a:r>
              <a:rPr lang="en-US" dirty="0">
                <a:latin typeface="Courier New" panose="02070309020205020404" pitchFamily="49" charset="0"/>
                <a:cs typeface="Courier New" panose="02070309020205020404" pitchFamily="49" charset="0"/>
              </a:rPr>
              <a:t>LISTENER_HOST2 =</a:t>
            </a:r>
          </a:p>
          <a:p>
            <a:pPr lvl="1" eaLnBrk="1" hangingPunct="1"/>
            <a:r>
              <a:rPr lang="en-US" dirty="0">
                <a:latin typeface="Courier New" panose="02070309020205020404" pitchFamily="49" charset="0"/>
                <a:cs typeface="Courier New" panose="02070309020205020404" pitchFamily="49" charset="0"/>
              </a:rPr>
              <a:t>  (ADDRESS = (PROTOCOL = TCP)(HOST = host2.example.com)(PORT = 1521))</a:t>
            </a:r>
          </a:p>
          <a:p>
            <a:pPr lvl="1" eaLnBrk="1" hangingPunct="1"/>
            <a:r>
              <a:rPr lang="en-US" dirty="0">
                <a:latin typeface="Arial" charset="0"/>
              </a:rPr>
              <a:t>For dynamic service registration to work properly, make sure that the </a:t>
            </a:r>
            <a:r>
              <a:rPr lang="en-US" dirty="0">
                <a:latin typeface="Courier New" panose="02070309020205020404" pitchFamily="49" charset="0"/>
                <a:cs typeface="Courier New" panose="02070309020205020404" pitchFamily="49" charset="0"/>
              </a:rPr>
              <a:t>INSTANCE_NAME</a:t>
            </a:r>
            <a:r>
              <a:rPr lang="en-US" dirty="0">
                <a:latin typeface="Arial" charset="0"/>
              </a:rPr>
              <a:t>,  </a:t>
            </a:r>
            <a:r>
              <a:rPr lang="en-US" dirty="0">
                <a:latin typeface="Courier New" panose="02070309020205020404" pitchFamily="49" charset="0"/>
                <a:cs typeface="Courier New" panose="02070309020205020404" pitchFamily="49" charset="0"/>
              </a:rPr>
              <a:t>LOCAL_LISTENER</a:t>
            </a:r>
            <a:r>
              <a:rPr lang="en-US" dirty="0">
                <a:latin typeface="Arial" charset="0"/>
              </a:rPr>
              <a:t>, </a:t>
            </a:r>
            <a:r>
              <a:rPr lang="en-US" dirty="0">
                <a:latin typeface="Courier New" panose="02070309020205020404" pitchFamily="49" charset="0"/>
                <a:cs typeface="Courier New" panose="02070309020205020404" pitchFamily="49" charset="0"/>
              </a:rPr>
              <a:t>REMOTE_LISTENER</a:t>
            </a:r>
            <a:r>
              <a:rPr lang="en-US" dirty="0">
                <a:latin typeface="Arial" charset="0"/>
              </a:rPr>
              <a:t>, and </a:t>
            </a:r>
            <a:r>
              <a:rPr lang="en-US" dirty="0">
                <a:latin typeface="Courier New" panose="02070309020205020404" pitchFamily="49" charset="0"/>
                <a:cs typeface="Courier New" panose="02070309020205020404" pitchFamily="49" charset="0"/>
              </a:rPr>
              <a:t>SERVICE_NAMES</a:t>
            </a:r>
            <a:r>
              <a:rPr lang="en-US" dirty="0">
                <a:latin typeface="Arial" charset="0"/>
              </a:rPr>
              <a:t> parameters are configured properly. By default, the installer populates the </a:t>
            </a:r>
            <a:r>
              <a:rPr lang="en-US" dirty="0">
                <a:latin typeface="Courier New" panose="02070309020205020404" pitchFamily="49" charset="0"/>
                <a:cs typeface="Courier New" panose="02070309020205020404" pitchFamily="49" charset="0"/>
              </a:rPr>
              <a:t>SERVICE_NAME</a:t>
            </a:r>
            <a:r>
              <a:rPr lang="en-US" dirty="0">
                <a:latin typeface="Arial" charset="0"/>
              </a:rPr>
              <a:t> parameter with the global database name (for example, </a:t>
            </a:r>
            <a:r>
              <a:rPr lang="en-US" dirty="0">
                <a:latin typeface="Courier New" panose="02070309020205020404" pitchFamily="49" charset="0"/>
                <a:cs typeface="Courier New" panose="02070309020205020404" pitchFamily="49" charset="0"/>
              </a:rPr>
              <a:t>ORCL.example.com</a:t>
            </a:r>
            <a:r>
              <a:rPr lang="en-US" dirty="0">
                <a:latin typeface="Arial" charset="0"/>
              </a:rPr>
              <a:t>), which provides one database service name that users can use to access the database instance. You can specify multiple service names for the database instance, however, if you want to distinguish among different uses of the same database. Oracle Database Resource Manager lets you view information about the user activity for each service name.</a:t>
            </a:r>
          </a:p>
          <a:p>
            <a:pPr lvl="1" eaLnBrk="1" hangingPunct="1"/>
            <a:r>
              <a:rPr lang="en-US" dirty="0">
                <a:latin typeface="Arial" charset="0"/>
              </a:rPr>
              <a:t>Dynamic service registration does not use the </a:t>
            </a:r>
            <a:r>
              <a:rPr lang="en-US" dirty="0">
                <a:latin typeface="Courier New" panose="02070309020205020404" pitchFamily="49" charset="0"/>
                <a:cs typeface="Courier New" panose="02070309020205020404" pitchFamily="49" charset="0"/>
              </a:rPr>
              <a:t>listener.ora</a:t>
            </a:r>
            <a:r>
              <a:rPr lang="en-US" dirty="0">
                <a:latin typeface="Arial" charset="0"/>
              </a:rPr>
              <a:t> file.</a:t>
            </a:r>
          </a:p>
        </p:txBody>
      </p:sp>
    </p:spTree>
    <p:extLst>
      <p:ext uri="{BB962C8B-B14F-4D97-AF65-F5344CB8AC3E}">
        <p14:creationId xmlns:p14="http://schemas.microsoft.com/office/powerpoint/2010/main" val="121975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dirty="0"/>
              <a:t>Oracle Database </a:t>
            </a:r>
            <a:r>
              <a:rPr lang="en-US" dirty="0" smtClean="0"/>
              <a:t>19c: </a:t>
            </a:r>
            <a:r>
              <a:rPr lang="en-US" dirty="0"/>
              <a:t>Administration Workshop   8 - </a:t>
            </a:r>
            <a:fld id="{885EAB7A-8EF3-48E2-B2F6-5A25ED62AB69}" type="slidenum">
              <a:rPr lang="en-US" smtClean="0"/>
              <a:t>13</a:t>
            </a:fld>
            <a:endParaRPr lang="en-US" dirty="0"/>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pPr lvl="1"/>
            <a:r>
              <a:rPr lang="en-US" altLang="en-US" b="1" dirty="0">
                <a:latin typeface="Arial" charset="0"/>
              </a:rPr>
              <a:t>Advantages of Static Service Registration</a:t>
            </a:r>
          </a:p>
          <a:p>
            <a:pPr lvl="1"/>
            <a:r>
              <a:rPr lang="en-US" altLang="en-US" dirty="0">
                <a:latin typeface="Arial" charset="0"/>
              </a:rPr>
              <a:t>The following are some advantages of using static service registration:</a:t>
            </a:r>
          </a:p>
          <a:p>
            <a:pPr lvl="2"/>
            <a:r>
              <a:rPr lang="en-US" altLang="en-US" dirty="0">
                <a:latin typeface="Arial" charset="0"/>
              </a:rPr>
              <a:t>Static service registration enables you to create a listener for a particular PDB.</a:t>
            </a:r>
          </a:p>
          <a:p>
            <a:pPr lvl="2"/>
            <a:r>
              <a:rPr lang="en-US" altLang="en-US" dirty="0">
                <a:latin typeface="Arial" charset="0"/>
              </a:rPr>
              <a:t>Sometimes you may need the database instance up and running without anyone being able to log in. As soon as it is started up, dynamic service registration will automatically start registering all the database services to the listener, making the database instance available to users.</a:t>
            </a:r>
          </a:p>
          <a:p>
            <a:pPr lvl="2"/>
            <a:r>
              <a:rPr lang="en-US" altLang="en-US" dirty="0">
                <a:latin typeface="Arial" charset="0"/>
              </a:rPr>
              <a:t>There is also a difference in error messages returned between a static listener (which can point to a database service that is down) and a dynamic listener entry (which shows nonexistence) when the database instance is shut down. The first case knows about the database service's existence and gives you an error message with useful information. The second case has no information and can't distinguish between a typo you may have made in the service name and whether it actually even exists.</a:t>
            </a:r>
          </a:p>
          <a:p>
            <a:pPr lvl="1"/>
            <a:r>
              <a:rPr lang="en-US" altLang="en-US" b="1" dirty="0">
                <a:latin typeface="Arial" charset="0"/>
              </a:rPr>
              <a:t>Required Use of Static Service Registration</a:t>
            </a:r>
          </a:p>
          <a:p>
            <a:pPr lvl="1"/>
            <a:r>
              <a:rPr lang="en-US" altLang="en-US" dirty="0">
                <a:latin typeface="Arial" charset="0"/>
              </a:rPr>
              <a:t>Static service registration is required for the following:</a:t>
            </a:r>
          </a:p>
          <a:p>
            <a:pPr lvl="2"/>
            <a:r>
              <a:rPr lang="en-US" altLang="en-US" dirty="0">
                <a:latin typeface="Arial" charset="0"/>
              </a:rPr>
              <a:t>Use of external procedure calls</a:t>
            </a:r>
          </a:p>
          <a:p>
            <a:pPr lvl="2"/>
            <a:r>
              <a:rPr lang="en-US" altLang="en-US" dirty="0">
                <a:latin typeface="Arial" charset="0"/>
              </a:rPr>
              <a:t>Use of Oracle Heterogeneous Services</a:t>
            </a:r>
          </a:p>
          <a:p>
            <a:pPr lvl="2"/>
            <a:r>
              <a:rPr lang="en-US" altLang="en-US" dirty="0">
                <a:latin typeface="Arial" charset="0"/>
              </a:rPr>
              <a:t>Use of Oracle Data Guard</a:t>
            </a:r>
          </a:p>
          <a:p>
            <a:pPr lvl="2"/>
            <a:r>
              <a:rPr lang="en-US" altLang="en-US" dirty="0">
                <a:latin typeface="Arial" charset="0"/>
              </a:rPr>
              <a:t>Remote database startup from a tool other than Oracle Enterprise Manager Cloud Control</a:t>
            </a:r>
          </a:p>
        </p:txBody>
      </p:sp>
    </p:spTree>
    <p:extLst>
      <p:ext uri="{BB962C8B-B14F-4D97-AF65-F5344CB8AC3E}">
        <p14:creationId xmlns:p14="http://schemas.microsoft.com/office/powerpoint/2010/main" val="37501028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8 - </a:t>
            </a:r>
            <a:fld id="{D111156B-81CA-4F53-B783-99B724B6E1D6}" type="slidenum">
              <a:rPr lang="en-US" smtClean="0"/>
              <a:t>14</a:t>
            </a:fld>
            <a:endParaRPr lang="en-US" dirty="0"/>
          </a:p>
        </p:txBody>
      </p:sp>
      <p:sp>
        <p:nvSpPr>
          <p:cNvPr id="5" name="Notes Placeholder 4"/>
          <p:cNvSpPr>
            <a:spLocks noGrp="1"/>
          </p:cNvSpPr>
          <p:nvPr>
            <p:ph type="body" idx="1"/>
          </p:nvPr>
        </p:nvSpPr>
        <p:spPr>
          <a:xfrm>
            <a:off x="296196" y="414337"/>
            <a:ext cx="6479284" cy="8302113"/>
          </a:xfrm>
        </p:spPr>
        <p:txBody>
          <a:bodyPr/>
          <a:lstStyle/>
          <a:p>
            <a:pPr lvl="1"/>
            <a:r>
              <a:rPr lang="en-US" altLang="en-US" b="1" dirty="0">
                <a:latin typeface="Arial" charset="0"/>
              </a:rPr>
              <a:t>How to Configure Static Service Registration</a:t>
            </a:r>
          </a:p>
          <a:p>
            <a:pPr lvl="1"/>
            <a:r>
              <a:rPr lang="en-US" altLang="en-US" dirty="0">
                <a:latin typeface="Arial" charset="0"/>
              </a:rPr>
              <a:t>To create a static listener, you configure the </a:t>
            </a:r>
            <a:r>
              <a:rPr lang="en-US" altLang="en-US" dirty="0">
                <a:latin typeface="Courier New" panose="02070309020205020404" pitchFamily="49" charset="0"/>
                <a:cs typeface="Courier New" panose="02070309020205020404" pitchFamily="49" charset="0"/>
              </a:rPr>
              <a:t>listener.ora</a:t>
            </a:r>
            <a:r>
              <a:rPr lang="en-US" altLang="en-US" dirty="0">
                <a:latin typeface="Arial" charset="0"/>
              </a:rPr>
              <a:t> file. In that file, you define two sections. First, define the listener and its protocol addresses. Second, create a </a:t>
            </a:r>
            <a:r>
              <a:rPr lang="en-US" altLang="en-US" dirty="0">
                <a:latin typeface="Courier New" panose="02070309020205020404" pitchFamily="49" charset="0"/>
                <a:cs typeface="Courier New" panose="02070309020205020404" pitchFamily="49" charset="0"/>
              </a:rPr>
              <a:t>SID_LIST_&lt;listener name&gt;</a:t>
            </a:r>
            <a:r>
              <a:rPr lang="en-US" altLang="en-US" dirty="0">
                <a:latin typeface="Arial" charset="0"/>
              </a:rPr>
              <a:t> section that lists the database services for the listener. For each service, include the following parameters:</a:t>
            </a:r>
          </a:p>
          <a:p>
            <a:pPr lvl="2"/>
            <a:r>
              <a:rPr lang="en-US" altLang="en-US" dirty="0">
                <a:latin typeface="Courier New" panose="02070309020205020404" pitchFamily="49" charset="0"/>
                <a:cs typeface="Courier New" panose="02070309020205020404" pitchFamily="49" charset="0"/>
              </a:rPr>
              <a:t>GLOBAL_DBNAME</a:t>
            </a:r>
            <a:r>
              <a:rPr lang="en-US" altLang="en-US" dirty="0">
                <a:latin typeface="Arial" charset="0"/>
              </a:rPr>
              <a:t>: The PDB's service name (for example, </a:t>
            </a:r>
            <a:r>
              <a:rPr lang="en-US" altLang="en-US" dirty="0">
                <a:latin typeface="Courier New" panose="02070309020205020404" pitchFamily="49" charset="0"/>
                <a:cs typeface="Courier New" panose="02070309020205020404" pitchFamily="49" charset="0"/>
              </a:rPr>
              <a:t>PDB1.example.com)</a:t>
            </a:r>
          </a:p>
          <a:p>
            <a:pPr lvl="2"/>
            <a:r>
              <a:rPr lang="en-US" altLang="en-US" dirty="0">
                <a:latin typeface="Courier New" panose="02070309020205020404" pitchFamily="49" charset="0"/>
                <a:cs typeface="Courier New" panose="02070309020205020404" pitchFamily="49" charset="0"/>
              </a:rPr>
              <a:t>ORACLE_HOME</a:t>
            </a:r>
            <a:r>
              <a:rPr lang="en-US" altLang="en-US" dirty="0">
                <a:latin typeface="Arial" charset="0"/>
              </a:rPr>
              <a:t>: The Oracle home directory</a:t>
            </a:r>
            <a:endParaRPr lang="en-US" altLang="en-US" dirty="0">
              <a:latin typeface="Courier New" panose="02070309020205020404" pitchFamily="49" charset="0"/>
              <a:cs typeface="Courier New" panose="02070309020205020404" pitchFamily="49" charset="0"/>
            </a:endParaRPr>
          </a:p>
          <a:p>
            <a:pPr lvl="2"/>
            <a:r>
              <a:rPr lang="en-US" altLang="en-US" dirty="0">
                <a:latin typeface="Courier New" panose="02070309020205020404" pitchFamily="49" charset="0"/>
                <a:cs typeface="Courier New" panose="02070309020205020404" pitchFamily="49" charset="0"/>
              </a:rPr>
              <a:t>SID_NAME</a:t>
            </a:r>
            <a:r>
              <a:rPr lang="en-US" altLang="en-US" dirty="0">
                <a:latin typeface="Arial" charset="0"/>
              </a:rPr>
              <a:t>: The name of your database instance (for example, </a:t>
            </a:r>
            <a:r>
              <a:rPr lang="en-US" altLang="en-US" dirty="0">
                <a:latin typeface="Courier New" panose="02070309020205020404" pitchFamily="49" charset="0"/>
                <a:cs typeface="Courier New" panose="02070309020205020404" pitchFamily="49" charset="0"/>
              </a:rPr>
              <a:t>ORCL)</a:t>
            </a:r>
            <a:endParaRPr lang="en-US" dirty="0">
              <a:latin typeface="Arial" charset="0"/>
            </a:endParaRPr>
          </a:p>
          <a:p>
            <a:pPr lvl="1" eaLnBrk="1" hangingPunct="1"/>
            <a:r>
              <a:rPr lang="en-US" dirty="0">
                <a:latin typeface="Arial" charset="0"/>
              </a:rPr>
              <a:t>By default, the </a:t>
            </a:r>
            <a:r>
              <a:rPr lang="en-US" dirty="0">
                <a:latin typeface="Courier New" panose="02070309020205020404" pitchFamily="49" charset="0"/>
                <a:cs typeface="Courier New" panose="02070309020205020404" pitchFamily="49" charset="0"/>
              </a:rPr>
              <a:t>listener.ora</a:t>
            </a:r>
            <a:r>
              <a:rPr lang="en-US" dirty="0">
                <a:latin typeface="Arial" charset="0"/>
              </a:rPr>
              <a:t> file is stored in the </a:t>
            </a:r>
            <a:r>
              <a:rPr lang="en-US" dirty="0">
                <a:latin typeface="Courier New" panose="02070309020205020404" pitchFamily="49" charset="0"/>
                <a:cs typeface="Courier New" panose="02070309020205020404" pitchFamily="49" charset="0"/>
              </a:rPr>
              <a:t>$ORACLE_HOME/network/admin </a:t>
            </a:r>
            <a:r>
              <a:rPr lang="en-US" dirty="0">
                <a:latin typeface="Arial" charset="0"/>
              </a:rPr>
              <a:t>directory on the database instance machine.</a:t>
            </a:r>
          </a:p>
          <a:p>
            <a:pPr lvl="1" eaLnBrk="1" hangingPunct="1"/>
            <a:r>
              <a:rPr lang="en-US" dirty="0">
                <a:latin typeface="Courier New" panose="02070309020205020404" pitchFamily="49" charset="0"/>
                <a:cs typeface="Courier New" panose="02070309020205020404" pitchFamily="49" charset="0"/>
              </a:rPr>
              <a:t>LISTENER_SALESPDBS =</a:t>
            </a:r>
          </a:p>
          <a:p>
            <a:pPr lvl="1" eaLnBrk="1" hangingPunct="1"/>
            <a:r>
              <a:rPr lang="en-US" dirty="0">
                <a:latin typeface="Courier New" panose="02070309020205020404" pitchFamily="49" charset="0"/>
                <a:cs typeface="Courier New" panose="02070309020205020404" pitchFamily="49" charset="0"/>
              </a:rPr>
              <a:t>  (DESCRIPTION_LIST =</a:t>
            </a:r>
          </a:p>
          <a:p>
            <a:pPr lvl="1" eaLnBrk="1" hangingPunct="1"/>
            <a:r>
              <a:rPr lang="en-US" dirty="0">
                <a:latin typeface="Courier New" panose="02070309020205020404" pitchFamily="49" charset="0"/>
                <a:cs typeface="Courier New" panose="02070309020205020404" pitchFamily="49" charset="0"/>
              </a:rPr>
              <a:t>    (DESCRIPTION =</a:t>
            </a:r>
          </a:p>
          <a:p>
            <a:pPr lvl="1" eaLnBrk="1" hangingPunct="1"/>
            <a:r>
              <a:rPr lang="en-US" dirty="0">
                <a:latin typeface="Courier New" panose="02070309020205020404" pitchFamily="49" charset="0"/>
                <a:cs typeface="Courier New" panose="02070309020205020404" pitchFamily="49" charset="0"/>
              </a:rPr>
              <a:t>      (ADDRESS = (PROTOCOL = TCP)(HOST = host1.example.com)(PORT = 1561))</a:t>
            </a:r>
          </a:p>
          <a:p>
            <a:pPr lvl="1" eaLnBrk="1" hangingPunct="1"/>
            <a:r>
              <a:rPr lang="en-US" dirty="0">
                <a:latin typeface="Courier New" panose="02070309020205020404" pitchFamily="49" charset="0"/>
                <a:cs typeface="Courier New" panose="02070309020205020404" pitchFamily="49" charset="0"/>
              </a:rPr>
              <a:t>      ))</a:t>
            </a:r>
          </a:p>
          <a:p>
            <a:pPr lvl="1" eaLnBrk="1" hangingPunct="1"/>
            <a:r>
              <a:rPr lang="en-US" dirty="0">
                <a:latin typeface="Courier New" panose="02070309020205020404" pitchFamily="49" charset="0"/>
                <a:cs typeface="Courier New" panose="02070309020205020404" pitchFamily="49" charset="0"/>
              </a:rPr>
              <a:t> </a:t>
            </a:r>
          </a:p>
          <a:p>
            <a:pPr lvl="1" eaLnBrk="1" hangingPunct="1"/>
            <a:r>
              <a:rPr lang="en-US" dirty="0">
                <a:latin typeface="Courier New" panose="02070309020205020404" pitchFamily="49" charset="0"/>
                <a:cs typeface="Courier New" panose="02070309020205020404" pitchFamily="49" charset="0"/>
              </a:rPr>
              <a:t>SID_LIST_LISTENER_SALESPDBS =</a:t>
            </a:r>
          </a:p>
          <a:p>
            <a:pPr lvl="1" eaLnBrk="1" hangingPunct="1"/>
            <a:r>
              <a:rPr lang="en-US" dirty="0">
                <a:latin typeface="Courier New" panose="02070309020205020404" pitchFamily="49" charset="0"/>
                <a:cs typeface="Courier New" panose="02070309020205020404" pitchFamily="49" charset="0"/>
              </a:rPr>
              <a:t>  (SID_LIST =</a:t>
            </a:r>
          </a:p>
          <a:p>
            <a:pPr lvl="1" eaLnBrk="1" hangingPunct="1"/>
            <a:r>
              <a:rPr lang="en-US" dirty="0">
                <a:latin typeface="Courier New" panose="02070309020205020404" pitchFamily="49" charset="0"/>
                <a:cs typeface="Courier New" panose="02070309020205020404" pitchFamily="49" charset="0"/>
              </a:rPr>
              <a:t>    (SID_DESC =</a:t>
            </a:r>
          </a:p>
          <a:p>
            <a:pPr lvl="1" eaLnBrk="1" hangingPunct="1"/>
            <a:r>
              <a:rPr lang="en-US" dirty="0">
                <a:latin typeface="Courier New" panose="02070309020205020404" pitchFamily="49" charset="0"/>
                <a:cs typeface="Courier New" panose="02070309020205020404" pitchFamily="49" charset="0"/>
              </a:rPr>
              <a:t>      (GLOBAL_DBNAME = PDB1.example.com)</a:t>
            </a:r>
          </a:p>
          <a:p>
            <a:pPr lvl="1" eaLnBrk="1" hangingPunct="1"/>
            <a:r>
              <a:rPr lang="en-US" dirty="0">
                <a:latin typeface="Courier New" panose="02070309020205020404" pitchFamily="49" charset="0"/>
                <a:cs typeface="Courier New" panose="02070309020205020404" pitchFamily="49" charset="0"/>
              </a:rPr>
              <a:t>      (SID_NAME = ORCL)</a:t>
            </a:r>
          </a:p>
          <a:p>
            <a:pPr lvl="1" eaLnBrk="1" hangingPunct="1"/>
            <a:r>
              <a:rPr lang="en-US" dirty="0">
                <a:latin typeface="Courier New" panose="02070309020205020404" pitchFamily="49" charset="0"/>
                <a:cs typeface="Courier New" panose="02070309020205020404" pitchFamily="49" charset="0"/>
              </a:rPr>
              <a:t>      (ORACLE_HOME = /u01/app/oracle/product/12.2.0/dbhome_1)</a:t>
            </a:r>
          </a:p>
          <a:p>
            <a:pPr lvl="1" eaLnBrk="1" hangingPunct="1"/>
            <a:r>
              <a:rPr lang="en-US" dirty="0">
                <a:latin typeface="Courier New" panose="02070309020205020404" pitchFamily="49" charset="0"/>
                <a:cs typeface="Courier New" panose="02070309020205020404" pitchFamily="49" charset="0"/>
              </a:rPr>
              <a:t>     )</a:t>
            </a:r>
          </a:p>
          <a:p>
            <a:pPr lvl="1" eaLnBrk="1" hangingPunct="1"/>
            <a:r>
              <a:rPr lang="en-US" dirty="0">
                <a:latin typeface="Courier New" panose="02070309020205020404" pitchFamily="49" charset="0"/>
                <a:cs typeface="Courier New" panose="02070309020205020404" pitchFamily="49" charset="0"/>
              </a:rPr>
              <a:t>    (SID_DESC =</a:t>
            </a:r>
          </a:p>
          <a:p>
            <a:pPr lvl="1" eaLnBrk="1" hangingPunct="1"/>
            <a:r>
              <a:rPr lang="en-US" dirty="0">
                <a:latin typeface="Courier New" panose="02070309020205020404" pitchFamily="49" charset="0"/>
                <a:cs typeface="Courier New" panose="02070309020205020404" pitchFamily="49" charset="0"/>
              </a:rPr>
              <a:t>      (GLOBAL_DBNAME = PDB2.example.com)</a:t>
            </a:r>
          </a:p>
          <a:p>
            <a:pPr lvl="1" eaLnBrk="1" hangingPunct="1"/>
            <a:r>
              <a:rPr lang="en-US" dirty="0">
                <a:latin typeface="Courier New" panose="02070309020205020404" pitchFamily="49" charset="0"/>
                <a:cs typeface="Courier New" panose="02070309020205020404" pitchFamily="49" charset="0"/>
              </a:rPr>
              <a:t>      (SID_NAME = ORCL)</a:t>
            </a:r>
          </a:p>
          <a:p>
            <a:pPr lvl="1" eaLnBrk="1" hangingPunct="1"/>
            <a:r>
              <a:rPr lang="en-US" dirty="0">
                <a:latin typeface="Courier New" panose="02070309020205020404" pitchFamily="49" charset="0"/>
                <a:cs typeface="Courier New" panose="02070309020205020404" pitchFamily="49" charset="0"/>
              </a:rPr>
              <a:t>      (ORACLE_HOME = /u01/app/oracle/product/12.2.0/dbhome_1)</a:t>
            </a:r>
          </a:p>
          <a:p>
            <a:pPr lvl="1" eaLnBrk="1" hangingPunct="1"/>
            <a:r>
              <a:rPr lang="en-US" dirty="0">
                <a:latin typeface="Courier New" panose="02070309020205020404" pitchFamily="49" charset="0"/>
                <a:cs typeface="Courier New" panose="02070309020205020404" pitchFamily="49" charset="0"/>
              </a:rPr>
              <a:t>    )</a:t>
            </a:r>
          </a:p>
          <a:p>
            <a:pPr lvl="1" eaLnBrk="1" hangingPunct="1"/>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7774029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8 - </a:t>
            </a:r>
            <a:fld id="{851BCFD0-A4B0-4A4F-86D8-CFD02EE15F3F}" type="slidenum">
              <a:rPr lang="en-US" altLang="en-US" smtClean="0"/>
              <a:t>15</a:t>
            </a:fld>
            <a:endParaRPr lang="en-US" altLang="en-US" dirty="0"/>
          </a:p>
        </p:txBody>
      </p:sp>
      <p:sp>
        <p:nvSpPr>
          <p:cNvPr id="52227" name="Slide Image Placeholder 5"/>
          <p:cNvSpPr>
            <a:spLocks noGrp="1" noRot="1" noChangeAspect="1" noTextEdit="1"/>
          </p:cNvSpPr>
          <p:nvPr>
            <p:ph type="sldImg"/>
          </p:nvPr>
        </p:nvSpPr>
        <p:spPr>
          <a:ln/>
        </p:spPr>
      </p:sp>
      <p:sp>
        <p:nvSpPr>
          <p:cNvPr id="52228"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Oracle Net provides support for the following naming methods:</a:t>
            </a:r>
          </a:p>
          <a:p>
            <a:pPr lvl="2"/>
            <a:r>
              <a:rPr lang="en-US" altLang="en-US" b="1" dirty="0"/>
              <a:t>Easy connect naming:</a:t>
            </a:r>
            <a:r>
              <a:rPr lang="en-US" altLang="en-US" dirty="0"/>
              <a:t> The easy connect naming method enables clients to connect to an Oracle Database server by using a TCP/IP connect string consisting of a host name, optional port, and service name as follows:</a:t>
            </a:r>
          </a:p>
          <a:p>
            <a:pPr lvl="4"/>
            <a:r>
              <a:rPr lang="en-US" altLang="en-US" dirty="0">
                <a:cs typeface="Courier New" panose="02070309020205020404" pitchFamily="49" charset="0"/>
              </a:rPr>
              <a:t>	CONNECT username/password@host[:port][/service_name]</a:t>
            </a:r>
          </a:p>
          <a:p>
            <a:pPr lvl="2">
              <a:buFont typeface="Times New Roman" panose="02020603050405020304" pitchFamily="18" charset="0"/>
              <a:buNone/>
            </a:pPr>
            <a:r>
              <a:rPr lang="en-US" altLang="en-US" dirty="0"/>
              <a:t>	The easy connect naming method requires no configuration.</a:t>
            </a:r>
            <a:endParaRPr lang="en-US" altLang="en-US" b="1" dirty="0"/>
          </a:p>
          <a:p>
            <a:pPr lvl="2"/>
            <a:r>
              <a:rPr lang="en-US" altLang="en-US" b="1" dirty="0"/>
              <a:t>Local naming:</a:t>
            </a:r>
            <a:r>
              <a:rPr lang="en-US" altLang="en-US" dirty="0"/>
              <a:t> The local naming method stores connect descriptors (identified by their net service name) in a local configuration file named </a:t>
            </a:r>
            <a:r>
              <a:rPr lang="en-US" altLang="en-US" dirty="0">
                <a:latin typeface="Courier New" panose="02070309020205020404" pitchFamily="49" charset="0"/>
                <a:cs typeface="Courier New" panose="02070309020205020404" pitchFamily="49" charset="0"/>
              </a:rPr>
              <a:t>tnsnames.ora </a:t>
            </a:r>
            <a:r>
              <a:rPr lang="en-US" altLang="en-US" dirty="0"/>
              <a:t>on the client.</a:t>
            </a:r>
          </a:p>
          <a:p>
            <a:pPr lvl="2"/>
            <a:r>
              <a:rPr lang="en-US" altLang="en-US" b="1" dirty="0"/>
              <a:t>Directory naming:</a:t>
            </a:r>
            <a:r>
              <a:rPr lang="en-US" altLang="en-US" dirty="0"/>
              <a:t> To access a database service, the directory naming method stores connect identifiers in a centralized directory server that is compliant with the Lightweight Directory Access Protocol (LDAP).</a:t>
            </a:r>
          </a:p>
          <a:p>
            <a:pPr lvl="2"/>
            <a:r>
              <a:rPr lang="en-US" altLang="en-US" b="1" dirty="0"/>
              <a:t>External naming:</a:t>
            </a:r>
            <a:r>
              <a:rPr lang="en-US" altLang="en-US" dirty="0"/>
              <a:t> The external naming method stores net service names in a supported non-Oracle naming service. Supported third-party services include:</a:t>
            </a:r>
          </a:p>
          <a:p>
            <a:pPr lvl="3"/>
            <a:r>
              <a:rPr lang="en-US" altLang="en-US" dirty="0"/>
              <a:t>Network Information Service (NIS) External Naming</a:t>
            </a:r>
          </a:p>
          <a:p>
            <a:pPr lvl="3"/>
            <a:r>
              <a:rPr lang="en-US" altLang="en-US" dirty="0"/>
              <a:t>Distributed Computing Environment (DCE) Cell Directory Services (CDS)</a:t>
            </a:r>
          </a:p>
        </p:txBody>
      </p:sp>
    </p:spTree>
    <p:extLst>
      <p:ext uri="{BB962C8B-B14F-4D97-AF65-F5344CB8AC3E}">
        <p14:creationId xmlns:p14="http://schemas.microsoft.com/office/powerpoint/2010/main" val="1786256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8 - </a:t>
            </a:r>
            <a:fld id="{E1C5A98B-3587-4CAB-8B2C-03E70D0D3D3C}" type="slidenum">
              <a:rPr lang="en-US" altLang="en-US" smtClean="0"/>
              <a:t>16</a:t>
            </a:fld>
            <a:endParaRPr lang="en-US" altLang="en-US" dirty="0"/>
          </a:p>
        </p:txBody>
      </p:sp>
      <p:sp>
        <p:nvSpPr>
          <p:cNvPr id="53251" name="Slide Image Placeholder 5"/>
          <p:cNvSpPr>
            <a:spLocks noGrp="1" noRot="1" noChangeAspect="1" noTextEdit="1"/>
          </p:cNvSpPr>
          <p:nvPr>
            <p:ph type="sldImg"/>
          </p:nvPr>
        </p:nvSpPr>
        <p:spPr>
          <a:ln/>
        </p:spPr>
      </p:sp>
      <p:sp>
        <p:nvSpPr>
          <p:cNvPr id="53252"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With Easy Connect, you supply all the information that is required for the Oracle Net connection as part of the connect string. Easy Connect connection strings take the following form:</a:t>
            </a:r>
          </a:p>
          <a:p>
            <a:pPr lvl="3">
              <a:buFont typeface="Times New Roman" panose="02020603050405020304" pitchFamily="18" charset="0"/>
              <a:buNone/>
            </a:pPr>
            <a:r>
              <a:rPr lang="en-US" altLang="en-US" dirty="0">
                <a:latin typeface="Courier New" panose="02070309020205020404" pitchFamily="49" charset="0"/>
              </a:rPr>
              <a:t>&lt;username&gt;/&lt;password&gt;@&lt;hostname&gt;:&lt;listener port&gt;/&lt;service name&gt;</a:t>
            </a:r>
          </a:p>
          <a:p>
            <a:pPr lvl="1"/>
            <a:r>
              <a:rPr lang="en-US" altLang="en-US" dirty="0"/>
              <a:t>The listener port and service name are optional. If the listener port is not provided, Oracle Net assumes that the default port of 1521 is being used. If the service name is not provided, Oracle Net assumes that the database service name and host name provided in the connect string are identical.</a:t>
            </a:r>
          </a:p>
          <a:p>
            <a:pPr lvl="1"/>
            <a:r>
              <a:rPr lang="en-US" altLang="en-US" dirty="0"/>
              <a:t>Assuming that the listener uses TCP to listen on port 1521, and the </a:t>
            </a:r>
            <a:r>
              <a:rPr lang="en-US" altLang="en-US" dirty="0">
                <a:latin typeface="Courier New" panose="02070309020205020404" pitchFamily="49" charset="0"/>
              </a:rPr>
              <a:t>SERVICE_NAMES=db</a:t>
            </a:r>
            <a:r>
              <a:rPr lang="en-US" altLang="en-US" dirty="0"/>
              <a:t> and </a:t>
            </a:r>
            <a:r>
              <a:rPr lang="en-US" altLang="en-US" dirty="0">
                <a:latin typeface="Courier New" panose="02070309020205020404" pitchFamily="49" charset="0"/>
              </a:rPr>
              <a:t>DB_DOMAIN=us.oracle.com</a:t>
            </a:r>
            <a:r>
              <a:rPr lang="en-US" altLang="en-US" dirty="0"/>
              <a:t> instance parameters, the connect string shown in the slide can be shortened:</a:t>
            </a:r>
          </a:p>
          <a:p>
            <a:pPr lvl="3">
              <a:buFont typeface="Times New Roman" panose="02020603050405020304" pitchFamily="18" charset="0"/>
              <a:buNone/>
            </a:pPr>
            <a:r>
              <a:rPr lang="en-US" altLang="en-US" dirty="0">
                <a:latin typeface="Courier New" panose="02070309020205020404" pitchFamily="49" charset="0"/>
              </a:rPr>
              <a:t>SQL&gt; connect hr/hr@db.us.oracle.com</a:t>
            </a:r>
          </a:p>
          <a:p>
            <a:pPr lvl="1"/>
            <a:r>
              <a:rPr lang="en-US" altLang="en-US" b="1" dirty="0"/>
              <a:t>Note:</a:t>
            </a:r>
            <a:r>
              <a:rPr lang="en-US" altLang="en-US" dirty="0"/>
              <a:t> The </a:t>
            </a:r>
            <a:r>
              <a:rPr lang="en-US" altLang="en-US" dirty="0">
                <a:latin typeface="Courier New" panose="02070309020205020404" pitchFamily="49" charset="0"/>
              </a:rPr>
              <a:t>SERVICE_NAMES</a:t>
            </a:r>
            <a:r>
              <a:rPr lang="en-US" altLang="en-US" dirty="0"/>
              <a:t> initialization parameter can accept multiple comma-separated values. Only one of those values must be </a:t>
            </a:r>
            <a:r>
              <a:rPr lang="en-US" altLang="en-US" dirty="0">
                <a:latin typeface="Courier New" panose="02070309020205020404" pitchFamily="49" charset="0"/>
              </a:rPr>
              <a:t>db</a:t>
            </a:r>
            <a:r>
              <a:rPr lang="en-US" altLang="en-US" dirty="0"/>
              <a:t> for this scenario to work.</a:t>
            </a:r>
          </a:p>
        </p:txBody>
      </p:sp>
    </p:spTree>
    <p:extLst>
      <p:ext uri="{BB962C8B-B14F-4D97-AF65-F5344CB8AC3E}">
        <p14:creationId xmlns:p14="http://schemas.microsoft.com/office/powerpoint/2010/main" val="2462125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8 - </a:t>
            </a:r>
            <a:fld id="{71267D6D-699E-488A-974E-A6C165E60E15}" type="slidenum">
              <a:rPr lang="en-US" altLang="en-US" smtClean="0"/>
              <a:t>17</a:t>
            </a:fld>
            <a:endParaRPr lang="en-US" altLang="en-US" dirty="0"/>
          </a:p>
        </p:txBody>
      </p:sp>
      <p:sp>
        <p:nvSpPr>
          <p:cNvPr id="54275" name="Slide Image Placeholder 5"/>
          <p:cNvSpPr>
            <a:spLocks noGrp="1" noRot="1" noChangeAspect="1" noTextEdit="1"/>
          </p:cNvSpPr>
          <p:nvPr>
            <p:ph type="sldImg"/>
          </p:nvPr>
        </p:nvSpPr>
        <p:spPr>
          <a:ln/>
        </p:spPr>
      </p:sp>
      <p:sp>
        <p:nvSpPr>
          <p:cNvPr id="54276"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With local naming, the user supplies an alias for the Oracle Net service. Oracle Net checks the alias against a local list of known services and, if it finds a match, converts the alias into host, protocol, port, and service name.</a:t>
            </a:r>
          </a:p>
          <a:p>
            <a:pPr lvl="1"/>
            <a:r>
              <a:rPr lang="en-US" altLang="en-US" dirty="0"/>
              <a:t>One advantage of local naming is that the database users need to remember only a short alias rather than the long connect string required by Easy Connect.</a:t>
            </a:r>
          </a:p>
          <a:p>
            <a:pPr lvl="1"/>
            <a:r>
              <a:rPr lang="en-US" altLang="en-US" dirty="0"/>
              <a:t>The local list of known services is stored in the following text configuration file:</a:t>
            </a:r>
          </a:p>
          <a:p>
            <a:pPr lvl="3">
              <a:buFont typeface="Times New Roman" panose="02020603050405020304" pitchFamily="18" charset="0"/>
              <a:buNone/>
            </a:pPr>
            <a:r>
              <a:rPr lang="en-US" altLang="en-US" dirty="0">
                <a:latin typeface="Courier New" panose="02070309020205020404" pitchFamily="49" charset="0"/>
              </a:rPr>
              <a:t>&lt;oracle_home&gt;/network/admin/tnsnames.ora</a:t>
            </a:r>
            <a:r>
              <a:rPr lang="en-US" altLang="en-US" dirty="0"/>
              <a:t> </a:t>
            </a:r>
          </a:p>
          <a:p>
            <a:pPr lvl="1"/>
            <a:r>
              <a:rPr lang="en-US" altLang="en-US" dirty="0"/>
              <a:t>This is the default location of the </a:t>
            </a:r>
            <a:r>
              <a:rPr lang="en-US" altLang="en-US" dirty="0">
                <a:latin typeface="Courier New" panose="02070309020205020404" pitchFamily="49" charset="0"/>
              </a:rPr>
              <a:t>tnsnames.ora</a:t>
            </a:r>
            <a:r>
              <a:rPr lang="en-US" altLang="en-US" dirty="0"/>
              <a:t> file, but the file can be located elsewhere by using the </a:t>
            </a:r>
            <a:r>
              <a:rPr lang="en-US" altLang="en-US" dirty="0">
                <a:latin typeface="Courier New" panose="02070309020205020404" pitchFamily="49" charset="0"/>
              </a:rPr>
              <a:t>TNS_ADMIN</a:t>
            </a:r>
            <a:r>
              <a:rPr lang="en-US" altLang="en-US" dirty="0"/>
              <a:t> environment variable.</a:t>
            </a:r>
          </a:p>
          <a:p>
            <a:pPr lvl="1"/>
            <a:r>
              <a:rPr lang="en-US" altLang="en-US" dirty="0"/>
              <a:t>Local naming is appropriate for organizations in which Oracle Net service configurations do not change often.</a:t>
            </a:r>
          </a:p>
        </p:txBody>
      </p:sp>
    </p:spTree>
    <p:extLst>
      <p:ext uri="{BB962C8B-B14F-4D97-AF65-F5344CB8AC3E}">
        <p14:creationId xmlns:p14="http://schemas.microsoft.com/office/powerpoint/2010/main" val="24834876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8 - </a:t>
            </a:r>
            <a:fld id="{F1FBB782-08BA-489F-BDC0-7892D64FAE47}" type="slidenum">
              <a:rPr lang="en-US" altLang="en-US" smtClean="0"/>
              <a:t>18</a:t>
            </a:fld>
            <a:endParaRPr lang="en-US" altLang="en-US" dirty="0"/>
          </a:p>
        </p:txBody>
      </p:sp>
      <p:sp>
        <p:nvSpPr>
          <p:cNvPr id="55299" name="Slide Image Placeholder 5"/>
          <p:cNvSpPr>
            <a:spLocks noGrp="1" noRot="1" noChangeAspect="1" noTextEdit="1"/>
          </p:cNvSpPr>
          <p:nvPr>
            <p:ph type="sldImg"/>
          </p:nvPr>
        </p:nvSpPr>
        <p:spPr>
          <a:ln/>
        </p:spPr>
      </p:sp>
      <p:sp>
        <p:nvSpPr>
          <p:cNvPr id="55300"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With directory naming, the user supplies an alias for the Oracle Net service. Oracle Net checks the alias against an external list of known services and, if it finds a match, converts the alias into host, protocol, port, and service name. Like local naming, database users need to remember only a short alias.</a:t>
            </a:r>
          </a:p>
          <a:p>
            <a:pPr lvl="1"/>
            <a:r>
              <a:rPr lang="en-US" altLang="en-US" dirty="0"/>
              <a:t>One advantage of directory naming is that the service name is available for users to connect with as soon as a new service name is added to the LDAP directory. With local naming, the database administrator (DBA) must first distribute updated </a:t>
            </a:r>
            <a:r>
              <a:rPr lang="en-US" altLang="en-US" dirty="0">
                <a:latin typeface="Courier New" panose="02070309020205020404" pitchFamily="49" charset="0"/>
              </a:rPr>
              <a:t>tnsnames.ora</a:t>
            </a:r>
            <a:r>
              <a:rPr lang="en-US" altLang="en-US" dirty="0"/>
              <a:t> files containing the changed service name information before users can connect to new or modified services.</a:t>
            </a:r>
          </a:p>
          <a:p>
            <a:pPr lvl="1"/>
            <a:r>
              <a:rPr lang="en-US" altLang="en-US" dirty="0"/>
              <a:t>Directory naming is appropriate for organizations in which Oracle Net service configurations change frequently.</a:t>
            </a:r>
          </a:p>
        </p:txBody>
      </p:sp>
    </p:spTree>
    <p:extLst>
      <p:ext uri="{BB962C8B-B14F-4D97-AF65-F5344CB8AC3E}">
        <p14:creationId xmlns:p14="http://schemas.microsoft.com/office/powerpoint/2010/main" val="99143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8 - </a:t>
            </a:r>
            <a:fld id="{9885C644-7767-4A4B-84D6-6CA581B1FAA4}" type="slidenum">
              <a:rPr lang="en-US" altLang="en-US" smtClean="0"/>
              <a:t>19</a:t>
            </a:fld>
            <a:endParaRPr lang="en-US" altLang="en-US" dirty="0"/>
          </a:p>
        </p:txBody>
      </p:sp>
      <p:sp>
        <p:nvSpPr>
          <p:cNvPr id="57347" name="Slide Image Placeholder 5"/>
          <p:cNvSpPr>
            <a:spLocks noGrp="1" noRot="1" noChangeAspect="1" noTextEdit="1"/>
          </p:cNvSpPr>
          <p:nvPr>
            <p:ph type="sldImg"/>
          </p:nvPr>
        </p:nvSpPr>
        <p:spPr>
          <a:ln/>
        </p:spPr>
      </p:sp>
      <p:sp>
        <p:nvSpPr>
          <p:cNvPr id="57348"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solidFill>
                  <a:schemeClr val="tx1"/>
                </a:solidFill>
              </a:rPr>
              <a:t>Use the following tools and applications to manage your Oracle Network configuration:</a:t>
            </a:r>
          </a:p>
          <a:p>
            <a:pPr lvl="2"/>
            <a:r>
              <a:rPr lang="en-US" altLang="en-US" b="1" dirty="0">
                <a:solidFill>
                  <a:schemeClr val="tx1"/>
                </a:solidFill>
              </a:rPr>
              <a:t>Enterprise Manager Cloud Control:</a:t>
            </a:r>
            <a:r>
              <a:rPr lang="en-US" altLang="en-US" dirty="0">
                <a:solidFill>
                  <a:schemeClr val="tx1"/>
                </a:solidFill>
              </a:rPr>
              <a:t> Provides an integrated environment for configuring and managing Oracle Net Services. Use Enterprise Manager to configure Oracle Net Services for any Oracle home across multiple file systems and administer listeners.</a:t>
            </a:r>
          </a:p>
          <a:p>
            <a:pPr lvl="2"/>
            <a:r>
              <a:rPr lang="en-US" altLang="en-US" b="1" dirty="0">
                <a:solidFill>
                  <a:schemeClr val="tx1"/>
                </a:solidFill>
              </a:rPr>
              <a:t>Oracle Net Manager:</a:t>
            </a:r>
            <a:r>
              <a:rPr lang="en-US" altLang="en-US" dirty="0">
                <a:solidFill>
                  <a:schemeClr val="tx1"/>
                </a:solidFill>
              </a:rPr>
              <a:t> Provides a graphical user interface (GUI) through which you can configure Oracle Net Services for an Oracle home on a local client or a server host</a:t>
            </a:r>
          </a:p>
          <a:p>
            <a:pPr lvl="2"/>
            <a:r>
              <a:rPr lang="en-US" altLang="en-US" b="1" dirty="0">
                <a:solidFill>
                  <a:schemeClr val="tx1"/>
                </a:solidFill>
              </a:rPr>
              <a:t>Oracle Net Configuration Assistant: </a:t>
            </a:r>
            <a:r>
              <a:rPr lang="en-US" altLang="en-US" dirty="0">
                <a:solidFill>
                  <a:schemeClr val="tx1"/>
                </a:solidFill>
              </a:rPr>
              <a:t>Launched by Oracle Universal Installer when you install the Oracle software. During a typical database installation, Oracle Net Configuration Assistant automatically configures a listener called LISTENER that has a TCP/IP listening protocol address for the database. If you perform a custom installation, Oracle Net Configuration Assistant prompts you to configure a listener name and protocol address of your choice</a:t>
            </a:r>
            <a:r>
              <a:rPr lang="en-US" altLang="en-US" dirty="0">
                <a:solidFill>
                  <a:srgbClr val="FF0000"/>
                </a:solidFill>
              </a:rPr>
              <a:t>.</a:t>
            </a:r>
          </a:p>
          <a:p>
            <a:pPr lvl="2"/>
            <a:r>
              <a:rPr lang="en-US" altLang="en-US" b="1" dirty="0">
                <a:solidFill>
                  <a:schemeClr val="tx1"/>
                </a:solidFill>
              </a:rPr>
              <a:t>Listener Control Utility: </a:t>
            </a:r>
            <a:r>
              <a:rPr lang="en-US" altLang="en-US" dirty="0">
                <a:solidFill>
                  <a:schemeClr val="tx1"/>
                </a:solidFill>
              </a:rPr>
              <a:t>Used to start, stop, and view the status of the listener process </a:t>
            </a:r>
          </a:p>
        </p:txBody>
      </p:sp>
    </p:spTree>
    <p:extLst>
      <p:ext uri="{BB962C8B-B14F-4D97-AF65-F5344CB8AC3E}">
        <p14:creationId xmlns:p14="http://schemas.microsoft.com/office/powerpoint/2010/main" val="1806113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pPr lvl="1"/>
            <a:r>
              <a:rPr lang="en-US" altLang="en-US" dirty="0">
                <a:latin typeface="Arial" charset="0"/>
              </a:rPr>
              <a:t>This lesson takes a close look at the Oracle Net Listener and how you can configure your database instance to either dynamically or statically register services to the listener. In addition to the connection methods you learned in an earlier lesson (Easy Connect and OS authentication), you learn that with a little bit of setup, you can quickly connect to a database service by using the local naming method. Lastly, you become familiar with some of the more advanced networking concepts, such as shared server configurations.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8 - </a:t>
            </a:r>
            <a:fld id="{5251B09E-8603-4BDB-A3F8-A7EAEABD4050}" type="slidenum">
              <a:rPr lang="en-US" smtClean="0"/>
              <a:t>2</a:t>
            </a:fld>
            <a:endParaRPr lang="en-US" dirty="0"/>
          </a:p>
        </p:txBody>
      </p:sp>
      <p:sp>
        <p:nvSpPr>
          <p:cNvPr id="40964" name="Slide Image Placeholder 8"/>
          <p:cNvSpPr>
            <a:spLocks noGrp="1" noRot="1" noChangeAspect="1" noTextEdit="1"/>
          </p:cNvSpPr>
          <p:nvPr>
            <p:ph type="sldImg"/>
          </p:nvPr>
        </p:nvSpPr>
        <p:spPr>
          <a:xfrm>
            <a:off x="233363" y="444500"/>
            <a:ext cx="6610350" cy="3719513"/>
          </a:xfrm>
          <a:ln/>
        </p:spPr>
      </p:sp>
    </p:spTree>
    <p:extLst>
      <p:ext uri="{BB962C8B-B14F-4D97-AF65-F5344CB8AC3E}">
        <p14:creationId xmlns:p14="http://schemas.microsoft.com/office/powerpoint/2010/main" val="3054850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1"/>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8 - </a:t>
            </a:r>
            <a:fld id="{BDE04CEE-6E81-478E-A3E7-4612C82E12DC}" type="slidenum">
              <a:rPr lang="en-US" altLang="en-US" smtClean="0"/>
              <a:t>20</a:t>
            </a:fld>
            <a:endParaRPr lang="en-US" altLang="en-US" dirty="0"/>
          </a:p>
        </p:txBody>
      </p:sp>
      <p:sp>
        <p:nvSpPr>
          <p:cNvPr id="58371" name="Rectangle 26"/>
          <p:cNvSpPr>
            <a:spLocks noGrp="1" noRot="1" noChangeAspect="1" noChangeArrowheads="1" noTextEdit="1"/>
          </p:cNvSpPr>
          <p:nvPr>
            <p:ph type="sldImg"/>
          </p:nvPr>
        </p:nvSpPr>
        <p:spPr>
          <a:ln/>
        </p:spPr>
      </p:sp>
      <p:sp>
        <p:nvSpPr>
          <p:cNvPr id="58372" name="Rectangle 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en-US" dirty="0"/>
              <a:t>The following Oracle Net Services components can be configured by using Enterprise Manager Cloud Control and Oracle Net Manager:</a:t>
            </a:r>
          </a:p>
          <a:p>
            <a:pPr lvl="2" eaLnBrk="1" hangingPunct="1"/>
            <a:r>
              <a:rPr lang="en-US" altLang="en-US" dirty="0"/>
              <a:t>Listener: Configuration of the listener includes specifying the listener name, protocol addresses it is accepting connection requests on, and services (database or nondatabase service) it is listening for.</a:t>
            </a:r>
          </a:p>
          <a:p>
            <a:pPr lvl="2" eaLnBrk="1" hangingPunct="1"/>
            <a:r>
              <a:rPr lang="en-US" altLang="en-US" dirty="0"/>
              <a:t>Naming (net service name)</a:t>
            </a:r>
          </a:p>
          <a:p>
            <a:pPr lvl="2" eaLnBrk="1" hangingPunct="1"/>
            <a:r>
              <a:rPr lang="en-US" altLang="en-US" dirty="0"/>
              <a:t>Naming methods</a:t>
            </a:r>
          </a:p>
          <a:p>
            <a:pPr lvl="2" eaLnBrk="1" hangingPunct="1"/>
            <a:r>
              <a:rPr lang="en-US" altLang="en-US" dirty="0"/>
              <a:t>Profiles</a:t>
            </a:r>
          </a:p>
          <a:p>
            <a:pPr lvl="1" eaLnBrk="1" hangingPunct="1"/>
            <a:r>
              <a:rPr lang="en-US" altLang="en-US" dirty="0"/>
              <a:t>The Oracle Net Configuration Assistant configures the listener, naming methods, directory server usage, and a local </a:t>
            </a:r>
            <a:r>
              <a:rPr lang="en-US" altLang="en-US" dirty="0">
                <a:latin typeface="Courier New" panose="02070309020205020404" pitchFamily="49" charset="0"/>
                <a:cs typeface="Courier New" panose="02070309020205020404" pitchFamily="49" charset="0"/>
              </a:rPr>
              <a:t>tnsnames.ora</a:t>
            </a:r>
            <a:r>
              <a:rPr lang="en-US" altLang="en-US" dirty="0"/>
              <a:t> file during installation of Oracle Database software.</a:t>
            </a:r>
          </a:p>
        </p:txBody>
      </p:sp>
    </p:spTree>
    <p:extLst>
      <p:ext uri="{BB962C8B-B14F-4D97-AF65-F5344CB8AC3E}">
        <p14:creationId xmlns:p14="http://schemas.microsoft.com/office/powerpoint/2010/main" val="2517253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dirty="0"/>
              <a:t>Oracle Database </a:t>
            </a:r>
            <a:r>
              <a:rPr lang="en-US" dirty="0" smtClean="0"/>
              <a:t>19c: </a:t>
            </a:r>
            <a:r>
              <a:rPr lang="en-US" dirty="0"/>
              <a:t>Administration Workshop   8 - </a:t>
            </a:r>
            <a:fld id="{9F8A630F-47A3-40C8-B092-817FE3D03714}" type="slidenum">
              <a:rPr lang="en-US" smtClean="0"/>
              <a:t>21</a:t>
            </a:fld>
            <a:endParaRPr lang="en-US" dirty="0"/>
          </a:p>
        </p:txBody>
      </p:sp>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pPr lvl="1"/>
            <a:r>
              <a:rPr lang="en-US" altLang="en-US" dirty="0">
                <a:latin typeface="Arial" charset="0"/>
              </a:rPr>
              <a:t>When a database service is accessible by multiple listener protocol addresses, you can specify the order in which the addresses are to be used. The addresses can be chosen randomly or tried sequentially. In cases in which more than one listener is available, such as Oracle Real Application Clusters (RAC) configurations, Oracle Net can take advantage of listener failover and load balancing as well as Oracle Connection Manager source routing.</a:t>
            </a:r>
          </a:p>
          <a:p>
            <a:pPr lvl="1"/>
            <a:r>
              <a:rPr lang="en-US" altLang="en-US" dirty="0">
                <a:latin typeface="Arial" charset="0"/>
              </a:rPr>
              <a:t>Oracle Net supports advanced connection options, typically used in an Oracle RAC or Oracle Data Guard configuration:</a:t>
            </a:r>
          </a:p>
          <a:p>
            <a:pPr lvl="2"/>
            <a:r>
              <a:rPr lang="en-US" altLang="en-US" b="1" dirty="0">
                <a:latin typeface="Arial" charset="0"/>
              </a:rPr>
              <a:t>Connect-Time Failover</a:t>
            </a:r>
            <a:r>
              <a:rPr lang="en-US" altLang="en-US" dirty="0">
                <a:latin typeface="Arial" charset="0"/>
              </a:rPr>
              <a:t>: With connect-time failover enabled, the alias has two or more listener addresses listed. If the first address is not available, the second is tried. Oracle Net keeps trying addresses in the listed order until it reaches a listener that is functioning or until all addresses have been tried and failed. Transparent Application Failover (TAF) is a client-side feature that allows clients to reconnect to surviving databases in the event of a database instance failure. Notifications are used by the server to trigger TAF callbacks on the client side.</a:t>
            </a:r>
          </a:p>
          <a:p>
            <a:pPr lvl="2"/>
            <a:r>
              <a:rPr lang="en-US" altLang="en-US" b="1" dirty="0">
                <a:latin typeface="Arial" charset="0"/>
              </a:rPr>
              <a:t>Load Balancing</a:t>
            </a:r>
            <a:r>
              <a:rPr lang="en-US" altLang="en-US" dirty="0">
                <a:latin typeface="Arial" charset="0"/>
              </a:rPr>
              <a:t>: With load balancing enabled, Oracle Net picks an address at random from the list of addresses. The runtime connection load-balancing feature improves connection performance by balancing the number of active connections among multiple dispatchers. In a RAC environment, connection pool load balancing also has the capability to balance the number of active connections among multiple instances.</a:t>
            </a:r>
          </a:p>
          <a:p>
            <a:pPr lvl="2"/>
            <a:r>
              <a:rPr lang="en-US" altLang="en-US" b="1" dirty="0">
                <a:latin typeface="Arial" charset="0"/>
              </a:rPr>
              <a:t>Source Routing</a:t>
            </a:r>
            <a:r>
              <a:rPr lang="en-US" altLang="en-US" dirty="0">
                <a:latin typeface="Arial" charset="0"/>
              </a:rPr>
              <a:t>: Source routing is used with Oracle Connection Manager, which serves as a proxy server for Oracle Net traffic, enabling Oracle Net traffic to be routed securely through a firewall. Oracle Net treats the addresses as a list of relays, connecting to the first address and then requesting to be passed from the first to the second until the destination is reached. It differs from failover or load balancing in that all addresses are used each time a connection is made.</a:t>
            </a:r>
          </a:p>
        </p:txBody>
      </p:sp>
    </p:spTree>
    <p:extLst>
      <p:ext uri="{BB962C8B-B14F-4D97-AF65-F5344CB8AC3E}">
        <p14:creationId xmlns:p14="http://schemas.microsoft.com/office/powerpoint/2010/main" val="6969515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8 - </a:t>
            </a:r>
            <a:fld id="{A14C1268-4C9D-456E-B6FD-D4D9CA4F7EAF}" type="slidenum">
              <a:rPr lang="en-US" smtClean="0"/>
              <a:t>22</a:t>
            </a:fld>
            <a:endParaRPr lang="en-US" dirty="0"/>
          </a:p>
        </p:txBody>
      </p:sp>
      <p:sp>
        <p:nvSpPr>
          <p:cNvPr id="41988" name="Slide Image Placeholder 8"/>
          <p:cNvSpPr>
            <a:spLocks noGrp="1" noRot="1" noChangeAspect="1" noTextEdit="1"/>
          </p:cNvSpPr>
          <p:nvPr>
            <p:ph type="sldImg"/>
          </p:nvPr>
        </p:nvSpPr>
        <p:spPr>
          <a:xfrm>
            <a:off x="233363" y="444500"/>
            <a:ext cx="6610350" cy="3719513"/>
          </a:xfrm>
          <a:ln/>
        </p:spPr>
      </p:sp>
    </p:spTree>
    <p:extLst>
      <p:ext uri="{BB962C8B-B14F-4D97-AF65-F5344CB8AC3E}">
        <p14:creationId xmlns:p14="http://schemas.microsoft.com/office/powerpoint/2010/main" val="13034756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b="1" dirty="0">
                <a:latin typeface="Arial" charset="0"/>
              </a:rPr>
              <a:t>Database-to-Database Communication</a:t>
            </a:r>
          </a:p>
          <a:p>
            <a:pPr lvl="1"/>
            <a:r>
              <a:rPr lang="en-US" altLang="en-US" dirty="0">
                <a:latin typeface="Arial" charset="0"/>
              </a:rPr>
              <a:t>To configure communication from your database to another database, you must configure the following on your database server:</a:t>
            </a:r>
          </a:p>
          <a:p>
            <a:pPr lvl="2"/>
            <a:r>
              <a:rPr lang="en-US" altLang="en-US" dirty="0">
                <a:latin typeface="Arial" charset="0"/>
              </a:rPr>
              <a:t>Network connectivity (for example, a net service name defined in the server-side </a:t>
            </a:r>
            <a:r>
              <a:rPr lang="en-US" altLang="en-US" dirty="0">
                <a:latin typeface="Courier New" panose="02070309020205020404" pitchFamily="49" charset="0"/>
                <a:cs typeface="Courier New" panose="02070309020205020404" pitchFamily="49" charset="0"/>
              </a:rPr>
              <a:t>tnsnames.ora</a:t>
            </a:r>
            <a:r>
              <a:rPr lang="en-US" altLang="en-US" dirty="0">
                <a:latin typeface="Arial" charset="0"/>
              </a:rPr>
              <a:t> file)</a:t>
            </a:r>
          </a:p>
          <a:p>
            <a:pPr lvl="2"/>
            <a:r>
              <a:rPr lang="en-US" altLang="en-US" dirty="0">
                <a:latin typeface="Arial" charset="0"/>
              </a:rPr>
              <a:t>A database link</a:t>
            </a:r>
          </a:p>
          <a:p>
            <a:pPr lvl="1"/>
            <a:r>
              <a:rPr lang="en-US" altLang="en-US" dirty="0">
                <a:latin typeface="Arial" charset="0"/>
              </a:rPr>
              <a:t>A database link is a schema object that enables you to access objects on a different database.</a:t>
            </a:r>
          </a:p>
          <a:p>
            <a:pPr lvl="2"/>
            <a:r>
              <a:rPr lang="en-US" altLang="en-US" dirty="0">
                <a:latin typeface="Arial" charset="0"/>
              </a:rPr>
              <a:t>The other database need not be an Oracle database system.</a:t>
            </a:r>
          </a:p>
          <a:p>
            <a:pPr lvl="2"/>
            <a:r>
              <a:rPr lang="en-US" altLang="en-US" dirty="0">
                <a:latin typeface="Arial" charset="0"/>
              </a:rPr>
              <a:t>To access non-Oracle systems, you must use Oracle Heterogeneous Services.</a:t>
            </a:r>
          </a:p>
          <a:p>
            <a:pPr lvl="1"/>
            <a:r>
              <a:rPr lang="en-US" altLang="en-US" dirty="0">
                <a:latin typeface="Arial" charset="0"/>
              </a:rPr>
              <a:t>When an application uses a database link to access a remote database, Oracle Database establishes a database session in the remote database on behalf of the local request.</a:t>
            </a:r>
          </a:p>
          <a:p>
            <a:pPr lvl="1"/>
            <a:r>
              <a:rPr lang="en-US" altLang="en-US" dirty="0">
                <a:latin typeface="Arial" charset="0"/>
              </a:rPr>
              <a:t>You can create fixed user, current user, and connected user database links. Current user links are available only through the Oracle Advanced Security option. </a:t>
            </a:r>
          </a:p>
          <a:p>
            <a:pPr lvl="1"/>
            <a:r>
              <a:rPr lang="en-US" altLang="en-US" dirty="0">
                <a:latin typeface="Arial" charset="0"/>
              </a:rPr>
              <a:t>You can include the </a:t>
            </a:r>
            <a:r>
              <a:rPr lang="en-US" altLang="en-US" dirty="0">
                <a:latin typeface="Courier New" panose="02070309020205020404" pitchFamily="49" charset="0"/>
                <a:cs typeface="Courier New" panose="02070309020205020404" pitchFamily="49" charset="0"/>
              </a:rPr>
              <a:t>PUBLIC</a:t>
            </a:r>
            <a:r>
              <a:rPr lang="en-US" altLang="en-US" dirty="0">
                <a:latin typeface="Arial" charset="0"/>
              </a:rPr>
              <a:t> keyword to create a public database link that is visible to all users. If you omit </a:t>
            </a:r>
            <a:r>
              <a:rPr lang="en-US" altLang="en-US" dirty="0">
                <a:latin typeface="Courier New" panose="02070309020205020404" pitchFamily="49" charset="0"/>
                <a:cs typeface="Courier New" panose="02070309020205020404" pitchFamily="49" charset="0"/>
              </a:rPr>
              <a:t>PUBLIC</a:t>
            </a:r>
            <a:r>
              <a:rPr lang="en-US" altLang="en-US" dirty="0">
                <a:latin typeface="Arial" charset="0"/>
              </a:rPr>
              <a:t>, the database link is private and available only to you.</a:t>
            </a:r>
          </a:p>
          <a:p>
            <a:pPr lvl="1"/>
            <a:r>
              <a:rPr lang="en-US" altLang="en-US" dirty="0">
                <a:latin typeface="Arial" charset="0"/>
              </a:rPr>
              <a:t>To create a private database link, you must have the </a:t>
            </a:r>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DATABASE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LINK</a:t>
            </a:r>
            <a:r>
              <a:rPr lang="en-US" altLang="en-US" dirty="0">
                <a:latin typeface="Arial" charset="0"/>
              </a:rPr>
              <a:t> system privilege. To create a public database link, you must have the </a:t>
            </a:r>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PUBLIC</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DATABASE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LINK</a:t>
            </a:r>
            <a:r>
              <a:rPr lang="en-US" altLang="en-US" dirty="0">
                <a:latin typeface="Arial" charset="0"/>
              </a:rPr>
              <a:t> system privilege.</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8 - </a:t>
            </a:r>
            <a:fld id="{41C4D02F-0201-4E35-97B9-4FCE7897D43F}" type="slidenum">
              <a:rPr lang="en-US" smtClean="0"/>
              <a:t>23</a:t>
            </a:fld>
            <a:endParaRPr lang="en-US" dirty="0"/>
          </a:p>
        </p:txBody>
      </p:sp>
      <p:sp>
        <p:nvSpPr>
          <p:cNvPr id="41988" name="Slide Image Placeholder 8"/>
          <p:cNvSpPr>
            <a:spLocks noGrp="1" noRot="1" noChangeAspect="1" noTextEdit="1"/>
          </p:cNvSpPr>
          <p:nvPr>
            <p:ph type="sldImg"/>
          </p:nvPr>
        </p:nvSpPr>
        <p:spPr>
          <a:xfrm>
            <a:off x="233363" y="444500"/>
            <a:ext cx="6610350" cy="3719513"/>
          </a:xfrm>
          <a:ln/>
        </p:spPr>
      </p:sp>
    </p:spTree>
    <p:extLst>
      <p:ext uri="{BB962C8B-B14F-4D97-AF65-F5344CB8AC3E}">
        <p14:creationId xmlns:p14="http://schemas.microsoft.com/office/powerpoint/2010/main" val="18713119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8 - </a:t>
            </a:r>
            <a:fld id="{CD540701-5440-4F71-9219-0850AA969147}" type="slidenum">
              <a:rPr lang="en-US" smtClean="0"/>
              <a:t>24</a:t>
            </a:fld>
            <a:endParaRPr lang="en-US" dirty="0"/>
          </a:p>
        </p:txBody>
      </p:sp>
      <p:sp>
        <p:nvSpPr>
          <p:cNvPr id="5" name="Notes Placeholder 4"/>
          <p:cNvSpPr>
            <a:spLocks noGrp="1"/>
          </p:cNvSpPr>
          <p:nvPr>
            <p:ph type="body" idx="1"/>
          </p:nvPr>
        </p:nvSpPr>
        <p:spPr>
          <a:xfrm>
            <a:off x="296196" y="414337"/>
            <a:ext cx="6479284" cy="8302113"/>
          </a:xfrm>
        </p:spPr>
        <p:txBody>
          <a:bodyPr/>
          <a:lstStyle/>
          <a:p>
            <a:pPr lvl="1" eaLnBrk="1" hangingPunct="1"/>
            <a:r>
              <a:rPr lang="en-US" b="1" dirty="0">
                <a:latin typeface="Arial" charset="0"/>
              </a:rPr>
              <a:t>Creating Database Links</a:t>
            </a:r>
          </a:p>
          <a:p>
            <a:pPr lvl="1" eaLnBrk="1" hangingPunct="1"/>
            <a:r>
              <a:rPr lang="en-US" dirty="0">
                <a:latin typeface="Arial" charset="0"/>
              </a:rPr>
              <a:t>The SQL command to create a database link is as follows. The </a:t>
            </a:r>
            <a:r>
              <a:rPr lang="en-US" dirty="0">
                <a:latin typeface="Courier New" panose="02070309020205020404" pitchFamily="49" charset="0"/>
                <a:cs typeface="Courier New" panose="02070309020205020404" pitchFamily="49" charset="0"/>
              </a:rPr>
              <a:t>CONNECT</a:t>
            </a:r>
            <a:r>
              <a:rPr lang="en-US" dirty="0">
                <a:latin typeface="Arial" charset="0"/>
              </a:rPr>
              <a:t> </a:t>
            </a:r>
            <a:r>
              <a:rPr lang="en-US" dirty="0">
                <a:latin typeface="Courier New" panose="02070309020205020404" pitchFamily="49" charset="0"/>
                <a:cs typeface="Courier New" panose="02070309020205020404" pitchFamily="49" charset="0"/>
              </a:rPr>
              <a:t>TO</a:t>
            </a:r>
            <a:r>
              <a:rPr lang="en-US" dirty="0">
                <a:latin typeface="Arial" charset="0"/>
              </a:rPr>
              <a:t> clause determines how the connection is established on the remote database. The </a:t>
            </a:r>
            <a:r>
              <a:rPr lang="en-US" dirty="0">
                <a:latin typeface="Courier New" panose="02070309020205020404" pitchFamily="49" charset="0"/>
                <a:cs typeface="Courier New" panose="02070309020205020404" pitchFamily="49" charset="0"/>
              </a:rPr>
              <a:t>&lt;connect_string_for_remote_db&gt; </a:t>
            </a:r>
            <a:r>
              <a:rPr lang="en-US" dirty="0">
                <a:latin typeface="Arial" charset="0"/>
              </a:rPr>
              <a:t>can be a net service name.</a:t>
            </a:r>
          </a:p>
          <a:p>
            <a:pPr lvl="1" eaLnBrk="1" hangingPunct="1"/>
            <a:r>
              <a:rPr lang="en-US" dirty="0">
                <a:latin typeface="Courier New" panose="02070309020205020404" pitchFamily="49" charset="0"/>
                <a:cs typeface="Courier New" panose="02070309020205020404" pitchFamily="49" charset="0"/>
              </a:rPr>
              <a:t>CREATE DATABASE LINK &lt;database_link_name&gt;</a:t>
            </a:r>
          </a:p>
          <a:p>
            <a:pPr lvl="1" eaLnBrk="1" hangingPunct="1"/>
            <a:r>
              <a:rPr lang="en-US" dirty="0">
                <a:latin typeface="Courier New" panose="02070309020205020404" pitchFamily="49" charset="0"/>
                <a:cs typeface="Courier New" panose="02070309020205020404" pitchFamily="49" charset="0"/>
              </a:rPr>
              <a:t>CONNECT TO &lt;user&gt; IDENTIFIED BY &lt;pwd&gt;</a:t>
            </a:r>
          </a:p>
          <a:p>
            <a:pPr lvl="1" eaLnBrk="1" hangingPunct="1"/>
            <a:r>
              <a:rPr lang="en-US" dirty="0">
                <a:latin typeface="Courier New" panose="02070309020205020404" pitchFamily="49" charset="0"/>
                <a:cs typeface="Courier New" panose="02070309020205020404" pitchFamily="49" charset="0"/>
              </a:rPr>
              <a:t>USING '&lt;connect_string_for_remote_db&gt;'</a:t>
            </a:r>
          </a:p>
          <a:p>
            <a:pPr lvl="1" eaLnBrk="1" hangingPunct="1"/>
            <a:r>
              <a:rPr lang="en-US" dirty="0">
                <a:latin typeface="Arial" charset="0"/>
              </a:rPr>
              <a:t>After you create a database link, you can use it to refer to tables and views on the other database. In SQL statements, you can refer to a table or view on the other database by appending </a:t>
            </a:r>
            <a:r>
              <a:rPr lang="en-US" dirty="0">
                <a:latin typeface="Courier New" panose="02070309020205020404" pitchFamily="49" charset="0"/>
                <a:cs typeface="Courier New" panose="02070309020205020404" pitchFamily="49" charset="0"/>
              </a:rPr>
              <a:t>@dblink </a:t>
            </a:r>
            <a:r>
              <a:rPr lang="en-US" dirty="0">
                <a:latin typeface="Arial" charset="0"/>
              </a:rPr>
              <a:t>to the table or view name. You can query a table or view on the other database or use any </a:t>
            </a:r>
            <a:r>
              <a:rPr lang="en-US" dirty="0">
                <a:latin typeface="Courier New" panose="02070309020205020404" pitchFamily="49" charset="0"/>
                <a:cs typeface="Courier New" panose="02070309020205020404" pitchFamily="49" charset="0"/>
              </a:rPr>
              <a:t>INSERT</a:t>
            </a:r>
            <a:r>
              <a:rPr lang="en-US" dirty="0">
                <a:latin typeface="Arial" charset="0"/>
              </a:rPr>
              <a:t>, </a:t>
            </a:r>
            <a:r>
              <a:rPr lang="en-US" dirty="0">
                <a:latin typeface="Courier New" panose="02070309020205020404" pitchFamily="49" charset="0"/>
                <a:cs typeface="Courier New" panose="02070309020205020404" pitchFamily="49" charset="0"/>
              </a:rPr>
              <a:t>UPDATE</a:t>
            </a:r>
            <a:r>
              <a:rPr lang="en-US" dirty="0">
                <a:latin typeface="Arial" charset="0"/>
              </a:rPr>
              <a:t>, </a:t>
            </a:r>
            <a:r>
              <a:rPr lang="en-US" dirty="0">
                <a:latin typeface="Courier New" panose="02070309020205020404" pitchFamily="49" charset="0"/>
                <a:cs typeface="Courier New" panose="02070309020205020404" pitchFamily="49" charset="0"/>
              </a:rPr>
              <a:t>DELETE</a:t>
            </a:r>
            <a:r>
              <a:rPr lang="en-US" dirty="0">
                <a:latin typeface="Arial" charset="0"/>
              </a:rPr>
              <a:t>, or </a:t>
            </a:r>
            <a:r>
              <a:rPr lang="en-US" dirty="0">
                <a:latin typeface="Courier New" panose="02070309020205020404" pitchFamily="49" charset="0"/>
                <a:cs typeface="Courier New" panose="02070309020205020404" pitchFamily="49" charset="0"/>
              </a:rPr>
              <a:t>LOCK</a:t>
            </a:r>
            <a:r>
              <a:rPr lang="en-US" dirty="0">
                <a:latin typeface="Arial" charset="0"/>
              </a:rPr>
              <a:t> </a:t>
            </a:r>
            <a:r>
              <a:rPr lang="en-US" dirty="0">
                <a:latin typeface="Courier New" panose="02070309020205020404" pitchFamily="49" charset="0"/>
                <a:cs typeface="Courier New" panose="02070309020205020404" pitchFamily="49" charset="0"/>
              </a:rPr>
              <a:t>TABLE</a:t>
            </a:r>
            <a:r>
              <a:rPr lang="en-US" dirty="0">
                <a:latin typeface="Arial" charset="0"/>
              </a:rPr>
              <a:t> statement for the table. For example:</a:t>
            </a:r>
          </a:p>
          <a:p>
            <a:pPr lvl="1" eaLnBrk="1" hangingPunct="1"/>
            <a:r>
              <a:rPr lang="en-US" dirty="0">
                <a:latin typeface="Courier New" panose="02070309020205020404" pitchFamily="49" charset="0"/>
                <a:cs typeface="Courier New" panose="02070309020205020404" pitchFamily="49" charset="0"/>
              </a:rPr>
              <a:t>SELECT * FROM employees@&lt;database_link_name&gt;</a:t>
            </a:r>
          </a:p>
          <a:p>
            <a:pPr lvl="1" eaLnBrk="1" hangingPunct="1"/>
            <a:r>
              <a:rPr lang="en-US" b="1" dirty="0">
                <a:latin typeface="Arial" charset="0"/>
              </a:rPr>
              <a:t>Listing Database Links</a:t>
            </a:r>
          </a:p>
          <a:p>
            <a:pPr lvl="1" eaLnBrk="1" hangingPunct="1"/>
            <a:r>
              <a:rPr lang="en-US" dirty="0">
                <a:latin typeface="Arial" charset="0"/>
              </a:rPr>
              <a:t>You can query the following views to determine which database links are defined in your database:</a:t>
            </a:r>
          </a:p>
          <a:p>
            <a:pPr lvl="2" eaLnBrk="1" hangingPunct="1"/>
            <a:r>
              <a:rPr lang="en-US" dirty="0">
                <a:latin typeface="Courier New" panose="02070309020205020404" pitchFamily="49" charset="0"/>
                <a:cs typeface="Courier New" panose="02070309020205020404" pitchFamily="49" charset="0"/>
              </a:rPr>
              <a:t>DBA_DB_LINKS</a:t>
            </a:r>
            <a:r>
              <a:rPr lang="en-US" dirty="0">
                <a:latin typeface="Arial" charset="0"/>
              </a:rPr>
              <a:t>: Lists all database links in the database</a:t>
            </a:r>
          </a:p>
          <a:p>
            <a:pPr lvl="2" eaLnBrk="1" hangingPunct="1"/>
            <a:r>
              <a:rPr lang="en-US" dirty="0">
                <a:latin typeface="Courier New" panose="02070309020205020404" pitchFamily="49" charset="0"/>
                <a:cs typeface="Courier New" panose="02070309020205020404" pitchFamily="49" charset="0"/>
              </a:rPr>
              <a:t>ALL_DB_LINKS</a:t>
            </a:r>
            <a:r>
              <a:rPr lang="en-US" dirty="0">
                <a:latin typeface="Arial" charset="0"/>
              </a:rPr>
              <a:t>: Lists all database links accessible to the connected user</a:t>
            </a:r>
          </a:p>
          <a:p>
            <a:pPr lvl="2" eaLnBrk="1" hangingPunct="1"/>
            <a:r>
              <a:rPr lang="en-US" dirty="0">
                <a:latin typeface="Courier New" panose="02070309020205020404" pitchFamily="49" charset="0"/>
                <a:cs typeface="Courier New" panose="02070309020205020404" pitchFamily="49" charset="0"/>
              </a:rPr>
              <a:t>USER_DB_LINKS</a:t>
            </a:r>
            <a:r>
              <a:rPr lang="en-US" dirty="0">
                <a:latin typeface="Arial" charset="0"/>
              </a:rPr>
              <a:t>: Lists all database links owned by the connected user</a:t>
            </a:r>
          </a:p>
        </p:txBody>
      </p:sp>
    </p:spTree>
    <p:extLst>
      <p:ext uri="{BB962C8B-B14F-4D97-AF65-F5344CB8AC3E}">
        <p14:creationId xmlns:p14="http://schemas.microsoft.com/office/powerpoint/2010/main" val="27217922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dirty="0"/>
              <a:t>Oracle Database </a:t>
            </a:r>
            <a:r>
              <a:rPr lang="en-US" dirty="0" smtClean="0"/>
              <a:t>19c: </a:t>
            </a:r>
            <a:r>
              <a:rPr lang="en-US" dirty="0"/>
              <a:t>Administration Workshop   8 - </a:t>
            </a:r>
            <a:fld id="{2708D7DC-236C-46EE-8D42-31720F686E75}" type="slidenum">
              <a:rPr lang="en-US" smtClean="0"/>
              <a:t>25</a:t>
            </a:fld>
            <a:endParaRPr lang="en-US" dirty="0"/>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pPr lvl="1"/>
            <a:r>
              <a:rPr lang="en-US" b="1" dirty="0">
                <a:latin typeface="Arial" charset="0"/>
              </a:rPr>
              <a:t>Dedicated Server Configuration</a:t>
            </a:r>
          </a:p>
          <a:p>
            <a:pPr lvl="1"/>
            <a:r>
              <a:rPr lang="en-US" dirty="0">
                <a:latin typeface="Arial" charset="0"/>
              </a:rPr>
              <a:t>In a dedicated server configuration, as illustrated in the slide, one server process handles requests for a single client process. Each server process uses system resources, including CPU cycles and memory. In a heavily loaded system, the memory and CPU resources that are used by dedicated server processes can be prohibitive and negatively affect the system’s scalability. If your system is being negatively affected by the resource demands of the dedicated server architecture, you have the following options:</a:t>
            </a:r>
          </a:p>
          <a:p>
            <a:pPr lvl="2"/>
            <a:r>
              <a:rPr lang="en-US" dirty="0">
                <a:latin typeface="Arial" charset="0"/>
              </a:rPr>
              <a:t>Increase system resources by adding more memory and additional CPU capability</a:t>
            </a:r>
          </a:p>
          <a:p>
            <a:pPr lvl="2"/>
            <a:r>
              <a:rPr lang="en-US" dirty="0">
                <a:latin typeface="Arial" charset="0"/>
              </a:rPr>
              <a:t>Use the Oracle Shared Server Process architecture</a:t>
            </a:r>
          </a:p>
          <a:p>
            <a:pPr lvl="1"/>
            <a:r>
              <a:rPr lang="en-US" b="1" dirty="0">
                <a:latin typeface="Arial" charset="0"/>
              </a:rPr>
              <a:t>Shared Server Configuration</a:t>
            </a:r>
          </a:p>
          <a:p>
            <a:pPr lvl="1"/>
            <a:r>
              <a:rPr lang="en-US" dirty="0">
                <a:latin typeface="Arial" charset="0"/>
              </a:rPr>
              <a:t>A shared server configuration, as illustrated in the slide, enables multiple client processes to share a small number of server processes. Each service that participates in the shared server process architecture has at least one dispatcher process (and usually more). When a connection request arrives, the listener does not spawn a dedicated server process. Instead, the listener maintains a list of dispatchers that are available for each service name, along with the connection load (number of concurrent connections) for each dispatcher. Connection requests are routed to the lightest loaded dispatcher that is servicing a given service name. Users remain connected to the same dispatcher for the duration of a session.</a:t>
            </a:r>
          </a:p>
          <a:p>
            <a:pPr lvl="1"/>
            <a:r>
              <a:rPr lang="en-US" dirty="0">
                <a:latin typeface="Arial" charset="0"/>
              </a:rPr>
              <a:t>Unlike dedicated server processes, a single dispatcher can manage hundreds of user sessions. Dispatchers do not actually handle the work of user requests. Instead, they pass user requests to a common queue located in the shared pool portion of the SGA. Shared server processes take over most of the work of dedicated server processes, pulling requests from the queue and processing them until they are complete.</a:t>
            </a:r>
          </a:p>
        </p:txBody>
      </p:sp>
    </p:spTree>
    <p:extLst>
      <p:ext uri="{BB962C8B-B14F-4D97-AF65-F5344CB8AC3E}">
        <p14:creationId xmlns:p14="http://schemas.microsoft.com/office/powerpoint/2010/main" val="23899561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8 - </a:t>
            </a:r>
            <a:fld id="{BE16FF9A-787F-4397-9B44-925A2B5FAA0D}" type="slidenum">
              <a:rPr lang="en-US" smtClean="0"/>
              <a:t>26</a:t>
            </a:fld>
            <a:endParaRPr lang="en-US" dirty="0"/>
          </a:p>
        </p:txBody>
      </p:sp>
      <p:sp>
        <p:nvSpPr>
          <p:cNvPr id="5" name="Notes Placeholder 4"/>
          <p:cNvSpPr>
            <a:spLocks noGrp="1"/>
          </p:cNvSpPr>
          <p:nvPr>
            <p:ph type="body" idx="1"/>
          </p:nvPr>
        </p:nvSpPr>
        <p:spPr>
          <a:xfrm>
            <a:off x="296196" y="414337"/>
            <a:ext cx="6479284" cy="8302113"/>
          </a:xfrm>
        </p:spPr>
        <p:txBody>
          <a:bodyPr/>
          <a:lstStyle/>
          <a:p>
            <a:pPr lvl="1" eaLnBrk="1" hangingPunct="1"/>
            <a:r>
              <a:rPr lang="en-US" dirty="0">
                <a:latin typeface="Arial" charset="0"/>
              </a:rPr>
              <a:t>Because a user session may have requests processed by multiple shared server processes, most of the memory structures that are usually stored in the PGA must be in a shared memory location (by default, in the shared pool). However, if the large pool is configured or if </a:t>
            </a:r>
            <a:r>
              <a:rPr lang="en-US" dirty="0">
                <a:latin typeface="Courier New" panose="02070309020205020404" pitchFamily="49" charset="0"/>
                <a:cs typeface="Courier New" panose="02070309020205020404" pitchFamily="49" charset="0"/>
              </a:rPr>
              <a:t>SGA_TARGET</a:t>
            </a:r>
            <a:r>
              <a:rPr lang="en-US" dirty="0">
                <a:latin typeface="Arial" charset="0"/>
              </a:rPr>
              <a:t> is set for automatic memory management, these memory structures are stored in the large pool portion of the SGA.</a:t>
            </a:r>
          </a:p>
          <a:p>
            <a:pPr lvl="1" eaLnBrk="1" hangingPunct="1"/>
            <a:r>
              <a:rPr lang="en-US" dirty="0">
                <a:latin typeface="Arial" charset="0"/>
              </a:rPr>
              <a:t>The contents of the SGA and PGA are different in a shared server configuration than it is in a dedicated server configuration. In a shared server configuration:</a:t>
            </a:r>
          </a:p>
          <a:p>
            <a:pPr lvl="2" eaLnBrk="1" hangingPunct="1"/>
            <a:r>
              <a:rPr lang="en-US" dirty="0">
                <a:latin typeface="Arial" charset="0"/>
              </a:rPr>
              <a:t>Text and parsed forms of all SQL statements are stored in the SGA.</a:t>
            </a:r>
          </a:p>
          <a:p>
            <a:pPr lvl="2" eaLnBrk="1" hangingPunct="1"/>
            <a:r>
              <a:rPr lang="en-US" dirty="0">
                <a:latin typeface="Arial" charset="0"/>
              </a:rPr>
              <a:t>The cursor state contains runtime memory values for the SQL statement, such as rows retrieved.</a:t>
            </a:r>
          </a:p>
          <a:p>
            <a:pPr lvl="2" eaLnBrk="1" hangingPunct="1"/>
            <a:r>
              <a:rPr lang="en-US" dirty="0">
                <a:latin typeface="Arial" charset="0"/>
              </a:rPr>
              <a:t>User-session data includes security and resource usage information.</a:t>
            </a:r>
          </a:p>
          <a:p>
            <a:pPr lvl="2" eaLnBrk="1" hangingPunct="1"/>
            <a:r>
              <a:rPr lang="en-US" dirty="0">
                <a:latin typeface="Arial" charset="0"/>
              </a:rPr>
              <a:t>The stack space contains local variables for the process.</a:t>
            </a:r>
          </a:p>
          <a:p>
            <a:pPr lvl="1" eaLnBrk="1" hangingPunct="1"/>
            <a:r>
              <a:rPr lang="en-US" dirty="0">
                <a:latin typeface="Arial" charset="0"/>
              </a:rPr>
              <a:t>The change in the SGA and PGA is transparent to the user; however, if you are supporting multiple users, you need to increase the </a:t>
            </a:r>
            <a:r>
              <a:rPr lang="en-US" dirty="0">
                <a:latin typeface="Courier New" panose="02070309020205020404" pitchFamily="49" charset="0"/>
                <a:cs typeface="Courier New" panose="02070309020205020404" pitchFamily="49" charset="0"/>
              </a:rPr>
              <a:t>LARGE_POOL_SIZE</a:t>
            </a:r>
            <a:r>
              <a:rPr lang="en-US" dirty="0">
                <a:latin typeface="Arial" charset="0"/>
              </a:rPr>
              <a:t> initialization parameter. Each shared server process must access the data spaces of all sessions so that any server can handle requests from any session. Space is allocated in the SGA for each session’s data space. You limit the amount of space that a session can allocate by setting the </a:t>
            </a:r>
            <a:r>
              <a:rPr lang="en-US" dirty="0">
                <a:latin typeface="Courier New" panose="02070309020205020404" pitchFamily="49" charset="0"/>
                <a:cs typeface="Courier New" panose="02070309020205020404" pitchFamily="49" charset="0"/>
              </a:rPr>
              <a:t>PRIVATE_SGA</a:t>
            </a:r>
            <a:r>
              <a:rPr lang="en-US" dirty="0">
                <a:latin typeface="Arial" charset="0"/>
              </a:rPr>
              <a:t> resource.</a:t>
            </a:r>
          </a:p>
          <a:p>
            <a:pPr lvl="1" eaLnBrk="1" hangingPunct="1"/>
            <a:r>
              <a:rPr lang="en-US" b="1" dirty="0">
                <a:latin typeface="Arial" charset="0"/>
              </a:rPr>
              <a:t>Pros and Cons</a:t>
            </a:r>
          </a:p>
          <a:p>
            <a:pPr lvl="1" eaLnBrk="1" hangingPunct="1"/>
            <a:r>
              <a:rPr lang="en-US" dirty="0">
                <a:latin typeface="Arial" charset="0"/>
              </a:rPr>
              <a:t>A dedicated server process is good for long-running queries and administrative tasks and is faster than a shared server process in that there is always a server process ready to do work. However, an idle process or too many dedicated processes can result in an inefficient use of resources. Using shared server mode on the database server eliminates the need for a dedicated server process for each user connection, requires less memory for each user connection, and enables a larger number of users on a system with constrained memory. Dedicated server processes and shared server processes are enabled at the same time. Oracle XML DB (XDB) requires shared server processes, and the Oracle database is already configured to use them. You will need to modify the initialization parameters for other users to use shared server processes.</a:t>
            </a:r>
          </a:p>
          <a:p>
            <a:pPr lvl="1" eaLnBrk="1" hangingPunct="1"/>
            <a:r>
              <a:rPr lang="en-US" dirty="0">
                <a:latin typeface="Arial" charset="0"/>
              </a:rPr>
              <a:t>The Oracle Shared Server architecture is an efficient process and memory use model, but it is not appropriate for all connections. Because of the common request queue and the fact that many users may share a dispatcher response queue, shared servers do not perform well with operations that must deal with large sets of data, such as warehouse queries or batch processing. Backup and recovery sessions that use Oracle Recovery Manager (discussed in later lessons) also deal with very large data sets and must use dedicated connections. Many administration tasks must not (and cannot) be performed by using shared server connections. These include starting up and shutting down the instance, creating tablespaces and data files, maintaining indexes and tables, analyzing statistics, and many other tasks that are commonly performed by the DBA. All DBA sessions must choose dedicated servers.</a:t>
            </a:r>
          </a:p>
        </p:txBody>
      </p:sp>
    </p:spTree>
    <p:extLst>
      <p:ext uri="{BB962C8B-B14F-4D97-AF65-F5344CB8AC3E}">
        <p14:creationId xmlns:p14="http://schemas.microsoft.com/office/powerpoint/2010/main" val="21939923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Notes Placeholder 2"/>
          <p:cNvSpPr>
            <a:spLocks noGrp="1"/>
          </p:cNvSpPr>
          <p:nvPr>
            <p:ph type="body" idx="1"/>
          </p:nvPr>
        </p:nvSpPr>
        <p:spPr/>
        <p:txBody>
          <a:bodyPr>
            <a:normAutofit/>
          </a:bodyPr>
          <a:lstStyle/>
          <a:p>
            <a:pPr lvl="1">
              <a:defRPr/>
            </a:pPr>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8 - </a:t>
            </a:r>
            <a:fld id="{03AA40D4-FAD2-40ED-BF6F-60B0B94E0744}" type="slidenum">
              <a:rPr lang="en-US" smtClean="0"/>
              <a:t>27</a:t>
            </a:fld>
            <a:endParaRPr lang="en-US" dirty="0"/>
          </a:p>
        </p:txBody>
      </p:sp>
      <p:sp>
        <p:nvSpPr>
          <p:cNvPr id="54276" name="Slide Image Placeholder 11"/>
          <p:cNvSpPr>
            <a:spLocks noGrp="1" noRot="1" noChangeAspect="1" noTextEdit="1"/>
          </p:cNvSpPr>
          <p:nvPr>
            <p:ph type="sldImg"/>
          </p:nvPr>
        </p:nvSpPr>
        <p:spPr>
          <a:xfrm>
            <a:off x="233363" y="444500"/>
            <a:ext cx="6610350" cy="3719513"/>
          </a:xfrm>
          <a:ln/>
        </p:spPr>
      </p:sp>
    </p:spTree>
    <p:extLst>
      <p:ext uri="{BB962C8B-B14F-4D97-AF65-F5344CB8AC3E}">
        <p14:creationId xmlns:p14="http://schemas.microsoft.com/office/powerpoint/2010/main" val="38229930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body" idx="1"/>
          </p:nvPr>
        </p:nvSpPr>
        <p:spPr>
          <a:noFill/>
          <a:ln/>
        </p:spPr>
        <p:txBody>
          <a:bodyPr/>
          <a:lstStyle/>
          <a:p>
            <a:pPr lvl="1"/>
            <a:endParaRPr 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8 - </a:t>
            </a:r>
            <a:fld id="{ECE91F4B-C2AA-45BA-AD7E-EA023D76452C}" type="slidenum">
              <a:rPr lang="en-US" smtClean="0"/>
              <a:t>28</a:t>
            </a:fld>
            <a:endParaRPr lang="en-US" dirty="0"/>
          </a:p>
        </p:txBody>
      </p:sp>
      <p:sp>
        <p:nvSpPr>
          <p:cNvPr id="55300" name="Slide Image Placeholder 7"/>
          <p:cNvSpPr>
            <a:spLocks noGrp="1" noRot="1" noChangeAspect="1" noTextEdit="1"/>
          </p:cNvSpPr>
          <p:nvPr>
            <p:ph type="sldImg"/>
          </p:nvPr>
        </p:nvSpPr>
        <p:spPr>
          <a:xfrm>
            <a:off x="233363" y="444500"/>
            <a:ext cx="6610350" cy="3719513"/>
          </a:xfrm>
          <a:ln/>
        </p:spPr>
      </p:sp>
    </p:spTree>
    <p:extLst>
      <p:ext uri="{BB962C8B-B14F-4D97-AF65-F5344CB8AC3E}">
        <p14:creationId xmlns:p14="http://schemas.microsoft.com/office/powerpoint/2010/main" val="108364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8 - </a:t>
            </a:r>
            <a:fld id="{74110A4D-C058-4F26-A036-BDF1B360C18A}" type="slidenum">
              <a:rPr lang="en-US" altLang="en-US" smtClean="0"/>
              <a:t>3</a:t>
            </a:fld>
            <a:endParaRPr lang="en-US" altLang="en-US" dirty="0"/>
          </a:p>
        </p:txBody>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Oracle Net Services enables network connections from a client or middle-tier application to the Oracle server. After a network session is established, Oracle Net acts as the data courier for both the client application and the database server. It is responsible for establishing and maintaining the connection between the client application and database server, as well as exchanging messages between them. Oracle Net (or something that simulates Oracle Net, such as Java Database Connectivity) is located on each computer that needs to talk to the database server. </a:t>
            </a:r>
          </a:p>
          <a:p>
            <a:pPr lvl="1"/>
            <a:r>
              <a:rPr lang="en-US" altLang="en-US" dirty="0"/>
              <a:t>On the client computer, Oracle Net is a background component for application connections to the database.</a:t>
            </a:r>
          </a:p>
          <a:p>
            <a:pPr lvl="1"/>
            <a:r>
              <a:rPr lang="en-US" altLang="en-US" dirty="0"/>
              <a:t>On the database server, Oracle Net includes an active process called </a:t>
            </a:r>
            <a:r>
              <a:rPr lang="en-US" altLang="en-US" i="1" dirty="0"/>
              <a:t>Oracle Net Listener</a:t>
            </a:r>
            <a:r>
              <a:rPr lang="en-US" altLang="en-US" dirty="0"/>
              <a:t>, which is responsible for coordinating connections between the database and external applications.</a:t>
            </a:r>
          </a:p>
          <a:p>
            <a:pPr lvl="1"/>
            <a:r>
              <a:rPr lang="en-US" altLang="en-US" dirty="0"/>
              <a:t>The most common use of Oracle Net Services is to allow incoming database connections. You can configure additional net services to allow access to external code libraries (EXTPROC) and to connect the Oracle instance to non-Oracle data sources through Oracle Heterogeneous Services.</a:t>
            </a:r>
          </a:p>
        </p:txBody>
      </p:sp>
      <p:sp>
        <p:nvSpPr>
          <p:cNvPr id="44036"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2174773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8 - </a:t>
            </a:r>
            <a:fld id="{2DA1EFB6-B285-4E9C-A72E-32208F9FA841}" type="slidenum">
              <a:rPr lang="en-US" altLang="en-US" smtClean="0"/>
              <a:t>4</a:t>
            </a:fld>
            <a:endParaRPr lang="en-US" altLang="en-US" dirty="0"/>
          </a:p>
        </p:txBody>
      </p:sp>
      <p:sp>
        <p:nvSpPr>
          <p:cNvPr id="45059" name="Slide Image Placeholder 5"/>
          <p:cNvSpPr>
            <a:spLocks noGrp="1" noRot="1" noChangeAspect="1" noTextEdit="1"/>
          </p:cNvSpPr>
          <p:nvPr>
            <p:ph type="sldImg"/>
          </p:nvPr>
        </p:nvSpPr>
        <p:spPr>
          <a:ln/>
        </p:spPr>
      </p:sp>
      <p:sp>
        <p:nvSpPr>
          <p:cNvPr id="45060"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Oracle Net Listener (or simply </a:t>
            </a:r>
            <a:r>
              <a:rPr lang="en-US" altLang="en-US" i="1" dirty="0"/>
              <a:t>the listener</a:t>
            </a:r>
            <a:r>
              <a:rPr lang="en-US" altLang="en-US" dirty="0"/>
              <a:t>) is the gateway to the Oracle instance for all nonlocal user connections. A single listener can service multiple database instances and thousands of client connections.</a:t>
            </a:r>
          </a:p>
          <a:p>
            <a:pPr lvl="1"/>
            <a:r>
              <a:rPr lang="en-US" altLang="en-US" dirty="0"/>
              <a:t>You can use Enterprise Manager Cloud Control or Oracle Net Manager to configure the listener and specify log file locations.</a:t>
            </a:r>
          </a:p>
          <a:p>
            <a:pPr lvl="1"/>
            <a:r>
              <a:rPr lang="en-US" altLang="en-US" dirty="0"/>
              <a:t>Advanced administrators can also configure Oracle Net Services by manually editing the configuration files, if necessary, with a standard operating system (OS) text editor such as </a:t>
            </a:r>
            <a:r>
              <a:rPr lang="en-US" altLang="en-US" dirty="0">
                <a:latin typeface="Courier New" panose="02070309020205020404" pitchFamily="49" charset="0"/>
              </a:rPr>
              <a:t>vi</a:t>
            </a:r>
            <a:r>
              <a:rPr lang="en-US" altLang="en-US" dirty="0"/>
              <a:t> or </a:t>
            </a:r>
            <a:r>
              <a:rPr lang="en-US" altLang="en-US" dirty="0">
                <a:latin typeface="Courier New" panose="02070309020205020404" pitchFamily="49" charset="0"/>
              </a:rPr>
              <a:t>gedit</a:t>
            </a:r>
            <a:r>
              <a:rPr lang="en-US" altLang="en-US" dirty="0"/>
              <a:t>.</a:t>
            </a:r>
          </a:p>
        </p:txBody>
      </p:sp>
    </p:spTree>
    <p:extLst>
      <p:ext uri="{BB962C8B-B14F-4D97-AF65-F5344CB8AC3E}">
        <p14:creationId xmlns:p14="http://schemas.microsoft.com/office/powerpoint/2010/main" val="1309065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8 - </a:t>
            </a:r>
            <a:fld id="{650CB0BF-166A-4368-8D88-1354EFE2E773}" type="slidenum">
              <a:rPr lang="en-US" smtClean="0"/>
              <a:t>5</a:t>
            </a:fld>
            <a:endParaRPr lang="en-US" dirty="0"/>
          </a:p>
        </p:txBody>
      </p:sp>
      <p:sp>
        <p:nvSpPr>
          <p:cNvPr id="41988" name="Slide Image Placeholder 8"/>
          <p:cNvSpPr>
            <a:spLocks noGrp="1" noRot="1" noChangeAspect="1" noTextEdit="1"/>
          </p:cNvSpPr>
          <p:nvPr>
            <p:ph type="sldImg"/>
          </p:nvPr>
        </p:nvSpPr>
        <p:spPr>
          <a:xfrm>
            <a:off x="233363" y="444500"/>
            <a:ext cx="6610350" cy="3719513"/>
          </a:xfrm>
          <a:ln/>
        </p:spPr>
      </p:sp>
    </p:spTree>
    <p:extLst>
      <p:ext uri="{BB962C8B-B14F-4D97-AF65-F5344CB8AC3E}">
        <p14:creationId xmlns:p14="http://schemas.microsoft.com/office/powerpoint/2010/main" val="3867535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8 - </a:t>
            </a:r>
            <a:fld id="{7F30CAD5-4C22-4A81-BB02-73CF729EA5DC}" type="slidenum">
              <a:rPr lang="en-US" altLang="en-US" smtClean="0"/>
              <a:t>6</a:t>
            </a:fld>
            <a:endParaRPr lang="en-US" altLang="en-US" dirty="0"/>
          </a:p>
        </p:txBody>
      </p:sp>
      <p:sp>
        <p:nvSpPr>
          <p:cNvPr id="46083" name="Slide Image Placeholder 5"/>
          <p:cNvSpPr>
            <a:spLocks noGrp="1" noRot="1" noChangeAspect="1" noTextEdit="1"/>
          </p:cNvSpPr>
          <p:nvPr>
            <p:ph type="sldImg"/>
          </p:nvPr>
        </p:nvSpPr>
        <p:spPr>
          <a:ln/>
        </p:spPr>
      </p:sp>
      <p:sp>
        <p:nvSpPr>
          <p:cNvPr id="46084"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For an application to connect to a service through Oracle Net Listener, it must have information about that service, including the address or host where the listener resides, the protocol that the listener accepts, and the port that the listener monitors. After the listener is located, the final piece of information that the application needs is the name of the service to which it wants to connect.</a:t>
            </a:r>
          </a:p>
          <a:p>
            <a:pPr lvl="1"/>
            <a:r>
              <a:rPr lang="en-US" altLang="en-US" i="1" dirty="0"/>
              <a:t>Oracle Net</a:t>
            </a:r>
            <a:r>
              <a:rPr lang="en-US" altLang="en-US" dirty="0"/>
              <a:t> </a:t>
            </a:r>
            <a:r>
              <a:rPr lang="en-US" altLang="en-US" i="1" dirty="0"/>
              <a:t>names resolution</a:t>
            </a:r>
            <a:r>
              <a:rPr lang="en-US" altLang="en-US" dirty="0"/>
              <a:t> is the process of determining this connection information.</a:t>
            </a:r>
          </a:p>
        </p:txBody>
      </p:sp>
    </p:spTree>
    <p:extLst>
      <p:ext uri="{BB962C8B-B14F-4D97-AF65-F5344CB8AC3E}">
        <p14:creationId xmlns:p14="http://schemas.microsoft.com/office/powerpoint/2010/main" val="4067182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8 - </a:t>
            </a:r>
            <a:fld id="{98485A5D-5734-46B4-B3A5-B6152AD9FE88}" type="slidenum">
              <a:rPr lang="en-US" altLang="en-US" smtClean="0"/>
              <a:t>7</a:t>
            </a:fld>
            <a:endParaRPr lang="en-US" altLang="en-US" dirty="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An Oracle database is represented to a client as a service. A database can have one or more services associated with it. Databases are identified by a </a:t>
            </a:r>
            <a:r>
              <a:rPr lang="en-US" altLang="en-US" i="1" dirty="0"/>
              <a:t>service name</a:t>
            </a:r>
            <a:r>
              <a:rPr lang="en-US" altLang="en-US" dirty="0"/>
              <a:t> that is specified by the </a:t>
            </a:r>
            <a:r>
              <a:rPr lang="en-US" altLang="en-US" dirty="0">
                <a:latin typeface="Courier New" panose="02070309020205020404" pitchFamily="49" charset="0"/>
              </a:rPr>
              <a:t>SERVICE_NAMES</a:t>
            </a:r>
            <a:r>
              <a:rPr lang="en-US" altLang="en-US" dirty="0"/>
              <a:t> parameter in the initialization parameter file. The service name defaults to the global database name, which is a name that comprises the database name (</a:t>
            </a:r>
            <a:r>
              <a:rPr lang="en-US" altLang="en-US" dirty="0">
                <a:latin typeface="Courier New" panose="02070309020205020404" pitchFamily="49" charset="0"/>
              </a:rPr>
              <a:t>DB_NAME</a:t>
            </a:r>
            <a:r>
              <a:rPr lang="en-US" altLang="en-US" dirty="0"/>
              <a:t> parameter value) and the domain name (</a:t>
            </a:r>
            <a:r>
              <a:rPr lang="en-US" altLang="en-US" dirty="0">
                <a:latin typeface="Courier New" panose="02070309020205020404" pitchFamily="49" charset="0"/>
              </a:rPr>
              <a:t>DB_DOMAIN</a:t>
            </a:r>
            <a:r>
              <a:rPr lang="en-US" altLang="en-US" dirty="0"/>
              <a:t> parameter value).</a:t>
            </a:r>
          </a:p>
          <a:p>
            <a:pPr lvl="1"/>
            <a:r>
              <a:rPr lang="en-US" altLang="en-US" dirty="0"/>
              <a:t>To connect to a database service, clients use a </a:t>
            </a:r>
            <a:r>
              <a:rPr lang="en-US" altLang="en-US" i="1" dirty="0"/>
              <a:t>connect descriptor</a:t>
            </a:r>
            <a:r>
              <a:rPr lang="en-US" altLang="en-US" dirty="0"/>
              <a:t> that provides the location of the database and the name of the database service. Clients can use the connect descriptor or a name that resolves to the connect descriptor (as discussed later in this lesson).</a:t>
            </a:r>
          </a:p>
          <a:p>
            <a:pPr lvl="1"/>
            <a:r>
              <a:rPr lang="en-US" altLang="en-US" dirty="0"/>
              <a:t>The following example shows a connect descriptor that enables clients to connect to a database service called </a:t>
            </a:r>
            <a:r>
              <a:rPr lang="en-US" altLang="en-US" dirty="0">
                <a:latin typeface="Courier New" panose="02070309020205020404" pitchFamily="49" charset="0"/>
              </a:rPr>
              <a:t>finance.us.flowers.com</a:t>
            </a:r>
            <a:r>
              <a:rPr lang="en-US" altLang="en-US" dirty="0"/>
              <a:t>.</a:t>
            </a:r>
          </a:p>
          <a:p>
            <a:pPr lvl="4"/>
            <a:r>
              <a:rPr lang="en-US" altLang="en-US" dirty="0"/>
              <a:t>(DESCRIPTION= </a:t>
            </a:r>
          </a:p>
          <a:p>
            <a:pPr lvl="4"/>
            <a:r>
              <a:rPr lang="en-US" altLang="en-US" dirty="0"/>
              <a:t>  (ADDRESS=(PROTOCOL=tcp)(HOST=flowers-server)(PORT=1521))</a:t>
            </a:r>
          </a:p>
          <a:p>
            <a:pPr lvl="4"/>
            <a:r>
              <a:rPr lang="en-US" altLang="en-US" dirty="0"/>
              <a:t>  (CONNECT_DATA=</a:t>
            </a:r>
          </a:p>
          <a:p>
            <a:pPr lvl="4"/>
            <a:r>
              <a:rPr lang="en-US" altLang="en-US" dirty="0"/>
              <a:t>    (SERVICE_NAME=finance.us.flowers.com)))</a:t>
            </a:r>
          </a:p>
        </p:txBody>
      </p:sp>
    </p:spTree>
    <p:extLst>
      <p:ext uri="{BB962C8B-B14F-4D97-AF65-F5344CB8AC3E}">
        <p14:creationId xmlns:p14="http://schemas.microsoft.com/office/powerpoint/2010/main" val="1950663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8 - </a:t>
            </a:r>
            <a:fld id="{5BAFF850-DC65-4256-9137-1D87B6FFD9AE}" type="slidenum">
              <a:rPr lang="en-US" altLang="en-US" smtClean="0"/>
              <a:t>8</a:t>
            </a:fld>
            <a:endParaRPr lang="en-US" altLang="en-US" dirty="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Users initiate a connection request to the Oracle database by sending a </a:t>
            </a:r>
            <a:r>
              <a:rPr lang="en-US" altLang="en-US" i="1" dirty="0"/>
              <a:t>connect string</a:t>
            </a:r>
            <a:r>
              <a:rPr lang="en-US" altLang="en-US" dirty="0"/>
              <a:t>. A connect string includes a username and password, along with a </a:t>
            </a:r>
            <a:r>
              <a:rPr lang="en-US" altLang="en-US" i="1" dirty="0"/>
              <a:t>connect identifier</a:t>
            </a:r>
            <a:r>
              <a:rPr lang="en-US" altLang="en-US" dirty="0"/>
              <a:t>. A connect identifier can be the connect descriptor itself or a </a:t>
            </a:r>
            <a:r>
              <a:rPr lang="en-US" altLang="en-US" i="1" dirty="0"/>
              <a:t>name</a:t>
            </a:r>
            <a:r>
              <a:rPr lang="en-US" altLang="en-US" dirty="0"/>
              <a:t> that resolves to a connect descriptor. One of the most common connect identifiers is a </a:t>
            </a:r>
            <a:r>
              <a:rPr lang="en-US" altLang="en-US" i="1" dirty="0"/>
              <a:t>net service name</a:t>
            </a:r>
            <a:r>
              <a:rPr lang="en-US" altLang="en-US" dirty="0"/>
              <a:t>, which is a simple name for a service.</a:t>
            </a:r>
          </a:p>
          <a:p>
            <a:pPr lvl="1"/>
            <a:r>
              <a:rPr lang="en-US" altLang="en-US" dirty="0"/>
              <a:t>When a net service name is used, connection processing takes place by mapping the net service name to a connect descriptor. The mapping information can be stored in one or more repositories of information and is resolved by using a </a:t>
            </a:r>
            <a:r>
              <a:rPr lang="en-US" altLang="en-US" i="1" dirty="0"/>
              <a:t>naming method</a:t>
            </a:r>
            <a:r>
              <a:rPr lang="en-US" altLang="en-US" dirty="0"/>
              <a:t>.</a:t>
            </a:r>
          </a:p>
        </p:txBody>
      </p:sp>
    </p:spTree>
    <p:extLst>
      <p:ext uri="{BB962C8B-B14F-4D97-AF65-F5344CB8AC3E}">
        <p14:creationId xmlns:p14="http://schemas.microsoft.com/office/powerpoint/2010/main" val="3565858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8 - </a:t>
            </a:r>
            <a:fld id="{AF3EDA4F-CF53-407C-86A5-87DB7858BB67}" type="slidenum">
              <a:rPr lang="en-US" altLang="en-US" smtClean="0"/>
              <a:t>9</a:t>
            </a:fld>
            <a:endParaRPr lang="en-US" altLang="en-US" dirty="0"/>
          </a:p>
        </p:txBody>
      </p:sp>
      <p:sp>
        <p:nvSpPr>
          <p:cNvPr id="49155" name="Slide Image Placeholder 5"/>
          <p:cNvSpPr>
            <a:spLocks noGrp="1" noRot="1" noChangeAspect="1" noTextEdit="1"/>
          </p:cNvSpPr>
          <p:nvPr>
            <p:ph type="sldImg"/>
          </p:nvPr>
        </p:nvSpPr>
        <p:spPr>
          <a:ln/>
        </p:spPr>
      </p:sp>
      <p:sp>
        <p:nvSpPr>
          <p:cNvPr id="49156"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After Oracle Net names resolution is complete, a connection request is passed from the user or middle-tier application (hereafter referred to as the </a:t>
            </a:r>
            <a:r>
              <a:rPr lang="en-US" altLang="en-US" i="1" dirty="0"/>
              <a:t>user process</a:t>
            </a:r>
            <a:r>
              <a:rPr lang="en-US" altLang="en-US" dirty="0"/>
              <a:t>) to the listener. The listener receives a </a:t>
            </a:r>
            <a:r>
              <a:rPr lang="en-US" altLang="en-US" dirty="0">
                <a:latin typeface="Courier New" panose="02070309020205020404" pitchFamily="49" charset="0"/>
              </a:rPr>
              <a:t>CONNECT</a:t>
            </a:r>
            <a:r>
              <a:rPr lang="en-US" altLang="en-US" dirty="0"/>
              <a:t> packet and checks whether that </a:t>
            </a:r>
            <a:r>
              <a:rPr lang="en-US" altLang="en-US" dirty="0">
                <a:latin typeface="Courier New" panose="02070309020205020404" pitchFamily="49" charset="0"/>
              </a:rPr>
              <a:t>CONNECT</a:t>
            </a:r>
            <a:r>
              <a:rPr lang="en-US" altLang="en-US" dirty="0"/>
              <a:t> packet is requesting a valid Oracle Net service name.</a:t>
            </a:r>
          </a:p>
          <a:p>
            <a:pPr lvl="1"/>
            <a:r>
              <a:rPr lang="en-US" altLang="en-US" dirty="0"/>
              <a:t>If the service name is not requested (as in the case of a </a:t>
            </a:r>
            <a:r>
              <a:rPr lang="en-US" altLang="en-US" dirty="0">
                <a:latin typeface="Courier New" panose="02070309020205020404" pitchFamily="49" charset="0"/>
              </a:rPr>
              <a:t>tnsping</a:t>
            </a:r>
            <a:r>
              <a:rPr lang="en-US" altLang="en-US" dirty="0"/>
              <a:t> request), the listener acknowledges the connect request and does nothing else. If an invalid service name is requested, the listener transmits an error code to the user process.</a:t>
            </a:r>
          </a:p>
        </p:txBody>
      </p:sp>
    </p:spTree>
    <p:extLst>
      <p:ext uri="{BB962C8B-B14F-4D97-AF65-F5344CB8AC3E}">
        <p14:creationId xmlns:p14="http://schemas.microsoft.com/office/powerpoint/2010/main" val="7542446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F5C3116B-0A27-4B4D-A23F-E1E4A862F81B}"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5EDB2606-46E0-4886-8612-51A731F3B359}"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889852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F5C3116B-0A27-4B4D-A23F-E1E4A862F81B}"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5EDB2606-46E0-4886-8612-51A731F3B359}" type="slidenum">
              <a:rPr lang="" smtClean="0"/>
              <a:t>‹#›</a:t>
            </a:fld>
            <a:endParaRPr lang=""/>
          </a:p>
        </p:txBody>
      </p:sp>
    </p:spTree>
    <p:extLst>
      <p:ext uri="{BB962C8B-B14F-4D97-AF65-F5344CB8AC3E}">
        <p14:creationId xmlns:p14="http://schemas.microsoft.com/office/powerpoint/2010/main" val="3814246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F5C3116B-0A27-4B4D-A23F-E1E4A862F81B}"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5EDB2606-46E0-4886-8612-51A731F3B359}" type="slidenum">
              <a:rPr lang="" smtClean="0"/>
              <a:t>‹#›</a:t>
            </a:fld>
            <a:endParaRPr lang=""/>
          </a:p>
        </p:txBody>
      </p:sp>
    </p:spTree>
    <p:extLst>
      <p:ext uri="{BB962C8B-B14F-4D97-AF65-F5344CB8AC3E}">
        <p14:creationId xmlns:p14="http://schemas.microsoft.com/office/powerpoint/2010/main" val="4222422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F5C3116B-0A27-4B4D-A23F-E1E4A862F81B}"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5EDB2606-46E0-4886-8612-51A731F3B359}" type="slidenum">
              <a:rPr lang="" smtClean="0"/>
              <a:t>‹#›</a:t>
            </a:fld>
            <a:endParaRPr lang=""/>
          </a:p>
        </p:txBody>
      </p:sp>
    </p:spTree>
    <p:extLst>
      <p:ext uri="{BB962C8B-B14F-4D97-AF65-F5344CB8AC3E}">
        <p14:creationId xmlns:p14="http://schemas.microsoft.com/office/powerpoint/2010/main" val="86718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C3116B-0A27-4B4D-A23F-E1E4A862F81B}"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5EDB2606-46E0-4886-8612-51A731F3B359}" type="slidenum">
              <a:rPr lang="" smtClean="0"/>
              <a:t>‹#›</a:t>
            </a:fld>
            <a:endParaRPr lang=""/>
          </a:p>
        </p:txBody>
      </p:sp>
    </p:spTree>
    <p:extLst>
      <p:ext uri="{BB962C8B-B14F-4D97-AF65-F5344CB8AC3E}">
        <p14:creationId xmlns:p14="http://schemas.microsoft.com/office/powerpoint/2010/main" val="902516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F5C3116B-0A27-4B4D-A23F-E1E4A862F81B}"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5EDB2606-46E0-4886-8612-51A731F3B359}" type="slidenum">
              <a:rPr lang="" smtClean="0"/>
              <a:t>‹#›</a:t>
            </a:fld>
            <a:endParaRPr lang=""/>
          </a:p>
        </p:txBody>
      </p:sp>
    </p:spTree>
    <p:extLst>
      <p:ext uri="{BB962C8B-B14F-4D97-AF65-F5344CB8AC3E}">
        <p14:creationId xmlns:p14="http://schemas.microsoft.com/office/powerpoint/2010/main" val="4171581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F5C3116B-0A27-4B4D-A23F-E1E4A862F81B}" type="datetimeFigureOut">
              <a:rPr lang="" smtClean="0"/>
              <a:t>01/08/2021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5EDB2606-46E0-4886-8612-51A731F3B359}" type="slidenum">
              <a:rPr lang="" smtClean="0"/>
              <a:t>‹#›</a:t>
            </a:fld>
            <a:endParaRPr lang=""/>
          </a:p>
        </p:txBody>
      </p:sp>
    </p:spTree>
    <p:extLst>
      <p:ext uri="{BB962C8B-B14F-4D97-AF65-F5344CB8AC3E}">
        <p14:creationId xmlns:p14="http://schemas.microsoft.com/office/powerpoint/2010/main" val="2634050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F5C3116B-0A27-4B4D-A23F-E1E4A862F81B}" type="datetimeFigureOut">
              <a:rPr lang="" smtClean="0"/>
              <a:t>01/08/2021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5EDB2606-46E0-4886-8612-51A731F3B359}" type="slidenum">
              <a:rPr lang="" smtClean="0"/>
              <a:t>‹#›</a:t>
            </a:fld>
            <a:endParaRPr lang=""/>
          </a:p>
        </p:txBody>
      </p:sp>
    </p:spTree>
    <p:extLst>
      <p:ext uri="{BB962C8B-B14F-4D97-AF65-F5344CB8AC3E}">
        <p14:creationId xmlns:p14="http://schemas.microsoft.com/office/powerpoint/2010/main" val="4155284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C3116B-0A27-4B4D-A23F-E1E4A862F81B}" type="datetimeFigureOut">
              <a:rPr lang="" smtClean="0"/>
              <a:t>01/08/2021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5EDB2606-46E0-4886-8612-51A731F3B359}" type="slidenum">
              <a:rPr lang="" smtClean="0"/>
              <a:t>‹#›</a:t>
            </a:fld>
            <a:endParaRPr lang=""/>
          </a:p>
        </p:txBody>
      </p:sp>
    </p:spTree>
    <p:extLst>
      <p:ext uri="{BB962C8B-B14F-4D97-AF65-F5344CB8AC3E}">
        <p14:creationId xmlns:p14="http://schemas.microsoft.com/office/powerpoint/2010/main" val="3720583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C3116B-0A27-4B4D-A23F-E1E4A862F81B}"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5EDB2606-46E0-4886-8612-51A731F3B359}" type="slidenum">
              <a:rPr lang="" smtClean="0"/>
              <a:t>‹#›</a:t>
            </a:fld>
            <a:endParaRPr lang=""/>
          </a:p>
        </p:txBody>
      </p:sp>
    </p:spTree>
    <p:extLst>
      <p:ext uri="{BB962C8B-B14F-4D97-AF65-F5344CB8AC3E}">
        <p14:creationId xmlns:p14="http://schemas.microsoft.com/office/powerpoint/2010/main" val="66915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C3116B-0A27-4B4D-A23F-E1E4A862F81B}"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5EDB2606-46E0-4886-8612-51A731F3B359}" type="slidenum">
              <a:rPr lang="" smtClean="0"/>
              <a:t>‹#›</a:t>
            </a:fld>
            <a:endParaRPr lang=""/>
          </a:p>
        </p:txBody>
      </p:sp>
    </p:spTree>
    <p:extLst>
      <p:ext uri="{BB962C8B-B14F-4D97-AF65-F5344CB8AC3E}">
        <p14:creationId xmlns:p14="http://schemas.microsoft.com/office/powerpoint/2010/main" val="4259176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C3116B-0A27-4B4D-A23F-E1E4A862F81B}" type="datetimeFigureOut">
              <a:rPr lang="" smtClean="0"/>
              <a:t>01/08/2021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DB2606-46E0-4886-8612-51A731F3B359}" type="slidenum">
              <a:rPr lang="" smtClean="0"/>
              <a:t>‹#›</a:t>
            </a:fld>
            <a:endParaRPr lang=""/>
          </a:p>
        </p:txBody>
      </p:sp>
    </p:spTree>
    <p:extLst>
      <p:ext uri="{BB962C8B-B14F-4D97-AF65-F5344CB8AC3E}">
        <p14:creationId xmlns:p14="http://schemas.microsoft.com/office/powerpoint/2010/main" val="1293099417"/>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tags" Target="../tags/tag12.xml"/><Relationship Id="rId6" Type="http://schemas.openxmlformats.org/officeDocument/2006/relationships/image" Target="../media/image9.png"/><Relationship Id="rId5" Type="http://schemas.openxmlformats.org/officeDocument/2006/relationships/image" Target="../media/image10.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7.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3.xml"/><Relationship Id="rId7"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tags" Target="../tags/tag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4.xml"/><Relationship Id="rId7"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ags" Target="../tags/tag6.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7012" y="2743200"/>
            <a:ext cx="10512862" cy="1325563"/>
          </a:xfrm>
        </p:spPr>
        <p:txBody>
          <a:bodyPr/>
          <a:lstStyle/>
          <a:p>
            <a:r>
              <a:rPr lang="en-US" dirty="0"/>
              <a:t>Oracle Net Services</a:t>
            </a:r>
          </a:p>
        </p:txBody>
      </p:sp>
      <p:sp>
        <p:nvSpPr>
          <p:cNvPr id="12292" name="Line 6"/>
          <p:cNvSpPr>
            <a:spLocks noChangeShapeType="1"/>
          </p:cNvSpPr>
          <p:nvPr/>
        </p:nvSpPr>
        <p:spPr bwMode="auto">
          <a:xfrm>
            <a:off x="2437765" y="4495800"/>
            <a:ext cx="1320456" cy="0"/>
          </a:xfrm>
          <a:prstGeom prst="line">
            <a:avLst/>
          </a:prstGeom>
          <a:noFill/>
          <a:ln w="9525">
            <a:noFill/>
            <a:round/>
            <a:headEnd/>
            <a:tailEnd type="triangle" w="med" len="med"/>
          </a:ln>
        </p:spPr>
        <p:txBody>
          <a:bodyPr lIns="16930" tIns="16930" rIns="16930" bIns="16930">
            <a:spAutoFit/>
          </a:bodyPr>
          <a:lstStyle/>
          <a:p>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2126100" y="849241"/>
            <a:ext cx="7936625" cy="5168103"/>
            <a:chOff x="830654" y="1268641"/>
            <a:chExt cx="7482693" cy="3030071"/>
          </a:xfrm>
        </p:grpSpPr>
        <p:sp>
          <p:nvSpPr>
            <p:cNvPr id="17" name="Freeform 16"/>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18" name="Rounded Rectangle 17"/>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2290" name="Text Box 2"/>
          <p:cNvSpPr txBox="1">
            <a:spLocks noChangeArrowheads="1"/>
          </p:cNvSpPr>
          <p:nvPr/>
        </p:nvSpPr>
        <p:spPr bwMode="blackWhite">
          <a:xfrm>
            <a:off x="4875212" y="2069571"/>
            <a:ext cx="2530475" cy="1371600"/>
          </a:xfrm>
          <a:prstGeom prst="rect">
            <a:avLst/>
          </a:prstGeom>
          <a:solidFill>
            <a:srgbClr val="FFCC33"/>
          </a:solidFill>
          <a:ln w="28575">
            <a:solidFill>
              <a:schemeClr val="tx1"/>
            </a:solidFill>
            <a:miter lim="800000"/>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lnSpc>
                <a:spcPct val="95000"/>
              </a:lnSpc>
              <a:spcBef>
                <a:spcPct val="0"/>
              </a:spcBef>
              <a:buClrTx/>
              <a:buFontTx/>
              <a:buNone/>
            </a:pPr>
            <a:r>
              <a:rPr lang="en-US" altLang="en-US" dirty="0">
                <a:solidFill>
                  <a:srgbClr val="000000"/>
                </a:solidFill>
              </a:rPr>
              <a:t>Server</a:t>
            </a:r>
          </a:p>
          <a:p>
            <a:pPr algn="ctr">
              <a:lnSpc>
                <a:spcPct val="95000"/>
              </a:lnSpc>
              <a:spcBef>
                <a:spcPct val="0"/>
              </a:spcBef>
              <a:buClrTx/>
              <a:buFontTx/>
              <a:buNone/>
            </a:pPr>
            <a:r>
              <a:rPr lang="en-US" altLang="en-US" dirty="0">
                <a:solidFill>
                  <a:srgbClr val="000000"/>
                </a:solidFill>
              </a:rPr>
              <a:t>process</a:t>
            </a:r>
          </a:p>
          <a:p>
            <a:pPr eaLnBrk="1" hangingPunct="1"/>
            <a:endParaRPr lang="en-US" altLang="en-US" i="1" dirty="0">
              <a:solidFill>
                <a:srgbClr val="000000"/>
              </a:solidFill>
            </a:endParaRPr>
          </a:p>
        </p:txBody>
      </p:sp>
      <p:sp>
        <p:nvSpPr>
          <p:cNvPr id="12291" name="Rectangle 3"/>
          <p:cNvSpPr>
            <a:spLocks noGrp="1" noChangeArrowheads="1"/>
          </p:cNvSpPr>
          <p:nvPr>
            <p:ph type="title"/>
          </p:nvPr>
        </p:nvSpPr>
        <p:spPr>
          <a:xfrm>
            <a:off x="760412" y="123228"/>
            <a:ext cx="9904630" cy="596784"/>
          </a:xfrm>
        </p:spPr>
        <p:txBody>
          <a:bodyPr>
            <a:normAutofit fontScale="90000"/>
          </a:bodyPr>
          <a:lstStyle/>
          <a:p>
            <a:pPr eaLnBrk="1" hangingPunct="1"/>
            <a:r>
              <a:rPr lang="en-US" altLang="en-US" dirty="0"/>
              <a:t>User Sessions</a:t>
            </a:r>
          </a:p>
        </p:txBody>
      </p:sp>
      <p:sp>
        <p:nvSpPr>
          <p:cNvPr id="12292" name="Text Box 4"/>
          <p:cNvSpPr txBox="1">
            <a:spLocks noChangeArrowheads="1"/>
          </p:cNvSpPr>
          <p:nvPr/>
        </p:nvSpPr>
        <p:spPr bwMode="blackWhite">
          <a:xfrm>
            <a:off x="5607049" y="2863321"/>
            <a:ext cx="1066800" cy="369332"/>
          </a:xfrm>
          <a:prstGeom prst="rect">
            <a:avLst/>
          </a:prstGeom>
          <a:solidFill>
            <a:schemeClr val="bg2"/>
          </a:solidFill>
          <a:ln w="28575">
            <a:solidFill>
              <a:schemeClr val="tx1"/>
            </a:solidFill>
            <a:miter lim="800000"/>
            <a:headEnd type="none" w="sm" len="sm"/>
            <a:tailEnd type="none" w="sm" len="sm"/>
          </a:ln>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eaLnBrk="1" hangingPunct="1"/>
            <a:r>
              <a:rPr lang="en-US" altLang="en-US" dirty="0">
                <a:solidFill>
                  <a:srgbClr val="000000"/>
                </a:solidFill>
              </a:rPr>
              <a:t>PGA</a:t>
            </a:r>
          </a:p>
        </p:txBody>
      </p:sp>
      <p:sp>
        <p:nvSpPr>
          <p:cNvPr id="12293" name="Rectangle 5"/>
          <p:cNvSpPr>
            <a:spLocks noChangeArrowheads="1"/>
          </p:cNvSpPr>
          <p:nvPr/>
        </p:nvSpPr>
        <p:spPr bwMode="auto">
          <a:xfrm>
            <a:off x="6551611" y="5284259"/>
            <a:ext cx="1006686"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0"/>
              </a:spcBef>
              <a:buClrTx/>
              <a:buFontTx/>
              <a:buNone/>
            </a:pPr>
            <a:r>
              <a:rPr lang="en-US" altLang="en-US" dirty="0">
                <a:solidFill>
                  <a:srgbClr val="000000"/>
                </a:solidFill>
              </a:rPr>
              <a:t>Listener</a:t>
            </a:r>
          </a:p>
        </p:txBody>
      </p:sp>
      <p:pic>
        <p:nvPicPr>
          <p:cNvPr id="12294" name="Picture 6" descr="Diagram: Detailed SG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8326436" y="1140885"/>
            <a:ext cx="12001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Line 7"/>
          <p:cNvSpPr>
            <a:spLocks noChangeShapeType="1"/>
          </p:cNvSpPr>
          <p:nvPr/>
        </p:nvSpPr>
        <p:spPr bwMode="auto">
          <a:xfrm flipH="1">
            <a:off x="7412036" y="2464859"/>
            <a:ext cx="960438" cy="0"/>
          </a:xfrm>
          <a:prstGeom prst="line">
            <a:avLst/>
          </a:prstGeom>
          <a:noFill/>
          <a:ln w="28575" cap="rnd">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2296" name="Line 8"/>
          <p:cNvSpPr>
            <a:spLocks noChangeShapeType="1"/>
          </p:cNvSpPr>
          <p:nvPr/>
        </p:nvSpPr>
        <p:spPr bwMode="auto">
          <a:xfrm flipH="1">
            <a:off x="7412036" y="2922059"/>
            <a:ext cx="1143000" cy="0"/>
          </a:xfrm>
          <a:prstGeom prst="line">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2297" name="Rectangle 9"/>
          <p:cNvSpPr>
            <a:spLocks noChangeArrowheads="1"/>
          </p:cNvSpPr>
          <p:nvPr/>
        </p:nvSpPr>
        <p:spPr bwMode="auto">
          <a:xfrm>
            <a:off x="3122611" y="2831572"/>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0"/>
              </a:spcBef>
              <a:buClrTx/>
              <a:buFontTx/>
              <a:buNone/>
            </a:pPr>
            <a:r>
              <a:rPr lang="en-US" altLang="en-US" dirty="0">
                <a:solidFill>
                  <a:srgbClr val="000000"/>
                </a:solidFill>
              </a:rPr>
              <a:t>User session</a:t>
            </a:r>
          </a:p>
        </p:txBody>
      </p:sp>
      <p:pic>
        <p:nvPicPr>
          <p:cNvPr id="12298" name="Picture 10" descr="People: Person, User, Blu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636836" y="4293660"/>
            <a:ext cx="13335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9" name="Text Box 11"/>
          <p:cNvSpPr txBox="1">
            <a:spLocks noChangeArrowheads="1"/>
          </p:cNvSpPr>
          <p:nvPr/>
        </p:nvSpPr>
        <p:spPr bwMode="blackWhite">
          <a:xfrm>
            <a:off x="2513011" y="3866621"/>
            <a:ext cx="1676400" cy="355482"/>
          </a:xfrm>
          <a:prstGeom prst="rect">
            <a:avLst/>
          </a:prstGeom>
          <a:solidFill>
            <a:srgbClr val="99CCFF"/>
          </a:solidFill>
          <a:ln w="28575">
            <a:solidFill>
              <a:schemeClr val="tx1"/>
            </a:solidFill>
            <a:miter lim="800000"/>
            <a:headEnd type="none" w="sm" len="sm"/>
            <a:tailEnd type="none" w="sm" len="sm"/>
          </a:ln>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lnSpc>
                <a:spcPct val="95000"/>
              </a:lnSpc>
              <a:spcBef>
                <a:spcPct val="0"/>
              </a:spcBef>
              <a:buClrTx/>
              <a:buFontTx/>
              <a:buNone/>
            </a:pPr>
            <a:r>
              <a:rPr lang="en-US" altLang="en-US" dirty="0">
                <a:solidFill>
                  <a:srgbClr val="000000"/>
                </a:solidFill>
              </a:rPr>
              <a:t>User process</a:t>
            </a:r>
          </a:p>
        </p:txBody>
      </p:sp>
      <p:sp>
        <p:nvSpPr>
          <p:cNvPr id="12300" name="Line 12"/>
          <p:cNvSpPr>
            <a:spLocks noChangeShapeType="1"/>
          </p:cNvSpPr>
          <p:nvPr/>
        </p:nvSpPr>
        <p:spPr bwMode="auto">
          <a:xfrm flipH="1">
            <a:off x="3122612" y="3169709"/>
            <a:ext cx="1736725" cy="0"/>
          </a:xfrm>
          <a:prstGeom prst="line">
            <a:avLst/>
          </a:prstGeom>
          <a:noFill/>
          <a:ln w="28575">
            <a:solidFill>
              <a:schemeClr val="tx1"/>
            </a:solidFill>
            <a:round/>
            <a:headEnd type="triangle" w="lg" len="lg"/>
            <a:tailEnd w="lg" len="lg"/>
          </a:ln>
          <a:extLst>
            <a:ext uri="{909E8E84-426E-40DD-AFC4-6F175D3DCCD1}">
              <a14:hiddenFill xmlns:a14="http://schemas.microsoft.com/office/drawing/2010/main">
                <a:noFill/>
              </a14:hiddenFill>
            </a:ext>
          </a:extLst>
        </p:spPr>
        <p:txBody>
          <a:bodyPr/>
          <a:lstStyle/>
          <a:p>
            <a:endParaRPr lang="en-US" dirty="0"/>
          </a:p>
        </p:txBody>
      </p:sp>
      <p:sp>
        <p:nvSpPr>
          <p:cNvPr id="12301" name="Line 13"/>
          <p:cNvSpPr>
            <a:spLocks noChangeShapeType="1"/>
          </p:cNvSpPr>
          <p:nvPr/>
        </p:nvSpPr>
        <p:spPr bwMode="auto">
          <a:xfrm>
            <a:off x="3122611" y="3158597"/>
            <a:ext cx="0" cy="695325"/>
          </a:xfrm>
          <a:prstGeom prst="line">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dirty="0"/>
          </a:p>
        </p:txBody>
      </p:sp>
      <p:pic>
        <p:nvPicPr>
          <p:cNvPr id="12302" name="Picture 14" descr="Database: Database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8380412" y="2679172"/>
            <a:ext cx="123507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3" name="Picture 16" descr="D:\Project data\Library\OU_graphics_repository\icons\PROD\icons\all\elect013.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15111" y="4279371"/>
            <a:ext cx="927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718893086"/>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Configuring Dynamic Service </a:t>
            </a:r>
            <a:r>
              <a:rPr lang="en-US" dirty="0" smtClean="0"/>
              <a:t>Registration</a:t>
            </a:r>
            <a:br>
              <a:rPr lang="en-US" dirty="0" smtClean="0"/>
            </a:br>
            <a:endParaRPr lang="en-US" altLang="es-MX" dirty="0"/>
          </a:p>
        </p:txBody>
      </p:sp>
      <p:sp>
        <p:nvSpPr>
          <p:cNvPr id="9219" name="Content Placeholder 9"/>
          <p:cNvSpPr>
            <a:spLocks noGrp="1"/>
          </p:cNvSpPr>
          <p:nvPr>
            <p:ph idx="1"/>
          </p:nvPr>
        </p:nvSpPr>
        <p:spPr>
          <a:xfrm>
            <a:off x="622138" y="1242485"/>
            <a:ext cx="10944549" cy="4017332"/>
          </a:xfrm>
        </p:spPr>
        <p:txBody>
          <a:bodyPr/>
          <a:lstStyle/>
          <a:p>
            <a:pPr lvl="1">
              <a:buClr>
                <a:schemeClr val="accent1"/>
              </a:buClr>
              <a:defRPr/>
            </a:pPr>
            <a:r>
              <a:rPr lang="en-US" dirty="0"/>
              <a:t>By default, an Oracle database is configured to use dynamic service registration (service registration), which allows the Oracle database to identify its available services to listeners automatically.</a:t>
            </a:r>
          </a:p>
          <a:p>
            <a:pPr lvl="1">
              <a:buClr>
                <a:schemeClr val="accent1"/>
              </a:buClr>
              <a:defRPr/>
            </a:pPr>
            <a:r>
              <a:rPr lang="en-US" dirty="0"/>
              <a:t>The LREG process polls the listeners to see if they're running and, if so, registers database service information to them.</a:t>
            </a:r>
          </a:p>
          <a:p>
            <a:pPr lvl="1">
              <a:buClr>
                <a:schemeClr val="accent1"/>
              </a:buClr>
              <a:defRPr/>
            </a:pPr>
            <a:r>
              <a:rPr lang="en-US" dirty="0"/>
              <a:t>Dynamic service registration registers, by default, all PDB services to the same listener. If you stop that listener, you stop access to all the PDB services.</a:t>
            </a:r>
          </a:p>
          <a:p>
            <a:pPr lvl="1">
              <a:buClr>
                <a:schemeClr val="accent1"/>
              </a:buClr>
              <a:defRPr/>
            </a:pPr>
            <a:r>
              <a:rPr lang="en-US" dirty="0"/>
              <a:t>General steps to configure dynamic service registration:</a:t>
            </a:r>
          </a:p>
          <a:p>
            <a:pPr lvl="2">
              <a:buClr>
                <a:schemeClr val="accent1"/>
              </a:buClr>
              <a:defRPr/>
            </a:pPr>
            <a:r>
              <a:rPr lang="en-US" dirty="0"/>
              <a:t>Make sure that the </a:t>
            </a:r>
            <a:r>
              <a:rPr lang="en-US" dirty="0">
                <a:latin typeface="Courier New" panose="02070309020205020404" pitchFamily="49" charset="0"/>
                <a:cs typeface="Courier New" panose="02070309020205020404" pitchFamily="49" charset="0"/>
              </a:rPr>
              <a:t>INSTANCE_NAME</a:t>
            </a:r>
            <a:r>
              <a:rPr lang="en-US" dirty="0"/>
              <a:t> , </a:t>
            </a:r>
            <a:r>
              <a:rPr lang="en-US" dirty="0">
                <a:latin typeface="Courier New" panose="02070309020205020404" pitchFamily="49" charset="0"/>
                <a:cs typeface="Courier New" panose="02070309020205020404" pitchFamily="49" charset="0"/>
              </a:rPr>
              <a:t>LOCAL_LISTENER</a:t>
            </a:r>
            <a:r>
              <a:rPr lang="en-US" dirty="0"/>
              <a:t>, </a:t>
            </a:r>
            <a:r>
              <a:rPr lang="en-US" dirty="0">
                <a:latin typeface="Courier New" panose="02070309020205020404" pitchFamily="49" charset="0"/>
                <a:cs typeface="Courier New" panose="02070309020205020404" pitchFamily="49" charset="0"/>
              </a:rPr>
              <a:t>REMOTE_LISTENER</a:t>
            </a:r>
            <a:r>
              <a:rPr lang="en-US" dirty="0"/>
              <a:t>, and </a:t>
            </a:r>
            <a:r>
              <a:rPr lang="en-US" dirty="0">
                <a:latin typeface="Courier New" panose="02070309020205020404" pitchFamily="49" charset="0"/>
                <a:cs typeface="Courier New" panose="02070309020205020404" pitchFamily="49" charset="0"/>
              </a:rPr>
              <a:t>SERVICE_NAMES</a:t>
            </a:r>
            <a:r>
              <a:rPr lang="en-US" dirty="0"/>
              <a:t> initialization parameters are properly configured.</a:t>
            </a:r>
          </a:p>
          <a:p>
            <a:pPr lvl="2">
              <a:buClr>
                <a:schemeClr val="accent1"/>
              </a:buClr>
              <a:defRPr/>
            </a:pPr>
            <a:r>
              <a:rPr lang="en-US" dirty="0"/>
              <a:t>Configure protocol addresses (end points) in the server-side </a:t>
            </a:r>
            <a:r>
              <a:rPr lang="en-US" dirty="0">
                <a:latin typeface="Courier New" panose="02070309020205020404" pitchFamily="49" charset="0"/>
                <a:cs typeface="Courier New" panose="02070309020205020404" pitchFamily="49" charset="0"/>
              </a:rPr>
              <a:t>tnsnames.ora</a:t>
            </a:r>
            <a:r>
              <a:rPr lang="en-US" dirty="0"/>
              <a:t> file.</a:t>
            </a:r>
          </a:p>
        </p:txBody>
      </p:sp>
    </p:spTree>
    <p:custDataLst>
      <p:tags r:id="rId1"/>
    </p:custDataLst>
    <p:extLst>
      <p:ext uri="{BB962C8B-B14F-4D97-AF65-F5344CB8AC3E}">
        <p14:creationId xmlns:p14="http://schemas.microsoft.com/office/powerpoint/2010/main" val="1923072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392817067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Configuring Static Service </a:t>
            </a:r>
            <a:r>
              <a:rPr lang="en-US" dirty="0" smtClean="0"/>
              <a:t>Registration</a:t>
            </a:r>
            <a:br>
              <a:rPr lang="en-US" dirty="0" smtClean="0"/>
            </a:br>
            <a:endParaRPr lang="en-US" altLang="es-MX" dirty="0"/>
          </a:p>
        </p:txBody>
      </p:sp>
      <p:sp>
        <p:nvSpPr>
          <p:cNvPr id="9219" name="Content Placeholder 9"/>
          <p:cNvSpPr>
            <a:spLocks noGrp="1"/>
          </p:cNvSpPr>
          <p:nvPr>
            <p:ph idx="1"/>
          </p:nvPr>
        </p:nvSpPr>
        <p:spPr>
          <a:xfrm>
            <a:off x="622138" y="1242485"/>
            <a:ext cx="10944549" cy="4745737"/>
          </a:xfrm>
        </p:spPr>
        <p:txBody>
          <a:bodyPr>
            <a:normAutofit lnSpcReduction="10000"/>
          </a:bodyPr>
          <a:lstStyle/>
          <a:p>
            <a:pPr lvl="1">
              <a:buClr>
                <a:schemeClr val="accent1"/>
              </a:buClr>
              <a:defRPr/>
            </a:pPr>
            <a:r>
              <a:rPr lang="en-US" dirty="0"/>
              <a:t>Static service registration is a method for configuring listeners to obtain their service information manually.</a:t>
            </a:r>
          </a:p>
          <a:p>
            <a:pPr lvl="2">
              <a:buClr>
                <a:schemeClr val="accent1"/>
              </a:buClr>
              <a:defRPr/>
            </a:pPr>
            <a:r>
              <a:rPr lang="en-US" dirty="0"/>
              <a:t>You can create a listener for a particular PDB.</a:t>
            </a:r>
          </a:p>
          <a:p>
            <a:pPr lvl="2">
              <a:buClr>
                <a:schemeClr val="accent1"/>
              </a:buClr>
              <a:defRPr/>
            </a:pPr>
            <a:r>
              <a:rPr lang="en-US" dirty="0"/>
              <a:t>Static service registration might be required for some services, such as external procedures and heterogeneous services (for non-Oracle systems).</a:t>
            </a:r>
          </a:p>
          <a:p>
            <a:pPr lvl="1">
              <a:buClr>
                <a:schemeClr val="accent1"/>
              </a:buClr>
              <a:defRPr/>
            </a:pPr>
            <a:r>
              <a:rPr lang="en-US" dirty="0"/>
              <a:t>With static registration, the listener has no knowledge of whether its database services exist or not. It only knows that it supports them. The Listener Configuration utility shows the services status as </a:t>
            </a:r>
            <a:r>
              <a:rPr lang="en-US" dirty="0">
                <a:latin typeface="Courier New" panose="02070309020205020404" pitchFamily="49" charset="0"/>
                <a:cs typeface="Courier New" panose="02070309020205020404" pitchFamily="49" charset="0"/>
              </a:rPr>
              <a:t>UNKNOWN</a:t>
            </a:r>
            <a:r>
              <a:rPr lang="en-US" dirty="0"/>
              <a:t>.</a:t>
            </a:r>
          </a:p>
          <a:p>
            <a:pPr lvl="1">
              <a:buClr>
                <a:schemeClr val="accent1"/>
              </a:buClr>
              <a:defRPr/>
            </a:pPr>
            <a:r>
              <a:rPr lang="en-US" dirty="0"/>
              <a:t>You can have both static listeners and dynamic listeners configured at the same time. </a:t>
            </a:r>
          </a:p>
          <a:p>
            <a:pPr lvl="1">
              <a:buClr>
                <a:schemeClr val="accent1"/>
              </a:buClr>
              <a:defRPr/>
            </a:pPr>
            <a:r>
              <a:rPr lang="en-US" dirty="0"/>
              <a:t>General steps to configure static service registration:</a:t>
            </a:r>
          </a:p>
          <a:p>
            <a:pPr marL="1371600" lvl="2" indent="-457200">
              <a:buClr>
                <a:schemeClr val="accent1"/>
              </a:buClr>
              <a:buFont typeface="+mj-lt"/>
              <a:buAutoNum type="arabicPeriod"/>
              <a:defRPr/>
            </a:pPr>
            <a:r>
              <a:rPr lang="en-US" dirty="0"/>
              <a:t>In </a:t>
            </a:r>
            <a:r>
              <a:rPr lang="en-US" dirty="0">
                <a:latin typeface="Courier New" panose="02070309020205020404" pitchFamily="49" charset="0"/>
                <a:cs typeface="Courier New" panose="02070309020205020404" pitchFamily="49" charset="0"/>
              </a:rPr>
              <a:t>listener.ora</a:t>
            </a:r>
            <a:r>
              <a:rPr lang="en-US" dirty="0"/>
              <a:t>, define a listener and its protocol addresses.</a:t>
            </a:r>
          </a:p>
          <a:p>
            <a:pPr marL="1371600" lvl="2" indent="-457200">
              <a:buClr>
                <a:schemeClr val="accent1"/>
              </a:buClr>
              <a:buFont typeface="+mj-lt"/>
              <a:buAutoNum type="arabicPeriod"/>
              <a:defRPr/>
            </a:pPr>
            <a:r>
              <a:rPr lang="en-US" dirty="0"/>
              <a:t>In </a:t>
            </a:r>
            <a:r>
              <a:rPr lang="en-US" dirty="0">
                <a:latin typeface="Courier New" panose="02070309020205020404" pitchFamily="49" charset="0"/>
                <a:cs typeface="Courier New" panose="02070309020205020404" pitchFamily="49" charset="0"/>
              </a:rPr>
              <a:t>listener.ora</a:t>
            </a:r>
            <a:r>
              <a:rPr lang="en-US" dirty="0"/>
              <a:t>, also create a </a:t>
            </a:r>
            <a:r>
              <a:rPr lang="en-US" dirty="0">
                <a:latin typeface="Courier New" panose="02070309020205020404" pitchFamily="49" charset="0"/>
                <a:cs typeface="Courier New" panose="02070309020205020404" pitchFamily="49" charset="0"/>
              </a:rPr>
              <a:t>SID_LIST_&lt;listener name&gt;</a:t>
            </a:r>
            <a:r>
              <a:rPr lang="en-US" dirty="0"/>
              <a:t> section that lists the database services for the listener.</a:t>
            </a:r>
          </a:p>
        </p:txBody>
      </p:sp>
    </p:spTree>
    <p:custDataLst>
      <p:tags r:id="rId1"/>
    </p:custDataLst>
    <p:extLst>
      <p:ext uri="{BB962C8B-B14F-4D97-AF65-F5344CB8AC3E}">
        <p14:creationId xmlns:p14="http://schemas.microsoft.com/office/powerpoint/2010/main" val="2725421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301739098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126100" y="3215346"/>
            <a:ext cx="7936625" cy="2652054"/>
            <a:chOff x="830654" y="1268641"/>
            <a:chExt cx="7482693" cy="3030071"/>
          </a:xfrm>
        </p:grpSpPr>
        <p:sp>
          <p:nvSpPr>
            <p:cNvPr id="14" name="Freeform 13"/>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15" name="Rounded Rectangle 14"/>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4338" name="Rectangle 2"/>
          <p:cNvSpPr>
            <a:spLocks noGrp="1" noChangeArrowheads="1"/>
          </p:cNvSpPr>
          <p:nvPr>
            <p:ph type="title"/>
          </p:nvPr>
        </p:nvSpPr>
        <p:spPr/>
        <p:txBody>
          <a:bodyPr/>
          <a:lstStyle/>
          <a:p>
            <a:pPr eaLnBrk="1" hangingPunct="1"/>
            <a:r>
              <a:rPr lang="en-US" altLang="en-US" dirty="0"/>
              <a:t>Naming </a:t>
            </a:r>
            <a:r>
              <a:rPr lang="en-US" altLang="en-US" dirty="0" smtClean="0"/>
              <a:t>Methods</a:t>
            </a:r>
            <a:br>
              <a:rPr lang="en-US" altLang="en-US" dirty="0" smtClean="0"/>
            </a:br>
            <a:endParaRPr lang="en-US" altLang="en-US" dirty="0"/>
          </a:p>
        </p:txBody>
      </p:sp>
      <p:sp>
        <p:nvSpPr>
          <p:cNvPr id="14339" name="Rectangle 3"/>
          <p:cNvSpPr>
            <a:spLocks noGrp="1" noChangeArrowheads="1"/>
          </p:cNvSpPr>
          <p:nvPr>
            <p:ph idx="1"/>
          </p:nvPr>
        </p:nvSpPr>
        <p:spPr>
          <a:xfrm>
            <a:off x="622138" y="1242485"/>
            <a:ext cx="10944549" cy="1673101"/>
          </a:xfrm>
        </p:spPr>
        <p:txBody>
          <a:bodyPr>
            <a:normAutofit fontScale="92500"/>
          </a:bodyPr>
          <a:lstStyle/>
          <a:p>
            <a:pPr eaLnBrk="1" hangingPunct="1"/>
            <a:r>
              <a:rPr lang="en-US" altLang="en-US" dirty="0"/>
              <a:t>Oracle Net supports several methods of resolving connection information:</a:t>
            </a:r>
          </a:p>
          <a:p>
            <a:pPr lvl="1" eaLnBrk="1" hangingPunct="1"/>
            <a:r>
              <a:rPr lang="en-US" altLang="en-US" dirty="0"/>
              <a:t>Easy connect naming: Uses a TCP/IP connect string</a:t>
            </a:r>
          </a:p>
          <a:p>
            <a:pPr lvl="1" eaLnBrk="1" hangingPunct="1"/>
            <a:r>
              <a:rPr lang="en-US" altLang="en-US" dirty="0"/>
              <a:t>Local naming: Uses a local configuration file</a:t>
            </a:r>
          </a:p>
          <a:p>
            <a:pPr lvl="1" eaLnBrk="1" hangingPunct="1"/>
            <a:r>
              <a:rPr lang="en-US" altLang="en-US" dirty="0"/>
              <a:t>Directory naming: Uses a centralized LDAP-compliant directory server</a:t>
            </a:r>
          </a:p>
        </p:txBody>
      </p:sp>
      <p:grpSp>
        <p:nvGrpSpPr>
          <p:cNvPr id="4" name="Group 3"/>
          <p:cNvGrpSpPr/>
          <p:nvPr/>
        </p:nvGrpSpPr>
        <p:grpSpPr>
          <a:xfrm>
            <a:off x="2699741" y="3530059"/>
            <a:ext cx="6789343" cy="2032541"/>
            <a:chOff x="2589212" y="3874911"/>
            <a:chExt cx="6789343" cy="2032541"/>
          </a:xfrm>
        </p:grpSpPr>
        <p:sp>
          <p:nvSpPr>
            <p:cNvPr id="14340" name="Rectangle 4"/>
            <p:cNvSpPr>
              <a:spLocks noChangeArrowheads="1"/>
            </p:cNvSpPr>
            <p:nvPr/>
          </p:nvSpPr>
          <p:spPr bwMode="auto">
            <a:xfrm>
              <a:off x="5046451" y="4179888"/>
              <a:ext cx="264816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50000"/>
                </a:spcBef>
                <a:buClrTx/>
                <a:buFontTx/>
                <a:buNone/>
              </a:pPr>
              <a:r>
                <a:rPr lang="en-US" altLang="en-US" dirty="0">
                  <a:solidFill>
                    <a:srgbClr val="000000"/>
                  </a:solidFill>
                </a:rPr>
                <a:t>Client/application server</a:t>
              </a:r>
            </a:p>
          </p:txBody>
        </p:sp>
        <p:sp>
          <p:nvSpPr>
            <p:cNvPr id="14341" name="Rectangle 5"/>
            <p:cNvSpPr>
              <a:spLocks noChangeArrowheads="1"/>
            </p:cNvSpPr>
            <p:nvPr/>
          </p:nvSpPr>
          <p:spPr bwMode="auto">
            <a:xfrm>
              <a:off x="5706163" y="4536371"/>
              <a:ext cx="13287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50000"/>
                </a:spcBef>
                <a:buClrTx/>
                <a:buFontTx/>
                <a:buNone/>
              </a:pPr>
              <a:r>
                <a:rPr lang="en-US" altLang="en-US" dirty="0">
                  <a:solidFill>
                    <a:srgbClr val="000000"/>
                  </a:solidFill>
                </a:rPr>
                <a:t>Oracle Net</a:t>
              </a:r>
            </a:p>
          </p:txBody>
        </p:sp>
        <p:sp>
          <p:nvSpPr>
            <p:cNvPr id="14344" name="Rectangle 8"/>
            <p:cNvSpPr>
              <a:spLocks noChangeArrowheads="1"/>
            </p:cNvSpPr>
            <p:nvPr/>
          </p:nvSpPr>
          <p:spPr bwMode="auto">
            <a:xfrm>
              <a:off x="2589212" y="5257800"/>
              <a:ext cx="2064620" cy="6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0"/>
                </a:spcBef>
                <a:buClrTx/>
                <a:buFontTx/>
                <a:buNone/>
              </a:pPr>
              <a:r>
                <a:rPr lang="en-US" altLang="en-US" dirty="0">
                  <a:solidFill>
                    <a:srgbClr val="000000"/>
                  </a:solidFill>
                </a:rPr>
                <a:t>Oracle Net configuration files</a:t>
              </a:r>
            </a:p>
          </p:txBody>
        </p:sp>
        <p:pic>
          <p:nvPicPr>
            <p:cNvPr id="14345" name="Picture 9" descr="datab004_gre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8465742" y="3992194"/>
              <a:ext cx="912813"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6" name="Line 10"/>
            <p:cNvSpPr>
              <a:spLocks noChangeShapeType="1"/>
            </p:cNvSpPr>
            <p:nvPr/>
          </p:nvSpPr>
          <p:spPr bwMode="auto">
            <a:xfrm>
              <a:off x="4392901" y="4537075"/>
              <a:ext cx="3879273" cy="0"/>
            </a:xfrm>
            <a:prstGeom prst="line">
              <a:avLst/>
            </a:prstGeom>
            <a:noFill/>
            <a:ln w="28575" cap="rnd">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US" dirty="0"/>
            </a:p>
          </p:txBody>
        </p:sp>
        <p:grpSp>
          <p:nvGrpSpPr>
            <p:cNvPr id="3" name="Group 2"/>
            <p:cNvGrpSpPr/>
            <p:nvPr/>
          </p:nvGrpSpPr>
          <p:grpSpPr>
            <a:xfrm>
              <a:off x="2815361" y="3874911"/>
              <a:ext cx="1612323" cy="1359477"/>
              <a:chOff x="2866303" y="3874911"/>
              <a:chExt cx="1612323" cy="1359477"/>
            </a:xfrm>
          </p:grpSpPr>
          <p:pic>
            <p:nvPicPr>
              <p:cNvPr id="14343" name="Picture 7" descr="fi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866303" y="4069740"/>
                <a:ext cx="484909" cy="969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04899" y="3874911"/>
                <a:ext cx="1073727" cy="1359477"/>
              </a:xfrm>
              <a:prstGeom prst="rect">
                <a:avLst/>
              </a:prstGeom>
            </p:spPr>
          </p:pic>
        </p:grpSp>
      </p:grpSp>
    </p:spTree>
    <p:custDataLst>
      <p:tags r:id="rId1"/>
    </p:custDataLst>
    <p:extLst>
      <p:ext uri="{BB962C8B-B14F-4D97-AF65-F5344CB8AC3E}">
        <p14:creationId xmlns:p14="http://schemas.microsoft.com/office/powerpoint/2010/main" val="770600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4634651" y="3657600"/>
            <a:ext cx="7172280" cy="2362200"/>
            <a:chOff x="830654" y="1268641"/>
            <a:chExt cx="7482693" cy="3042969"/>
          </a:xfrm>
        </p:grpSpPr>
        <p:sp>
          <p:nvSpPr>
            <p:cNvPr id="14" name="Freeform 13"/>
            <p:cNvSpPr/>
            <p:nvPr/>
          </p:nvSpPr>
          <p:spPr bwMode="auto">
            <a:xfrm>
              <a:off x="1005948" y="4265891"/>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15" name="Rounded Rectangle 14"/>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5362" name="Rectangle 2"/>
          <p:cNvSpPr>
            <a:spLocks noGrp="1" noChangeArrowheads="1"/>
          </p:cNvSpPr>
          <p:nvPr>
            <p:ph type="title"/>
          </p:nvPr>
        </p:nvSpPr>
        <p:spPr/>
        <p:txBody>
          <a:bodyPr/>
          <a:lstStyle/>
          <a:p>
            <a:r>
              <a:rPr lang="en-US" altLang="en-US" dirty="0"/>
              <a:t>Easy Connect</a:t>
            </a:r>
          </a:p>
        </p:txBody>
      </p:sp>
      <p:sp>
        <p:nvSpPr>
          <p:cNvPr id="15363" name="Rectangle 3"/>
          <p:cNvSpPr>
            <a:spLocks noGrp="1" noChangeArrowheads="1"/>
          </p:cNvSpPr>
          <p:nvPr>
            <p:ph idx="1"/>
          </p:nvPr>
        </p:nvSpPr>
        <p:spPr/>
        <p:txBody>
          <a:bodyPr/>
          <a:lstStyle/>
          <a:p>
            <a:pPr lvl="1"/>
            <a:r>
              <a:rPr lang="en-US" altLang="en-US" dirty="0"/>
              <a:t>Is enabled by default</a:t>
            </a:r>
          </a:p>
          <a:p>
            <a:pPr lvl="1"/>
            <a:r>
              <a:rPr lang="en-US" altLang="en-US" dirty="0"/>
              <a:t>Requires no client-side configuration</a:t>
            </a:r>
          </a:p>
          <a:p>
            <a:pPr lvl="1"/>
            <a:r>
              <a:rPr lang="en-US" altLang="en-US" dirty="0"/>
              <a:t>Supports only TCP/IP (no SSL)</a:t>
            </a:r>
          </a:p>
          <a:p>
            <a:pPr lvl="1"/>
            <a:r>
              <a:rPr lang="en-US" altLang="en-US" dirty="0"/>
              <a:t>Offers no support for advanced connection options such as:</a:t>
            </a:r>
          </a:p>
          <a:p>
            <a:pPr lvl="2"/>
            <a:r>
              <a:rPr lang="en-US" altLang="en-US" dirty="0"/>
              <a:t>Connect-time failover			</a:t>
            </a:r>
          </a:p>
          <a:p>
            <a:pPr lvl="2"/>
            <a:r>
              <a:rPr lang="en-US" altLang="en-US" dirty="0"/>
              <a:t>Source routing</a:t>
            </a:r>
          </a:p>
          <a:p>
            <a:pPr lvl="2"/>
            <a:r>
              <a:rPr lang="en-US" altLang="en-US" dirty="0"/>
              <a:t>Load balancing</a:t>
            </a:r>
          </a:p>
        </p:txBody>
      </p:sp>
      <p:grpSp>
        <p:nvGrpSpPr>
          <p:cNvPr id="3" name="Group 2"/>
          <p:cNvGrpSpPr/>
          <p:nvPr/>
        </p:nvGrpSpPr>
        <p:grpSpPr>
          <a:xfrm>
            <a:off x="5411142" y="4030891"/>
            <a:ext cx="5614220" cy="1805465"/>
            <a:chOff x="2497176" y="4600575"/>
            <a:chExt cx="6793207" cy="2184614"/>
          </a:xfrm>
        </p:grpSpPr>
        <p:sp>
          <p:nvSpPr>
            <p:cNvPr id="15365" name="Rectangle 5"/>
            <p:cNvSpPr>
              <a:spLocks noChangeArrowheads="1"/>
            </p:cNvSpPr>
            <p:nvPr/>
          </p:nvSpPr>
          <p:spPr bwMode="auto">
            <a:xfrm>
              <a:off x="2497176" y="6135536"/>
              <a:ext cx="2399889" cy="649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0"/>
                </a:spcBef>
                <a:buClrTx/>
                <a:buFontTx/>
                <a:buNone/>
              </a:pPr>
              <a:r>
                <a:rPr lang="en-US" altLang="en-US" dirty="0">
                  <a:solidFill>
                    <a:srgbClr val="000000"/>
                  </a:solidFill>
                </a:rPr>
                <a:t>No Oracle Net configuration files</a:t>
              </a:r>
            </a:p>
          </p:txBody>
        </p:sp>
        <p:pic>
          <p:nvPicPr>
            <p:cNvPr id="15366" name="Picture 6" descr="datab004_gre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8377570" y="4806950"/>
              <a:ext cx="912813"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0" name="Line 10"/>
            <p:cNvSpPr>
              <a:spLocks noChangeShapeType="1"/>
            </p:cNvSpPr>
            <p:nvPr/>
          </p:nvSpPr>
          <p:spPr bwMode="auto">
            <a:xfrm>
              <a:off x="4701400" y="5348287"/>
              <a:ext cx="3526612" cy="0"/>
            </a:xfrm>
            <a:prstGeom prst="line">
              <a:avLst/>
            </a:prstGeom>
            <a:noFill/>
            <a:ln w="28575" cap="rnd">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US" dirty="0"/>
            </a:p>
          </p:txBody>
        </p:sp>
        <p:grpSp>
          <p:nvGrpSpPr>
            <p:cNvPr id="2" name="Group 1"/>
            <p:cNvGrpSpPr/>
            <p:nvPr/>
          </p:nvGrpSpPr>
          <p:grpSpPr>
            <a:xfrm>
              <a:off x="2815430" y="4600575"/>
              <a:ext cx="1790700" cy="1495425"/>
              <a:chOff x="2741612" y="4600575"/>
              <a:chExt cx="1790700" cy="1495425"/>
            </a:xfrm>
          </p:grpSpPr>
          <p:pic>
            <p:nvPicPr>
              <p:cNvPr id="15367" name="Picture 7" descr="fi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741612" y="4814887"/>
                <a:ext cx="53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8" descr="Symbols: Red Xmark, No, Cance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2817813" y="5124450"/>
                <a:ext cx="3905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51212" y="4600575"/>
                <a:ext cx="1181100" cy="1495425"/>
              </a:xfrm>
              <a:prstGeom prst="rect">
                <a:avLst/>
              </a:prstGeom>
            </p:spPr>
          </p:pic>
        </p:grpSp>
      </p:grpSp>
      <p:sp>
        <p:nvSpPr>
          <p:cNvPr id="16" name="Content Placeholder 2"/>
          <p:cNvSpPr txBox="1">
            <a:spLocks/>
          </p:cNvSpPr>
          <p:nvPr/>
        </p:nvSpPr>
        <p:spPr bwMode="gray">
          <a:xfrm>
            <a:off x="4830377" y="3429000"/>
            <a:ext cx="6780827"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nchor="ctr">
            <a:spAutoFit/>
          </a:bodyPr>
          <a:lstStyle/>
          <a:p>
            <a:pPr algn="ctr">
              <a:spcBef>
                <a:spcPct val="50000"/>
              </a:spcBef>
            </a:pPr>
            <a:r>
              <a:rPr lang="en-US" altLang="en-US" b="1" dirty="0">
                <a:solidFill>
                  <a:srgbClr val="000000"/>
                </a:solidFill>
                <a:latin typeface="Courier New" panose="02070309020205020404" pitchFamily="49" charset="0"/>
              </a:rPr>
              <a:t>SQL&gt; CONNECT hr/hr@db.us.oracle.com:1521/dba11</a:t>
            </a:r>
            <a:r>
              <a:rPr lang="en-US" altLang="en-US" b="1" i="1" dirty="0">
                <a:solidFill>
                  <a:srgbClr val="000000"/>
                </a:solidFill>
                <a:latin typeface="Courier New" panose="02070309020205020404" pitchFamily="49" charset="0"/>
              </a:rPr>
              <a:t>g</a:t>
            </a:r>
          </a:p>
        </p:txBody>
      </p:sp>
    </p:spTree>
    <p:custDataLst>
      <p:tags r:id="rId1"/>
    </p:custDataLst>
    <p:extLst>
      <p:ext uri="{BB962C8B-B14F-4D97-AF65-F5344CB8AC3E}">
        <p14:creationId xmlns:p14="http://schemas.microsoft.com/office/powerpoint/2010/main" val="1687918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4408532" y="3657600"/>
            <a:ext cx="7172280" cy="2362200"/>
            <a:chOff x="830654" y="1268641"/>
            <a:chExt cx="7482693" cy="3042969"/>
          </a:xfrm>
        </p:grpSpPr>
        <p:sp>
          <p:nvSpPr>
            <p:cNvPr id="16" name="Freeform 15"/>
            <p:cNvSpPr/>
            <p:nvPr/>
          </p:nvSpPr>
          <p:spPr bwMode="auto">
            <a:xfrm>
              <a:off x="1005948" y="4265891"/>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17" name="Rounded Rectangle 16"/>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6386" name="Rectangle 10"/>
          <p:cNvSpPr>
            <a:spLocks noGrp="1" noChangeArrowheads="1"/>
          </p:cNvSpPr>
          <p:nvPr>
            <p:ph type="title"/>
          </p:nvPr>
        </p:nvSpPr>
        <p:spPr/>
        <p:txBody>
          <a:bodyPr/>
          <a:lstStyle/>
          <a:p>
            <a:pPr eaLnBrk="1" hangingPunct="1"/>
            <a:r>
              <a:rPr lang="en-US" altLang="en-US" dirty="0"/>
              <a:t>Local Naming</a:t>
            </a:r>
          </a:p>
        </p:txBody>
      </p:sp>
      <p:sp>
        <p:nvSpPr>
          <p:cNvPr id="16387" name="Rectangle 11"/>
          <p:cNvSpPr>
            <a:spLocks noGrp="1" noChangeArrowheads="1"/>
          </p:cNvSpPr>
          <p:nvPr>
            <p:ph idx="1"/>
          </p:nvPr>
        </p:nvSpPr>
        <p:spPr/>
        <p:txBody>
          <a:bodyPr/>
          <a:lstStyle/>
          <a:p>
            <a:pPr lvl="1" eaLnBrk="1" hangingPunct="1"/>
            <a:r>
              <a:rPr lang="en-US" altLang="en-US" dirty="0"/>
              <a:t>Requires a client-side names-resolution file</a:t>
            </a:r>
          </a:p>
          <a:p>
            <a:pPr lvl="1" eaLnBrk="1" hangingPunct="1"/>
            <a:r>
              <a:rPr lang="en-US" altLang="en-US" dirty="0"/>
              <a:t>Supports all Oracle Net protocols</a:t>
            </a:r>
          </a:p>
          <a:p>
            <a:pPr lvl="1" eaLnBrk="1" hangingPunct="1"/>
            <a:r>
              <a:rPr lang="en-US" altLang="en-US" dirty="0"/>
              <a:t>Supports advanced connection options such as:</a:t>
            </a:r>
          </a:p>
          <a:p>
            <a:pPr lvl="2" eaLnBrk="1" hangingPunct="1"/>
            <a:r>
              <a:rPr lang="en-US" altLang="en-US" dirty="0"/>
              <a:t>Connect-time failover			</a:t>
            </a:r>
          </a:p>
          <a:p>
            <a:pPr lvl="2" eaLnBrk="1" hangingPunct="1"/>
            <a:r>
              <a:rPr lang="en-US" altLang="en-US" dirty="0"/>
              <a:t>Source routing</a:t>
            </a:r>
          </a:p>
          <a:p>
            <a:pPr lvl="2" eaLnBrk="1" hangingPunct="1"/>
            <a:r>
              <a:rPr lang="en-US" altLang="en-US" dirty="0"/>
              <a:t>Load balancing</a:t>
            </a:r>
          </a:p>
        </p:txBody>
      </p:sp>
      <p:grpSp>
        <p:nvGrpSpPr>
          <p:cNvPr id="4" name="Group 3"/>
          <p:cNvGrpSpPr/>
          <p:nvPr/>
        </p:nvGrpSpPr>
        <p:grpSpPr>
          <a:xfrm>
            <a:off x="4709027" y="3843772"/>
            <a:ext cx="6571291" cy="1989857"/>
            <a:chOff x="2823535" y="4286814"/>
            <a:chExt cx="6571291" cy="1989857"/>
          </a:xfrm>
        </p:grpSpPr>
        <p:sp>
          <p:nvSpPr>
            <p:cNvPr id="16389" name="Rectangle 5"/>
            <p:cNvSpPr>
              <a:spLocks noChangeArrowheads="1"/>
            </p:cNvSpPr>
            <p:nvPr/>
          </p:nvSpPr>
          <p:spPr bwMode="auto">
            <a:xfrm>
              <a:off x="2823535" y="5680824"/>
              <a:ext cx="2034511" cy="595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0"/>
                </a:spcBef>
                <a:buClrTx/>
                <a:buFontTx/>
                <a:buNone/>
              </a:pPr>
              <a:r>
                <a:rPr lang="en-US" altLang="en-US" dirty="0">
                  <a:solidFill>
                    <a:srgbClr val="000000"/>
                  </a:solidFill>
                </a:rPr>
                <a:t>Oracle Net configuration files</a:t>
              </a:r>
            </a:p>
          </p:txBody>
        </p:sp>
        <p:sp>
          <p:nvSpPr>
            <p:cNvPr id="16392" name="Line 8"/>
            <p:cNvSpPr>
              <a:spLocks noChangeShapeType="1"/>
            </p:cNvSpPr>
            <p:nvPr/>
          </p:nvSpPr>
          <p:spPr bwMode="auto">
            <a:xfrm>
              <a:off x="4537219" y="4967288"/>
              <a:ext cx="3843193" cy="0"/>
            </a:xfrm>
            <a:prstGeom prst="line">
              <a:avLst/>
            </a:prstGeom>
            <a:noFill/>
            <a:ln w="28575" cap="rnd">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US" dirty="0"/>
            </a:p>
          </p:txBody>
        </p:sp>
        <p:pic>
          <p:nvPicPr>
            <p:cNvPr id="16393" name="Picture 9" descr="datab004_gre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8482013" y="4425951"/>
              <a:ext cx="912813"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p:cNvGrpSpPr/>
            <p:nvPr/>
          </p:nvGrpSpPr>
          <p:grpSpPr>
            <a:xfrm>
              <a:off x="3100832" y="4425543"/>
              <a:ext cx="1479917" cy="1235888"/>
              <a:chOff x="2741612" y="4295775"/>
              <a:chExt cx="1790700" cy="1495425"/>
            </a:xfrm>
          </p:grpSpPr>
          <p:pic>
            <p:nvPicPr>
              <p:cNvPr id="16391" name="Picture 7" descr="fi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741612" y="4510087"/>
                <a:ext cx="53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51212" y="4295775"/>
                <a:ext cx="1181100" cy="1495425"/>
              </a:xfrm>
              <a:prstGeom prst="rect">
                <a:avLst/>
              </a:prstGeom>
            </p:spPr>
          </p:pic>
        </p:grpSp>
        <p:sp>
          <p:nvSpPr>
            <p:cNvPr id="12" name="Content Placeholder 2"/>
            <p:cNvSpPr txBox="1">
              <a:spLocks/>
            </p:cNvSpPr>
            <p:nvPr/>
          </p:nvSpPr>
          <p:spPr bwMode="gray">
            <a:xfrm>
              <a:off x="4713775" y="4286814"/>
              <a:ext cx="3479635"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nchor="ctr">
              <a:spAutoFit/>
            </a:bodyPr>
            <a:lstStyle/>
            <a:p>
              <a:pPr algn="ctr">
                <a:spcBef>
                  <a:spcPct val="50000"/>
                </a:spcBef>
              </a:pPr>
              <a:r>
                <a:rPr lang="en-US" altLang="en-US" b="1" dirty="0">
                  <a:latin typeface="Courier New" panose="02070309020205020404" pitchFamily="49" charset="0"/>
                </a:rPr>
                <a:t>SQL&gt; CONNECT hr/</a:t>
              </a:r>
              <a:r>
                <a:rPr lang="en-US" altLang="en-US" b="1" dirty="0" err="1">
                  <a:latin typeface="Courier New" panose="02070309020205020404" pitchFamily="49" charset="0"/>
                </a:rPr>
                <a:t>hr@orcl</a:t>
              </a:r>
              <a:endParaRPr lang="en-US" altLang="en-US" b="1" dirty="0">
                <a:latin typeface="Courier New" panose="02070309020205020404" pitchFamily="49" charset="0"/>
              </a:endParaRPr>
            </a:p>
          </p:txBody>
        </p:sp>
      </p:grpSp>
    </p:spTree>
    <p:custDataLst>
      <p:tags r:id="rId1"/>
    </p:custDataLst>
    <p:extLst>
      <p:ext uri="{BB962C8B-B14F-4D97-AF65-F5344CB8AC3E}">
        <p14:creationId xmlns:p14="http://schemas.microsoft.com/office/powerpoint/2010/main" val="315520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2149658" y="3539490"/>
            <a:ext cx="7889508" cy="2598420"/>
            <a:chOff x="830654" y="1268641"/>
            <a:chExt cx="7482693" cy="3042969"/>
          </a:xfrm>
        </p:grpSpPr>
        <p:sp>
          <p:nvSpPr>
            <p:cNvPr id="16" name="Freeform 15"/>
            <p:cNvSpPr/>
            <p:nvPr/>
          </p:nvSpPr>
          <p:spPr bwMode="auto">
            <a:xfrm>
              <a:off x="1005948" y="4265891"/>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17" name="Rounded Rectangle 16"/>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7410" name="Rectangle 13"/>
          <p:cNvSpPr>
            <a:spLocks noGrp="1" noChangeArrowheads="1"/>
          </p:cNvSpPr>
          <p:nvPr>
            <p:ph type="title"/>
          </p:nvPr>
        </p:nvSpPr>
        <p:spPr/>
        <p:txBody>
          <a:bodyPr/>
          <a:lstStyle/>
          <a:p>
            <a:pPr eaLnBrk="1" hangingPunct="1"/>
            <a:r>
              <a:rPr lang="en-US" altLang="en-US" dirty="0"/>
              <a:t>Directory Naming</a:t>
            </a:r>
          </a:p>
        </p:txBody>
      </p:sp>
      <p:sp>
        <p:nvSpPr>
          <p:cNvPr id="17411" name="Rectangle 14"/>
          <p:cNvSpPr>
            <a:spLocks noGrp="1" noChangeArrowheads="1"/>
          </p:cNvSpPr>
          <p:nvPr>
            <p:ph idx="1"/>
          </p:nvPr>
        </p:nvSpPr>
        <p:spPr>
          <a:xfrm>
            <a:off x="837982" y="1825625"/>
            <a:ext cx="10438030" cy="4312286"/>
          </a:xfrm>
        </p:spPr>
        <p:txBody>
          <a:bodyPr/>
          <a:lstStyle/>
          <a:p>
            <a:pPr lvl="1" eaLnBrk="1" hangingPunct="1"/>
            <a:r>
              <a:rPr lang="en-US" altLang="en-US" dirty="0"/>
              <a:t>Requires LDAP with Oracle Net names resolution information loaded:</a:t>
            </a:r>
          </a:p>
          <a:p>
            <a:pPr lvl="2" eaLnBrk="1" hangingPunct="1"/>
            <a:r>
              <a:rPr lang="en-US" altLang="en-US" dirty="0"/>
              <a:t>Oracle Internet Directory</a:t>
            </a:r>
          </a:p>
          <a:p>
            <a:pPr lvl="2" eaLnBrk="1" hangingPunct="1"/>
            <a:r>
              <a:rPr lang="en-US" altLang="en-US" dirty="0"/>
              <a:t>Microsoft Active Directory Services</a:t>
            </a:r>
          </a:p>
          <a:p>
            <a:pPr lvl="1" eaLnBrk="1" hangingPunct="1"/>
            <a:r>
              <a:rPr lang="en-US" altLang="en-US" dirty="0"/>
              <a:t>Supports all Oracle Net protocols</a:t>
            </a:r>
          </a:p>
          <a:p>
            <a:pPr lvl="1" eaLnBrk="1" hangingPunct="1"/>
            <a:r>
              <a:rPr lang="en-US" altLang="en-US" dirty="0"/>
              <a:t>Supports advanced connection </a:t>
            </a:r>
            <a:r>
              <a:rPr lang="en-US" altLang="en-US" dirty="0" smtClean="0"/>
              <a:t>options</a:t>
            </a:r>
            <a:endParaRPr lang="en-US" altLang="en-US" dirty="0"/>
          </a:p>
        </p:txBody>
      </p:sp>
      <p:grpSp>
        <p:nvGrpSpPr>
          <p:cNvPr id="3" name="Group 2"/>
          <p:cNvGrpSpPr/>
          <p:nvPr/>
        </p:nvGrpSpPr>
        <p:grpSpPr>
          <a:xfrm>
            <a:off x="2586282" y="3764626"/>
            <a:ext cx="7016261" cy="2109841"/>
            <a:chOff x="2507151" y="3841044"/>
            <a:chExt cx="7016261" cy="2552908"/>
          </a:xfrm>
        </p:grpSpPr>
        <p:sp>
          <p:nvSpPr>
            <p:cNvPr id="17413" name="Freeform 5"/>
            <p:cNvSpPr>
              <a:spLocks/>
            </p:cNvSpPr>
            <p:nvPr/>
          </p:nvSpPr>
          <p:spPr bwMode="auto">
            <a:xfrm flipH="1">
              <a:off x="4265613" y="4221163"/>
              <a:ext cx="949325" cy="304800"/>
            </a:xfrm>
            <a:custGeom>
              <a:avLst/>
              <a:gdLst>
                <a:gd name="T0" fmla="*/ 0 w 598"/>
                <a:gd name="T1" fmla="*/ 0 h 384"/>
                <a:gd name="T2" fmla="*/ 2147483647 w 598"/>
                <a:gd name="T3" fmla="*/ 0 h 384"/>
                <a:gd name="T4" fmla="*/ 2147483647 w 598"/>
                <a:gd name="T5" fmla="*/ 2147483647 h 384"/>
                <a:gd name="T6" fmla="*/ 2147483647 w 598"/>
                <a:gd name="T7" fmla="*/ 2147483647 h 384"/>
                <a:gd name="T8" fmla="*/ 0 60000 65536"/>
                <a:gd name="T9" fmla="*/ 0 60000 65536"/>
                <a:gd name="T10" fmla="*/ 0 60000 65536"/>
                <a:gd name="T11" fmla="*/ 0 60000 65536"/>
                <a:gd name="T12" fmla="*/ 0 w 598"/>
                <a:gd name="T13" fmla="*/ 0 h 384"/>
                <a:gd name="T14" fmla="*/ 598 w 598"/>
                <a:gd name="T15" fmla="*/ 384 h 384"/>
              </a:gdLst>
              <a:ahLst/>
              <a:cxnLst>
                <a:cxn ang="T8">
                  <a:pos x="T0" y="T1"/>
                </a:cxn>
                <a:cxn ang="T9">
                  <a:pos x="T2" y="T3"/>
                </a:cxn>
                <a:cxn ang="T10">
                  <a:pos x="T4" y="T5"/>
                </a:cxn>
                <a:cxn ang="T11">
                  <a:pos x="T6" y="T7"/>
                </a:cxn>
              </a:cxnLst>
              <a:rect l="T12" t="T13" r="T14" b="T15"/>
              <a:pathLst>
                <a:path w="598" h="384">
                  <a:moveTo>
                    <a:pt x="0" y="0"/>
                  </a:moveTo>
                  <a:lnTo>
                    <a:pt x="288" y="0"/>
                  </a:lnTo>
                  <a:lnTo>
                    <a:pt x="288" y="384"/>
                  </a:lnTo>
                  <a:lnTo>
                    <a:pt x="598" y="382"/>
                  </a:lnTo>
                </a:path>
              </a:pathLst>
            </a:custGeom>
            <a:noFill/>
            <a:ln w="28575" cap="flat" cmpd="sng">
              <a:solidFill>
                <a:schemeClr val="tx1"/>
              </a:solidFill>
              <a:prstDash val="solid"/>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p>
          </p:txBody>
        </p:sp>
        <p:pic>
          <p:nvPicPr>
            <p:cNvPr id="17414" name="Picture 6" descr="Book: Upright Labeled Volume, 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5303837" y="3841044"/>
              <a:ext cx="4095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Rectangle 7"/>
            <p:cNvSpPr>
              <a:spLocks noChangeArrowheads="1"/>
            </p:cNvSpPr>
            <p:nvPr/>
          </p:nvSpPr>
          <p:spPr bwMode="auto">
            <a:xfrm>
              <a:off x="5658496" y="4160931"/>
              <a:ext cx="1405232" cy="786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0"/>
                </a:spcBef>
                <a:buClrTx/>
                <a:buFontTx/>
                <a:buNone/>
              </a:pPr>
              <a:r>
                <a:rPr lang="en-US" altLang="en-US" dirty="0">
                  <a:solidFill>
                    <a:srgbClr val="000000"/>
                  </a:solidFill>
                </a:rPr>
                <a:t>LDAP directory</a:t>
              </a:r>
            </a:p>
          </p:txBody>
        </p:sp>
        <p:sp>
          <p:nvSpPr>
            <p:cNvPr id="17418" name="Line 10"/>
            <p:cNvSpPr>
              <a:spLocks noChangeShapeType="1"/>
            </p:cNvSpPr>
            <p:nvPr/>
          </p:nvSpPr>
          <p:spPr bwMode="auto">
            <a:xfrm>
              <a:off x="4260850" y="4940300"/>
              <a:ext cx="4227512" cy="0"/>
            </a:xfrm>
            <a:prstGeom prst="line">
              <a:avLst/>
            </a:prstGeom>
            <a:noFill/>
            <a:ln w="28575" cap="rnd">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US" dirty="0"/>
            </a:p>
          </p:txBody>
        </p:sp>
        <p:pic>
          <p:nvPicPr>
            <p:cNvPr id="17419" name="Picture 11" descr="datab004_gre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8610599" y="4398964"/>
              <a:ext cx="912813"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0" name="Rectangle 12"/>
            <p:cNvSpPr>
              <a:spLocks noChangeArrowheads="1"/>
            </p:cNvSpPr>
            <p:nvPr/>
          </p:nvSpPr>
          <p:spPr bwMode="auto">
            <a:xfrm>
              <a:off x="2507151" y="5738520"/>
              <a:ext cx="2081825" cy="655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0"/>
                </a:spcBef>
                <a:buClrTx/>
                <a:buFontTx/>
                <a:buNone/>
              </a:pPr>
              <a:r>
                <a:rPr lang="en-US" altLang="en-US" dirty="0">
                  <a:solidFill>
                    <a:srgbClr val="000000"/>
                  </a:solidFill>
                </a:rPr>
                <a:t>Oracle Net configuration files</a:t>
              </a:r>
            </a:p>
          </p:txBody>
        </p:sp>
        <p:grpSp>
          <p:nvGrpSpPr>
            <p:cNvPr id="2" name="Group 1"/>
            <p:cNvGrpSpPr/>
            <p:nvPr/>
          </p:nvGrpSpPr>
          <p:grpSpPr>
            <a:xfrm>
              <a:off x="2734109" y="4439949"/>
              <a:ext cx="1627909" cy="1359477"/>
              <a:chOff x="2741612" y="4371975"/>
              <a:chExt cx="1790700" cy="1495425"/>
            </a:xfrm>
          </p:grpSpPr>
          <p:pic>
            <p:nvPicPr>
              <p:cNvPr id="17417" name="Picture 9" descr="fi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2741612" y="4586287"/>
                <a:ext cx="53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51212" y="4371975"/>
                <a:ext cx="1181100" cy="1495425"/>
              </a:xfrm>
              <a:prstGeom prst="rect">
                <a:avLst/>
              </a:prstGeom>
            </p:spPr>
          </p:pic>
        </p:grpSp>
      </p:grpSp>
      <p:sp>
        <p:nvSpPr>
          <p:cNvPr id="18" name="Content Placeholder 2"/>
          <p:cNvSpPr txBox="1">
            <a:spLocks/>
          </p:cNvSpPr>
          <p:nvPr/>
        </p:nvSpPr>
        <p:spPr bwMode="gray">
          <a:xfrm>
            <a:off x="4700425" y="4884539"/>
            <a:ext cx="3479635"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nchor="ctr">
            <a:spAutoFit/>
          </a:bodyPr>
          <a:lstStyle/>
          <a:p>
            <a:pPr algn="ctr">
              <a:spcBef>
                <a:spcPct val="50000"/>
              </a:spcBef>
            </a:pPr>
            <a:r>
              <a:rPr lang="en-US" altLang="en-US" b="1" dirty="0">
                <a:latin typeface="Courier New" panose="02070309020205020404" pitchFamily="49" charset="0"/>
              </a:rPr>
              <a:t>SQL&gt; CONNECT hr/</a:t>
            </a:r>
            <a:r>
              <a:rPr lang="en-US" altLang="en-US" b="1" dirty="0" err="1">
                <a:latin typeface="Courier New" panose="02070309020205020404" pitchFamily="49" charset="0"/>
              </a:rPr>
              <a:t>hr@orcl</a:t>
            </a:r>
            <a:endParaRPr lang="en-US" altLang="en-US" b="1" dirty="0">
              <a:latin typeface="Courier New" panose="02070309020205020404" pitchFamily="49" charset="0"/>
            </a:endParaRPr>
          </a:p>
        </p:txBody>
      </p:sp>
    </p:spTree>
    <p:custDataLst>
      <p:tags r:id="rId1"/>
    </p:custDataLst>
    <p:extLst>
      <p:ext uri="{BB962C8B-B14F-4D97-AF65-F5344CB8AC3E}">
        <p14:creationId xmlns:p14="http://schemas.microsoft.com/office/powerpoint/2010/main" val="3157908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en-US" dirty="0"/>
              <a:t>Tools for Configuring and Managing Oracle Net Services</a:t>
            </a:r>
          </a:p>
        </p:txBody>
      </p:sp>
      <p:sp>
        <p:nvSpPr>
          <p:cNvPr id="1028" name="Rectangle 3"/>
          <p:cNvSpPr>
            <a:spLocks noGrp="1" noChangeArrowheads="1"/>
          </p:cNvSpPr>
          <p:nvPr>
            <p:ph idx="1"/>
          </p:nvPr>
        </p:nvSpPr>
        <p:spPr/>
        <p:txBody>
          <a:bodyPr/>
          <a:lstStyle/>
          <a:p>
            <a:pPr lvl="1" eaLnBrk="1" hangingPunct="1"/>
            <a:r>
              <a:rPr lang="en-US" altLang="en-US" dirty="0"/>
              <a:t>Enterprise Manager Net Services Administration page</a:t>
            </a:r>
          </a:p>
          <a:p>
            <a:pPr lvl="1" eaLnBrk="1" hangingPunct="1"/>
            <a:r>
              <a:rPr lang="en-US" altLang="en-US" dirty="0"/>
              <a:t>Oracle Net Manager</a:t>
            </a:r>
          </a:p>
          <a:p>
            <a:pPr lvl="1" eaLnBrk="1" hangingPunct="1"/>
            <a:r>
              <a:rPr lang="en-US" altLang="en-US" dirty="0"/>
              <a:t>Oracle Net Configuration Assistant</a:t>
            </a:r>
            <a:endParaRPr lang="en-US" altLang="en-US" dirty="0">
              <a:solidFill>
                <a:srgbClr val="0000FF"/>
              </a:solidFill>
            </a:endParaRPr>
          </a:p>
          <a:p>
            <a:pPr lvl="1" eaLnBrk="1" hangingPunct="1"/>
            <a:r>
              <a:rPr lang="en-US" altLang="en-US" dirty="0"/>
              <a:t>Listener Control Utility</a:t>
            </a:r>
          </a:p>
        </p:txBody>
      </p:sp>
    </p:spTree>
    <p:custDataLst>
      <p:tags r:id="rId1"/>
    </p:custDataLst>
    <p:extLst>
      <p:ext uri="{BB962C8B-B14F-4D97-AF65-F5344CB8AC3E}">
        <p14:creationId xmlns:p14="http://schemas.microsoft.com/office/powerpoint/2010/main" val="3125981850"/>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14338" name="Title 1"/>
          <p:cNvSpPr>
            <a:spLocks noGrp="1"/>
          </p:cNvSpPr>
          <p:nvPr>
            <p:ph type="title"/>
          </p:nvPr>
        </p:nvSpPr>
        <p:spPr/>
        <p:txBody>
          <a:bodyPr/>
          <a:lstStyle/>
          <a:p>
            <a:pPr eaLnBrk="1" hangingPunct="1"/>
            <a:r>
              <a:rPr lang="en-US" altLang="es-MX" dirty="0"/>
              <a:t>Objectives</a:t>
            </a:r>
          </a:p>
        </p:txBody>
      </p:sp>
      <p:sp>
        <p:nvSpPr>
          <p:cNvPr id="9" name="Content Placeholder 8"/>
          <p:cNvSpPr>
            <a:spLocks noGrp="1"/>
          </p:cNvSpPr>
          <p:nvPr>
            <p:ph idx="1"/>
          </p:nvPr>
        </p:nvSpPr>
        <p:spPr>
          <a:xfrm>
            <a:off x="622138" y="1242485"/>
            <a:ext cx="10944549" cy="3427427"/>
          </a:xfrm>
        </p:spPr>
        <p:txBody>
          <a:bodyPr/>
          <a:lstStyle/>
          <a:p>
            <a:r>
              <a:rPr lang="en-US" dirty="0"/>
              <a:t>After completing this lesson, you should be able to:</a:t>
            </a:r>
          </a:p>
          <a:p>
            <a:pPr lvl="1"/>
            <a:r>
              <a:rPr lang="en-US" dirty="0"/>
              <a:t>Describe Oracle Net Services</a:t>
            </a:r>
          </a:p>
          <a:p>
            <a:pPr lvl="1"/>
            <a:r>
              <a:rPr lang="en-US" dirty="0"/>
              <a:t>Explain how listeners work</a:t>
            </a:r>
          </a:p>
          <a:p>
            <a:pPr lvl="1"/>
            <a:r>
              <a:rPr lang="en-US" dirty="0"/>
              <a:t>Configure listeners for dynamic or static service registration</a:t>
            </a:r>
          </a:p>
          <a:p>
            <a:pPr lvl="1"/>
            <a:r>
              <a:rPr lang="en-US" dirty="0"/>
              <a:t>Configure local naming for database connections</a:t>
            </a:r>
          </a:p>
          <a:p>
            <a:pPr lvl="1"/>
            <a:r>
              <a:rPr lang="en-US" dirty="0"/>
              <a:t>Test Oracle Net connectivity with </a:t>
            </a:r>
            <a:r>
              <a:rPr lang="en-US" dirty="0">
                <a:latin typeface="Courier New" panose="02070309020205020404" pitchFamily="49" charset="0"/>
                <a:cs typeface="Courier New" panose="02070309020205020404" pitchFamily="49" charset="0"/>
              </a:rPr>
              <a:t>tnsping</a:t>
            </a:r>
          </a:p>
          <a:p>
            <a:pPr lvl="1"/>
            <a:r>
              <a:rPr lang="en-US" dirty="0"/>
              <a:t>Configure communication between databases by creating database links</a:t>
            </a:r>
          </a:p>
          <a:p>
            <a:pPr lvl="1"/>
            <a:r>
              <a:rPr lang="en-US" dirty="0"/>
              <a:t>Explain the difference between dedicated and shared server configurations</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4212" y="228600"/>
            <a:ext cx="9904630" cy="473074"/>
          </a:xfrm>
        </p:spPr>
        <p:txBody>
          <a:bodyPr>
            <a:normAutofit fontScale="90000"/>
          </a:bodyPr>
          <a:lstStyle/>
          <a:p>
            <a:r>
              <a:rPr lang="en-US" altLang="en-US" dirty="0"/>
              <a:t>Defining Oracle Net Services Components</a:t>
            </a:r>
          </a:p>
        </p:txBody>
      </p:sp>
      <p:graphicFrame>
        <p:nvGraphicFramePr>
          <p:cNvPr id="163281" name="Group 465"/>
          <p:cNvGraphicFramePr>
            <a:graphicFrameLocks noGrp="1"/>
          </p:cNvGraphicFramePr>
          <p:nvPr>
            <p:extLst>
              <p:ext uri="{D42A27DB-BD31-4B8C-83A1-F6EECF244321}">
                <p14:modId xmlns:p14="http://schemas.microsoft.com/office/powerpoint/2010/main" val="1578551737"/>
              </p:ext>
            </p:extLst>
          </p:nvPr>
        </p:nvGraphicFramePr>
        <p:xfrm>
          <a:off x="2360612" y="978694"/>
          <a:ext cx="7467600" cy="4900612"/>
        </p:xfrm>
        <a:graphic>
          <a:graphicData uri="http://schemas.openxmlformats.org/drawingml/2006/table">
            <a:tbl>
              <a:tblPr/>
              <a:tblGrid>
                <a:gridCol w="1600200">
                  <a:extLst>
                    <a:ext uri="{9D8B030D-6E8A-4147-A177-3AD203B41FA5}">
                      <a16:colId xmlns="" xmlns:a16="http://schemas.microsoft.com/office/drawing/2014/main" val="20000"/>
                    </a:ext>
                  </a:extLst>
                </a:gridCol>
                <a:gridCol w="4114800">
                  <a:extLst>
                    <a:ext uri="{9D8B030D-6E8A-4147-A177-3AD203B41FA5}">
                      <a16:colId xmlns="" xmlns:a16="http://schemas.microsoft.com/office/drawing/2014/main" val="20001"/>
                    </a:ext>
                  </a:extLst>
                </a:gridCol>
                <a:gridCol w="1752600">
                  <a:extLst>
                    <a:ext uri="{9D8B030D-6E8A-4147-A177-3AD203B41FA5}">
                      <a16:colId xmlns="" xmlns:a16="http://schemas.microsoft.com/office/drawing/2014/main" val="20002"/>
                    </a:ext>
                  </a:extLst>
                </a:gridCol>
              </a:tblGrid>
              <a:tr h="511208">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Arial" pitchFamily="34" charset="0"/>
                        </a:rPr>
                        <a:t>Component</a:t>
                      </a:r>
                    </a:p>
                  </a:txBody>
                  <a:tcPr marT="91446" marB="9144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Arial" pitchFamily="34" charset="0"/>
                        </a:rPr>
                        <a:t>Description</a:t>
                      </a:r>
                    </a:p>
                  </a:txBody>
                  <a:tcPr marT="91446" marB="9144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Arial" pitchFamily="34" charset="0"/>
                        </a:rPr>
                        <a:t>File</a:t>
                      </a:r>
                    </a:p>
                  </a:txBody>
                  <a:tcPr marT="91446" marB="9144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r h="115831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Listeners</a:t>
                      </a:r>
                    </a:p>
                  </a:txBody>
                  <a:tcPr marT="91446" marB="9144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A process that resides on the server whose responsibility is to listen for incoming client connection requests and manage traffic to the server.</a:t>
                      </a:r>
                    </a:p>
                  </a:txBody>
                  <a:tcPr marT="91446" marB="9144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Courier New" pitchFamily="49" charset="0"/>
                          <a:cs typeface="Courier New" pitchFamily="49" charset="0"/>
                        </a:rPr>
                        <a:t>listener.ora</a:t>
                      </a:r>
                    </a:p>
                  </a:txBody>
                  <a:tcPr marT="91446" marB="9144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 xmlns:a16="http://schemas.microsoft.com/office/drawing/2014/main" val="10001"/>
                  </a:ext>
                </a:extLst>
              </a:tr>
              <a:tr h="115831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Naming methods</a:t>
                      </a:r>
                    </a:p>
                  </a:txBody>
                  <a:tcPr marT="91446" marB="9144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A resolution method used by a client application to resolve a connect identifier to a connect descriptor when attempting to connect to a database service.</a:t>
                      </a:r>
                    </a:p>
                  </a:txBody>
                  <a:tcPr marT="91446" marB="9144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endParaRPr kumimoji="0" lang="en-US" sz="1600" b="0" i="0" u="none" strike="noStrike" cap="none" normalizeH="0" baseline="0" dirty="0">
                        <a:ln>
                          <a:noFill/>
                        </a:ln>
                        <a:solidFill>
                          <a:srgbClr val="000000"/>
                        </a:solidFill>
                        <a:effectLst/>
                        <a:latin typeface="Courier New" pitchFamily="49" charset="0"/>
                        <a:cs typeface="Courier New" pitchFamily="49" charset="0"/>
                      </a:endParaRPr>
                    </a:p>
                  </a:txBody>
                  <a:tcPr marT="91446" marB="9144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2"/>
                  </a:ext>
                </a:extLst>
              </a:tr>
              <a:tr h="115831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Naming (net service name)</a:t>
                      </a:r>
                    </a:p>
                  </a:txBody>
                  <a:tcPr marT="91446" marB="9144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A simple name (connect identifier) for a service that resolves to a connect descriptor to identify the network location and identification of a service.</a:t>
                      </a:r>
                    </a:p>
                  </a:txBody>
                  <a:tcPr marT="91446" marB="9144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Courier New" pitchFamily="49" charset="0"/>
                          <a:cs typeface="Courier New" pitchFamily="49" charset="0"/>
                        </a:rPr>
                        <a:t>tnsnames.ora</a:t>
                      </a:r>
                      <a:r>
                        <a:rPr kumimoji="0" lang="en-US" sz="1600" b="0" i="0" u="none" strike="noStrike" cap="none" normalizeH="0" baseline="0" dirty="0">
                          <a:ln>
                            <a:noFill/>
                          </a:ln>
                          <a:solidFill>
                            <a:srgbClr val="000000"/>
                          </a:solidFill>
                          <a:effectLst/>
                          <a:latin typeface="Arial" pitchFamily="34" charset="0"/>
                        </a:rPr>
                        <a:t> (local configuration)</a:t>
                      </a:r>
                    </a:p>
                  </a:txBody>
                  <a:tcPr marT="91446" marB="9144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 xmlns:a16="http://schemas.microsoft.com/office/drawing/2014/main" val="10003"/>
                  </a:ext>
                </a:extLst>
              </a:tr>
              <a:tr h="914459">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Profiles</a:t>
                      </a:r>
                    </a:p>
                  </a:txBody>
                  <a:tcPr marT="91446" marB="9144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A collection of parameters that specifies preferences for enabling and configuring Oracle Net features on the client or server. </a:t>
                      </a:r>
                    </a:p>
                  </a:txBody>
                  <a:tcPr marT="91446" marB="9144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Courier New" pitchFamily="49" charset="0"/>
                          <a:cs typeface="Courier New" pitchFamily="49" charset="0"/>
                        </a:rPr>
                        <a:t>sqlnet.ora</a:t>
                      </a:r>
                    </a:p>
                  </a:txBody>
                  <a:tcPr marT="91446" marB="9144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2196853643"/>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Advanced Connection </a:t>
            </a:r>
            <a:r>
              <a:rPr lang="en-US" dirty="0" smtClean="0"/>
              <a:t>Options</a:t>
            </a:r>
            <a:br>
              <a:rPr lang="en-US" dirty="0" smtClean="0"/>
            </a:br>
            <a:endParaRPr lang="en-US" altLang="es-MX" dirty="0"/>
          </a:p>
        </p:txBody>
      </p:sp>
      <p:sp>
        <p:nvSpPr>
          <p:cNvPr id="9219" name="Content Placeholder 9"/>
          <p:cNvSpPr>
            <a:spLocks noGrp="1"/>
          </p:cNvSpPr>
          <p:nvPr>
            <p:ph idx="1"/>
          </p:nvPr>
        </p:nvSpPr>
        <p:spPr>
          <a:xfrm>
            <a:off x="622138" y="1242485"/>
            <a:ext cx="10944549" cy="2557958"/>
          </a:xfrm>
        </p:spPr>
        <p:txBody>
          <a:bodyPr/>
          <a:lstStyle/>
          <a:p>
            <a:pPr lvl="1">
              <a:buClr>
                <a:schemeClr val="accent1"/>
              </a:buClr>
              <a:defRPr/>
            </a:pPr>
            <a:r>
              <a:rPr lang="en-US" dirty="0"/>
              <a:t>When a database service is accessible by multiple listener protocol addresses, you can specify the order in which the addresses are to be used.</a:t>
            </a:r>
          </a:p>
          <a:p>
            <a:pPr lvl="1">
              <a:buClr>
                <a:schemeClr val="accent1"/>
              </a:buClr>
              <a:defRPr/>
            </a:pPr>
            <a:r>
              <a:rPr lang="en-US" dirty="0"/>
              <a:t>Oracle Net supports the following advanced connection options with local and directory naming:</a:t>
            </a:r>
          </a:p>
          <a:p>
            <a:pPr lvl="2">
              <a:buClr>
                <a:schemeClr val="accent1"/>
              </a:buClr>
              <a:defRPr/>
            </a:pPr>
            <a:r>
              <a:rPr lang="en-US" dirty="0"/>
              <a:t>Connect-time failover</a:t>
            </a:r>
          </a:p>
          <a:p>
            <a:pPr lvl="2">
              <a:buClr>
                <a:schemeClr val="accent1"/>
              </a:buClr>
              <a:defRPr/>
            </a:pPr>
            <a:r>
              <a:rPr lang="en-US" dirty="0"/>
              <a:t>Load balancing</a:t>
            </a:r>
          </a:p>
          <a:p>
            <a:pPr lvl="2">
              <a:buClr>
                <a:schemeClr val="accent1"/>
              </a:buClr>
              <a:defRPr/>
            </a:pPr>
            <a:r>
              <a:rPr lang="en-US" dirty="0"/>
              <a:t>Source routing</a:t>
            </a:r>
          </a:p>
        </p:txBody>
      </p:sp>
    </p:spTree>
    <p:custDataLst>
      <p:tags r:id="rId1"/>
    </p:custDataLst>
    <p:extLst>
      <p:ext uri="{BB962C8B-B14F-4D97-AF65-F5344CB8AC3E}">
        <p14:creationId xmlns:p14="http://schemas.microsoft.com/office/powerpoint/2010/main" val="1249759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pPr eaLnBrk="1" hangingPunct="1"/>
            <a:r>
              <a:rPr lang="en-US" dirty="0"/>
              <a:t>Testing Oracle Net Connectivity with </a:t>
            </a:r>
            <a:r>
              <a:rPr lang="en-US" dirty="0" err="1" smtClean="0">
                <a:latin typeface="Courier New" panose="02070309020205020404" pitchFamily="49" charset="0"/>
                <a:cs typeface="Courier New" panose="02070309020205020404" pitchFamily="49" charset="0"/>
              </a:rPr>
              <a:t>tnsping</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endParaRPr lang="en-US" altLang="es-MX" dirty="0">
              <a:latin typeface="Courier New" panose="02070309020205020404" pitchFamily="49" charset="0"/>
              <a:cs typeface="Courier New" panose="02070309020205020404" pitchFamily="49" charset="0"/>
            </a:endParaRPr>
          </a:p>
        </p:txBody>
      </p:sp>
      <p:sp>
        <p:nvSpPr>
          <p:cNvPr id="9219" name="Content Placeholder 9"/>
          <p:cNvSpPr>
            <a:spLocks noGrp="1"/>
          </p:cNvSpPr>
          <p:nvPr>
            <p:ph idx="1"/>
          </p:nvPr>
        </p:nvSpPr>
        <p:spPr>
          <a:xfrm>
            <a:off x="622138" y="1242485"/>
            <a:ext cx="10944549" cy="4599543"/>
          </a:xfrm>
        </p:spPr>
        <p:txBody>
          <a:bodyPr/>
          <a:lstStyle/>
          <a:p>
            <a:pPr lvl="1">
              <a:buClr>
                <a:schemeClr val="accent1"/>
              </a:buClr>
              <a:defRPr/>
            </a:pPr>
            <a:r>
              <a:rPr lang="en-US" dirty="0"/>
              <a:t>The </a:t>
            </a:r>
            <a:r>
              <a:rPr lang="en-US" dirty="0">
                <a:latin typeface="Courier New" panose="02070309020205020404" pitchFamily="49" charset="0"/>
                <a:cs typeface="Courier New" panose="02070309020205020404" pitchFamily="49" charset="0"/>
              </a:rPr>
              <a:t>tnsping</a:t>
            </a:r>
            <a:r>
              <a:rPr lang="en-US" dirty="0"/>
              <a:t> utility tests Oracle Net service aliases.</a:t>
            </a:r>
          </a:p>
          <a:p>
            <a:pPr lvl="1">
              <a:buClr>
                <a:schemeClr val="accent1"/>
              </a:buClr>
              <a:defRPr/>
            </a:pPr>
            <a:r>
              <a:rPr lang="en-US" dirty="0"/>
              <a:t>It validates connectivity between a client and the Oracle Net Listener.</a:t>
            </a:r>
          </a:p>
          <a:p>
            <a:pPr lvl="2">
              <a:buClr>
                <a:schemeClr val="accent1"/>
              </a:buClr>
              <a:defRPr/>
            </a:pPr>
            <a:r>
              <a:rPr lang="en-US" dirty="0"/>
              <a:t>It validates that the host name, port, and protocol reach a listener.</a:t>
            </a:r>
          </a:p>
          <a:p>
            <a:pPr lvl="2">
              <a:buClr>
                <a:schemeClr val="accent1"/>
              </a:buClr>
              <a:defRPr/>
            </a:pPr>
            <a:r>
              <a:rPr lang="en-US" dirty="0"/>
              <a:t>It does not check whether the listener handles the service name.</a:t>
            </a:r>
          </a:p>
          <a:p>
            <a:pPr lvl="2">
              <a:buClr>
                <a:schemeClr val="accent1"/>
              </a:buClr>
              <a:defRPr/>
            </a:pPr>
            <a:r>
              <a:rPr lang="en-US" dirty="0"/>
              <a:t>It does not verify that the requested service is available.</a:t>
            </a:r>
          </a:p>
          <a:p>
            <a:pPr lvl="1">
              <a:buClr>
                <a:schemeClr val="accent1"/>
              </a:buClr>
              <a:defRPr/>
            </a:pPr>
            <a:r>
              <a:rPr lang="en-US" dirty="0"/>
              <a:t>The </a:t>
            </a:r>
            <a:r>
              <a:rPr lang="en-US" dirty="0">
                <a:latin typeface="Courier New" panose="02070309020205020404" pitchFamily="49" charset="0"/>
                <a:cs typeface="Courier New" panose="02070309020205020404" pitchFamily="49" charset="0"/>
              </a:rPr>
              <a:t>tnsping</a:t>
            </a:r>
            <a:r>
              <a:rPr lang="en-US" dirty="0"/>
              <a:t> utility also reveals the location of the configuration files. In a system with multiple </a:t>
            </a:r>
            <a:r>
              <a:rPr lang="en-US" dirty="0">
                <a:latin typeface="Courier New" panose="02070309020205020404" pitchFamily="49" charset="0"/>
                <a:cs typeface="Courier New" panose="02070309020205020404" pitchFamily="49" charset="0"/>
              </a:rPr>
              <a:t>ORACLE_HOME</a:t>
            </a:r>
            <a:r>
              <a:rPr lang="en-US" dirty="0"/>
              <a:t> locations, this can be helpful.</a:t>
            </a:r>
          </a:p>
          <a:p>
            <a:pPr lvl="1">
              <a:buClr>
                <a:schemeClr val="accent1"/>
              </a:buClr>
              <a:defRPr/>
            </a:pPr>
            <a:r>
              <a:rPr lang="en-US" dirty="0"/>
              <a:t>Examples:</a:t>
            </a:r>
          </a:p>
          <a:p>
            <a:pPr lvl="2">
              <a:buClr>
                <a:schemeClr val="accent1"/>
              </a:buClr>
              <a:defRPr/>
            </a:pPr>
            <a:r>
              <a:rPr lang="en-US" dirty="0">
                <a:latin typeface="Courier New" panose="02070309020205020404" pitchFamily="49" charset="0"/>
                <a:cs typeface="Courier New" panose="02070309020205020404" pitchFamily="49" charset="0"/>
              </a:rPr>
              <a:t>tnsping</a:t>
            </a:r>
            <a:r>
              <a:rPr lang="en-US" dirty="0"/>
              <a:t> supports Easy Connect names resolution:</a:t>
            </a:r>
          </a:p>
          <a:p>
            <a:pPr marL="914400" lvl="2" indent="0">
              <a:buClr>
                <a:schemeClr val="accent1"/>
              </a:buClr>
              <a:buNone/>
              <a:defRPr/>
            </a:pPr>
            <a:r>
              <a:rPr lang="en-US" dirty="0"/>
              <a:t>	</a:t>
            </a:r>
            <a:r>
              <a:rPr lang="en-US" dirty="0">
                <a:latin typeface="Courier New" panose="02070309020205020404" pitchFamily="49" charset="0"/>
                <a:cs typeface="Courier New" panose="02070309020205020404" pitchFamily="49" charset="0"/>
              </a:rPr>
              <a:t>$tnsping host01.example.com:1521/orcl</a:t>
            </a:r>
          </a:p>
          <a:p>
            <a:pPr lvl="2">
              <a:buClr>
                <a:schemeClr val="accent1"/>
              </a:buClr>
              <a:defRPr/>
            </a:pPr>
            <a:r>
              <a:rPr lang="en-US" dirty="0">
                <a:latin typeface="Courier New" panose="02070309020205020404" pitchFamily="49" charset="0"/>
                <a:cs typeface="Courier New" panose="02070309020205020404" pitchFamily="49" charset="0"/>
              </a:rPr>
              <a:t>tnsping</a:t>
            </a:r>
            <a:r>
              <a:rPr lang="en-US" dirty="0"/>
              <a:t> also supports local and directory naming:</a:t>
            </a:r>
          </a:p>
          <a:p>
            <a:pPr marL="914400" lvl="2" indent="0">
              <a:buClr>
                <a:schemeClr val="accent1"/>
              </a:buClr>
              <a:buNone/>
              <a:defRPr/>
            </a:pPr>
            <a:r>
              <a:rPr lang="en-US" dirty="0"/>
              <a:t>	</a:t>
            </a:r>
            <a:r>
              <a:rPr lang="en-US" dirty="0">
                <a:latin typeface="Courier New" panose="02070309020205020404" pitchFamily="49" charset="0"/>
                <a:cs typeface="Courier New" panose="02070309020205020404" pitchFamily="49" charset="0"/>
              </a:rPr>
              <a:t>$ tnsping orcl</a:t>
            </a:r>
          </a:p>
        </p:txBody>
      </p:sp>
    </p:spTree>
    <p:custDataLst>
      <p:tags r:id="rId1"/>
    </p:custDataLst>
    <p:extLst>
      <p:ext uri="{BB962C8B-B14F-4D97-AF65-F5344CB8AC3E}">
        <p14:creationId xmlns:p14="http://schemas.microsoft.com/office/powerpoint/2010/main" val="1897114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pPr eaLnBrk="1" hangingPunct="1"/>
            <a:r>
              <a:rPr lang="en-US" dirty="0"/>
              <a:t>Configuring Communication Between Database </a:t>
            </a:r>
            <a:r>
              <a:rPr lang="en-US" dirty="0" smtClean="0"/>
              <a:t>Instances</a:t>
            </a:r>
            <a:br>
              <a:rPr lang="en-US" dirty="0" smtClean="0"/>
            </a:br>
            <a:endParaRPr lang="en-US" altLang="es-MX" dirty="0"/>
          </a:p>
        </p:txBody>
      </p:sp>
      <p:sp>
        <p:nvSpPr>
          <p:cNvPr id="9219" name="Content Placeholder 9"/>
          <p:cNvSpPr>
            <a:spLocks noGrp="1"/>
          </p:cNvSpPr>
          <p:nvPr>
            <p:ph idx="1"/>
          </p:nvPr>
        </p:nvSpPr>
        <p:spPr>
          <a:xfrm>
            <a:off x="622138" y="1242485"/>
            <a:ext cx="10944549" cy="3635176"/>
          </a:xfrm>
        </p:spPr>
        <p:txBody>
          <a:bodyPr/>
          <a:lstStyle/>
          <a:p>
            <a:pPr lvl="1">
              <a:buClr>
                <a:schemeClr val="accent1"/>
              </a:buClr>
              <a:defRPr/>
            </a:pPr>
            <a:r>
              <a:rPr lang="en-US" dirty="0"/>
              <a:t>You must configure network connectivity (for example, </a:t>
            </a:r>
            <a:r>
              <a:rPr lang="en-US" dirty="0">
                <a:latin typeface="Courier New" panose="02070309020205020404" pitchFamily="49" charset="0"/>
                <a:cs typeface="Courier New" panose="02070309020205020404" pitchFamily="49" charset="0"/>
              </a:rPr>
              <a:t>tnsnames.ora</a:t>
            </a:r>
            <a:r>
              <a:rPr lang="en-US" dirty="0"/>
              <a:t>) and a database link for database instance to database instance communication.</a:t>
            </a:r>
          </a:p>
          <a:p>
            <a:pPr lvl="1">
              <a:buClr>
                <a:schemeClr val="accent1"/>
              </a:buClr>
              <a:defRPr/>
            </a:pPr>
            <a:r>
              <a:rPr lang="en-US" dirty="0"/>
              <a:t>A database link is a schema object that enables you to access objects on a different database.</a:t>
            </a:r>
          </a:p>
          <a:p>
            <a:pPr lvl="1">
              <a:buClr>
                <a:schemeClr val="accent1"/>
              </a:buClr>
              <a:defRPr/>
            </a:pPr>
            <a:r>
              <a:rPr lang="en-US" dirty="0"/>
              <a:t>SQL command to create a fixed user, private database link:</a:t>
            </a:r>
          </a:p>
          <a:p>
            <a:pPr lvl="1">
              <a:buClr>
                <a:schemeClr val="accent1"/>
              </a:buClr>
              <a:defRPr/>
            </a:pPr>
            <a:endParaRPr lang="en-US" dirty="0"/>
          </a:p>
          <a:p>
            <a:pPr lvl="1">
              <a:buClr>
                <a:schemeClr val="accent1"/>
              </a:buClr>
              <a:defRPr/>
            </a:pPr>
            <a:endParaRPr lang="en-US" dirty="0"/>
          </a:p>
          <a:p>
            <a:pPr lvl="1">
              <a:buClr>
                <a:schemeClr val="accent1"/>
              </a:buClr>
              <a:defRPr/>
            </a:pPr>
            <a:endParaRPr lang="en-US" dirty="0"/>
          </a:p>
          <a:p>
            <a:pPr lvl="1">
              <a:buClr>
                <a:schemeClr val="accent1"/>
              </a:buClr>
              <a:defRPr/>
            </a:pPr>
            <a:r>
              <a:rPr lang="en-US" dirty="0"/>
              <a:t>SQL command to query a table by using the database link:</a:t>
            </a:r>
          </a:p>
        </p:txBody>
      </p:sp>
      <p:sp>
        <p:nvSpPr>
          <p:cNvPr id="4" name="Content Placeholder 2"/>
          <p:cNvSpPr txBox="1">
            <a:spLocks/>
          </p:cNvSpPr>
          <p:nvPr/>
        </p:nvSpPr>
        <p:spPr bwMode="gray">
          <a:xfrm>
            <a:off x="1036320" y="3239297"/>
            <a:ext cx="10750394" cy="102790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0">
            <a:spAutoFit/>
          </a:bodyPr>
          <a:lstStyle/>
          <a:p>
            <a:pPr marL="609493" indent="-609493" defTabSz="533307">
              <a:tabLst>
                <a:tab pos="533307" algn="r"/>
                <a:tab pos="897310" algn="l"/>
              </a:tabLst>
              <a:defRPr/>
            </a:pPr>
            <a:r>
              <a:rPr lang="en-US" b="1" dirty="0">
                <a:latin typeface="Courier New" pitchFamily="49" charset="0"/>
              </a:rPr>
              <a:t>CREATE DATABASE LINK &lt;database_link_name&gt;</a:t>
            </a:r>
          </a:p>
          <a:p>
            <a:pPr marL="609493" indent="-609493" defTabSz="533307">
              <a:tabLst>
                <a:tab pos="533307" algn="r"/>
                <a:tab pos="897310" algn="l"/>
              </a:tabLst>
              <a:defRPr/>
            </a:pPr>
            <a:r>
              <a:rPr lang="en-US" b="1" dirty="0">
                <a:latin typeface="Courier New" pitchFamily="49" charset="0"/>
              </a:rPr>
              <a:t>	CONNECT TO &lt;user&gt; IDENTIFIED BY &lt;pwd&gt; </a:t>
            </a:r>
          </a:p>
          <a:p>
            <a:pPr marL="609493" indent="-609493" defTabSz="533307">
              <a:tabLst>
                <a:tab pos="533307" algn="r"/>
                <a:tab pos="897310" algn="l"/>
              </a:tabLst>
              <a:defRPr/>
            </a:pPr>
            <a:r>
              <a:rPr lang="en-US" b="1" dirty="0">
                <a:latin typeface="Courier New" pitchFamily="49" charset="0"/>
              </a:rPr>
              <a:t>USING '&lt;connect_string_for_remote_db&gt;'</a:t>
            </a:r>
          </a:p>
        </p:txBody>
      </p:sp>
      <p:sp>
        <p:nvSpPr>
          <p:cNvPr id="5" name="Content Placeholder 2"/>
          <p:cNvSpPr txBox="1">
            <a:spLocks/>
          </p:cNvSpPr>
          <p:nvPr/>
        </p:nvSpPr>
        <p:spPr bwMode="gray">
          <a:xfrm>
            <a:off x="1059018" y="4953000"/>
            <a:ext cx="10750394" cy="4310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0">
            <a:spAutoFit/>
          </a:bodyPr>
          <a:lstStyle/>
          <a:p>
            <a:pPr marL="91440" lvl="1" indent="0">
              <a:buClr>
                <a:schemeClr val="accent1"/>
              </a:buClr>
              <a:buNone/>
              <a:defRPr/>
            </a:pPr>
            <a:r>
              <a:rPr lang="en-US" b="1" dirty="0">
                <a:latin typeface="Courier New" panose="02070309020205020404" pitchFamily="49" charset="0"/>
                <a:cs typeface="Courier New" panose="02070309020205020404" pitchFamily="49" charset="0"/>
              </a:rPr>
              <a:t>SELECT * FROM employees@&lt;database_link_name&gt;</a:t>
            </a:r>
          </a:p>
        </p:txBody>
      </p:sp>
    </p:spTree>
    <p:custDataLst>
      <p:tags r:id="rId1"/>
    </p:custDataLst>
    <p:extLst>
      <p:ext uri="{BB962C8B-B14F-4D97-AF65-F5344CB8AC3E}">
        <p14:creationId xmlns:p14="http://schemas.microsoft.com/office/powerpoint/2010/main" val="1871432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141218104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837982" y="365127"/>
            <a:ext cx="8685430" cy="354542"/>
          </a:xfrm>
        </p:spPr>
        <p:txBody>
          <a:bodyPr>
            <a:normAutofit fontScale="90000"/>
          </a:bodyPr>
          <a:lstStyle/>
          <a:p>
            <a:pPr eaLnBrk="1" hangingPunct="1"/>
            <a:r>
              <a:rPr lang="en-US" dirty="0"/>
              <a:t>Comparing Dedicated and Shared Server </a:t>
            </a:r>
            <a:r>
              <a:rPr lang="en-US" dirty="0" smtClean="0"/>
              <a:t>Configurations</a:t>
            </a:r>
            <a:endParaRPr lang="en-US"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76594" y="1143000"/>
            <a:ext cx="8035636" cy="4707673"/>
          </a:xfrm>
          <a:prstGeom prst="rect">
            <a:avLst/>
          </a:prstGeom>
        </p:spPr>
      </p:pic>
      <p:cxnSp>
        <p:nvCxnSpPr>
          <p:cNvPr id="4" name="Straight Arrow Connector 3"/>
          <p:cNvCxnSpPr/>
          <p:nvPr/>
        </p:nvCxnSpPr>
        <p:spPr bwMode="auto">
          <a:xfrm>
            <a:off x="4638146" y="1927578"/>
            <a:ext cx="152400" cy="0"/>
          </a:xfrm>
          <a:prstGeom prst="straightConnector1">
            <a:avLst/>
          </a:prstGeom>
          <a:noFill/>
          <a:ln w="28575" cap="flat" cmpd="sng" algn="ctr">
            <a:solidFill>
              <a:schemeClr val="tx1"/>
            </a:solidFill>
            <a:prstDash val="solid"/>
            <a:round/>
            <a:headEnd type="none" w="sm" len="sm"/>
            <a:tailEnd type="triangle" w="lg" len="lg"/>
          </a:ln>
          <a:effectLst/>
        </p:spPr>
      </p:cxnSp>
      <p:cxnSp>
        <p:nvCxnSpPr>
          <p:cNvPr id="6" name="Straight Arrow Connector 5"/>
          <p:cNvCxnSpPr/>
          <p:nvPr/>
        </p:nvCxnSpPr>
        <p:spPr bwMode="auto">
          <a:xfrm>
            <a:off x="4638146" y="2362200"/>
            <a:ext cx="152400" cy="0"/>
          </a:xfrm>
          <a:prstGeom prst="straightConnector1">
            <a:avLst/>
          </a:prstGeom>
          <a:noFill/>
          <a:ln w="28575" cap="flat" cmpd="sng" algn="ctr">
            <a:solidFill>
              <a:schemeClr val="tx1"/>
            </a:solidFill>
            <a:prstDash val="solid"/>
            <a:round/>
            <a:headEnd type="none" w="sm" len="sm"/>
            <a:tailEnd type="triangle" w="lg" len="lg"/>
          </a:ln>
          <a:effectLst/>
        </p:spPr>
      </p:cxnSp>
      <p:cxnSp>
        <p:nvCxnSpPr>
          <p:cNvPr id="7" name="Straight Arrow Connector 6"/>
          <p:cNvCxnSpPr/>
          <p:nvPr/>
        </p:nvCxnSpPr>
        <p:spPr bwMode="auto">
          <a:xfrm>
            <a:off x="4638146" y="2785533"/>
            <a:ext cx="152400" cy="0"/>
          </a:xfrm>
          <a:prstGeom prst="straightConnector1">
            <a:avLst/>
          </a:prstGeom>
          <a:noFill/>
          <a:ln w="28575" cap="flat" cmpd="sng" algn="ctr">
            <a:solidFill>
              <a:schemeClr val="tx1"/>
            </a:solidFill>
            <a:prstDash val="solid"/>
            <a:round/>
            <a:headEnd type="none" w="sm" len="sm"/>
            <a:tailEnd type="triangle" w="lg" len="lg"/>
          </a:ln>
          <a:effectLst/>
        </p:spPr>
      </p:cxnSp>
      <p:cxnSp>
        <p:nvCxnSpPr>
          <p:cNvPr id="8" name="Straight Arrow Connector 7"/>
          <p:cNvCxnSpPr/>
          <p:nvPr/>
        </p:nvCxnSpPr>
        <p:spPr bwMode="auto">
          <a:xfrm>
            <a:off x="6856412" y="4826000"/>
            <a:ext cx="152400" cy="0"/>
          </a:xfrm>
          <a:prstGeom prst="straightConnector1">
            <a:avLst/>
          </a:prstGeom>
          <a:noFill/>
          <a:ln w="28575" cap="flat" cmpd="sng" algn="ctr">
            <a:solidFill>
              <a:schemeClr val="tx1"/>
            </a:solidFill>
            <a:prstDash val="solid"/>
            <a:round/>
            <a:headEnd type="none" w="sm" len="sm"/>
            <a:tailEnd type="triangle" w="lg" len="lg"/>
          </a:ln>
          <a:effectLst/>
        </p:spPr>
      </p:cxnSp>
      <p:cxnSp>
        <p:nvCxnSpPr>
          <p:cNvPr id="9" name="Straight Arrow Connector 8"/>
          <p:cNvCxnSpPr/>
          <p:nvPr/>
        </p:nvCxnSpPr>
        <p:spPr bwMode="auto">
          <a:xfrm>
            <a:off x="4962701" y="4831644"/>
            <a:ext cx="152400" cy="0"/>
          </a:xfrm>
          <a:prstGeom prst="straightConnector1">
            <a:avLst/>
          </a:prstGeom>
          <a:noFill/>
          <a:ln w="28575" cap="flat" cmpd="sng" algn="ctr">
            <a:solidFill>
              <a:schemeClr val="tx1"/>
            </a:solidFill>
            <a:prstDash val="solid"/>
            <a:round/>
            <a:headEnd type="none" w="sm" len="sm"/>
            <a:tailEnd type="triangle" w="lg" len="lg"/>
          </a:ln>
          <a:effectLst/>
        </p:spPr>
      </p:cxnSp>
      <p:cxnSp>
        <p:nvCxnSpPr>
          <p:cNvPr id="10" name="Straight Arrow Connector 9"/>
          <p:cNvCxnSpPr/>
          <p:nvPr/>
        </p:nvCxnSpPr>
        <p:spPr bwMode="auto">
          <a:xfrm flipH="1">
            <a:off x="3656012" y="1927578"/>
            <a:ext cx="152400" cy="0"/>
          </a:xfrm>
          <a:prstGeom prst="straightConnector1">
            <a:avLst/>
          </a:prstGeom>
          <a:noFill/>
          <a:ln w="28575" cap="flat" cmpd="sng" algn="ctr">
            <a:solidFill>
              <a:schemeClr val="tx1"/>
            </a:solidFill>
            <a:prstDash val="solid"/>
            <a:round/>
            <a:headEnd type="none" w="sm" len="sm"/>
            <a:tailEnd type="triangle" w="lg" len="lg"/>
          </a:ln>
          <a:effectLst/>
        </p:spPr>
      </p:cxnSp>
      <p:cxnSp>
        <p:nvCxnSpPr>
          <p:cNvPr id="11" name="Straight Arrow Connector 10"/>
          <p:cNvCxnSpPr/>
          <p:nvPr/>
        </p:nvCxnSpPr>
        <p:spPr bwMode="auto">
          <a:xfrm flipH="1">
            <a:off x="3656012" y="2362200"/>
            <a:ext cx="152400" cy="0"/>
          </a:xfrm>
          <a:prstGeom prst="straightConnector1">
            <a:avLst/>
          </a:prstGeom>
          <a:noFill/>
          <a:ln w="28575" cap="flat" cmpd="sng" algn="ctr">
            <a:solidFill>
              <a:schemeClr val="tx1"/>
            </a:solidFill>
            <a:prstDash val="solid"/>
            <a:round/>
            <a:headEnd type="none" w="sm" len="sm"/>
            <a:tailEnd type="triangle" w="lg" len="lg"/>
          </a:ln>
          <a:effectLst/>
        </p:spPr>
      </p:cxnSp>
      <p:cxnSp>
        <p:nvCxnSpPr>
          <p:cNvPr id="12" name="Straight Arrow Connector 11"/>
          <p:cNvCxnSpPr/>
          <p:nvPr/>
        </p:nvCxnSpPr>
        <p:spPr bwMode="auto">
          <a:xfrm flipH="1">
            <a:off x="3656012" y="2785533"/>
            <a:ext cx="152400" cy="0"/>
          </a:xfrm>
          <a:prstGeom prst="straightConnector1">
            <a:avLst/>
          </a:prstGeom>
          <a:noFill/>
          <a:ln w="28575" cap="flat" cmpd="sng" algn="ctr">
            <a:solidFill>
              <a:schemeClr val="tx1"/>
            </a:solidFill>
            <a:prstDash val="solid"/>
            <a:round/>
            <a:headEnd type="none" w="sm" len="sm"/>
            <a:tailEnd type="triangle" w="lg" len="lg"/>
          </a:ln>
          <a:effectLst/>
        </p:spPr>
      </p:cxnSp>
      <p:cxnSp>
        <p:nvCxnSpPr>
          <p:cNvPr id="14" name="Straight Arrow Connector 13"/>
          <p:cNvCxnSpPr/>
          <p:nvPr/>
        </p:nvCxnSpPr>
        <p:spPr bwMode="auto">
          <a:xfrm flipH="1">
            <a:off x="3351212" y="4845755"/>
            <a:ext cx="152400" cy="0"/>
          </a:xfrm>
          <a:prstGeom prst="straightConnector1">
            <a:avLst/>
          </a:prstGeom>
          <a:noFill/>
          <a:ln w="28575" cap="flat" cmpd="sng" algn="ctr">
            <a:solidFill>
              <a:schemeClr val="tx1"/>
            </a:solidFill>
            <a:prstDash val="solid"/>
            <a:round/>
            <a:headEnd type="none" w="sm" len="sm"/>
            <a:tailEnd type="triangle" w="lg" len="lg"/>
          </a:ln>
          <a:effectLst/>
        </p:spPr>
      </p:cxnSp>
      <p:cxnSp>
        <p:nvCxnSpPr>
          <p:cNvPr id="15" name="Straight Arrow Connector 14"/>
          <p:cNvCxnSpPr/>
          <p:nvPr/>
        </p:nvCxnSpPr>
        <p:spPr bwMode="auto">
          <a:xfrm flipH="1">
            <a:off x="5484812" y="4845755"/>
            <a:ext cx="152400" cy="0"/>
          </a:xfrm>
          <a:prstGeom prst="straightConnector1">
            <a:avLst/>
          </a:prstGeom>
          <a:noFill/>
          <a:ln w="28575" cap="flat" cmpd="sng" algn="ctr">
            <a:solidFill>
              <a:schemeClr val="tx1"/>
            </a:solidFill>
            <a:prstDash val="solid"/>
            <a:round/>
            <a:headEnd type="none" w="sm" len="sm"/>
            <a:tailEnd type="triangle" w="lg" len="lg"/>
          </a:ln>
          <a:effectLst/>
        </p:spPr>
      </p:cxnSp>
    </p:spTree>
    <p:custDataLst>
      <p:tags r:id="rId1"/>
    </p:custDataLst>
    <p:extLst>
      <p:ext uri="{BB962C8B-B14F-4D97-AF65-F5344CB8AC3E}">
        <p14:creationId xmlns:p14="http://schemas.microsoft.com/office/powerpoint/2010/main" val="814489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317112795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s-MX" dirty="0"/>
              <a:t>Summary</a:t>
            </a:r>
          </a:p>
        </p:txBody>
      </p:sp>
      <p:sp>
        <p:nvSpPr>
          <p:cNvPr id="8" name="Content Placeholder 7"/>
          <p:cNvSpPr>
            <a:spLocks noGrp="1"/>
          </p:cNvSpPr>
          <p:nvPr>
            <p:ph idx="1"/>
          </p:nvPr>
        </p:nvSpPr>
        <p:spPr>
          <a:xfrm>
            <a:off x="622138" y="1242485"/>
            <a:ext cx="10944549" cy="3427427"/>
          </a:xfrm>
        </p:spPr>
        <p:txBody>
          <a:bodyPr/>
          <a:lstStyle/>
          <a:p>
            <a:r>
              <a:rPr lang="en-US" dirty="0"/>
              <a:t>In this lesson, you should have learned how to:</a:t>
            </a:r>
          </a:p>
          <a:p>
            <a:pPr lvl="1"/>
            <a:r>
              <a:rPr lang="en-US" dirty="0"/>
              <a:t>Describe Oracle Net Services</a:t>
            </a:r>
          </a:p>
          <a:p>
            <a:pPr lvl="1"/>
            <a:r>
              <a:rPr lang="en-US" dirty="0"/>
              <a:t>Explain how listeners work</a:t>
            </a:r>
          </a:p>
          <a:p>
            <a:pPr lvl="1"/>
            <a:r>
              <a:rPr lang="en-US" dirty="0"/>
              <a:t>Configure listeners for dynamic or static service registration</a:t>
            </a:r>
          </a:p>
          <a:p>
            <a:pPr lvl="1"/>
            <a:r>
              <a:rPr lang="en-US" dirty="0"/>
              <a:t>Configure local naming for database connections</a:t>
            </a:r>
          </a:p>
          <a:p>
            <a:pPr lvl="1"/>
            <a:r>
              <a:rPr lang="en-US" dirty="0"/>
              <a:t>Test Oracle Net connectivity with </a:t>
            </a:r>
            <a:r>
              <a:rPr lang="en-US" dirty="0">
                <a:latin typeface="Courier New" panose="02070309020205020404" pitchFamily="49" charset="0"/>
                <a:cs typeface="Courier New" panose="02070309020205020404" pitchFamily="49" charset="0"/>
              </a:rPr>
              <a:t>tnsping</a:t>
            </a:r>
          </a:p>
          <a:p>
            <a:pPr lvl="1"/>
            <a:r>
              <a:rPr lang="en-US" dirty="0"/>
              <a:t>Configure communication between databases by creating database links</a:t>
            </a:r>
          </a:p>
          <a:p>
            <a:pPr lvl="1"/>
            <a:r>
              <a:rPr lang="en-US" dirty="0"/>
              <a:t>Explain the difference between dedicated and shared server configurations</a:t>
            </a:r>
          </a:p>
        </p:txBody>
      </p:sp>
      <p:sp>
        <p:nvSpPr>
          <p:cNvPr id="6" name="Rectangle 5"/>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7"/>
          <p:cNvSpPr>
            <a:spLocks noGrp="1" noChangeArrowheads="1"/>
          </p:cNvSpPr>
          <p:nvPr>
            <p:ph type="title"/>
          </p:nvPr>
        </p:nvSpPr>
        <p:spPr/>
        <p:txBody>
          <a:bodyPr/>
          <a:lstStyle/>
          <a:p>
            <a:pPr eaLnBrk="1" hangingPunct="1"/>
            <a:r>
              <a:rPr lang="en-US" dirty="0"/>
              <a:t>Practice 8: Overview</a:t>
            </a:r>
          </a:p>
        </p:txBody>
      </p:sp>
      <p:sp>
        <p:nvSpPr>
          <p:cNvPr id="28675" name="Rectangle 18"/>
          <p:cNvSpPr>
            <a:spLocks noGrp="1" noChangeArrowheads="1"/>
          </p:cNvSpPr>
          <p:nvPr>
            <p:ph idx="1"/>
          </p:nvPr>
        </p:nvSpPr>
        <p:spPr>
          <a:xfrm>
            <a:off x="622138" y="1242485"/>
            <a:ext cx="10944549" cy="1234519"/>
          </a:xfrm>
        </p:spPr>
        <p:txBody>
          <a:bodyPr/>
          <a:lstStyle/>
          <a:p>
            <a:pPr lvl="1">
              <a:buClr>
                <a:schemeClr val="accent1"/>
              </a:buClr>
            </a:pPr>
            <a:r>
              <a:rPr lang="en-US" dirty="0"/>
              <a:t>8-1: Exploring the Default Listener</a:t>
            </a:r>
          </a:p>
          <a:p>
            <a:pPr lvl="1">
              <a:buClr>
                <a:schemeClr val="accent1"/>
              </a:buClr>
            </a:pPr>
            <a:r>
              <a:rPr lang="en-US" dirty="0"/>
              <a:t>8-2: Creating a Static Listener for a PDB</a:t>
            </a:r>
          </a:p>
          <a:p>
            <a:pPr lvl="1">
              <a:buClr>
                <a:schemeClr val="accent1"/>
              </a:buClr>
            </a:pPr>
            <a:r>
              <a:rPr lang="en-US" dirty="0"/>
              <a:t>8-3: Verifying the Net Service Name for MYPDB1</a:t>
            </a:r>
          </a:p>
        </p:txBody>
      </p:sp>
    </p:spTree>
    <p:custDataLst>
      <p:tags r:id="rId1"/>
    </p:custData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2226623" y="856513"/>
            <a:ext cx="7735579" cy="5205653"/>
            <a:chOff x="830654" y="1268641"/>
            <a:chExt cx="7482693" cy="3030071"/>
          </a:xfrm>
        </p:grpSpPr>
        <p:sp>
          <p:nvSpPr>
            <p:cNvPr id="27" name="Freeform 26"/>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28" name="Rounded Rectangle 27"/>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6146" name="Rectangle 2"/>
          <p:cNvSpPr>
            <a:spLocks noGrp="1" noChangeArrowheads="1"/>
          </p:cNvSpPr>
          <p:nvPr>
            <p:ph type="title"/>
          </p:nvPr>
        </p:nvSpPr>
        <p:spPr>
          <a:xfrm>
            <a:off x="817668" y="152456"/>
            <a:ext cx="10209430" cy="555219"/>
          </a:xfrm>
        </p:spPr>
        <p:txBody>
          <a:bodyPr>
            <a:normAutofit fontScale="90000"/>
          </a:bodyPr>
          <a:lstStyle/>
          <a:p>
            <a:pPr eaLnBrk="1" hangingPunct="1"/>
            <a:r>
              <a:rPr lang="en-US" altLang="en-US" dirty="0"/>
              <a:t>Oracle Net Services: Overview</a:t>
            </a:r>
          </a:p>
        </p:txBody>
      </p:sp>
      <p:grpSp>
        <p:nvGrpSpPr>
          <p:cNvPr id="3" name="Group 2"/>
          <p:cNvGrpSpPr/>
          <p:nvPr/>
        </p:nvGrpSpPr>
        <p:grpSpPr>
          <a:xfrm>
            <a:off x="2836528" y="992791"/>
            <a:ext cx="6628003" cy="4872419"/>
            <a:chOff x="2705559" y="1231323"/>
            <a:chExt cx="6628003" cy="4872419"/>
          </a:xfrm>
        </p:grpSpPr>
        <p:pic>
          <p:nvPicPr>
            <p:cNvPr id="6148" name="Picture 3" descr="datab011_bi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8456612" y="1875632"/>
              <a:ext cx="549275"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4" descr="Computer_tow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7650162" y="1811868"/>
              <a:ext cx="638175"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Rectangle 6"/>
            <p:cNvSpPr>
              <a:spLocks noChangeArrowheads="1"/>
            </p:cNvSpPr>
            <p:nvPr/>
          </p:nvSpPr>
          <p:spPr bwMode="blackWhite">
            <a:xfrm>
              <a:off x="2882900" y="2689226"/>
              <a:ext cx="1600200" cy="1028700"/>
            </a:xfrm>
            <a:prstGeom prst="rect">
              <a:avLst/>
            </a:prstGeom>
            <a:solidFill>
              <a:srgbClr val="99CCCC"/>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lnSpc>
                  <a:spcPct val="95000"/>
                </a:lnSpc>
                <a:spcBef>
                  <a:spcPct val="0"/>
                </a:spcBef>
                <a:buClrTx/>
                <a:buFontTx/>
                <a:buNone/>
              </a:pPr>
              <a:r>
                <a:rPr lang="en-US" altLang="en-US" dirty="0">
                  <a:solidFill>
                    <a:srgbClr val="000000"/>
                  </a:solidFill>
                </a:rPr>
                <a:t>Application</a:t>
              </a:r>
            </a:p>
            <a:p>
              <a:pPr>
                <a:lnSpc>
                  <a:spcPct val="95000"/>
                </a:lnSpc>
                <a:spcBef>
                  <a:spcPct val="0"/>
                </a:spcBef>
                <a:buClrTx/>
                <a:buFontTx/>
                <a:buNone/>
              </a:pPr>
              <a:endParaRPr lang="en-US" altLang="en-US" dirty="0">
                <a:solidFill>
                  <a:srgbClr val="000000"/>
                </a:solidFill>
              </a:endParaRPr>
            </a:p>
            <a:p>
              <a:pPr algn="ctr">
                <a:lnSpc>
                  <a:spcPct val="95000"/>
                </a:lnSpc>
                <a:spcBef>
                  <a:spcPct val="0"/>
                </a:spcBef>
                <a:buClrTx/>
                <a:buFontTx/>
                <a:buNone/>
              </a:pPr>
              <a:r>
                <a:rPr lang="en-US" altLang="en-US" dirty="0">
                  <a:solidFill>
                    <a:srgbClr val="000000"/>
                  </a:solidFill>
                </a:rPr>
                <a:t>Oracle Net</a:t>
              </a:r>
            </a:p>
          </p:txBody>
        </p:sp>
        <p:sp>
          <p:nvSpPr>
            <p:cNvPr id="6152" name="Rectangle 7"/>
            <p:cNvSpPr>
              <a:spLocks noChangeArrowheads="1"/>
            </p:cNvSpPr>
            <p:nvPr/>
          </p:nvSpPr>
          <p:spPr bwMode="blackWhite">
            <a:xfrm>
              <a:off x="7539037" y="2689226"/>
              <a:ext cx="1600200" cy="1028700"/>
            </a:xfrm>
            <a:prstGeom prst="rect">
              <a:avLst/>
            </a:prstGeom>
            <a:solidFill>
              <a:srgbClr val="CC99CD"/>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lnSpc>
                  <a:spcPct val="95000"/>
                </a:lnSpc>
                <a:spcBef>
                  <a:spcPct val="0"/>
                </a:spcBef>
                <a:buClrTx/>
                <a:buFontTx/>
                <a:buNone/>
              </a:pPr>
              <a:r>
                <a:rPr lang="en-US" altLang="en-US" dirty="0">
                  <a:solidFill>
                    <a:srgbClr val="000000"/>
                  </a:solidFill>
                </a:rPr>
                <a:t>RDBMS</a:t>
              </a:r>
            </a:p>
            <a:p>
              <a:pPr>
                <a:lnSpc>
                  <a:spcPct val="95000"/>
                </a:lnSpc>
                <a:spcBef>
                  <a:spcPct val="0"/>
                </a:spcBef>
                <a:buClrTx/>
                <a:buFontTx/>
                <a:buNone/>
              </a:pPr>
              <a:endParaRPr lang="en-US" altLang="en-US" dirty="0">
                <a:solidFill>
                  <a:srgbClr val="000000"/>
                </a:solidFill>
              </a:endParaRPr>
            </a:p>
            <a:p>
              <a:pPr algn="ctr">
                <a:lnSpc>
                  <a:spcPct val="95000"/>
                </a:lnSpc>
                <a:spcBef>
                  <a:spcPct val="0"/>
                </a:spcBef>
                <a:buClrTx/>
                <a:buFontTx/>
                <a:buNone/>
              </a:pPr>
              <a:r>
                <a:rPr lang="en-US" altLang="en-US" dirty="0">
                  <a:solidFill>
                    <a:srgbClr val="000000"/>
                  </a:solidFill>
                </a:rPr>
                <a:t>Oracle Net</a:t>
              </a:r>
            </a:p>
          </p:txBody>
        </p:sp>
        <p:sp>
          <p:nvSpPr>
            <p:cNvPr id="6153" name="Rectangle 8"/>
            <p:cNvSpPr>
              <a:spLocks noChangeArrowheads="1"/>
            </p:cNvSpPr>
            <p:nvPr/>
          </p:nvSpPr>
          <p:spPr bwMode="auto">
            <a:xfrm>
              <a:off x="3058010" y="3717926"/>
              <a:ext cx="125950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50000"/>
                </a:spcBef>
                <a:buClrTx/>
                <a:buFontTx/>
                <a:buNone/>
              </a:pPr>
              <a:r>
                <a:rPr lang="en-US" altLang="en-US" dirty="0">
                  <a:solidFill>
                    <a:srgbClr val="000000"/>
                  </a:solidFill>
                </a:rPr>
                <a:t>Client or middle tier</a:t>
              </a:r>
            </a:p>
          </p:txBody>
        </p:sp>
        <p:sp>
          <p:nvSpPr>
            <p:cNvPr id="6154" name="Rectangle 9"/>
            <p:cNvSpPr>
              <a:spLocks noChangeArrowheads="1"/>
            </p:cNvSpPr>
            <p:nvPr/>
          </p:nvSpPr>
          <p:spPr bwMode="auto">
            <a:xfrm>
              <a:off x="7346300" y="3833814"/>
              <a:ext cx="1987262"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50000"/>
                </a:spcBef>
                <a:buClrTx/>
                <a:buFontTx/>
                <a:buNone/>
              </a:pPr>
              <a:r>
                <a:rPr lang="en-US" altLang="en-US" dirty="0">
                  <a:solidFill>
                    <a:srgbClr val="000000"/>
                  </a:solidFill>
                </a:rPr>
                <a:t>Database server</a:t>
              </a:r>
            </a:p>
          </p:txBody>
        </p:sp>
        <p:sp>
          <p:nvSpPr>
            <p:cNvPr id="6155" name="Line 10"/>
            <p:cNvSpPr>
              <a:spLocks noChangeShapeType="1"/>
            </p:cNvSpPr>
            <p:nvPr/>
          </p:nvSpPr>
          <p:spPr bwMode="auto">
            <a:xfrm flipH="1">
              <a:off x="2882900" y="3238501"/>
              <a:ext cx="1600200" cy="0"/>
            </a:xfrm>
            <a:prstGeom prst="line">
              <a:avLst/>
            </a:prstGeom>
            <a:noFill/>
            <a:ln w="28575" cap="rnd">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6156" name="Line 11"/>
            <p:cNvSpPr>
              <a:spLocks noChangeShapeType="1"/>
            </p:cNvSpPr>
            <p:nvPr/>
          </p:nvSpPr>
          <p:spPr bwMode="auto">
            <a:xfrm flipH="1">
              <a:off x="7542212" y="3232151"/>
              <a:ext cx="1590675" cy="0"/>
            </a:xfrm>
            <a:prstGeom prst="line">
              <a:avLst/>
            </a:prstGeom>
            <a:noFill/>
            <a:ln w="28575" cap="rnd">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6157" name="Line 12"/>
            <p:cNvSpPr>
              <a:spLocks noChangeShapeType="1"/>
            </p:cNvSpPr>
            <p:nvPr/>
          </p:nvSpPr>
          <p:spPr bwMode="auto">
            <a:xfrm flipH="1">
              <a:off x="4495800" y="3070226"/>
              <a:ext cx="1154112" cy="0"/>
            </a:xfrm>
            <a:prstGeom prst="line">
              <a:avLst/>
            </a:prstGeom>
            <a:noFill/>
            <a:ln w="28575" cap="rnd">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6158" name="Line 13"/>
            <p:cNvSpPr>
              <a:spLocks noChangeShapeType="1"/>
            </p:cNvSpPr>
            <p:nvPr/>
          </p:nvSpPr>
          <p:spPr bwMode="auto">
            <a:xfrm>
              <a:off x="5221287" y="3375026"/>
              <a:ext cx="752475" cy="0"/>
            </a:xfrm>
            <a:prstGeom prst="line">
              <a:avLst/>
            </a:prstGeom>
            <a:noFill/>
            <a:ln w="28575" cap="rnd">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6159" name="Line 14"/>
            <p:cNvSpPr>
              <a:spLocks noChangeShapeType="1"/>
            </p:cNvSpPr>
            <p:nvPr/>
          </p:nvSpPr>
          <p:spPr bwMode="auto">
            <a:xfrm flipH="1">
              <a:off x="5211762" y="3070226"/>
              <a:ext cx="457200" cy="304800"/>
            </a:xfrm>
            <a:prstGeom prst="line">
              <a:avLst/>
            </a:prstGeom>
            <a:noFill/>
            <a:ln w="28575" cap="rnd">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6160" name="Rectangle 15"/>
            <p:cNvSpPr>
              <a:spLocks noChangeArrowheads="1"/>
            </p:cNvSpPr>
            <p:nvPr/>
          </p:nvSpPr>
          <p:spPr bwMode="auto">
            <a:xfrm>
              <a:off x="4759106" y="2426107"/>
              <a:ext cx="107451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50000"/>
                </a:spcBef>
                <a:buClrTx/>
                <a:buFontTx/>
                <a:buNone/>
              </a:pPr>
              <a:r>
                <a:rPr lang="en-US" altLang="en-US" dirty="0">
                  <a:solidFill>
                    <a:srgbClr val="000000"/>
                  </a:solidFill>
                </a:rPr>
                <a:t>TCP/IP network</a:t>
              </a:r>
            </a:p>
          </p:txBody>
        </p:sp>
        <p:sp>
          <p:nvSpPr>
            <p:cNvPr id="6161" name="Line 16"/>
            <p:cNvSpPr>
              <a:spLocks noChangeShapeType="1"/>
            </p:cNvSpPr>
            <p:nvPr/>
          </p:nvSpPr>
          <p:spPr bwMode="auto">
            <a:xfrm>
              <a:off x="6735762" y="3375026"/>
              <a:ext cx="776288" cy="0"/>
            </a:xfrm>
            <a:prstGeom prst="line">
              <a:avLst/>
            </a:prstGeom>
            <a:noFill/>
            <a:ln w="28575" cap="rnd">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6162" name="Rectangle 17"/>
            <p:cNvSpPr>
              <a:spLocks noChangeArrowheads="1"/>
            </p:cNvSpPr>
            <p:nvPr/>
          </p:nvSpPr>
          <p:spPr bwMode="auto">
            <a:xfrm>
              <a:off x="5791414" y="3819932"/>
              <a:ext cx="1113994"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50000"/>
                </a:spcBef>
                <a:buClrTx/>
                <a:buFontTx/>
                <a:buNone/>
              </a:pPr>
              <a:r>
                <a:rPr lang="en-US" altLang="en-US" dirty="0">
                  <a:solidFill>
                    <a:srgbClr val="000000"/>
                  </a:solidFill>
                </a:rPr>
                <a:t>Listener</a:t>
              </a:r>
            </a:p>
          </p:txBody>
        </p:sp>
        <p:pic>
          <p:nvPicPr>
            <p:cNvPr id="6163" name="Picture 18" descr="fi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3416300" y="4381501"/>
              <a:ext cx="53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4" name="Rectangle 19"/>
            <p:cNvSpPr>
              <a:spLocks noChangeArrowheads="1"/>
            </p:cNvSpPr>
            <p:nvPr/>
          </p:nvSpPr>
          <p:spPr bwMode="auto">
            <a:xfrm>
              <a:off x="7346893" y="5448301"/>
              <a:ext cx="1981312" cy="64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0"/>
                </a:spcBef>
                <a:buClrTx/>
                <a:buFontTx/>
                <a:buNone/>
              </a:pPr>
              <a:r>
                <a:rPr lang="en-US" altLang="en-US" dirty="0">
                  <a:solidFill>
                    <a:srgbClr val="000000"/>
                  </a:solidFill>
                </a:rPr>
                <a:t>Oracle Net </a:t>
              </a:r>
            </a:p>
            <a:p>
              <a:pPr algn="ctr">
                <a:spcBef>
                  <a:spcPct val="0"/>
                </a:spcBef>
                <a:buClrTx/>
                <a:buFontTx/>
                <a:buNone/>
              </a:pPr>
              <a:r>
                <a:rPr lang="en-US" altLang="en-US" dirty="0">
                  <a:solidFill>
                    <a:srgbClr val="000000"/>
                  </a:solidFill>
                </a:rPr>
                <a:t>configuration files</a:t>
              </a:r>
            </a:p>
          </p:txBody>
        </p:sp>
        <p:pic>
          <p:nvPicPr>
            <p:cNvPr id="6165" name="Picture 20" descr="fi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8070055" y="4319588"/>
              <a:ext cx="5349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6" name="Rectangle 21"/>
            <p:cNvSpPr>
              <a:spLocks noChangeArrowheads="1"/>
            </p:cNvSpPr>
            <p:nvPr/>
          </p:nvSpPr>
          <p:spPr bwMode="auto">
            <a:xfrm>
              <a:off x="2705559" y="5462392"/>
              <a:ext cx="2015206"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0"/>
                </a:spcBef>
                <a:buClrTx/>
                <a:buFontTx/>
                <a:buNone/>
              </a:pPr>
              <a:r>
                <a:rPr lang="en-US" altLang="en-US" dirty="0">
                  <a:solidFill>
                    <a:srgbClr val="000000"/>
                  </a:solidFill>
                </a:rPr>
                <a:t>Oracle Net </a:t>
              </a:r>
            </a:p>
            <a:p>
              <a:pPr algn="ctr">
                <a:spcBef>
                  <a:spcPct val="0"/>
                </a:spcBef>
                <a:buClrTx/>
                <a:buFontTx/>
                <a:buNone/>
              </a:pPr>
              <a:r>
                <a:rPr lang="en-US" altLang="en-US" dirty="0">
                  <a:solidFill>
                    <a:srgbClr val="000000"/>
                  </a:solidFill>
                </a:rPr>
                <a:t>configuration files</a:t>
              </a:r>
            </a:p>
          </p:txBody>
        </p:sp>
        <p:sp>
          <p:nvSpPr>
            <p:cNvPr id="6167" name="Line 23"/>
            <p:cNvSpPr>
              <a:spLocks noChangeShapeType="1"/>
            </p:cNvSpPr>
            <p:nvPr/>
          </p:nvSpPr>
          <p:spPr bwMode="auto">
            <a:xfrm>
              <a:off x="4373562" y="2895601"/>
              <a:ext cx="0" cy="649288"/>
            </a:xfrm>
            <a:prstGeom prst="line">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6168" name="Line 24"/>
            <p:cNvSpPr>
              <a:spLocks noChangeShapeType="1"/>
            </p:cNvSpPr>
            <p:nvPr/>
          </p:nvSpPr>
          <p:spPr bwMode="auto">
            <a:xfrm>
              <a:off x="7650162" y="2895601"/>
              <a:ext cx="0" cy="649288"/>
            </a:xfrm>
            <a:prstGeom prst="line">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US" dirty="0"/>
            </a:p>
          </p:txBody>
        </p:sp>
        <p:pic>
          <p:nvPicPr>
            <p:cNvPr id="6169" name="Picture 26" descr="D:\Project data\Library\OU_graphics_repository\icons\PROD\icons\all\elect013.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7003" y="2959154"/>
              <a:ext cx="842818" cy="842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76299" y="1231323"/>
              <a:ext cx="1073727" cy="1359477"/>
            </a:xfrm>
            <a:prstGeom prst="rect">
              <a:avLst/>
            </a:prstGeom>
          </p:spPr>
        </p:pic>
      </p:grpSp>
    </p:spTree>
    <p:custDataLst>
      <p:tags r:id="rId1"/>
    </p:custDataLst>
    <p:extLst>
      <p:ext uri="{BB962C8B-B14F-4D97-AF65-F5344CB8AC3E}">
        <p14:creationId xmlns:p14="http://schemas.microsoft.com/office/powerpoint/2010/main" val="2091954410"/>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1729269" y="908086"/>
            <a:ext cx="8730287" cy="5168103"/>
            <a:chOff x="830654" y="1268641"/>
            <a:chExt cx="7482693" cy="3030071"/>
          </a:xfrm>
        </p:grpSpPr>
        <p:sp>
          <p:nvSpPr>
            <p:cNvPr id="24" name="Freeform 23"/>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25" name="Rounded Rectangle 24"/>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7170" name="Rectangle 2"/>
          <p:cNvSpPr>
            <a:spLocks noGrp="1" noChangeArrowheads="1"/>
          </p:cNvSpPr>
          <p:nvPr>
            <p:ph type="title"/>
          </p:nvPr>
        </p:nvSpPr>
        <p:spPr>
          <a:xfrm>
            <a:off x="760412" y="-44449"/>
            <a:ext cx="10285630" cy="927893"/>
          </a:xfrm>
        </p:spPr>
        <p:txBody>
          <a:bodyPr/>
          <a:lstStyle/>
          <a:p>
            <a:pPr eaLnBrk="1" hangingPunct="1"/>
            <a:r>
              <a:rPr lang="en-US" altLang="en-US" dirty="0"/>
              <a:t>Oracle Net Listener: Overview</a:t>
            </a:r>
          </a:p>
        </p:txBody>
      </p:sp>
      <p:grpSp>
        <p:nvGrpSpPr>
          <p:cNvPr id="7171" name="Group 21"/>
          <p:cNvGrpSpPr>
            <a:grpSpLocks/>
          </p:cNvGrpSpPr>
          <p:nvPr/>
        </p:nvGrpSpPr>
        <p:grpSpPr bwMode="auto">
          <a:xfrm>
            <a:off x="2132012" y="1112044"/>
            <a:ext cx="7924800" cy="4633912"/>
            <a:chOff x="381000" y="1668463"/>
            <a:chExt cx="7924800" cy="4633912"/>
          </a:xfrm>
        </p:grpSpPr>
        <p:sp>
          <p:nvSpPr>
            <p:cNvPr id="7172" name="Rectangle 3"/>
            <p:cNvSpPr>
              <a:spLocks noChangeArrowheads="1"/>
            </p:cNvSpPr>
            <p:nvPr/>
          </p:nvSpPr>
          <p:spPr bwMode="auto">
            <a:xfrm>
              <a:off x="3313113" y="3062288"/>
              <a:ext cx="1006686"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0"/>
                </a:spcBef>
                <a:buClrTx/>
                <a:buFontTx/>
                <a:buNone/>
              </a:pPr>
              <a:r>
                <a:rPr lang="en-US" altLang="en-US" dirty="0">
                  <a:solidFill>
                    <a:srgbClr val="000000"/>
                  </a:solidFill>
                </a:rPr>
                <a:t>Listener</a:t>
              </a:r>
            </a:p>
          </p:txBody>
        </p:sp>
        <p:sp>
          <p:nvSpPr>
            <p:cNvPr id="7173" name="Rectangle 4"/>
            <p:cNvSpPr>
              <a:spLocks noChangeArrowheads="1"/>
            </p:cNvSpPr>
            <p:nvPr/>
          </p:nvSpPr>
          <p:spPr bwMode="auto">
            <a:xfrm>
              <a:off x="2514600" y="5661025"/>
              <a:ext cx="5715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a:spcBef>
                  <a:spcPct val="0"/>
                </a:spcBef>
                <a:buClrTx/>
                <a:buFontTx/>
                <a:buNone/>
              </a:pPr>
              <a:r>
                <a:rPr lang="en-US" altLang="en-US" dirty="0">
                  <a:solidFill>
                    <a:srgbClr val="000000"/>
                  </a:solidFill>
                  <a:latin typeface="Courier New" panose="02070309020205020404" pitchFamily="49" charset="0"/>
                </a:rPr>
                <a:t>&lt;ORACLE_HOME&gt;/network/admin/listener.ora</a:t>
              </a:r>
            </a:p>
            <a:p>
              <a:pPr algn="l">
                <a:spcBef>
                  <a:spcPct val="0"/>
                </a:spcBef>
                <a:buClrTx/>
                <a:buFontTx/>
                <a:buNone/>
              </a:pPr>
              <a:r>
                <a:rPr lang="en-US" altLang="en-US" dirty="0">
                  <a:solidFill>
                    <a:srgbClr val="000000"/>
                  </a:solidFill>
                  <a:latin typeface="Courier New" panose="02070309020205020404" pitchFamily="49" charset="0"/>
                </a:rPr>
                <a:t>                          ./sqlnet.ora</a:t>
              </a:r>
            </a:p>
          </p:txBody>
        </p:sp>
        <p:sp>
          <p:nvSpPr>
            <p:cNvPr id="7174" name="Rectangle 5"/>
            <p:cNvSpPr>
              <a:spLocks noChangeArrowheads="1"/>
            </p:cNvSpPr>
            <p:nvPr/>
          </p:nvSpPr>
          <p:spPr bwMode="auto">
            <a:xfrm>
              <a:off x="5867400" y="3886200"/>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0"/>
                </a:spcBef>
                <a:buClrTx/>
                <a:buFontTx/>
                <a:buNone/>
              </a:pPr>
              <a:r>
                <a:rPr lang="en-US" altLang="en-US" dirty="0">
                  <a:solidFill>
                    <a:srgbClr val="000000"/>
                  </a:solidFill>
                </a:rPr>
                <a:t>Oracle databases</a:t>
              </a:r>
            </a:p>
          </p:txBody>
        </p:sp>
        <p:sp>
          <p:nvSpPr>
            <p:cNvPr id="7175" name="Line 6"/>
            <p:cNvSpPr>
              <a:spLocks noChangeShapeType="1"/>
            </p:cNvSpPr>
            <p:nvPr/>
          </p:nvSpPr>
          <p:spPr bwMode="auto">
            <a:xfrm>
              <a:off x="4381500" y="2667000"/>
              <a:ext cx="1919288" cy="0"/>
            </a:xfrm>
            <a:prstGeom prst="line">
              <a:avLst/>
            </a:prstGeom>
            <a:noFill/>
            <a:ln w="28575" cap="rnd">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7176" name="Line 7"/>
            <p:cNvSpPr>
              <a:spLocks noChangeShapeType="1"/>
            </p:cNvSpPr>
            <p:nvPr/>
          </p:nvSpPr>
          <p:spPr bwMode="auto">
            <a:xfrm>
              <a:off x="2035175" y="2667000"/>
              <a:ext cx="1600200" cy="0"/>
            </a:xfrm>
            <a:prstGeom prst="line">
              <a:avLst/>
            </a:prstGeom>
            <a:noFill/>
            <a:ln w="28575" cap="rnd">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7177" name="Line 8"/>
            <p:cNvSpPr>
              <a:spLocks noChangeShapeType="1"/>
            </p:cNvSpPr>
            <p:nvPr/>
          </p:nvSpPr>
          <p:spPr bwMode="auto">
            <a:xfrm flipV="1">
              <a:off x="3886200" y="3429000"/>
              <a:ext cx="0" cy="1219200"/>
            </a:xfrm>
            <a:prstGeom prst="line">
              <a:avLst/>
            </a:prstGeom>
            <a:noFill/>
            <a:ln w="28575" cap="rnd">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7178" name="Rectangle 9"/>
            <p:cNvSpPr>
              <a:spLocks noChangeArrowheads="1"/>
            </p:cNvSpPr>
            <p:nvPr/>
          </p:nvSpPr>
          <p:spPr bwMode="auto">
            <a:xfrm>
              <a:off x="2743200" y="5073650"/>
              <a:ext cx="2286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0"/>
                </a:spcBef>
                <a:buClrTx/>
                <a:buFontTx/>
                <a:buNone/>
              </a:pPr>
              <a:r>
                <a:rPr lang="en-US" altLang="en-US" dirty="0">
                  <a:solidFill>
                    <a:srgbClr val="000000"/>
                  </a:solidFill>
                </a:rPr>
                <a:t>Oracle Net </a:t>
              </a:r>
            </a:p>
            <a:p>
              <a:pPr algn="ctr">
                <a:spcBef>
                  <a:spcPct val="0"/>
                </a:spcBef>
                <a:buClrTx/>
                <a:buFontTx/>
                <a:buNone/>
              </a:pPr>
              <a:r>
                <a:rPr lang="en-US" altLang="en-US" dirty="0">
                  <a:solidFill>
                    <a:srgbClr val="000000"/>
                  </a:solidFill>
                </a:rPr>
                <a:t>configuration files</a:t>
              </a:r>
            </a:p>
          </p:txBody>
        </p:sp>
        <p:pic>
          <p:nvPicPr>
            <p:cNvPr id="7179" name="Picture 10" descr="datab011_bi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6296025" y="1668463"/>
              <a:ext cx="827088"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0" name="Picture 11" descr="datab011_bi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073900" y="1763713"/>
              <a:ext cx="825500"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1" name="Picture 12" descr="datab011_bi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6335713" y="2133600"/>
              <a:ext cx="827087"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13" descr="datab011_bi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072313" y="2197100"/>
              <a:ext cx="827087"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3" name="Picture 14" descr="fi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3657600" y="4038600"/>
              <a:ext cx="53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4" name="Picture 15" descr="DBCONTRO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1216025" y="2425700"/>
              <a:ext cx="857250" cy="6381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185" name="Freeform 16"/>
            <p:cNvSpPr>
              <a:spLocks/>
            </p:cNvSpPr>
            <p:nvPr/>
          </p:nvSpPr>
          <p:spPr bwMode="auto">
            <a:xfrm>
              <a:off x="1600200" y="4267200"/>
              <a:ext cx="2085975" cy="685800"/>
            </a:xfrm>
            <a:custGeom>
              <a:avLst/>
              <a:gdLst>
                <a:gd name="T0" fmla="*/ 0 w 1184"/>
                <a:gd name="T1" fmla="*/ 0 h 1168"/>
                <a:gd name="T2" fmla="*/ 0 w 1184"/>
                <a:gd name="T3" fmla="*/ 2147483647 h 1168"/>
                <a:gd name="T4" fmla="*/ 2147483647 w 1184"/>
                <a:gd name="T5" fmla="*/ 2147483647 h 1168"/>
                <a:gd name="T6" fmla="*/ 0 60000 65536"/>
                <a:gd name="T7" fmla="*/ 0 60000 65536"/>
                <a:gd name="T8" fmla="*/ 0 60000 65536"/>
                <a:gd name="T9" fmla="*/ 0 w 1184"/>
                <a:gd name="T10" fmla="*/ 0 h 1168"/>
                <a:gd name="T11" fmla="*/ 1184 w 1184"/>
                <a:gd name="T12" fmla="*/ 1168 h 1168"/>
              </a:gdLst>
              <a:ahLst/>
              <a:cxnLst>
                <a:cxn ang="T6">
                  <a:pos x="T0" y="T1"/>
                </a:cxn>
                <a:cxn ang="T7">
                  <a:pos x="T2" y="T3"/>
                </a:cxn>
                <a:cxn ang="T8">
                  <a:pos x="T4" y="T5"/>
                </a:cxn>
              </a:cxnLst>
              <a:rect l="T9" t="T10" r="T11" b="T12"/>
              <a:pathLst>
                <a:path w="1184" h="1168">
                  <a:moveTo>
                    <a:pt x="0" y="0"/>
                  </a:moveTo>
                  <a:lnTo>
                    <a:pt x="0" y="1168"/>
                  </a:lnTo>
                  <a:lnTo>
                    <a:pt x="1184" y="1168"/>
                  </a:lnTo>
                </a:path>
              </a:pathLst>
            </a:custGeom>
            <a:noFill/>
            <a:ln w="28575" cap="flat" cmpd="sng">
              <a:solidFill>
                <a:schemeClr val="tx1"/>
              </a:solidFill>
              <a:prstDash val="solid"/>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solidFill>
                  <a:srgbClr val="000000"/>
                </a:solidFill>
              </a:endParaRPr>
            </a:p>
          </p:txBody>
        </p:sp>
        <p:sp>
          <p:nvSpPr>
            <p:cNvPr id="7186" name="Freeform 17"/>
            <p:cNvSpPr>
              <a:spLocks/>
            </p:cNvSpPr>
            <p:nvPr/>
          </p:nvSpPr>
          <p:spPr bwMode="auto">
            <a:xfrm>
              <a:off x="4343400" y="2871788"/>
              <a:ext cx="2025650" cy="376237"/>
            </a:xfrm>
            <a:custGeom>
              <a:avLst/>
              <a:gdLst>
                <a:gd name="T0" fmla="*/ 2147483647 w 579"/>
                <a:gd name="T1" fmla="*/ 2147483647 h 380"/>
                <a:gd name="T2" fmla="*/ 2147483647 w 579"/>
                <a:gd name="T3" fmla="*/ 2147483647 h 380"/>
                <a:gd name="T4" fmla="*/ 2147483647 w 579"/>
                <a:gd name="T5" fmla="*/ 0 h 380"/>
                <a:gd name="T6" fmla="*/ 0 w 579"/>
                <a:gd name="T7" fmla="*/ 0 h 380"/>
                <a:gd name="T8" fmla="*/ 0 60000 65536"/>
                <a:gd name="T9" fmla="*/ 0 60000 65536"/>
                <a:gd name="T10" fmla="*/ 0 60000 65536"/>
                <a:gd name="T11" fmla="*/ 0 60000 65536"/>
                <a:gd name="T12" fmla="*/ 0 w 579"/>
                <a:gd name="T13" fmla="*/ 0 h 380"/>
                <a:gd name="T14" fmla="*/ 579 w 579"/>
                <a:gd name="T15" fmla="*/ 380 h 380"/>
              </a:gdLst>
              <a:ahLst/>
              <a:cxnLst>
                <a:cxn ang="T8">
                  <a:pos x="T0" y="T1"/>
                </a:cxn>
                <a:cxn ang="T9">
                  <a:pos x="T2" y="T3"/>
                </a:cxn>
                <a:cxn ang="T10">
                  <a:pos x="T4" y="T5"/>
                </a:cxn>
                <a:cxn ang="T11">
                  <a:pos x="T6" y="T7"/>
                </a:cxn>
              </a:cxnLst>
              <a:rect l="T12" t="T13" r="T14" b="T15"/>
              <a:pathLst>
                <a:path w="579" h="380">
                  <a:moveTo>
                    <a:pt x="579" y="380"/>
                  </a:moveTo>
                  <a:lnTo>
                    <a:pt x="270" y="380"/>
                  </a:lnTo>
                  <a:lnTo>
                    <a:pt x="270" y="0"/>
                  </a:lnTo>
                  <a:lnTo>
                    <a:pt x="0" y="0"/>
                  </a:lnTo>
                </a:path>
              </a:pathLst>
            </a:custGeom>
            <a:noFill/>
            <a:ln w="28575" cap="flat" cmpd="sng">
              <a:solidFill>
                <a:schemeClr val="tx1"/>
              </a:solidFill>
              <a:prstDash val="solid"/>
              <a:round/>
              <a:headEnd type="triangle" w="lg" len="lg"/>
              <a:tailEnd type="none" w="lg" len="lg"/>
            </a:ln>
            <a:extLst>
              <a:ext uri="{909E8E84-426E-40DD-AFC4-6F175D3DCCD1}">
                <a14:hiddenFill xmlns:a14="http://schemas.microsoft.com/office/drawing/2010/main">
                  <a:solidFill>
                    <a:srgbClr val="FFFFFF"/>
                  </a:solidFill>
                </a14:hiddenFill>
              </a:ext>
            </a:extLst>
          </p:spPr>
          <p:txBody>
            <a:bodyPr/>
            <a:lstStyle/>
            <a:p>
              <a:endParaRPr lang="en-US" dirty="0">
                <a:solidFill>
                  <a:srgbClr val="000000"/>
                </a:solidFill>
              </a:endParaRPr>
            </a:p>
          </p:txBody>
        </p:sp>
        <p:sp>
          <p:nvSpPr>
            <p:cNvPr id="7187" name="Freeform 18"/>
            <p:cNvSpPr>
              <a:spLocks/>
            </p:cNvSpPr>
            <p:nvPr/>
          </p:nvSpPr>
          <p:spPr bwMode="auto">
            <a:xfrm flipV="1">
              <a:off x="4267200" y="2078038"/>
              <a:ext cx="2057400" cy="376237"/>
            </a:xfrm>
            <a:custGeom>
              <a:avLst/>
              <a:gdLst>
                <a:gd name="T0" fmla="*/ 2147483647 w 579"/>
                <a:gd name="T1" fmla="*/ 2147483647 h 380"/>
                <a:gd name="T2" fmla="*/ 2147483647 w 579"/>
                <a:gd name="T3" fmla="*/ 2147483647 h 380"/>
                <a:gd name="T4" fmla="*/ 2147483647 w 579"/>
                <a:gd name="T5" fmla="*/ 0 h 380"/>
                <a:gd name="T6" fmla="*/ 0 w 579"/>
                <a:gd name="T7" fmla="*/ 0 h 380"/>
                <a:gd name="T8" fmla="*/ 0 60000 65536"/>
                <a:gd name="T9" fmla="*/ 0 60000 65536"/>
                <a:gd name="T10" fmla="*/ 0 60000 65536"/>
                <a:gd name="T11" fmla="*/ 0 60000 65536"/>
                <a:gd name="T12" fmla="*/ 0 w 579"/>
                <a:gd name="T13" fmla="*/ 0 h 380"/>
                <a:gd name="T14" fmla="*/ 579 w 579"/>
                <a:gd name="T15" fmla="*/ 380 h 380"/>
              </a:gdLst>
              <a:ahLst/>
              <a:cxnLst>
                <a:cxn ang="T8">
                  <a:pos x="T0" y="T1"/>
                </a:cxn>
                <a:cxn ang="T9">
                  <a:pos x="T2" y="T3"/>
                </a:cxn>
                <a:cxn ang="T10">
                  <a:pos x="T4" y="T5"/>
                </a:cxn>
                <a:cxn ang="T11">
                  <a:pos x="T6" y="T7"/>
                </a:cxn>
              </a:cxnLst>
              <a:rect l="T12" t="T13" r="T14" b="T15"/>
              <a:pathLst>
                <a:path w="579" h="380">
                  <a:moveTo>
                    <a:pt x="579" y="380"/>
                  </a:moveTo>
                  <a:lnTo>
                    <a:pt x="270" y="380"/>
                  </a:lnTo>
                  <a:lnTo>
                    <a:pt x="270" y="0"/>
                  </a:lnTo>
                  <a:lnTo>
                    <a:pt x="0" y="0"/>
                  </a:lnTo>
                </a:path>
              </a:pathLst>
            </a:custGeom>
            <a:noFill/>
            <a:ln w="28575" cap="flat" cmpd="sng">
              <a:solidFill>
                <a:schemeClr val="tx1"/>
              </a:solidFill>
              <a:prstDash val="solid"/>
              <a:round/>
              <a:headEnd type="triangle" w="lg" len="lg"/>
              <a:tailEnd type="none" w="lg" len="lg"/>
            </a:ln>
            <a:extLst>
              <a:ext uri="{909E8E84-426E-40DD-AFC4-6F175D3DCCD1}">
                <a14:hiddenFill xmlns:a14="http://schemas.microsoft.com/office/drawing/2010/main">
                  <a:solidFill>
                    <a:srgbClr val="FFFFFF"/>
                  </a:solidFill>
                </a14:hiddenFill>
              </a:ext>
            </a:extLst>
          </p:spPr>
          <p:txBody>
            <a:bodyPr/>
            <a:lstStyle/>
            <a:p>
              <a:endParaRPr lang="en-US" dirty="0">
                <a:solidFill>
                  <a:srgbClr val="000000"/>
                </a:solidFill>
              </a:endParaRPr>
            </a:p>
          </p:txBody>
        </p:sp>
        <p:sp>
          <p:nvSpPr>
            <p:cNvPr id="7188" name="Rectangle 19"/>
            <p:cNvSpPr>
              <a:spLocks noChangeArrowheads="1"/>
            </p:cNvSpPr>
            <p:nvPr/>
          </p:nvSpPr>
          <p:spPr bwMode="auto">
            <a:xfrm>
              <a:off x="381000" y="3124200"/>
              <a:ext cx="2438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0"/>
                </a:spcBef>
                <a:buClrTx/>
                <a:buFontTx/>
                <a:buNone/>
              </a:pPr>
              <a:r>
                <a:rPr lang="en-US" altLang="en-US" dirty="0">
                  <a:solidFill>
                    <a:srgbClr val="000000"/>
                  </a:solidFill>
                </a:rPr>
                <a:t>Enterprise Manager Cloud Control or Oracle Net Manager</a:t>
              </a:r>
            </a:p>
          </p:txBody>
        </p:sp>
        <p:pic>
          <p:nvPicPr>
            <p:cNvPr id="7189" name="Picture 20" descr="datab004_gree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6400800" y="2667000"/>
              <a:ext cx="912813"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0" name="Picture 23" descr="D:\Project data\Library\OU_graphics_repository\icons\PROD\icons\all\elect013.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5200" y="2209800"/>
              <a:ext cx="927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1"/>
    </p:custDataLst>
    <p:extLst>
      <p:ext uri="{BB962C8B-B14F-4D97-AF65-F5344CB8AC3E}">
        <p14:creationId xmlns:p14="http://schemas.microsoft.com/office/powerpoint/2010/main" val="948489478"/>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The Default </a:t>
            </a:r>
            <a:r>
              <a:rPr lang="en-US" dirty="0" smtClean="0"/>
              <a:t>Listener</a:t>
            </a:r>
            <a:br>
              <a:rPr lang="en-US" dirty="0" smtClean="0"/>
            </a:br>
            <a:endParaRPr lang="en-US" altLang="es-MX" dirty="0"/>
          </a:p>
        </p:txBody>
      </p:sp>
      <p:sp>
        <p:nvSpPr>
          <p:cNvPr id="9219" name="Content Placeholder 9"/>
          <p:cNvSpPr>
            <a:spLocks noGrp="1"/>
          </p:cNvSpPr>
          <p:nvPr>
            <p:ph idx="1"/>
          </p:nvPr>
        </p:nvSpPr>
        <p:spPr>
          <a:xfrm>
            <a:off x="622138" y="1242485"/>
            <a:ext cx="10944549" cy="3842926"/>
          </a:xfrm>
        </p:spPr>
        <p:txBody>
          <a:bodyPr>
            <a:normAutofit lnSpcReduction="10000"/>
          </a:bodyPr>
          <a:lstStyle/>
          <a:p>
            <a:pPr lvl="1">
              <a:buClr>
                <a:schemeClr val="accent1"/>
              </a:buClr>
              <a:defRPr/>
            </a:pPr>
            <a:r>
              <a:rPr lang="en-US" dirty="0"/>
              <a:t>During an Oracle Database installation, Oracle Universal Installer launches Oracle Net Configuration Assistant and creates a local listener named </a:t>
            </a:r>
            <a:r>
              <a:rPr lang="en-US" dirty="0">
                <a:latin typeface="Courier New" panose="02070309020205020404" pitchFamily="49" charset="0"/>
                <a:cs typeface="Courier New" panose="02070309020205020404" pitchFamily="49" charset="0"/>
              </a:rPr>
              <a:t>LISTENER</a:t>
            </a:r>
            <a:r>
              <a:rPr lang="en-US" dirty="0"/>
              <a:t>.</a:t>
            </a:r>
          </a:p>
          <a:p>
            <a:pPr lvl="1">
              <a:buClr>
                <a:schemeClr val="accent1"/>
              </a:buClr>
              <a:defRPr/>
            </a:pPr>
            <a:r>
              <a:rPr lang="en-US" dirty="0">
                <a:latin typeface="Courier New" panose="02070309020205020404" pitchFamily="49" charset="0"/>
                <a:cs typeface="Courier New" panose="02070309020205020404" pitchFamily="49" charset="0"/>
              </a:rPr>
              <a:t>LISTENER</a:t>
            </a:r>
            <a:r>
              <a:rPr lang="en-US" dirty="0"/>
              <a:t> is automatically populated with available database services through a feature called dynamic service registration. </a:t>
            </a:r>
          </a:p>
          <a:p>
            <a:pPr lvl="1">
              <a:buClr>
                <a:schemeClr val="accent1"/>
              </a:buClr>
              <a:defRPr/>
            </a:pPr>
            <a:r>
              <a:rPr lang="en-US" dirty="0">
                <a:latin typeface="Courier New" panose="02070309020205020404" pitchFamily="49" charset="0"/>
                <a:cs typeface="Courier New" panose="02070309020205020404" pitchFamily="49" charset="0"/>
              </a:rPr>
              <a:t>LISTENER</a:t>
            </a:r>
            <a:r>
              <a:rPr lang="en-US" dirty="0"/>
              <a:t> listens on the following TCP/IP protocol address:</a:t>
            </a:r>
          </a:p>
          <a:p>
            <a:pPr marL="91440" lvl="1" indent="0">
              <a:buClr>
                <a:schemeClr val="accent1"/>
              </a:buClr>
              <a:buNone/>
              <a:defRPr/>
            </a:pPr>
            <a:r>
              <a:rPr lang="en-US" dirty="0"/>
              <a:t>		</a:t>
            </a:r>
            <a:r>
              <a:rPr lang="en-US" dirty="0">
                <a:latin typeface="Courier New" panose="02070309020205020404" pitchFamily="49" charset="0"/>
                <a:cs typeface="Courier New" panose="02070309020205020404" pitchFamily="49" charset="0"/>
              </a:rPr>
              <a:t>ADDRESS=(PROTOCOL=tcp)(HOST=host_name)(PORT=1521))</a:t>
            </a:r>
            <a:r>
              <a:rPr lang="en-US" dirty="0"/>
              <a:t> </a:t>
            </a:r>
          </a:p>
          <a:p>
            <a:pPr lvl="1">
              <a:buClr>
                <a:schemeClr val="accent1"/>
              </a:buClr>
              <a:defRPr/>
            </a:pPr>
            <a:r>
              <a:rPr lang="en-US" dirty="0"/>
              <a:t>Without any configuration, you can access your database instance immediately through </a:t>
            </a:r>
            <a:r>
              <a:rPr lang="en-US" dirty="0">
                <a:latin typeface="Courier New" panose="02070309020205020404" pitchFamily="49" charset="0"/>
                <a:cs typeface="Courier New" panose="02070309020205020404" pitchFamily="49" charset="0"/>
              </a:rPr>
              <a:t>LISTENER</a:t>
            </a:r>
            <a:r>
              <a:rPr lang="en-US" dirty="0"/>
              <a:t>.</a:t>
            </a:r>
          </a:p>
          <a:p>
            <a:pPr lvl="1">
              <a:buClr>
                <a:schemeClr val="accent1"/>
              </a:buClr>
              <a:defRPr/>
            </a:pPr>
            <a:r>
              <a:rPr lang="en-US" dirty="0"/>
              <a:t>If the listener name is </a:t>
            </a:r>
            <a:r>
              <a:rPr lang="en-US" dirty="0">
                <a:latin typeface="Courier New" panose="02070309020205020404" pitchFamily="49" charset="0"/>
                <a:cs typeface="Courier New" panose="02070309020205020404" pitchFamily="49" charset="0"/>
              </a:rPr>
              <a:t>LISTENER</a:t>
            </a:r>
            <a:r>
              <a:rPr lang="en-US" dirty="0"/>
              <a:t> and it cannot be resolved, a protocol address of TCP/IP and a port number of 1521 is assumed.</a:t>
            </a:r>
          </a:p>
        </p:txBody>
      </p:sp>
    </p:spTree>
    <p:custDataLst>
      <p:tags r:id="rId1"/>
    </p:custDataLst>
    <p:extLst>
      <p:ext uri="{BB962C8B-B14F-4D97-AF65-F5344CB8AC3E}">
        <p14:creationId xmlns:p14="http://schemas.microsoft.com/office/powerpoint/2010/main" val="3150455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126100" y="3751820"/>
            <a:ext cx="7936625" cy="2191780"/>
            <a:chOff x="830654" y="1268641"/>
            <a:chExt cx="7482693" cy="3030071"/>
          </a:xfrm>
        </p:grpSpPr>
        <p:sp>
          <p:nvSpPr>
            <p:cNvPr id="11" name="Freeform 10"/>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12" name="Rounded Rectangle 11"/>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8194" name="Rectangle 2"/>
          <p:cNvSpPr>
            <a:spLocks noGrp="1" noChangeArrowheads="1"/>
          </p:cNvSpPr>
          <p:nvPr>
            <p:ph type="title"/>
          </p:nvPr>
        </p:nvSpPr>
        <p:spPr/>
        <p:txBody>
          <a:bodyPr/>
          <a:lstStyle/>
          <a:p>
            <a:pPr eaLnBrk="1" hangingPunct="1"/>
            <a:r>
              <a:rPr lang="en-US" altLang="en-US" dirty="0"/>
              <a:t>Establishing Oracle Network </a:t>
            </a:r>
            <a:r>
              <a:rPr lang="en-US" altLang="en-US" dirty="0" smtClean="0"/>
              <a:t>Connections</a:t>
            </a:r>
            <a:br>
              <a:rPr lang="en-US" altLang="en-US" dirty="0" smtClean="0"/>
            </a:br>
            <a:endParaRPr lang="en-US" altLang="en-US" dirty="0"/>
          </a:p>
        </p:txBody>
      </p:sp>
      <p:sp>
        <p:nvSpPr>
          <p:cNvPr id="8195" name="Rectangle 3"/>
          <p:cNvSpPr>
            <a:spLocks noGrp="1" noChangeArrowheads="1"/>
          </p:cNvSpPr>
          <p:nvPr>
            <p:ph idx="1"/>
          </p:nvPr>
        </p:nvSpPr>
        <p:spPr>
          <a:xfrm>
            <a:off x="622138" y="1242485"/>
            <a:ext cx="10944549" cy="2111682"/>
          </a:xfrm>
        </p:spPr>
        <p:txBody>
          <a:bodyPr>
            <a:normAutofit fontScale="92500" lnSpcReduction="10000"/>
          </a:bodyPr>
          <a:lstStyle/>
          <a:p>
            <a:pPr eaLnBrk="1" hangingPunct="1"/>
            <a:r>
              <a:rPr lang="en-US" altLang="en-US" dirty="0"/>
              <a:t>To make a client or middle-tier connection, Oracle Net requires the client to know the:</a:t>
            </a:r>
          </a:p>
          <a:p>
            <a:pPr lvl="1" eaLnBrk="1" hangingPunct="1"/>
            <a:r>
              <a:rPr lang="en-US" altLang="en-US" dirty="0"/>
              <a:t>Host where the listener is running</a:t>
            </a:r>
          </a:p>
          <a:p>
            <a:pPr lvl="1" eaLnBrk="1" hangingPunct="1"/>
            <a:r>
              <a:rPr lang="en-US" altLang="en-US" dirty="0"/>
              <a:t>Port that the listener is monitoring</a:t>
            </a:r>
          </a:p>
          <a:p>
            <a:pPr lvl="1" eaLnBrk="1" hangingPunct="1"/>
            <a:r>
              <a:rPr lang="en-US" altLang="en-US" dirty="0"/>
              <a:t>Protocol that the listener is using</a:t>
            </a:r>
          </a:p>
          <a:p>
            <a:pPr lvl="1" eaLnBrk="1" hangingPunct="1"/>
            <a:r>
              <a:rPr lang="en-US" altLang="en-US" dirty="0"/>
              <a:t>Name of the service that the listener is handling</a:t>
            </a:r>
          </a:p>
        </p:txBody>
      </p:sp>
      <p:grpSp>
        <p:nvGrpSpPr>
          <p:cNvPr id="2" name="Group 1"/>
          <p:cNvGrpSpPr/>
          <p:nvPr/>
        </p:nvGrpSpPr>
        <p:grpSpPr>
          <a:xfrm>
            <a:off x="2516475" y="4038600"/>
            <a:ext cx="7155874" cy="1581727"/>
            <a:chOff x="2596139" y="4554250"/>
            <a:chExt cx="7155874" cy="1581727"/>
          </a:xfrm>
        </p:grpSpPr>
        <p:sp>
          <p:nvSpPr>
            <p:cNvPr id="8196" name="Rectangle 4"/>
            <p:cNvSpPr>
              <a:spLocks noChangeArrowheads="1"/>
            </p:cNvSpPr>
            <p:nvPr/>
          </p:nvSpPr>
          <p:spPr bwMode="auto">
            <a:xfrm>
              <a:off x="4580358" y="5370149"/>
              <a:ext cx="1514054" cy="649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0"/>
                </a:spcBef>
                <a:buClrTx/>
                <a:buFontTx/>
                <a:buNone/>
              </a:pPr>
              <a:r>
                <a:rPr lang="en-US" altLang="en-US" dirty="0">
                  <a:solidFill>
                    <a:srgbClr val="000000"/>
                  </a:solidFill>
                </a:rPr>
                <a:t>Names resolution</a:t>
              </a:r>
            </a:p>
          </p:txBody>
        </p:sp>
        <p:sp>
          <p:nvSpPr>
            <p:cNvPr id="8197" name="Line 5"/>
            <p:cNvSpPr>
              <a:spLocks noChangeShapeType="1"/>
            </p:cNvSpPr>
            <p:nvPr/>
          </p:nvSpPr>
          <p:spPr bwMode="auto">
            <a:xfrm>
              <a:off x="4165600" y="5335588"/>
              <a:ext cx="4367212" cy="0"/>
            </a:xfrm>
            <a:prstGeom prst="line">
              <a:avLst/>
            </a:prstGeom>
            <a:noFill/>
            <a:ln w="28575" cap="rnd">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US" dirty="0"/>
            </a:p>
          </p:txBody>
        </p:sp>
        <p:pic>
          <p:nvPicPr>
            <p:cNvPr id="8198" name="Picture 6" descr="datab0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8516938" y="4632326"/>
              <a:ext cx="123507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7" descr="People: Person, User, Blu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596139" y="4554250"/>
              <a:ext cx="1593273" cy="1581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0" name="Picture 9" descr="D:\Project data\Library\OU_graphics_repository\icons\PROD\icons\all\elect013.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4112" y="4876800"/>
              <a:ext cx="927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1"/>
    </p:custDataLst>
    <p:extLst>
      <p:ext uri="{BB962C8B-B14F-4D97-AF65-F5344CB8AC3E}">
        <p14:creationId xmlns:p14="http://schemas.microsoft.com/office/powerpoint/2010/main" val="3243411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729269" y="1828800"/>
            <a:ext cx="8730287" cy="3208985"/>
            <a:chOff x="830654" y="1268641"/>
            <a:chExt cx="7482693" cy="3030071"/>
          </a:xfrm>
        </p:grpSpPr>
        <p:sp>
          <p:nvSpPr>
            <p:cNvPr id="16" name="Freeform 15"/>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17" name="Rounded Rectangle 16"/>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9218" name="Rectangle 2"/>
          <p:cNvSpPr>
            <a:spLocks noGrp="1" noChangeArrowheads="1"/>
          </p:cNvSpPr>
          <p:nvPr>
            <p:ph type="title"/>
          </p:nvPr>
        </p:nvSpPr>
        <p:spPr/>
        <p:txBody>
          <a:bodyPr/>
          <a:lstStyle/>
          <a:p>
            <a:r>
              <a:rPr lang="en-US" altLang="en-US" dirty="0"/>
              <a:t>Connecting to an Oracle Database</a:t>
            </a:r>
          </a:p>
        </p:txBody>
      </p:sp>
      <p:grpSp>
        <p:nvGrpSpPr>
          <p:cNvPr id="3" name="Group 2"/>
          <p:cNvGrpSpPr/>
          <p:nvPr/>
        </p:nvGrpSpPr>
        <p:grpSpPr>
          <a:xfrm>
            <a:off x="2295958" y="2384778"/>
            <a:ext cx="7596909" cy="2012951"/>
            <a:chOff x="2513012" y="2209800"/>
            <a:chExt cx="7596909" cy="2012951"/>
          </a:xfrm>
        </p:grpSpPr>
        <p:sp>
          <p:nvSpPr>
            <p:cNvPr id="9219" name="Rectangle 6"/>
            <p:cNvSpPr>
              <a:spLocks noChangeArrowheads="1"/>
            </p:cNvSpPr>
            <p:nvPr/>
          </p:nvSpPr>
          <p:spPr bwMode="auto">
            <a:xfrm>
              <a:off x="8124103" y="2209800"/>
              <a:ext cx="198581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50000"/>
                </a:spcBef>
                <a:buClrTx/>
                <a:buFontTx/>
                <a:buNone/>
              </a:pPr>
              <a:r>
                <a:rPr lang="en-US" altLang="en-US" dirty="0">
                  <a:solidFill>
                    <a:srgbClr val="000000"/>
                  </a:solidFill>
                </a:rPr>
                <a:t>Database server</a:t>
              </a:r>
            </a:p>
          </p:txBody>
        </p:sp>
        <p:grpSp>
          <p:nvGrpSpPr>
            <p:cNvPr id="9220" name="Group 7"/>
            <p:cNvGrpSpPr>
              <a:grpSpLocks/>
            </p:cNvGrpSpPr>
            <p:nvPr/>
          </p:nvGrpSpPr>
          <p:grpSpPr bwMode="auto">
            <a:xfrm>
              <a:off x="3992694" y="3275807"/>
              <a:ext cx="858837" cy="304800"/>
              <a:chOff x="1584" y="2064"/>
              <a:chExt cx="666" cy="192"/>
            </a:xfrm>
          </p:grpSpPr>
          <p:sp>
            <p:nvSpPr>
              <p:cNvPr id="9226" name="Line 8"/>
              <p:cNvSpPr>
                <a:spLocks noChangeShapeType="1"/>
              </p:cNvSpPr>
              <p:nvPr/>
            </p:nvSpPr>
            <p:spPr bwMode="auto">
              <a:xfrm flipH="1">
                <a:off x="1584" y="2064"/>
                <a:ext cx="468" cy="0"/>
              </a:xfrm>
              <a:prstGeom prst="line">
                <a:avLst/>
              </a:prstGeom>
              <a:noFill/>
              <a:ln w="28575" cap="rnd">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9227" name="Line 9"/>
              <p:cNvSpPr>
                <a:spLocks noChangeShapeType="1"/>
              </p:cNvSpPr>
              <p:nvPr/>
            </p:nvSpPr>
            <p:spPr bwMode="auto">
              <a:xfrm>
                <a:off x="1776" y="2256"/>
                <a:ext cx="474" cy="0"/>
              </a:xfrm>
              <a:prstGeom prst="line">
                <a:avLst/>
              </a:prstGeom>
              <a:noFill/>
              <a:ln w="28575" cap="rnd">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9228" name="Line 10"/>
              <p:cNvSpPr>
                <a:spLocks noChangeShapeType="1"/>
              </p:cNvSpPr>
              <p:nvPr/>
            </p:nvSpPr>
            <p:spPr bwMode="auto">
              <a:xfrm flipH="1">
                <a:off x="1776" y="2064"/>
                <a:ext cx="288" cy="192"/>
              </a:xfrm>
              <a:prstGeom prst="line">
                <a:avLst/>
              </a:prstGeom>
              <a:noFill/>
              <a:ln w="28575" cap="rnd">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dirty="0"/>
              </a:p>
            </p:txBody>
          </p:sp>
        </p:grpSp>
        <p:pic>
          <p:nvPicPr>
            <p:cNvPr id="9221" name="Picture 11" descr="peop00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513012" y="2633664"/>
              <a:ext cx="1600200" cy="158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Line 12"/>
            <p:cNvSpPr>
              <a:spLocks noChangeShapeType="1"/>
            </p:cNvSpPr>
            <p:nvPr/>
          </p:nvSpPr>
          <p:spPr bwMode="auto">
            <a:xfrm flipH="1">
              <a:off x="7899797" y="3428207"/>
              <a:ext cx="446882" cy="0"/>
            </a:xfrm>
            <a:prstGeom prst="line">
              <a:avLst/>
            </a:prstGeom>
            <a:noFill/>
            <a:ln w="28575" cap="rnd">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9223" name="Rectangle 13"/>
            <p:cNvSpPr>
              <a:spLocks noChangeArrowheads="1"/>
            </p:cNvSpPr>
            <p:nvPr/>
          </p:nvSpPr>
          <p:spPr bwMode="blackWhite">
            <a:xfrm>
              <a:off x="4866481" y="3199607"/>
              <a:ext cx="3086100" cy="457200"/>
            </a:xfrm>
            <a:prstGeom prst="rect">
              <a:avLst/>
            </a:prstGeom>
            <a:solidFill>
              <a:schemeClr val="bg1"/>
            </a:solidFill>
            <a:ln w="28575">
              <a:solidFill>
                <a:srgbClr val="000000"/>
              </a:solidFill>
              <a:miter lim="800000"/>
              <a:headEnd/>
              <a:tailEnd/>
            </a:ln>
          </p:spPr>
          <p:txBody>
            <a:bodyPr wrap="none" lIns="31750" tIns="31750" rIns="31750" bIns="31750" anchor="ctr"/>
            <a:lstStyle>
              <a:lvl1pPr defTabSz="390525" eaLnBrk="0" hangingPunct="0">
                <a:defRPr>
                  <a:solidFill>
                    <a:schemeClr val="tx1"/>
                  </a:solidFill>
                  <a:latin typeface="Arial" panose="020B0604020202020204" pitchFamily="34" charset="0"/>
                </a:defRPr>
              </a:lvl1pPr>
              <a:lvl2pPr marL="742950" indent="-285750" defTabSz="390525" eaLnBrk="0" hangingPunct="0">
                <a:defRPr>
                  <a:solidFill>
                    <a:schemeClr val="tx1"/>
                  </a:solidFill>
                  <a:latin typeface="Arial" panose="020B0604020202020204" pitchFamily="34" charset="0"/>
                </a:defRPr>
              </a:lvl2pPr>
              <a:lvl3pPr marL="1143000" indent="-228600" defTabSz="390525" eaLnBrk="0" hangingPunct="0">
                <a:defRPr>
                  <a:solidFill>
                    <a:schemeClr val="tx1"/>
                  </a:solidFill>
                  <a:latin typeface="Arial" panose="020B0604020202020204" pitchFamily="34" charset="0"/>
                </a:defRPr>
              </a:lvl3pPr>
              <a:lvl4pPr marL="1600200" indent="-228600" defTabSz="390525" eaLnBrk="0" hangingPunct="0">
                <a:defRPr>
                  <a:solidFill>
                    <a:schemeClr val="tx1"/>
                  </a:solidFill>
                  <a:latin typeface="Arial" panose="020B0604020202020204" pitchFamily="34" charset="0"/>
                </a:defRPr>
              </a:lvl4pPr>
              <a:lvl5pPr marL="2057400" indent="-228600" defTabSz="390525" eaLnBrk="0" hangingPunct="0">
                <a:defRPr>
                  <a:solidFill>
                    <a:schemeClr val="tx1"/>
                  </a:solidFill>
                  <a:latin typeface="Arial" panose="020B0604020202020204" pitchFamily="34" charset="0"/>
                </a:defRPr>
              </a:lvl5pPr>
              <a:lvl6pPr marL="2514600" indent="-228600" algn="ctr" defTabSz="3905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3905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3905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3905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95000"/>
                </a:lnSpc>
                <a:spcBef>
                  <a:spcPct val="0"/>
                </a:spcBef>
                <a:buClrTx/>
                <a:buFontTx/>
                <a:buNone/>
              </a:pPr>
              <a:r>
                <a:rPr lang="en-US" altLang="en-US" dirty="0">
                  <a:solidFill>
                    <a:srgbClr val="000000"/>
                  </a:solidFill>
                  <a:latin typeface="Courier New" panose="02070309020205020404" pitchFamily="49" charset="0"/>
                </a:rPr>
                <a:t>finance.us.flowers.com</a:t>
              </a:r>
            </a:p>
          </p:txBody>
        </p:sp>
        <p:grpSp>
          <p:nvGrpSpPr>
            <p:cNvPr id="2" name="Group 1"/>
            <p:cNvGrpSpPr/>
            <p:nvPr/>
          </p:nvGrpSpPr>
          <p:grpSpPr>
            <a:xfrm>
              <a:off x="8293894" y="2719389"/>
              <a:ext cx="1646237" cy="1417637"/>
              <a:chOff x="8305801" y="2743201"/>
              <a:chExt cx="1646237" cy="1417637"/>
            </a:xfrm>
          </p:grpSpPr>
          <p:pic>
            <p:nvPicPr>
              <p:cNvPr id="9224" name="Picture 4" descr="datab011_bit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9124951" y="2836069"/>
                <a:ext cx="827087"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5" descr="Computer_tow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8305801" y="2743201"/>
                <a:ext cx="960437" cy="141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ustDataLst>
      <p:tags r:id="rId1"/>
    </p:custDataLst>
    <p:extLst>
      <p:ext uri="{BB962C8B-B14F-4D97-AF65-F5344CB8AC3E}">
        <p14:creationId xmlns:p14="http://schemas.microsoft.com/office/powerpoint/2010/main" val="1598085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2371870" y="2559695"/>
            <a:ext cx="7215114" cy="3208985"/>
            <a:chOff x="830654" y="1268641"/>
            <a:chExt cx="7482693" cy="3030071"/>
          </a:xfrm>
        </p:grpSpPr>
        <p:sp>
          <p:nvSpPr>
            <p:cNvPr id="21" name="Freeform 20"/>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22" name="Rounded Rectangle 21"/>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0242" name="Rectangle 5122"/>
          <p:cNvSpPr>
            <a:spLocks noGrp="1" noChangeArrowheads="1"/>
          </p:cNvSpPr>
          <p:nvPr>
            <p:ph type="title"/>
          </p:nvPr>
        </p:nvSpPr>
        <p:spPr>
          <a:xfrm>
            <a:off x="836612" y="233983"/>
            <a:ext cx="10285630" cy="552449"/>
          </a:xfrm>
        </p:spPr>
        <p:txBody>
          <a:bodyPr>
            <a:normAutofit fontScale="90000"/>
          </a:bodyPr>
          <a:lstStyle/>
          <a:p>
            <a:r>
              <a:rPr lang="en-US" altLang="en-US" dirty="0"/>
              <a:t>Name Resolution</a:t>
            </a:r>
          </a:p>
        </p:txBody>
      </p:sp>
      <p:grpSp>
        <p:nvGrpSpPr>
          <p:cNvPr id="2" name="Group 1"/>
          <p:cNvGrpSpPr/>
          <p:nvPr/>
        </p:nvGrpSpPr>
        <p:grpSpPr>
          <a:xfrm>
            <a:off x="1992012" y="917575"/>
            <a:ext cx="8204801" cy="4850884"/>
            <a:chOff x="1992012" y="1397517"/>
            <a:chExt cx="8204801" cy="4850884"/>
          </a:xfrm>
        </p:grpSpPr>
        <p:pic>
          <p:nvPicPr>
            <p:cNvPr id="10243" name="Picture 5124" descr="datab011_bi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6638925" y="4580202"/>
              <a:ext cx="827087"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5125" descr="Computer_tow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637211" y="4487334"/>
              <a:ext cx="960438" cy="141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Rectangle 5126"/>
            <p:cNvSpPr>
              <a:spLocks noChangeArrowheads="1"/>
            </p:cNvSpPr>
            <p:nvPr/>
          </p:nvSpPr>
          <p:spPr bwMode="auto">
            <a:xfrm>
              <a:off x="5505449" y="5891214"/>
              <a:ext cx="21844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50000"/>
                </a:spcBef>
                <a:buClrTx/>
                <a:buFontTx/>
                <a:buNone/>
              </a:pPr>
              <a:r>
                <a:rPr lang="en-US" altLang="en-US" b="1" dirty="0">
                  <a:latin typeface="Courier New" panose="02070309020205020404" pitchFamily="49" charset="0"/>
                </a:rPr>
                <a:t>flowers-server</a:t>
              </a:r>
            </a:p>
          </p:txBody>
        </p:sp>
        <p:pic>
          <p:nvPicPr>
            <p:cNvPr id="10246" name="Picture 5127" descr="peop00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3882092" y="1397517"/>
              <a:ext cx="1454727"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9" name="Rectangle 5131"/>
            <p:cNvSpPr>
              <a:spLocks noChangeArrowheads="1"/>
            </p:cNvSpPr>
            <p:nvPr/>
          </p:nvSpPr>
          <p:spPr bwMode="auto">
            <a:xfrm>
              <a:off x="2894012" y="4880240"/>
              <a:ext cx="21844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50000"/>
                </a:spcBef>
                <a:buClrTx/>
                <a:buFontTx/>
                <a:buNone/>
              </a:pPr>
              <a:r>
                <a:rPr lang="en-US" altLang="en-US" b="1" dirty="0">
                  <a:latin typeface="Courier New" panose="02070309020205020404" pitchFamily="49" charset="0"/>
                </a:rPr>
                <a:t>LISTENER   port 1521</a:t>
              </a:r>
            </a:p>
          </p:txBody>
        </p:sp>
        <p:sp>
          <p:nvSpPr>
            <p:cNvPr id="10250" name="Line 5132"/>
            <p:cNvSpPr>
              <a:spLocks noChangeShapeType="1"/>
            </p:cNvSpPr>
            <p:nvPr/>
          </p:nvSpPr>
          <p:spPr bwMode="auto">
            <a:xfrm>
              <a:off x="8380412" y="2362200"/>
              <a:ext cx="0" cy="762000"/>
            </a:xfrm>
            <a:prstGeom prst="line">
              <a:avLst/>
            </a:prstGeom>
            <a:noFill/>
            <a:ln w="28575" cap="rnd">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0251" name="Rectangle 5133"/>
            <p:cNvSpPr>
              <a:spLocks noChangeArrowheads="1"/>
            </p:cNvSpPr>
            <p:nvPr/>
          </p:nvSpPr>
          <p:spPr bwMode="auto">
            <a:xfrm>
              <a:off x="5865812" y="2514600"/>
              <a:ext cx="27432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50000"/>
                </a:spcBef>
                <a:buClrTx/>
                <a:buFontTx/>
                <a:buNone/>
              </a:pPr>
              <a:r>
                <a:rPr lang="en-US" altLang="en-US" dirty="0">
                  <a:solidFill>
                    <a:srgbClr val="000000"/>
                  </a:solidFill>
                </a:rPr>
                <a:t>Name resolution</a:t>
              </a:r>
            </a:p>
          </p:txBody>
        </p:sp>
        <p:sp>
          <p:nvSpPr>
            <p:cNvPr id="10252" name="Rectangle 5134"/>
            <p:cNvSpPr>
              <a:spLocks noChangeArrowheads="1"/>
            </p:cNvSpPr>
            <p:nvPr/>
          </p:nvSpPr>
          <p:spPr bwMode="auto">
            <a:xfrm>
              <a:off x="6932611" y="5017558"/>
              <a:ext cx="21844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50000"/>
                </a:spcBef>
                <a:buClrTx/>
                <a:buFontTx/>
                <a:buNone/>
              </a:pPr>
              <a:r>
                <a:rPr lang="en-US" altLang="en-US" b="1" dirty="0">
                  <a:latin typeface="Courier New" panose="02070309020205020404" pitchFamily="49" charset="0"/>
                </a:rPr>
                <a:t>finance</a:t>
              </a:r>
            </a:p>
          </p:txBody>
        </p:sp>
        <p:pic>
          <p:nvPicPr>
            <p:cNvPr id="10253" name="Picture 5135" descr="elect0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2811" y="4732602"/>
              <a:ext cx="927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ontent Placeholder 2"/>
            <p:cNvSpPr txBox="1">
              <a:spLocks/>
            </p:cNvSpPr>
            <p:nvPr/>
          </p:nvSpPr>
          <p:spPr bwMode="gray">
            <a:xfrm>
              <a:off x="1992012" y="3149057"/>
              <a:ext cx="8204801" cy="1207134"/>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nchor="ctr">
              <a:spAutoFit/>
            </a:bodyPr>
            <a:lstStyle/>
            <a:p>
              <a:pPr defTabSz="390525" eaLnBrk="0" hangingPunct="0">
                <a:lnSpc>
                  <a:spcPct val="95000"/>
                </a:lnSpc>
                <a:defRPr/>
              </a:pPr>
              <a:r>
                <a:rPr lang="en-US" altLang="en-US" b="1" dirty="0">
                  <a:latin typeface="Courier New" pitchFamily="49" charset="0"/>
                </a:rPr>
                <a:t>finflowers =(DESCRIPTION= </a:t>
              </a:r>
            </a:p>
            <a:p>
              <a:pPr defTabSz="390525" eaLnBrk="0" hangingPunct="0">
                <a:lnSpc>
                  <a:spcPct val="95000"/>
                </a:lnSpc>
                <a:defRPr/>
              </a:pPr>
              <a:r>
                <a:rPr lang="en-US" altLang="en-US" b="1" dirty="0">
                  <a:latin typeface="Courier New" pitchFamily="49" charset="0"/>
                </a:rPr>
                <a:t>  (ADDRESS=(PROTOCOL=tcp)(HOST=flowers-server)(PORT=1521))</a:t>
              </a:r>
            </a:p>
            <a:p>
              <a:pPr defTabSz="390525" eaLnBrk="0" hangingPunct="0">
                <a:lnSpc>
                  <a:spcPct val="95000"/>
                </a:lnSpc>
                <a:defRPr/>
              </a:pPr>
              <a:r>
                <a:rPr lang="en-US" altLang="en-US" b="1" dirty="0">
                  <a:latin typeface="Courier New" pitchFamily="49" charset="0"/>
                </a:rPr>
                <a:t>  (CONNECT_DATA=</a:t>
              </a:r>
            </a:p>
            <a:p>
              <a:pPr defTabSz="390525" eaLnBrk="0" hangingPunct="0">
                <a:lnSpc>
                  <a:spcPct val="95000"/>
                </a:lnSpc>
                <a:defRPr/>
              </a:pPr>
              <a:r>
                <a:rPr lang="en-US" altLang="en-US" b="1" dirty="0">
                  <a:latin typeface="Courier New" pitchFamily="49" charset="0"/>
                </a:rPr>
                <a:t>    (SERVICE_NAME=finance.us.flowers.com)))</a:t>
              </a:r>
            </a:p>
          </p:txBody>
        </p:sp>
        <p:sp>
          <p:nvSpPr>
            <p:cNvPr id="15" name="Content Placeholder 2"/>
            <p:cNvSpPr txBox="1">
              <a:spLocks/>
            </p:cNvSpPr>
            <p:nvPr/>
          </p:nvSpPr>
          <p:spPr bwMode="gray">
            <a:xfrm>
              <a:off x="5565418" y="1899073"/>
              <a:ext cx="4631395" cy="43827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nchor="ctr">
              <a:spAutoFit/>
            </a:bodyPr>
            <a:lstStyle/>
            <a:p>
              <a:pPr defTabSz="390525" eaLnBrk="0" hangingPunct="0">
                <a:lnSpc>
                  <a:spcPct val="95000"/>
                </a:lnSpc>
                <a:defRPr/>
              </a:pPr>
              <a:r>
                <a:rPr lang="en-US" altLang="en-US" b="1" dirty="0">
                  <a:latin typeface="Courier New" pitchFamily="49" charset="0"/>
                </a:rPr>
                <a:t>CONNECT jsmith/jspass@finflowers</a:t>
              </a:r>
            </a:p>
          </p:txBody>
        </p:sp>
      </p:grpSp>
    </p:spTree>
    <p:custDataLst>
      <p:tags r:id="rId1"/>
    </p:custDataLst>
    <p:extLst>
      <p:ext uri="{BB962C8B-B14F-4D97-AF65-F5344CB8AC3E}">
        <p14:creationId xmlns:p14="http://schemas.microsoft.com/office/powerpoint/2010/main" val="95589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126100" y="1668350"/>
            <a:ext cx="7936625" cy="3529884"/>
            <a:chOff x="830654" y="1268641"/>
            <a:chExt cx="7482693" cy="3030071"/>
          </a:xfrm>
        </p:grpSpPr>
        <p:sp>
          <p:nvSpPr>
            <p:cNvPr id="14" name="Freeform 13"/>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15" name="Rounded Rectangle 14"/>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1266" name="Rectangle 4"/>
          <p:cNvSpPr>
            <a:spLocks noGrp="1" noChangeArrowheads="1"/>
          </p:cNvSpPr>
          <p:nvPr>
            <p:ph type="title"/>
          </p:nvPr>
        </p:nvSpPr>
        <p:spPr/>
        <p:txBody>
          <a:bodyPr/>
          <a:lstStyle/>
          <a:p>
            <a:pPr eaLnBrk="1" hangingPunct="1"/>
            <a:r>
              <a:rPr lang="en-US" altLang="en-US" dirty="0"/>
              <a:t>Establishing a Connection</a:t>
            </a:r>
          </a:p>
        </p:txBody>
      </p:sp>
      <p:grpSp>
        <p:nvGrpSpPr>
          <p:cNvPr id="11267" name="Group 11"/>
          <p:cNvGrpSpPr>
            <a:grpSpLocks/>
          </p:cNvGrpSpPr>
          <p:nvPr/>
        </p:nvGrpSpPr>
        <p:grpSpPr bwMode="auto">
          <a:xfrm>
            <a:off x="2646651" y="1905000"/>
            <a:ext cx="6895522" cy="2779207"/>
            <a:chOff x="1114425" y="2322368"/>
            <a:chExt cx="6895523" cy="2779207"/>
          </a:xfrm>
        </p:grpSpPr>
        <p:grpSp>
          <p:nvGrpSpPr>
            <p:cNvPr id="11268" name="Group 9"/>
            <p:cNvGrpSpPr>
              <a:grpSpLocks/>
            </p:cNvGrpSpPr>
            <p:nvPr/>
          </p:nvGrpSpPr>
          <p:grpSpPr bwMode="auto">
            <a:xfrm>
              <a:off x="6887153" y="2322368"/>
              <a:ext cx="1122795" cy="2779207"/>
              <a:chOff x="6887153" y="1804843"/>
              <a:chExt cx="1122795" cy="2779207"/>
            </a:xfrm>
          </p:grpSpPr>
          <p:pic>
            <p:nvPicPr>
              <p:cNvPr id="11275" name="Picture 6" descr="Diagram: Detailed SG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6903028" y="1804843"/>
                <a:ext cx="1091045" cy="141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 name="Picture 8" descr="Database: Database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6887153" y="3253436"/>
                <a:ext cx="1122795" cy="1330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69" name="Group 10"/>
            <p:cNvGrpSpPr>
              <a:grpSpLocks/>
            </p:cNvGrpSpPr>
            <p:nvPr/>
          </p:nvGrpSpPr>
          <p:grpSpPr bwMode="auto">
            <a:xfrm>
              <a:off x="1114425" y="3494750"/>
              <a:ext cx="5721985" cy="1603506"/>
              <a:chOff x="1114425" y="4452013"/>
              <a:chExt cx="5721985" cy="1603506"/>
            </a:xfrm>
          </p:grpSpPr>
          <p:sp>
            <p:nvSpPr>
              <p:cNvPr id="11270" name="Line 2"/>
              <p:cNvSpPr>
                <a:spLocks noChangeShapeType="1"/>
              </p:cNvSpPr>
              <p:nvPr/>
            </p:nvSpPr>
            <p:spPr bwMode="auto">
              <a:xfrm>
                <a:off x="2482321" y="5393531"/>
                <a:ext cx="3352800" cy="0"/>
              </a:xfrm>
              <a:prstGeom prst="line">
                <a:avLst/>
              </a:prstGeom>
              <a:noFill/>
              <a:ln w="28575" cap="rnd">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11271" name="Rectangle 3"/>
              <p:cNvSpPr>
                <a:spLocks noChangeArrowheads="1"/>
              </p:cNvSpPr>
              <p:nvPr/>
            </p:nvSpPr>
            <p:spPr bwMode="auto">
              <a:xfrm>
                <a:off x="5829724" y="4452013"/>
                <a:ext cx="1006686"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0"/>
                  </a:spcBef>
                  <a:buClrTx/>
                  <a:buFontTx/>
                  <a:buNone/>
                </a:pPr>
                <a:r>
                  <a:rPr lang="en-US" altLang="en-US" dirty="0">
                    <a:solidFill>
                      <a:srgbClr val="000000"/>
                    </a:solidFill>
                  </a:rPr>
                  <a:t>Listener</a:t>
                </a:r>
              </a:p>
            </p:txBody>
          </p:sp>
          <p:sp>
            <p:nvSpPr>
              <p:cNvPr id="11272" name="Rectangle 5"/>
              <p:cNvSpPr>
                <a:spLocks noChangeArrowheads="1"/>
              </p:cNvSpPr>
              <p:nvPr/>
            </p:nvSpPr>
            <p:spPr bwMode="auto">
              <a:xfrm>
                <a:off x="2746054" y="4752181"/>
                <a:ext cx="2438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0"/>
                  </a:spcBef>
                  <a:buClrTx/>
                  <a:buFontTx/>
                  <a:buNone/>
                </a:pPr>
                <a:r>
                  <a:rPr lang="en-US" altLang="en-US" dirty="0">
                    <a:solidFill>
                      <a:srgbClr val="000000"/>
                    </a:solidFill>
                  </a:rPr>
                  <a:t>Incoming connection request</a:t>
                </a:r>
              </a:p>
            </p:txBody>
          </p:sp>
          <p:pic>
            <p:nvPicPr>
              <p:cNvPr id="11273" name="Picture 7" descr="People: Person, User, Blu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1114425" y="4731544"/>
                <a:ext cx="13335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 name="Picture 10" descr="D:\Project data\Library\OU_graphics_repository\icons\PROD\icons\all\elect013.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9517" y="4929981"/>
                <a:ext cx="927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ustDataLst>
      <p:tags r:id="rId1"/>
    </p:custDataLst>
    <p:extLst>
      <p:ext uri="{BB962C8B-B14F-4D97-AF65-F5344CB8AC3E}">
        <p14:creationId xmlns:p14="http://schemas.microsoft.com/office/powerpoint/2010/main" val="1777213085"/>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SLIDE_COUNT" val="28"/>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NOTEHDR" val="Establishing a Connectio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NOTEHDR" val="User Sessions"/>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NOTEHDR" val="Naming Methods"/>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NOTEHDR" val="Easy Connect"/>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NOTEHDR" val="Local Naming"/>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NOTEHDR" val="Directory Naming"/>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NOTEHDR" val="Tools for Configuring and Managing the Oracle Network"/>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NOTEHDR" val="Oracle Net Services"/>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NOTEHDR" val="Oracle Net Listener"/>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NOTEHDR" val="Establishing Net Connections"/>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1204</TotalTime>
  <Words>5768</Words>
  <Application>Microsoft Office PowerPoint</Application>
  <PresentationFormat>Custom</PresentationFormat>
  <Paragraphs>382</Paragraphs>
  <Slides>28</Slides>
  <Notes>28</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Courier New</vt:lpstr>
      <vt:lpstr>Times New Roman</vt:lpstr>
      <vt:lpstr>Office Theme</vt:lpstr>
      <vt:lpstr>Oracle Net Services</vt:lpstr>
      <vt:lpstr>Objectives</vt:lpstr>
      <vt:lpstr>Oracle Net Services: Overview</vt:lpstr>
      <vt:lpstr>Oracle Net Listener: Overview</vt:lpstr>
      <vt:lpstr>The Default Listener </vt:lpstr>
      <vt:lpstr>Establishing Oracle Network Connections </vt:lpstr>
      <vt:lpstr>Connecting to an Oracle Database</vt:lpstr>
      <vt:lpstr>Name Resolution</vt:lpstr>
      <vt:lpstr>Establishing a Connection</vt:lpstr>
      <vt:lpstr>User Sessions</vt:lpstr>
      <vt:lpstr>Configuring Dynamic Service Registration </vt:lpstr>
      <vt:lpstr>PowerPoint Presentation</vt:lpstr>
      <vt:lpstr>Configuring Static Service Registration </vt:lpstr>
      <vt:lpstr>PowerPoint Presentation</vt:lpstr>
      <vt:lpstr>Naming Methods </vt:lpstr>
      <vt:lpstr>Easy Connect</vt:lpstr>
      <vt:lpstr>Local Naming</vt:lpstr>
      <vt:lpstr>Directory Naming</vt:lpstr>
      <vt:lpstr>Tools for Configuring and Managing Oracle Net Services</vt:lpstr>
      <vt:lpstr>Defining Oracle Net Services Components</vt:lpstr>
      <vt:lpstr>Advanced Connection Options </vt:lpstr>
      <vt:lpstr>Testing Oracle Net Connectivity with tnsping </vt:lpstr>
      <vt:lpstr>Configuring Communication Between Database Instances </vt:lpstr>
      <vt:lpstr>PowerPoint Presentation</vt:lpstr>
      <vt:lpstr>Comparing Dedicated and Shared Server Configurations</vt:lpstr>
      <vt:lpstr>PowerPoint Presentation</vt:lpstr>
      <vt:lpstr>Summary</vt:lpstr>
      <vt:lpstr>Practice 8: Overview</vt:lpstr>
    </vt:vector>
  </TitlesOfParts>
  <Company>Oracle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OU7_Jan2017</dc:subject>
  <dc:creator>Donna Keesling</dc:creator>
  <cp:keywords>OU7 PowerPoint Template</cp:keywords>
  <dc:description>Oracle University Production Services PowerPoint Template</dc:description>
  <cp:lastModifiedBy>HP</cp:lastModifiedBy>
  <cp:revision>71</cp:revision>
  <cp:lastPrinted>2018-02-27T15:48:31Z</cp:lastPrinted>
  <dcterms:created xsi:type="dcterms:W3CDTF">2017-12-14T14:58:14Z</dcterms:created>
  <dcterms:modified xsi:type="dcterms:W3CDTF">2021-01-08T17:19:16Z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