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tags/tag36.xml" ContentType="application/vnd.openxmlformats-officedocument.presentationml.tags+xml"/>
  <Override PartName="/ppt/notesSlides/notesSlide34.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ppt/tags/tag38.xml" ContentType="application/vnd.openxmlformats-officedocument.presentationml.tags+xml"/>
  <Override PartName="/ppt/notesSlides/notesSlide36.xml" ContentType="application/vnd.openxmlformats-officedocument.presentationml.notesSlide+xml"/>
  <Override PartName="/ppt/tags/tag39.xml" ContentType="application/vnd.openxmlformats-officedocument.presentationml.tags+xml"/>
  <Override PartName="/ppt/notesSlides/notesSlide37.xml" ContentType="application/vnd.openxmlformats-officedocument.presentationml.notesSlide+xml"/>
  <Override PartName="/ppt/tags/tag40.xml" ContentType="application/vnd.openxmlformats-officedocument.presentationml.tags+xml"/>
  <Override PartName="/ppt/notesSlides/notesSlide38.xml" ContentType="application/vnd.openxmlformats-officedocument.presentationml.notesSlide+xml"/>
  <Override PartName="/ppt/tags/tag41.xml" ContentType="application/vnd.openxmlformats-officedocument.presentationml.tags+xml"/>
  <Override PartName="/ppt/notesSlides/notesSlide39.xml" ContentType="application/vnd.openxmlformats-officedocument.presentationml.notesSlide+xml"/>
  <Override PartName="/ppt/tags/tag42.xml" ContentType="application/vnd.openxmlformats-officedocument.presentationml.tags+xml"/>
  <Override PartName="/ppt/notesSlides/notesSlide40.xml" ContentType="application/vnd.openxmlformats-officedocument.presentationml.notesSlide+xml"/>
  <Override PartName="/ppt/tags/tag43.xml" ContentType="application/vnd.openxmlformats-officedocument.presentationml.tags+xml"/>
  <Override PartName="/ppt/notesSlides/notesSlide41.xml" ContentType="application/vnd.openxmlformats-officedocument.presentationml.notesSlide+xml"/>
  <Override PartName="/ppt/tags/tag44.xml" ContentType="application/vnd.openxmlformats-officedocument.presentationml.tags+xml"/>
  <Override PartName="/ppt/notesSlides/notesSlide42.xml" ContentType="application/vnd.openxmlformats-officedocument.presentationml.notesSlide+xml"/>
  <Override PartName="/ppt/tags/tag45.xml" ContentType="application/vnd.openxmlformats-officedocument.presentationml.tags+xml"/>
  <Override PartName="/ppt/notesSlides/notesSlide43.xml" ContentType="application/vnd.openxmlformats-officedocument.presentationml.notesSlide+xml"/>
  <Override PartName="/ppt/tags/tag46.xml" ContentType="application/vnd.openxmlformats-officedocument.presentationml.tags+xml"/>
  <Override PartName="/ppt/notesSlides/notesSlide44.xml" ContentType="application/vnd.openxmlformats-officedocument.presentationml.notesSlide+xml"/>
  <Override PartName="/ppt/tags/tag47.xml" ContentType="application/vnd.openxmlformats-officedocument.presentationml.tags+xml"/>
  <Override PartName="/ppt/notesSlides/notesSlide45.xml" ContentType="application/vnd.openxmlformats-officedocument.presentationml.notesSlide+xml"/>
  <Override PartName="/ppt/tags/tag48.xml" ContentType="application/vnd.openxmlformats-officedocument.presentationml.tags+xml"/>
  <Override PartName="/ppt/notesSlides/notesSlide46.xml" ContentType="application/vnd.openxmlformats-officedocument.presentationml.notesSlide+xml"/>
  <Override PartName="/ppt/tags/tag49.xml" ContentType="application/vnd.openxmlformats-officedocument.presentationml.tags+xml"/>
  <Override PartName="/ppt/notesSlides/notesSlide47.xml" ContentType="application/vnd.openxmlformats-officedocument.presentationml.notesSlide+xml"/>
  <Override PartName="/ppt/tags/tag50.xml" ContentType="application/vnd.openxmlformats-officedocument.presentationml.tags+xml"/>
  <Override PartName="/ppt/notesSlides/notesSlide48.xml" ContentType="application/vnd.openxmlformats-officedocument.presentationml.notesSlide+xml"/>
  <Override PartName="/ppt/tags/tag51.xml" ContentType="application/vnd.openxmlformats-officedocument.presentationml.tags+xml"/>
  <Override PartName="/ppt/notesSlides/notesSlide49.xml" ContentType="application/vnd.openxmlformats-officedocument.presentationml.notesSlide+xml"/>
  <Override PartName="/ppt/tags/tag52.xml" ContentType="application/vnd.openxmlformats-officedocument.presentationml.tags+xml"/>
  <Override PartName="/ppt/notesSlides/notesSlide50.xml" ContentType="application/vnd.openxmlformats-officedocument.presentationml.notesSlide+xml"/>
  <Override PartName="/ppt/tags/tag53.xml" ContentType="application/vnd.openxmlformats-officedocument.presentationml.tags+xml"/>
  <Override PartName="/ppt/notesSlides/notesSlide51.xml" ContentType="application/vnd.openxmlformats-officedocument.presentationml.notesSlide+xml"/>
  <Override PartName="/ppt/tags/tag54.xml" ContentType="application/vnd.openxmlformats-officedocument.presentationml.tags+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54"/>
  </p:notesMasterIdLst>
  <p:handoutMasterIdLst>
    <p:handoutMasterId r:id="rId55"/>
  </p:handoutMasterIdLst>
  <p:sldIdLst>
    <p:sldId id="259" r:id="rId2"/>
    <p:sldId id="261" r:id="rId3"/>
    <p:sldId id="321" r:id="rId4"/>
    <p:sldId id="322" r:id="rId5"/>
    <p:sldId id="323" r:id="rId6"/>
    <p:sldId id="284" r:id="rId7"/>
    <p:sldId id="285" r:id="rId8"/>
    <p:sldId id="286" r:id="rId9"/>
    <p:sldId id="283" r:id="rId10"/>
    <p:sldId id="324" r:id="rId11"/>
    <p:sldId id="311" r:id="rId12"/>
    <p:sldId id="312" r:id="rId13"/>
    <p:sldId id="313" r:id="rId14"/>
    <p:sldId id="314" r:id="rId15"/>
    <p:sldId id="315" r:id="rId16"/>
    <p:sldId id="316" r:id="rId17"/>
    <p:sldId id="329" r:id="rId18"/>
    <p:sldId id="289" r:id="rId19"/>
    <p:sldId id="291" r:id="rId20"/>
    <p:sldId id="290" r:id="rId21"/>
    <p:sldId id="292" r:id="rId22"/>
    <p:sldId id="287" r:id="rId23"/>
    <p:sldId id="288" r:id="rId24"/>
    <p:sldId id="300" r:id="rId25"/>
    <p:sldId id="301" r:id="rId26"/>
    <p:sldId id="327" r:id="rId27"/>
    <p:sldId id="328" r:id="rId28"/>
    <p:sldId id="296" r:id="rId29"/>
    <p:sldId id="293" r:id="rId30"/>
    <p:sldId id="294" r:id="rId31"/>
    <p:sldId id="295" r:id="rId32"/>
    <p:sldId id="297" r:id="rId33"/>
    <p:sldId id="326" r:id="rId34"/>
    <p:sldId id="299" r:id="rId35"/>
    <p:sldId id="325" r:id="rId36"/>
    <p:sldId id="302" r:id="rId37"/>
    <p:sldId id="303" r:id="rId38"/>
    <p:sldId id="307" r:id="rId39"/>
    <p:sldId id="308" r:id="rId40"/>
    <p:sldId id="305" r:id="rId41"/>
    <p:sldId id="306" r:id="rId42"/>
    <p:sldId id="309" r:id="rId43"/>
    <p:sldId id="310" r:id="rId44"/>
    <p:sldId id="304" r:id="rId45"/>
    <p:sldId id="317" r:id="rId46"/>
    <p:sldId id="318" r:id="rId47"/>
    <p:sldId id="319" r:id="rId48"/>
    <p:sldId id="320" r:id="rId49"/>
    <p:sldId id="332" r:id="rId50"/>
    <p:sldId id="333" r:id="rId51"/>
    <p:sldId id="275" r:id="rId52"/>
    <p:sldId id="276" r:id="rId53"/>
  </p:sldIdLst>
  <p:sldSz cx="12188825" cy="6858000"/>
  <p:notesSz cx="6991350" cy="9282113"/>
  <p:custDataLst>
    <p:tags r:id="rId5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D8E1E6"/>
    <a:srgbClr val="D8E3E4"/>
    <a:srgbClr val="FFF7EF"/>
    <a:srgbClr val="5F5F5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05" autoAdjust="0"/>
    <p:restoredTop sz="99275" autoAdjust="0"/>
  </p:normalViewPr>
  <p:slideViewPr>
    <p:cSldViewPr showGuides="1">
      <p:cViewPr varScale="1">
        <p:scale>
          <a:sx n="86" d="100"/>
          <a:sy n="86" d="100"/>
        </p:scale>
        <p:origin x="768" y="53"/>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20430"/>
    </p:cViewPr>
  </p:sorterViewPr>
  <p:notesViewPr>
    <p:cSldViewPr showGuides="1">
      <p:cViewPr>
        <p:scale>
          <a:sx n="80" d="100"/>
          <a:sy n="80" d="100"/>
        </p:scale>
        <p:origin x="2304" y="-660"/>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9 -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1"/>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38"/>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ts val="538"/>
              </a:spcBef>
              <a:buSzPct val="100000"/>
              <a:buFont typeface="Times New Roman" panose="02020603050405020304" pitchFamily="18" charset="0"/>
              <a:defRPr sz="1100">
                <a:solidFill>
                  <a:srgbClr val="000000"/>
                </a:solidFill>
                <a:latin typeface="Arial" panose="020B0604020202020204" pitchFamily="34" charset="0"/>
              </a:defRPr>
            </a:lvl2pPr>
            <a:lvl3pPr marL="11430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3pPr>
            <a:lvl4pPr marL="16002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4pPr>
            <a:lvl5pPr marL="2057400" indent="-228600">
              <a:spcBef>
                <a:spcPts val="400"/>
              </a:spcBef>
              <a:buSzPct val="100000"/>
              <a:buFont typeface="Times New Roman" panose="02020603050405020304" pitchFamily="18" charset="0"/>
              <a:defRPr sz="1100">
                <a:solidFill>
                  <a:srgbClr val="000000"/>
                </a:solidFill>
                <a:latin typeface="Courier New" panose="02070309020205020404" pitchFamily="49" charset="0"/>
              </a:defRPr>
            </a:lvl5pPr>
            <a:lvl6pPr marL="25146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6pPr>
            <a:lvl7pPr marL="29718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7pPr>
            <a:lvl8pPr marL="34290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8pPr>
            <a:lvl9pPr marL="38862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9pPr>
          </a:lstStyle>
          <a:p>
            <a:pPr>
              <a:spcBef>
                <a:spcPct val="0"/>
              </a:spcBef>
              <a:buSzTx/>
              <a:buFontTx/>
              <a:buNone/>
            </a:pPr>
            <a:r>
              <a:rPr lang="en-US" altLang="en-US" sz="1100" dirty="0"/>
              <a:t>Oracle Database </a:t>
            </a:r>
            <a:r>
              <a:rPr lang="en-US" altLang="en-US" sz="1100" dirty="0" smtClean="0"/>
              <a:t>19c: </a:t>
            </a:r>
            <a:r>
              <a:rPr lang="en-US" altLang="en-US" sz="1100" dirty="0"/>
              <a:t>Administration Workshop   9 - </a:t>
            </a:r>
            <a:fld id="{6B471FAE-AB38-4D9A-B99B-91E1501731FC}" type="slidenum">
              <a:rPr lang="en-US" altLang="en-US" sz="1100" smtClean="0"/>
              <a:t>10</a:t>
            </a:fld>
            <a:endParaRPr lang="en-US" altLang="en-US" sz="1100" dirty="0"/>
          </a:p>
        </p:txBody>
      </p:sp>
      <p:sp>
        <p:nvSpPr>
          <p:cNvPr id="12291"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Application designers may want to create accounts that contain the application data dictionary, but are not allowed to log in to the instance. This can be used to enforce data access through the application, separation of duties at the application level, and other security mechanisms.</a:t>
            </a:r>
          </a:p>
          <a:p>
            <a:pPr lvl="1"/>
            <a:r>
              <a:rPr lang="en-US" altLang="en-US" dirty="0"/>
              <a:t>In addition, utility accounts can be created but remain inaccessible by denying the ability to log in except under controlled situations.</a:t>
            </a:r>
          </a:p>
          <a:p>
            <a:pPr lvl="1"/>
            <a:r>
              <a:rPr lang="en-US" altLang="en-US" dirty="0"/>
              <a:t>Until Oracle Database 12c</a:t>
            </a:r>
            <a:r>
              <a:rPr lang="en-US" altLang="en-US" i="1" dirty="0"/>
              <a:t>, </a:t>
            </a:r>
            <a:r>
              <a:rPr lang="en-US" altLang="en-US" dirty="0"/>
              <a:t>DBAs create accounts that do not need to log in to the instance or maybe rarely log in to the instance. Nevertheless, for all these accounts, there are default passwords and requirements to rotate the passwords.</a:t>
            </a:r>
          </a:p>
          <a:p>
            <a:pPr lvl="1"/>
            <a:r>
              <a:rPr lang="en-US" altLang="en-US" dirty="0"/>
              <a:t>In Oracle Database </a:t>
            </a:r>
            <a:r>
              <a:rPr lang="en-US" altLang="en-US" dirty="0" smtClean="0"/>
              <a:t>19c, </a:t>
            </a:r>
            <a:r>
              <a:rPr lang="en-US" altLang="en-US" dirty="0"/>
              <a:t>an account can be created with the </a:t>
            </a:r>
            <a:r>
              <a:rPr lang="en-US" altLang="en-US" dirty="0">
                <a:latin typeface="Courier New" panose="02070309020205020404" pitchFamily="49" charset="0"/>
                <a:cs typeface="Courier New" panose="02070309020205020404" pitchFamily="49" charset="0"/>
              </a:rPr>
              <a:t>NO AUTHENTICATION </a:t>
            </a:r>
            <a:r>
              <a:rPr lang="en-US" altLang="en-US" dirty="0"/>
              <a:t>clause to ensure that the account is not permitted to log in to the instance. Removing the password and the ability to log in essentially just leaves a schema. The schema account can be altered to allow login, but can then have the password removed. The </a:t>
            </a:r>
            <a:r>
              <a:rPr lang="en-US" altLang="en-US" dirty="0">
                <a:latin typeface="Courier New" panose="02070309020205020404" pitchFamily="49" charset="0"/>
                <a:cs typeface="Courier New" panose="02070309020205020404" pitchFamily="49" charset="0"/>
              </a:rPr>
              <a:t>ALTER USER </a:t>
            </a:r>
            <a:r>
              <a:rPr lang="en-US" altLang="en-US" dirty="0"/>
              <a:t>statement can be used to disable or re-enable the login capability.   </a:t>
            </a:r>
          </a:p>
          <a:p>
            <a:pPr lvl="1"/>
            <a:r>
              <a:rPr lang="en-US" altLang="en-US" dirty="0"/>
              <a:t>The </a:t>
            </a:r>
            <a:r>
              <a:rPr lang="en-US" altLang="en-US" dirty="0">
                <a:latin typeface="Courier New" panose="02070309020205020404" pitchFamily="49" charset="0"/>
                <a:cs typeface="Courier New" panose="02070309020205020404" pitchFamily="49" charset="0"/>
              </a:rPr>
              <a:t>DBA_USERS</a:t>
            </a:r>
            <a:r>
              <a:rPr lang="en-US" altLang="en-US" dirty="0"/>
              <a:t> view has a new column, </a:t>
            </a:r>
            <a:r>
              <a:rPr lang="en-US" altLang="en-US" dirty="0">
                <a:latin typeface="Courier New" panose="02070309020205020404" pitchFamily="49" charset="0"/>
                <a:cs typeface="Courier New" panose="02070309020205020404" pitchFamily="49" charset="0"/>
              </a:rPr>
              <a:t>AUTHENTICATION_TYPE</a:t>
            </a:r>
            <a:r>
              <a:rPr lang="en-US" altLang="en-US" dirty="0"/>
              <a:t>, which displays </a:t>
            </a:r>
            <a:r>
              <a:rPr lang="en-US" altLang="en-US" dirty="0">
                <a:latin typeface="Courier New" panose="02070309020205020404" pitchFamily="49" charset="0"/>
                <a:cs typeface="Courier New" panose="02070309020205020404" pitchFamily="49" charset="0"/>
              </a:rPr>
              <a:t>NONE</a:t>
            </a:r>
            <a:r>
              <a:rPr lang="en-US" altLang="en-US" dirty="0"/>
              <a:t> when </a:t>
            </a:r>
            <a:r>
              <a:rPr lang="en-US" altLang="en-US" dirty="0">
                <a:latin typeface="Courier New" panose="02070309020205020404" pitchFamily="49" charset="0"/>
                <a:cs typeface="Courier New" panose="02070309020205020404" pitchFamily="49" charset="0"/>
              </a:rPr>
              <a:t>NO</a:t>
            </a:r>
            <a:r>
              <a:rPr lang="en-US" altLang="en-US" dirty="0"/>
              <a:t> </a:t>
            </a:r>
            <a:r>
              <a:rPr lang="en-US" altLang="en-US" dirty="0">
                <a:latin typeface="Courier New" panose="02070309020205020404" pitchFamily="49" charset="0"/>
                <a:cs typeface="Courier New" panose="02070309020205020404" pitchFamily="49" charset="0"/>
              </a:rPr>
              <a:t>AUTHENTICATION</a:t>
            </a:r>
            <a:r>
              <a:rPr lang="en-US" altLang="en-US" dirty="0"/>
              <a:t> is set, and </a:t>
            </a:r>
            <a:r>
              <a:rPr lang="en-US" altLang="en-US" dirty="0">
                <a:latin typeface="Courier New" panose="02070309020205020404" pitchFamily="49" charset="0"/>
                <a:cs typeface="Courier New" panose="02070309020205020404" pitchFamily="49" charset="0"/>
              </a:rPr>
              <a:t>PASSWORD</a:t>
            </a:r>
            <a:r>
              <a:rPr lang="en-US" altLang="en-US" dirty="0"/>
              <a:t> when a password is set.</a:t>
            </a:r>
          </a:p>
        </p:txBody>
      </p:sp>
      <p:sp>
        <p:nvSpPr>
          <p:cNvPr id="12292"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5382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Your choice of authentication is influenced by whether you intend to administer your database locally on the same system where the database resides or whether you intend to administer many different databases from a single remote client.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6189C8B1-2A7D-428D-AFDC-217F133F69B7}" type="slidenum">
              <a:rPr lang="en-US" smtClean="0"/>
              <a:t>11</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320679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8038A8B9-886C-44E9-82DE-2DA736B71B62}" type="slidenum">
              <a:rPr lang="en-US" smtClean="0"/>
              <a:t>12</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356695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For more information, see the following sources in </a:t>
            </a:r>
            <a:r>
              <a:rPr lang="en-US" altLang="en-US" i="1" dirty="0">
                <a:latin typeface="Arial" charset="0"/>
              </a:rPr>
              <a:t>Oracle Database Administrator's Guide</a:t>
            </a:r>
            <a:r>
              <a:rPr lang="en-US" altLang="en-US" dirty="0">
                <a:latin typeface="Arial" charset="0"/>
              </a:rPr>
              <a:t>:</a:t>
            </a:r>
          </a:p>
          <a:p>
            <a:pPr lvl="2"/>
            <a:r>
              <a:rPr lang="en-US" altLang="en-US" dirty="0">
                <a:latin typeface="Arial" charset="0"/>
              </a:rPr>
              <a:t>Preparing to Use Password File Authentication</a:t>
            </a:r>
          </a:p>
          <a:p>
            <a:pPr lvl="2"/>
            <a:r>
              <a:rPr lang="en-US" altLang="en-US" dirty="0">
                <a:latin typeface="Arial" charset="0"/>
              </a:rPr>
              <a:t>Connecting Using Password File Authentication</a:t>
            </a:r>
          </a:p>
          <a:p>
            <a:pPr lvl="1"/>
            <a:r>
              <a:rPr lang="en-US" altLang="en-US" dirty="0">
                <a:latin typeface="Arial" charset="0"/>
              </a:rPr>
              <a:t>On UNIX and Linux, the password file is called </a:t>
            </a:r>
            <a:r>
              <a:rPr lang="en-US" altLang="en-US" dirty="0">
                <a:latin typeface="Courier New" panose="02070309020205020404" pitchFamily="49" charset="0"/>
                <a:cs typeface="Courier New" panose="02070309020205020404" pitchFamily="49" charset="0"/>
              </a:rPr>
              <a:t>orapw</a:t>
            </a:r>
            <a:r>
              <a:rPr lang="en-US" altLang="en-US" i="1" dirty="0">
                <a:latin typeface="Courier New" panose="02070309020205020404" pitchFamily="49" charset="0"/>
                <a:cs typeface="Courier New" panose="02070309020205020404" pitchFamily="49" charset="0"/>
              </a:rPr>
              <a:t>ORACLE_SID</a:t>
            </a:r>
            <a:r>
              <a:rPr lang="en-US" altLang="en-US" dirty="0">
                <a:latin typeface="Arial" charset="0"/>
              </a:rPr>
              <a:t>  and is stored in </a:t>
            </a:r>
            <a:r>
              <a:rPr lang="en-US" altLang="en-US" dirty="0">
                <a:latin typeface="Courier New" panose="02070309020205020404" pitchFamily="49" charset="0"/>
                <a:cs typeface="Courier New" panose="02070309020205020404" pitchFamily="49" charset="0"/>
              </a:rPr>
              <a:t>$ORACLE_HOME/dbs</a:t>
            </a:r>
            <a:r>
              <a:rPr lang="en-US" altLang="en-US" dirty="0">
                <a:latin typeface="Arial" charset="0"/>
              </a:rPr>
              <a:t>. On Windows, the file is called </a:t>
            </a:r>
            <a:r>
              <a:rPr lang="en-US" altLang="en-US" dirty="0">
                <a:latin typeface="Courier New" panose="02070309020205020404" pitchFamily="49" charset="0"/>
                <a:cs typeface="Courier New" panose="02070309020205020404" pitchFamily="49" charset="0"/>
              </a:rPr>
              <a:t>PWD</a:t>
            </a:r>
            <a:r>
              <a:rPr lang="en-US" altLang="en-US" i="1" dirty="0">
                <a:latin typeface="Courier New" panose="02070309020205020404" pitchFamily="49" charset="0"/>
                <a:cs typeface="Courier New" panose="02070309020205020404" pitchFamily="49" charset="0"/>
              </a:rPr>
              <a:t>ORACLE_SID</a:t>
            </a:r>
            <a:r>
              <a:rPr lang="en-US" altLang="en-US" dirty="0">
                <a:latin typeface="Courier New" panose="02070309020205020404" pitchFamily="49" charset="0"/>
                <a:cs typeface="Courier New" panose="02070309020205020404" pitchFamily="49" charset="0"/>
              </a:rPr>
              <a:t>.ora</a:t>
            </a:r>
            <a:r>
              <a:rPr lang="en-US" altLang="en-US" dirty="0">
                <a:latin typeface="Arial" charset="0"/>
              </a:rPr>
              <a:t> and is stored in </a:t>
            </a:r>
            <a:r>
              <a:rPr lang="en-US" altLang="en-US" dirty="0">
                <a:latin typeface="Courier New" panose="02070309020205020404" pitchFamily="49" charset="0"/>
                <a:cs typeface="Courier New" panose="02070309020205020404" pitchFamily="49" charset="0"/>
              </a:rPr>
              <a:t>$ORACLE_HOME\database</a:t>
            </a:r>
            <a:r>
              <a:rPr lang="en-US" altLang="en-US" dirty="0">
                <a:latin typeface="Arial" charset="0"/>
              </a:rPr>
              <a:t>.</a:t>
            </a:r>
          </a:p>
          <a:p>
            <a:pPr lvl="1"/>
            <a:r>
              <a:rPr lang="en-US" altLang="en-US" dirty="0">
                <a:latin typeface="Arial" charset="0"/>
              </a:rPr>
              <a:t>If your concern is that the password file might be vulnerable or that the maintenance of many password files is a burden, strong authentication can be implemented. You can query </a:t>
            </a:r>
            <a:r>
              <a:rPr lang="en-US" altLang="en-US" dirty="0">
                <a:latin typeface="Courier New" panose="02070309020205020404" pitchFamily="49" charset="0"/>
                <a:cs typeface="Courier New" panose="02070309020205020404" pitchFamily="49" charset="0"/>
              </a:rPr>
              <a:t>V$PWFILE_USERS</a:t>
            </a:r>
            <a:r>
              <a:rPr lang="en-US" altLang="en-US" dirty="0">
                <a:latin typeface="Arial" charset="0"/>
              </a:rPr>
              <a:t> to view information in the password file.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AD4A00E9-945F-4480-8F00-510E0929AFFA}" type="slidenum">
              <a:rPr lang="en-US" smtClean="0"/>
              <a:t>13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114354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OS Authentication for Privileged Users</a:t>
            </a:r>
          </a:p>
          <a:p>
            <a:pPr lvl="1"/>
            <a:r>
              <a:rPr lang="en-US" altLang="en-US" dirty="0">
                <a:latin typeface="Arial" charset="0"/>
              </a:rPr>
              <a:t>Oracle Universal Installer creates operating system groups, assigns them specific names, and maps each group to a specific system privilege. The table in the next slide shows this mapping for a UNIX or Linux environment. Membership in one of these operating system groups enables a database administrator to authenticate to the database instance through the operating system rather than with a database username and password. This is known as operating system authentication.</a:t>
            </a:r>
          </a:p>
          <a:p>
            <a:pPr lvl="1"/>
            <a:r>
              <a:rPr lang="en-US" altLang="en-US" b="1" dirty="0">
                <a:latin typeface="Arial" charset="0"/>
              </a:rPr>
              <a:t>Example</a:t>
            </a:r>
          </a:p>
          <a:p>
            <a:pPr lvl="1"/>
            <a:r>
              <a:rPr lang="en-US" altLang="en-US" dirty="0">
                <a:latin typeface="Arial" charset="0"/>
              </a:rPr>
              <a:t>The special system privileges are not exercised unless you include them in your </a:t>
            </a:r>
            <a:r>
              <a:rPr lang="en-US" altLang="en-US" dirty="0">
                <a:latin typeface="Courier New" panose="02070309020205020404" pitchFamily="49" charset="0"/>
                <a:cs typeface="Courier New" panose="02070309020205020404" pitchFamily="49" charset="0"/>
              </a:rPr>
              <a:t>CONNECT</a:t>
            </a:r>
            <a:r>
              <a:rPr lang="en-US" altLang="en-US" dirty="0">
                <a:latin typeface="Arial" charset="0"/>
              </a:rPr>
              <a:t> clause. For example, assume that the </a:t>
            </a:r>
            <a:r>
              <a:rPr lang="en-US" altLang="en-US" dirty="0">
                <a:latin typeface="Courier New" panose="02070309020205020404" pitchFamily="49" charset="0"/>
                <a:cs typeface="Courier New" panose="02070309020205020404" pitchFamily="49" charset="0"/>
              </a:rPr>
              <a:t>HR</a:t>
            </a:r>
            <a:r>
              <a:rPr lang="en-US" altLang="en-US" dirty="0">
                <a:latin typeface="Arial" charset="0"/>
              </a:rPr>
              <a:t> user is granted the </a:t>
            </a:r>
            <a:r>
              <a:rPr lang="en-US" altLang="en-US" dirty="0">
                <a:latin typeface="Courier New" panose="02070309020205020404" pitchFamily="49" charset="0"/>
                <a:cs typeface="Courier New" panose="02070309020205020404" pitchFamily="49" charset="0"/>
              </a:rPr>
              <a:t>SYSDBA</a:t>
            </a:r>
            <a:r>
              <a:rPr lang="en-US" altLang="en-US" dirty="0">
                <a:latin typeface="Arial" charset="0"/>
              </a:rPr>
              <a:t> privilege and connects with that privilege. Notice that the current user becomes </a:t>
            </a:r>
            <a:r>
              <a:rPr lang="en-US" altLang="en-US" dirty="0">
                <a:latin typeface="Courier New" panose="02070309020205020404" pitchFamily="49" charset="0"/>
                <a:cs typeface="Courier New" panose="02070309020205020404" pitchFamily="49" charset="0"/>
              </a:rPr>
              <a:t>SYS</a:t>
            </a:r>
            <a:r>
              <a:rPr lang="en-US" altLang="en-US" dirty="0">
                <a:latin typeface="Arial" charset="0"/>
              </a:rPr>
              <a:t>:</a:t>
            </a:r>
          </a:p>
          <a:p>
            <a:pPr lvl="1"/>
            <a:r>
              <a:rPr lang="en-US" altLang="en-US" dirty="0">
                <a:latin typeface="Courier New" panose="02070309020205020404" pitchFamily="49" charset="0"/>
                <a:cs typeface="Courier New" panose="02070309020205020404" pitchFamily="49" charset="0"/>
              </a:rPr>
              <a:t>SQL&gt; CONNECT hr/hr@PDB1 AS SYSDBA</a:t>
            </a:r>
          </a:p>
          <a:p>
            <a:pPr lvl="1"/>
            <a:r>
              <a:rPr lang="en-US" altLang="en-US" dirty="0">
                <a:latin typeface="Courier New" panose="02070309020205020404" pitchFamily="49" charset="0"/>
                <a:cs typeface="Courier New" panose="02070309020205020404" pitchFamily="49" charset="0"/>
              </a:rPr>
              <a:t>Connected.</a:t>
            </a:r>
          </a:p>
          <a:p>
            <a:pPr lvl="1"/>
            <a:r>
              <a:rPr lang="en-US" altLang="en-US" dirty="0">
                <a:latin typeface="Courier New" panose="02070309020205020404" pitchFamily="49" charset="0"/>
                <a:cs typeface="Courier New" panose="02070309020205020404" pitchFamily="49" charset="0"/>
              </a:rPr>
              <a:t>SQL&gt; SHOW USER</a:t>
            </a:r>
          </a:p>
          <a:p>
            <a:pPr lvl="1"/>
            <a:r>
              <a:rPr lang="en-US" altLang="en-US" dirty="0">
                <a:latin typeface="Courier New" panose="02070309020205020404" pitchFamily="49" charset="0"/>
                <a:cs typeface="Courier New" panose="02070309020205020404" pitchFamily="49" charset="0"/>
              </a:rPr>
              <a:t>USER is "SYS"</a:t>
            </a:r>
          </a:p>
          <a:p>
            <a:pPr lvl="1"/>
            <a:r>
              <a:rPr lang="en-US" altLang="en-US" dirty="0">
                <a:latin typeface="Arial" charset="0"/>
              </a:rPr>
              <a:t>However, if the </a:t>
            </a:r>
            <a:r>
              <a:rPr lang="en-US" altLang="en-US" dirty="0">
                <a:latin typeface="Courier New" panose="02070309020205020404" pitchFamily="49" charset="0"/>
                <a:cs typeface="Courier New" panose="02070309020205020404" pitchFamily="49" charset="0"/>
              </a:rPr>
              <a:t>HR</a:t>
            </a:r>
            <a:r>
              <a:rPr lang="en-US" altLang="en-US" dirty="0">
                <a:latin typeface="Arial" charset="0"/>
              </a:rPr>
              <a:t> user logs in to </a:t>
            </a:r>
            <a:r>
              <a:rPr lang="en-US" altLang="en-US" dirty="0">
                <a:latin typeface="Courier New" panose="02070309020205020404" pitchFamily="49" charset="0"/>
                <a:cs typeface="Courier New" panose="02070309020205020404" pitchFamily="49" charset="0"/>
              </a:rPr>
              <a:t>PDB1</a:t>
            </a:r>
            <a:r>
              <a:rPr lang="en-US" altLang="en-US" dirty="0">
                <a:latin typeface="Arial" charset="0"/>
              </a:rPr>
              <a:t> without including the </a:t>
            </a:r>
            <a:r>
              <a:rPr lang="en-US" altLang="en-US" dirty="0">
                <a:latin typeface="Courier New" panose="02070309020205020404" pitchFamily="49" charset="0"/>
                <a:cs typeface="Courier New" panose="02070309020205020404" pitchFamily="49" charset="0"/>
              </a:rPr>
              <a:t>AS</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SYSDBA</a:t>
            </a:r>
            <a:r>
              <a:rPr lang="en-US" altLang="en-US" dirty="0">
                <a:latin typeface="Arial" charset="0"/>
              </a:rPr>
              <a:t> clause, the current user is </a:t>
            </a:r>
            <a:r>
              <a:rPr lang="en-US" altLang="en-US" dirty="0">
                <a:latin typeface="Courier New" panose="02070309020205020404" pitchFamily="49" charset="0"/>
                <a:cs typeface="Courier New" panose="02070309020205020404" pitchFamily="49" charset="0"/>
              </a:rPr>
              <a:t>HR</a:t>
            </a:r>
            <a:r>
              <a:rPr lang="en-US" altLang="en-US" dirty="0">
                <a:latin typeface="Arial" charset="0"/>
              </a:rPr>
              <a:t> and the user does not have the </a:t>
            </a:r>
            <a:r>
              <a:rPr lang="en-US" altLang="en-US" dirty="0">
                <a:latin typeface="Courier New" panose="02070309020205020404" pitchFamily="49" charset="0"/>
                <a:cs typeface="Courier New" panose="02070309020205020404" pitchFamily="49" charset="0"/>
              </a:rPr>
              <a:t>SYSDBA</a:t>
            </a:r>
            <a:r>
              <a:rPr lang="en-US" altLang="en-US" dirty="0">
                <a:latin typeface="Arial" charset="0"/>
              </a:rPr>
              <a:t> privilege.</a:t>
            </a:r>
          </a:p>
          <a:p>
            <a:pPr lvl="1"/>
            <a:r>
              <a:rPr lang="en-US" altLang="en-US" dirty="0">
                <a:latin typeface="Courier New" panose="02070309020205020404" pitchFamily="49" charset="0"/>
                <a:cs typeface="Courier New" panose="02070309020205020404" pitchFamily="49" charset="0"/>
              </a:rPr>
              <a:t>SQL&gt; CONNECT hr/hr@PDB1</a:t>
            </a:r>
          </a:p>
          <a:p>
            <a:pPr lvl="1"/>
            <a:r>
              <a:rPr lang="en-US" altLang="en-US" dirty="0">
                <a:latin typeface="Courier New" panose="02070309020205020404" pitchFamily="49" charset="0"/>
                <a:cs typeface="Courier New" panose="02070309020205020404" pitchFamily="49" charset="0"/>
              </a:rPr>
              <a:t>Connected.</a:t>
            </a:r>
          </a:p>
          <a:p>
            <a:pPr lvl="1"/>
            <a:r>
              <a:rPr lang="en-US" altLang="en-US" dirty="0">
                <a:latin typeface="Courier New" panose="02070309020205020404" pitchFamily="49" charset="0"/>
                <a:cs typeface="Courier New" panose="02070309020205020404" pitchFamily="49" charset="0"/>
              </a:rPr>
              <a:t>SQL&gt; SHOW USER</a:t>
            </a:r>
          </a:p>
          <a:p>
            <a:pPr lvl="1"/>
            <a:r>
              <a:rPr lang="en-US" altLang="en-US" dirty="0">
                <a:latin typeface="Courier New" panose="02070309020205020404" pitchFamily="49" charset="0"/>
                <a:cs typeface="Courier New" panose="02070309020205020404" pitchFamily="49" charset="0"/>
              </a:rPr>
              <a:t>USER is "HR"</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7CD1B6C3-4D67-42E0-91E0-A4ACCE585765}" type="slidenum">
              <a:rPr lang="en-US" smtClean="0"/>
              <a:t>14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26793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9 - </a:t>
            </a:r>
            <a:fld id="{DC6E04B8-CF8E-4252-B31A-1A6C5721E650}" type="slidenum">
              <a:rPr lang="en-US" smtClean="0"/>
              <a:t>15</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rPr>
              <a:t>OS Authentication for Users</a:t>
            </a:r>
          </a:p>
          <a:p>
            <a:pPr lvl="1" eaLnBrk="1" hangingPunct="1"/>
            <a:r>
              <a:rPr lang="en-US" dirty="0">
                <a:latin typeface="Arial" charset="0"/>
              </a:rPr>
              <a:t>If your operating system permits, you can have it authenticate users. They will not need to provide a username or password when connecting to the database instance.</a:t>
            </a:r>
          </a:p>
          <a:p>
            <a:pPr lvl="1" eaLnBrk="1" hangingPunct="1"/>
            <a:r>
              <a:rPr lang="en-US" dirty="0">
                <a:latin typeface="Arial" charset="0"/>
              </a:rPr>
              <a:t>If you use operating system authentication, set the </a:t>
            </a:r>
            <a:r>
              <a:rPr lang="en-US" dirty="0">
                <a:latin typeface="Courier New" panose="02070309020205020404" pitchFamily="49" charset="0"/>
                <a:cs typeface="Courier New" panose="02070309020205020404" pitchFamily="49" charset="0"/>
              </a:rPr>
              <a:t>OS_AUTHENT_PREFIX</a:t>
            </a:r>
            <a:r>
              <a:rPr lang="en-US" dirty="0">
                <a:latin typeface="Arial" charset="0"/>
              </a:rPr>
              <a:t> initialization parameter and use this prefix in Oracle usernames. The </a:t>
            </a:r>
            <a:r>
              <a:rPr lang="en-US" dirty="0">
                <a:latin typeface="Courier New" panose="02070309020205020404" pitchFamily="49" charset="0"/>
                <a:cs typeface="Courier New" panose="02070309020205020404" pitchFamily="49" charset="0"/>
              </a:rPr>
              <a:t>OS_AUTHENT_PREFIX</a:t>
            </a:r>
            <a:r>
              <a:rPr lang="en-US" dirty="0">
                <a:latin typeface="Arial" charset="0"/>
              </a:rPr>
              <a:t> parameter defines a prefix that the Oracle database adds to the beginning of each user’s operating system account name. The default value of this parameter is </a:t>
            </a:r>
            <a:r>
              <a:rPr lang="en-US" dirty="0">
                <a:latin typeface="Courier New" panose="02070309020205020404" pitchFamily="49" charset="0"/>
                <a:cs typeface="Courier New" panose="02070309020205020404" pitchFamily="49" charset="0"/>
              </a:rPr>
              <a:t>OPS$</a:t>
            </a:r>
            <a:r>
              <a:rPr lang="en-US" dirty="0">
                <a:latin typeface="Arial" charset="0"/>
              </a:rPr>
              <a:t> for backward compatibility with the previous versions of the Oracle software. The Oracle database compares the prefixed username with the Oracle usernames in the database when a user attempts to connect. For example, assume that </a:t>
            </a:r>
            <a:r>
              <a:rPr lang="en-US" dirty="0">
                <a:latin typeface="Courier New" panose="02070309020205020404" pitchFamily="49" charset="0"/>
                <a:cs typeface="Courier New" panose="02070309020205020404" pitchFamily="49" charset="0"/>
              </a:rPr>
              <a:t>OS_AUTHENT_PREFIX</a:t>
            </a:r>
            <a:r>
              <a:rPr lang="en-US" dirty="0">
                <a:latin typeface="Arial" charset="0"/>
              </a:rPr>
              <a:t> is set as follows:</a:t>
            </a:r>
          </a:p>
          <a:p>
            <a:pPr lvl="1" eaLnBrk="1" hangingPunct="1"/>
            <a:r>
              <a:rPr lang="en-US" dirty="0">
                <a:latin typeface="Courier New" panose="02070309020205020404" pitchFamily="49" charset="0"/>
                <a:cs typeface="Courier New" panose="02070309020205020404" pitchFamily="49" charset="0"/>
              </a:rPr>
              <a:t>OS_AUTHENT_PREFIX=OPS$</a:t>
            </a:r>
          </a:p>
          <a:p>
            <a:pPr lvl="1" eaLnBrk="1" hangingPunct="1"/>
            <a:r>
              <a:rPr lang="en-US" dirty="0">
                <a:latin typeface="Arial" charset="0"/>
              </a:rPr>
              <a:t>If a user with an operating system account named </a:t>
            </a:r>
            <a:r>
              <a:rPr lang="en-US" dirty="0">
                <a:latin typeface="Courier New" panose="02070309020205020404" pitchFamily="49" charset="0"/>
                <a:cs typeface="Courier New" panose="02070309020205020404" pitchFamily="49" charset="0"/>
              </a:rPr>
              <a:t>tsmith</a:t>
            </a:r>
            <a:r>
              <a:rPr lang="en-US" dirty="0">
                <a:latin typeface="Arial" charset="0"/>
              </a:rPr>
              <a:t> needs to connect to an Oracle database and be authenticated by the operating system, the Oracle database checks whether there is a corresponding database user </a:t>
            </a:r>
            <a:r>
              <a:rPr lang="en-US" dirty="0">
                <a:latin typeface="Courier New" panose="02070309020205020404" pitchFamily="49" charset="0"/>
                <a:cs typeface="Courier New" panose="02070309020205020404" pitchFamily="49" charset="0"/>
              </a:rPr>
              <a:t>OPS$tsmith</a:t>
            </a:r>
            <a:r>
              <a:rPr lang="en-US" dirty="0">
                <a:latin typeface="Arial" charset="0"/>
              </a:rPr>
              <a:t> and, if so, allows the user to connect. All references to a user who is authenticated by the operating system must include the prefix, as seen in </a:t>
            </a:r>
            <a:r>
              <a:rPr lang="en-US" dirty="0">
                <a:latin typeface="Courier New" panose="02070309020205020404" pitchFamily="49" charset="0"/>
                <a:cs typeface="Courier New" panose="02070309020205020404" pitchFamily="49" charset="0"/>
              </a:rPr>
              <a:t>OPS$tsmith</a:t>
            </a:r>
            <a:r>
              <a:rPr lang="en-US" dirty="0">
                <a:latin typeface="Arial" charset="0"/>
              </a:rPr>
              <a:t>. The text of the </a:t>
            </a:r>
            <a:r>
              <a:rPr lang="en-US" dirty="0">
                <a:latin typeface="Courier New" panose="02070309020205020404" pitchFamily="49" charset="0"/>
                <a:cs typeface="Courier New" panose="02070309020205020404" pitchFamily="49" charset="0"/>
              </a:rPr>
              <a:t>OS_AUTHENT_PREFIX</a:t>
            </a:r>
            <a:r>
              <a:rPr lang="en-US" dirty="0">
                <a:latin typeface="Arial" charset="0"/>
              </a:rPr>
              <a:t> initialization parameter is case-sensitive on some operating systems.</a:t>
            </a:r>
          </a:p>
        </p:txBody>
      </p:sp>
    </p:spTree>
    <p:extLst>
      <p:ext uri="{BB962C8B-B14F-4D97-AF65-F5344CB8AC3E}">
        <p14:creationId xmlns:p14="http://schemas.microsoft.com/office/powerpoint/2010/main" val="1744537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7"/>
          <p:cNvSpPr>
            <a:spLocks noGrp="1" noChangeArrowheads="1"/>
          </p:cNvSpPr>
          <p:nvPr>
            <p:ph type="body" idx="1"/>
          </p:nvPr>
        </p:nvSpPr>
        <p:spPr>
          <a:noFill/>
          <a:ln/>
        </p:spPr>
        <p:txBody>
          <a:bodyPr/>
          <a:lstStyle/>
          <a:p>
            <a:pPr lvl="1"/>
            <a:r>
              <a:rPr lang="en-US" dirty="0">
                <a:latin typeface="Arial" charset="0"/>
              </a:rPr>
              <a:t>If you are not a member of one of the OS groups listed in the slide, you will not be able to connect as an administrative user via OS authentication. That is, </a:t>
            </a:r>
            <a:r>
              <a:rPr lang="en-US" dirty="0">
                <a:latin typeface="Courier New" panose="02070309020205020404" pitchFamily="49" charset="0"/>
                <a:cs typeface="Courier New" panose="02070309020205020404" pitchFamily="49" charset="0"/>
              </a:rPr>
              <a:t>CONNECT / AS SYSDBA </a:t>
            </a:r>
            <a:r>
              <a:rPr lang="en-US" dirty="0">
                <a:latin typeface="Arial" charset="0"/>
              </a:rPr>
              <a:t>will fail. However, you can still connect using other authentication methods (for example, network, password, or directory-based authentication).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0FE202E6-C152-4BD3-A292-819208AF790B}" type="slidenum">
              <a:rPr lang="en-US" smtClean="0"/>
              <a:t>16</a:t>
            </a:fld>
            <a:endParaRPr lang="en-US" dirty="0"/>
          </a:p>
        </p:txBody>
      </p:sp>
      <p:sp>
        <p:nvSpPr>
          <p:cNvPr id="48132"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379237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9 - </a:t>
            </a:r>
            <a:fld id="{863B46E0-1059-4965-9E14-539A6E23D467}" type="slidenum">
              <a:rPr lang="en-US" altLang="en-US" smtClean="0"/>
              <a:t>17</a:t>
            </a:fld>
            <a:endParaRPr lang="en-US" altLang="en-US" dirty="0"/>
          </a:p>
        </p:txBody>
      </p:sp>
      <p:sp>
        <p:nvSpPr>
          <p:cNvPr id="67587" name="Slide Image Placeholder 5"/>
          <p:cNvSpPr>
            <a:spLocks noGrp="1" noRot="1" noChangeAspect="1" noTextEdit="1"/>
          </p:cNvSpPr>
          <p:nvPr>
            <p:ph type="sldImg"/>
          </p:nvPr>
        </p:nvSpPr>
        <p:spPr>
          <a:ln/>
        </p:spPr>
      </p:sp>
      <p:sp>
        <p:nvSpPr>
          <p:cNvPr id="67588"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 </a:t>
            </a:r>
            <a:r>
              <a:rPr lang="en-US" altLang="en-US" i="1" dirty="0"/>
              <a:t>privilege</a:t>
            </a:r>
            <a:r>
              <a:rPr lang="en-US" altLang="en-US" dirty="0"/>
              <a:t> is a right to execute a particular type of SQL statement or to access another user’s object. </a:t>
            </a:r>
          </a:p>
          <a:p>
            <a:pPr lvl="1"/>
            <a:r>
              <a:rPr lang="en-US" altLang="en-US" dirty="0"/>
              <a:t>Privileges are divided into two categories:</a:t>
            </a:r>
          </a:p>
          <a:p>
            <a:pPr lvl="2"/>
            <a:r>
              <a:rPr lang="en-US" altLang="en-US" b="1" dirty="0"/>
              <a:t>System privileges:</a:t>
            </a:r>
            <a:r>
              <a:rPr lang="en-US" altLang="en-US" dirty="0"/>
              <a:t> Each system privilege allows a user to perform a particular database operation or class of database operations. For example, the privilege to create tablespaces is a system privilege. System privileges can be granted by the administrator or by someone who has been given explicit permission to administer the privilege. There are more than 170 distinct system privileges. Many system privileges contain the </a:t>
            </a:r>
            <a:r>
              <a:rPr lang="en-US" altLang="en-US" dirty="0">
                <a:latin typeface="Courier New" panose="02070309020205020404" pitchFamily="49" charset="0"/>
              </a:rPr>
              <a:t>ANY</a:t>
            </a:r>
            <a:r>
              <a:rPr lang="en-US" altLang="en-US" dirty="0"/>
              <a:t> clause.</a:t>
            </a:r>
          </a:p>
          <a:p>
            <a:pPr lvl="2"/>
            <a:r>
              <a:rPr lang="en-US" altLang="en-US" b="1" dirty="0"/>
              <a:t>Object privileges:</a:t>
            </a:r>
            <a:r>
              <a:rPr lang="en-US" altLang="en-US" dirty="0"/>
              <a:t> Object privileges allow a user to perform a particular action on a specific object, such as a table, view, sequence, procedure, function, or package. Without specific permission, users can access only their own objects. Object privileges can be granted by the owner of an object, by the administrator, or by someone who has been explicitly given permission to grant privileges on the object.</a:t>
            </a:r>
          </a:p>
        </p:txBody>
      </p:sp>
    </p:spTree>
    <p:extLst>
      <p:ext uri="{BB962C8B-B14F-4D97-AF65-F5344CB8AC3E}">
        <p14:creationId xmlns:p14="http://schemas.microsoft.com/office/powerpoint/2010/main" val="3865943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System Privileges</a:t>
            </a:r>
          </a:p>
          <a:p>
            <a:pPr lvl="1"/>
            <a:r>
              <a:rPr lang="en-US" altLang="en-US" dirty="0">
                <a:latin typeface="Arial" charset="0"/>
              </a:rPr>
              <a:t>Each system privilege allows a user to perform a particular database operation or class of database operations. System privileges can be granted by the administrator or by someone who has been given explicit permission to administer the privilege. You can administer system privileges when you create a user or at a later time. Carefully consider security requirements before granting system permissions.</a:t>
            </a:r>
          </a:p>
          <a:p>
            <a:pPr lvl="1"/>
            <a:r>
              <a:rPr lang="en-US" altLang="en-US" dirty="0">
                <a:latin typeface="Arial" charset="0"/>
              </a:rPr>
              <a:t>There are more than 170 distinct system privileges. A few are listed here:</a:t>
            </a:r>
          </a:p>
          <a:p>
            <a:pPr lvl="2"/>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SESSION</a:t>
            </a:r>
            <a:r>
              <a:rPr lang="en-US" altLang="en-US" dirty="0">
                <a:latin typeface="Arial" charset="0"/>
              </a:rPr>
              <a:t>: Enables a user to connect to a database instance</a:t>
            </a:r>
          </a:p>
          <a:p>
            <a:pPr lvl="2"/>
            <a:r>
              <a:rPr lang="en-US" altLang="en-US" dirty="0">
                <a:latin typeface="Courier New" panose="02070309020205020404" pitchFamily="49" charset="0"/>
                <a:cs typeface="Courier New" panose="02070309020205020404" pitchFamily="49" charset="0"/>
              </a:rPr>
              <a:t>DROP</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ANY</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OBJECT</a:t>
            </a:r>
            <a:r>
              <a:rPr lang="en-US" altLang="en-US" dirty="0">
                <a:latin typeface="Arial" charset="0"/>
              </a:rPr>
              <a:t> </a:t>
            </a:r>
          </a:p>
          <a:p>
            <a:pPr lvl="2"/>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TABLESPACE</a:t>
            </a:r>
          </a:p>
          <a:p>
            <a:pPr lvl="2"/>
            <a:r>
              <a:rPr lang="en-US" altLang="en-US" dirty="0">
                <a:latin typeface="Courier New" panose="02070309020205020404" pitchFamily="49" charset="0"/>
                <a:cs typeface="Courier New" panose="02070309020205020404" pitchFamily="49" charset="0"/>
              </a:rPr>
              <a:t>DROP</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TABLESPACE</a:t>
            </a:r>
          </a:p>
          <a:p>
            <a:pPr lvl="2"/>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TABLESPACE</a:t>
            </a:r>
          </a:p>
          <a:p>
            <a:pPr lvl="2"/>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LIBRARY</a:t>
            </a:r>
          </a:p>
          <a:p>
            <a:pPr lvl="2"/>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ANY</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DIRECTORY</a:t>
            </a:r>
          </a:p>
          <a:p>
            <a:pPr lvl="2"/>
            <a:r>
              <a:rPr lang="en-US" altLang="en-US" dirty="0">
                <a:latin typeface="Courier New" panose="02070309020205020404" pitchFamily="49" charset="0"/>
                <a:cs typeface="Courier New" panose="02070309020205020404" pitchFamily="49" charset="0"/>
              </a:rPr>
              <a:t>GRANT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ANY</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OBJECT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PRIVILEGE</a:t>
            </a:r>
          </a:p>
          <a:p>
            <a:pPr lvl="2"/>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p>
          <a:p>
            <a:pPr lvl="2"/>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F415A7D8-A0E5-483A-962C-A010D32E6586}" type="slidenum">
              <a:rPr lang="en-US" smtClean="0"/>
              <a:t>18</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650225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9 - </a:t>
            </a:r>
            <a:fld id="{1E256FE2-7C9E-47D2-B3A1-312A84639905}" type="slidenum">
              <a:rPr lang="en-US" smtClean="0"/>
              <a:t>19</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Courier New" panose="02070309020205020404" pitchFamily="49" charset="0"/>
                <a:cs typeface="Courier New" panose="02070309020205020404" pitchFamily="49" charset="0"/>
              </a:rPr>
              <a:t>ANY</a:t>
            </a:r>
            <a:r>
              <a:rPr lang="en-US" b="1" dirty="0">
                <a:latin typeface="Arial" charset="0"/>
              </a:rPr>
              <a:t> Clause</a:t>
            </a:r>
          </a:p>
          <a:p>
            <a:pPr lvl="1" eaLnBrk="1" hangingPunct="1"/>
            <a:r>
              <a:rPr lang="en-US" dirty="0">
                <a:latin typeface="Arial" charset="0"/>
              </a:rPr>
              <a:t>Many system privileges contain an </a:t>
            </a:r>
            <a:r>
              <a:rPr lang="en-US" dirty="0">
                <a:latin typeface="Courier New" panose="02070309020205020404" pitchFamily="49" charset="0"/>
                <a:cs typeface="Courier New" panose="02070309020205020404" pitchFamily="49" charset="0"/>
              </a:rPr>
              <a:t>ANY</a:t>
            </a:r>
            <a:r>
              <a:rPr lang="en-US" dirty="0">
                <a:latin typeface="Arial" charset="0"/>
              </a:rPr>
              <a:t> clause, which means the privilege applies to all schemas, not just your own. For example, the </a:t>
            </a:r>
            <a:r>
              <a:rPr lang="en-US" dirty="0">
                <a:latin typeface="Courier New" panose="02070309020205020404" pitchFamily="49" charset="0"/>
                <a:cs typeface="Courier New" panose="02070309020205020404" pitchFamily="49" charset="0"/>
              </a:rPr>
              <a:t>SELECT</a:t>
            </a:r>
            <a:r>
              <a:rPr lang="en-US" dirty="0">
                <a:latin typeface="Arial" charset="0"/>
              </a:rPr>
              <a:t> </a:t>
            </a:r>
            <a:r>
              <a:rPr lang="en-US" dirty="0">
                <a:latin typeface="Courier New" panose="02070309020205020404" pitchFamily="49" charset="0"/>
                <a:cs typeface="Courier New" panose="02070309020205020404" pitchFamily="49" charset="0"/>
              </a:rPr>
              <a:t>ANY</a:t>
            </a:r>
            <a:r>
              <a:rPr lang="en-US" dirty="0">
                <a:latin typeface="Arial" charset="0"/>
              </a:rPr>
              <a:t> </a:t>
            </a:r>
            <a:r>
              <a:rPr lang="en-US" dirty="0">
                <a:latin typeface="Courier New" panose="02070309020205020404" pitchFamily="49" charset="0"/>
                <a:cs typeface="Courier New" panose="02070309020205020404" pitchFamily="49" charset="0"/>
              </a:rPr>
              <a:t>TABLE</a:t>
            </a:r>
            <a:r>
              <a:rPr lang="en-US" dirty="0">
                <a:latin typeface="Arial" charset="0"/>
              </a:rPr>
              <a:t> system privilege allows you to retrieve data from all tables and views, including those from schemas owned by other users. The </a:t>
            </a:r>
            <a:r>
              <a:rPr lang="en-US" dirty="0">
                <a:latin typeface="Courier New" panose="02070309020205020404" pitchFamily="49" charset="0"/>
                <a:cs typeface="Courier New" panose="02070309020205020404" pitchFamily="49" charset="0"/>
              </a:rPr>
              <a:t>SYS</a:t>
            </a:r>
            <a:r>
              <a:rPr lang="en-US" dirty="0">
                <a:latin typeface="Arial" charset="0"/>
              </a:rPr>
              <a:t> user and users with the </a:t>
            </a:r>
            <a:r>
              <a:rPr lang="en-US" dirty="0">
                <a:latin typeface="Courier New" panose="02070309020205020404" pitchFamily="49" charset="0"/>
                <a:cs typeface="Courier New" panose="02070309020205020404" pitchFamily="49" charset="0"/>
              </a:rPr>
              <a:t>DBA</a:t>
            </a:r>
            <a:r>
              <a:rPr lang="en-US" dirty="0">
                <a:latin typeface="Arial" charset="0"/>
              </a:rPr>
              <a:t> role are granted all the </a:t>
            </a:r>
            <a:r>
              <a:rPr lang="en-US" dirty="0">
                <a:latin typeface="Courier New" panose="02070309020205020404" pitchFamily="49" charset="0"/>
                <a:cs typeface="Courier New" panose="02070309020205020404" pitchFamily="49" charset="0"/>
              </a:rPr>
              <a:t>ANY</a:t>
            </a:r>
            <a:r>
              <a:rPr lang="en-US" dirty="0">
                <a:latin typeface="Arial" charset="0"/>
              </a:rPr>
              <a:t> privileges; therefore, they can do anything to any data object. You can control the scope of all system privileges, including those with the </a:t>
            </a:r>
            <a:r>
              <a:rPr lang="en-US" dirty="0">
                <a:latin typeface="Courier New" panose="02070309020205020404" pitchFamily="49" charset="0"/>
                <a:cs typeface="Courier New" panose="02070309020205020404" pitchFamily="49" charset="0"/>
              </a:rPr>
              <a:t>ANY</a:t>
            </a:r>
            <a:r>
              <a:rPr lang="en-US" dirty="0">
                <a:latin typeface="Arial" charset="0"/>
              </a:rPr>
              <a:t> clause, by using Oracle Database Vault.</a:t>
            </a:r>
          </a:p>
          <a:p>
            <a:pPr lvl="1" eaLnBrk="1" hangingPunct="1"/>
            <a:r>
              <a:rPr lang="en-US" b="1" dirty="0">
                <a:latin typeface="Courier New" panose="02070309020205020404" pitchFamily="49" charset="0"/>
                <a:cs typeface="Courier New" panose="02070309020205020404" pitchFamily="49" charset="0"/>
              </a:rPr>
              <a:t>ADMIN</a:t>
            </a:r>
            <a:r>
              <a:rPr lang="en-US" b="1" dirty="0">
                <a:latin typeface="Arial" charset="0"/>
              </a:rPr>
              <a:t> </a:t>
            </a:r>
            <a:r>
              <a:rPr lang="en-US" b="1" dirty="0">
                <a:latin typeface="Courier New" panose="02070309020205020404" pitchFamily="49" charset="0"/>
                <a:cs typeface="Courier New" panose="02070309020205020404" pitchFamily="49" charset="0"/>
              </a:rPr>
              <a:t>OPTION</a:t>
            </a:r>
          </a:p>
          <a:p>
            <a:pPr lvl="1" eaLnBrk="1" hangingPunct="1"/>
            <a:r>
              <a:rPr lang="en-US" dirty="0">
                <a:latin typeface="Arial" charset="0"/>
              </a:rPr>
              <a:t>If you grant a system privilege with </a:t>
            </a:r>
            <a:r>
              <a:rPr lang="en-US" dirty="0">
                <a:latin typeface="Courier New" panose="02070309020205020404" pitchFamily="49" charset="0"/>
                <a:cs typeface="Courier New" panose="02070309020205020404" pitchFamily="49" charset="0"/>
              </a:rPr>
              <a:t>ADMIN</a:t>
            </a:r>
            <a:r>
              <a:rPr lang="en-US" dirty="0">
                <a:latin typeface="Arial" charset="0"/>
              </a:rPr>
              <a:t> </a:t>
            </a:r>
            <a:r>
              <a:rPr lang="en-US" dirty="0">
                <a:latin typeface="Courier New" panose="02070309020205020404" pitchFamily="49" charset="0"/>
                <a:cs typeface="Courier New" panose="02070309020205020404" pitchFamily="49" charset="0"/>
              </a:rPr>
              <a:t>OPTION</a:t>
            </a:r>
            <a:r>
              <a:rPr lang="en-US" dirty="0">
                <a:latin typeface="Arial" charset="0"/>
              </a:rPr>
              <a:t> enabled, you enable the grantee to administer the system privilege and grant it to other users. The SQL syntax for granting system privileges is:</a:t>
            </a:r>
          </a:p>
          <a:p>
            <a:pPr lvl="1" eaLnBrk="1" hangingPunct="1"/>
            <a:r>
              <a:rPr lang="en-US" dirty="0">
                <a:latin typeface="Courier New" panose="02070309020205020404" pitchFamily="49" charset="0"/>
                <a:cs typeface="Courier New" panose="02070309020205020404" pitchFamily="49" charset="0"/>
              </a:rPr>
              <a:t>SQL&gt; GRANT &lt;system_privilege&gt; TO &lt;grantee clause&gt; [WITH ADMIN OPTION]</a:t>
            </a:r>
          </a:p>
        </p:txBody>
      </p:sp>
    </p:spTree>
    <p:extLst>
      <p:ext uri="{BB962C8B-B14F-4D97-AF65-F5344CB8AC3E}">
        <p14:creationId xmlns:p14="http://schemas.microsoft.com/office/powerpoint/2010/main" val="1641366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D4DA870D-5146-44FF-B20E-BF0A4C122DA7}"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7"/>
          <p:cNvSpPr>
            <a:spLocks noGrp="1" noChangeArrowheads="1"/>
          </p:cNvSpPr>
          <p:nvPr>
            <p:ph type="body" idx="1"/>
          </p:nvPr>
        </p:nvSpPr>
        <p:spPr>
          <a:noFill/>
          <a:ln/>
        </p:spPr>
        <p:txBody>
          <a:bodyPr/>
          <a:lstStyle/>
          <a:p>
            <a:pPr lvl="1"/>
            <a:r>
              <a:rPr lang="en-US" dirty="0">
                <a:latin typeface="Arial" charset="0"/>
              </a:rPr>
              <a:t>There are seven special system privileges that are usually granted only to administrators. Anyone who is granted one of these privileges is referred to as a system administrative privileged user (privileged user, for short).</a:t>
            </a:r>
          </a:p>
          <a:p>
            <a:pPr lvl="1"/>
            <a:r>
              <a:rPr lang="en-US" dirty="0">
                <a:latin typeface="Arial" charset="0"/>
              </a:rPr>
              <a:t>Only users who are granted the </a:t>
            </a:r>
            <a:r>
              <a:rPr lang="en-US" dirty="0">
                <a:latin typeface="Courier New" panose="02070309020205020404" pitchFamily="49" charset="0"/>
                <a:cs typeface="Courier New" panose="02070309020205020404" pitchFamily="49" charset="0"/>
              </a:rPr>
              <a:t>SYSDBA</a:t>
            </a:r>
            <a:r>
              <a:rPr lang="en-US" dirty="0">
                <a:latin typeface="Arial" charset="0"/>
              </a:rPr>
              <a:t>, </a:t>
            </a:r>
            <a:r>
              <a:rPr lang="en-US" dirty="0">
                <a:latin typeface="Courier New" panose="02070309020205020404" pitchFamily="49" charset="0"/>
                <a:cs typeface="Courier New" panose="02070309020205020404" pitchFamily="49" charset="0"/>
              </a:rPr>
              <a:t>SYSOPER</a:t>
            </a:r>
            <a:r>
              <a:rPr lang="en-US" dirty="0">
                <a:latin typeface="Arial" charset="0"/>
              </a:rPr>
              <a:t>, </a:t>
            </a:r>
            <a:r>
              <a:rPr lang="en-US" dirty="0">
                <a:latin typeface="Courier New" panose="02070309020205020404" pitchFamily="49" charset="0"/>
                <a:cs typeface="Courier New" panose="02070309020205020404" pitchFamily="49" charset="0"/>
              </a:rPr>
              <a:t>SYSASM</a:t>
            </a:r>
            <a:r>
              <a:rPr lang="en-US" dirty="0">
                <a:latin typeface="Arial" charset="0"/>
              </a:rPr>
              <a:t>, and </a:t>
            </a:r>
            <a:r>
              <a:rPr lang="en-US" dirty="0">
                <a:latin typeface="Courier New" panose="02070309020205020404" pitchFamily="49" charset="0"/>
                <a:cs typeface="Courier New" panose="02070309020205020404" pitchFamily="49" charset="0"/>
              </a:rPr>
              <a:t>SYSRAC</a:t>
            </a:r>
            <a:r>
              <a:rPr lang="en-US" dirty="0">
                <a:latin typeface="Arial" charset="0"/>
              </a:rPr>
              <a:t> privileges are allowed to start up and shut down the Oracle database.</a:t>
            </a:r>
          </a:p>
          <a:p>
            <a:pPr lvl="1"/>
            <a:r>
              <a:rPr lang="en-US" dirty="0">
                <a:latin typeface="Arial" charset="0"/>
              </a:rPr>
              <a:t>The </a:t>
            </a:r>
            <a:r>
              <a:rPr lang="en-US" dirty="0">
                <a:latin typeface="Courier New" panose="02070309020205020404" pitchFamily="49" charset="0"/>
                <a:cs typeface="Courier New" panose="02070309020205020404" pitchFamily="49" charset="0"/>
              </a:rPr>
              <a:t>SYSBACKUP</a:t>
            </a:r>
            <a:r>
              <a:rPr lang="en-US" dirty="0">
                <a:latin typeface="Arial" charset="0"/>
              </a:rPr>
              <a:t>, </a:t>
            </a:r>
            <a:r>
              <a:rPr lang="en-US" dirty="0">
                <a:latin typeface="Courier New" panose="02070309020205020404" pitchFamily="49" charset="0"/>
                <a:cs typeface="Courier New" panose="02070309020205020404" pitchFamily="49" charset="0"/>
              </a:rPr>
              <a:t>SYSDG</a:t>
            </a:r>
            <a:r>
              <a:rPr lang="en-US" dirty="0">
                <a:latin typeface="Arial" charset="0"/>
              </a:rPr>
              <a:t>, and </a:t>
            </a:r>
            <a:r>
              <a:rPr lang="en-US" dirty="0">
                <a:latin typeface="Courier New" panose="02070309020205020404" pitchFamily="49" charset="0"/>
                <a:cs typeface="Courier New" panose="02070309020205020404" pitchFamily="49" charset="0"/>
              </a:rPr>
              <a:t>SYSKM</a:t>
            </a:r>
            <a:r>
              <a:rPr lang="en-US" dirty="0">
                <a:latin typeface="Arial" charset="0"/>
              </a:rPr>
              <a:t> privileges enable you to connect to the database even if the database is not open.</a:t>
            </a:r>
          </a:p>
          <a:p>
            <a:pPr lvl="1"/>
            <a:r>
              <a:rPr lang="en-US" dirty="0">
                <a:latin typeface="Arial" charset="0"/>
              </a:rPr>
              <a:t>The </a:t>
            </a:r>
            <a:r>
              <a:rPr lang="en-US" dirty="0">
                <a:latin typeface="Courier New" panose="02070309020205020404" pitchFamily="49" charset="0"/>
                <a:cs typeface="Courier New" panose="02070309020205020404" pitchFamily="49" charset="0"/>
              </a:rPr>
              <a:t>SELECT</a:t>
            </a:r>
            <a:r>
              <a:rPr lang="en-US" dirty="0">
                <a:latin typeface="Arial" charset="0"/>
              </a:rPr>
              <a:t> </a:t>
            </a:r>
            <a:r>
              <a:rPr lang="en-US" dirty="0">
                <a:latin typeface="Courier New" panose="02070309020205020404" pitchFamily="49" charset="0"/>
                <a:cs typeface="Courier New" panose="02070309020205020404" pitchFamily="49" charset="0"/>
              </a:rPr>
              <a:t>ANY</a:t>
            </a:r>
            <a:r>
              <a:rPr lang="en-US" dirty="0">
                <a:latin typeface="Arial" charset="0"/>
              </a:rPr>
              <a:t> </a:t>
            </a:r>
            <a:r>
              <a:rPr lang="en-US" dirty="0">
                <a:latin typeface="Courier New" panose="02070309020205020404" pitchFamily="49" charset="0"/>
                <a:cs typeface="Courier New" panose="02070309020205020404" pitchFamily="49" charset="0"/>
              </a:rPr>
              <a:t>DICTIONARY</a:t>
            </a:r>
            <a:r>
              <a:rPr lang="en-US" dirty="0">
                <a:latin typeface="Arial" charset="0"/>
              </a:rPr>
              <a:t> system privilege does not permit access to sensitive data dictionary tables, which are owned by the </a:t>
            </a:r>
            <a:r>
              <a:rPr lang="en-US" dirty="0">
                <a:latin typeface="Courier New" panose="02070309020205020404" pitchFamily="49" charset="0"/>
                <a:cs typeface="Courier New" panose="02070309020205020404" pitchFamily="49" charset="0"/>
              </a:rPr>
              <a:t>SYS</a:t>
            </a:r>
            <a:r>
              <a:rPr lang="en-US" dirty="0">
                <a:latin typeface="Arial" charset="0"/>
              </a:rPr>
              <a:t> schema.</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B60149E3-9F8D-4BBE-A394-AAF2FFAD040C}" type="slidenum">
              <a:rPr lang="en-US" smtClean="0"/>
              <a:t>20</a:t>
            </a:fld>
            <a:endParaRPr lang="en-US" dirty="0"/>
          </a:p>
        </p:txBody>
      </p:sp>
      <p:sp>
        <p:nvSpPr>
          <p:cNvPr id="48132"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744879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4BA62650-B9C7-4FCE-BB48-C731AFCE51EA}" type="slidenum">
              <a:rPr lang="en-US" smtClean="0"/>
              <a:t>21</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913383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b="1" dirty="0">
                <a:latin typeface="Arial" charset="0"/>
              </a:rPr>
              <a:t>Comparing Common and Local Privileges</a:t>
            </a:r>
          </a:p>
          <a:p>
            <a:pPr lvl="1"/>
            <a:r>
              <a:rPr lang="en-US" dirty="0">
                <a:latin typeface="Arial" charset="0"/>
              </a:rPr>
              <a:t>A privilege is a right to execute operations that create, modify, or delete structures in an instance or a database or a right to execute operations that manipulate users’ objects. Oracle Database has predefined system and object privileges. You do not create them. It is best to grant a privilege only to a user who requires that privilege to accomplish the necessary work. Excessive granting of unnecessary privileges can compromise security.</a:t>
            </a:r>
          </a:p>
          <a:p>
            <a:pPr lvl="1"/>
            <a:r>
              <a:rPr lang="en-US" dirty="0">
                <a:latin typeface="Arial" charset="0"/>
              </a:rPr>
              <a:t>In a multitenant environment, you can grant a privilege to a user in two ways:</a:t>
            </a:r>
          </a:p>
          <a:p>
            <a:pPr lvl="2"/>
            <a:r>
              <a:rPr lang="en-US" b="1" dirty="0">
                <a:latin typeface="Arial" charset="0"/>
              </a:rPr>
              <a:t>Commonly</a:t>
            </a:r>
            <a:r>
              <a:rPr lang="en-US" dirty="0">
                <a:latin typeface="Arial" charset="0"/>
              </a:rPr>
              <a:t>: You grant the user the privilege in all containers of a CDB. In an application container, a common privilege is granted to a grantee in the application root and application PDBs. To grant a privilege commonly, you must log in to the root container and issue the </a:t>
            </a:r>
            <a:r>
              <a:rPr lang="en-US" dirty="0">
                <a:latin typeface="Courier New" panose="02070309020205020404" pitchFamily="49" charset="0"/>
                <a:cs typeface="Courier New" panose="02070309020205020404" pitchFamily="49" charset="0"/>
              </a:rPr>
              <a:t>GRANT</a:t>
            </a:r>
            <a:r>
              <a:rPr lang="en-US" dirty="0">
                <a:latin typeface="Arial" charset="0"/>
              </a:rPr>
              <a:t> command with the </a:t>
            </a:r>
            <a:r>
              <a:rPr lang="en-US" dirty="0">
                <a:latin typeface="Courier New" panose="02070309020205020404" pitchFamily="49" charset="0"/>
                <a:cs typeface="Courier New" panose="02070309020205020404" pitchFamily="49" charset="0"/>
              </a:rPr>
              <a:t>CONTAINER=ALL</a:t>
            </a:r>
            <a:r>
              <a:rPr lang="en-US" dirty="0">
                <a:latin typeface="Arial" charset="0"/>
              </a:rPr>
              <a:t> clause. For example:</a:t>
            </a:r>
          </a:p>
          <a:p>
            <a:pPr marL="304746" lvl="2" indent="0">
              <a:buNone/>
            </a:pPr>
            <a:r>
              <a:rPr lang="en-US" dirty="0">
                <a:latin typeface="Arial" charset="0"/>
              </a:rPr>
              <a:t>	</a:t>
            </a:r>
            <a:r>
              <a:rPr lang="en-US" dirty="0">
                <a:latin typeface="Courier New" panose="02070309020205020404" pitchFamily="49" charset="0"/>
                <a:cs typeface="Courier New" panose="02070309020205020404" pitchFamily="49" charset="0"/>
              </a:rPr>
              <a:t>SQL&gt; CONNECT / AS SYSDBA</a:t>
            </a:r>
          </a:p>
          <a:p>
            <a:pPr marL="304746" lvl="2" indent="0">
              <a:buNone/>
            </a:pPr>
            <a:r>
              <a:rPr lang="en-US" dirty="0">
                <a:latin typeface="Courier New" panose="02070309020205020404" pitchFamily="49" charset="0"/>
                <a:cs typeface="Courier New" panose="02070309020205020404" pitchFamily="49" charset="0"/>
              </a:rPr>
              <a:t>	SQL&gt; GRANT create session TO c##c_admin1 CONTAINER=ALL;</a:t>
            </a:r>
          </a:p>
          <a:p>
            <a:pPr lvl="2"/>
            <a:r>
              <a:rPr lang="en-US" b="1" dirty="0">
                <a:latin typeface="Arial" charset="0"/>
              </a:rPr>
              <a:t>Locally</a:t>
            </a:r>
            <a:r>
              <a:rPr lang="en-US" dirty="0">
                <a:latin typeface="Arial" charset="0"/>
              </a:rPr>
              <a:t>: You grant the user the privilege in a single PDB only. To grant a privilege locally, log in to the PDB and issue the </a:t>
            </a:r>
            <a:r>
              <a:rPr lang="en-US" dirty="0">
                <a:latin typeface="Courier New" panose="02070309020205020404" pitchFamily="49" charset="0"/>
                <a:cs typeface="Courier New" panose="02070309020205020404" pitchFamily="49" charset="0"/>
              </a:rPr>
              <a:t>GRANT</a:t>
            </a:r>
            <a:r>
              <a:rPr lang="en-US" dirty="0">
                <a:latin typeface="Arial" charset="0"/>
              </a:rPr>
              <a:t> command. For example:</a:t>
            </a:r>
          </a:p>
          <a:p>
            <a:pPr marL="304746" lvl="2" indent="0">
              <a:buNone/>
            </a:pPr>
            <a:r>
              <a:rPr lang="en-US" dirty="0">
                <a:latin typeface="Arial" charset="0"/>
              </a:rPr>
              <a:t>	</a:t>
            </a:r>
            <a:r>
              <a:rPr lang="en-US" dirty="0">
                <a:latin typeface="Courier New" panose="02070309020205020404" pitchFamily="49" charset="0"/>
                <a:cs typeface="Courier New" panose="02070309020205020404" pitchFamily="49" charset="0"/>
              </a:rPr>
              <a:t>SQL&gt; CONNECT SYS@PDB1 AS SYSDBA</a:t>
            </a:r>
          </a:p>
          <a:p>
            <a:pPr marL="304746" lvl="2" indent="0">
              <a:buNone/>
            </a:pPr>
            <a:r>
              <a:rPr lang="en-US" dirty="0">
                <a:latin typeface="Courier New" panose="02070309020205020404" pitchFamily="49" charset="0"/>
                <a:cs typeface="Courier New" panose="02070309020205020404" pitchFamily="49" charset="0"/>
              </a:rPr>
              <a:t>	SQL&gt; GRANT logmining TO l_user1;</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70E2C771-D793-4438-8D6B-143BD69DB266}" type="slidenum">
              <a:rPr lang="en-US" smtClean="0"/>
              <a:t>22</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604714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9 - </a:t>
            </a:r>
            <a:fld id="{BD84C38D-0F51-4620-B1B9-5A3FE0A1E7CF}" type="slidenum">
              <a:rPr lang="en-US" smtClean="0"/>
              <a:t>23</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Arial" charset="0"/>
              </a:rPr>
              <a:t>To switch to a different container, a common user must have the </a:t>
            </a:r>
            <a:r>
              <a:rPr lang="en-US" dirty="0">
                <a:latin typeface="Courier New" panose="02070309020205020404" pitchFamily="49" charset="0"/>
                <a:cs typeface="Courier New" panose="02070309020205020404" pitchFamily="49" charset="0"/>
              </a:rPr>
              <a:t>SET</a:t>
            </a:r>
            <a:r>
              <a:rPr lang="en-US" dirty="0">
                <a:latin typeface="Arial" charset="0"/>
              </a:rPr>
              <a:t> </a:t>
            </a:r>
            <a:r>
              <a:rPr lang="en-US" dirty="0">
                <a:latin typeface="Courier New" panose="02070309020205020404" pitchFamily="49" charset="0"/>
                <a:cs typeface="Courier New" panose="02070309020205020404" pitchFamily="49" charset="0"/>
              </a:rPr>
              <a:t>CONTAINER</a:t>
            </a:r>
            <a:r>
              <a:rPr lang="en-US" dirty="0">
                <a:latin typeface="Arial" charset="0"/>
              </a:rPr>
              <a:t> privilege in the current container. Alternatively, a common user can start a new database session whose initial current container is the container the user wants, relying on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SESSION</a:t>
            </a:r>
            <a:r>
              <a:rPr lang="en-US" dirty="0">
                <a:latin typeface="Arial" charset="0"/>
              </a:rPr>
              <a:t> privilege in that PDB. Be aware that commonly granted privileges that have been made to common users may interfere with the security configured for individual PDBs.</a:t>
            </a:r>
          </a:p>
          <a:p>
            <a:pPr lvl="1" eaLnBrk="1" hangingPunct="1"/>
            <a:r>
              <a:rPr lang="en-US" dirty="0">
                <a:latin typeface="Arial" charset="0"/>
              </a:rPr>
              <a:t>The diagram in the slide illustrates the following:</a:t>
            </a:r>
          </a:p>
          <a:p>
            <a:pPr lvl="2" eaLnBrk="1" hangingPunct="1"/>
            <a:r>
              <a:rPr lang="en-US" dirty="0">
                <a:latin typeface="Arial" charset="0"/>
              </a:rPr>
              <a:t>The </a:t>
            </a:r>
            <a:r>
              <a:rPr lang="en-US" dirty="0">
                <a:latin typeface="Courier New" panose="02070309020205020404" pitchFamily="49" charset="0"/>
                <a:cs typeface="Courier New" panose="02070309020205020404" pitchFamily="49" charset="0"/>
              </a:rPr>
              <a:t>c##c_admin1</a:t>
            </a:r>
            <a:r>
              <a:rPr lang="en-US" dirty="0">
                <a:latin typeface="Arial" charset="0"/>
              </a:rPr>
              <a:t> common user is granted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SESSION</a:t>
            </a:r>
            <a:r>
              <a:rPr lang="en-US" dirty="0">
                <a:latin typeface="Arial" charset="0"/>
              </a:rPr>
              <a:t> privilege  commonly, which applies the privilege to that user in all containers. In </a:t>
            </a:r>
            <a:r>
              <a:rPr lang="en-US" dirty="0">
                <a:latin typeface="Courier New" panose="02070309020205020404" pitchFamily="49" charset="0"/>
                <a:cs typeface="Courier New" panose="02070309020205020404" pitchFamily="49" charset="0"/>
              </a:rPr>
              <a:t>PDB2</a:t>
            </a:r>
            <a:r>
              <a:rPr lang="en-US" dirty="0">
                <a:latin typeface="Arial" charset="0"/>
              </a:rPr>
              <a:t>, </a:t>
            </a:r>
            <a:r>
              <a:rPr lang="en-US" dirty="0">
                <a:latin typeface="Courier New" panose="02070309020205020404" pitchFamily="49" charset="0"/>
                <a:cs typeface="Courier New" panose="02070309020205020404" pitchFamily="49" charset="0"/>
              </a:rPr>
              <a:t>c##c_admin1</a:t>
            </a:r>
            <a:r>
              <a:rPr lang="en-US" dirty="0">
                <a:latin typeface="Arial" charset="0"/>
              </a:rPr>
              <a:t> is also granted the </a:t>
            </a:r>
            <a:r>
              <a:rPr lang="en-US" dirty="0">
                <a:latin typeface="Courier New" panose="02070309020205020404" pitchFamily="49" charset="0"/>
                <a:cs typeface="Courier New" panose="02070309020205020404" pitchFamily="49" charset="0"/>
              </a:rPr>
              <a:t>LOGMINING</a:t>
            </a:r>
            <a:r>
              <a:rPr lang="en-US" dirty="0">
                <a:latin typeface="Arial" charset="0"/>
              </a:rPr>
              <a:t> privilege locally. </a:t>
            </a:r>
            <a:r>
              <a:rPr lang="en-US" dirty="0">
                <a:latin typeface="Courier New" panose="02070309020205020404" pitchFamily="49" charset="0"/>
                <a:cs typeface="Courier New" panose="02070309020205020404" pitchFamily="49" charset="0"/>
              </a:rPr>
              <a:t>c##c_admin1</a:t>
            </a:r>
            <a:r>
              <a:rPr lang="en-US" dirty="0">
                <a:latin typeface="Arial" charset="0"/>
              </a:rPr>
              <a:t> does not have the </a:t>
            </a:r>
            <a:r>
              <a:rPr lang="en-US" dirty="0">
                <a:latin typeface="Courier New" panose="02070309020205020404" pitchFamily="49" charset="0"/>
                <a:cs typeface="Courier New" panose="02070309020205020404" pitchFamily="49" charset="0"/>
              </a:rPr>
              <a:t>LOGMINING</a:t>
            </a:r>
            <a:r>
              <a:rPr lang="en-US" dirty="0">
                <a:latin typeface="Arial" charset="0"/>
              </a:rPr>
              <a:t> privilege in any other container.</a:t>
            </a:r>
          </a:p>
          <a:p>
            <a:pPr lvl="2" eaLnBrk="1" hangingPunct="1"/>
            <a:r>
              <a:rPr lang="en-US" dirty="0">
                <a:latin typeface="Arial" charset="0"/>
              </a:rPr>
              <a:t>The local user </a:t>
            </a:r>
            <a:r>
              <a:rPr lang="en-US" dirty="0">
                <a:latin typeface="Courier New" panose="02070309020205020404" pitchFamily="49" charset="0"/>
                <a:cs typeface="Courier New" panose="02070309020205020404" pitchFamily="49" charset="0"/>
              </a:rPr>
              <a:t>l_user1</a:t>
            </a:r>
            <a:r>
              <a:rPr lang="en-US" dirty="0">
                <a:latin typeface="Arial" charset="0"/>
              </a:rPr>
              <a:t> exists in </a:t>
            </a:r>
            <a:r>
              <a:rPr lang="en-US" dirty="0">
                <a:latin typeface="Courier New" panose="02070309020205020404" pitchFamily="49" charset="0"/>
                <a:cs typeface="Courier New" panose="02070309020205020404" pitchFamily="49" charset="0"/>
              </a:rPr>
              <a:t>PDB1</a:t>
            </a:r>
            <a:r>
              <a:rPr lang="en-US" dirty="0">
                <a:latin typeface="Arial" charset="0"/>
              </a:rPr>
              <a:t> only and is granted the </a:t>
            </a:r>
            <a:r>
              <a:rPr lang="en-US" dirty="0">
                <a:latin typeface="Courier New" panose="02070309020205020404" pitchFamily="49" charset="0"/>
                <a:cs typeface="Courier New" panose="02070309020205020404" pitchFamily="49" charset="0"/>
              </a:rPr>
              <a:t>LOGMINING</a:t>
            </a:r>
            <a:r>
              <a:rPr lang="en-US" dirty="0">
                <a:latin typeface="Arial" charset="0"/>
              </a:rPr>
              <a:t> privilege. If the same user existed in another PDB (as a totally separate user), the </a:t>
            </a:r>
            <a:r>
              <a:rPr lang="en-US" dirty="0">
                <a:latin typeface="Courier New" panose="02070309020205020404" pitchFamily="49" charset="0"/>
                <a:cs typeface="Courier New" panose="02070309020205020404" pitchFamily="49" charset="0"/>
              </a:rPr>
              <a:t>LOGMINING</a:t>
            </a:r>
            <a:r>
              <a:rPr lang="en-US" dirty="0">
                <a:latin typeface="Arial" charset="0"/>
              </a:rPr>
              <a:t> privilege would not be applied.</a:t>
            </a:r>
          </a:p>
          <a:p>
            <a:pPr lvl="1" eaLnBrk="1" hangingPunct="1"/>
            <a:r>
              <a:rPr lang="en-US" b="1" dirty="0">
                <a:latin typeface="Arial" charset="0"/>
              </a:rPr>
              <a:t>Remember</a:t>
            </a:r>
          </a:p>
          <a:p>
            <a:pPr lvl="1" eaLnBrk="1" hangingPunct="1"/>
            <a:r>
              <a:rPr lang="en-US" dirty="0">
                <a:latin typeface="Arial" charset="0"/>
              </a:rPr>
              <a:t>Step 1: Create a common user when the same user has to perform the same actions in all PDBs in the CDB. Otherwise, create the user as a local user in a PDB.</a:t>
            </a:r>
          </a:p>
          <a:p>
            <a:pPr lvl="1" eaLnBrk="1" hangingPunct="1"/>
            <a:r>
              <a:rPr lang="en-US" dirty="0">
                <a:latin typeface="Arial" charset="0"/>
              </a:rPr>
              <a:t>Step 2: Ask yourself, do you want the common user who exists in each PDB to have the same privilege(s) in the PDBs?</a:t>
            </a:r>
          </a:p>
          <a:p>
            <a:pPr lvl="2" eaLnBrk="1" hangingPunct="1"/>
            <a:r>
              <a:rPr lang="en-US" dirty="0">
                <a:latin typeface="Arial" charset="0"/>
              </a:rPr>
              <a:t>If yes, then you commonly grant the privilege(s) to the common user. Connect to the CDB as a user who is privileged enough to do it and grant privilege1, privilege2, and so on to the common user by using the </a:t>
            </a:r>
            <a:r>
              <a:rPr lang="en-US" dirty="0">
                <a:latin typeface="Courier New" panose="02070309020205020404" pitchFamily="49" charset="0"/>
                <a:cs typeface="Courier New" panose="02070309020205020404" pitchFamily="49" charset="0"/>
              </a:rPr>
              <a:t>CONTAINER=ALL</a:t>
            </a:r>
            <a:r>
              <a:rPr lang="en-US" dirty="0">
                <a:latin typeface="Arial" charset="0"/>
              </a:rPr>
              <a:t> clause.</a:t>
            </a:r>
          </a:p>
          <a:p>
            <a:pPr lvl="2" eaLnBrk="1" hangingPunct="1"/>
            <a:r>
              <a:rPr lang="en-US" dirty="0">
                <a:latin typeface="Arial" charset="0"/>
              </a:rPr>
              <a:t>If no, then you locally grant the privilege(s) to the common user. Connect to the PDB as a user who is privileged enough to do it and grant privilege1, privilege2, and so on to the common user.</a:t>
            </a:r>
          </a:p>
          <a:p>
            <a:pPr lvl="1" eaLnBrk="1" hangingPunct="1"/>
            <a:endParaRPr lang="en-US" dirty="0">
              <a:latin typeface="Arial" charset="0"/>
            </a:endParaRPr>
          </a:p>
          <a:p>
            <a:endParaRPr lang="en-US" dirty="0"/>
          </a:p>
        </p:txBody>
      </p:sp>
    </p:spTree>
    <p:extLst>
      <p:ext uri="{BB962C8B-B14F-4D97-AF65-F5344CB8AC3E}">
        <p14:creationId xmlns:p14="http://schemas.microsoft.com/office/powerpoint/2010/main" val="2603210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System privileges that have been granted directly with a </a:t>
            </a:r>
            <a:r>
              <a:rPr lang="en-US" dirty="0">
                <a:latin typeface="Courier New" panose="02070309020205020404" pitchFamily="49" charset="0"/>
                <a:cs typeface="Courier New" panose="02070309020205020404" pitchFamily="49" charset="0"/>
              </a:rPr>
              <a:t>GRANT</a:t>
            </a:r>
            <a:r>
              <a:rPr lang="en-US" dirty="0">
                <a:latin typeface="Arial" charset="0"/>
              </a:rPr>
              <a:t> command can be revoked by using the </a:t>
            </a:r>
            <a:r>
              <a:rPr lang="en-US" dirty="0">
                <a:latin typeface="Courier New" panose="02070309020205020404" pitchFamily="49" charset="0"/>
                <a:cs typeface="Courier New" panose="02070309020205020404" pitchFamily="49" charset="0"/>
              </a:rPr>
              <a:t>REVOKE</a:t>
            </a:r>
            <a:r>
              <a:rPr lang="en-US" dirty="0">
                <a:latin typeface="Arial" charset="0"/>
              </a:rPr>
              <a:t> command in SQL*Plus. Users with the </a:t>
            </a:r>
            <a:r>
              <a:rPr lang="en-US" dirty="0">
                <a:latin typeface="Courier New" panose="02070309020205020404" pitchFamily="49" charset="0"/>
                <a:cs typeface="Courier New" panose="02070309020205020404" pitchFamily="49" charset="0"/>
              </a:rPr>
              <a:t>ADMIN</a:t>
            </a:r>
            <a:r>
              <a:rPr lang="en-US" dirty="0">
                <a:latin typeface="Arial" charset="0"/>
              </a:rPr>
              <a:t> </a:t>
            </a:r>
            <a:r>
              <a:rPr lang="en-US" dirty="0">
                <a:latin typeface="Courier New" panose="02070309020205020404" pitchFamily="49" charset="0"/>
                <a:cs typeface="Courier New" panose="02070309020205020404" pitchFamily="49" charset="0"/>
              </a:rPr>
              <a:t>OPTION</a:t>
            </a:r>
            <a:r>
              <a:rPr lang="en-US" dirty="0">
                <a:latin typeface="Arial" charset="0"/>
              </a:rPr>
              <a:t> for a system privilege can revoke the privilege from any other database user. The revoker does not have to be the same user who originally granted the privilege.</a:t>
            </a:r>
          </a:p>
          <a:p>
            <a:pPr lvl="1"/>
            <a:r>
              <a:rPr lang="en-US" dirty="0">
                <a:latin typeface="Arial" charset="0"/>
              </a:rPr>
              <a:t>There are no cascading effects when a system privilege is revoked, regardless of whether it is given the </a:t>
            </a:r>
            <a:r>
              <a:rPr lang="en-US" dirty="0">
                <a:latin typeface="Courier New" panose="02070309020205020404" pitchFamily="49" charset="0"/>
                <a:cs typeface="Courier New" panose="02070309020205020404" pitchFamily="49" charset="0"/>
              </a:rPr>
              <a:t>ADMIN</a:t>
            </a:r>
            <a:r>
              <a:rPr lang="en-US" dirty="0">
                <a:latin typeface="Arial" charset="0"/>
              </a:rPr>
              <a:t> </a:t>
            </a:r>
            <a:r>
              <a:rPr lang="en-US" dirty="0">
                <a:latin typeface="Courier New" panose="02070309020205020404" pitchFamily="49" charset="0"/>
                <a:cs typeface="Courier New" panose="02070309020205020404" pitchFamily="49" charset="0"/>
              </a:rPr>
              <a:t>OPTION</a:t>
            </a:r>
            <a:r>
              <a:rPr lang="en-US" dirty="0">
                <a:latin typeface="Arial" charset="0"/>
              </a:rPr>
              <a:t>.</a:t>
            </a:r>
          </a:p>
          <a:p>
            <a:pPr lvl="1"/>
            <a:r>
              <a:rPr lang="en-US" dirty="0">
                <a:latin typeface="Arial" charset="0"/>
              </a:rPr>
              <a:t>The SQL syntax for revoking system privileges is:</a:t>
            </a:r>
          </a:p>
          <a:p>
            <a:pPr lvl="1"/>
            <a:r>
              <a:rPr lang="en-US" dirty="0">
                <a:latin typeface="Courier New" panose="02070309020205020404" pitchFamily="49" charset="0"/>
                <a:cs typeface="Courier New" panose="02070309020205020404" pitchFamily="49" charset="0"/>
              </a:rPr>
              <a:t>SQL&gt; REVOKE &lt;system_privilege&gt; FROM &lt;grantee clause&gt;</a:t>
            </a:r>
          </a:p>
          <a:p>
            <a:pPr lvl="1"/>
            <a:r>
              <a:rPr lang="en-US" dirty="0">
                <a:latin typeface="Arial" charset="0"/>
              </a:rPr>
              <a:t>The diagram in the slide illustrates the following events:</a:t>
            </a:r>
          </a:p>
          <a:p>
            <a:pPr lvl="2">
              <a:buFont typeface="+mj-lt"/>
              <a:buAutoNum type="arabicPeriod"/>
            </a:pPr>
            <a:r>
              <a:rPr lang="en-US" dirty="0">
                <a:latin typeface="Arial" charset="0"/>
              </a:rPr>
              <a:t>The DBA grants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TABLE</a:t>
            </a:r>
            <a:r>
              <a:rPr lang="en-US" dirty="0">
                <a:latin typeface="Arial" charset="0"/>
              </a:rPr>
              <a:t> system privilege to the user Joe with </a:t>
            </a:r>
            <a:r>
              <a:rPr lang="en-US" dirty="0">
                <a:latin typeface="Courier New" panose="02070309020205020404" pitchFamily="49" charset="0"/>
                <a:cs typeface="Courier New" panose="02070309020205020404" pitchFamily="49" charset="0"/>
              </a:rPr>
              <a:t>ADMIN</a:t>
            </a:r>
            <a:r>
              <a:rPr lang="en-US" dirty="0">
                <a:latin typeface="Arial" charset="0"/>
              </a:rPr>
              <a:t> </a:t>
            </a:r>
            <a:r>
              <a:rPr lang="en-US" dirty="0">
                <a:latin typeface="Courier New" panose="02070309020205020404" pitchFamily="49" charset="0"/>
                <a:cs typeface="Courier New" panose="02070309020205020404" pitchFamily="49" charset="0"/>
              </a:rPr>
              <a:t>OPTION</a:t>
            </a:r>
            <a:r>
              <a:rPr lang="en-US" dirty="0">
                <a:latin typeface="Arial" charset="0"/>
              </a:rPr>
              <a:t>.</a:t>
            </a:r>
          </a:p>
          <a:p>
            <a:pPr lvl="2">
              <a:buFont typeface="+mj-lt"/>
              <a:buAutoNum type="arabicPeriod"/>
            </a:pPr>
            <a:r>
              <a:rPr lang="en-US" dirty="0">
                <a:latin typeface="Arial" charset="0"/>
              </a:rPr>
              <a:t>Joe creates a table.</a:t>
            </a:r>
          </a:p>
          <a:p>
            <a:pPr lvl="2">
              <a:buFont typeface="+mj-lt"/>
              <a:buAutoNum type="arabicPeriod"/>
            </a:pPr>
            <a:r>
              <a:rPr lang="en-US" dirty="0">
                <a:latin typeface="Arial" charset="0"/>
              </a:rPr>
              <a:t>Joe grants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TABLE</a:t>
            </a:r>
            <a:r>
              <a:rPr lang="en-US" dirty="0">
                <a:latin typeface="Arial" charset="0"/>
              </a:rPr>
              <a:t> system privilege to the user Emily.</a:t>
            </a:r>
          </a:p>
          <a:p>
            <a:pPr lvl="2">
              <a:buFont typeface="+mj-lt"/>
              <a:buAutoNum type="arabicPeriod"/>
            </a:pPr>
            <a:r>
              <a:rPr lang="en-US" dirty="0">
                <a:latin typeface="Arial" charset="0"/>
              </a:rPr>
              <a:t>Emily creates a table.</a:t>
            </a:r>
          </a:p>
          <a:p>
            <a:pPr lvl="2">
              <a:buFont typeface="+mj-lt"/>
              <a:buAutoNum type="arabicPeriod"/>
            </a:pPr>
            <a:r>
              <a:rPr lang="en-US" dirty="0">
                <a:latin typeface="Arial" charset="0"/>
              </a:rPr>
              <a:t>The DBA revokes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TABLE</a:t>
            </a:r>
            <a:r>
              <a:rPr lang="en-US" dirty="0">
                <a:latin typeface="Arial" charset="0"/>
              </a:rPr>
              <a:t> system privilege from Joe.</a:t>
            </a:r>
          </a:p>
          <a:p>
            <a:pPr lvl="2">
              <a:buFont typeface="+mj-lt"/>
              <a:buAutoNum type="arabicPeriod"/>
            </a:pPr>
            <a:r>
              <a:rPr lang="en-US" dirty="0">
                <a:latin typeface="Arial" charset="0"/>
              </a:rPr>
              <a:t>The result is that Joe’s table still exists and he can still access it, but he can't create new tables. Emily’s table still exists, and she still has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TABLE</a:t>
            </a:r>
            <a:r>
              <a:rPr lang="en-US" dirty="0">
                <a:latin typeface="Arial" charset="0"/>
              </a:rPr>
              <a:t> system privilege.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5F1CEDC0-0AF2-4737-89C0-69A240E9430D}" type="slidenum">
              <a:rPr lang="en-US" smtClean="0"/>
              <a:t>24</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414805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Cascading effects can be observed when revoking a system privilege that is related to a data manipulation language (DML) operation. For example, if the </a:t>
            </a:r>
            <a:r>
              <a:rPr lang="en-US" dirty="0">
                <a:latin typeface="Courier New" panose="02070309020205020404" pitchFamily="49" charset="0"/>
                <a:cs typeface="Courier New" panose="02070309020205020404" pitchFamily="49" charset="0"/>
              </a:rPr>
              <a:t>SELECT</a:t>
            </a:r>
            <a:r>
              <a:rPr lang="en-US" dirty="0">
                <a:latin typeface="Arial" charset="0"/>
              </a:rPr>
              <a:t> </a:t>
            </a:r>
            <a:r>
              <a:rPr lang="en-US" dirty="0">
                <a:latin typeface="Courier New" panose="02070309020205020404" pitchFamily="49" charset="0"/>
                <a:cs typeface="Courier New" panose="02070309020205020404" pitchFamily="49" charset="0"/>
              </a:rPr>
              <a:t>ANY</a:t>
            </a:r>
            <a:r>
              <a:rPr lang="en-US" dirty="0">
                <a:latin typeface="Arial" charset="0"/>
              </a:rPr>
              <a:t> </a:t>
            </a:r>
            <a:r>
              <a:rPr lang="en-US" dirty="0">
                <a:latin typeface="Courier New" panose="02070309020205020404" pitchFamily="49" charset="0"/>
                <a:cs typeface="Courier New" panose="02070309020205020404" pitchFamily="49" charset="0"/>
              </a:rPr>
              <a:t>TABLE</a:t>
            </a:r>
            <a:r>
              <a:rPr lang="en-US" dirty="0">
                <a:latin typeface="Arial" charset="0"/>
              </a:rPr>
              <a:t> privilege is granted to a user, and if that user has created procedures that use the table, all procedures that are contained in the user’s schema must be recompiled before they can be used again.</a:t>
            </a:r>
          </a:p>
          <a:p>
            <a:pPr lvl="1"/>
            <a:r>
              <a:rPr lang="en-US" dirty="0">
                <a:latin typeface="Arial" charset="0"/>
              </a:rPr>
              <a:t>Revoking object privileges also cascades when given with </a:t>
            </a:r>
            <a:r>
              <a:rPr lang="en-US" dirty="0">
                <a:latin typeface="Courier New" panose="02070309020205020404" pitchFamily="49" charset="0"/>
                <a:cs typeface="Courier New" panose="02070309020205020404" pitchFamily="49" charset="0"/>
              </a:rPr>
              <a:t>GRANT</a:t>
            </a:r>
            <a:r>
              <a:rPr lang="en-US" dirty="0">
                <a:latin typeface="Arial" charset="0"/>
              </a:rPr>
              <a:t> </a:t>
            </a:r>
            <a:r>
              <a:rPr lang="en-US" dirty="0">
                <a:latin typeface="Courier New" panose="02070309020205020404" pitchFamily="49" charset="0"/>
                <a:cs typeface="Courier New" panose="02070309020205020404" pitchFamily="49" charset="0"/>
              </a:rPr>
              <a:t>OPTION</a:t>
            </a:r>
            <a:r>
              <a:rPr lang="en-US" dirty="0">
                <a:latin typeface="Arial" charset="0"/>
              </a:rPr>
              <a:t>. As a user, you can revoke only those privileges that you have granted. For example, Bob cannot revoke the object privilege that Joe granted to Emily. Only the grantee or a user with the privilege called </a:t>
            </a:r>
            <a:r>
              <a:rPr lang="en-US" dirty="0">
                <a:latin typeface="Courier New" panose="02070309020205020404" pitchFamily="49" charset="0"/>
                <a:cs typeface="Courier New" panose="02070309020205020404" pitchFamily="49" charset="0"/>
              </a:rPr>
              <a:t>GRANT</a:t>
            </a:r>
            <a:r>
              <a:rPr lang="en-US" dirty="0">
                <a:latin typeface="Arial" charset="0"/>
              </a:rPr>
              <a:t> </a:t>
            </a:r>
            <a:r>
              <a:rPr lang="en-US" dirty="0">
                <a:latin typeface="Courier New" panose="02070309020205020404" pitchFamily="49" charset="0"/>
                <a:cs typeface="Courier New" panose="02070309020205020404" pitchFamily="49" charset="0"/>
              </a:rPr>
              <a:t>ANY</a:t>
            </a:r>
            <a:r>
              <a:rPr lang="en-US" dirty="0">
                <a:latin typeface="Arial" charset="0"/>
              </a:rPr>
              <a:t> </a:t>
            </a:r>
            <a:r>
              <a:rPr lang="en-US" dirty="0">
                <a:latin typeface="Courier New" panose="02070309020205020404" pitchFamily="49" charset="0"/>
                <a:cs typeface="Courier New" panose="02070309020205020404" pitchFamily="49" charset="0"/>
              </a:rPr>
              <a:t>OBJECT</a:t>
            </a:r>
            <a:r>
              <a:rPr lang="en-US" dirty="0">
                <a:latin typeface="Arial" charset="0"/>
              </a:rPr>
              <a:t> </a:t>
            </a:r>
            <a:r>
              <a:rPr lang="en-US" dirty="0">
                <a:latin typeface="Courier New" panose="02070309020205020404" pitchFamily="49" charset="0"/>
                <a:cs typeface="Courier New" panose="02070309020205020404" pitchFamily="49" charset="0"/>
              </a:rPr>
              <a:t>PRIVILEGE</a:t>
            </a:r>
            <a:r>
              <a:rPr lang="en-US" dirty="0">
                <a:latin typeface="Arial" charset="0"/>
              </a:rPr>
              <a:t> can revoke object privileges.</a:t>
            </a:r>
          </a:p>
          <a:p>
            <a:pPr lvl="1"/>
            <a:r>
              <a:rPr lang="en-US" dirty="0">
                <a:latin typeface="Arial" charset="0"/>
              </a:rPr>
              <a:t>The diagram in the slide illustrates object privileges being revoked. Assume that the following events occur:</a:t>
            </a:r>
          </a:p>
          <a:p>
            <a:pPr marL="593725" lvl="1" indent="-304800">
              <a:buFont typeface="+mj-lt"/>
              <a:buAutoNum type="arabicPeriod"/>
            </a:pPr>
            <a:r>
              <a:rPr lang="en-US" dirty="0">
                <a:latin typeface="Arial" charset="0"/>
              </a:rPr>
              <a:t>A DBA grants Joe the </a:t>
            </a:r>
            <a:r>
              <a:rPr lang="en-US" dirty="0">
                <a:latin typeface="Courier New" panose="02070309020205020404" pitchFamily="49" charset="0"/>
                <a:cs typeface="Courier New" panose="02070309020205020404" pitchFamily="49" charset="0"/>
              </a:rPr>
              <a:t>SELECT</a:t>
            </a:r>
            <a:r>
              <a:rPr lang="en-US" dirty="0">
                <a:latin typeface="Arial" charset="0"/>
              </a:rPr>
              <a:t> object privilege on the </a:t>
            </a:r>
            <a:r>
              <a:rPr lang="en-US" dirty="0">
                <a:latin typeface="Courier New" panose="02070309020205020404" pitchFamily="49" charset="0"/>
                <a:cs typeface="Courier New" panose="02070309020205020404" pitchFamily="49" charset="0"/>
              </a:rPr>
              <a:t>EMPLOYEES</a:t>
            </a:r>
            <a:r>
              <a:rPr lang="en-US" dirty="0">
                <a:latin typeface="Arial" charset="0"/>
              </a:rPr>
              <a:t> table with the </a:t>
            </a:r>
            <a:r>
              <a:rPr lang="en-US" dirty="0">
                <a:latin typeface="Courier New" panose="02070309020205020404" pitchFamily="49" charset="0"/>
                <a:cs typeface="Courier New" panose="02070309020205020404" pitchFamily="49" charset="0"/>
              </a:rPr>
              <a:t>GRANT</a:t>
            </a:r>
            <a:r>
              <a:rPr lang="en-US" dirty="0">
                <a:latin typeface="Arial" charset="0"/>
              </a:rPr>
              <a:t> </a:t>
            </a:r>
            <a:r>
              <a:rPr lang="en-US" dirty="0">
                <a:latin typeface="Courier New" panose="02070309020205020404" pitchFamily="49" charset="0"/>
                <a:cs typeface="Courier New" panose="02070309020205020404" pitchFamily="49" charset="0"/>
              </a:rPr>
              <a:t>OPTION</a:t>
            </a:r>
            <a:r>
              <a:rPr lang="en-US" dirty="0">
                <a:latin typeface="Arial" charset="0"/>
              </a:rPr>
              <a:t>.</a:t>
            </a:r>
          </a:p>
          <a:p>
            <a:pPr marL="593725" lvl="1" indent="-304800">
              <a:buFont typeface="+mj-lt"/>
              <a:buAutoNum type="arabicPeriod"/>
            </a:pPr>
            <a:r>
              <a:rPr lang="en-US" dirty="0">
                <a:latin typeface="Arial" charset="0"/>
              </a:rPr>
              <a:t>Joe grants the </a:t>
            </a:r>
            <a:r>
              <a:rPr lang="en-US" dirty="0">
                <a:latin typeface="Courier New" panose="02070309020205020404" pitchFamily="49" charset="0"/>
                <a:cs typeface="Courier New" panose="02070309020205020404" pitchFamily="49" charset="0"/>
              </a:rPr>
              <a:t>SELECT</a:t>
            </a:r>
            <a:r>
              <a:rPr lang="en-US" dirty="0">
                <a:latin typeface="Arial" charset="0"/>
              </a:rPr>
              <a:t> privilege on the </a:t>
            </a:r>
            <a:r>
              <a:rPr lang="en-US" dirty="0">
                <a:latin typeface="Courier New" panose="02070309020205020404" pitchFamily="49" charset="0"/>
                <a:cs typeface="Courier New" panose="02070309020205020404" pitchFamily="49" charset="0"/>
              </a:rPr>
              <a:t>EMPLOYEES</a:t>
            </a:r>
            <a:r>
              <a:rPr lang="en-US" dirty="0">
                <a:latin typeface="Arial" charset="0"/>
              </a:rPr>
              <a:t> table to Emily.</a:t>
            </a:r>
          </a:p>
          <a:p>
            <a:pPr marL="593725" lvl="1" indent="-304800">
              <a:buFont typeface="+mj-lt"/>
              <a:buAutoNum type="arabicPeriod"/>
            </a:pPr>
            <a:r>
              <a:rPr lang="en-US" dirty="0">
                <a:latin typeface="Arial" charset="0"/>
              </a:rPr>
              <a:t>The DBA revokes the </a:t>
            </a:r>
            <a:r>
              <a:rPr lang="en-US" dirty="0">
                <a:latin typeface="Courier New" panose="02070309020205020404" pitchFamily="49" charset="0"/>
                <a:cs typeface="Courier New" panose="02070309020205020404" pitchFamily="49" charset="0"/>
              </a:rPr>
              <a:t>SELECT</a:t>
            </a:r>
            <a:r>
              <a:rPr lang="en-US" dirty="0">
                <a:latin typeface="Arial" charset="0"/>
              </a:rPr>
              <a:t> privilege from Joe.</a:t>
            </a:r>
          </a:p>
          <a:p>
            <a:pPr marL="593725" lvl="1" indent="-304800">
              <a:buFont typeface="+mj-lt"/>
              <a:buAutoNum type="arabicPeriod"/>
            </a:pPr>
            <a:r>
              <a:rPr lang="en-US" dirty="0">
                <a:latin typeface="Arial" charset="0"/>
              </a:rPr>
              <a:t>The result is that the revoke takes away Joe's ability to access the </a:t>
            </a:r>
            <a:r>
              <a:rPr lang="en-US" dirty="0">
                <a:latin typeface="Courier New" panose="02070309020205020404" pitchFamily="49" charset="0"/>
                <a:cs typeface="Courier New" panose="02070309020205020404" pitchFamily="49" charset="0"/>
              </a:rPr>
              <a:t>EMPLOYEES</a:t>
            </a:r>
            <a:r>
              <a:rPr lang="en-US" dirty="0">
                <a:latin typeface="Arial" charset="0"/>
              </a:rPr>
              <a:t> table, and the revoke is cascaded to Emily as well.</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0E4DBE55-0BB0-4337-A0A4-4C8C9BEB6DDD}" type="slidenum">
              <a:rPr lang="en-US" smtClean="0"/>
              <a:t>25</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959771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9 - </a:t>
            </a:r>
            <a:fld id="{77469224-9598-489E-881D-E504AD2751C0}" type="slidenum">
              <a:rPr lang="en-US" altLang="en-US" smtClean="0"/>
              <a:t>26</a:t>
            </a:fld>
            <a:endParaRPr lang="en-US" altLang="en-US" dirty="0"/>
          </a:p>
        </p:txBody>
      </p:sp>
      <p:sp>
        <p:nvSpPr>
          <p:cNvPr id="74755" name="Slide Image Placeholder 5"/>
          <p:cNvSpPr>
            <a:spLocks noGrp="1" noRot="1" noChangeAspect="1" noTextEdit="1"/>
          </p:cNvSpPr>
          <p:nvPr>
            <p:ph type="sldImg"/>
          </p:nvPr>
        </p:nvSpPr>
        <p:spPr>
          <a:ln/>
        </p:spPr>
      </p:sp>
      <p:sp>
        <p:nvSpPr>
          <p:cNvPr id="74756"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ct val="25000"/>
              </a:spcBef>
            </a:pPr>
            <a:r>
              <a:rPr lang="en-US" altLang="en-US" dirty="0"/>
              <a:t>A role is a named group of related privileges that are granted to users or to other roles.</a:t>
            </a:r>
          </a:p>
          <a:p>
            <a:pPr lvl="1">
              <a:spcBef>
                <a:spcPct val="25000"/>
              </a:spcBef>
            </a:pPr>
            <a:r>
              <a:rPr lang="en-US" altLang="en-US" dirty="0"/>
              <a:t>You can use roles to administer database privileges. You can add privileges to a role and grant the role to a user. The user can then enable the role and exercise the privileges granted by the role. A role contains all privileges that are granted to that role and all privileges of other roles that are granted to it.</a:t>
            </a:r>
          </a:p>
          <a:p>
            <a:pPr lvl="1">
              <a:spcBef>
                <a:spcPct val="25000"/>
              </a:spcBef>
            </a:pPr>
            <a:r>
              <a:rPr lang="en-US" altLang="en-US" dirty="0"/>
              <a:t>Roles provide the following benefits with respect to managing privileges:</a:t>
            </a:r>
          </a:p>
          <a:p>
            <a:pPr lvl="2">
              <a:spcBef>
                <a:spcPct val="25000"/>
              </a:spcBef>
            </a:pPr>
            <a:r>
              <a:rPr lang="en-US" altLang="en-US" b="1" dirty="0"/>
              <a:t>Easier privilege management: </a:t>
            </a:r>
            <a:r>
              <a:rPr lang="en-US" altLang="en-US" dirty="0"/>
              <a:t>Use roles to simplify privilege management. Rather than granting the same set of privileges to several users, you can grant the privileges to a role and then grant that role to each user. </a:t>
            </a:r>
          </a:p>
          <a:p>
            <a:pPr lvl="2"/>
            <a:r>
              <a:rPr lang="en-US" altLang="en-US" b="1" dirty="0"/>
              <a:t>Dynamic privilege management: </a:t>
            </a:r>
            <a:r>
              <a:rPr lang="en-US" altLang="en-US" dirty="0"/>
              <a:t>If the privileges associated with a role are modified, all users who are granted the role acquire the modified privileges automatically and immediately.</a:t>
            </a:r>
          </a:p>
          <a:p>
            <a:pPr lvl="2"/>
            <a:r>
              <a:rPr lang="en-US" altLang="en-US" b="1" dirty="0"/>
              <a:t>Selective availability of privileges: </a:t>
            </a:r>
            <a:r>
              <a:rPr lang="en-US" altLang="en-US" dirty="0"/>
              <a:t>Roles can be enabled and disabled to turn privileges on and off temporarily. This allows the privileges of the user to be controlled in a given situation.</a:t>
            </a:r>
          </a:p>
        </p:txBody>
      </p:sp>
    </p:spTree>
    <p:extLst>
      <p:ext uri="{BB962C8B-B14F-4D97-AF65-F5344CB8AC3E}">
        <p14:creationId xmlns:p14="http://schemas.microsoft.com/office/powerpoint/2010/main" val="1019847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9 - </a:t>
            </a:r>
            <a:fld id="{79C69475-0EC9-474D-A267-588401881E24}" type="slidenum">
              <a:rPr lang="en-US" altLang="en-US" smtClean="0"/>
              <a:t>27</a:t>
            </a:fld>
            <a:endParaRPr lang="en-US" altLang="en-US" dirty="0"/>
          </a:p>
        </p:txBody>
      </p:sp>
      <p:sp>
        <p:nvSpPr>
          <p:cNvPr id="75779" name="Slide Image Placeholder 5"/>
          <p:cNvSpPr>
            <a:spLocks noGrp="1" noRot="1" noChangeAspect="1" noTextEdit="1"/>
          </p:cNvSpPr>
          <p:nvPr>
            <p:ph type="sldImg"/>
          </p:nvPr>
        </p:nvSpPr>
        <p:spPr>
          <a:ln/>
        </p:spPr>
      </p:sp>
      <p:sp>
        <p:nvSpPr>
          <p:cNvPr id="75780"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In most systems, it is time-consuming and error-prone to grant necessary privileges to each user individually. Oracle software provides for easy and controlled privilege management through roles. Roles are named groups of related privileges that are granted to users or to other roles. Roles are designed to ease the administration of privileges in the database and, therefore, improve security.</a:t>
            </a:r>
          </a:p>
          <a:p>
            <a:pPr lvl="1"/>
            <a:r>
              <a:rPr lang="en-US" altLang="en-US" b="1" dirty="0"/>
              <a:t>Role Characteristics</a:t>
            </a:r>
            <a:endParaRPr lang="en-US" altLang="en-US" dirty="0"/>
          </a:p>
          <a:p>
            <a:pPr lvl="2"/>
            <a:r>
              <a:rPr lang="en-US" altLang="en-US" dirty="0"/>
              <a:t>Privileges are granted to and revoked from roles as though the role were a user.</a:t>
            </a:r>
          </a:p>
          <a:p>
            <a:pPr lvl="2"/>
            <a:r>
              <a:rPr lang="en-US" altLang="en-US" dirty="0"/>
              <a:t>Roles are granted to and revoked from users or other roles as though they were system privileges.</a:t>
            </a:r>
          </a:p>
          <a:p>
            <a:pPr lvl="2"/>
            <a:r>
              <a:rPr lang="en-US" altLang="en-US" dirty="0"/>
              <a:t>A role can consist of both system and object privileges.</a:t>
            </a:r>
          </a:p>
          <a:p>
            <a:pPr lvl="2"/>
            <a:r>
              <a:rPr lang="en-US" altLang="en-US" dirty="0"/>
              <a:t>A role can be enabled or disabled for each user who is granted the role.</a:t>
            </a:r>
          </a:p>
          <a:p>
            <a:pPr lvl="2"/>
            <a:r>
              <a:rPr lang="en-US" altLang="en-US" dirty="0"/>
              <a:t>A role can require a password to be enabled.</a:t>
            </a:r>
          </a:p>
          <a:p>
            <a:pPr lvl="2"/>
            <a:r>
              <a:rPr lang="en-US" altLang="en-US" dirty="0"/>
              <a:t>Roles are not owned by anyone, and they are not in any schema.</a:t>
            </a:r>
          </a:p>
          <a:p>
            <a:pPr lvl="1"/>
            <a:r>
              <a:rPr lang="en-US" altLang="en-US" dirty="0"/>
              <a:t>In the example in the slide, the </a:t>
            </a:r>
            <a:r>
              <a:rPr lang="en-US" altLang="en-US" dirty="0">
                <a:latin typeface="Courier New" panose="02070309020205020404" pitchFamily="49" charset="0"/>
              </a:rPr>
              <a:t>SELECT</a:t>
            </a:r>
            <a:r>
              <a:rPr lang="en-US" altLang="en-US" dirty="0"/>
              <a:t> and </a:t>
            </a:r>
            <a:r>
              <a:rPr lang="en-US" altLang="en-US" dirty="0">
                <a:latin typeface="Courier New" panose="02070309020205020404" pitchFamily="49" charset="0"/>
              </a:rPr>
              <a:t>UPDATE</a:t>
            </a:r>
            <a:r>
              <a:rPr lang="en-US" altLang="en-US" dirty="0"/>
              <a:t> privileges on the </a:t>
            </a:r>
            <a:r>
              <a:rPr lang="en-US" altLang="en-US" dirty="0">
                <a:latin typeface="Courier New" panose="02070309020205020404" pitchFamily="49" charset="0"/>
              </a:rPr>
              <a:t>employees</a:t>
            </a:r>
            <a:r>
              <a:rPr lang="en-US" altLang="en-US" dirty="0"/>
              <a:t> table </a:t>
            </a:r>
            <a:r>
              <a:rPr lang="en-US" altLang="en-US" i="1" dirty="0"/>
              <a:t>and</a:t>
            </a:r>
            <a:r>
              <a:rPr lang="en-US" altLang="en-US" dirty="0"/>
              <a:t> the </a:t>
            </a:r>
            <a:r>
              <a:rPr lang="en-US" altLang="en-US" dirty="0">
                <a:latin typeface="Courier New" panose="02070309020205020404" pitchFamily="49" charset="0"/>
              </a:rPr>
              <a:t>CREATE</a:t>
            </a:r>
            <a:r>
              <a:rPr lang="en-US" altLang="en-US" dirty="0"/>
              <a:t> </a:t>
            </a:r>
            <a:r>
              <a:rPr lang="en-US" altLang="en-US" dirty="0">
                <a:latin typeface="Courier New" panose="02070309020205020404" pitchFamily="49" charset="0"/>
              </a:rPr>
              <a:t>JOB</a:t>
            </a:r>
            <a:r>
              <a:rPr lang="en-US" altLang="en-US" dirty="0"/>
              <a:t> system privilege are granted to the </a:t>
            </a:r>
            <a:r>
              <a:rPr lang="en-US" altLang="en-US" dirty="0">
                <a:latin typeface="Courier New" panose="02070309020205020404" pitchFamily="49" charset="0"/>
              </a:rPr>
              <a:t>HR_CLERK</a:t>
            </a:r>
            <a:r>
              <a:rPr lang="en-US" altLang="en-US" dirty="0"/>
              <a:t> role. </a:t>
            </a:r>
            <a:r>
              <a:rPr lang="en-US" altLang="en-US" dirty="0">
                <a:latin typeface="Courier New" panose="02070309020205020404" pitchFamily="49" charset="0"/>
              </a:rPr>
              <a:t>DELETE</a:t>
            </a:r>
            <a:r>
              <a:rPr lang="en-US" altLang="en-US" dirty="0"/>
              <a:t> and </a:t>
            </a:r>
            <a:r>
              <a:rPr lang="en-US" altLang="en-US" dirty="0">
                <a:latin typeface="Courier New" panose="02070309020205020404" pitchFamily="49" charset="0"/>
              </a:rPr>
              <a:t>INSERT</a:t>
            </a:r>
            <a:r>
              <a:rPr lang="en-US" altLang="en-US" dirty="0"/>
              <a:t> privileges on the </a:t>
            </a:r>
            <a:r>
              <a:rPr lang="en-US" altLang="en-US" dirty="0">
                <a:latin typeface="Courier New" panose="02070309020205020404" pitchFamily="49" charset="0"/>
              </a:rPr>
              <a:t>employees</a:t>
            </a:r>
            <a:r>
              <a:rPr lang="en-US" altLang="en-US" dirty="0"/>
              <a:t> table </a:t>
            </a:r>
            <a:r>
              <a:rPr lang="en-US" altLang="en-US" i="1" dirty="0"/>
              <a:t>and</a:t>
            </a:r>
            <a:r>
              <a:rPr lang="en-US" altLang="en-US" dirty="0"/>
              <a:t> the </a:t>
            </a:r>
            <a:r>
              <a:rPr lang="en-US" altLang="en-US" dirty="0">
                <a:latin typeface="Courier New" panose="02070309020205020404" pitchFamily="49" charset="0"/>
              </a:rPr>
              <a:t>HR_CLERK</a:t>
            </a:r>
            <a:r>
              <a:rPr lang="en-US" altLang="en-US" dirty="0"/>
              <a:t> role are granted to the </a:t>
            </a:r>
            <a:r>
              <a:rPr lang="en-US" altLang="en-US" dirty="0">
                <a:latin typeface="Courier New" panose="02070309020205020404" pitchFamily="49" charset="0"/>
              </a:rPr>
              <a:t>HR_MGR</a:t>
            </a:r>
            <a:r>
              <a:rPr lang="en-US" altLang="en-US" dirty="0"/>
              <a:t> role.</a:t>
            </a:r>
            <a:br>
              <a:rPr lang="en-US" altLang="en-US" dirty="0"/>
            </a:br>
            <a:r>
              <a:rPr lang="en-US" altLang="en-US" dirty="0"/>
              <a:t>The manager is granted the </a:t>
            </a:r>
            <a:r>
              <a:rPr lang="en-US" altLang="en-US" dirty="0">
                <a:latin typeface="Courier New" panose="02070309020205020404" pitchFamily="49" charset="0"/>
              </a:rPr>
              <a:t>HR_MGR</a:t>
            </a:r>
            <a:r>
              <a:rPr lang="en-US" altLang="en-US" dirty="0"/>
              <a:t> role and can now select, delete, insert, and update the </a:t>
            </a:r>
            <a:r>
              <a:rPr lang="en-US" altLang="en-US" dirty="0">
                <a:latin typeface="Courier New" panose="02070309020205020404" pitchFamily="49" charset="0"/>
              </a:rPr>
              <a:t>employees</a:t>
            </a:r>
            <a:r>
              <a:rPr lang="en-US" altLang="en-US" dirty="0"/>
              <a:t> table.</a:t>
            </a:r>
          </a:p>
        </p:txBody>
      </p:sp>
    </p:spTree>
    <p:extLst>
      <p:ext uri="{BB962C8B-B14F-4D97-AF65-F5344CB8AC3E}">
        <p14:creationId xmlns:p14="http://schemas.microsoft.com/office/powerpoint/2010/main" val="32289734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7"/>
          <p:cNvSpPr>
            <a:spLocks noGrp="1" noChangeArrowheads="1"/>
          </p:cNvSpPr>
          <p:nvPr>
            <p:ph type="body" idx="1"/>
          </p:nvPr>
        </p:nvSpPr>
        <p:spPr>
          <a:noFill/>
          <a:ln/>
        </p:spPr>
        <p:txBody>
          <a:bodyPr/>
          <a:lstStyle/>
          <a:p>
            <a:pPr lvl="1"/>
            <a:r>
              <a:rPr lang="en-US" dirty="0">
                <a:latin typeface="Arial" charset="0"/>
              </a:rPr>
              <a:t>The table in the slide lists some commonly used predefined roles in Oracle Database.</a:t>
            </a:r>
          </a:p>
          <a:p>
            <a:pPr lvl="1"/>
            <a:r>
              <a:rPr lang="en-US" dirty="0">
                <a:latin typeface="Arial" charset="0"/>
              </a:rPr>
              <a:t>You must not alter the privileges granted to Oracle-supplied roles without the assistance of Oracle Support because you may inadvertently disable the needed functionality. The </a:t>
            </a:r>
            <a:r>
              <a:rPr lang="en-US" dirty="0">
                <a:latin typeface="Courier New" panose="02070309020205020404" pitchFamily="49" charset="0"/>
                <a:cs typeface="Courier New" panose="02070309020205020404" pitchFamily="49" charset="0"/>
              </a:rPr>
              <a:t>SYS</a:t>
            </a:r>
            <a:r>
              <a:rPr lang="en-US" dirty="0">
                <a:latin typeface="Arial" charset="0"/>
              </a:rPr>
              <a:t> and </a:t>
            </a:r>
            <a:r>
              <a:rPr lang="en-US" dirty="0">
                <a:latin typeface="Courier New" panose="02070309020205020404" pitchFamily="49" charset="0"/>
                <a:cs typeface="Courier New" panose="02070309020205020404" pitchFamily="49" charset="0"/>
              </a:rPr>
              <a:t>SYSTEM</a:t>
            </a:r>
            <a:r>
              <a:rPr lang="en-US" dirty="0">
                <a:latin typeface="Arial" charset="0"/>
              </a:rPr>
              <a:t> accounts have the </a:t>
            </a:r>
            <a:r>
              <a:rPr lang="en-US" dirty="0">
                <a:latin typeface="Courier New" panose="02070309020205020404" pitchFamily="49" charset="0"/>
                <a:cs typeface="Courier New" panose="02070309020205020404" pitchFamily="49" charset="0"/>
              </a:rPr>
              <a:t>DBA</a:t>
            </a:r>
            <a:r>
              <a:rPr lang="en-US" dirty="0">
                <a:latin typeface="Arial" charset="0"/>
              </a:rPr>
              <a:t> role granted to them by default. In addition, </a:t>
            </a:r>
            <a:r>
              <a:rPr lang="en-US" dirty="0">
                <a:latin typeface="Courier New" panose="02070309020205020404" pitchFamily="49" charset="0"/>
                <a:cs typeface="Courier New" panose="02070309020205020404" pitchFamily="49" charset="0"/>
              </a:rPr>
              <a:t>SYSTEM</a:t>
            </a:r>
            <a:r>
              <a:rPr lang="en-US" dirty="0">
                <a:latin typeface="Arial" charset="0"/>
              </a:rPr>
              <a:t> is also granted the </a:t>
            </a:r>
            <a:r>
              <a:rPr lang="en-US" dirty="0">
                <a:latin typeface="Courier New" panose="02070309020205020404" pitchFamily="49" charset="0"/>
                <a:cs typeface="Courier New" panose="02070309020205020404" pitchFamily="49" charset="0"/>
              </a:rPr>
              <a:t>AQ_ADMINISTRATOR_ROLE</a:t>
            </a:r>
            <a:r>
              <a:rPr lang="en-US" dirty="0">
                <a:latin typeface="Arial" charset="0"/>
              </a:rPr>
              <a:t> and </a:t>
            </a:r>
            <a:r>
              <a:rPr lang="en-US" dirty="0">
                <a:latin typeface="Courier New" panose="02070309020205020404" pitchFamily="49" charset="0"/>
                <a:cs typeface="Courier New" panose="02070309020205020404" pitchFamily="49" charset="0"/>
              </a:rPr>
              <a:t>MGMT_USER</a:t>
            </a:r>
            <a:r>
              <a:rPr lang="en-US" dirty="0">
                <a:latin typeface="Arial" charset="0"/>
              </a:rPr>
              <a:t> roles.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3EABEF7E-A5E9-490A-9BCA-3E39CD7C21FD}" type="slidenum">
              <a:rPr lang="en-US" smtClean="0"/>
              <a:t>28</a:t>
            </a:fld>
            <a:endParaRPr lang="en-US" dirty="0"/>
          </a:p>
        </p:txBody>
      </p:sp>
      <p:sp>
        <p:nvSpPr>
          <p:cNvPr id="48132"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986484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b="1" dirty="0">
                <a:latin typeface="Arial" charset="0"/>
              </a:rPr>
              <a:t>Creating Roles</a:t>
            </a:r>
          </a:p>
          <a:p>
            <a:pPr lvl="1"/>
            <a:r>
              <a:rPr lang="en-US" dirty="0">
                <a:latin typeface="Arial" charset="0"/>
              </a:rPr>
              <a:t>A role is a group of privileges and/or other roles and is granted to a user or a role. Roles are usually created by administrators; however, there are several Oracle-supplied roles. You can use several tools, including SQL*Plus and Enterprise Manager Express, to create and grant roles.</a:t>
            </a:r>
          </a:p>
          <a:p>
            <a:pPr lvl="1"/>
            <a:r>
              <a:rPr lang="en-US" dirty="0">
                <a:latin typeface="Arial" charset="0"/>
              </a:rPr>
              <a:t>Roles provide the following benefits with respect to managing privileges:</a:t>
            </a:r>
          </a:p>
          <a:p>
            <a:pPr lvl="2"/>
            <a:r>
              <a:rPr lang="en-US" b="1" dirty="0">
                <a:latin typeface="Arial" charset="0"/>
              </a:rPr>
              <a:t>Easier privilege management: </a:t>
            </a:r>
            <a:r>
              <a:rPr lang="en-US" dirty="0">
                <a:latin typeface="Arial" charset="0"/>
              </a:rPr>
              <a:t>Use roles to simplify privilege management. Rather than granting the same set of privileges to several users, you can grant the privileges to a role and then grant that role to each user.</a:t>
            </a:r>
          </a:p>
          <a:p>
            <a:pPr lvl="2"/>
            <a:r>
              <a:rPr lang="en-US" b="1" dirty="0">
                <a:latin typeface="Arial" charset="0"/>
              </a:rPr>
              <a:t>Dynamic privilege management: </a:t>
            </a:r>
            <a:r>
              <a:rPr lang="en-US" dirty="0">
                <a:latin typeface="Arial" charset="0"/>
              </a:rPr>
              <a:t>If the privileges associated with a role are modified, all users who are granted the role acquire the modified privileges automatically and immediately.</a:t>
            </a:r>
          </a:p>
          <a:p>
            <a:pPr lvl="2"/>
            <a:r>
              <a:rPr lang="en-US" b="1" dirty="0">
                <a:latin typeface="Arial" charset="0"/>
              </a:rPr>
              <a:t>Selective availability of privileges: </a:t>
            </a:r>
            <a:r>
              <a:rPr lang="en-US" dirty="0">
                <a:latin typeface="Arial" charset="0"/>
              </a:rPr>
              <a:t>Roles can be enabled and disabled to turn privileges on and off temporarily. This allows the privileges of the user to be controlled in a given situation.</a:t>
            </a:r>
          </a:p>
          <a:p>
            <a:pPr lvl="1"/>
            <a:r>
              <a:rPr lang="en-US" dirty="0">
                <a:latin typeface="Arial" charset="0"/>
              </a:rPr>
              <a:t>In a multitenant environment, you can create two types of roles:</a:t>
            </a:r>
          </a:p>
          <a:p>
            <a:pPr lvl="2"/>
            <a:r>
              <a:rPr lang="en-US" b="1" dirty="0">
                <a:latin typeface="Arial" charset="0"/>
              </a:rPr>
              <a:t>Common role:</a:t>
            </a:r>
            <a:r>
              <a:rPr lang="en-US" dirty="0">
                <a:latin typeface="Arial" charset="0"/>
              </a:rPr>
              <a:t> The role is replicated in all current and future containers. All Oracle-supplied predefined roles are common roles. To create a common role, connect to the root container and issue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ROLE</a:t>
            </a:r>
            <a:r>
              <a:rPr lang="en-US" dirty="0">
                <a:latin typeface="Arial" charset="0"/>
              </a:rPr>
              <a:t> command with the </a:t>
            </a:r>
            <a:r>
              <a:rPr lang="en-US" dirty="0">
                <a:latin typeface="Courier New" panose="02070309020205020404" pitchFamily="49" charset="0"/>
                <a:cs typeface="Courier New" panose="02070309020205020404" pitchFamily="49" charset="0"/>
              </a:rPr>
              <a:t>CONTAINER=ALL</a:t>
            </a:r>
            <a:r>
              <a:rPr lang="en-US" dirty="0">
                <a:latin typeface="Arial" charset="0"/>
              </a:rPr>
              <a:t> clause appended to the end. Local users cannot create common roles. For example:</a:t>
            </a:r>
          </a:p>
          <a:p>
            <a:pPr marL="304746" lvl="2" indent="0">
              <a:buNone/>
            </a:pPr>
            <a:r>
              <a:rPr lang="en-US" dirty="0">
                <a:latin typeface="Arial" charset="0"/>
              </a:rPr>
              <a:t>	</a:t>
            </a:r>
            <a:r>
              <a:rPr lang="en-US" dirty="0">
                <a:latin typeface="Courier New" panose="02070309020205020404" pitchFamily="49" charset="0"/>
                <a:cs typeface="Courier New" panose="02070309020205020404" pitchFamily="49" charset="0"/>
              </a:rPr>
              <a:t>SQL&gt; CONNECT / AS SYSDBA</a:t>
            </a:r>
          </a:p>
          <a:p>
            <a:pPr marL="304746" lvl="2" indent="0">
              <a:buNone/>
            </a:pPr>
            <a:r>
              <a:rPr lang="en-US" dirty="0">
                <a:latin typeface="Courier New" panose="02070309020205020404" pitchFamily="49" charset="0"/>
                <a:cs typeface="Courier New" panose="02070309020205020404" pitchFamily="49" charset="0"/>
              </a:rPr>
              <a:t>	SQL&gt; CREATE ROLE c##c_role1 CONTAINER=ALL;</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0BB8866F-AAAC-4AA6-A65C-1C009ECCAB2B}" type="slidenum">
              <a:rPr lang="en-US" smtClean="0"/>
              <a:t>29</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69005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If you have subscribed to an entitlement to create instances of an Oracle Cloud Service, then you can create multiple service instances based on your business needs. </a:t>
            </a:r>
          </a:p>
          <a:p>
            <a:pPr lvl="1"/>
            <a:r>
              <a:rPr lang="en-US" altLang="en-US" dirty="0">
                <a:latin typeface="Arial" charset="0"/>
              </a:rPr>
              <a:t>You have identity domain administrator privileges to create a user and assign the service entitlement administrator role to the user, who will create service instances. The actual name of this role depends on the Oracle Cloud service that you have subscribed to.</a:t>
            </a:r>
          </a:p>
          <a:p>
            <a:pPr lvl="1"/>
            <a:r>
              <a:rPr lang="en-US" altLang="en-US" b="1" dirty="0">
                <a:latin typeface="Arial" charset="0"/>
              </a:rPr>
              <a:t>Identity domain administrators</a:t>
            </a:r>
            <a:r>
              <a:rPr lang="en-US" altLang="en-US" dirty="0">
                <a:latin typeface="Arial" charset="0"/>
              </a:rPr>
              <a:t> can assign and remove roles only for the users in the identity domains that they manage.</a:t>
            </a:r>
          </a:p>
          <a:p>
            <a:pPr lvl="1"/>
            <a:r>
              <a:rPr lang="en-US" altLang="en-US" b="1" dirty="0">
                <a:latin typeface="Arial" charset="0"/>
              </a:rPr>
              <a:t>Service administrators</a:t>
            </a:r>
            <a:r>
              <a:rPr lang="en-US" altLang="en-US" dirty="0">
                <a:latin typeface="Arial" charset="0"/>
              </a:rPr>
              <a:t> (or the DBCS database administrator) can assign and remove roles only for the users of the services that they manage. Because service administrators cannot add users or roles, the users and roles must already be in the system before service administrators can assign a specific role to a user.</a:t>
            </a:r>
          </a:p>
          <a:p>
            <a:pPr lvl="1"/>
            <a:endParaRPr lang="en-US" altLang="en-US" dirty="0">
              <a:latin typeface="Arial" charset="0"/>
            </a:endParaRPr>
          </a:p>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94F9145E-1799-48E4-B88E-6650DF0B4E13}" type="slidenum">
              <a:rPr lang="en-US" smtClean="0"/>
              <a:t>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985915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9 - </a:t>
            </a:r>
            <a:fld id="{AECB610A-1A43-4D27-B25D-6E882D15F935}" type="slidenum">
              <a:rPr lang="en-US" smtClean="0"/>
              <a:t>30</a:t>
            </a:fld>
            <a:endParaRPr lang="en-US" dirty="0"/>
          </a:p>
        </p:txBody>
      </p:sp>
      <p:sp>
        <p:nvSpPr>
          <p:cNvPr id="8" name="Notes Placeholder 7"/>
          <p:cNvSpPr>
            <a:spLocks noGrp="1"/>
          </p:cNvSpPr>
          <p:nvPr>
            <p:ph type="body" idx="1"/>
          </p:nvPr>
        </p:nvSpPr>
        <p:spPr>
          <a:xfrm>
            <a:off x="292608" y="450056"/>
            <a:ext cx="6400800" cy="8191024"/>
          </a:xfrm>
        </p:spPr>
        <p:txBody>
          <a:bodyPr/>
          <a:lstStyle/>
          <a:p>
            <a:pPr lvl="2" eaLnBrk="1" hangingPunct="1"/>
            <a:r>
              <a:rPr lang="en-US" b="1" dirty="0">
                <a:latin typeface="Arial" charset="0"/>
              </a:rPr>
              <a:t>Local role: </a:t>
            </a:r>
            <a:r>
              <a:rPr lang="en-US" dirty="0">
                <a:latin typeface="Arial" charset="0"/>
              </a:rPr>
              <a:t>The role is created in a single PDB and can be used within that PDB only. It does not have any commonly granted privileges. To create a local role, you must connect to the container and issue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ROLE</a:t>
            </a:r>
            <a:r>
              <a:rPr lang="en-US" dirty="0">
                <a:latin typeface="Arial" charset="0"/>
              </a:rPr>
              <a:t> command. For example:</a:t>
            </a:r>
          </a:p>
          <a:p>
            <a:pPr lvl="1" eaLnBrk="1" hangingPunct="1"/>
            <a:r>
              <a:rPr lang="en-US" dirty="0">
                <a:latin typeface="Arial" charset="0"/>
              </a:rPr>
              <a:t>    	</a:t>
            </a:r>
            <a:r>
              <a:rPr lang="en-US" dirty="0">
                <a:latin typeface="Courier New" panose="02070309020205020404" pitchFamily="49" charset="0"/>
                <a:cs typeface="Courier New" panose="02070309020205020404" pitchFamily="49" charset="0"/>
              </a:rPr>
              <a:t>SQL&gt; CONNECT SYS@PDB1 AS SYSDBA</a:t>
            </a:r>
          </a:p>
          <a:p>
            <a:pPr lvl="1" eaLnBrk="1" hangingPunct="1"/>
            <a:r>
              <a:rPr lang="en-US" dirty="0">
                <a:latin typeface="Courier New" panose="02070309020205020404" pitchFamily="49" charset="0"/>
                <a:cs typeface="Courier New" panose="02070309020205020404" pitchFamily="49" charset="0"/>
              </a:rPr>
              <a:t>    	SQL&gt; CREATE ROLE l_role1; </a:t>
            </a:r>
          </a:p>
          <a:p>
            <a:pPr lvl="1" eaLnBrk="1" hangingPunct="1"/>
            <a:r>
              <a:rPr lang="en-US" dirty="0">
                <a:latin typeface="Arial" charset="0"/>
              </a:rPr>
              <a:t>The diagram on the slide illustrates:</a:t>
            </a:r>
          </a:p>
          <a:p>
            <a:pPr lvl="2" eaLnBrk="1" hangingPunct="1"/>
            <a:r>
              <a:rPr lang="en-US" dirty="0">
                <a:latin typeface="Arial" charset="0"/>
              </a:rPr>
              <a:t>A common role named </a:t>
            </a:r>
            <a:r>
              <a:rPr lang="en-US" dirty="0">
                <a:latin typeface="Courier New" panose="02070309020205020404" pitchFamily="49" charset="0"/>
                <a:cs typeface="Courier New" panose="02070309020205020404" pitchFamily="49" charset="0"/>
              </a:rPr>
              <a:t>c##CDB_ADMIN</a:t>
            </a:r>
            <a:r>
              <a:rPr lang="en-US" dirty="0">
                <a:latin typeface="Arial" charset="0"/>
              </a:rPr>
              <a:t> is created in all containers. This role consists of the </a:t>
            </a:r>
            <a:r>
              <a:rPr lang="en-US" dirty="0">
                <a:latin typeface="Courier New" panose="02070309020205020404" pitchFamily="49" charset="0"/>
                <a:cs typeface="Courier New" panose="02070309020205020404" pitchFamily="49" charset="0"/>
              </a:rPr>
              <a:t>SYSDBA</a:t>
            </a:r>
            <a:r>
              <a:rPr lang="en-US" dirty="0">
                <a:latin typeface="Arial" charset="0"/>
              </a:rPr>
              <a:t> privilege and is created for users who need to perform maintenance operations on the entire CDB. The common user </a:t>
            </a:r>
            <a:r>
              <a:rPr lang="en-US" dirty="0">
                <a:latin typeface="Courier New" panose="02070309020205020404" pitchFamily="49" charset="0"/>
                <a:cs typeface="Courier New" panose="02070309020205020404" pitchFamily="49" charset="0"/>
              </a:rPr>
              <a:t>c##c_admin1</a:t>
            </a:r>
            <a:r>
              <a:rPr lang="en-US" dirty="0">
                <a:latin typeface="Arial" charset="0"/>
              </a:rPr>
              <a:t>, who exists in every container, is granted the </a:t>
            </a:r>
            <a:r>
              <a:rPr lang="en-US" dirty="0">
                <a:latin typeface="Courier New" panose="02070309020205020404" pitchFamily="49" charset="0"/>
                <a:cs typeface="Courier New" panose="02070309020205020404" pitchFamily="49" charset="0"/>
              </a:rPr>
              <a:t>c##CDB_ADMIN</a:t>
            </a:r>
            <a:r>
              <a:rPr lang="en-US" dirty="0">
                <a:latin typeface="Arial" charset="0"/>
              </a:rPr>
              <a:t> role commonly; meaning, </a:t>
            </a:r>
            <a:r>
              <a:rPr lang="en-US" dirty="0">
                <a:latin typeface="Courier New" panose="02070309020205020404" pitchFamily="49" charset="0"/>
                <a:cs typeface="Courier New" panose="02070309020205020404" pitchFamily="49" charset="0"/>
              </a:rPr>
              <a:t>c##c_admin1</a:t>
            </a:r>
            <a:r>
              <a:rPr lang="en-US" dirty="0">
                <a:latin typeface="Arial" charset="0"/>
              </a:rPr>
              <a:t> is granted that role in every container.</a:t>
            </a:r>
          </a:p>
          <a:p>
            <a:pPr lvl="2" eaLnBrk="1" hangingPunct="1"/>
            <a:r>
              <a:rPr lang="en-US" dirty="0">
                <a:latin typeface="Arial" charset="0"/>
              </a:rPr>
              <a:t>A local role named </a:t>
            </a:r>
            <a:r>
              <a:rPr lang="en-US" dirty="0">
                <a:latin typeface="Courier New" panose="02070309020205020404" pitchFamily="49" charset="0"/>
                <a:cs typeface="Courier New" panose="02070309020205020404" pitchFamily="49" charset="0"/>
              </a:rPr>
              <a:t>PDB1_ADMIN</a:t>
            </a:r>
            <a:r>
              <a:rPr lang="en-US" dirty="0">
                <a:latin typeface="Arial" charset="0"/>
              </a:rPr>
              <a:t> is created and available in </a:t>
            </a:r>
            <a:r>
              <a:rPr lang="en-US" dirty="0">
                <a:latin typeface="Courier New" panose="02070309020205020404" pitchFamily="49" charset="0"/>
                <a:cs typeface="Courier New" panose="02070309020205020404" pitchFamily="49" charset="0"/>
              </a:rPr>
              <a:t>PDB1</a:t>
            </a:r>
            <a:r>
              <a:rPr lang="en-US" dirty="0">
                <a:latin typeface="Arial" charset="0"/>
              </a:rPr>
              <a:t> only. This role consists of the </a:t>
            </a:r>
            <a:r>
              <a:rPr lang="en-US" dirty="0">
                <a:latin typeface="Courier New" panose="02070309020205020404" pitchFamily="49" charset="0"/>
                <a:cs typeface="Courier New" panose="02070309020205020404" pitchFamily="49" charset="0"/>
              </a:rPr>
              <a:t>DBA</a:t>
            </a:r>
            <a:r>
              <a:rPr lang="en-US" dirty="0">
                <a:latin typeface="Arial" charset="0"/>
              </a:rPr>
              <a:t> role and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SESSION</a:t>
            </a:r>
            <a:r>
              <a:rPr lang="en-US" dirty="0">
                <a:latin typeface="Arial" charset="0"/>
              </a:rPr>
              <a:t> privilege and is created for users who manage </a:t>
            </a:r>
            <a:r>
              <a:rPr lang="en-US" dirty="0">
                <a:latin typeface="Courier New" panose="02070309020205020404" pitchFamily="49" charset="0"/>
                <a:cs typeface="Courier New" panose="02070309020205020404" pitchFamily="49" charset="0"/>
              </a:rPr>
              <a:t>PDB1</a:t>
            </a:r>
            <a:r>
              <a:rPr lang="en-US" dirty="0">
                <a:latin typeface="Arial" charset="0"/>
              </a:rPr>
              <a:t>. The common user named </a:t>
            </a:r>
            <a:r>
              <a:rPr lang="en-US" dirty="0">
                <a:latin typeface="Courier New" panose="02070309020205020404" pitchFamily="49" charset="0"/>
                <a:cs typeface="Courier New" panose="02070309020205020404" pitchFamily="49" charset="0"/>
              </a:rPr>
              <a:t>c##c_admin1</a:t>
            </a:r>
            <a:r>
              <a:rPr lang="en-US" dirty="0">
                <a:latin typeface="Arial" charset="0"/>
              </a:rPr>
              <a:t> is granted this role only in </a:t>
            </a:r>
            <a:r>
              <a:rPr lang="en-US" dirty="0">
                <a:latin typeface="Courier New" panose="02070309020205020404" pitchFamily="49" charset="0"/>
                <a:cs typeface="Courier New" panose="02070309020205020404" pitchFamily="49" charset="0"/>
              </a:rPr>
              <a:t>PDB1</a:t>
            </a:r>
            <a:r>
              <a:rPr lang="en-US" dirty="0">
                <a:latin typeface="Arial" charset="0"/>
              </a:rPr>
              <a:t>.</a:t>
            </a:r>
          </a:p>
          <a:p>
            <a:pPr lvl="2" eaLnBrk="1" hangingPunct="1"/>
            <a:r>
              <a:rPr lang="en-US" dirty="0">
                <a:latin typeface="Arial" charset="0"/>
              </a:rPr>
              <a:t>A local role named </a:t>
            </a:r>
            <a:r>
              <a:rPr lang="en-US" dirty="0">
                <a:latin typeface="Courier New" panose="02070309020205020404" pitchFamily="49" charset="0"/>
                <a:cs typeface="Courier New" panose="02070309020205020404" pitchFamily="49" charset="0"/>
              </a:rPr>
              <a:t>PDB2_USER</a:t>
            </a:r>
            <a:r>
              <a:rPr lang="en-US" dirty="0">
                <a:latin typeface="Arial" charset="0"/>
              </a:rPr>
              <a:t> is created and available in </a:t>
            </a:r>
            <a:r>
              <a:rPr lang="en-US" dirty="0">
                <a:latin typeface="Courier New" panose="02070309020205020404" pitchFamily="49" charset="0"/>
                <a:cs typeface="Courier New" panose="02070309020205020404" pitchFamily="49" charset="0"/>
              </a:rPr>
              <a:t>PDB2</a:t>
            </a:r>
            <a:r>
              <a:rPr lang="en-US" dirty="0">
                <a:latin typeface="Arial" charset="0"/>
              </a:rPr>
              <a:t> only. The local user named </a:t>
            </a:r>
            <a:r>
              <a:rPr lang="en-US" dirty="0">
                <a:latin typeface="Courier New" panose="02070309020205020404" pitchFamily="49" charset="0"/>
                <a:cs typeface="Courier New" panose="02070309020205020404" pitchFamily="49" charset="0"/>
              </a:rPr>
              <a:t>tsmith</a:t>
            </a:r>
            <a:r>
              <a:rPr lang="en-US" dirty="0">
                <a:latin typeface="Arial" charset="0"/>
              </a:rPr>
              <a:t>, who exists only </a:t>
            </a:r>
            <a:r>
              <a:rPr lang="en-US" dirty="0">
                <a:latin typeface="Courier New" panose="02070309020205020404" pitchFamily="49" charset="0"/>
                <a:cs typeface="Courier New" panose="02070309020205020404" pitchFamily="49" charset="0"/>
              </a:rPr>
              <a:t>PDB2</a:t>
            </a:r>
            <a:r>
              <a:rPr lang="en-US" dirty="0">
                <a:latin typeface="Arial" charset="0"/>
              </a:rPr>
              <a:t>, is granted the </a:t>
            </a:r>
            <a:r>
              <a:rPr lang="en-US" dirty="0">
                <a:latin typeface="Courier New" panose="02070309020205020404" pitchFamily="49" charset="0"/>
                <a:cs typeface="Courier New" panose="02070309020205020404" pitchFamily="49" charset="0"/>
              </a:rPr>
              <a:t>PDB2_USER</a:t>
            </a:r>
            <a:r>
              <a:rPr lang="en-US" dirty="0">
                <a:latin typeface="Arial" charset="0"/>
              </a:rPr>
              <a:t> role.</a:t>
            </a:r>
          </a:p>
          <a:p>
            <a:pPr lvl="1" eaLnBrk="1" hangingPunct="1"/>
            <a:r>
              <a:rPr lang="en-US" b="1" dirty="0">
                <a:latin typeface="Arial" charset="0"/>
              </a:rPr>
              <a:t>Role Characteristics</a:t>
            </a:r>
          </a:p>
          <a:p>
            <a:pPr lvl="2" eaLnBrk="1" hangingPunct="1"/>
            <a:r>
              <a:rPr lang="en-US" dirty="0">
                <a:latin typeface="Arial" charset="0"/>
              </a:rPr>
              <a:t>Privileges are granted to and revoked from roles as though the role were a user.</a:t>
            </a:r>
          </a:p>
          <a:p>
            <a:pPr lvl="2" eaLnBrk="1" hangingPunct="1"/>
            <a:r>
              <a:rPr lang="en-US" dirty="0">
                <a:latin typeface="Arial" charset="0"/>
              </a:rPr>
              <a:t>Roles are granted to and revoked from users or other roles as though they were system privileges.</a:t>
            </a:r>
          </a:p>
          <a:p>
            <a:pPr lvl="2" eaLnBrk="1" hangingPunct="1"/>
            <a:r>
              <a:rPr lang="en-US" dirty="0">
                <a:latin typeface="Arial" charset="0"/>
              </a:rPr>
              <a:t>A role can consist of both system and object privileges.</a:t>
            </a:r>
          </a:p>
          <a:p>
            <a:pPr lvl="2" eaLnBrk="1" hangingPunct="1"/>
            <a:r>
              <a:rPr lang="en-US" dirty="0">
                <a:latin typeface="Arial" charset="0"/>
              </a:rPr>
              <a:t>A role can be enabled or disabled for each user who is granted the role.</a:t>
            </a:r>
          </a:p>
          <a:p>
            <a:pPr lvl="2" eaLnBrk="1" hangingPunct="1"/>
            <a:r>
              <a:rPr lang="en-US" dirty="0">
                <a:latin typeface="Arial" charset="0"/>
              </a:rPr>
              <a:t>A role can require a password to be enabled.</a:t>
            </a:r>
          </a:p>
          <a:p>
            <a:pPr lvl="2" eaLnBrk="1" hangingPunct="1"/>
            <a:r>
              <a:rPr lang="en-US" dirty="0">
                <a:latin typeface="Arial" charset="0"/>
              </a:rPr>
              <a:t>Roles are not owned by anyone, and they are not in any schema.</a:t>
            </a:r>
          </a:p>
          <a:p>
            <a:pPr lvl="2" eaLnBrk="1" hangingPunct="1"/>
            <a:r>
              <a:rPr lang="en-US" dirty="0">
                <a:latin typeface="Arial" charset="0"/>
              </a:rPr>
              <a:t>The </a:t>
            </a:r>
            <a:r>
              <a:rPr lang="en-US" dirty="0">
                <a:latin typeface="Courier New" panose="02070309020205020404" pitchFamily="49" charset="0"/>
                <a:cs typeface="Courier New" panose="02070309020205020404" pitchFamily="49" charset="0"/>
              </a:rPr>
              <a:t>SYSDBA</a:t>
            </a:r>
            <a:r>
              <a:rPr lang="en-US" dirty="0">
                <a:latin typeface="Arial" charset="0"/>
              </a:rPr>
              <a:t> privilege is not granted in any role, so you grant it (either commonly or locally) to a user or role.</a:t>
            </a:r>
          </a:p>
          <a:p>
            <a:endParaRPr lang="en-US" dirty="0"/>
          </a:p>
        </p:txBody>
      </p:sp>
    </p:spTree>
    <p:extLst>
      <p:ext uri="{BB962C8B-B14F-4D97-AF65-F5344CB8AC3E}">
        <p14:creationId xmlns:p14="http://schemas.microsoft.com/office/powerpoint/2010/main" val="2641844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Comparing Granting Roles Commonly and Locally in a Multitenant Architecture</a:t>
            </a:r>
          </a:p>
          <a:p>
            <a:pPr lvl="1"/>
            <a:r>
              <a:rPr lang="en-US" altLang="en-US" dirty="0">
                <a:latin typeface="Arial" charset="0"/>
              </a:rPr>
              <a:t>There are two ways to grant a role in a multitenant architecture:</a:t>
            </a:r>
          </a:p>
          <a:p>
            <a:pPr lvl="2"/>
            <a:r>
              <a:rPr lang="en-US" altLang="en-US" b="1" dirty="0">
                <a:latin typeface="Arial" charset="0"/>
              </a:rPr>
              <a:t>Commonly: </a:t>
            </a:r>
            <a:r>
              <a:rPr lang="en-US" altLang="en-US" dirty="0">
                <a:latin typeface="Arial" charset="0"/>
              </a:rPr>
              <a:t>You grant the role to the user (or role) in all containers. Do this if the user needs to perform the same operation in all containers. To grant a role commonly, log in to the root container and issue the </a:t>
            </a:r>
            <a:r>
              <a:rPr lang="en-US" altLang="en-US" dirty="0">
                <a:latin typeface="Courier New" panose="02070309020205020404" pitchFamily="49" charset="0"/>
                <a:cs typeface="Courier New" panose="02070309020205020404" pitchFamily="49" charset="0"/>
              </a:rPr>
              <a:t>GRANT</a:t>
            </a:r>
            <a:r>
              <a:rPr lang="en-US" altLang="en-US" dirty="0">
                <a:latin typeface="Arial" charset="0"/>
              </a:rPr>
              <a:t> command to a common user (or common role) with the </a:t>
            </a:r>
            <a:r>
              <a:rPr lang="en-US" altLang="en-US" dirty="0">
                <a:latin typeface="Courier New" panose="02070309020205020404" pitchFamily="49" charset="0"/>
                <a:cs typeface="Courier New" panose="02070309020205020404" pitchFamily="49" charset="0"/>
              </a:rPr>
              <a:t>CONTAINER=ALL</a:t>
            </a:r>
            <a:r>
              <a:rPr lang="en-US" altLang="en-US" dirty="0">
                <a:latin typeface="Arial" charset="0"/>
              </a:rPr>
              <a:t> clause. The role that you grant must be a common role before you can grant it commonly. For example:</a:t>
            </a:r>
          </a:p>
          <a:p>
            <a:pPr lvl="1"/>
            <a:r>
              <a:rPr lang="en-US" altLang="en-US" dirty="0">
                <a:latin typeface="Arial" charset="0"/>
              </a:rPr>
              <a:t>    	</a:t>
            </a:r>
            <a:r>
              <a:rPr lang="en-US" altLang="en-US" dirty="0">
                <a:latin typeface="Courier New" panose="02070309020205020404" pitchFamily="49" charset="0"/>
                <a:cs typeface="Courier New" panose="02070309020205020404" pitchFamily="49" charset="0"/>
              </a:rPr>
              <a:t>SQL&gt; CONNECT / AS SYSDBA</a:t>
            </a:r>
          </a:p>
          <a:p>
            <a:pPr lvl="1"/>
            <a:r>
              <a:rPr lang="en-US" altLang="en-US" dirty="0">
                <a:latin typeface="Courier New" panose="02070309020205020404" pitchFamily="49" charset="0"/>
                <a:cs typeface="Courier New" panose="02070309020205020404" pitchFamily="49" charset="0"/>
              </a:rPr>
              <a:t>    	SQL&gt; GRANT &lt;common role&gt; TO &lt;common user or role&gt; CONTAINER=ALL;</a:t>
            </a:r>
          </a:p>
          <a:p>
            <a:pPr lvl="2"/>
            <a:r>
              <a:rPr lang="en-US" altLang="en-US" b="1" dirty="0">
                <a:latin typeface="Arial" charset="0"/>
              </a:rPr>
              <a:t>Locally: </a:t>
            </a:r>
            <a:r>
              <a:rPr lang="en-US" altLang="en-US" dirty="0">
                <a:latin typeface="Arial" charset="0"/>
              </a:rPr>
              <a:t>You grant the role to a user (or role) in one PDB only. To grant a role locally, log in to the PDB where the user exists and issue the </a:t>
            </a:r>
            <a:r>
              <a:rPr lang="en-US" altLang="en-US" dirty="0">
                <a:latin typeface="Courier New" panose="02070309020205020404" pitchFamily="49" charset="0"/>
                <a:cs typeface="Courier New" panose="02070309020205020404" pitchFamily="49" charset="0"/>
              </a:rPr>
              <a:t>GRANT</a:t>
            </a:r>
            <a:r>
              <a:rPr lang="en-US" altLang="en-US" dirty="0">
                <a:latin typeface="Arial" charset="0"/>
              </a:rPr>
              <a:t> command without the </a:t>
            </a:r>
            <a:r>
              <a:rPr lang="en-US" altLang="en-US" dirty="0">
                <a:latin typeface="Courier New" panose="02070309020205020404" pitchFamily="49" charset="0"/>
                <a:cs typeface="Courier New" panose="02070309020205020404" pitchFamily="49" charset="0"/>
              </a:rPr>
              <a:t>CONTAINER=ALL</a:t>
            </a:r>
            <a:r>
              <a:rPr lang="en-US" altLang="en-US" dirty="0">
                <a:latin typeface="Arial" charset="0"/>
              </a:rPr>
              <a:t> clause. The role that you grant can be a common or local role. For example:</a:t>
            </a:r>
          </a:p>
          <a:p>
            <a:pPr lvl="1"/>
            <a:r>
              <a:rPr lang="en-US" altLang="en-US" dirty="0">
                <a:latin typeface="Arial" charset="0"/>
              </a:rPr>
              <a:t>   	</a:t>
            </a:r>
            <a:r>
              <a:rPr lang="en-US" altLang="en-US" dirty="0">
                <a:latin typeface="Courier New" panose="02070309020205020404" pitchFamily="49" charset="0"/>
                <a:cs typeface="Courier New" panose="02070309020205020404" pitchFamily="49" charset="0"/>
              </a:rPr>
              <a:t>SQL&gt; CONNECT SYS@PDB1 AS SYSDBA</a:t>
            </a:r>
          </a:p>
          <a:p>
            <a:pPr lvl="1"/>
            <a:r>
              <a:rPr lang="en-US" altLang="en-US" dirty="0">
                <a:latin typeface="Courier New" panose="02070309020205020404" pitchFamily="49" charset="0"/>
                <a:cs typeface="Courier New" panose="02070309020205020404" pitchFamily="49" charset="0"/>
              </a:rPr>
              <a:t>    	SQL&gt; GRANT &lt;common or local role&gt; TO &lt;common or local user&gt;;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117E5EC4-4F97-4CC9-8040-419478908288}" type="slidenum">
              <a:rPr lang="en-US" smtClean="0"/>
              <a:t>31</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7521108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9 - </a:t>
            </a:r>
            <a:fld id="{624F8CE2-36D9-4D54-A11C-6FC418427F94}" type="slidenum">
              <a:rPr lang="en-US" smtClean="0"/>
              <a:t>32</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a:xfrm>
            <a:off x="292608" y="4434840"/>
            <a:ext cx="6400800" cy="4473416"/>
          </a:xfrm>
        </p:spPr>
        <p:txBody>
          <a:bodyPr/>
          <a:lstStyle/>
          <a:p>
            <a:pPr lvl="1">
              <a:lnSpc>
                <a:spcPct val="93000"/>
              </a:lnSpc>
            </a:pPr>
            <a:r>
              <a:rPr lang="en-US" altLang="en-US" dirty="0">
                <a:latin typeface="Arial" charset="0"/>
              </a:rPr>
              <a:t>You can use the following security measures to make roles more secure:</a:t>
            </a:r>
          </a:p>
          <a:p>
            <a:pPr lvl="2">
              <a:lnSpc>
                <a:spcPct val="93000"/>
              </a:lnSpc>
            </a:pPr>
            <a:r>
              <a:rPr lang="en-US" altLang="en-US" dirty="0">
                <a:latin typeface="Arial" charset="0"/>
              </a:rPr>
              <a:t>Make a role nondefault. Not all privileges and roles granted to a user need to be available to that user at logon. You can configure specific roles to be enabled by default and set the other roles to be nondefault (disabled). The user can enable the nondefault roles when needed by using the </a:t>
            </a:r>
            <a:r>
              <a:rPr lang="en-US" altLang="en-US" dirty="0">
                <a:latin typeface="Courier New" panose="02070309020205020404" pitchFamily="49" charset="0"/>
                <a:cs typeface="Courier New" panose="02070309020205020404" pitchFamily="49" charset="0"/>
              </a:rPr>
              <a:t>SET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ROLE</a:t>
            </a:r>
            <a:r>
              <a:rPr lang="en-US" altLang="en-US" dirty="0">
                <a:latin typeface="Arial" charset="0"/>
              </a:rPr>
              <a:t> command. For example, a user </a:t>
            </a:r>
            <a:r>
              <a:rPr lang="en-US" altLang="en-US" dirty="0">
                <a:latin typeface="Courier New" panose="02070309020205020404" pitchFamily="49" charset="0"/>
                <a:cs typeface="Courier New" panose="02070309020205020404" pitchFamily="49" charset="0"/>
              </a:rPr>
              <a:t>tsmith</a:t>
            </a:r>
            <a:r>
              <a:rPr lang="en-US" altLang="en-US" dirty="0">
                <a:latin typeface="Arial" charset="0"/>
              </a:rPr>
              <a:t> is granted both the </a:t>
            </a:r>
            <a:r>
              <a:rPr lang="en-US" altLang="en-US" dirty="0">
                <a:latin typeface="Courier New" panose="02070309020205020404" pitchFamily="49" charset="0"/>
                <a:cs typeface="Courier New" panose="02070309020205020404" pitchFamily="49" charset="0"/>
              </a:rPr>
              <a:t>HRCLERK</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HRMANAGER</a:t>
            </a:r>
            <a:r>
              <a:rPr lang="en-US" altLang="en-US" dirty="0">
                <a:latin typeface="Arial" charset="0"/>
              </a:rPr>
              <a:t> roles. The </a:t>
            </a:r>
            <a:r>
              <a:rPr lang="en-US" altLang="en-US" dirty="0">
                <a:latin typeface="Courier New" panose="02070309020205020404" pitchFamily="49" charset="0"/>
                <a:cs typeface="Courier New" panose="02070309020205020404" pitchFamily="49" charset="0"/>
              </a:rPr>
              <a:t>HRMANAGER</a:t>
            </a:r>
            <a:r>
              <a:rPr lang="en-US" altLang="en-US" dirty="0">
                <a:latin typeface="Arial" charset="0"/>
              </a:rPr>
              <a:t> role has more privileges and contains the </a:t>
            </a:r>
            <a:r>
              <a:rPr lang="en-US" altLang="en-US" dirty="0">
                <a:latin typeface="Courier New" panose="02070309020205020404" pitchFamily="49" charset="0"/>
                <a:cs typeface="Courier New" panose="02070309020205020404" pitchFamily="49" charset="0"/>
              </a:rPr>
              <a:t>HRCLERK</a:t>
            </a:r>
            <a:r>
              <a:rPr lang="en-US" altLang="en-US" dirty="0">
                <a:latin typeface="Arial" charset="0"/>
              </a:rPr>
              <a:t> role. You configure </a:t>
            </a:r>
            <a:r>
              <a:rPr lang="en-US" altLang="en-US" dirty="0">
                <a:latin typeface="Courier New" panose="02070309020205020404" pitchFamily="49" charset="0"/>
                <a:cs typeface="Courier New" panose="02070309020205020404" pitchFamily="49" charset="0"/>
              </a:rPr>
              <a:t>tsmith's</a:t>
            </a:r>
            <a:r>
              <a:rPr lang="en-US" altLang="en-US" dirty="0">
                <a:latin typeface="Arial" charset="0"/>
              </a:rPr>
              <a:t> default role to be </a:t>
            </a:r>
            <a:r>
              <a:rPr lang="en-US" altLang="en-US" dirty="0">
                <a:latin typeface="Courier New" panose="02070309020205020404" pitchFamily="49" charset="0"/>
                <a:cs typeface="Courier New" panose="02070309020205020404" pitchFamily="49" charset="0"/>
              </a:rPr>
              <a:t>HRCLERK</a:t>
            </a:r>
            <a:r>
              <a:rPr lang="en-US" altLang="en-US" dirty="0">
                <a:latin typeface="Arial" charset="0"/>
              </a:rPr>
              <a:t>, so when </a:t>
            </a:r>
            <a:r>
              <a:rPr lang="en-US" altLang="en-US" dirty="0">
                <a:latin typeface="Courier New" panose="02070309020205020404" pitchFamily="49" charset="0"/>
                <a:cs typeface="Courier New" panose="02070309020205020404" pitchFamily="49" charset="0"/>
              </a:rPr>
              <a:t>tsmith</a:t>
            </a:r>
            <a:r>
              <a:rPr lang="en-US" altLang="en-US" dirty="0">
                <a:latin typeface="Arial" charset="0"/>
              </a:rPr>
              <a:t> logs on to the PDB, she automatically is granted the </a:t>
            </a:r>
            <a:r>
              <a:rPr lang="en-US" altLang="en-US" dirty="0">
                <a:latin typeface="Courier New" panose="02070309020205020404" pitchFamily="49" charset="0"/>
                <a:cs typeface="Courier New" panose="02070309020205020404" pitchFamily="49" charset="0"/>
              </a:rPr>
              <a:t>HRCLERK</a:t>
            </a:r>
            <a:r>
              <a:rPr lang="en-US" altLang="en-US" dirty="0">
                <a:latin typeface="Arial" charset="0"/>
              </a:rPr>
              <a:t> role. When she needs to operate as the manager, she enables the </a:t>
            </a:r>
            <a:r>
              <a:rPr lang="en-US" altLang="en-US" dirty="0">
                <a:latin typeface="Courier New" panose="02070309020205020404" pitchFamily="49" charset="0"/>
                <a:cs typeface="Courier New" panose="02070309020205020404" pitchFamily="49" charset="0"/>
              </a:rPr>
              <a:t>HRMANAGER</a:t>
            </a:r>
            <a:r>
              <a:rPr lang="en-US" altLang="en-US" dirty="0">
                <a:latin typeface="Arial" charset="0"/>
              </a:rPr>
              <a:t> role.</a:t>
            </a:r>
          </a:p>
          <a:p>
            <a:pPr lvl="3">
              <a:lnSpc>
                <a:spcPct val="93000"/>
              </a:lnSpc>
            </a:pPr>
            <a:r>
              <a:rPr lang="en-US" altLang="en-US" dirty="0">
                <a:latin typeface="Arial" charset="0"/>
              </a:rPr>
              <a:t>To configure default roles for a user, use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USER</a:t>
            </a:r>
            <a:r>
              <a:rPr lang="en-US" altLang="en-US" dirty="0">
                <a:latin typeface="Arial" charset="0"/>
              </a:rPr>
              <a:t> command with the </a:t>
            </a:r>
            <a:r>
              <a:rPr lang="en-US" altLang="en-US" dirty="0">
                <a:latin typeface="Courier New" panose="02070309020205020404" pitchFamily="49" charset="0"/>
                <a:cs typeface="Courier New" panose="02070309020205020404" pitchFamily="49" charset="0"/>
              </a:rPr>
              <a:t>DEFAULT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ROLE</a:t>
            </a:r>
            <a:r>
              <a:rPr lang="en-US" altLang="en-US" dirty="0">
                <a:latin typeface="Arial" charset="0"/>
              </a:rPr>
              <a:t> clause. In the </a:t>
            </a:r>
            <a:r>
              <a:rPr lang="en-US" altLang="en-US" dirty="0">
                <a:latin typeface="Courier New" panose="02070309020205020404" pitchFamily="49" charset="0"/>
                <a:cs typeface="Courier New" panose="02070309020205020404" pitchFamily="49" charset="0"/>
              </a:rPr>
              <a:t>DEFAULT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ROLE</a:t>
            </a:r>
            <a:r>
              <a:rPr lang="en-US" altLang="en-US" dirty="0">
                <a:latin typeface="Arial" charset="0"/>
              </a:rPr>
              <a:t> clause, you cannot specify a role that is a member of another role (that is, a subrole).</a:t>
            </a:r>
          </a:p>
          <a:p>
            <a:pPr lvl="3">
              <a:lnSpc>
                <a:spcPct val="93000"/>
              </a:lnSpc>
            </a:pPr>
            <a:r>
              <a:rPr lang="en-US" altLang="en-US" dirty="0">
                <a:latin typeface="Arial" charset="0"/>
              </a:rPr>
              <a:t>Note that the </a:t>
            </a:r>
            <a:r>
              <a:rPr lang="en-US" altLang="en-US" dirty="0">
                <a:latin typeface="Courier New" panose="02070309020205020404" pitchFamily="49" charset="0"/>
                <a:cs typeface="Courier New" panose="02070309020205020404" pitchFamily="49" charset="0"/>
              </a:rPr>
              <a:t>SET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ROLE</a:t>
            </a:r>
            <a:r>
              <a:rPr lang="en-US" altLang="en-US" dirty="0">
                <a:latin typeface="Arial" charset="0"/>
              </a:rPr>
              <a:t> command disables roles you don't specify in the command.</a:t>
            </a:r>
          </a:p>
          <a:p>
            <a:pPr lvl="2">
              <a:lnSpc>
                <a:spcPct val="93000"/>
              </a:lnSpc>
            </a:pPr>
            <a:r>
              <a:rPr lang="en-US" altLang="en-US" dirty="0">
                <a:latin typeface="Arial" charset="0"/>
              </a:rPr>
              <a:t>Use role authentication. Have a role require additional authentication by using the </a:t>
            </a:r>
            <a:r>
              <a:rPr lang="en-US" altLang="en-US" dirty="0">
                <a:latin typeface="Courier New" panose="02070309020205020404" pitchFamily="49" charset="0"/>
                <a:cs typeface="Courier New" panose="02070309020205020404" pitchFamily="49" charset="0"/>
              </a:rPr>
              <a:t>IDENTIFIED</a:t>
            </a:r>
            <a:r>
              <a:rPr lang="en-US" altLang="en-US" dirty="0">
                <a:latin typeface="Arial" charset="0"/>
              </a:rPr>
              <a:t> clause to indicate that a user must be authorized by a specified method before the role is enabled with the </a:t>
            </a:r>
            <a:r>
              <a:rPr lang="en-US" altLang="en-US" dirty="0">
                <a:latin typeface="Courier New" panose="02070309020205020404" pitchFamily="49" charset="0"/>
                <a:cs typeface="Courier New" panose="02070309020205020404" pitchFamily="49" charset="0"/>
              </a:rPr>
              <a:t>SET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ROLE</a:t>
            </a:r>
            <a:r>
              <a:rPr lang="en-US" altLang="en-US" dirty="0">
                <a:latin typeface="Arial" charset="0"/>
              </a:rPr>
              <a:t> statement. The default authentication for a role is </a:t>
            </a:r>
            <a:r>
              <a:rPr lang="en-US" altLang="en-US" dirty="0">
                <a:latin typeface="Courier New" panose="02070309020205020404" pitchFamily="49" charset="0"/>
                <a:cs typeface="Courier New" panose="02070309020205020404" pitchFamily="49" charset="0"/>
              </a:rPr>
              <a:t>None</a:t>
            </a:r>
            <a:r>
              <a:rPr lang="en-US" altLang="en-US" dirty="0">
                <a:latin typeface="Arial" charset="0"/>
              </a:rPr>
              <a:t>. You can define role authentication in Enterprise Manager Cloud Control, but not in Enterprise Manager Database Express.</a:t>
            </a:r>
          </a:p>
          <a:p>
            <a:pPr lvl="2">
              <a:lnSpc>
                <a:spcPct val="93000"/>
              </a:lnSpc>
            </a:pPr>
            <a:r>
              <a:rPr lang="en-US" altLang="en-US" dirty="0">
                <a:latin typeface="Arial" charset="0"/>
              </a:rPr>
              <a:t>Create application roles. Create secure application roles that a user must enable by executing a PL/SQL procedure successfully. The PL/SQL procedure can check things, such as the user’s network address, the program that the user is running, the time of day, and other elements needed, to properly secure a group of permissions.</a:t>
            </a:r>
          </a:p>
          <a:p>
            <a:pPr marL="304746" lvl="2" indent="0">
              <a:lnSpc>
                <a:spcPct val="93000"/>
              </a:lnSpc>
              <a:buNone/>
            </a:pPr>
            <a:r>
              <a:rPr lang="en-US" altLang="en-US" dirty="0">
                <a:latin typeface="Courier New" panose="02070309020205020404" pitchFamily="49" charset="0"/>
                <a:cs typeface="Courier New" panose="02070309020205020404" pitchFamily="49" charset="0"/>
              </a:rPr>
              <a:t>	CREATE ROLE secure_application_role IDENTIFIED USING 	&lt;security_procedure_name&gt;</a:t>
            </a:r>
          </a:p>
        </p:txBody>
      </p:sp>
    </p:spTree>
    <p:extLst>
      <p:ext uri="{BB962C8B-B14F-4D97-AF65-F5344CB8AC3E}">
        <p14:creationId xmlns:p14="http://schemas.microsoft.com/office/powerpoint/2010/main" val="247555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9 - </a:t>
            </a:r>
            <a:fld id="{8D59490F-233A-42CD-B7E2-DF5AC3B8DE65}" type="slidenum">
              <a:rPr lang="en-US" smtClean="0"/>
              <a:t>33</a:t>
            </a:fld>
            <a:endParaRPr lang="en-US" dirty="0"/>
          </a:p>
        </p:txBody>
      </p:sp>
      <p:sp>
        <p:nvSpPr>
          <p:cNvPr id="5" name="Notes Placeholder 4"/>
          <p:cNvSpPr>
            <a:spLocks noGrp="1"/>
          </p:cNvSpPr>
          <p:nvPr>
            <p:ph type="body" idx="1"/>
          </p:nvPr>
        </p:nvSpPr>
        <p:spPr>
          <a:xfrm>
            <a:off x="292608" y="450056"/>
            <a:ext cx="6400800" cy="8191024"/>
          </a:xfrm>
        </p:spPr>
        <p:txBody>
          <a:bodyPr/>
          <a:lstStyle/>
          <a:p>
            <a:pPr marL="115888" lvl="1"/>
            <a:r>
              <a:rPr lang="en-US" b="1" dirty="0">
                <a:latin typeface="Arial" charset="0"/>
              </a:rPr>
              <a:t>Note: </a:t>
            </a:r>
            <a:r>
              <a:rPr lang="en-US" dirty="0">
                <a:latin typeface="Arial" charset="0"/>
              </a:rPr>
              <a:t>Oracle Database Vault also includes secure application roles, which are different from the secure application roles described in this course. See </a:t>
            </a:r>
            <a:r>
              <a:rPr lang="en-US" i="1" dirty="0">
                <a:latin typeface="Arial" charset="0"/>
              </a:rPr>
              <a:t>Oracle Database Vault Administrator’s Guide</a:t>
            </a:r>
            <a:r>
              <a:rPr lang="en-US" dirty="0">
                <a:latin typeface="Arial" charset="0"/>
              </a:rPr>
              <a:t> for details on secure application roles in Oracle Database Vault.</a:t>
            </a:r>
          </a:p>
        </p:txBody>
      </p:sp>
    </p:spTree>
    <p:extLst>
      <p:ext uri="{BB962C8B-B14F-4D97-AF65-F5344CB8AC3E}">
        <p14:creationId xmlns:p14="http://schemas.microsoft.com/office/powerpoint/2010/main" val="2947370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FE8AD826-6CE2-4CEC-8AAB-0CC954034C1E}" type="slidenum">
              <a:rPr lang="en-US" smtClean="0"/>
              <a:t>34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7584014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9 - </a:t>
            </a:r>
            <a:fld id="{8E4235BF-9551-4078-9974-F36F0A261FA7}" type="slidenum">
              <a:rPr lang="en-US" altLang="en-US" smtClean="0"/>
              <a:t>35</a:t>
            </a:fld>
            <a:endParaRPr lang="en-US" altLang="en-US" dirty="0"/>
          </a:p>
        </p:txBody>
      </p:sp>
      <p:sp>
        <p:nvSpPr>
          <p:cNvPr id="82947" name="Slide Image Placeholder 5"/>
          <p:cNvSpPr>
            <a:spLocks noGrp="1" noRot="1" noChangeAspect="1" noTextEdit="1"/>
          </p:cNvSpPr>
          <p:nvPr>
            <p:ph type="sldImg"/>
          </p:nvPr>
        </p:nvSpPr>
        <p:spPr>
          <a:ln/>
        </p:spPr>
      </p:sp>
      <p:sp>
        <p:nvSpPr>
          <p:cNvPr id="82948"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Profiles impose a named set of resource limits on database usage and instance resources. Profiles also manage the account status and place limitations on users’ passwords (length, expiration time, and so on). Every user is assigned a profile and may belong to only one profile at any given time. If users have already logged in when you change their profile, the change does not take effect until their next login.</a:t>
            </a:r>
          </a:p>
          <a:p>
            <a:pPr lvl="1"/>
            <a:r>
              <a:rPr lang="en-US" altLang="en-US" dirty="0"/>
              <a:t>The </a:t>
            </a:r>
            <a:r>
              <a:rPr lang="en-US" altLang="en-US" dirty="0">
                <a:latin typeface="Courier New" panose="02070309020205020404" pitchFamily="49" charset="0"/>
              </a:rPr>
              <a:t>DEFAULT</a:t>
            </a:r>
            <a:r>
              <a:rPr lang="en-US" altLang="en-US" dirty="0"/>
              <a:t> profile serves as the basis for all other profiles. Limitations for a profile can be implicitly specified (as in CPU/Session), can be unlimited (as in CPU/Call), or can reference whatever setting is in the </a:t>
            </a:r>
            <a:r>
              <a:rPr lang="en-US" altLang="en-US" dirty="0">
                <a:latin typeface="Courier New" panose="02070309020205020404" pitchFamily="49" charset="0"/>
              </a:rPr>
              <a:t>DEFAULT</a:t>
            </a:r>
            <a:r>
              <a:rPr lang="en-US" altLang="en-US" dirty="0"/>
              <a:t> profile (as in Connect Time).</a:t>
            </a:r>
          </a:p>
          <a:p>
            <a:pPr lvl="1"/>
            <a:r>
              <a:rPr lang="en-US" altLang="en-US" dirty="0"/>
              <a:t>Profiles cannot impose resource limitations on users unless the </a:t>
            </a:r>
            <a:r>
              <a:rPr lang="en-US" altLang="en-US" dirty="0">
                <a:latin typeface="Courier New" panose="02070309020205020404" pitchFamily="49" charset="0"/>
              </a:rPr>
              <a:t>RESOURCE_LIMIT</a:t>
            </a:r>
            <a:r>
              <a:rPr lang="en-US" altLang="en-US" dirty="0"/>
              <a:t> initialization parameter is set to </a:t>
            </a:r>
            <a:r>
              <a:rPr lang="en-US" altLang="en-US" dirty="0">
                <a:latin typeface="Courier New" panose="02070309020205020404" pitchFamily="49" charset="0"/>
              </a:rPr>
              <a:t>TRUE</a:t>
            </a:r>
            <a:r>
              <a:rPr lang="en-US" altLang="en-US" dirty="0"/>
              <a:t>. With </a:t>
            </a:r>
            <a:r>
              <a:rPr lang="en-US" altLang="en-US" dirty="0">
                <a:latin typeface="Courier New" panose="02070309020205020404" pitchFamily="49" charset="0"/>
              </a:rPr>
              <a:t>RESOURCE_LIMIT</a:t>
            </a:r>
            <a:r>
              <a:rPr lang="en-US" altLang="en-US" dirty="0"/>
              <a:t> at its default value of </a:t>
            </a:r>
            <a:r>
              <a:rPr lang="en-US" altLang="en-US" dirty="0">
                <a:latin typeface="Courier New" panose="02070309020205020404" pitchFamily="49" charset="0"/>
              </a:rPr>
              <a:t>FALSE</a:t>
            </a:r>
            <a:r>
              <a:rPr lang="en-US" altLang="en-US" dirty="0"/>
              <a:t>, profile resource limitations are ignored. Profile password settings are always enforced.</a:t>
            </a:r>
          </a:p>
        </p:txBody>
      </p:sp>
    </p:spTree>
    <p:extLst>
      <p:ext uri="{BB962C8B-B14F-4D97-AF65-F5344CB8AC3E}">
        <p14:creationId xmlns:p14="http://schemas.microsoft.com/office/powerpoint/2010/main" val="26797866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b="1" dirty="0">
                <a:latin typeface="Arial" charset="0"/>
              </a:rPr>
              <a:t>Creating Profiles</a:t>
            </a:r>
          </a:p>
          <a:p>
            <a:pPr lvl="1"/>
            <a:r>
              <a:rPr lang="en-US" dirty="0">
                <a:latin typeface="Arial" charset="0"/>
              </a:rPr>
              <a:t>Oracle recommends that you use profiles to create and manage password security (you can use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PROFILE</a:t>
            </a:r>
            <a:r>
              <a:rPr lang="en-US" dirty="0">
                <a:latin typeface="Arial" charset="0"/>
              </a:rPr>
              <a:t> command) and use Database Resource Manager to manage machine resources because it offers a more flexible means of managing and tracking resource use. </a:t>
            </a:r>
          </a:p>
          <a:p>
            <a:pPr lvl="1"/>
            <a:r>
              <a:rPr lang="en-US" dirty="0">
                <a:latin typeface="Arial" charset="0"/>
              </a:rPr>
              <a:t>In a multitenant environment, you can create two types of profiles:</a:t>
            </a:r>
          </a:p>
          <a:p>
            <a:pPr lvl="2"/>
            <a:r>
              <a:rPr lang="en-US" b="1" dirty="0">
                <a:latin typeface="Arial" charset="0"/>
              </a:rPr>
              <a:t>Common profile: </a:t>
            </a:r>
            <a:r>
              <a:rPr lang="en-US" dirty="0">
                <a:latin typeface="Arial" charset="0"/>
              </a:rPr>
              <a:t>The profile is replicated in all current and future containers. To create a common profile by using SQL*Plus, log in to the root container and issue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PROFILE</a:t>
            </a:r>
            <a:r>
              <a:rPr lang="en-US" dirty="0">
                <a:latin typeface="Arial" charset="0"/>
              </a:rPr>
              <a:t> command with the </a:t>
            </a:r>
            <a:r>
              <a:rPr lang="en-US" dirty="0">
                <a:latin typeface="Courier New" panose="02070309020205020404" pitchFamily="49" charset="0"/>
                <a:cs typeface="Courier New" panose="02070309020205020404" pitchFamily="49" charset="0"/>
              </a:rPr>
              <a:t>CONTAINER=ALL</a:t>
            </a:r>
            <a:r>
              <a:rPr lang="en-US" dirty="0">
                <a:latin typeface="Arial" charset="0"/>
              </a:rPr>
              <a:t> clause. For example:</a:t>
            </a:r>
          </a:p>
          <a:p>
            <a:pPr marL="304746" lvl="2" indent="0">
              <a:buNone/>
            </a:pPr>
            <a:r>
              <a:rPr lang="en-US" dirty="0">
                <a:latin typeface="Arial" charset="0"/>
              </a:rPr>
              <a:t>	</a:t>
            </a:r>
            <a:r>
              <a:rPr lang="en-US" dirty="0">
                <a:latin typeface="Courier New" panose="02070309020205020404" pitchFamily="49" charset="0"/>
                <a:cs typeface="Courier New" panose="02070309020205020404" pitchFamily="49" charset="0"/>
              </a:rPr>
              <a:t>SQL&gt; CONNECT / AS SYSDBA</a:t>
            </a:r>
          </a:p>
          <a:p>
            <a:pPr marL="304746" lvl="2" indent="0">
              <a:buNone/>
            </a:pPr>
            <a:r>
              <a:rPr lang="en-US" dirty="0">
                <a:latin typeface="Courier New" panose="02070309020205020404" pitchFamily="49" charset="0"/>
                <a:cs typeface="Courier New" panose="02070309020205020404" pitchFamily="49" charset="0"/>
              </a:rPr>
              <a:t>	SQL&gt; CREATE PROFILE c##cprofile_dev limit … CONTAINER=ALL;</a:t>
            </a:r>
          </a:p>
          <a:p>
            <a:pPr lvl="2"/>
            <a:r>
              <a:rPr lang="en-US" b="1" dirty="0">
                <a:latin typeface="Arial" charset="0"/>
              </a:rPr>
              <a:t>Local profile: </a:t>
            </a:r>
            <a:r>
              <a:rPr lang="en-US" dirty="0">
                <a:latin typeface="Arial" charset="0"/>
              </a:rPr>
              <a:t>The profile is created in a single PDB and can be used within that PDB only. To create a local profile by using SQL*Plus, log in to the PDB and issue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PROFILE</a:t>
            </a:r>
            <a:r>
              <a:rPr lang="en-US" dirty="0">
                <a:latin typeface="Arial" charset="0"/>
              </a:rPr>
              <a:t> command without the </a:t>
            </a:r>
            <a:r>
              <a:rPr lang="en-US" dirty="0">
                <a:latin typeface="Courier New" panose="02070309020205020404" pitchFamily="49" charset="0"/>
                <a:cs typeface="Courier New" panose="02070309020205020404" pitchFamily="49" charset="0"/>
              </a:rPr>
              <a:t>CONTAINER=ALL</a:t>
            </a:r>
            <a:r>
              <a:rPr lang="en-US" dirty="0">
                <a:latin typeface="Arial" charset="0"/>
              </a:rPr>
              <a:t> clause. For example:</a:t>
            </a:r>
          </a:p>
          <a:p>
            <a:pPr marL="304746" lvl="2" indent="0">
              <a:buNone/>
            </a:pPr>
            <a:r>
              <a:rPr lang="en-US" dirty="0">
                <a:latin typeface="Arial" charset="0"/>
              </a:rPr>
              <a:t>	</a:t>
            </a:r>
            <a:r>
              <a:rPr lang="en-US" dirty="0">
                <a:latin typeface="Courier New" panose="02070309020205020404" pitchFamily="49" charset="0"/>
                <a:cs typeface="Courier New" panose="02070309020205020404" pitchFamily="49" charset="0"/>
              </a:rPr>
              <a:t>SQL&gt; CONNECT SYS@PDB1 AS SYSDBA</a:t>
            </a:r>
          </a:p>
          <a:p>
            <a:pPr marL="304746" lvl="2" indent="0">
              <a:buNone/>
            </a:pPr>
            <a:r>
              <a:rPr lang="en-US" dirty="0">
                <a:latin typeface="Courier New" panose="02070309020205020404" pitchFamily="49" charset="0"/>
                <a:cs typeface="Courier New" panose="02070309020205020404" pitchFamily="49" charset="0"/>
              </a:rPr>
              <a:t>	SQL&gt; CREATE PROFILE lprofile_PDB1 limit … ;</a:t>
            </a:r>
          </a:p>
          <a:p>
            <a:pPr lvl="1" eaLnBrk="1" hangingPunct="1"/>
            <a:r>
              <a:rPr lang="en-US" dirty="0">
                <a:latin typeface="Arial" charset="0"/>
              </a:rPr>
              <a:t>In the diagram in the slide, the common profile named </a:t>
            </a:r>
            <a:r>
              <a:rPr lang="en-US" dirty="0">
                <a:latin typeface="Courier New" panose="02070309020205020404" pitchFamily="49" charset="0"/>
                <a:cs typeface="Courier New" panose="02070309020205020404" pitchFamily="49" charset="0"/>
              </a:rPr>
              <a:t>c##cprofile_dev</a:t>
            </a:r>
            <a:r>
              <a:rPr lang="en-US" dirty="0">
                <a:latin typeface="Arial" charset="0"/>
              </a:rPr>
              <a:t> is created commonly at the CDB level. The </a:t>
            </a:r>
            <a:r>
              <a:rPr lang="en-US" dirty="0">
                <a:latin typeface="Courier New" panose="02070309020205020404" pitchFamily="49" charset="0"/>
                <a:cs typeface="Courier New" panose="02070309020205020404" pitchFamily="49" charset="0"/>
              </a:rPr>
              <a:t>CREATE</a:t>
            </a:r>
            <a:r>
              <a:rPr lang="en-US" dirty="0">
                <a:latin typeface="Arial" charset="0"/>
              </a:rPr>
              <a:t> operation is replicated in all containers, including the root container where it was initially created. Consequently, the same profile </a:t>
            </a:r>
            <a:r>
              <a:rPr lang="en-US" dirty="0">
                <a:latin typeface="Courier New" panose="02070309020205020404" pitchFamily="49" charset="0"/>
                <a:cs typeface="Courier New" panose="02070309020205020404" pitchFamily="49" charset="0"/>
              </a:rPr>
              <a:t>c##cprofile_dev</a:t>
            </a:r>
            <a:r>
              <a:rPr lang="en-US" dirty="0">
                <a:latin typeface="Arial" charset="0"/>
              </a:rPr>
              <a:t> is created in </a:t>
            </a:r>
            <a:r>
              <a:rPr lang="en-US" dirty="0">
                <a:latin typeface="Courier New" panose="02070309020205020404" pitchFamily="49" charset="0"/>
                <a:cs typeface="Courier New" panose="02070309020205020404" pitchFamily="49" charset="0"/>
              </a:rPr>
              <a:t>PDB1</a:t>
            </a:r>
            <a:r>
              <a:rPr lang="en-US" dirty="0">
                <a:latin typeface="Arial" charset="0"/>
              </a:rPr>
              <a:t>. The profile named </a:t>
            </a:r>
            <a:r>
              <a:rPr lang="en-US" dirty="0">
                <a:latin typeface="Courier New" panose="02070309020205020404" pitchFamily="49" charset="0"/>
                <a:cs typeface="Courier New" panose="02070309020205020404" pitchFamily="49" charset="0"/>
              </a:rPr>
              <a:t>lprofile_PDB1</a:t>
            </a:r>
            <a:r>
              <a:rPr lang="en-US" dirty="0">
                <a:latin typeface="Arial" charset="0"/>
              </a:rPr>
              <a:t> is created locally in </a:t>
            </a:r>
            <a:r>
              <a:rPr lang="en-US" dirty="0">
                <a:latin typeface="Courier New" panose="02070309020205020404" pitchFamily="49" charset="0"/>
                <a:cs typeface="Courier New" panose="02070309020205020404" pitchFamily="49" charset="0"/>
              </a:rPr>
              <a:t>PDB1</a:t>
            </a:r>
            <a:r>
              <a:rPr lang="en-US" dirty="0">
                <a:latin typeface="Arial" charset="0"/>
              </a:rPr>
              <a:t> and exists only in </a:t>
            </a:r>
            <a:r>
              <a:rPr lang="en-US" dirty="0">
                <a:latin typeface="Courier New" panose="02070309020205020404" pitchFamily="49" charset="0"/>
                <a:cs typeface="Courier New" panose="02070309020205020404" pitchFamily="49" charset="0"/>
              </a:rPr>
              <a:t>PDB1</a:t>
            </a:r>
            <a:r>
              <a:rPr lang="en-US" dirty="0">
                <a:latin typeface="Arial" charset="0"/>
              </a:rPr>
              <a: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210B8011-2BD3-4036-924F-542DA5841E1D}" type="slidenum">
              <a:rPr lang="en-US" smtClean="0"/>
              <a:t>36</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799337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9 - </a:t>
            </a:r>
            <a:fld id="{0561F7AD-E10E-42DB-A518-2434F95DD8B2}" type="slidenum">
              <a:rPr lang="en-US" smtClean="0"/>
              <a:t>37</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rPr>
              <a:t>Dropping or Changing Profiles</a:t>
            </a:r>
          </a:p>
          <a:p>
            <a:pPr lvl="1" eaLnBrk="1" hangingPunct="1"/>
            <a:r>
              <a:rPr lang="en-US" dirty="0">
                <a:latin typeface="Arial" charset="0"/>
              </a:rPr>
              <a:t>In Enterprise Manager Database Express, you cannot drop a profile that is used by users. However, if you drop a profile with the </a:t>
            </a:r>
            <a:r>
              <a:rPr lang="en-US" dirty="0">
                <a:latin typeface="Courier New" panose="02070309020205020404" pitchFamily="49" charset="0"/>
                <a:cs typeface="Courier New" panose="02070309020205020404" pitchFamily="49" charset="0"/>
              </a:rPr>
              <a:t>CASCADE</a:t>
            </a:r>
            <a:r>
              <a:rPr lang="en-US" dirty="0">
                <a:latin typeface="Arial" charset="0"/>
              </a:rPr>
              <a:t> option (for example, in SQL*Plus), all users who have that profile are automatically assigned the </a:t>
            </a:r>
            <a:r>
              <a:rPr lang="en-US" dirty="0">
                <a:latin typeface="Courier New" panose="02070309020205020404" pitchFamily="49" charset="0"/>
                <a:cs typeface="Courier New" panose="02070309020205020404" pitchFamily="49" charset="0"/>
              </a:rPr>
              <a:t>DEFAULT</a:t>
            </a:r>
            <a:r>
              <a:rPr lang="en-US" dirty="0">
                <a:latin typeface="Arial" charset="0"/>
              </a:rPr>
              <a:t> profile. </a:t>
            </a:r>
          </a:p>
          <a:p>
            <a:pPr lvl="1" eaLnBrk="1" hangingPunct="1"/>
            <a:r>
              <a:rPr lang="en-US" dirty="0">
                <a:latin typeface="Arial" charset="0"/>
              </a:rPr>
              <a:t>If users have already logged in when you change their profile, the change does not take effect until their next login.</a:t>
            </a:r>
          </a:p>
        </p:txBody>
      </p:sp>
    </p:spTree>
    <p:extLst>
      <p:ext uri="{BB962C8B-B14F-4D97-AF65-F5344CB8AC3E}">
        <p14:creationId xmlns:p14="http://schemas.microsoft.com/office/powerpoint/2010/main" val="31402134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CPU Resources</a:t>
            </a:r>
          </a:p>
          <a:p>
            <a:pPr lvl="1"/>
            <a:r>
              <a:rPr lang="en-US" altLang="en-US" dirty="0">
                <a:latin typeface="Arial" charset="0"/>
              </a:rPr>
              <a:t>CPU resources may be limited on a per-session or per-call basis. A CPU/Session limitation of 1,000 means that if any individual session that uses this profile consumes more than 10 seconds of CPU time (CPU time limitations are in hundredths of a second), that session receives the following error message and is logged off:</a:t>
            </a:r>
          </a:p>
          <a:p>
            <a:pPr lvl="1"/>
            <a:r>
              <a:rPr lang="en-US" altLang="en-US" dirty="0">
                <a:latin typeface="Courier New" panose="02070309020205020404" pitchFamily="49" charset="0"/>
                <a:cs typeface="Courier New" panose="02070309020205020404" pitchFamily="49" charset="0"/>
              </a:rPr>
              <a:t>ORA-02392: exceeded session limit on CPU usage, you are being logged off.</a:t>
            </a:r>
          </a:p>
          <a:p>
            <a:pPr lvl="1"/>
            <a:r>
              <a:rPr lang="en-US" altLang="en-US" dirty="0">
                <a:latin typeface="Arial" charset="0"/>
              </a:rPr>
              <a:t>A per-call limitation does the same thing, but instead of limiting the user’s overall session, it prevents any single command from consuming too much CPU. If CPU/Call is limited and the user exceeds the limitation, the command aborts. The user receives an error message, such as:</a:t>
            </a:r>
          </a:p>
          <a:p>
            <a:pPr lvl="1"/>
            <a:r>
              <a:rPr lang="en-US" altLang="en-US" dirty="0">
                <a:latin typeface="Courier New" panose="02070309020205020404" pitchFamily="49" charset="0"/>
                <a:cs typeface="Courier New" panose="02070309020205020404" pitchFamily="49" charset="0"/>
              </a:rPr>
              <a:t>ORA-02393: exceeded call limit on CPU usage</a:t>
            </a:r>
          </a:p>
          <a:p>
            <a:pPr lvl="1"/>
            <a:r>
              <a:rPr lang="en-US" altLang="en-US" b="1" dirty="0">
                <a:latin typeface="Arial" charset="0"/>
              </a:rPr>
              <a:t>Network and Memory Resources</a:t>
            </a:r>
          </a:p>
          <a:p>
            <a:pPr lvl="1"/>
            <a:r>
              <a:rPr lang="en-US" altLang="en-US" dirty="0">
                <a:latin typeface="Arial" charset="0"/>
              </a:rPr>
              <a:t>Each database session consumes system memory resources and (if the session is from a user who is not local to the server) network resources. You can specify the following:</a:t>
            </a:r>
          </a:p>
          <a:p>
            <a:pPr lvl="2"/>
            <a:r>
              <a:rPr lang="en-US" altLang="en-US" b="1" dirty="0">
                <a:latin typeface="Arial" charset="0"/>
              </a:rPr>
              <a:t>Connect Time: </a:t>
            </a:r>
            <a:r>
              <a:rPr lang="en-US" altLang="en-US" dirty="0">
                <a:latin typeface="Arial" charset="0"/>
              </a:rPr>
              <a:t>Indicates for how many minutes a user can be connected before being automatically logged off.</a:t>
            </a:r>
          </a:p>
          <a:p>
            <a:pPr lvl="2"/>
            <a:r>
              <a:rPr lang="en-US" altLang="en-US" b="1" dirty="0">
                <a:latin typeface="Arial" charset="0"/>
              </a:rPr>
              <a:t>Idle Time: </a:t>
            </a:r>
            <a:r>
              <a:rPr lang="en-US" altLang="en-US" dirty="0">
                <a:latin typeface="Arial" charset="0"/>
              </a:rPr>
              <a:t>Indicates for how many minutes a user’s session can remain idle before being automatically logged off. Idle time is calculated for the server process only. It does not take into account application activity. The </a:t>
            </a:r>
            <a:r>
              <a:rPr lang="en-US" altLang="en-US" dirty="0">
                <a:latin typeface="Courier New" panose="02070309020205020404" pitchFamily="49" charset="0"/>
                <a:cs typeface="Courier New" panose="02070309020205020404" pitchFamily="49" charset="0"/>
              </a:rPr>
              <a:t>IDLE_TIME</a:t>
            </a:r>
            <a:r>
              <a:rPr lang="en-US" altLang="en-US" dirty="0">
                <a:latin typeface="Arial" charset="0"/>
              </a:rPr>
              <a:t> limit is not affected by long-running queries and other operations.</a:t>
            </a:r>
          </a:p>
          <a:p>
            <a:pPr lvl="2"/>
            <a:r>
              <a:rPr lang="en-US" altLang="en-US" b="1" dirty="0">
                <a:latin typeface="Arial" charset="0"/>
              </a:rPr>
              <a:t>Concurrent Sessions: </a:t>
            </a:r>
            <a:r>
              <a:rPr lang="en-US" altLang="en-US" dirty="0">
                <a:latin typeface="Arial" charset="0"/>
              </a:rPr>
              <a:t>Indicates how many concurrent sessions can be created by using a database user account.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DDBE3B5F-342A-4832-8B19-67AAAF7B520D}" type="slidenum">
              <a:rPr lang="en-US" smtClean="0"/>
              <a:t>38</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911464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9 - </a:t>
            </a:r>
            <a:fld id="{D441F5D6-B996-4F2F-8F11-230AAA00322E}" type="slidenum">
              <a:rPr lang="en-US" smtClean="0"/>
              <a:t>39</a:t>
            </a:fld>
            <a:endParaRPr lang="en-US" dirty="0"/>
          </a:p>
        </p:txBody>
      </p:sp>
      <p:sp>
        <p:nvSpPr>
          <p:cNvPr id="5" name="Notes Placeholder 4"/>
          <p:cNvSpPr>
            <a:spLocks noGrp="1"/>
          </p:cNvSpPr>
          <p:nvPr>
            <p:ph type="body" idx="1"/>
          </p:nvPr>
        </p:nvSpPr>
        <p:spPr>
          <a:xfrm>
            <a:off x="292608" y="450056"/>
            <a:ext cx="6400800" cy="8191024"/>
          </a:xfrm>
        </p:spPr>
        <p:txBody>
          <a:bodyPr/>
          <a:lstStyle/>
          <a:p>
            <a:pPr lvl="2" eaLnBrk="1" hangingPunct="1"/>
            <a:r>
              <a:rPr lang="en-US" b="1" dirty="0">
                <a:latin typeface="Arial" charset="0"/>
              </a:rPr>
              <a:t>Private SGA: </a:t>
            </a:r>
            <a:r>
              <a:rPr lang="en-US" dirty="0">
                <a:latin typeface="Arial" charset="0"/>
              </a:rPr>
              <a:t>Limits the amount of space consumed in the System Global Area (SGA) for sorting, merging bitmaps, and so on. This restriction takes effect only if the session uses a shared server configuration.</a:t>
            </a:r>
          </a:p>
          <a:p>
            <a:pPr lvl="1" eaLnBrk="1" hangingPunct="1"/>
            <a:r>
              <a:rPr lang="en-US" b="1" dirty="0">
                <a:latin typeface="Arial" charset="0"/>
              </a:rPr>
              <a:t>Disk I/O Resources</a:t>
            </a:r>
          </a:p>
          <a:p>
            <a:pPr lvl="1" eaLnBrk="1" hangingPunct="1"/>
            <a:r>
              <a:rPr lang="en-US" dirty="0">
                <a:latin typeface="Arial" charset="0"/>
              </a:rPr>
              <a:t>Disk I/O resources limit the amount of data a user can read at the per-session level or per-call level. Reads/Session and Reads/Call place a limitation on the total number of reads from both memory and the disk. This can be done to ensure that no I/O-intensive statements overuse memory and disks.</a:t>
            </a:r>
          </a:p>
        </p:txBody>
      </p:sp>
    </p:spTree>
    <p:extLst>
      <p:ext uri="{BB962C8B-B14F-4D97-AF65-F5344CB8AC3E}">
        <p14:creationId xmlns:p14="http://schemas.microsoft.com/office/powerpoint/2010/main" val="2288971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Users page may be selected from various consoles. On the Users page, you can add individual users and configure the roles (privileges) for each user.</a:t>
            </a:r>
          </a:p>
          <a:p>
            <a:pPr lvl="1"/>
            <a:r>
              <a:rPr lang="en-US" altLang="en-US" dirty="0">
                <a:latin typeface="Arial" charset="0"/>
              </a:rPr>
              <a:t>User privileges are controlled through assigned roles. The roles assign privileges in a granular fashion, and each role has specific privileges.</a:t>
            </a:r>
          </a:p>
          <a:p>
            <a:pPr lvl="1"/>
            <a:r>
              <a:rPr lang="en-US" altLang="en-US" dirty="0">
                <a:latin typeface="Arial" charset="0"/>
              </a:rPr>
              <a:t>The Import button allows you to import a list of users as a CSV file (comma delimited).</a:t>
            </a:r>
          </a:p>
          <a:p>
            <a:pPr lvl="1"/>
            <a:r>
              <a:rPr lang="en-US" altLang="en-US" dirty="0">
                <a:latin typeface="Arial" charset="0"/>
              </a:rPr>
              <a:t>The Users page provides administration for:</a:t>
            </a:r>
          </a:p>
          <a:p>
            <a:pPr lvl="2"/>
            <a:r>
              <a:rPr lang="en-US" altLang="en-US" b="1" dirty="0">
                <a:latin typeface="Arial" charset="0"/>
              </a:rPr>
              <a:t>SFTP users for file transfers:</a:t>
            </a:r>
            <a:r>
              <a:rPr lang="en-US" altLang="en-US" dirty="0">
                <a:latin typeface="Arial" charset="0"/>
              </a:rPr>
              <a:t> Predefined users with specific uses</a:t>
            </a:r>
          </a:p>
          <a:p>
            <a:pPr lvl="2"/>
            <a:r>
              <a:rPr lang="en-US" altLang="en-US" b="1" dirty="0">
                <a:latin typeface="Arial" charset="0"/>
              </a:rPr>
              <a:t>Roles: </a:t>
            </a:r>
            <a:r>
              <a:rPr lang="en-US" altLang="en-US" dirty="0">
                <a:latin typeface="Arial" charset="0"/>
              </a:rPr>
              <a:t>Predefined roles for managing cloud services; roles are assigned to individual users, or a single role can be assigned to a list of users in a CSV file</a:t>
            </a:r>
          </a:p>
          <a:p>
            <a:pPr lvl="2"/>
            <a:r>
              <a:rPr lang="en-US" altLang="en-US" b="1" dirty="0">
                <a:latin typeface="Arial" charset="0"/>
              </a:rPr>
              <a:t>Custom Roles: </a:t>
            </a:r>
            <a:r>
              <a:rPr lang="en-US" altLang="en-US" dirty="0">
                <a:latin typeface="Arial" charset="0"/>
              </a:rPr>
              <a:t>Created and deleted by identity domain administrators and then used by application developers to secure applications</a:t>
            </a:r>
          </a:p>
          <a:p>
            <a:pPr lvl="2"/>
            <a:r>
              <a:rPr lang="en-US" altLang="en-US" b="1" dirty="0">
                <a:latin typeface="Arial" charset="0"/>
              </a:rPr>
              <a:t>SSO Configuration: </a:t>
            </a:r>
            <a:r>
              <a:rPr lang="en-US" altLang="en-US" dirty="0">
                <a:latin typeface="Arial" charset="0"/>
              </a:rPr>
              <a:t>Used to configure Single Sign-On so your users can use their company credentials to log in to all applications, including Oracle Cloud applications</a:t>
            </a:r>
          </a:p>
          <a:p>
            <a:pPr lvl="2"/>
            <a:r>
              <a:rPr lang="en-US" altLang="en-US" b="1" dirty="0">
                <a:latin typeface="Arial" charset="0"/>
              </a:rPr>
              <a:t>OAuth Administration: </a:t>
            </a:r>
            <a:r>
              <a:rPr lang="en-US" altLang="en-US" dirty="0">
                <a:latin typeface="Arial" charset="0"/>
              </a:rPr>
              <a:t>Used to manage client access to Oracle Cloud APIs using the OAuth 2.0 protocol</a:t>
            </a:r>
          </a:p>
          <a:p>
            <a:pPr lvl="2"/>
            <a:r>
              <a:rPr lang="en-US" altLang="en-US" b="1" dirty="0">
                <a:latin typeface="Arial" charset="0"/>
              </a:rPr>
              <a:t>My Profile: </a:t>
            </a:r>
            <a:r>
              <a:rPr lang="en-US" altLang="en-US" dirty="0">
                <a:latin typeface="Arial" charset="0"/>
              </a:rPr>
              <a:t>Each user can modify basic user information, reset the password, change the roles, and remove the user.</a:t>
            </a:r>
          </a:p>
          <a:p>
            <a:pPr lvl="1"/>
            <a:r>
              <a:rPr lang="en-US" altLang="en-US" dirty="0">
                <a:latin typeface="Arial" charset="0"/>
              </a:rPr>
              <a:t>For each user, there is also a menu icon that can be used to modify basic user information, reset the password, change the roles, and remove the user.</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3998AB42-71FE-4B31-A8B3-6DAFB6DDCDFA}" type="slidenum">
              <a:rPr lang="en-US" smtClean="0"/>
              <a:t>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1772516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9 - </a:t>
            </a:r>
            <a:fld id="{7D8C7576-262D-433C-8D93-C055ADF244BE}" type="slidenum">
              <a:rPr lang="en-US" smtClean="0"/>
              <a:t>40</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pPr lvl="1"/>
            <a:r>
              <a:rPr lang="en-US" altLang="en-US" b="1" dirty="0">
                <a:latin typeface="Arial" charset="0"/>
              </a:rPr>
              <a:t>Account Locking</a:t>
            </a:r>
          </a:p>
          <a:p>
            <a:pPr lvl="1"/>
            <a:r>
              <a:rPr lang="en-US" altLang="en-US" dirty="0">
                <a:latin typeface="Arial" charset="0"/>
              </a:rPr>
              <a:t>Account locking enables automatic locking of accounts for a set duration when users fail to log in to the system in the specified number of attempts or when accounts sit inactive for a predefined number of days (users have not attempted to log in to their accounts). Configure the following profile parameters:</a:t>
            </a:r>
          </a:p>
          <a:p>
            <a:pPr lvl="2"/>
            <a:r>
              <a:rPr lang="en-US" altLang="en-US" dirty="0">
                <a:latin typeface="Courier New" panose="02070309020205020404" pitchFamily="49" charset="0"/>
                <a:cs typeface="Courier New" panose="02070309020205020404" pitchFamily="49" charset="0"/>
              </a:rPr>
              <a:t>FAILED_LOGIN_ATTEMPTS</a:t>
            </a:r>
            <a:r>
              <a:rPr lang="en-US" altLang="en-US" dirty="0">
                <a:latin typeface="Arial" charset="0"/>
              </a:rPr>
              <a:t> specifies the number of failed login attempts before the lockout of the account.</a:t>
            </a:r>
          </a:p>
          <a:p>
            <a:pPr lvl="2"/>
            <a:r>
              <a:rPr lang="en-US" altLang="en-US" dirty="0">
                <a:latin typeface="Courier New" panose="02070309020205020404" pitchFamily="49" charset="0"/>
                <a:cs typeface="Courier New" panose="02070309020205020404" pitchFamily="49" charset="0"/>
              </a:rPr>
              <a:t>PASSWORD_LOCK_TIME</a:t>
            </a:r>
            <a:r>
              <a:rPr lang="en-US" altLang="en-US" dirty="0">
                <a:latin typeface="Arial" charset="0"/>
              </a:rPr>
              <a:t> specifies the number of days for which the account is locked after the specified number of failed login attempts.</a:t>
            </a:r>
          </a:p>
          <a:p>
            <a:pPr lvl="2"/>
            <a:r>
              <a:rPr lang="en-US" altLang="en-US" dirty="0">
                <a:latin typeface="Courier New" panose="02070309020205020404" pitchFamily="49" charset="0"/>
                <a:cs typeface="Courier New" panose="02070309020205020404" pitchFamily="49" charset="0"/>
              </a:rPr>
              <a:t>INACTIVE_ACCOUNT_TIME</a:t>
            </a:r>
            <a:r>
              <a:rPr lang="en-US" altLang="en-US" dirty="0">
                <a:latin typeface="Arial" charset="0"/>
              </a:rPr>
              <a:t> specifies the number of days an account can be inactive before it is locked.</a:t>
            </a:r>
          </a:p>
          <a:p>
            <a:pPr lvl="1"/>
            <a:r>
              <a:rPr lang="en-US" altLang="en-US" b="1" dirty="0">
                <a:latin typeface="Arial" charset="0"/>
              </a:rPr>
              <a:t>Password Aging and Expiration</a:t>
            </a:r>
          </a:p>
          <a:p>
            <a:pPr lvl="1"/>
            <a:r>
              <a:rPr lang="en-US" altLang="en-US" dirty="0">
                <a:latin typeface="Arial" charset="0"/>
              </a:rPr>
              <a:t>Password aging and expiration enables user passwords to have a lifetime, after which the passwords expire and must be changed. Configure the following profile parameters:</a:t>
            </a:r>
          </a:p>
          <a:p>
            <a:pPr lvl="2"/>
            <a:r>
              <a:rPr lang="en-US" altLang="en-US" dirty="0">
                <a:latin typeface="Courier New" panose="02070309020205020404" pitchFamily="49" charset="0"/>
                <a:cs typeface="Courier New" panose="02070309020205020404" pitchFamily="49" charset="0"/>
              </a:rPr>
              <a:t>PASSWORD_LIFE_TIME</a:t>
            </a:r>
            <a:r>
              <a:rPr lang="en-US" altLang="en-US" dirty="0">
                <a:latin typeface="Arial" charset="0"/>
              </a:rPr>
              <a:t> determines the lifetime of the password in days, after which the password expires.</a:t>
            </a:r>
          </a:p>
          <a:p>
            <a:pPr lvl="2"/>
            <a:r>
              <a:rPr lang="en-US" altLang="en-US" dirty="0">
                <a:latin typeface="Courier New" panose="02070309020205020404" pitchFamily="49" charset="0"/>
                <a:cs typeface="Courier New" panose="02070309020205020404" pitchFamily="49" charset="0"/>
              </a:rPr>
              <a:t>PASSWORD_GRACE_TIME</a:t>
            </a:r>
            <a:r>
              <a:rPr lang="en-US" altLang="en-US" dirty="0">
                <a:latin typeface="Arial" charset="0"/>
              </a:rPr>
              <a:t> specifies a grace period in days for changing the password after the first successful login after the password has expired.</a:t>
            </a:r>
          </a:p>
          <a:p>
            <a:pPr lvl="1"/>
            <a:r>
              <a:rPr lang="en-US" altLang="en-US" dirty="0">
                <a:latin typeface="Arial" charset="0"/>
              </a:rPr>
              <a:t>Expiring passwords and locking the </a:t>
            </a:r>
            <a:r>
              <a:rPr lang="en-US" altLang="en-US" dirty="0">
                <a:latin typeface="Courier New" panose="02070309020205020404" pitchFamily="49" charset="0"/>
                <a:cs typeface="Courier New" panose="02070309020205020404" pitchFamily="49" charset="0"/>
              </a:rPr>
              <a:t>SYS</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SYSMAN</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DBSNMP</a:t>
            </a:r>
            <a:r>
              <a:rPr lang="en-US" altLang="en-US" dirty="0">
                <a:latin typeface="Arial" charset="0"/>
              </a:rPr>
              <a:t> accounts prevent Enterprise Manager from functioning properly. The applications must catch the “password expired” warning message and handle the password change; otherwise, the grace period expires and the user is locked out without knowing the reason.</a:t>
            </a:r>
          </a:p>
        </p:txBody>
      </p:sp>
    </p:spTree>
    <p:extLst>
      <p:ext uri="{BB962C8B-B14F-4D97-AF65-F5344CB8AC3E}">
        <p14:creationId xmlns:p14="http://schemas.microsoft.com/office/powerpoint/2010/main" val="12666836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9 - </a:t>
            </a:r>
            <a:fld id="{AFE014A0-AD1B-47BC-A57E-DC6A81177B9D}" type="slidenum">
              <a:rPr lang="en-US" smtClean="0"/>
              <a:t>41</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rPr>
              <a:t>Password History</a:t>
            </a:r>
          </a:p>
          <a:p>
            <a:pPr lvl="1" eaLnBrk="1" hangingPunct="1"/>
            <a:r>
              <a:rPr lang="en-US" dirty="0">
                <a:latin typeface="Arial" charset="0"/>
              </a:rPr>
              <a:t>Password history checks the new password to ensure that the password is not reused for a specified amount of time or a specified number of password changes. Configure one of the following parameters:</a:t>
            </a:r>
          </a:p>
          <a:p>
            <a:pPr lvl="2" eaLnBrk="1" hangingPunct="1"/>
            <a:r>
              <a:rPr lang="en-US" dirty="0">
                <a:latin typeface="Courier New" panose="02070309020205020404" pitchFamily="49" charset="0"/>
                <a:cs typeface="Courier New" panose="02070309020205020404" pitchFamily="49" charset="0"/>
              </a:rPr>
              <a:t>PASSWORD_REUSE_TIME</a:t>
            </a:r>
            <a:r>
              <a:rPr lang="en-US" dirty="0">
                <a:latin typeface="Arial" charset="0"/>
              </a:rPr>
              <a:t> specifies that a user cannot reuse a password for a given number of days.</a:t>
            </a:r>
          </a:p>
          <a:p>
            <a:pPr lvl="2" eaLnBrk="1" hangingPunct="1"/>
            <a:r>
              <a:rPr lang="en-US" dirty="0">
                <a:latin typeface="Courier New" panose="02070309020205020404" pitchFamily="49" charset="0"/>
                <a:cs typeface="Courier New" panose="02070309020205020404" pitchFamily="49" charset="0"/>
              </a:rPr>
              <a:t>PASSWORD_REUSE_MAX</a:t>
            </a:r>
            <a:r>
              <a:rPr lang="en-US" dirty="0">
                <a:latin typeface="Arial" charset="0"/>
              </a:rPr>
              <a:t> specifies the number of password changes that are required before the current password can be reused.</a:t>
            </a:r>
          </a:p>
          <a:p>
            <a:pPr lvl="2" eaLnBrk="1" hangingPunct="1"/>
            <a:r>
              <a:rPr lang="en-US" dirty="0">
                <a:latin typeface="Courier New" panose="02070309020205020404" pitchFamily="49" charset="0"/>
                <a:cs typeface="Courier New" panose="02070309020205020404" pitchFamily="49" charset="0"/>
              </a:rPr>
              <a:t>PASSWORD_VERIFY_FUNCTION</a:t>
            </a:r>
            <a:r>
              <a:rPr lang="en-US" dirty="0">
                <a:latin typeface="Arial" charset="0"/>
              </a:rPr>
              <a:t> checks for password complexity for the </a:t>
            </a:r>
            <a:r>
              <a:rPr lang="en-US" dirty="0">
                <a:latin typeface="Courier New" panose="02070309020205020404" pitchFamily="49" charset="0"/>
                <a:cs typeface="Courier New" panose="02070309020205020404" pitchFamily="49" charset="0"/>
              </a:rPr>
              <a:t>SYS</a:t>
            </a:r>
            <a:r>
              <a:rPr lang="en-US" dirty="0">
                <a:latin typeface="Arial" charset="0"/>
              </a:rPr>
              <a:t> user.</a:t>
            </a:r>
          </a:p>
          <a:p>
            <a:pPr lvl="1" eaLnBrk="1" hangingPunct="1"/>
            <a:r>
              <a:rPr lang="en-US" dirty="0">
                <a:latin typeface="Arial" charset="0"/>
              </a:rPr>
              <a:t>Recall that the values of the profile parameters are either set or inherited from the </a:t>
            </a:r>
            <a:r>
              <a:rPr lang="en-US" dirty="0">
                <a:latin typeface="Courier New" panose="02070309020205020404" pitchFamily="49" charset="0"/>
                <a:cs typeface="Courier New" panose="02070309020205020404" pitchFamily="49" charset="0"/>
              </a:rPr>
              <a:t>DEFAULT</a:t>
            </a:r>
            <a:r>
              <a:rPr lang="en-US" dirty="0">
                <a:latin typeface="Arial" charset="0"/>
              </a:rPr>
              <a:t> profile.</a:t>
            </a:r>
          </a:p>
          <a:p>
            <a:pPr lvl="1" eaLnBrk="1" hangingPunct="1"/>
            <a:r>
              <a:rPr lang="en-US" dirty="0">
                <a:latin typeface="Arial" charset="0"/>
              </a:rPr>
              <a:t>If both password history parameters have a value of </a:t>
            </a:r>
            <a:r>
              <a:rPr lang="en-US" dirty="0">
                <a:latin typeface="Courier New" panose="02070309020205020404" pitchFamily="49" charset="0"/>
                <a:cs typeface="Courier New" panose="02070309020205020404" pitchFamily="49" charset="0"/>
              </a:rPr>
              <a:t>UNLIMITED</a:t>
            </a:r>
            <a:r>
              <a:rPr lang="en-US" dirty="0">
                <a:latin typeface="Arial" charset="0"/>
              </a:rPr>
              <a:t>, Oracle Database ignores both. The user can reuse any password at any time, which is not a good security practice. If both parameters are set, password reuse is allowed, but only after meeting both conditions. The user must have changed the password the specified number of times, and the specified number of days must have passed since the old password was last used. For example, the profile of user </a:t>
            </a:r>
            <a:r>
              <a:rPr lang="en-US" dirty="0">
                <a:latin typeface="Courier New" panose="02070309020205020404" pitchFamily="49" charset="0"/>
                <a:cs typeface="Courier New" panose="02070309020205020404" pitchFamily="49" charset="0"/>
              </a:rPr>
              <a:t>ALFRED</a:t>
            </a:r>
            <a:r>
              <a:rPr lang="en-US" dirty="0">
                <a:latin typeface="Arial" charset="0"/>
              </a:rPr>
              <a:t> has </a:t>
            </a:r>
            <a:r>
              <a:rPr lang="en-US" dirty="0">
                <a:latin typeface="Courier New" panose="02070309020205020404" pitchFamily="49" charset="0"/>
                <a:cs typeface="Courier New" panose="02070309020205020404" pitchFamily="49" charset="0"/>
              </a:rPr>
              <a:t>PASSWORD_REUSE_MAX</a:t>
            </a:r>
            <a:r>
              <a:rPr lang="en-US" dirty="0">
                <a:latin typeface="Arial" charset="0"/>
              </a:rPr>
              <a:t> set to </a:t>
            </a:r>
            <a:r>
              <a:rPr lang="en-US" dirty="0">
                <a:latin typeface="Courier New" panose="02070309020205020404" pitchFamily="49" charset="0"/>
                <a:cs typeface="Courier New" panose="02070309020205020404" pitchFamily="49" charset="0"/>
              </a:rPr>
              <a:t>10</a:t>
            </a:r>
            <a:r>
              <a:rPr lang="en-US" dirty="0">
                <a:latin typeface="Arial" charset="0"/>
              </a:rPr>
              <a:t> and </a:t>
            </a:r>
            <a:r>
              <a:rPr lang="en-US" dirty="0">
                <a:latin typeface="Courier New" panose="02070309020205020404" pitchFamily="49" charset="0"/>
                <a:cs typeface="Courier New" panose="02070309020205020404" pitchFamily="49" charset="0"/>
              </a:rPr>
              <a:t>PASSWORD_REUSE_TIME</a:t>
            </a:r>
            <a:r>
              <a:rPr lang="en-US" dirty="0">
                <a:latin typeface="Arial" charset="0"/>
              </a:rPr>
              <a:t> set to </a:t>
            </a:r>
            <a:r>
              <a:rPr lang="en-US" dirty="0">
                <a:latin typeface="Courier New" panose="02070309020205020404" pitchFamily="49" charset="0"/>
                <a:cs typeface="Courier New" panose="02070309020205020404" pitchFamily="49" charset="0"/>
              </a:rPr>
              <a:t>30</a:t>
            </a:r>
            <a:r>
              <a:rPr lang="en-US" dirty="0">
                <a:latin typeface="Arial" charset="0"/>
              </a:rPr>
              <a:t>. User </a:t>
            </a:r>
            <a:r>
              <a:rPr lang="en-US" dirty="0">
                <a:latin typeface="Courier New" panose="02070309020205020404" pitchFamily="49" charset="0"/>
                <a:cs typeface="Courier New" panose="02070309020205020404" pitchFamily="49" charset="0"/>
              </a:rPr>
              <a:t>ALFRED</a:t>
            </a:r>
            <a:r>
              <a:rPr lang="en-US" dirty="0">
                <a:latin typeface="Arial" charset="0"/>
              </a:rPr>
              <a:t> cannot reuse a password until he has reset the password 10 times and until 30 days have passed since the password was last used. If one parameter is set to a number and the other parameter is specified as </a:t>
            </a:r>
            <a:r>
              <a:rPr lang="en-US" dirty="0">
                <a:latin typeface="Courier New" panose="02070309020205020404" pitchFamily="49" charset="0"/>
                <a:cs typeface="Courier New" panose="02070309020205020404" pitchFamily="49" charset="0"/>
              </a:rPr>
              <a:t>UNLIMITED</a:t>
            </a:r>
            <a:r>
              <a:rPr lang="en-US" dirty="0">
                <a:latin typeface="Arial" charset="0"/>
              </a:rPr>
              <a:t>, then the user can never reuse a password.</a:t>
            </a:r>
          </a:p>
          <a:p>
            <a:pPr lvl="1" eaLnBrk="1" hangingPunct="1"/>
            <a:r>
              <a:rPr lang="en-US" b="1" dirty="0">
                <a:latin typeface="Arial" charset="0"/>
              </a:rPr>
              <a:t>Password Complexity Verification</a:t>
            </a:r>
          </a:p>
          <a:p>
            <a:pPr lvl="1" eaLnBrk="1" hangingPunct="1"/>
            <a:r>
              <a:rPr lang="en-US" dirty="0">
                <a:latin typeface="Arial" charset="0"/>
              </a:rPr>
              <a:t>Password complexity verification makes a complexity check on the password to verify that it meets certain rules. The check must ensure that the password is complex enough to provide protection against intruders who may try to break into the system by guessing the password.</a:t>
            </a:r>
          </a:p>
          <a:p>
            <a:pPr lvl="1" eaLnBrk="1" hangingPunct="1"/>
            <a:r>
              <a:rPr lang="en-US" dirty="0">
                <a:latin typeface="Arial" charset="0"/>
              </a:rPr>
              <a:t>The </a:t>
            </a:r>
            <a:r>
              <a:rPr lang="en-US" dirty="0">
                <a:latin typeface="Courier New" panose="02070309020205020404" pitchFamily="49" charset="0"/>
                <a:cs typeface="Courier New" panose="02070309020205020404" pitchFamily="49" charset="0"/>
              </a:rPr>
              <a:t>PASSWORD_VERIFY_FUNCTION</a:t>
            </a:r>
            <a:r>
              <a:rPr lang="en-US" dirty="0">
                <a:latin typeface="Arial" charset="0"/>
              </a:rPr>
              <a:t> parameter names a PL/SQL function that performs a password complexity check before a password is assigned. Password verification functions must be owned by the </a:t>
            </a:r>
            <a:r>
              <a:rPr lang="en-US" dirty="0">
                <a:latin typeface="Courier New" panose="02070309020205020404" pitchFamily="49" charset="0"/>
                <a:cs typeface="Courier New" panose="02070309020205020404" pitchFamily="49" charset="0"/>
              </a:rPr>
              <a:t>SYS</a:t>
            </a:r>
            <a:r>
              <a:rPr lang="en-US" dirty="0">
                <a:latin typeface="Arial" charset="0"/>
              </a:rPr>
              <a:t> user and return a Boolean value (</a:t>
            </a:r>
            <a:r>
              <a:rPr lang="en-US" dirty="0">
                <a:latin typeface="Courier New" panose="02070309020205020404" pitchFamily="49" charset="0"/>
                <a:cs typeface="Courier New" panose="02070309020205020404" pitchFamily="49" charset="0"/>
              </a:rPr>
              <a:t>TRUE</a:t>
            </a:r>
            <a:r>
              <a:rPr lang="en-US" dirty="0">
                <a:latin typeface="Arial" charset="0"/>
              </a:rPr>
              <a:t> or </a:t>
            </a:r>
            <a:r>
              <a:rPr lang="en-US" dirty="0">
                <a:latin typeface="Courier New" panose="02070309020205020404" pitchFamily="49" charset="0"/>
                <a:cs typeface="Courier New" panose="02070309020205020404" pitchFamily="49" charset="0"/>
              </a:rPr>
              <a:t>FALSE</a:t>
            </a:r>
            <a:r>
              <a:rPr lang="en-US" dirty="0">
                <a:latin typeface="Arial" charset="0"/>
              </a:rPr>
              <a:t>). A model password verification function is provided in the </a:t>
            </a:r>
            <a:r>
              <a:rPr lang="en-US" dirty="0">
                <a:latin typeface="Courier New" panose="02070309020205020404" pitchFamily="49" charset="0"/>
                <a:cs typeface="Courier New" panose="02070309020205020404" pitchFamily="49" charset="0"/>
              </a:rPr>
              <a:t>utlpwdmg.sql</a:t>
            </a:r>
            <a:r>
              <a:rPr lang="en-US" dirty="0">
                <a:latin typeface="Arial" charset="0"/>
              </a:rPr>
              <a:t> script found in the following directories:</a:t>
            </a:r>
          </a:p>
          <a:p>
            <a:pPr lvl="2" eaLnBrk="1" hangingPunct="1"/>
            <a:r>
              <a:rPr lang="en-US" dirty="0">
                <a:latin typeface="Arial" charset="0"/>
              </a:rPr>
              <a:t>UNIX and Linux platforms: </a:t>
            </a:r>
            <a:r>
              <a:rPr lang="en-US" dirty="0">
                <a:latin typeface="Courier New" panose="02070309020205020404" pitchFamily="49" charset="0"/>
                <a:cs typeface="Courier New" panose="02070309020205020404" pitchFamily="49" charset="0"/>
              </a:rPr>
              <a:t>$ORACLE_HOME/rdbms/admin</a:t>
            </a:r>
          </a:p>
          <a:p>
            <a:pPr lvl="2" eaLnBrk="1" hangingPunct="1"/>
            <a:r>
              <a:rPr lang="en-US" dirty="0">
                <a:latin typeface="Arial" charset="0"/>
              </a:rPr>
              <a:t>Windows platforms: </a:t>
            </a:r>
            <a:r>
              <a:rPr lang="en-US" dirty="0">
                <a:latin typeface="Courier New" panose="02070309020205020404" pitchFamily="49" charset="0"/>
                <a:cs typeface="Courier New" panose="02070309020205020404" pitchFamily="49" charset="0"/>
              </a:rPr>
              <a:t>%ORACLE_HOME%\rdbms\admin</a:t>
            </a:r>
          </a:p>
          <a:p>
            <a:pPr lvl="1" eaLnBrk="1" hangingPunct="1"/>
            <a:r>
              <a:rPr lang="en-US" dirty="0">
                <a:latin typeface="Arial" charset="0"/>
              </a:rPr>
              <a:t>You can create complexity functions and run the </a:t>
            </a:r>
            <a:r>
              <a:rPr lang="en-US" dirty="0">
                <a:latin typeface="Courier New" panose="02070309020205020404" pitchFamily="49" charset="0"/>
                <a:cs typeface="Courier New" panose="02070309020205020404" pitchFamily="49" charset="0"/>
              </a:rPr>
              <a:t>utlpwdmg.sql</a:t>
            </a:r>
            <a:r>
              <a:rPr lang="en-US" dirty="0">
                <a:latin typeface="Arial" charset="0"/>
              </a:rPr>
              <a:t> script to create the </a:t>
            </a:r>
            <a:r>
              <a:rPr lang="en-US" dirty="0">
                <a:latin typeface="Courier New" panose="02070309020205020404" pitchFamily="49" charset="0"/>
                <a:cs typeface="Courier New" panose="02070309020205020404" pitchFamily="49" charset="0"/>
              </a:rPr>
              <a:t>VERIFY_FUNCTION_11</a:t>
            </a:r>
            <a:r>
              <a:rPr lang="en-US" i="1" dirty="0">
                <a:latin typeface="Courier New" panose="02070309020205020404" pitchFamily="49" charset="0"/>
                <a:cs typeface="Courier New" panose="02070309020205020404" pitchFamily="49" charset="0"/>
              </a:rPr>
              <a:t>g</a:t>
            </a:r>
            <a:r>
              <a:rPr lang="en-US" dirty="0">
                <a:latin typeface="Arial" charset="0"/>
              </a:rPr>
              <a:t>, </a:t>
            </a:r>
            <a:r>
              <a:rPr lang="en-US" dirty="0">
                <a:latin typeface="Courier New" panose="02070309020205020404" pitchFamily="49" charset="0"/>
                <a:cs typeface="Courier New" panose="02070309020205020404" pitchFamily="49" charset="0"/>
              </a:rPr>
              <a:t>ORA12c_VERIFY_FUNCTION</a:t>
            </a:r>
            <a:r>
              <a:rPr lang="en-US" dirty="0">
                <a:latin typeface="Arial" charset="0"/>
              </a:rPr>
              <a:t>, and </a:t>
            </a:r>
            <a:r>
              <a:rPr lang="en-US" dirty="0">
                <a:latin typeface="Courier New" panose="02070309020205020404" pitchFamily="49" charset="0"/>
                <a:cs typeface="Courier New" panose="02070309020205020404" pitchFamily="49" charset="0"/>
              </a:rPr>
              <a:t>ORA12c_STRONG_VERIFY_FUNCTION</a:t>
            </a:r>
            <a:r>
              <a:rPr lang="en-US" dirty="0">
                <a:latin typeface="Arial" charset="0"/>
              </a:rPr>
              <a:t> prebuilt complexity functions.</a:t>
            </a:r>
          </a:p>
        </p:txBody>
      </p:sp>
    </p:spTree>
    <p:extLst>
      <p:ext uri="{BB962C8B-B14F-4D97-AF65-F5344CB8AC3E}">
        <p14:creationId xmlns:p14="http://schemas.microsoft.com/office/powerpoint/2010/main" val="42548876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Complexity Verification</a:t>
            </a:r>
          </a:p>
          <a:p>
            <a:pPr lvl="1"/>
            <a:r>
              <a:rPr lang="en-US" altLang="en-US" dirty="0">
                <a:latin typeface="Arial" charset="0"/>
              </a:rPr>
              <a:t>Complexity verification checks that each password is complex enough to provide reasonable protection against intruders who try to break into the system by guessing passwords. Using a complexity verification function forces users to create strong, secure passwords for database user accounts. You must ensure that the passwords for your users are complex enough to provide reasonable protection against intruders who try to break into the system by guessing passwords.</a:t>
            </a:r>
          </a:p>
          <a:p>
            <a:pPr lvl="1"/>
            <a:r>
              <a:rPr lang="en-US" altLang="en-US" b="1" dirty="0">
                <a:latin typeface="Arial" charset="0"/>
              </a:rPr>
              <a:t>Oracle-Supplied Functions</a:t>
            </a:r>
          </a:p>
          <a:p>
            <a:pPr lvl="1"/>
            <a:r>
              <a:rPr lang="en-US" altLang="en-US" dirty="0">
                <a:latin typeface="Arial" charset="0"/>
              </a:rPr>
              <a:t>You can create your own password verification functions; however, Oracle Database provides the following functions that you can create by executing the </a:t>
            </a:r>
            <a:r>
              <a:rPr lang="en-US" altLang="en-US" dirty="0">
                <a:latin typeface="Courier New" panose="02070309020205020404" pitchFamily="49" charset="0"/>
                <a:cs typeface="Courier New" panose="02070309020205020404" pitchFamily="49" charset="0"/>
              </a:rPr>
              <a:t>utlpwdmg.sql</a:t>
            </a:r>
            <a:r>
              <a:rPr lang="en-US" altLang="en-US" dirty="0">
                <a:latin typeface="Arial" charset="0"/>
              </a:rPr>
              <a:t> script, located in </a:t>
            </a:r>
            <a:r>
              <a:rPr lang="en-US" altLang="en-US" dirty="0">
                <a:latin typeface="Courier New" panose="02070309020205020404" pitchFamily="49" charset="0"/>
                <a:cs typeface="Courier New" panose="02070309020205020404" pitchFamily="49" charset="0"/>
              </a:rPr>
              <a:t>$ORACLE_HOME/rdbms/admin</a:t>
            </a:r>
            <a:r>
              <a:rPr lang="en-US" altLang="en-US" dirty="0">
                <a:latin typeface="Arial" charset="0"/>
              </a:rPr>
              <a:t>:</a:t>
            </a:r>
          </a:p>
          <a:p>
            <a:pPr lvl="2"/>
            <a:r>
              <a:rPr lang="en-US" altLang="en-US" dirty="0">
                <a:latin typeface="Courier New" panose="02070309020205020404" pitchFamily="49" charset="0"/>
                <a:cs typeface="Courier New" panose="02070309020205020404" pitchFamily="49" charset="0"/>
              </a:rPr>
              <a:t>ORA12c_VERIFY_FUNCTION</a:t>
            </a:r>
            <a:r>
              <a:rPr lang="en-US" altLang="en-US" dirty="0">
                <a:latin typeface="Arial" charset="0"/>
              </a:rPr>
              <a:t>: This function performs the minimum complexity checks such as checking for a minimum password length and that the password is not the same as the username.</a:t>
            </a:r>
          </a:p>
          <a:p>
            <a:pPr lvl="2"/>
            <a:r>
              <a:rPr lang="en-US" altLang="en-US" dirty="0">
                <a:latin typeface="Courier New" panose="02070309020205020404" pitchFamily="49" charset="0"/>
                <a:cs typeface="Courier New" panose="02070309020205020404" pitchFamily="49" charset="0"/>
              </a:rPr>
              <a:t>ORA12c_STRONG_VERIFY_FUNCTION</a:t>
            </a:r>
            <a:r>
              <a:rPr lang="en-US" altLang="en-US" dirty="0">
                <a:latin typeface="Arial" charset="0"/>
              </a:rPr>
              <a:t>: This function provides a stronger password complexity function that takes into consideration recommendations from the US Department of Defense Database Security Technical Implementation Guide.</a:t>
            </a:r>
          </a:p>
          <a:p>
            <a:pPr lvl="2"/>
            <a:r>
              <a:rPr lang="en-US" altLang="en-US" dirty="0">
                <a:latin typeface="Courier New" panose="02070309020205020404" pitchFamily="49" charset="0"/>
                <a:cs typeface="Courier New" panose="02070309020205020404" pitchFamily="49" charset="0"/>
              </a:rPr>
              <a:t>VERIFY_FUNCTION_11</a:t>
            </a:r>
            <a:r>
              <a:rPr lang="en-US" altLang="en-US" i="1" dirty="0">
                <a:latin typeface="Courier New" panose="02070309020205020404" pitchFamily="49" charset="0"/>
                <a:cs typeface="Courier New" panose="02070309020205020404" pitchFamily="49" charset="0"/>
              </a:rPr>
              <a:t>g</a:t>
            </a:r>
            <a:r>
              <a:rPr lang="en-US" altLang="en-US" dirty="0">
                <a:latin typeface="Arial" charset="0"/>
              </a:rPr>
              <a:t>: This function performs minimum complexity checks such as checking for a minimum password length and that the password is not the same as the username. This function was provided with Oracle Database 11</a:t>
            </a:r>
            <a:r>
              <a:rPr lang="en-US" altLang="en-US" i="1" dirty="0">
                <a:latin typeface="Arial" charset="0"/>
              </a:rPr>
              <a:t>g</a:t>
            </a:r>
            <a:r>
              <a:rPr lang="en-US" altLang="en-US" dirty="0">
                <a:latin typeface="Arial" charset="0"/>
              </a:rPr>
              <a: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0838A22F-5121-45DC-A45A-13F3F06BD7A7}" type="slidenum">
              <a:rPr lang="en-US" smtClean="0"/>
              <a:t>42</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9517327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9 - </a:t>
            </a:r>
            <a:fld id="{20BCE2DC-73F2-4C97-BAEC-766041EBB0C0}" type="slidenum">
              <a:rPr lang="en-US" smtClean="0"/>
              <a:t>43</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Arial" charset="0"/>
              </a:rPr>
              <a:t>In addition to creating the functions, the </a:t>
            </a:r>
            <a:r>
              <a:rPr lang="en-US" dirty="0">
                <a:latin typeface="Courier New" panose="02070309020205020404" pitchFamily="49" charset="0"/>
                <a:cs typeface="Courier New" panose="02070309020205020404" pitchFamily="49" charset="0"/>
              </a:rPr>
              <a:t>utlpwdmg.sql</a:t>
            </a:r>
            <a:r>
              <a:rPr lang="en-US" dirty="0">
                <a:latin typeface="Arial" charset="0"/>
              </a:rPr>
              <a:t> script also changes the </a:t>
            </a:r>
            <a:r>
              <a:rPr lang="en-US" dirty="0">
                <a:latin typeface="Courier New" panose="02070309020205020404" pitchFamily="49" charset="0"/>
                <a:cs typeface="Courier New" panose="02070309020205020404" pitchFamily="49" charset="0"/>
              </a:rPr>
              <a:t>DEFAULT</a:t>
            </a:r>
            <a:r>
              <a:rPr lang="en-US" dirty="0">
                <a:latin typeface="Arial" charset="0"/>
              </a:rPr>
              <a:t> profile with the following </a:t>
            </a:r>
            <a:r>
              <a:rPr lang="en-US" dirty="0">
                <a:latin typeface="Courier New" panose="02070309020205020404" pitchFamily="49" charset="0"/>
                <a:cs typeface="Courier New" panose="02070309020205020404" pitchFamily="49" charset="0"/>
              </a:rPr>
              <a:t>ALTER</a:t>
            </a:r>
            <a:r>
              <a:rPr lang="en-US" dirty="0">
                <a:latin typeface="Arial" charset="0"/>
              </a:rPr>
              <a:t> </a:t>
            </a:r>
            <a:r>
              <a:rPr lang="en-US" dirty="0">
                <a:latin typeface="Courier New" panose="02070309020205020404" pitchFamily="49" charset="0"/>
                <a:cs typeface="Courier New" panose="02070309020205020404" pitchFamily="49" charset="0"/>
              </a:rPr>
              <a:t>PROFILE</a:t>
            </a:r>
            <a:r>
              <a:rPr lang="en-US" dirty="0">
                <a:latin typeface="Arial" charset="0"/>
              </a:rPr>
              <a:t> command:</a:t>
            </a:r>
          </a:p>
          <a:p>
            <a:pPr lvl="1" eaLnBrk="1" hangingPunct="1"/>
            <a:r>
              <a:rPr lang="en-US" dirty="0">
                <a:latin typeface="Courier New" panose="02070309020205020404" pitchFamily="49" charset="0"/>
                <a:cs typeface="Courier New" panose="02070309020205020404" pitchFamily="49" charset="0"/>
              </a:rPr>
              <a:t>ALTER PROFILE default LIMIT</a:t>
            </a:r>
          </a:p>
          <a:p>
            <a:pPr lvl="1" eaLnBrk="1" hangingPunct="1"/>
            <a:r>
              <a:rPr lang="en-US" dirty="0">
                <a:latin typeface="Courier New" panose="02070309020205020404" pitchFamily="49" charset="0"/>
                <a:cs typeface="Courier New" panose="02070309020205020404" pitchFamily="49" charset="0"/>
              </a:rPr>
              <a:t>PASSWORD_LIFE_TIME 180</a:t>
            </a:r>
          </a:p>
          <a:p>
            <a:pPr lvl="1" eaLnBrk="1" hangingPunct="1"/>
            <a:r>
              <a:rPr lang="en-US" dirty="0">
                <a:latin typeface="Courier New" panose="02070309020205020404" pitchFamily="49" charset="0"/>
                <a:cs typeface="Courier New" panose="02070309020205020404" pitchFamily="49" charset="0"/>
              </a:rPr>
              <a:t>PASSWORD_GRACE_TIME 7</a:t>
            </a:r>
          </a:p>
          <a:p>
            <a:pPr lvl="1" eaLnBrk="1" hangingPunct="1"/>
            <a:r>
              <a:rPr lang="en-US" dirty="0">
                <a:latin typeface="Courier New" panose="02070309020205020404" pitchFamily="49" charset="0"/>
                <a:cs typeface="Courier New" panose="02070309020205020404" pitchFamily="49" charset="0"/>
              </a:rPr>
              <a:t>PASSWORD_REUSE_TIME UNLIMITED</a:t>
            </a:r>
          </a:p>
          <a:p>
            <a:pPr lvl="1" eaLnBrk="1" hangingPunct="1"/>
            <a:r>
              <a:rPr lang="en-US" dirty="0">
                <a:latin typeface="Courier New" panose="02070309020205020404" pitchFamily="49" charset="0"/>
                <a:cs typeface="Courier New" panose="02070309020205020404" pitchFamily="49" charset="0"/>
              </a:rPr>
              <a:t>PASSWORD_REUSE_MAX UNLIMITED</a:t>
            </a:r>
          </a:p>
          <a:p>
            <a:pPr lvl="1" eaLnBrk="1" hangingPunct="1"/>
            <a:r>
              <a:rPr lang="en-US" dirty="0">
                <a:latin typeface="Courier New" panose="02070309020205020404" pitchFamily="49" charset="0"/>
                <a:cs typeface="Courier New" panose="02070309020205020404" pitchFamily="49" charset="0"/>
              </a:rPr>
              <a:t>FAILED_LOGIN_ATTEMPTS 10</a:t>
            </a:r>
          </a:p>
          <a:p>
            <a:pPr lvl="1" eaLnBrk="1" hangingPunct="1"/>
            <a:r>
              <a:rPr lang="en-US" dirty="0">
                <a:latin typeface="Courier New" panose="02070309020205020404" pitchFamily="49" charset="0"/>
                <a:cs typeface="Courier New" panose="02070309020205020404" pitchFamily="49" charset="0"/>
              </a:rPr>
              <a:t>PASSWORD_LOCK_TIME 1</a:t>
            </a:r>
          </a:p>
          <a:p>
            <a:pPr lvl="1" eaLnBrk="1" hangingPunct="1"/>
            <a:r>
              <a:rPr lang="en-US" dirty="0">
                <a:latin typeface="Courier New" panose="02070309020205020404" pitchFamily="49" charset="0"/>
                <a:cs typeface="Courier New" panose="02070309020205020404" pitchFamily="49" charset="0"/>
              </a:rPr>
              <a:t>PASSWORD_VERIFY_FUNCTION ora12c_verify_function;</a:t>
            </a:r>
          </a:p>
        </p:txBody>
      </p:sp>
    </p:spTree>
    <p:extLst>
      <p:ext uri="{BB962C8B-B14F-4D97-AF65-F5344CB8AC3E}">
        <p14:creationId xmlns:p14="http://schemas.microsoft.com/office/powerpoint/2010/main" val="33476496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There are two ways to assign a profile to a user:</a:t>
            </a:r>
          </a:p>
          <a:p>
            <a:pPr lvl="2"/>
            <a:r>
              <a:rPr lang="en-US" altLang="en-US" b="1" dirty="0">
                <a:latin typeface="Arial" charset="0"/>
              </a:rPr>
              <a:t>Commonly: </a:t>
            </a:r>
            <a:r>
              <a:rPr lang="en-US" altLang="en-US" dirty="0">
                <a:latin typeface="Arial" charset="0"/>
              </a:rPr>
              <a:t>The profile assignment is replicated in all current and future containers. The user must be a common user and the profile must be a common profile. Do this if the user needs the same profile in all containers. To assign a profile commonly, log in to the root container and issue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USER</a:t>
            </a:r>
            <a:r>
              <a:rPr lang="en-US" altLang="en-US" dirty="0">
                <a:latin typeface="Arial" charset="0"/>
              </a:rPr>
              <a:t> command with the </a:t>
            </a:r>
            <a:r>
              <a:rPr lang="en-US" altLang="en-US" dirty="0">
                <a:latin typeface="Courier New" panose="02070309020205020404" pitchFamily="49" charset="0"/>
                <a:cs typeface="Courier New" panose="02070309020205020404" pitchFamily="49" charset="0"/>
              </a:rPr>
              <a:t>PROFILE</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CONTAINER=ALL</a:t>
            </a:r>
            <a:r>
              <a:rPr lang="en-US" altLang="en-US" dirty="0">
                <a:latin typeface="Arial" charset="0"/>
              </a:rPr>
              <a:t> clauses.</a:t>
            </a:r>
          </a:p>
          <a:p>
            <a:pPr lvl="2"/>
            <a:r>
              <a:rPr lang="en-US" altLang="en-US" b="1" dirty="0">
                <a:latin typeface="Arial" charset="0"/>
              </a:rPr>
              <a:t>Locally: </a:t>
            </a:r>
            <a:r>
              <a:rPr lang="en-US" altLang="en-US" dirty="0">
                <a:latin typeface="Arial" charset="0"/>
              </a:rPr>
              <a:t>The profile assignment occurs in one PDB (stand-alone or application container) only. The user can be common or local, and the profile can be common or local. To assign a profile locally, log in to the PDB where the user exists and issue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USER</a:t>
            </a:r>
            <a:r>
              <a:rPr lang="en-US" altLang="en-US" dirty="0">
                <a:latin typeface="Arial" charset="0"/>
              </a:rPr>
              <a:t> command with the </a:t>
            </a:r>
            <a:r>
              <a:rPr lang="en-US" altLang="en-US" dirty="0">
                <a:latin typeface="Courier New" panose="02070309020205020404" pitchFamily="49" charset="0"/>
                <a:cs typeface="Courier New" panose="02070309020205020404" pitchFamily="49" charset="0"/>
              </a:rPr>
              <a:t>PROFILE</a:t>
            </a:r>
            <a:r>
              <a:rPr lang="en-US" altLang="en-US" dirty="0">
                <a:latin typeface="Arial" charset="0"/>
              </a:rPr>
              <a:t> clause. Exclude the </a:t>
            </a:r>
            <a:r>
              <a:rPr lang="en-US" altLang="en-US" dirty="0">
                <a:latin typeface="Courier New" panose="02070309020205020404" pitchFamily="49" charset="0"/>
                <a:cs typeface="Courier New" panose="02070309020205020404" pitchFamily="49" charset="0"/>
              </a:rPr>
              <a:t>CONTAINER=ALL</a:t>
            </a:r>
            <a:r>
              <a:rPr lang="en-US" altLang="en-US" dirty="0">
                <a:latin typeface="Arial" charset="0"/>
              </a:rPr>
              <a:t> clause.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B28361A3-5BB2-4920-B12A-4E3CD24E4F14}" type="slidenum">
              <a:rPr lang="en-US" smtClean="0"/>
              <a:t>44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7479831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44E32343-5C81-44D9-B4D8-BBA7524BA5B3}" type="slidenum">
              <a:rPr lang="en-US" smtClean="0"/>
              <a:t>45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2409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have three options for providing a quota for a user on a tablespace:</a:t>
            </a:r>
          </a:p>
          <a:p>
            <a:pPr lvl="2"/>
            <a:r>
              <a:rPr lang="en-US" altLang="en-US" dirty="0">
                <a:latin typeface="Courier New" panose="02070309020205020404" pitchFamily="49" charset="0"/>
                <a:cs typeface="Courier New" panose="02070309020205020404" pitchFamily="49" charset="0"/>
              </a:rPr>
              <a:t>UNLIMITED</a:t>
            </a:r>
            <a:r>
              <a:rPr lang="en-US" altLang="en-US" dirty="0">
                <a:latin typeface="Arial" charset="0"/>
              </a:rPr>
              <a:t>: Allows the user to use as much space as is available in the tablespace</a:t>
            </a:r>
          </a:p>
          <a:p>
            <a:pPr lvl="2"/>
            <a:r>
              <a:rPr lang="en-US" altLang="en-US" dirty="0">
                <a:latin typeface="Arial" charset="0"/>
              </a:rPr>
              <a:t>Value: Number of kilobytes or megabytes that the user can use. This does not guarantee that the space is set aside for the user. This value can be larger or smaller than the current space that is available in the tablespace.</a:t>
            </a:r>
          </a:p>
          <a:p>
            <a:pPr lvl="2"/>
            <a:r>
              <a:rPr lang="en-US" altLang="en-US" dirty="0">
                <a:latin typeface="Courier New" panose="02070309020205020404" pitchFamily="49" charset="0"/>
                <a:cs typeface="Courier New" panose="02070309020205020404" pitchFamily="49" charset="0"/>
              </a:rPr>
              <a:t>UNLIMITED</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TABLESPACE</a:t>
            </a:r>
            <a:r>
              <a:rPr lang="en-US" altLang="en-US" dirty="0">
                <a:latin typeface="Arial" charset="0"/>
              </a:rPr>
              <a:t> system privilege: Overrides all individual tablespace quotas and gives the user unlimited quota on all tablespaces, including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SYSAUX</a:t>
            </a:r>
            <a:r>
              <a:rPr lang="en-US" altLang="en-US" dirty="0">
                <a:latin typeface="Arial" charset="0"/>
              </a:rPr>
              <a:t>. This privilege must be granted with caution.</a:t>
            </a:r>
          </a:p>
          <a:p>
            <a:pPr lvl="1"/>
            <a:r>
              <a:rPr lang="en-US" altLang="en-US" dirty="0">
                <a:latin typeface="Arial" charset="0"/>
              </a:rPr>
              <a:t>You must not provide a quota to users on the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or </a:t>
            </a:r>
            <a:r>
              <a:rPr lang="en-US" altLang="en-US" dirty="0">
                <a:latin typeface="Courier New" panose="02070309020205020404" pitchFamily="49" charset="0"/>
                <a:cs typeface="Courier New" panose="02070309020205020404" pitchFamily="49" charset="0"/>
              </a:rPr>
              <a:t>SYSAUX</a:t>
            </a:r>
            <a:r>
              <a:rPr lang="en-US" altLang="en-US" dirty="0">
                <a:latin typeface="Arial" charset="0"/>
              </a:rPr>
              <a:t> tablespaces. Typically, only the </a:t>
            </a:r>
            <a:r>
              <a:rPr lang="en-US" altLang="en-US" dirty="0">
                <a:latin typeface="Courier New" panose="02070309020205020404" pitchFamily="49" charset="0"/>
                <a:cs typeface="Courier New" panose="02070309020205020404" pitchFamily="49" charset="0"/>
              </a:rPr>
              <a:t>SYS</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users are able to create objects in the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or </a:t>
            </a:r>
            <a:r>
              <a:rPr lang="en-US" altLang="en-US" dirty="0">
                <a:latin typeface="Courier New" panose="02070309020205020404" pitchFamily="49" charset="0"/>
                <a:cs typeface="Courier New" panose="02070309020205020404" pitchFamily="49" charset="0"/>
              </a:rPr>
              <a:t>SYSAUX</a:t>
            </a:r>
            <a:r>
              <a:rPr lang="en-US" altLang="en-US" dirty="0">
                <a:latin typeface="Arial" charset="0"/>
              </a:rPr>
              <a:t> tablespaces.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5439CB09-4596-41F8-9116-16E9E774E0EB}" type="slidenum">
              <a:rPr lang="en-US" smtClean="0"/>
              <a:t>46</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147508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following are ways that you can apply the principle of least privilege.</a:t>
            </a:r>
          </a:p>
          <a:p>
            <a:pPr lvl="2"/>
            <a:r>
              <a:rPr lang="en-US" altLang="en-US" b="1" dirty="0">
                <a:latin typeface="Arial" charset="0"/>
              </a:rPr>
              <a:t>Protect the data dictionary: </a:t>
            </a:r>
            <a:r>
              <a:rPr lang="en-US" altLang="en-US" dirty="0">
                <a:latin typeface="Arial" charset="0"/>
              </a:rPr>
              <a:t>The </a:t>
            </a:r>
            <a:r>
              <a:rPr lang="en-US" altLang="en-US" dirty="0">
                <a:latin typeface="Courier New" panose="02070309020205020404" pitchFamily="49" charset="0"/>
                <a:cs typeface="Courier New" panose="02070309020205020404" pitchFamily="49" charset="0"/>
              </a:rPr>
              <a:t>O7_DICTIONARY_ACCESSIBILITY</a:t>
            </a:r>
            <a:r>
              <a:rPr lang="en-US" altLang="en-US" dirty="0">
                <a:latin typeface="Arial" charset="0"/>
              </a:rPr>
              <a:t> parameter is set by default to </a:t>
            </a:r>
            <a:r>
              <a:rPr lang="en-US" altLang="en-US" dirty="0">
                <a:latin typeface="Courier New" panose="02070309020205020404" pitchFamily="49" charset="0"/>
                <a:cs typeface="Courier New" panose="02070309020205020404" pitchFamily="49" charset="0"/>
              </a:rPr>
              <a:t>FALSE</a:t>
            </a:r>
            <a:r>
              <a:rPr lang="en-US" altLang="en-US" dirty="0">
                <a:latin typeface="Arial" charset="0"/>
              </a:rPr>
              <a:t>. You must not allow this to be changed without a very good reason because it prevents users with the </a:t>
            </a:r>
            <a:r>
              <a:rPr lang="en-US" altLang="en-US" dirty="0">
                <a:latin typeface="Courier New" panose="02070309020205020404" pitchFamily="49" charset="0"/>
                <a:cs typeface="Courier New" panose="02070309020205020404" pitchFamily="49" charset="0"/>
              </a:rPr>
              <a:t>ANY</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a:t>
            </a:r>
            <a:r>
              <a:rPr lang="en-US" altLang="en-US" dirty="0">
                <a:latin typeface="Arial" charset="0"/>
              </a:rPr>
              <a:t> system privileges from accessing the data dictionary base tables. It also ensures that the </a:t>
            </a:r>
            <a:r>
              <a:rPr lang="en-US" altLang="en-US" dirty="0">
                <a:latin typeface="Courier New" panose="02070309020205020404" pitchFamily="49" charset="0"/>
                <a:cs typeface="Courier New" panose="02070309020205020404" pitchFamily="49" charset="0"/>
              </a:rPr>
              <a:t>SYS</a:t>
            </a:r>
            <a:r>
              <a:rPr lang="en-US" altLang="en-US" dirty="0">
                <a:latin typeface="Arial" charset="0"/>
              </a:rPr>
              <a:t> user can log in only as </a:t>
            </a:r>
            <a:r>
              <a:rPr lang="en-US" altLang="en-US" dirty="0">
                <a:latin typeface="Courier New" panose="02070309020205020404" pitchFamily="49" charset="0"/>
                <a:cs typeface="Courier New" panose="02070309020205020404" pitchFamily="49" charset="0"/>
              </a:rPr>
              <a:t>SYSDBA</a:t>
            </a:r>
            <a:r>
              <a:rPr lang="en-US" altLang="en-US" dirty="0">
                <a:latin typeface="Arial" charset="0"/>
              </a:rPr>
              <a:t>.</a:t>
            </a:r>
          </a:p>
          <a:p>
            <a:pPr lvl="2"/>
            <a:r>
              <a:rPr lang="en-US" altLang="en-US" b="1" dirty="0">
                <a:latin typeface="Arial" charset="0"/>
              </a:rPr>
              <a:t>Revoke unnecessary privileges from </a:t>
            </a:r>
            <a:r>
              <a:rPr lang="en-US" altLang="en-US" b="1" dirty="0">
                <a:latin typeface="Courier New" panose="02070309020205020404" pitchFamily="49" charset="0"/>
                <a:cs typeface="Courier New" panose="02070309020205020404" pitchFamily="49" charset="0"/>
              </a:rPr>
              <a:t>PUBLIC</a:t>
            </a:r>
            <a:r>
              <a:rPr lang="en-US" altLang="en-US" b="1" dirty="0">
                <a:latin typeface="Arial" charset="0"/>
              </a:rPr>
              <a:t>: </a:t>
            </a:r>
            <a:r>
              <a:rPr lang="en-US" altLang="en-US" dirty="0">
                <a:latin typeface="Arial" charset="0"/>
              </a:rPr>
              <a:t>Several packages are extremely useful to applications that need them, but require proper configuration to be used securely. </a:t>
            </a:r>
            <a:r>
              <a:rPr lang="en-US" altLang="en-US" dirty="0">
                <a:latin typeface="Courier New" panose="02070309020205020404" pitchFamily="49" charset="0"/>
                <a:cs typeface="Courier New" panose="02070309020205020404" pitchFamily="49" charset="0"/>
              </a:rPr>
              <a:t>PUBLIC</a:t>
            </a:r>
            <a:r>
              <a:rPr lang="en-US" altLang="en-US" dirty="0">
                <a:latin typeface="Arial" charset="0"/>
              </a:rPr>
              <a:t> is granted execute privilege on the following packages: </a:t>
            </a:r>
            <a:r>
              <a:rPr lang="en-US" altLang="en-US" dirty="0">
                <a:latin typeface="Courier New" panose="02070309020205020404" pitchFamily="49" charset="0"/>
                <a:cs typeface="Courier New" panose="02070309020205020404" pitchFamily="49" charset="0"/>
              </a:rPr>
              <a:t>UTL_SMTP</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UTL_TCP</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UTL_HTTP</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UTL_FILE</a:t>
            </a:r>
            <a:r>
              <a:rPr lang="en-US" altLang="en-US" dirty="0">
                <a:latin typeface="Arial" charset="0"/>
              </a:rPr>
              <a:t>.</a:t>
            </a:r>
          </a:p>
          <a:p>
            <a:pPr lvl="2"/>
            <a:r>
              <a:rPr lang="en-US" altLang="en-US" b="1" dirty="0">
                <a:latin typeface="Arial" charset="0"/>
              </a:rPr>
              <a:t>Use access control lists (ACLs) to control network access:</a:t>
            </a:r>
            <a:r>
              <a:rPr lang="en-US" altLang="en-US" dirty="0">
                <a:latin typeface="Arial" charset="0"/>
              </a:rPr>
              <a:t> In Oracle Database, network access is controlled by an ACL that may be configured to allow certain users access to specific network services. Network access is denied by default. An ACL must be created to allow network access. File access through </a:t>
            </a:r>
            <a:r>
              <a:rPr lang="en-US" altLang="en-US" dirty="0">
                <a:latin typeface="Courier New" panose="02070309020205020404" pitchFamily="49" charset="0"/>
                <a:cs typeface="Courier New" panose="02070309020205020404" pitchFamily="49" charset="0"/>
              </a:rPr>
              <a:t>UTL_FILE</a:t>
            </a:r>
            <a:r>
              <a:rPr lang="en-US" altLang="en-US" dirty="0">
                <a:latin typeface="Arial" charset="0"/>
              </a:rPr>
              <a:t> is controlled at two levels:</a:t>
            </a:r>
          </a:p>
          <a:p>
            <a:pPr lvl="3"/>
            <a:r>
              <a:rPr lang="en-US" altLang="en-US" dirty="0">
                <a:latin typeface="Arial" charset="0"/>
              </a:rPr>
              <a:t>At the OS level with permissions on files and directories</a:t>
            </a:r>
          </a:p>
          <a:p>
            <a:pPr lvl="3"/>
            <a:r>
              <a:rPr lang="en-US" altLang="en-US" dirty="0">
                <a:latin typeface="Arial" charset="0"/>
              </a:rPr>
              <a:t>In the database by </a:t>
            </a:r>
            <a:r>
              <a:rPr lang="en-US" altLang="en-US" dirty="0">
                <a:latin typeface="Courier New" panose="02070309020205020404" pitchFamily="49" charset="0"/>
                <a:cs typeface="Courier New" panose="02070309020205020404" pitchFamily="49" charset="0"/>
              </a:rPr>
              <a:t>DIRECTORY</a:t>
            </a:r>
            <a:r>
              <a:rPr lang="en-US" altLang="en-US" dirty="0">
                <a:latin typeface="Arial" charset="0"/>
              </a:rPr>
              <a:t> objects that allow access to specific file system directories. The </a:t>
            </a:r>
            <a:r>
              <a:rPr lang="en-US" altLang="en-US" dirty="0">
                <a:latin typeface="Courier New" panose="02070309020205020404" pitchFamily="49" charset="0"/>
                <a:cs typeface="Courier New" panose="02070309020205020404" pitchFamily="49" charset="0"/>
              </a:rPr>
              <a:t>DIRECTORY</a:t>
            </a:r>
            <a:r>
              <a:rPr lang="en-US" altLang="en-US" dirty="0">
                <a:latin typeface="Arial" charset="0"/>
              </a:rPr>
              <a:t> object may be granted to a user for read or for read and write. Execute privileges on other PL/SQL packages should be carefully controlled.</a:t>
            </a:r>
          </a:p>
          <a:p>
            <a:pPr marL="304746" lvl="2" indent="0">
              <a:buNone/>
            </a:pPr>
            <a:r>
              <a:rPr lang="en-US" altLang="en-US" dirty="0">
                <a:latin typeface="Arial" charset="0"/>
              </a:rPr>
              <a:t>	The more powerful packages that may potentially be misused include:</a:t>
            </a:r>
          </a:p>
          <a:p>
            <a:pPr lvl="3"/>
            <a:r>
              <a:rPr lang="en-US" altLang="en-US" dirty="0">
                <a:latin typeface="Courier New" panose="02070309020205020404" pitchFamily="49" charset="0"/>
                <a:cs typeface="Courier New" panose="02070309020205020404" pitchFamily="49" charset="0"/>
              </a:rPr>
              <a:t>UTL_SMTP</a:t>
            </a:r>
            <a:r>
              <a:rPr lang="en-US" altLang="en-US" dirty="0">
                <a:latin typeface="Arial" charset="0"/>
              </a:rPr>
              <a:t>: Permits arbitrary email messages to be sent by using the database as a Simple Mail Transfer Protocol (SMTP) mail server. Use the ACL to control which machines may be accessed by which users.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C6C1D7F2-99B9-40B3-81A0-1EB6BA0602F0}" type="slidenum">
              <a:rPr lang="en-US" smtClean="0"/>
              <a:t>47</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779607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9 - </a:t>
            </a:r>
            <a:fld id="{D8D7361A-1BA3-44BF-8235-0E9BC1AE6B1F}" type="slidenum">
              <a:rPr lang="en-US" smtClean="0"/>
              <a:t>48</a:t>
            </a:fld>
            <a:endParaRPr lang="en-US" dirty="0"/>
          </a:p>
        </p:txBody>
      </p:sp>
      <p:sp>
        <p:nvSpPr>
          <p:cNvPr id="5" name="Notes Placeholder 4"/>
          <p:cNvSpPr>
            <a:spLocks noGrp="1"/>
          </p:cNvSpPr>
          <p:nvPr>
            <p:ph type="body" idx="1"/>
          </p:nvPr>
        </p:nvSpPr>
        <p:spPr>
          <a:xfrm>
            <a:off x="292608" y="450056"/>
            <a:ext cx="6400800" cy="8191024"/>
          </a:xfrm>
        </p:spPr>
        <p:txBody>
          <a:bodyPr/>
          <a:lstStyle/>
          <a:p>
            <a:pPr lvl="3" eaLnBrk="1" hangingPunct="1"/>
            <a:r>
              <a:rPr lang="en-US" dirty="0">
                <a:latin typeface="Courier New" panose="02070309020205020404" pitchFamily="49" charset="0"/>
                <a:cs typeface="Courier New" panose="02070309020205020404" pitchFamily="49" charset="0"/>
              </a:rPr>
              <a:t>UTL_TCP</a:t>
            </a:r>
            <a:r>
              <a:rPr lang="en-US" dirty="0">
                <a:latin typeface="Arial" charset="0"/>
              </a:rPr>
              <a:t>: Permits outgoing network connections to be established by the database server to any receiving or waiting network service. Thus, arbitrary data can be sent between the database server and any waiting network service. Use the ACL to control access.</a:t>
            </a:r>
          </a:p>
          <a:p>
            <a:pPr lvl="3" eaLnBrk="1" hangingPunct="1"/>
            <a:r>
              <a:rPr lang="en-US" dirty="0">
                <a:latin typeface="Courier New" panose="02070309020205020404" pitchFamily="49" charset="0"/>
                <a:cs typeface="Courier New" panose="02070309020205020404" pitchFamily="49" charset="0"/>
              </a:rPr>
              <a:t>UTL_HTTP</a:t>
            </a:r>
            <a:r>
              <a:rPr lang="en-US" dirty="0">
                <a:latin typeface="Arial" charset="0"/>
              </a:rPr>
              <a:t>: Allows the database server to request and retrieve data via HTTP. Granting this package to a user may permit data to be sent via HTML forms to a malicious website. Limit access by using the ACL.</a:t>
            </a:r>
          </a:p>
          <a:p>
            <a:pPr lvl="3" eaLnBrk="1" hangingPunct="1"/>
            <a:r>
              <a:rPr lang="en-US" dirty="0">
                <a:latin typeface="Courier New" panose="02070309020205020404" pitchFamily="49" charset="0"/>
                <a:cs typeface="Courier New" panose="02070309020205020404" pitchFamily="49" charset="0"/>
              </a:rPr>
              <a:t>UTL_FILE</a:t>
            </a:r>
            <a:r>
              <a:rPr lang="en-US" dirty="0">
                <a:latin typeface="Arial" charset="0"/>
              </a:rPr>
              <a:t>: If configured improperly, allows text-level access to any file on the host operating system. When properly configured, this package limits user access to specific directory locations.</a:t>
            </a:r>
          </a:p>
          <a:p>
            <a:pPr lvl="2" eaLnBrk="1" hangingPunct="1"/>
            <a:r>
              <a:rPr lang="en-US" b="1" dirty="0">
                <a:latin typeface="Arial" charset="0"/>
              </a:rPr>
              <a:t>Restrict access to OS directories: </a:t>
            </a:r>
            <a:r>
              <a:rPr lang="en-US" dirty="0">
                <a:latin typeface="Arial" charset="0"/>
              </a:rPr>
              <a:t>The </a:t>
            </a:r>
            <a:r>
              <a:rPr lang="en-US" dirty="0">
                <a:latin typeface="Courier New" panose="02070309020205020404" pitchFamily="49" charset="0"/>
                <a:cs typeface="Courier New" panose="02070309020205020404" pitchFamily="49" charset="0"/>
              </a:rPr>
              <a:t>DIRECTORY</a:t>
            </a:r>
            <a:r>
              <a:rPr lang="en-US" dirty="0">
                <a:latin typeface="Arial" charset="0"/>
              </a:rPr>
              <a:t> object inside the database enables DBAs to map directories to OS paths and to grant privileges on those directories to individual users.</a:t>
            </a:r>
          </a:p>
          <a:p>
            <a:pPr lvl="2" eaLnBrk="1" hangingPunct="1"/>
            <a:r>
              <a:rPr lang="en-US" b="1" dirty="0">
                <a:latin typeface="Arial" charset="0"/>
              </a:rPr>
              <a:t>Limit users with administrative privileges: </a:t>
            </a:r>
            <a:r>
              <a:rPr lang="en-US" dirty="0">
                <a:latin typeface="Arial" charset="0"/>
              </a:rPr>
              <a:t>Do not provide database users more privileges than necessary. Nonadministrators must not be granted the DBA role. To implement least privilege, restrict the following types of privileges:</a:t>
            </a:r>
          </a:p>
          <a:p>
            <a:pPr lvl="3" eaLnBrk="1" hangingPunct="1"/>
            <a:r>
              <a:rPr lang="en-US" dirty="0">
                <a:latin typeface="Arial" charset="0"/>
              </a:rPr>
              <a:t>Grants of system and object privileges</a:t>
            </a:r>
          </a:p>
          <a:p>
            <a:pPr lvl="3" eaLnBrk="1" hangingPunct="1"/>
            <a:r>
              <a:rPr lang="en-US" dirty="0">
                <a:latin typeface="Arial" charset="0"/>
              </a:rPr>
              <a:t>SYS-privileged connections to the database, such as </a:t>
            </a:r>
            <a:r>
              <a:rPr lang="en-US" dirty="0">
                <a:latin typeface="Courier New" panose="02070309020205020404" pitchFamily="49" charset="0"/>
                <a:cs typeface="Courier New" panose="02070309020205020404" pitchFamily="49" charset="0"/>
              </a:rPr>
              <a:t>SYSDBA</a:t>
            </a:r>
            <a:r>
              <a:rPr lang="en-US" dirty="0">
                <a:latin typeface="Arial" charset="0"/>
              </a:rPr>
              <a:t> and </a:t>
            </a:r>
            <a:r>
              <a:rPr lang="en-US" dirty="0">
                <a:latin typeface="Courier New" panose="02070309020205020404" pitchFamily="49" charset="0"/>
                <a:cs typeface="Courier New" panose="02070309020205020404" pitchFamily="49" charset="0"/>
              </a:rPr>
              <a:t>SYSOPER</a:t>
            </a:r>
          </a:p>
          <a:p>
            <a:pPr lvl="3" eaLnBrk="1" hangingPunct="1"/>
            <a:r>
              <a:rPr lang="en-US" dirty="0">
                <a:latin typeface="Arial" charset="0"/>
              </a:rPr>
              <a:t>Other DBA-type privileges, such as </a:t>
            </a:r>
            <a:r>
              <a:rPr lang="en-US" dirty="0">
                <a:latin typeface="Courier New" panose="02070309020205020404" pitchFamily="49" charset="0"/>
                <a:cs typeface="Courier New" panose="02070309020205020404" pitchFamily="49" charset="0"/>
              </a:rPr>
              <a:t>DROP</a:t>
            </a:r>
            <a:r>
              <a:rPr lang="en-US" dirty="0">
                <a:latin typeface="Arial" charset="0"/>
              </a:rPr>
              <a:t> </a:t>
            </a:r>
            <a:r>
              <a:rPr lang="en-US" dirty="0">
                <a:latin typeface="Courier New" panose="02070309020205020404" pitchFamily="49" charset="0"/>
                <a:cs typeface="Courier New" panose="02070309020205020404" pitchFamily="49" charset="0"/>
              </a:rPr>
              <a:t>ANY</a:t>
            </a:r>
            <a:r>
              <a:rPr lang="en-US" dirty="0">
                <a:latin typeface="Arial" charset="0"/>
              </a:rPr>
              <a:t> </a:t>
            </a:r>
            <a:r>
              <a:rPr lang="en-US" dirty="0">
                <a:latin typeface="Courier New" panose="02070309020205020404" pitchFamily="49" charset="0"/>
                <a:cs typeface="Courier New" panose="02070309020205020404" pitchFamily="49" charset="0"/>
              </a:rPr>
              <a:t>TABLE</a:t>
            </a:r>
          </a:p>
          <a:p>
            <a:pPr lvl="2" eaLnBrk="1" hangingPunct="1"/>
            <a:r>
              <a:rPr lang="en-US" b="1" dirty="0">
                <a:latin typeface="Arial" charset="0"/>
              </a:rPr>
              <a:t>Restrict remote database authentication: </a:t>
            </a:r>
            <a:r>
              <a:rPr lang="en-US" dirty="0">
                <a:latin typeface="Arial" charset="0"/>
              </a:rPr>
              <a:t>The </a:t>
            </a:r>
            <a:r>
              <a:rPr lang="en-US" dirty="0">
                <a:latin typeface="Courier New" panose="02070309020205020404" pitchFamily="49" charset="0"/>
                <a:cs typeface="Courier New" panose="02070309020205020404" pitchFamily="49" charset="0"/>
              </a:rPr>
              <a:t>REMOTE_OS_AUTHENT</a:t>
            </a:r>
            <a:r>
              <a:rPr lang="en-US" dirty="0">
                <a:latin typeface="Arial" charset="0"/>
              </a:rPr>
              <a:t> parameter is set to </a:t>
            </a:r>
            <a:r>
              <a:rPr lang="en-US" dirty="0">
                <a:latin typeface="Courier New" panose="02070309020205020404" pitchFamily="49" charset="0"/>
                <a:cs typeface="Courier New" panose="02070309020205020404" pitchFamily="49" charset="0"/>
              </a:rPr>
              <a:t>FALSE</a:t>
            </a:r>
            <a:r>
              <a:rPr lang="en-US" dirty="0">
                <a:latin typeface="Arial" charset="0"/>
              </a:rPr>
              <a:t> by default. It must not be changed unless all clients can be trusted to authenticate users appropriately. In the remote authentication process:</a:t>
            </a:r>
          </a:p>
          <a:p>
            <a:pPr lvl="3" eaLnBrk="1" hangingPunct="1"/>
            <a:r>
              <a:rPr lang="en-US" dirty="0">
                <a:latin typeface="Arial" charset="0"/>
              </a:rPr>
              <a:t>The database user is authenticated externally</a:t>
            </a:r>
          </a:p>
          <a:p>
            <a:pPr lvl="3" eaLnBrk="1" hangingPunct="1"/>
            <a:r>
              <a:rPr lang="en-US" dirty="0">
                <a:latin typeface="Arial" charset="0"/>
              </a:rPr>
              <a:t>The remote system authenticates the user</a:t>
            </a:r>
          </a:p>
          <a:p>
            <a:pPr lvl="3" eaLnBrk="1" hangingPunct="1"/>
            <a:r>
              <a:rPr lang="en-US" dirty="0">
                <a:latin typeface="Arial" charset="0"/>
              </a:rPr>
              <a:t>The user logs in to the database without further authentication</a:t>
            </a:r>
          </a:p>
          <a:p>
            <a:pPr marL="304746" lvl="2" indent="0" eaLnBrk="1" hangingPunct="1">
              <a:buNone/>
            </a:pPr>
            <a:r>
              <a:rPr lang="en-US" dirty="0">
                <a:latin typeface="Arial" charset="0"/>
              </a:rPr>
              <a:t>	</a:t>
            </a:r>
            <a:r>
              <a:rPr lang="en-US" b="1" dirty="0">
                <a:latin typeface="Arial" charset="0"/>
              </a:rPr>
              <a:t>Note: </a:t>
            </a:r>
            <a:r>
              <a:rPr lang="en-US" dirty="0">
                <a:latin typeface="Arial" charset="0"/>
              </a:rPr>
              <a:t>Always test your applications thoroughly if you have revoked privileges.</a:t>
            </a:r>
          </a:p>
          <a:p>
            <a:pPr marL="304746" lvl="2" indent="0" eaLnBrk="1" hangingPunct="1">
              <a:buNone/>
            </a:pPr>
            <a:r>
              <a:rPr lang="en-US" dirty="0">
                <a:latin typeface="Arial" charset="0"/>
              </a:rPr>
              <a:t>	After applying the principle of least privilege, you can track changes that users make</a:t>
            </a:r>
            <a:br>
              <a:rPr lang="en-US" dirty="0">
                <a:latin typeface="Arial" charset="0"/>
              </a:rPr>
            </a:br>
            <a:r>
              <a:rPr lang="en-US" dirty="0">
                <a:latin typeface="Arial" charset="0"/>
              </a:rPr>
              <a:t>	in the database.</a:t>
            </a:r>
          </a:p>
          <a:p>
            <a:pPr lvl="2" eaLnBrk="1" hangingPunct="1"/>
            <a:r>
              <a:rPr lang="en-US" b="1" dirty="0">
                <a:latin typeface="Arial" charset="0"/>
              </a:rPr>
              <a:t>Unified auditing:</a:t>
            </a:r>
          </a:p>
          <a:p>
            <a:pPr lvl="3" eaLnBrk="1" hangingPunct="1"/>
            <a:r>
              <a:rPr lang="en-US" dirty="0">
                <a:latin typeface="Arial" charset="0"/>
              </a:rPr>
              <a:t>Auditing is the monitoring and recording of configured database actions from both database users.</a:t>
            </a:r>
          </a:p>
          <a:p>
            <a:pPr lvl="3" eaLnBrk="1" hangingPunct="1"/>
            <a:r>
              <a:rPr lang="en-US" dirty="0">
                <a:latin typeface="Arial" charset="0"/>
              </a:rPr>
              <a:t>Unified Auditing centralizes all audit records in one place.</a:t>
            </a:r>
          </a:p>
          <a:p>
            <a:pPr lvl="3" eaLnBrk="1" hangingPunct="1"/>
            <a:r>
              <a:rPr lang="en-US" dirty="0">
                <a:latin typeface="Arial" charset="0"/>
              </a:rPr>
              <a:t>You can configure auditing for both successful and failed activities and include or exclude specific users from the audit.</a:t>
            </a:r>
          </a:p>
          <a:p>
            <a:pPr lvl="3" eaLnBrk="1" hangingPunct="1"/>
            <a:r>
              <a:rPr lang="en-US" dirty="0">
                <a:latin typeface="Arial" charset="0"/>
              </a:rPr>
              <a:t>In a multitenant environment, you can audit individual actions of PDBs or individual actions in the entire CDB.</a:t>
            </a:r>
          </a:p>
          <a:p>
            <a:pPr lvl="3" eaLnBrk="1" hangingPunct="1"/>
            <a:r>
              <a:rPr lang="en-US" dirty="0">
                <a:latin typeface="Arial" charset="0"/>
              </a:rPr>
              <a:t>Auditing is enabled by default for the SYS user (instance parameter </a:t>
            </a:r>
            <a:r>
              <a:rPr lang="en-US" dirty="0">
                <a:latin typeface="Courier New" panose="02070309020205020404" pitchFamily="49" charset="0"/>
                <a:cs typeface="Courier New" panose="02070309020205020404" pitchFamily="49" charset="0"/>
              </a:rPr>
              <a:t>AUDIT_SYS_OPERATIONS</a:t>
            </a:r>
            <a:r>
              <a:rPr lang="en-US" dirty="0">
                <a:latin typeface="Arial" charset="0"/>
              </a:rPr>
              <a:t> = </a:t>
            </a:r>
            <a:r>
              <a:rPr lang="en-US" dirty="0">
                <a:latin typeface="Courier New" panose="02070309020205020404" pitchFamily="49" charset="0"/>
                <a:cs typeface="Courier New" panose="02070309020205020404" pitchFamily="49" charset="0"/>
              </a:rPr>
              <a:t>TRUE</a:t>
            </a:r>
            <a:r>
              <a:rPr lang="en-US" dirty="0">
                <a:latin typeface="Arial" charset="0"/>
              </a:rPr>
              <a:t>).</a:t>
            </a:r>
          </a:p>
          <a:p>
            <a:pPr lvl="3" eaLnBrk="1" hangingPunct="1"/>
            <a:r>
              <a:rPr lang="en-US" dirty="0">
                <a:latin typeface="Arial" charset="0"/>
              </a:rPr>
              <a:t>All audit records are written to the unified audit trail in a uniform format and are made available through the </a:t>
            </a:r>
            <a:r>
              <a:rPr lang="en-US" dirty="0">
                <a:latin typeface="Courier New" panose="02070309020205020404" pitchFamily="49" charset="0"/>
                <a:cs typeface="Courier New" panose="02070309020205020404" pitchFamily="49" charset="0"/>
              </a:rPr>
              <a:t>UNIFIED_AUDIT_TRAIL</a:t>
            </a:r>
            <a:r>
              <a:rPr lang="en-US" dirty="0">
                <a:latin typeface="Arial" charset="0"/>
              </a:rPr>
              <a:t> view.</a:t>
            </a:r>
          </a:p>
        </p:txBody>
      </p:sp>
    </p:spTree>
    <p:extLst>
      <p:ext uri="{BB962C8B-B14F-4D97-AF65-F5344CB8AC3E}">
        <p14:creationId xmlns:p14="http://schemas.microsoft.com/office/powerpoint/2010/main" val="24395370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8"/>
          <p:cNvSpPr>
            <a:spLocks noGrp="1" noRot="1" noChangeAspect="1" noChangeArrowheads="1" noTextEdit="1"/>
          </p:cNvSpPr>
          <p:nvPr>
            <p:ph type="sldImg"/>
          </p:nvPr>
        </p:nvSpPr>
        <p:spPr>
          <a:ln/>
        </p:spPr>
      </p:sp>
      <p:sp>
        <p:nvSpPr>
          <p:cNvPr id="81923" name="Rectangle 1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buFont typeface="Arial" panose="020B0604020202020204" pitchFamily="34" charset="0"/>
              <a:buNone/>
            </a:pPr>
            <a:r>
              <a:rPr lang="en-US" altLang="en-US" dirty="0"/>
              <a:t>A major concern in many databases is that existing database and application users have excessive privileges. Excessive privileges violate the principle of least privilege. To achieve the least privilege principle, unused privileges need to be identified.</a:t>
            </a:r>
          </a:p>
          <a:p>
            <a:pPr lvl="1"/>
            <a:r>
              <a:rPr lang="en-US" altLang="en-US" dirty="0">
                <a:solidFill>
                  <a:schemeClr val="tx1"/>
                </a:solidFill>
              </a:rPr>
              <a:t>The </a:t>
            </a:r>
            <a:r>
              <a:rPr lang="en-US" altLang="en-US" dirty="0">
                <a:solidFill>
                  <a:schemeClr val="tx1"/>
                </a:solidFill>
                <a:latin typeface="Courier New" panose="02070309020205020404" pitchFamily="49" charset="0"/>
                <a:cs typeface="Courier New" panose="02070309020205020404" pitchFamily="49" charset="0"/>
              </a:rPr>
              <a:t>DBMS_PRIVILEGE_CAPTURE</a:t>
            </a:r>
            <a:r>
              <a:rPr lang="en-US" altLang="en-US" dirty="0">
                <a:solidFill>
                  <a:schemeClr val="tx1"/>
                </a:solidFill>
                <a:cs typeface="Arial" panose="020B0604020202020204" pitchFamily="34" charset="0"/>
              </a:rPr>
              <a:t> package can be used </a:t>
            </a:r>
            <a:r>
              <a:rPr lang="en-US" altLang="en-US" dirty="0">
                <a:solidFill>
                  <a:schemeClr val="tx1"/>
                </a:solidFill>
              </a:rPr>
              <a:t>to analyze used privileges.</a:t>
            </a:r>
          </a:p>
          <a:p>
            <a:pPr lvl="1"/>
            <a:r>
              <a:rPr lang="en-US" altLang="en-US" dirty="0"/>
              <a:t>You can use a privilege analysis policy to identify object and system privileges used to run an application module or to execute certain SQL statements or privileges used by defined roles. You can generate reports of used and unused privileges during the analysis period. The report helps the security officer revoke unnecessary privileges by comparing the used and unused granted privilege lists.</a:t>
            </a:r>
            <a:endParaRPr lang="en-US" altLang="en-US" dirty="0">
              <a:solidFill>
                <a:schemeClr val="tx1"/>
              </a:solidFill>
            </a:endParaRP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9 - </a:t>
            </a:r>
            <a:fld id="{DCDB55C9-82BC-4C64-8149-306FCF047E88}" type="slidenum">
              <a:rPr lang="en-US" altLang="en-US" smtClean="0"/>
              <a:t>49</a:t>
            </a:fld>
            <a:endParaRPr lang="en-US" altLang="en-US" dirty="0"/>
          </a:p>
        </p:txBody>
      </p:sp>
    </p:spTree>
    <p:extLst>
      <p:ext uri="{BB962C8B-B14F-4D97-AF65-F5344CB8AC3E}">
        <p14:creationId xmlns:p14="http://schemas.microsoft.com/office/powerpoint/2010/main" val="648927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When a database deployment is created, three Linux users are created:</a:t>
            </a:r>
          </a:p>
          <a:p>
            <a:pPr lvl="2"/>
            <a:r>
              <a:rPr lang="en-US" altLang="en-US" dirty="0">
                <a:latin typeface="Courier New" pitchFamily="49" charset="0"/>
                <a:cs typeface="Courier New" pitchFamily="49" charset="0"/>
              </a:rPr>
              <a:t>opc</a:t>
            </a:r>
            <a:r>
              <a:rPr lang="en-US" altLang="en-US" dirty="0">
                <a:latin typeface="Arial" charset="0"/>
              </a:rPr>
              <a:t>: The </a:t>
            </a:r>
            <a:r>
              <a:rPr lang="en-US" altLang="en-US" dirty="0">
                <a:latin typeface="Courier New" pitchFamily="49" charset="0"/>
                <a:cs typeface="Courier New" pitchFamily="49" charset="0"/>
              </a:rPr>
              <a:t>opc</a:t>
            </a:r>
            <a:r>
              <a:rPr lang="en-US" altLang="en-US" dirty="0">
                <a:latin typeface="Arial" charset="0"/>
              </a:rPr>
              <a:t> user is authorized to run </a:t>
            </a:r>
            <a:r>
              <a:rPr lang="en-US" altLang="en-US" dirty="0">
                <a:latin typeface="Courier New" pitchFamily="49" charset="0"/>
                <a:cs typeface="Courier New" pitchFamily="49" charset="0"/>
              </a:rPr>
              <a:t>root</a:t>
            </a:r>
            <a:r>
              <a:rPr lang="en-US" altLang="en-US" dirty="0">
                <a:latin typeface="Arial" charset="0"/>
              </a:rPr>
              <a:t> commands. Certain operations such as database backup and recovery or compute node reboot require the use of the </a:t>
            </a:r>
            <a:r>
              <a:rPr lang="en-US" altLang="en-US" dirty="0">
                <a:latin typeface="Courier New" pitchFamily="49" charset="0"/>
                <a:cs typeface="Courier New" pitchFamily="49" charset="0"/>
              </a:rPr>
              <a:t>sudo</a:t>
            </a:r>
            <a:r>
              <a:rPr lang="en-US" altLang="en-US" dirty="0">
                <a:latin typeface="Arial" charset="0"/>
              </a:rPr>
              <a:t> command. Connect as </a:t>
            </a:r>
            <a:r>
              <a:rPr lang="en-US" altLang="en-US" dirty="0">
                <a:latin typeface="Courier New" pitchFamily="49" charset="0"/>
                <a:cs typeface="Courier New" pitchFamily="49" charset="0"/>
              </a:rPr>
              <a:t>opc</a:t>
            </a:r>
            <a:r>
              <a:rPr lang="en-US" altLang="en-US" dirty="0">
                <a:latin typeface="Arial" charset="0"/>
              </a:rPr>
              <a:t> to perform these operations.</a:t>
            </a:r>
          </a:p>
          <a:p>
            <a:pPr lvl="2"/>
            <a:r>
              <a:rPr lang="en-US" altLang="en-US" dirty="0">
                <a:latin typeface="Courier New" pitchFamily="49" charset="0"/>
                <a:cs typeface="Courier New" pitchFamily="49" charset="0"/>
              </a:rPr>
              <a:t>oracle</a:t>
            </a:r>
            <a:r>
              <a:rPr lang="en-US" altLang="en-US" dirty="0">
                <a:latin typeface="Arial" charset="0"/>
              </a:rPr>
              <a:t>: The </a:t>
            </a:r>
            <a:r>
              <a:rPr lang="en-US" altLang="en-US" dirty="0">
                <a:latin typeface="Courier New" pitchFamily="49" charset="0"/>
                <a:cs typeface="Courier New" pitchFamily="49" charset="0"/>
              </a:rPr>
              <a:t>oracle</a:t>
            </a:r>
            <a:r>
              <a:rPr lang="en-US" altLang="en-US" dirty="0">
                <a:latin typeface="Arial" charset="0"/>
              </a:rPr>
              <a:t> user is the administrator account you use to access the system and perform operations on the compute node. A home directory</a:t>
            </a:r>
            <a:r>
              <a:rPr lang="en-US" altLang="en-US" dirty="0">
                <a:latin typeface="Courier New" pitchFamily="49" charset="0"/>
                <a:cs typeface="Courier New" pitchFamily="49" charset="0"/>
              </a:rPr>
              <a:t>, /home/oracle</a:t>
            </a:r>
            <a:r>
              <a:rPr lang="en-US" altLang="en-US" dirty="0">
                <a:latin typeface="Arial" charset="0"/>
              </a:rPr>
              <a:t>, is created for this user. This user cannot use the </a:t>
            </a:r>
            <a:r>
              <a:rPr lang="en-US" altLang="en-US" dirty="0">
                <a:latin typeface="Courier New" pitchFamily="49" charset="0"/>
                <a:cs typeface="Courier New" pitchFamily="49" charset="0"/>
              </a:rPr>
              <a:t>sudo</a:t>
            </a:r>
            <a:r>
              <a:rPr lang="en-US" altLang="en-US" dirty="0">
                <a:latin typeface="Arial" charset="0"/>
              </a:rPr>
              <a:t> command to perform operations that require root-user access.</a:t>
            </a:r>
          </a:p>
          <a:p>
            <a:pPr lvl="2"/>
            <a:r>
              <a:rPr lang="en-US" altLang="en-US" dirty="0">
                <a:latin typeface="Courier New" pitchFamily="49" charset="0"/>
                <a:cs typeface="Courier New" pitchFamily="49" charset="0"/>
              </a:rPr>
              <a:t>root</a:t>
            </a:r>
            <a:r>
              <a:rPr lang="en-US" altLang="en-US" dirty="0">
                <a:latin typeface="Arial" charset="0"/>
              </a:rPr>
              <a:t>: The </a:t>
            </a:r>
            <a:r>
              <a:rPr lang="en-US" altLang="en-US" dirty="0">
                <a:latin typeface="Courier New" pitchFamily="49" charset="0"/>
                <a:cs typeface="Courier New" pitchFamily="49" charset="0"/>
              </a:rPr>
              <a:t>root</a:t>
            </a:r>
            <a:r>
              <a:rPr lang="en-US" altLang="en-US" dirty="0">
                <a:latin typeface="Arial" charset="0"/>
              </a:rPr>
              <a:t> administrator for the system exists, but you do not have a direct connection to this account. To perform operations that require root-user access, connect as the </a:t>
            </a:r>
            <a:r>
              <a:rPr lang="en-US" altLang="en-US" dirty="0">
                <a:latin typeface="Courier New" pitchFamily="49" charset="0"/>
                <a:cs typeface="Courier New" pitchFamily="49" charset="0"/>
              </a:rPr>
              <a:t>opc</a:t>
            </a:r>
            <a:r>
              <a:rPr lang="en-US" altLang="en-US" dirty="0">
                <a:latin typeface="Arial" charset="0"/>
              </a:rPr>
              <a:t> user and use the </a:t>
            </a:r>
            <a:r>
              <a:rPr lang="en-US" altLang="en-US" dirty="0">
                <a:latin typeface="Courier New" pitchFamily="49" charset="0"/>
                <a:cs typeface="Courier New" pitchFamily="49" charset="0"/>
              </a:rPr>
              <a:t>sudo</a:t>
            </a:r>
            <a:r>
              <a:rPr lang="en-US" altLang="en-US" dirty="0">
                <a:latin typeface="Arial" charset="0"/>
              </a:rPr>
              <a:t> command.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C39B9BAD-AFD3-45EA-B625-52B06794E5D8}" type="slidenum">
              <a:rPr lang="en-US" smtClean="0"/>
              <a:t>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3881246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8"/>
          <p:cNvSpPr>
            <a:spLocks noGrp="1" noRot="1" noChangeAspect="1" noChangeArrowheads="1" noTextEdit="1"/>
          </p:cNvSpPr>
          <p:nvPr>
            <p:ph type="sldImg"/>
          </p:nvPr>
        </p:nvSpPr>
        <p:spPr>
          <a:ln/>
        </p:spPr>
      </p:sp>
      <p:sp>
        <p:nvSpPr>
          <p:cNvPr id="82947" name="Rectangle 1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cs typeface="Arial" panose="020B0604020202020204" pitchFamily="34" charset="0"/>
              </a:rPr>
              <a:t>When creating an analysis, you first define the targeted objects to be analyzed in used privileges. You do that by setting the type of analysis:</a:t>
            </a:r>
          </a:p>
          <a:p>
            <a:pPr lvl="2">
              <a:buFont typeface="Arial" panose="020B0604020202020204" pitchFamily="34" charset="0"/>
              <a:buChar char="•"/>
            </a:pPr>
            <a:r>
              <a:rPr lang="en-US" altLang="en-US" b="1" dirty="0">
                <a:cs typeface="Arial" panose="020B0604020202020204" pitchFamily="34" charset="0"/>
              </a:rPr>
              <a:t>Database analysis:</a:t>
            </a:r>
            <a:r>
              <a:rPr lang="en-US" altLang="en-US" dirty="0">
                <a:cs typeface="Arial" panose="020B0604020202020204" pitchFamily="34" charset="0"/>
              </a:rPr>
              <a:t> If no condition is given, it analyzes the used privileges (except privileges used by administrative users) within the whole database.</a:t>
            </a:r>
          </a:p>
          <a:p>
            <a:pPr lvl="2">
              <a:buFont typeface="Arial" panose="020B0604020202020204" pitchFamily="34" charset="0"/>
              <a:buChar char="•"/>
            </a:pPr>
            <a:r>
              <a:rPr lang="en-US" altLang="en-US" b="1" dirty="0">
                <a:cs typeface="Arial" panose="020B0604020202020204" pitchFamily="34" charset="0"/>
              </a:rPr>
              <a:t>Role analysis:</a:t>
            </a:r>
            <a:r>
              <a:rPr lang="en-US" altLang="en-US" dirty="0">
                <a:cs typeface="Arial" panose="020B0604020202020204" pitchFamily="34" charset="0"/>
              </a:rPr>
              <a:t> If roles are defined, it analyze</a:t>
            </a:r>
            <a:r>
              <a:rPr lang="en-US" altLang="en-US" dirty="0"/>
              <a:t>s the privileges exercised through any given role. </a:t>
            </a:r>
            <a:r>
              <a:rPr lang="en-US" altLang="en-US" dirty="0">
                <a:cs typeface="Arial" panose="020B0604020202020204" pitchFamily="34" charset="0"/>
              </a:rPr>
              <a:t>For example, if you create a </a:t>
            </a:r>
            <a:r>
              <a:rPr lang="en-US" altLang="en-US" dirty="0"/>
              <a:t>privilege analysis policy </a:t>
            </a:r>
            <a:r>
              <a:rPr lang="en-US" altLang="en-US" dirty="0">
                <a:cs typeface="Arial" panose="020B0604020202020204" pitchFamily="34" charset="0"/>
              </a:rPr>
              <a:t>to analyze on </a:t>
            </a:r>
            <a:r>
              <a:rPr lang="en-US" altLang="en-US" dirty="0">
                <a:latin typeface="Courier New" panose="02070309020205020404" pitchFamily="49" charset="0"/>
                <a:cs typeface="Courier New" panose="02070309020205020404" pitchFamily="49" charset="0"/>
              </a:rPr>
              <a:t>PUBLIC</a:t>
            </a:r>
            <a:r>
              <a:rPr lang="en-US" altLang="en-US" dirty="0">
                <a:cs typeface="Arial" panose="020B0604020202020204" pitchFamily="34" charset="0"/>
              </a:rPr>
              <a:t>, the privileges that are directly and indirectly granted to </a:t>
            </a:r>
            <a:r>
              <a:rPr lang="en-US" altLang="en-US" dirty="0">
                <a:latin typeface="Courier New" panose="02070309020205020404" pitchFamily="49" charset="0"/>
                <a:cs typeface="Courier New" panose="02070309020205020404" pitchFamily="49" charset="0"/>
              </a:rPr>
              <a:t>PUBLIC</a:t>
            </a:r>
            <a:r>
              <a:rPr lang="en-US" altLang="en-US" dirty="0">
                <a:cs typeface="Arial" panose="020B0604020202020204" pitchFamily="34" charset="0"/>
              </a:rPr>
              <a:t> are analyzed when they are used.</a:t>
            </a:r>
          </a:p>
          <a:p>
            <a:pPr lvl="2">
              <a:buFont typeface="Arial" panose="020B0604020202020204" pitchFamily="34" charset="0"/>
              <a:buChar char="•"/>
            </a:pPr>
            <a:r>
              <a:rPr lang="en-US" altLang="en-US" b="1" dirty="0"/>
              <a:t>Context-specific </a:t>
            </a:r>
            <a:r>
              <a:rPr lang="en-US" altLang="en-US" b="1" dirty="0">
                <a:cs typeface="Arial" panose="020B0604020202020204" pitchFamily="34" charset="0"/>
              </a:rPr>
              <a:t>analysis</a:t>
            </a:r>
            <a:r>
              <a:rPr lang="en-US" altLang="en-US" b="1" dirty="0"/>
              <a:t>:</a:t>
            </a:r>
            <a:r>
              <a:rPr lang="en-US" altLang="en-US" dirty="0"/>
              <a:t> If the contexts are defined, it analyzes the </a:t>
            </a:r>
            <a:r>
              <a:rPr lang="en-US" altLang="en-US" dirty="0">
                <a:cs typeface="Arial" panose="020B0604020202020204" pitchFamily="34" charset="0"/>
              </a:rPr>
              <a:t>privileges that are used through a given application module or specified contexts.</a:t>
            </a:r>
          </a:p>
          <a:p>
            <a:pPr lvl="1"/>
            <a:r>
              <a:rPr lang="en-US" altLang="en-US" dirty="0">
                <a:cs typeface="Arial" panose="020B0604020202020204" pitchFamily="34" charset="0"/>
              </a:rPr>
              <a:t>Different conditions can be combined with “</a:t>
            </a:r>
            <a:r>
              <a:rPr lang="en-US" altLang="en-US" dirty="0">
                <a:latin typeface="Courier New" panose="02070309020205020404" pitchFamily="49" charset="0"/>
                <a:cs typeface="Courier New" panose="02070309020205020404" pitchFamily="49" charset="0"/>
              </a:rPr>
              <a:t>AND</a:t>
            </a:r>
            <a:r>
              <a:rPr lang="en-US" altLang="en-US" dirty="0">
                <a:cs typeface="Arial" panose="020B0604020202020204" pitchFamily="34" charset="0"/>
              </a:rPr>
              <a:t>” and/or “</a:t>
            </a:r>
            <a:r>
              <a:rPr lang="en-US" altLang="en-US" dirty="0">
                <a:latin typeface="Courier New" panose="02070309020205020404" pitchFamily="49" charset="0"/>
                <a:cs typeface="Courier New" panose="02070309020205020404" pitchFamily="49" charset="0"/>
              </a:rPr>
              <a:t>OR</a:t>
            </a:r>
            <a:r>
              <a:rPr lang="en-US" altLang="en-US" dirty="0">
                <a:cs typeface="Arial" panose="020B0604020202020204" pitchFamily="34" charset="0"/>
              </a:rPr>
              <a:t>” Boolean operators.</a:t>
            </a:r>
          </a:p>
          <a:p>
            <a:pPr lvl="1"/>
            <a:r>
              <a:rPr lang="en-US" altLang="en-US" dirty="0">
                <a:cs typeface="Arial" panose="020B0604020202020204" pitchFamily="34" charset="0"/>
              </a:rPr>
              <a:t>Because the created policy is not enabled by default, your next step is to enable the policy to start analyzing used privileges. After a certain time, you stop analyzing.</a:t>
            </a:r>
          </a:p>
          <a:p>
            <a:pPr lvl="1"/>
            <a:r>
              <a:rPr lang="en-US" altLang="en-US" dirty="0"/>
              <a:t>Your third step is to generate a report. Reporting includes two types of results:</a:t>
            </a:r>
          </a:p>
          <a:p>
            <a:pPr lvl="2">
              <a:buFont typeface="Arial" panose="020B0604020202020204" pitchFamily="34" charset="0"/>
              <a:buChar char="•"/>
            </a:pPr>
            <a:r>
              <a:rPr lang="en-US" altLang="en-US" dirty="0"/>
              <a:t>Used privileges visible in </a:t>
            </a:r>
            <a:r>
              <a:rPr lang="en-US" altLang="en-US" dirty="0">
                <a:latin typeface="Courier New" panose="02070309020205020404" pitchFamily="49" charset="0"/>
                <a:cs typeface="Courier New" panose="02070309020205020404" pitchFamily="49" charset="0"/>
              </a:rPr>
              <a:t>DBA_USED_</a:t>
            </a:r>
            <a:r>
              <a:rPr lang="en-US" altLang="en-US" i="1" dirty="0">
                <a:latin typeface="Courier New" panose="02070309020205020404" pitchFamily="49" charset="0"/>
                <a:cs typeface="Courier New" panose="02070309020205020404" pitchFamily="49" charset="0"/>
              </a:rPr>
              <a:t>xxx</a:t>
            </a:r>
            <a:r>
              <a:rPr lang="en-US" altLang="en-US" dirty="0"/>
              <a:t> and </a:t>
            </a:r>
            <a:r>
              <a:rPr lang="en-US" altLang="en-US" dirty="0">
                <a:latin typeface="Courier New" panose="02070309020205020404" pitchFamily="49" charset="0"/>
                <a:cs typeface="Courier New" panose="02070309020205020404" pitchFamily="49" charset="0"/>
              </a:rPr>
              <a:t>DBA_USED_</a:t>
            </a:r>
            <a:r>
              <a:rPr lang="en-US" altLang="en-US" i="1" dirty="0">
                <a:latin typeface="Courier New" panose="02070309020205020404" pitchFamily="49" charset="0"/>
                <a:cs typeface="Courier New" panose="02070309020205020404" pitchFamily="49" charset="0"/>
              </a:rPr>
              <a:t>xxx</a:t>
            </a:r>
            <a:r>
              <a:rPr lang="en-US" altLang="en-US" dirty="0">
                <a:latin typeface="Courier New" panose="02070309020205020404" pitchFamily="49" charset="0"/>
                <a:cs typeface="Courier New" panose="02070309020205020404" pitchFamily="49" charset="0"/>
              </a:rPr>
              <a:t>_PATH</a:t>
            </a:r>
            <a:r>
              <a:rPr lang="en-US" altLang="en-US" dirty="0"/>
              <a:t> views</a:t>
            </a:r>
          </a:p>
          <a:p>
            <a:pPr lvl="2">
              <a:buFont typeface="Arial" panose="020B0604020202020204" pitchFamily="34" charset="0"/>
              <a:buChar char="•"/>
            </a:pPr>
            <a:r>
              <a:rPr lang="en-US" altLang="en-US" dirty="0"/>
              <a:t>Unused privileges visible in </a:t>
            </a:r>
            <a:r>
              <a:rPr lang="en-US" altLang="en-US" dirty="0">
                <a:latin typeface="Courier New" panose="02070309020205020404" pitchFamily="49" charset="0"/>
                <a:cs typeface="Courier New" panose="02070309020205020404" pitchFamily="49" charset="0"/>
              </a:rPr>
              <a:t>DBA_UNUSED_</a:t>
            </a:r>
            <a:r>
              <a:rPr lang="en-US" altLang="en-US" i="1" dirty="0">
                <a:latin typeface="Courier New" panose="02070309020205020404" pitchFamily="49" charset="0"/>
                <a:cs typeface="Courier New" panose="02070309020205020404" pitchFamily="49" charset="0"/>
              </a:rPr>
              <a:t>xxx</a:t>
            </a:r>
            <a:r>
              <a:rPr lang="en-US" altLang="en-US" dirty="0"/>
              <a:t> and </a:t>
            </a:r>
            <a:r>
              <a:rPr lang="en-US" altLang="en-US" dirty="0">
                <a:latin typeface="Courier New" panose="02070309020205020404" pitchFamily="49" charset="0"/>
                <a:cs typeface="Courier New" panose="02070309020205020404" pitchFamily="49" charset="0"/>
              </a:rPr>
              <a:t>DBA_UNUSED_</a:t>
            </a:r>
            <a:r>
              <a:rPr lang="en-US" altLang="en-US" i="1" dirty="0">
                <a:latin typeface="Courier New" panose="02070309020205020404" pitchFamily="49" charset="0"/>
                <a:cs typeface="Courier New" panose="02070309020205020404" pitchFamily="49" charset="0"/>
              </a:rPr>
              <a:t>xxx</a:t>
            </a:r>
            <a:r>
              <a:rPr lang="en-US" altLang="en-US" dirty="0">
                <a:latin typeface="Courier New" panose="02070309020205020404" pitchFamily="49" charset="0"/>
                <a:cs typeface="Courier New" panose="02070309020205020404" pitchFamily="49" charset="0"/>
              </a:rPr>
              <a:t>_PATH</a:t>
            </a:r>
            <a:r>
              <a:rPr lang="en-US" altLang="en-US" dirty="0"/>
              <a:t> views</a:t>
            </a:r>
            <a:endParaRPr lang="en-US" altLang="en-US" dirty="0">
              <a:solidFill>
                <a:schemeClr val="tx1"/>
              </a:solidFill>
            </a:endParaRP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9 - </a:t>
            </a:r>
            <a:fld id="{7394E0E0-5CD7-4E78-AD24-1C53388EE369}" type="slidenum">
              <a:rPr lang="en-US" altLang="en-US" smtClean="0"/>
              <a:t>50</a:t>
            </a:fld>
            <a:endParaRPr lang="en-US" altLang="en-US" dirty="0"/>
          </a:p>
        </p:txBody>
      </p:sp>
    </p:spTree>
    <p:extLst>
      <p:ext uri="{BB962C8B-B14F-4D97-AF65-F5344CB8AC3E}">
        <p14:creationId xmlns:p14="http://schemas.microsoft.com/office/powerpoint/2010/main" val="31406203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EBA6E7E2-F1A0-4C4B-9043-91DF48B4B386}" type="slidenum">
              <a:rPr lang="en-US" smtClean="0"/>
              <a:t>51</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CD0341E0-0A72-4250-8311-460A8DFD9546}" type="slidenum">
              <a:rPr lang="en-US" smtClean="0"/>
              <a:t>52</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b="1" dirty="0">
                <a:latin typeface="Arial" charset="0"/>
              </a:rPr>
              <a:t>User Account Components</a:t>
            </a:r>
          </a:p>
          <a:p>
            <a:pPr lvl="1"/>
            <a:r>
              <a:rPr lang="en-US" dirty="0">
                <a:latin typeface="Arial" charset="0"/>
              </a:rPr>
              <a:t>To access the database, a user must specify a valid database user account and successfully authenticate as required by that user account. Each database user has a unique database account. Oracle recommends this to avoid potential security holes and provide meaningful data for certain audit activities. However, users may sometimes share a common database account. In these rare cases, the operating system and applications must provide adequate security for the database.</a:t>
            </a:r>
          </a:p>
          <a:p>
            <a:pPr lvl="1"/>
            <a:r>
              <a:rPr lang="en-US" dirty="0">
                <a:latin typeface="Arial" charset="0"/>
              </a:rPr>
              <a:t>Each user account has the following, as illustrated in the slide:</a:t>
            </a:r>
          </a:p>
          <a:p>
            <a:pPr lvl="2"/>
            <a:r>
              <a:rPr lang="en-US" b="1" dirty="0">
                <a:latin typeface="Arial" charset="0"/>
              </a:rPr>
              <a:t>Unique username:</a:t>
            </a:r>
            <a:r>
              <a:rPr lang="en-US" dirty="0">
                <a:latin typeface="Arial" charset="0"/>
              </a:rPr>
              <a:t> Usernames cannot exceed 30 bytes, cannot contain special characters, and must start with a letter.</a:t>
            </a:r>
          </a:p>
          <a:p>
            <a:pPr lvl="2"/>
            <a:r>
              <a:rPr lang="en-US" b="1" dirty="0">
                <a:latin typeface="Arial" charset="0"/>
              </a:rPr>
              <a:t>Authentication method: </a:t>
            </a:r>
            <a:r>
              <a:rPr lang="en-US" dirty="0">
                <a:latin typeface="Arial" charset="0"/>
              </a:rPr>
              <a:t>The most common authentication method is a password.</a:t>
            </a:r>
          </a:p>
          <a:p>
            <a:pPr lvl="2"/>
            <a:r>
              <a:rPr lang="en-US" b="1" dirty="0">
                <a:latin typeface="Arial" charset="0"/>
              </a:rPr>
              <a:t>Default tablespace: </a:t>
            </a:r>
            <a:r>
              <a:rPr lang="en-US" dirty="0">
                <a:latin typeface="Arial" charset="0"/>
              </a:rPr>
              <a:t>This is a place where a user creates objects if the user does not specify some other tablespace.</a:t>
            </a:r>
          </a:p>
          <a:p>
            <a:pPr lvl="3"/>
            <a:r>
              <a:rPr lang="en-US" dirty="0">
                <a:latin typeface="Arial" charset="0"/>
              </a:rPr>
              <a:t>Having a default tablespace does not imply that the user has the privilege of creating objects, nor does the user have a quota of space in that tablespace in which to create objects. Both of these privileges are granted separately.</a:t>
            </a:r>
          </a:p>
          <a:p>
            <a:pPr lvl="3"/>
            <a:r>
              <a:rPr lang="en-US" dirty="0">
                <a:latin typeface="Arial" charset="0"/>
              </a:rPr>
              <a:t>If a user does not specify a tablespace when creating an object, the object will be created in the default tablespace assigned to the object owner. This enables you to control where the user's objects are created.</a:t>
            </a:r>
          </a:p>
          <a:p>
            <a:pPr lvl="3"/>
            <a:r>
              <a:rPr lang="en-US" dirty="0">
                <a:latin typeface="Arial" charset="0"/>
              </a:rPr>
              <a:t>If an administrator does not define a default tablespace, the system-defined default permanent tablespace is used.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B7E41D1A-C5BC-44DC-AC4C-5B396D9F29DD}" type="slidenum">
              <a:rPr lang="en-US" smtClean="0"/>
              <a:t>6</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343683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9 - </a:t>
            </a:r>
            <a:fld id="{B3EA8C9A-D487-4D5F-9184-A1984DE348F0}" type="slidenum">
              <a:rPr lang="en-US" smtClean="0"/>
              <a:t>7</a:t>
            </a:fld>
            <a:endParaRPr lang="en-US" dirty="0"/>
          </a:p>
        </p:txBody>
      </p:sp>
      <p:sp>
        <p:nvSpPr>
          <p:cNvPr id="8" name="Notes Placeholder 7"/>
          <p:cNvSpPr>
            <a:spLocks noGrp="1"/>
          </p:cNvSpPr>
          <p:nvPr>
            <p:ph type="body" idx="1"/>
          </p:nvPr>
        </p:nvSpPr>
        <p:spPr>
          <a:xfrm>
            <a:off x="292608" y="450056"/>
            <a:ext cx="6400800" cy="8191024"/>
          </a:xfrm>
        </p:spPr>
        <p:txBody>
          <a:bodyPr/>
          <a:lstStyle/>
          <a:p>
            <a:pPr lvl="3" eaLnBrk="1" hangingPunct="1"/>
            <a:r>
              <a:rPr lang="en-US" dirty="0">
                <a:latin typeface="Arial" charset="0"/>
              </a:rPr>
              <a:t>Quota for a specific </a:t>
            </a:r>
            <a:r>
              <a:rPr lang="en-US" dirty="0">
                <a:latin typeface="Courier New" panose="02070309020205020404" pitchFamily="49" charset="0"/>
                <a:cs typeface="Courier New" panose="02070309020205020404" pitchFamily="49" charset="0"/>
              </a:rPr>
              <a:t>tablespace</a:t>
            </a:r>
            <a:r>
              <a:rPr lang="en-US" dirty="0">
                <a:latin typeface="Arial" charset="0"/>
              </a:rPr>
              <a:t> is not granted through a privilege. It's done by using the </a:t>
            </a:r>
            <a:r>
              <a:rPr lang="en-US" dirty="0">
                <a:latin typeface="Courier New" panose="02070309020205020404" pitchFamily="49" charset="0"/>
                <a:cs typeface="Courier New" panose="02070309020205020404" pitchFamily="49" charset="0"/>
              </a:rPr>
              <a:t>ALTER</a:t>
            </a:r>
            <a:r>
              <a:rPr lang="en-US" dirty="0">
                <a:latin typeface="Arial" charset="0"/>
              </a:rPr>
              <a:t> USER command, which changes the attributes for a user. However, if a DBA grants the </a:t>
            </a:r>
            <a:r>
              <a:rPr lang="en-US" dirty="0">
                <a:latin typeface="Courier New" panose="02070309020205020404" pitchFamily="49" charset="0"/>
                <a:cs typeface="Courier New" panose="02070309020205020404" pitchFamily="49" charset="0"/>
              </a:rPr>
              <a:t>UNLIMITED</a:t>
            </a:r>
            <a:r>
              <a:rPr lang="en-US" dirty="0">
                <a:latin typeface="Arial" charset="0"/>
              </a:rPr>
              <a:t> </a:t>
            </a:r>
            <a:r>
              <a:rPr lang="en-US" dirty="0">
                <a:latin typeface="Courier New" panose="02070309020205020404" pitchFamily="49" charset="0"/>
                <a:cs typeface="Courier New" panose="02070309020205020404" pitchFamily="49" charset="0"/>
              </a:rPr>
              <a:t>TABLESPACE</a:t>
            </a:r>
            <a:r>
              <a:rPr lang="en-US" dirty="0">
                <a:latin typeface="Arial" charset="0"/>
              </a:rPr>
              <a:t> system privilege to a user, then that user can use all the space in any tablespace.</a:t>
            </a:r>
          </a:p>
          <a:p>
            <a:pPr lvl="2" eaLnBrk="1" hangingPunct="1"/>
            <a:r>
              <a:rPr lang="en-US" b="1" dirty="0">
                <a:latin typeface="Arial" charset="0"/>
              </a:rPr>
              <a:t>Temporary tablespace: </a:t>
            </a:r>
            <a:r>
              <a:rPr lang="en-US" dirty="0">
                <a:latin typeface="Arial" charset="0"/>
              </a:rPr>
              <a:t>This is a place where temporary objects, such as sorts and temporary tables, are created on behalf of the user by the instance. No quota is applied to temporary tablespaces. If an administrator does not define a temporary tablespace for a user, the system-defined temporary tablespace is used when the user creates objects.</a:t>
            </a:r>
          </a:p>
          <a:p>
            <a:pPr lvl="2" eaLnBrk="1" hangingPunct="1"/>
            <a:r>
              <a:rPr lang="en-US" b="1" dirty="0">
                <a:latin typeface="Arial" charset="0"/>
              </a:rPr>
              <a:t>User profile: </a:t>
            </a:r>
            <a:r>
              <a:rPr lang="en-US" dirty="0">
                <a:latin typeface="Arial" charset="0"/>
              </a:rPr>
              <a:t>This is a set of resource and password restrictions assigned to the user.</a:t>
            </a:r>
          </a:p>
          <a:p>
            <a:pPr lvl="2" eaLnBrk="1" hangingPunct="1"/>
            <a:r>
              <a:rPr lang="en-US" b="1" dirty="0">
                <a:latin typeface="Arial" charset="0"/>
              </a:rPr>
              <a:t>Initial consumer group: </a:t>
            </a:r>
            <a:r>
              <a:rPr lang="en-US" dirty="0">
                <a:latin typeface="Arial" charset="0"/>
              </a:rPr>
              <a:t>This is used by the Resource Manager.</a:t>
            </a:r>
          </a:p>
          <a:p>
            <a:pPr lvl="2" eaLnBrk="1" hangingPunct="1"/>
            <a:r>
              <a:rPr lang="en-US" b="1" dirty="0">
                <a:latin typeface="Arial" charset="0"/>
              </a:rPr>
              <a:t>Account status: </a:t>
            </a:r>
            <a:r>
              <a:rPr lang="en-US" dirty="0">
                <a:latin typeface="Arial" charset="0"/>
              </a:rPr>
              <a:t>Users can access only “open” accounts. The account status may be “locked” and/or “expired.”</a:t>
            </a:r>
          </a:p>
          <a:p>
            <a:pPr lvl="1" eaLnBrk="1" hangingPunct="1"/>
            <a:r>
              <a:rPr lang="en-US" b="1" dirty="0">
                <a:latin typeface="Arial" charset="0"/>
              </a:rPr>
              <a:t>Note: </a:t>
            </a:r>
            <a:r>
              <a:rPr lang="en-US" dirty="0">
                <a:latin typeface="Arial" charset="0"/>
              </a:rPr>
              <a:t>A database user is not necessarily a person. It is a common practice to create a user that owns the database objects of a particular application, such as </a:t>
            </a:r>
            <a:r>
              <a:rPr lang="en-US" dirty="0">
                <a:latin typeface="Courier New" panose="02070309020205020404" pitchFamily="49" charset="0"/>
                <a:cs typeface="Courier New" panose="02070309020205020404" pitchFamily="49" charset="0"/>
              </a:rPr>
              <a:t>HR</a:t>
            </a:r>
            <a:r>
              <a:rPr lang="en-US" dirty="0">
                <a:latin typeface="Arial" charset="0"/>
              </a:rPr>
              <a:t>. The database user can be a device, an application, or just a way to group database objects for security purposes. The personal identifying information of a person is not needed for a database user.</a:t>
            </a:r>
          </a:p>
          <a:p>
            <a:pPr lvl="1" eaLnBrk="1" hangingPunct="1"/>
            <a:r>
              <a:rPr lang="en-US" b="1" dirty="0">
                <a:latin typeface="Arial" charset="0"/>
              </a:rPr>
              <a:t>Schemas</a:t>
            </a:r>
          </a:p>
          <a:p>
            <a:pPr lvl="1" eaLnBrk="1" hangingPunct="1"/>
            <a:r>
              <a:rPr lang="en-US" dirty="0">
                <a:latin typeface="Arial" charset="0"/>
              </a:rPr>
              <a:t>A schema is a collection of database objects that are owned by a database user. Schema objects are the logical structures that directly refer to the database’s data. Schema objects include such structures as tables, views, sequences, stored procedures, synonyms, indexes, clusters, and database links. In general, schema objects include everything that your application creates in the database.</a:t>
            </a:r>
          </a:p>
        </p:txBody>
      </p:sp>
    </p:spTree>
    <p:extLst>
      <p:ext uri="{BB962C8B-B14F-4D97-AF65-F5344CB8AC3E}">
        <p14:creationId xmlns:p14="http://schemas.microsoft.com/office/powerpoint/2010/main" val="394145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7"/>
          <p:cNvSpPr>
            <a:spLocks noGrp="1" noChangeArrowheads="1"/>
          </p:cNvSpPr>
          <p:nvPr>
            <p:ph type="body" idx="1"/>
          </p:nvPr>
        </p:nvSpPr>
        <p:spPr>
          <a:noFill/>
          <a:ln/>
        </p:spPr>
        <p:txBody>
          <a:bodyPr/>
          <a:lstStyle/>
          <a:p>
            <a:pPr lvl="1"/>
            <a:r>
              <a:rPr lang="en-US" dirty="0">
                <a:latin typeface="Arial" charset="0"/>
              </a:rPr>
              <a:t>The </a:t>
            </a:r>
            <a:r>
              <a:rPr lang="en-US" dirty="0">
                <a:latin typeface="Courier New" panose="02070309020205020404" pitchFamily="49" charset="0"/>
                <a:cs typeface="Courier New" panose="02070309020205020404" pitchFamily="49" charset="0"/>
              </a:rPr>
              <a:t>SYS</a:t>
            </a:r>
            <a:r>
              <a:rPr lang="en-US" dirty="0">
                <a:latin typeface="Arial" charset="0"/>
              </a:rPr>
              <a:t> and </a:t>
            </a:r>
            <a:r>
              <a:rPr lang="en-US" dirty="0">
                <a:latin typeface="Courier New" panose="02070309020205020404" pitchFamily="49" charset="0"/>
                <a:cs typeface="Courier New" panose="02070309020205020404" pitchFamily="49" charset="0"/>
              </a:rPr>
              <a:t>SYSTEM</a:t>
            </a:r>
            <a:r>
              <a:rPr lang="en-US" dirty="0">
                <a:latin typeface="Arial" charset="0"/>
              </a:rPr>
              <a:t> accounts are required accounts in the database and cannot be deleted. You supply their passwords when you create the database instance and database in DBCA.</a:t>
            </a:r>
          </a:p>
          <a:p>
            <a:pPr lvl="1"/>
            <a:r>
              <a:rPr lang="en-US" dirty="0">
                <a:latin typeface="Arial" charset="0"/>
              </a:rPr>
              <a:t>During installation and database creation, you can unlock and reset many of the Oracle-supplied database user accounts.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9 - </a:t>
            </a:r>
            <a:fld id="{861C855A-BCCD-48A5-8FC3-57D946585AED}" type="slidenum">
              <a:rPr lang="en-US" smtClean="0"/>
              <a:t>8</a:t>
            </a:fld>
            <a:endParaRPr lang="en-US" dirty="0"/>
          </a:p>
        </p:txBody>
      </p:sp>
      <p:sp>
        <p:nvSpPr>
          <p:cNvPr id="48132"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780419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9 - </a:t>
            </a:r>
            <a:fld id="{EFEFE0FA-4E08-4366-9D76-3634C3B359BF}" type="slidenum">
              <a:rPr lang="en-US" smtClean="0"/>
              <a:t>9</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pPr lvl="1"/>
            <a:r>
              <a:rPr lang="en-US" b="1" dirty="0">
                <a:latin typeface="Arial" charset="0"/>
              </a:rPr>
              <a:t>Comparing Common and Local Users</a:t>
            </a:r>
          </a:p>
          <a:p>
            <a:pPr lvl="1"/>
            <a:r>
              <a:rPr lang="en-US" dirty="0">
                <a:latin typeface="Arial" charset="0"/>
              </a:rPr>
              <a:t>A multitenant environment has two types of database users that you can create:</a:t>
            </a:r>
          </a:p>
          <a:p>
            <a:pPr lvl="2"/>
            <a:r>
              <a:rPr lang="en-US" b="1" dirty="0">
                <a:latin typeface="Arial" charset="0"/>
              </a:rPr>
              <a:t>Common user:</a:t>
            </a:r>
            <a:r>
              <a:rPr lang="en-US" dirty="0">
                <a:latin typeface="Arial" charset="0"/>
              </a:rPr>
              <a:t> The user is replicated in all existing and future containers. Oracle supplies several common user accounts for database administrators to use. A common user that you create, by default, must be given a name that starts with </a:t>
            </a:r>
            <a:r>
              <a:rPr lang="en-US" dirty="0">
                <a:latin typeface="Courier New" panose="02070309020205020404" pitchFamily="49" charset="0"/>
                <a:cs typeface="Courier New" panose="02070309020205020404" pitchFamily="49" charset="0"/>
              </a:rPr>
              <a:t>C## </a:t>
            </a:r>
            <a:r>
              <a:rPr lang="en-US" dirty="0">
                <a:latin typeface="Arial" charset="0"/>
              </a:rPr>
              <a:t>or </a:t>
            </a:r>
            <a:r>
              <a:rPr lang="en-US" dirty="0">
                <a:latin typeface="Courier New" panose="02070309020205020404" pitchFamily="49" charset="0"/>
                <a:cs typeface="Courier New" panose="02070309020205020404" pitchFamily="49" charset="0"/>
              </a:rPr>
              <a:t>c##</a:t>
            </a:r>
            <a:r>
              <a:rPr lang="en-US" dirty="0">
                <a:latin typeface="Arial" charset="0"/>
              </a:rPr>
              <a:t> (for example, </a:t>
            </a:r>
            <a:r>
              <a:rPr lang="en-US" dirty="0">
                <a:latin typeface="Courier New" panose="02070309020205020404" pitchFamily="49" charset="0"/>
                <a:cs typeface="Courier New" panose="02070309020205020404" pitchFamily="49" charset="0"/>
              </a:rPr>
              <a:t>c##c_admin1)</a:t>
            </a:r>
            <a:r>
              <a:rPr lang="en-US" dirty="0">
                <a:latin typeface="Arial" charset="0"/>
              </a:rPr>
              <a:t>. The </a:t>
            </a:r>
            <a:r>
              <a:rPr lang="en-US" dirty="0">
                <a:latin typeface="Courier New" panose="02070309020205020404" pitchFamily="49" charset="0"/>
                <a:cs typeface="Courier New" panose="02070309020205020404" pitchFamily="49" charset="0"/>
              </a:rPr>
              <a:t>COMMON_USER_PREFIX</a:t>
            </a:r>
            <a:r>
              <a:rPr lang="en-US" dirty="0">
                <a:latin typeface="Arial" charset="0"/>
              </a:rPr>
              <a:t> parameter specifies a prefix for common users, roles, and profiles in a container database. To create a common user, log in to the root container, issue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USER</a:t>
            </a:r>
            <a:r>
              <a:rPr lang="en-US" dirty="0">
                <a:latin typeface="Arial" charset="0"/>
              </a:rPr>
              <a:t> command, and include the </a:t>
            </a:r>
            <a:r>
              <a:rPr lang="en-US" dirty="0">
                <a:latin typeface="Courier New" panose="02070309020205020404" pitchFamily="49" charset="0"/>
                <a:cs typeface="Courier New" panose="02070309020205020404" pitchFamily="49" charset="0"/>
              </a:rPr>
              <a:t>CONTAINER=ALL</a:t>
            </a:r>
            <a:r>
              <a:rPr lang="en-US" dirty="0">
                <a:latin typeface="Arial" charset="0"/>
              </a:rPr>
              <a:t> clause. For example:</a:t>
            </a:r>
          </a:p>
          <a:p>
            <a:pPr marL="304746" lvl="2" indent="0">
              <a:buNone/>
            </a:pPr>
            <a:r>
              <a:rPr lang="en-US" dirty="0">
                <a:latin typeface="Arial" charset="0"/>
              </a:rPr>
              <a:t>	</a:t>
            </a:r>
            <a:r>
              <a:rPr lang="en-US" dirty="0">
                <a:latin typeface="Courier New" panose="02070309020205020404" pitchFamily="49" charset="0"/>
                <a:cs typeface="Courier New" panose="02070309020205020404" pitchFamily="49" charset="0"/>
              </a:rPr>
              <a:t>SQL&gt; CONNECT / AS SYSDBA</a:t>
            </a:r>
          </a:p>
          <a:p>
            <a:pPr marL="304746" lvl="2" indent="0">
              <a:buNone/>
            </a:pPr>
            <a:r>
              <a:rPr lang="en-US" dirty="0">
                <a:latin typeface="Courier New" panose="02070309020205020404" pitchFamily="49" charset="0"/>
                <a:cs typeface="Courier New" panose="02070309020205020404" pitchFamily="49" charset="0"/>
              </a:rPr>
              <a:t>	SQL&gt; CREATE USER c##c_admin1 IDENTIFIED BY x CONTAINER=ALL;</a:t>
            </a:r>
          </a:p>
          <a:p>
            <a:pPr lvl="2"/>
            <a:r>
              <a:rPr lang="en-US" b="1" dirty="0">
                <a:latin typeface="Arial" charset="0"/>
              </a:rPr>
              <a:t>Local user: </a:t>
            </a:r>
            <a:r>
              <a:rPr lang="en-US" dirty="0">
                <a:latin typeface="Arial" charset="0"/>
              </a:rPr>
              <a:t>The user is created in a single PDB only. Local users cannot be created in a root container or in an application root container. A local user cannot create a common user. To create a local user, log in to the PDB where you want to create the local user and issue the </a:t>
            </a:r>
            <a:r>
              <a:rPr lang="en-US" dirty="0">
                <a:latin typeface="Courier New" panose="02070309020205020404" pitchFamily="49" charset="0"/>
                <a:cs typeface="Courier New" panose="02070309020205020404" pitchFamily="49" charset="0"/>
              </a:rPr>
              <a:t>CREATE</a:t>
            </a:r>
            <a:r>
              <a:rPr lang="en-US" dirty="0">
                <a:latin typeface="Arial" charset="0"/>
              </a:rPr>
              <a:t> </a:t>
            </a:r>
            <a:r>
              <a:rPr lang="en-US" dirty="0">
                <a:latin typeface="Courier New" panose="02070309020205020404" pitchFamily="49" charset="0"/>
                <a:cs typeface="Courier New" panose="02070309020205020404" pitchFamily="49" charset="0"/>
              </a:rPr>
              <a:t>USER</a:t>
            </a:r>
            <a:r>
              <a:rPr lang="en-US" dirty="0">
                <a:latin typeface="Arial" charset="0"/>
              </a:rPr>
              <a:t> command. For example:</a:t>
            </a:r>
          </a:p>
          <a:p>
            <a:pPr marL="304746" lvl="2" indent="0">
              <a:buNone/>
            </a:pPr>
            <a:r>
              <a:rPr lang="en-US" dirty="0">
                <a:latin typeface="Arial" charset="0"/>
              </a:rPr>
              <a:t>	</a:t>
            </a:r>
            <a:r>
              <a:rPr lang="en-US" dirty="0">
                <a:latin typeface="Courier New" panose="02070309020205020404" pitchFamily="49" charset="0"/>
                <a:cs typeface="Courier New" panose="02070309020205020404" pitchFamily="49" charset="0"/>
              </a:rPr>
              <a:t>SQL&gt; CONNECT SYS@PDB1 AS SYSDBA</a:t>
            </a:r>
          </a:p>
          <a:p>
            <a:pPr marL="304746" lvl="2" indent="0">
              <a:buNone/>
            </a:pPr>
            <a:r>
              <a:rPr lang="en-US" dirty="0">
                <a:latin typeface="Courier New" panose="02070309020205020404" pitchFamily="49" charset="0"/>
                <a:cs typeface="Courier New" panose="02070309020205020404" pitchFamily="49" charset="0"/>
              </a:rPr>
              <a:t>	SQL&gt; CREATE USER l_user1 … ;</a:t>
            </a:r>
          </a:p>
          <a:p>
            <a:pPr lvl="1"/>
            <a:r>
              <a:rPr lang="en-US" dirty="0">
                <a:latin typeface="Arial" charset="0"/>
              </a:rPr>
              <a:t>In the illustration in the slide, the common user </a:t>
            </a:r>
            <a:r>
              <a:rPr lang="en-US" dirty="0">
                <a:latin typeface="Courier New" panose="02070309020205020404" pitchFamily="49" charset="0"/>
                <a:cs typeface="Courier New" panose="02070309020205020404" pitchFamily="49" charset="0"/>
              </a:rPr>
              <a:t>c##c_admin1</a:t>
            </a:r>
            <a:r>
              <a:rPr lang="en-US" dirty="0">
                <a:latin typeface="Arial" charset="0"/>
              </a:rPr>
              <a:t> exists in the root container and all PDBs, while local user </a:t>
            </a:r>
            <a:r>
              <a:rPr lang="en-US" dirty="0">
                <a:latin typeface="Courier New" panose="02070309020205020404" pitchFamily="49" charset="0"/>
                <a:cs typeface="Courier New" panose="02070309020205020404" pitchFamily="49" charset="0"/>
              </a:rPr>
              <a:t>l_user1</a:t>
            </a:r>
            <a:r>
              <a:rPr lang="en-US" dirty="0">
                <a:latin typeface="Arial" charset="0"/>
              </a:rPr>
              <a:t> only exists in </a:t>
            </a:r>
            <a:r>
              <a:rPr lang="en-US" dirty="0">
                <a:latin typeface="Courier New" panose="02070309020205020404" pitchFamily="49" charset="0"/>
                <a:cs typeface="Courier New" panose="02070309020205020404" pitchFamily="49" charset="0"/>
              </a:rPr>
              <a:t>PDB1</a:t>
            </a:r>
            <a:r>
              <a:rPr lang="en-US" dirty="0">
                <a:latin typeface="Arial" charset="0"/>
              </a:rPr>
              <a:t> and local user </a:t>
            </a:r>
            <a:r>
              <a:rPr lang="en-US" dirty="0">
                <a:latin typeface="Courier New" panose="02070309020205020404" pitchFamily="49" charset="0"/>
                <a:cs typeface="Courier New" panose="02070309020205020404" pitchFamily="49" charset="0"/>
              </a:rPr>
              <a:t>l_user2</a:t>
            </a:r>
            <a:r>
              <a:rPr lang="en-US" dirty="0">
                <a:latin typeface="Arial" charset="0"/>
              </a:rPr>
              <a:t> only exists in </a:t>
            </a:r>
            <a:r>
              <a:rPr lang="en-US" dirty="0">
                <a:latin typeface="Courier New" panose="02070309020205020404" pitchFamily="49" charset="0"/>
                <a:cs typeface="Courier New" panose="02070309020205020404" pitchFamily="49" charset="0"/>
              </a:rPr>
              <a:t>PDB2</a:t>
            </a:r>
            <a:r>
              <a:rPr lang="en-US" dirty="0">
                <a:latin typeface="Arial" charset="0"/>
              </a:rPr>
              <a:t>.</a:t>
            </a:r>
          </a:p>
          <a:p>
            <a:pPr lvl="1"/>
            <a:r>
              <a:rPr lang="en-US" dirty="0">
                <a:latin typeface="Arial" charset="0"/>
              </a:rPr>
              <a:t>You can use tools such as SQL*Plus and Enterprise Manager Database Express to create user accounts in the Oracle database.</a:t>
            </a:r>
          </a:p>
        </p:txBody>
      </p:sp>
    </p:spTree>
    <p:extLst>
      <p:ext uri="{BB962C8B-B14F-4D97-AF65-F5344CB8AC3E}">
        <p14:creationId xmlns:p14="http://schemas.microsoft.com/office/powerpoint/2010/main" val="823844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9CB95BFB-562E-468E-849A-768C8D603518}"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C54570A-0349-41B8-AE51-95A02D9B0B04}"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3411510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9CB95BFB-562E-468E-849A-768C8D603518}"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C54570A-0349-41B8-AE51-95A02D9B0B04}" type="slidenum">
              <a:rPr lang="" smtClean="0"/>
              <a:t>‹#›</a:t>
            </a:fld>
            <a:endParaRPr lang=""/>
          </a:p>
        </p:txBody>
      </p:sp>
    </p:spTree>
    <p:extLst>
      <p:ext uri="{BB962C8B-B14F-4D97-AF65-F5344CB8AC3E}">
        <p14:creationId xmlns:p14="http://schemas.microsoft.com/office/powerpoint/2010/main" val="408231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9CB95BFB-562E-468E-849A-768C8D603518}"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C54570A-0349-41B8-AE51-95A02D9B0B04}" type="slidenum">
              <a:rPr lang="" smtClean="0"/>
              <a:t>‹#›</a:t>
            </a:fld>
            <a:endParaRPr lang=""/>
          </a:p>
        </p:txBody>
      </p:sp>
    </p:spTree>
    <p:extLst>
      <p:ext uri="{BB962C8B-B14F-4D97-AF65-F5344CB8AC3E}">
        <p14:creationId xmlns:p14="http://schemas.microsoft.com/office/powerpoint/2010/main" val="2988781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9CB95BFB-562E-468E-849A-768C8D603518}"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C54570A-0349-41B8-AE51-95A02D9B0B04}" type="slidenum">
              <a:rPr lang="" smtClean="0"/>
              <a:t>‹#›</a:t>
            </a:fld>
            <a:endParaRPr lang=""/>
          </a:p>
        </p:txBody>
      </p:sp>
    </p:spTree>
    <p:extLst>
      <p:ext uri="{BB962C8B-B14F-4D97-AF65-F5344CB8AC3E}">
        <p14:creationId xmlns:p14="http://schemas.microsoft.com/office/powerpoint/2010/main" val="175485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B95BFB-562E-468E-849A-768C8D603518}"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C54570A-0349-41B8-AE51-95A02D9B0B04}" type="slidenum">
              <a:rPr lang="" smtClean="0"/>
              <a:t>‹#›</a:t>
            </a:fld>
            <a:endParaRPr lang=""/>
          </a:p>
        </p:txBody>
      </p:sp>
    </p:spTree>
    <p:extLst>
      <p:ext uri="{BB962C8B-B14F-4D97-AF65-F5344CB8AC3E}">
        <p14:creationId xmlns:p14="http://schemas.microsoft.com/office/powerpoint/2010/main" val="3824367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9CB95BFB-562E-468E-849A-768C8D603518}"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FC54570A-0349-41B8-AE51-95A02D9B0B04}" type="slidenum">
              <a:rPr lang="" smtClean="0"/>
              <a:t>‹#›</a:t>
            </a:fld>
            <a:endParaRPr lang=""/>
          </a:p>
        </p:txBody>
      </p:sp>
    </p:spTree>
    <p:extLst>
      <p:ext uri="{BB962C8B-B14F-4D97-AF65-F5344CB8AC3E}">
        <p14:creationId xmlns:p14="http://schemas.microsoft.com/office/powerpoint/2010/main" val="32359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9CB95BFB-562E-468E-849A-768C8D603518}" type="datetimeFigureOut">
              <a:rPr lang="" smtClean="0"/>
              <a:t>01/08/2021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FC54570A-0349-41B8-AE51-95A02D9B0B04}" type="slidenum">
              <a:rPr lang="" smtClean="0"/>
              <a:t>‹#›</a:t>
            </a:fld>
            <a:endParaRPr lang=""/>
          </a:p>
        </p:txBody>
      </p:sp>
    </p:spTree>
    <p:extLst>
      <p:ext uri="{BB962C8B-B14F-4D97-AF65-F5344CB8AC3E}">
        <p14:creationId xmlns:p14="http://schemas.microsoft.com/office/powerpoint/2010/main" val="428892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9CB95BFB-562E-468E-849A-768C8D603518}" type="datetimeFigureOut">
              <a:rPr lang="" smtClean="0"/>
              <a:t>01/08/2021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FC54570A-0349-41B8-AE51-95A02D9B0B04}" type="slidenum">
              <a:rPr lang="" smtClean="0"/>
              <a:t>‹#›</a:t>
            </a:fld>
            <a:endParaRPr lang=""/>
          </a:p>
        </p:txBody>
      </p:sp>
    </p:spTree>
    <p:extLst>
      <p:ext uri="{BB962C8B-B14F-4D97-AF65-F5344CB8AC3E}">
        <p14:creationId xmlns:p14="http://schemas.microsoft.com/office/powerpoint/2010/main" val="3144734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95BFB-562E-468E-849A-768C8D603518}" type="datetimeFigureOut">
              <a:rPr lang="" smtClean="0"/>
              <a:t>01/08/2021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FC54570A-0349-41B8-AE51-95A02D9B0B04}" type="slidenum">
              <a:rPr lang="" smtClean="0"/>
              <a:t>‹#›</a:t>
            </a:fld>
            <a:endParaRPr lang=""/>
          </a:p>
        </p:txBody>
      </p:sp>
    </p:spTree>
    <p:extLst>
      <p:ext uri="{BB962C8B-B14F-4D97-AF65-F5344CB8AC3E}">
        <p14:creationId xmlns:p14="http://schemas.microsoft.com/office/powerpoint/2010/main" val="3631208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B95BFB-562E-468E-849A-768C8D603518}"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FC54570A-0349-41B8-AE51-95A02D9B0B04}" type="slidenum">
              <a:rPr lang="" smtClean="0"/>
              <a:t>‹#›</a:t>
            </a:fld>
            <a:endParaRPr lang=""/>
          </a:p>
        </p:txBody>
      </p:sp>
    </p:spTree>
    <p:extLst>
      <p:ext uri="{BB962C8B-B14F-4D97-AF65-F5344CB8AC3E}">
        <p14:creationId xmlns:p14="http://schemas.microsoft.com/office/powerpoint/2010/main" val="296577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B95BFB-562E-468E-849A-768C8D603518}"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FC54570A-0349-41B8-AE51-95A02D9B0B04}" type="slidenum">
              <a:rPr lang="" smtClean="0"/>
              <a:t>‹#›</a:t>
            </a:fld>
            <a:endParaRPr lang=""/>
          </a:p>
        </p:txBody>
      </p:sp>
    </p:spTree>
    <p:extLst>
      <p:ext uri="{BB962C8B-B14F-4D97-AF65-F5344CB8AC3E}">
        <p14:creationId xmlns:p14="http://schemas.microsoft.com/office/powerpoint/2010/main" val="74676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95BFB-562E-468E-849A-768C8D603518}" type="datetimeFigureOut">
              <a:rPr lang="" smtClean="0"/>
              <a:t>01/08/2021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4570A-0349-41B8-AE51-95A02D9B0B04}" type="slidenum">
              <a:rPr lang="" smtClean="0"/>
              <a:t>‹#›</a:t>
            </a:fld>
            <a:endParaRPr lang=""/>
          </a:p>
        </p:txBody>
      </p:sp>
    </p:spTree>
    <p:extLst>
      <p:ext uri="{BB962C8B-B14F-4D97-AF65-F5344CB8AC3E}">
        <p14:creationId xmlns:p14="http://schemas.microsoft.com/office/powerpoint/2010/main" val="971671427"/>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4.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7.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9.xml"/><Relationship Id="rId5" Type="http://schemas.openxmlformats.org/officeDocument/2006/relationships/image" Target="../media/image12.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1.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hyperlink" Target="http://www.oracle.com/pls/topic/lookup?ctx=E38328-01&amp;id=CSGSG117" TargetMode="Externa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8.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hyperlink" Target="http://www.oracle.com/pls/topic/lookup?ctx=E38328-01&amp;id=CSGSG178" TargetMode="External"/><Relationship Id="rId5" Type="http://schemas.openxmlformats.org/officeDocument/2006/relationships/image" Target="../media/image5.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4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4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50.xml"/></Relationships>
</file>

<file path=ppt/slides/_rels/slide4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49.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5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tags" Target="../tags/tag52.xml"/><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3212" y="2667000"/>
            <a:ext cx="10512862" cy="1325563"/>
          </a:xfrm>
        </p:spPr>
        <p:txBody>
          <a:bodyPr/>
          <a:lstStyle/>
          <a:p>
            <a:r>
              <a:rPr lang="en-US" dirty="0"/>
              <a:t>Administering User Security</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
          <p:cNvSpPr>
            <a:spLocks noGrp="1" noChangeArrowheads="1"/>
          </p:cNvSpPr>
          <p:nvPr>
            <p:ph type="title"/>
          </p:nvPr>
        </p:nvSpPr>
        <p:spPr/>
        <p:txBody>
          <a:bodyPr/>
          <a:lstStyle/>
          <a:p>
            <a:pPr eaLnBrk="1" hangingPunct="1"/>
            <a:r>
              <a:rPr lang="en-US" altLang="en-US" dirty="0"/>
              <a:t>Schema-Only </a:t>
            </a:r>
            <a:r>
              <a:rPr lang="en-US" altLang="en-US" dirty="0" smtClean="0"/>
              <a:t>Account</a:t>
            </a:r>
            <a:br>
              <a:rPr lang="en-US" altLang="en-US" dirty="0" smtClean="0"/>
            </a:br>
            <a:endParaRPr lang="en-US" altLang="en-US" dirty="0"/>
          </a:p>
        </p:txBody>
      </p:sp>
      <p:sp>
        <p:nvSpPr>
          <p:cNvPr id="7171" name="Rectangle 31"/>
          <p:cNvSpPr>
            <a:spLocks noGrp="1" noChangeArrowheads="1"/>
          </p:cNvSpPr>
          <p:nvPr>
            <p:ph idx="1"/>
          </p:nvPr>
        </p:nvSpPr>
        <p:spPr>
          <a:xfrm>
            <a:off x="622300" y="1243013"/>
            <a:ext cx="10944225" cy="3732212"/>
          </a:xfrm>
        </p:spPr>
        <p:txBody>
          <a:bodyPr/>
          <a:lstStyle/>
          <a:p>
            <a:pPr indent="10582" defTabSz="304747" eaLnBrk="1" hangingPunct="1">
              <a:buFont typeface="Arial" charset="0"/>
              <a:buNone/>
              <a:defRPr/>
            </a:pPr>
            <a:r>
              <a:rPr lang="en-US" dirty="0">
                <a:latin typeface="Arial" charset="0"/>
              </a:rPr>
              <a:t>E</a:t>
            </a:r>
            <a:r>
              <a:rPr lang="en-US" dirty="0"/>
              <a:t>nsure that a user cannot log in to the instance:</a:t>
            </a:r>
          </a:p>
          <a:p>
            <a:pPr lvl="1" indent="-367200" defTabSz="304747" eaLnBrk="1" hangingPunct="1">
              <a:defRPr/>
            </a:pPr>
            <a:r>
              <a:rPr lang="en-US" dirty="0"/>
              <a:t>Enforce data access through the application.</a:t>
            </a:r>
          </a:p>
          <a:p>
            <a:pPr lvl="1" indent="-367200" defTabSz="304747" eaLnBrk="1" hangingPunct="1">
              <a:defRPr/>
            </a:pPr>
            <a:r>
              <a:rPr lang="en-US" dirty="0"/>
              <a:t>Secure schema objects.</a:t>
            </a:r>
          </a:p>
          <a:p>
            <a:pPr lvl="2" indent="-367200" defTabSz="304747" eaLnBrk="1" hangingPunct="1">
              <a:defRPr/>
            </a:pPr>
            <a:r>
              <a:rPr lang="en-US" dirty="0"/>
              <a:t>Prevent objects from being dropped by the connected schema.</a:t>
            </a:r>
          </a:p>
          <a:p>
            <a:pPr lvl="1" indent="-365760" defTabSz="304747" eaLnBrk="1" hangingPunct="1">
              <a:buFont typeface="Arial" charset="0"/>
              <a:buChar char="•"/>
              <a:defRPr/>
            </a:pPr>
            <a:r>
              <a:rPr lang="en-US" dirty="0"/>
              <a:t>Use the </a:t>
            </a:r>
            <a:r>
              <a:rPr lang="en-US" dirty="0">
                <a:latin typeface="Courier New" pitchFamily="49" charset="0"/>
                <a:cs typeface="Courier New" pitchFamily="49" charset="0"/>
              </a:rPr>
              <a:t>NO AUTHENTICATION</a:t>
            </a:r>
            <a:r>
              <a:rPr lang="en-US" dirty="0"/>
              <a:t> clause.</a:t>
            </a:r>
            <a:endParaRPr lang="en-US" dirty="0">
              <a:latin typeface="Courier New" pitchFamily="49" charset="0"/>
              <a:cs typeface="Courier New" pitchFamily="49" charset="0"/>
            </a:endParaRPr>
          </a:p>
          <a:p>
            <a:pPr lvl="2" defTabSz="304747" eaLnBrk="1" hangingPunct="1">
              <a:buFont typeface="Arial" charset="0"/>
              <a:buChar char="–"/>
              <a:defRPr/>
            </a:pPr>
            <a:r>
              <a:rPr lang="en-US" dirty="0">
                <a:latin typeface="+mj-lt"/>
                <a:cs typeface="Courier New" pitchFamily="49" charset="0"/>
              </a:rPr>
              <a:t>Can be replaced by </a:t>
            </a:r>
            <a:r>
              <a:rPr lang="en-US" dirty="0">
                <a:latin typeface="Courier New" pitchFamily="49" charset="0"/>
                <a:cs typeface="Courier New" pitchFamily="49" charset="0"/>
              </a:rPr>
              <a:t>IDENTIFIED BY VALUES</a:t>
            </a:r>
          </a:p>
          <a:p>
            <a:pPr lvl="1" defTabSz="304747" eaLnBrk="1" hangingPunct="1">
              <a:defRPr/>
            </a:pPr>
            <a:r>
              <a:rPr lang="en-US" dirty="0"/>
              <a:t>A schema-only account cannot be:</a:t>
            </a:r>
          </a:p>
          <a:p>
            <a:pPr lvl="2" defTabSz="304747" eaLnBrk="1" hangingPunct="1">
              <a:defRPr/>
            </a:pPr>
            <a:r>
              <a:rPr lang="en-US" dirty="0">
                <a:latin typeface="+mj-lt"/>
                <a:cs typeface="Courier New" pitchFamily="49" charset="0"/>
              </a:rPr>
              <a:t>Granted system </a:t>
            </a:r>
            <a:r>
              <a:rPr lang="en-US" dirty="0"/>
              <a:t>administrative privileges</a:t>
            </a:r>
          </a:p>
          <a:p>
            <a:pPr lvl="2" defTabSz="304747" eaLnBrk="1" hangingPunct="1">
              <a:defRPr/>
            </a:pPr>
            <a:r>
              <a:rPr lang="en-US" dirty="0">
                <a:latin typeface="+mj-lt"/>
                <a:cs typeface="Courier New" pitchFamily="49" charset="0"/>
              </a:rPr>
              <a:t>Used in </a:t>
            </a:r>
            <a:r>
              <a:rPr lang="en-US" dirty="0"/>
              <a:t>database links</a:t>
            </a:r>
            <a:endParaRPr lang="en-US" dirty="0">
              <a:latin typeface="+mj-lt"/>
              <a:cs typeface="Courier New" pitchFamily="49" charset="0"/>
            </a:endParaRPr>
          </a:p>
        </p:txBody>
      </p:sp>
      <p:sp>
        <p:nvSpPr>
          <p:cNvPr id="6" name="Content Placeholder 2"/>
          <p:cNvSpPr txBox="1">
            <a:spLocks/>
          </p:cNvSpPr>
          <p:nvPr/>
        </p:nvSpPr>
        <p:spPr bwMode="gray">
          <a:xfrm>
            <a:off x="982818" y="5045097"/>
            <a:ext cx="10750394" cy="84488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nchor="ctr">
            <a:spAutoFit/>
          </a:bodyPr>
          <a:lstStyle/>
          <a:p>
            <a:pPr eaLnBrk="1" hangingPunct="1">
              <a:lnSpc>
                <a:spcPct val="90000"/>
              </a:lnSpc>
              <a:spcBef>
                <a:spcPct val="50000"/>
              </a:spcBef>
              <a:buClr>
                <a:schemeClr val="accent1"/>
              </a:buClr>
              <a:buFontTx/>
              <a:buNone/>
            </a:pPr>
            <a:r>
              <a:rPr lang="en-US" altLang="en-US" b="1" dirty="0">
                <a:latin typeface="Courier New" panose="02070309020205020404" pitchFamily="49" charset="0"/>
                <a:cs typeface="Courier New" panose="02070309020205020404" pitchFamily="49" charset="0"/>
              </a:rPr>
              <a:t>DBA_USERS</a:t>
            </a:r>
          </a:p>
          <a:p>
            <a:pPr eaLnBrk="1" hangingPunct="1">
              <a:lnSpc>
                <a:spcPct val="90000"/>
              </a:lnSpc>
              <a:spcBef>
                <a:spcPct val="50000"/>
              </a:spcBef>
              <a:buClr>
                <a:schemeClr val="accent1"/>
              </a:buClr>
              <a:buFontTx/>
              <a:buNone/>
            </a:pPr>
            <a:r>
              <a:rPr lang="fr-FR" altLang="en-US" b="1" dirty="0">
                <a:latin typeface="Courier New" panose="02070309020205020404" pitchFamily="49" charset="0"/>
                <a:cs typeface="Courier New" panose="02070309020205020404" pitchFamily="49" charset="0"/>
              </a:rPr>
              <a:t>  AUTHENTICATION_TYPE = NONE | PASSWORD</a:t>
            </a:r>
            <a:endParaRPr lang="en-US" altLang="en-US" b="1"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91854039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Authenticating </a:t>
            </a:r>
            <a:r>
              <a:rPr lang="en-US" dirty="0" smtClean="0"/>
              <a:t>Users</a:t>
            </a:r>
            <a:br>
              <a:rPr lang="en-US" dirty="0" smtClean="0"/>
            </a:br>
            <a:endParaRPr lang="en-US" altLang="es-MX" dirty="0"/>
          </a:p>
        </p:txBody>
      </p:sp>
      <p:sp>
        <p:nvSpPr>
          <p:cNvPr id="9219" name="Content Placeholder 9"/>
          <p:cNvSpPr>
            <a:spLocks noGrp="1"/>
          </p:cNvSpPr>
          <p:nvPr>
            <p:ph idx="1"/>
          </p:nvPr>
        </p:nvSpPr>
        <p:spPr>
          <a:xfrm>
            <a:off x="622138" y="1143000"/>
            <a:ext cx="10944549" cy="5215096"/>
          </a:xfrm>
        </p:spPr>
        <p:txBody>
          <a:bodyPr/>
          <a:lstStyle/>
          <a:p>
            <a:pPr lvl="1">
              <a:buClr>
                <a:schemeClr val="accent1"/>
              </a:buClr>
              <a:defRPr/>
            </a:pPr>
            <a:r>
              <a:rPr lang="en-US" dirty="0"/>
              <a:t>Every user, including administrators, must be authenticated when connecting to a database instance.</a:t>
            </a:r>
          </a:p>
          <a:p>
            <a:pPr lvl="1">
              <a:buClr>
                <a:schemeClr val="accent1"/>
              </a:buClr>
              <a:defRPr/>
            </a:pPr>
            <a:r>
              <a:rPr lang="en-US" dirty="0"/>
              <a:t>Authentication verifies that the user is a valid database user and establishes a trust relationship for further interactions.</a:t>
            </a:r>
          </a:p>
          <a:p>
            <a:pPr lvl="1">
              <a:buClr>
                <a:schemeClr val="accent1"/>
              </a:buClr>
              <a:defRPr/>
            </a:pPr>
            <a:r>
              <a:rPr lang="en-US" dirty="0"/>
              <a:t>Authentication also enables accountability by making it possible to link access and actions to specific identities. </a:t>
            </a:r>
          </a:p>
          <a:p>
            <a:pPr lvl="1">
              <a:buClr>
                <a:schemeClr val="accent1"/>
              </a:buClr>
              <a:defRPr/>
            </a:pPr>
            <a:r>
              <a:rPr lang="en-US" dirty="0"/>
              <a:t>The following authentication methods are possible:</a:t>
            </a:r>
          </a:p>
          <a:p>
            <a:pPr lvl="2">
              <a:buClr>
                <a:schemeClr val="accent1"/>
              </a:buClr>
              <a:defRPr/>
            </a:pPr>
            <a:r>
              <a:rPr lang="en-US" dirty="0"/>
              <a:t>Password (usually for database users)</a:t>
            </a:r>
          </a:p>
          <a:p>
            <a:pPr lvl="2">
              <a:buClr>
                <a:schemeClr val="accent1"/>
              </a:buClr>
              <a:defRPr/>
            </a:pPr>
            <a:r>
              <a:rPr lang="en-US" dirty="0"/>
              <a:t>Operating system (OS) authentication</a:t>
            </a:r>
          </a:p>
          <a:p>
            <a:pPr lvl="2">
              <a:buClr>
                <a:schemeClr val="accent1"/>
              </a:buClr>
              <a:defRPr/>
            </a:pPr>
            <a:r>
              <a:rPr lang="en-US" dirty="0"/>
              <a:t>Password file (for system administrative privileged users only)</a:t>
            </a:r>
          </a:p>
          <a:p>
            <a:pPr lvl="2">
              <a:buClr>
                <a:schemeClr val="accent1"/>
              </a:buClr>
              <a:defRPr/>
            </a:pPr>
            <a:r>
              <a:rPr lang="en-US" dirty="0"/>
              <a:t>Strong authentication with Kerberos, SSL, or directory authentication</a:t>
            </a:r>
          </a:p>
          <a:p>
            <a:pPr lvl="1">
              <a:buClr>
                <a:schemeClr val="accent1"/>
              </a:buClr>
              <a:defRPr/>
            </a:pPr>
            <a:r>
              <a:rPr lang="en-US" dirty="0"/>
              <a:t>A system administrative privileged user must use OS authentication, password file authentication, or strong authentication. These methods can authenticate when the database is available or unavailable (not started).</a:t>
            </a:r>
          </a:p>
        </p:txBody>
      </p:sp>
    </p:spTree>
    <p:custDataLst>
      <p:tags r:id="rId1"/>
    </p:custDataLst>
    <p:extLst>
      <p:ext uri="{BB962C8B-B14F-4D97-AF65-F5344CB8AC3E}">
        <p14:creationId xmlns:p14="http://schemas.microsoft.com/office/powerpoint/2010/main" val="3797272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Password </a:t>
            </a:r>
            <a:r>
              <a:rPr lang="en-US" dirty="0" smtClean="0"/>
              <a:t>Authentication</a:t>
            </a:r>
            <a:br>
              <a:rPr lang="en-US" dirty="0" smtClean="0"/>
            </a:br>
            <a:endParaRPr lang="en-US" altLang="es-MX" dirty="0"/>
          </a:p>
        </p:txBody>
      </p:sp>
      <p:sp>
        <p:nvSpPr>
          <p:cNvPr id="9219" name="Content Placeholder 9"/>
          <p:cNvSpPr>
            <a:spLocks noGrp="1"/>
          </p:cNvSpPr>
          <p:nvPr>
            <p:ph idx="1"/>
          </p:nvPr>
        </p:nvSpPr>
        <p:spPr>
          <a:xfrm>
            <a:off x="622138" y="1242485"/>
            <a:ext cx="10944549" cy="4712394"/>
          </a:xfrm>
        </p:spPr>
        <p:txBody>
          <a:bodyPr/>
          <a:lstStyle/>
          <a:p>
            <a:pPr lvl="1">
              <a:buClr>
                <a:schemeClr val="accent1"/>
              </a:buClr>
              <a:defRPr/>
            </a:pPr>
            <a:r>
              <a:rPr lang="en-US" dirty="0"/>
              <a:t>Password authentication is also referred to as "authentication" by the Oracle Database server.</a:t>
            </a:r>
          </a:p>
          <a:p>
            <a:pPr lvl="1">
              <a:buClr>
                <a:schemeClr val="accent1"/>
              </a:buClr>
              <a:defRPr/>
            </a:pPr>
            <a:r>
              <a:rPr lang="en-US" dirty="0"/>
              <a:t>Create each user with an associated password that must be supplied when the user attempts to establish a connection.</a:t>
            </a:r>
          </a:p>
          <a:p>
            <a:pPr lvl="1">
              <a:buClr>
                <a:schemeClr val="accent1"/>
              </a:buClr>
              <a:defRPr/>
            </a:pPr>
            <a:r>
              <a:rPr lang="en-US" dirty="0"/>
              <a:t>When setting up a password, you can expire the password immediately, which forces the user to change the password after first logging in.</a:t>
            </a:r>
          </a:p>
          <a:p>
            <a:pPr lvl="2">
              <a:buClr>
                <a:schemeClr val="accent1"/>
              </a:buClr>
              <a:defRPr/>
            </a:pPr>
            <a:r>
              <a:rPr lang="en-US" dirty="0"/>
              <a:t>If you decide on expiring user passwords, make sure that users have the ability to change the password. Some applications do not have this functionality.</a:t>
            </a:r>
          </a:p>
          <a:p>
            <a:pPr lvl="2">
              <a:buClr>
                <a:schemeClr val="accent1"/>
              </a:buClr>
              <a:defRPr/>
            </a:pPr>
            <a:r>
              <a:rPr lang="en-US" dirty="0"/>
              <a:t>All passwords created in Oracle Database are case-sensitive by default.</a:t>
            </a:r>
          </a:p>
          <a:p>
            <a:pPr lvl="2">
              <a:buClr>
                <a:schemeClr val="accent1"/>
              </a:buClr>
              <a:defRPr/>
            </a:pPr>
            <a:r>
              <a:rPr lang="en-US" dirty="0"/>
              <a:t>Passwords may contain multibyte characters and are limited to 30 bytes.</a:t>
            </a:r>
          </a:p>
          <a:p>
            <a:pPr lvl="1">
              <a:buClr>
                <a:schemeClr val="accent1"/>
              </a:buClr>
              <a:defRPr/>
            </a:pPr>
            <a:r>
              <a:rPr lang="en-US" dirty="0"/>
              <a:t>Passwords are always automatically and transparently encrypted by using the Advanced Encryption Standard (AES) algorithm during network (client/server and server/server) connections before sending them across the network.</a:t>
            </a:r>
          </a:p>
        </p:txBody>
      </p:sp>
    </p:spTree>
    <p:custDataLst>
      <p:tags r:id="rId1"/>
    </p:custDataLst>
    <p:extLst>
      <p:ext uri="{BB962C8B-B14F-4D97-AF65-F5344CB8AC3E}">
        <p14:creationId xmlns:p14="http://schemas.microsoft.com/office/powerpoint/2010/main" val="146897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Password File </a:t>
            </a:r>
            <a:r>
              <a:rPr lang="en-US" dirty="0" smtClean="0"/>
              <a:t>Authentication</a:t>
            </a:r>
            <a:br>
              <a:rPr lang="en-US" dirty="0" smtClean="0"/>
            </a:br>
            <a:endParaRPr lang="en-US" altLang="es-MX" dirty="0"/>
          </a:p>
        </p:txBody>
      </p:sp>
      <p:sp>
        <p:nvSpPr>
          <p:cNvPr id="9219" name="Content Placeholder 9"/>
          <p:cNvSpPr>
            <a:spLocks noGrp="1"/>
          </p:cNvSpPr>
          <p:nvPr>
            <p:ph idx="1"/>
          </p:nvPr>
        </p:nvSpPr>
        <p:spPr>
          <a:xfrm>
            <a:off x="622138" y="1242485"/>
            <a:ext cx="10944549" cy="4750866"/>
          </a:xfrm>
        </p:spPr>
        <p:txBody>
          <a:bodyPr/>
          <a:lstStyle/>
          <a:p>
            <a:pPr lvl="1">
              <a:buClr>
                <a:schemeClr val="accent1"/>
              </a:buClr>
              <a:defRPr/>
            </a:pPr>
            <a:r>
              <a:rPr lang="en-US" dirty="0"/>
              <a:t>You can use password file authentication for an Oracle database instance and for an Oracle Automatic Storage Management (Oracle ASM) instance.</a:t>
            </a:r>
          </a:p>
          <a:p>
            <a:pPr lvl="1">
              <a:buClr>
                <a:schemeClr val="accent1"/>
              </a:buClr>
              <a:defRPr/>
            </a:pPr>
            <a:r>
              <a:rPr lang="en-US" dirty="0"/>
              <a:t>If authentication succeeds, the connection is logged with the </a:t>
            </a:r>
            <a:r>
              <a:rPr lang="en-US" dirty="0">
                <a:latin typeface="Courier New" panose="02070309020205020404" pitchFamily="49" charset="0"/>
                <a:cs typeface="Courier New" panose="02070309020205020404" pitchFamily="49" charset="0"/>
              </a:rPr>
              <a:t>SYS</a:t>
            </a:r>
            <a:r>
              <a:rPr lang="en-US" dirty="0"/>
              <a:t> user.</a:t>
            </a:r>
          </a:p>
          <a:p>
            <a:pPr lvl="1">
              <a:buClr>
                <a:schemeClr val="accent1"/>
              </a:buClr>
              <a:defRPr/>
            </a:pPr>
            <a:r>
              <a:rPr lang="en-US" dirty="0"/>
              <a:t>A password file stores database usernames and case-sensitive passwords for administrator users (common and local administrators).</a:t>
            </a:r>
          </a:p>
          <a:p>
            <a:pPr lvl="1">
              <a:buClr>
                <a:schemeClr val="accent1"/>
              </a:buClr>
              <a:defRPr/>
            </a:pPr>
            <a:r>
              <a:rPr lang="en-US" dirty="0"/>
              <a:t>DBCA creates a password file during installation.</a:t>
            </a:r>
          </a:p>
          <a:p>
            <a:pPr lvl="1">
              <a:buClr>
                <a:schemeClr val="accent1"/>
              </a:buClr>
              <a:defRPr/>
            </a:pPr>
            <a:r>
              <a:rPr lang="en-US" dirty="0"/>
              <a:t>To prepare for password file authentication, you must:</a:t>
            </a:r>
          </a:p>
          <a:p>
            <a:pPr lvl="2">
              <a:buClr>
                <a:schemeClr val="accent1"/>
              </a:buClr>
              <a:defRPr/>
            </a:pPr>
            <a:r>
              <a:rPr lang="en-US" dirty="0"/>
              <a:t>Create the password file.</a:t>
            </a:r>
          </a:p>
          <a:p>
            <a:pPr lvl="2">
              <a:buClr>
                <a:schemeClr val="accent1"/>
              </a:buClr>
              <a:defRPr/>
            </a:pPr>
            <a:r>
              <a:rPr lang="en-US" dirty="0"/>
              <a:t>Set the </a:t>
            </a:r>
            <a:r>
              <a:rPr lang="en-US" dirty="0">
                <a:latin typeface="Courier New" panose="02070309020205020404" pitchFamily="49" charset="0"/>
                <a:cs typeface="Courier New" panose="02070309020205020404" pitchFamily="49" charset="0"/>
              </a:rPr>
              <a:t>REMOTE_LOGIN_PASSWORDFILE</a:t>
            </a:r>
            <a:r>
              <a:rPr lang="en-US" dirty="0"/>
              <a:t> initialization parameter.</a:t>
            </a:r>
          </a:p>
          <a:p>
            <a:pPr lvl="2">
              <a:buClr>
                <a:schemeClr val="accent1"/>
              </a:buClr>
              <a:defRPr/>
            </a:pPr>
            <a:r>
              <a:rPr lang="en-US" dirty="0"/>
              <a:t>Grant system administrative privileges (for example, </a:t>
            </a:r>
            <a:r>
              <a:rPr lang="en-US" dirty="0">
                <a:latin typeface="Courier New" panose="02070309020205020404" pitchFamily="49" charset="0"/>
                <a:cs typeface="Courier New" panose="02070309020205020404" pitchFamily="49" charset="0"/>
              </a:rPr>
              <a:t>GRANT</a:t>
            </a:r>
            <a:r>
              <a:rPr lang="en-US" dirty="0"/>
              <a:t> </a:t>
            </a:r>
            <a:r>
              <a:rPr lang="en-US" dirty="0">
                <a:latin typeface="Courier New" panose="02070309020205020404" pitchFamily="49" charset="0"/>
                <a:cs typeface="Courier New" panose="02070309020205020404" pitchFamily="49" charset="0"/>
              </a:rPr>
              <a:t>SYSDBA</a:t>
            </a:r>
            <a:r>
              <a:rPr lang="en-US" dirty="0"/>
              <a:t> </a:t>
            </a:r>
            <a:r>
              <a:rPr lang="en-US" dirty="0">
                <a:latin typeface="Courier New" panose="02070309020205020404" pitchFamily="49" charset="0"/>
                <a:cs typeface="Courier New" panose="02070309020205020404" pitchFamily="49" charset="0"/>
              </a:rPr>
              <a:t>TO</a:t>
            </a:r>
            <a:r>
              <a:rPr lang="en-US" dirty="0"/>
              <a:t> </a:t>
            </a:r>
            <a:r>
              <a:rPr lang="en-US" dirty="0">
                <a:latin typeface="Courier New" panose="02070309020205020404" pitchFamily="49" charset="0"/>
                <a:cs typeface="Courier New" panose="02070309020205020404" pitchFamily="49" charset="0"/>
              </a:rPr>
              <a:t>mydba</a:t>
            </a:r>
            <a:r>
              <a:rPr lang="en-US" dirty="0"/>
              <a:t>).</a:t>
            </a:r>
          </a:p>
          <a:p>
            <a:pPr lvl="1">
              <a:buClr>
                <a:schemeClr val="accent1"/>
              </a:buClr>
              <a:defRPr/>
            </a:pPr>
            <a:r>
              <a:rPr lang="en-US" dirty="0"/>
              <a:t>Use the </a:t>
            </a:r>
            <a:r>
              <a:rPr lang="en-US" dirty="0">
                <a:latin typeface="Courier New" panose="02070309020205020404" pitchFamily="49" charset="0"/>
                <a:cs typeface="Courier New" panose="02070309020205020404" pitchFamily="49" charset="0"/>
              </a:rPr>
              <a:t>CONNECT</a:t>
            </a:r>
            <a:r>
              <a:rPr lang="en-US" dirty="0"/>
              <a:t> command in SQL*Plus to connect. For example:</a:t>
            </a:r>
          </a:p>
          <a:p>
            <a:pPr marL="91440" lvl="1" indent="0">
              <a:buClr>
                <a:schemeClr val="accent1"/>
              </a:buClr>
              <a:buNone/>
              <a:defRPr/>
            </a:pPr>
            <a:r>
              <a:rPr lang="en-US" dirty="0"/>
              <a:t>		</a:t>
            </a:r>
            <a:r>
              <a:rPr lang="en-US" dirty="0">
                <a:latin typeface="Courier New" panose="02070309020205020404" pitchFamily="49" charset="0"/>
                <a:cs typeface="Courier New" panose="02070309020205020404" pitchFamily="49" charset="0"/>
              </a:rPr>
              <a:t>SQL&gt; CONNECT mydba AS SYSDBA</a:t>
            </a:r>
          </a:p>
        </p:txBody>
      </p:sp>
    </p:spTree>
    <p:custDataLst>
      <p:tags r:id="rId1"/>
    </p:custDataLst>
    <p:extLst>
      <p:ext uri="{BB962C8B-B14F-4D97-AF65-F5344CB8AC3E}">
        <p14:creationId xmlns:p14="http://schemas.microsoft.com/office/powerpoint/2010/main" val="546043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OS </a:t>
            </a:r>
            <a:r>
              <a:rPr lang="en-US" dirty="0" smtClean="0"/>
              <a:t>Authentication</a:t>
            </a:r>
            <a:br>
              <a:rPr lang="en-US" dirty="0" smtClean="0"/>
            </a:br>
            <a:endParaRPr lang="en-US" altLang="es-MX" dirty="0"/>
          </a:p>
        </p:txBody>
      </p:sp>
      <p:sp>
        <p:nvSpPr>
          <p:cNvPr id="9219" name="Content Placeholder 9"/>
          <p:cNvSpPr>
            <a:spLocks noGrp="1"/>
          </p:cNvSpPr>
          <p:nvPr>
            <p:ph idx="1"/>
          </p:nvPr>
        </p:nvSpPr>
        <p:spPr>
          <a:xfrm>
            <a:off x="622138" y="1143000"/>
            <a:ext cx="10944549" cy="5207402"/>
          </a:xfrm>
        </p:spPr>
        <p:txBody>
          <a:bodyPr>
            <a:normAutofit lnSpcReduction="10000"/>
          </a:bodyPr>
          <a:lstStyle/>
          <a:p>
            <a:pPr lvl="1">
              <a:buClr>
                <a:schemeClr val="accent1"/>
              </a:buClr>
              <a:defRPr/>
            </a:pPr>
            <a:r>
              <a:rPr lang="en-US" dirty="0"/>
              <a:t>Oracle Universal Installer creates operating system groups, assigns them specific names, and maps each group to a specific system privilege.</a:t>
            </a:r>
          </a:p>
          <a:p>
            <a:pPr lvl="2">
              <a:buClr>
                <a:schemeClr val="accent1"/>
              </a:buClr>
              <a:defRPr/>
            </a:pPr>
            <a:r>
              <a:rPr lang="en-US" dirty="0"/>
              <a:t>Example: Members of the dba group are granted </a:t>
            </a:r>
            <a:r>
              <a:rPr lang="en-US" dirty="0">
                <a:latin typeface="Courier New" panose="02070309020205020404" pitchFamily="49" charset="0"/>
                <a:cs typeface="Courier New" panose="02070309020205020404" pitchFamily="49" charset="0"/>
              </a:rPr>
              <a:t>SYSDBA</a:t>
            </a:r>
          </a:p>
          <a:p>
            <a:pPr lvl="1">
              <a:buClr>
                <a:schemeClr val="accent1"/>
              </a:buClr>
              <a:defRPr/>
            </a:pPr>
            <a:r>
              <a:rPr lang="en-US" dirty="0"/>
              <a:t>As a group member, you can be authenticated, enabled as an administrative user, and connected to a local database:</a:t>
            </a:r>
          </a:p>
          <a:p>
            <a:pPr marL="91440" lvl="1" indent="0">
              <a:buClr>
                <a:schemeClr val="accent1"/>
              </a:buClr>
              <a:buNone/>
              <a:defRPr/>
            </a:pPr>
            <a:r>
              <a:rPr lang="en-US" dirty="0"/>
              <a:t>    </a:t>
            </a:r>
            <a:r>
              <a:rPr lang="en-US" dirty="0">
                <a:latin typeface="Courier New" panose="02070309020205020404" pitchFamily="49" charset="0"/>
                <a:cs typeface="Courier New" panose="02070309020205020404" pitchFamily="49" charset="0"/>
              </a:rPr>
              <a:t>SQL&gt; CONNECT / AS SYSDBA</a:t>
            </a:r>
          </a:p>
          <a:p>
            <a:pPr marL="91440" lvl="1" indent="0">
              <a:buClr>
                <a:schemeClr val="accent1"/>
              </a:buClr>
              <a:buNone/>
              <a:defRPr/>
            </a:pPr>
            <a:r>
              <a:rPr lang="en-US" dirty="0">
                <a:latin typeface="Courier New" panose="02070309020205020404" pitchFamily="49" charset="0"/>
                <a:cs typeface="Courier New" panose="02070309020205020404" pitchFamily="49" charset="0"/>
              </a:rPr>
              <a:t>  SQL&gt; CONNECT / AS SYSOPER</a:t>
            </a:r>
          </a:p>
          <a:p>
            <a:pPr marL="91440" lvl="1" indent="0">
              <a:buClr>
                <a:schemeClr val="accent1"/>
              </a:buClr>
              <a:buNone/>
              <a:defRPr/>
            </a:pPr>
            <a:r>
              <a:rPr lang="en-US" dirty="0">
                <a:latin typeface="Courier New" panose="02070309020205020404" pitchFamily="49" charset="0"/>
                <a:cs typeface="Courier New" panose="02070309020205020404" pitchFamily="49" charset="0"/>
              </a:rPr>
              <a:t>  SQL&gt; CONNECT / AS SYSBACKUP</a:t>
            </a:r>
          </a:p>
          <a:p>
            <a:pPr marL="91440" lvl="1" indent="0">
              <a:buClr>
                <a:schemeClr val="accent1"/>
              </a:buClr>
              <a:buNone/>
              <a:defRPr/>
            </a:pPr>
            <a:r>
              <a:rPr lang="en-US" dirty="0">
                <a:latin typeface="Courier New" panose="02070309020205020404" pitchFamily="49" charset="0"/>
                <a:cs typeface="Courier New" panose="02070309020205020404" pitchFamily="49" charset="0"/>
              </a:rPr>
              <a:t>  SQL&gt; CONNECT / AS SYSDG</a:t>
            </a:r>
          </a:p>
          <a:p>
            <a:pPr marL="91440" lvl="1" indent="0">
              <a:buClr>
                <a:schemeClr val="accent1"/>
              </a:buClr>
              <a:buNone/>
              <a:defRPr/>
            </a:pPr>
            <a:r>
              <a:rPr lang="en-US" dirty="0">
                <a:latin typeface="Courier New" panose="02070309020205020404" pitchFamily="49" charset="0"/>
                <a:cs typeface="Courier New" panose="02070309020205020404" pitchFamily="49" charset="0"/>
              </a:rPr>
              <a:t>  SQL&gt; CONNECT / AS SYSKM</a:t>
            </a:r>
          </a:p>
          <a:p>
            <a:pPr marL="91440" lvl="1" indent="0">
              <a:buClr>
                <a:schemeClr val="accent1"/>
              </a:buClr>
              <a:buNone/>
              <a:defRPr/>
            </a:pPr>
            <a:r>
              <a:rPr lang="en-US" dirty="0">
                <a:latin typeface="Courier New" panose="02070309020205020404" pitchFamily="49" charset="0"/>
                <a:cs typeface="Courier New" panose="02070309020205020404" pitchFamily="49" charset="0"/>
              </a:rPr>
              <a:t>  SQL&gt; CONNECT / AS </a:t>
            </a:r>
            <a:r>
              <a:rPr lang="en-US" dirty="0" smtClean="0">
                <a:latin typeface="Courier New" panose="02070309020205020404" pitchFamily="49" charset="0"/>
                <a:cs typeface="Courier New" panose="02070309020205020404" pitchFamily="49" charset="0"/>
              </a:rPr>
              <a:t>SYSRAC</a:t>
            </a:r>
          </a:p>
          <a:p>
            <a:pPr marL="91440" lvl="1" indent="0">
              <a:buClr>
                <a:schemeClr val="accent1"/>
              </a:buClr>
              <a:buNone/>
              <a:defRPr/>
            </a:pPr>
            <a:endParaRPr lang="en-US" dirty="0">
              <a:latin typeface="Courier New" panose="02070309020205020404" pitchFamily="49" charset="0"/>
              <a:cs typeface="Courier New" panose="02070309020205020404" pitchFamily="49" charset="0"/>
            </a:endParaRPr>
          </a:p>
          <a:p>
            <a:pPr lvl="1">
              <a:buClr>
                <a:schemeClr val="accent1"/>
              </a:buClr>
              <a:defRPr/>
            </a:pPr>
            <a:r>
              <a:rPr lang="en-US" dirty="0"/>
              <a:t>If you are not a member of one of these OS groups, you will not be able to connect as an administrative user via OS authentication.</a:t>
            </a:r>
          </a:p>
        </p:txBody>
      </p:sp>
    </p:spTree>
    <p:custDataLst>
      <p:tags r:id="rId1"/>
    </p:custDataLst>
    <p:extLst>
      <p:ext uri="{BB962C8B-B14F-4D97-AF65-F5344CB8AC3E}">
        <p14:creationId xmlns:p14="http://schemas.microsoft.com/office/powerpoint/2010/main" val="3044620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93896184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6612" y="152400"/>
            <a:ext cx="9980830" cy="396874"/>
          </a:xfrm>
        </p:spPr>
        <p:txBody>
          <a:bodyPr>
            <a:normAutofit fontScale="90000"/>
          </a:bodyPr>
          <a:lstStyle/>
          <a:p>
            <a:r>
              <a:rPr lang="en-US" dirty="0"/>
              <a:t>OS Authentication for Privileged Users</a:t>
            </a:r>
          </a:p>
        </p:txBody>
      </p:sp>
      <p:graphicFrame>
        <p:nvGraphicFramePr>
          <p:cNvPr id="163281" name="Group 465"/>
          <p:cNvGraphicFramePr>
            <a:graphicFrameLocks noGrp="1"/>
          </p:cNvGraphicFramePr>
          <p:nvPr>
            <p:extLst>
              <p:ext uri="{D42A27DB-BD31-4B8C-83A1-F6EECF244321}">
                <p14:modId xmlns:p14="http://schemas.microsoft.com/office/powerpoint/2010/main" val="2621263851"/>
              </p:ext>
            </p:extLst>
          </p:nvPr>
        </p:nvGraphicFramePr>
        <p:xfrm>
          <a:off x="576975" y="937895"/>
          <a:ext cx="11034875" cy="5234305"/>
        </p:xfrm>
        <a:graphic>
          <a:graphicData uri="http://schemas.openxmlformats.org/drawingml/2006/table">
            <a:tbl>
              <a:tblPr firstRow="1" firstCol="1" bandRow="1">
                <a:tableStyleId>{5FD0F851-EC5A-4D38-B0AD-8093EC10F338}</a:tableStyleId>
              </a:tblPr>
              <a:tblGrid>
                <a:gridCol w="3942975">
                  <a:extLst>
                    <a:ext uri="{9D8B030D-6E8A-4147-A177-3AD203B41FA5}">
                      <a16:colId xmlns="" xmlns:a16="http://schemas.microsoft.com/office/drawing/2014/main" val="20000"/>
                    </a:ext>
                  </a:extLst>
                </a:gridCol>
                <a:gridCol w="2095334">
                  <a:extLst>
                    <a:ext uri="{9D8B030D-6E8A-4147-A177-3AD203B41FA5}">
                      <a16:colId xmlns="" xmlns:a16="http://schemas.microsoft.com/office/drawing/2014/main" val="20001"/>
                    </a:ext>
                  </a:extLst>
                </a:gridCol>
                <a:gridCol w="4996566">
                  <a:extLst>
                    <a:ext uri="{9D8B030D-6E8A-4147-A177-3AD203B41FA5}">
                      <a16:colId xmlns="" xmlns:a16="http://schemas.microsoft.com/office/drawing/2014/main" val="20002"/>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mn-lt"/>
                        </a:rPr>
                        <a:t>OS Group</a:t>
                      </a:r>
                      <a:endParaRPr kumimoji="0" lang="en-US" sz="1800" b="1" i="0" u="none" strike="noStrike" cap="none" normalizeH="0" baseline="0" dirty="0">
                        <a:ln>
                          <a:noFill/>
                        </a:ln>
                        <a:solidFill>
                          <a:srgbClr val="000000"/>
                        </a:solidFill>
                        <a:effectLst/>
                        <a:latin typeface="Arial" pitchFamily="34" charset="0"/>
                      </a:endParaRPr>
                    </a:p>
                  </a:txBody>
                  <a:tcPr marL="121888" marR="121888" marT="91440" marB="91440" anchor="ctr"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UNIX or Linux User Group</a:t>
                      </a:r>
                      <a:endParaRPr kumimoji="0" lang="en-US" sz="1800" b="1" i="0" u="none" strike="noStrike" cap="none" normalizeH="0" baseline="0" dirty="0">
                        <a:ln>
                          <a:noFill/>
                        </a:ln>
                        <a:solidFill>
                          <a:srgbClr val="000000"/>
                        </a:solidFill>
                        <a:effectLst/>
                        <a:latin typeface="Arial" pitchFamily="34" charset="0"/>
                      </a:endParaRPr>
                    </a:p>
                  </a:txBody>
                  <a:tcPr marL="121888" marR="121888" marT="91440" marB="91440" anchor="ctr"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mn-lt"/>
                        </a:rPr>
                        <a:t>Special System Privilege Granted to Members</a:t>
                      </a:r>
                      <a:endParaRPr kumimoji="0" lang="en-US" sz="1800" b="1" i="0" u="none" strike="noStrike" cap="none" normalizeH="0" baseline="0" dirty="0">
                        <a:ln>
                          <a:noFill/>
                        </a:ln>
                        <a:solidFill>
                          <a:srgbClr val="000000"/>
                        </a:solidFill>
                        <a:effectLst/>
                        <a:latin typeface="Arial" pitchFamily="34" charset="0"/>
                      </a:endParaRPr>
                    </a:p>
                  </a:txBody>
                  <a:tcPr marL="121888" marR="121888" marT="91440" marB="91440" anchor="ctr" horzOverflow="overflow">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u="none" strike="noStrike" cap="none" normalizeH="0" baseline="0" dirty="0">
                          <a:ln>
                            <a:noFill/>
                          </a:ln>
                          <a:solidFill>
                            <a:srgbClr val="000000"/>
                          </a:solidFill>
                          <a:effectLst/>
                          <a:latin typeface="Arial" panose="020B0604020202020204" pitchFamily="34" charset="0"/>
                          <a:cs typeface="Arial" panose="020B0604020202020204" pitchFamily="34" charset="0"/>
                        </a:rPr>
                        <a:t>Oracle Software Group (top level group)</a:t>
                      </a:r>
                      <a:endParaRPr kumimoji="0" 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oinstall</a:t>
                      </a:r>
                      <a:endPar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Allowed to create and delete database files on the OS. All database administrators belong to this group.</a:t>
                      </a: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u="none" strike="noStrike" cap="none" normalizeH="0" baseline="0" dirty="0">
                          <a:ln>
                            <a:noFill/>
                          </a:ln>
                          <a:solidFill>
                            <a:srgbClr val="000000"/>
                          </a:solidFill>
                          <a:effectLst/>
                          <a:latin typeface="Arial" panose="020B0604020202020204" pitchFamily="34" charset="0"/>
                          <a:cs typeface="Arial" panose="020B0604020202020204" pitchFamily="34" charset="0"/>
                        </a:rPr>
                        <a:t>Database Administrator Group (</a:t>
                      </a:r>
                      <a:r>
                        <a:rPr kumimoji="0" lang="en-US" sz="16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OSDBA</a:t>
                      </a:r>
                      <a:r>
                        <a:rPr kumimoji="0" lang="en-US" sz="1600" b="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endParaRPr kumimoji="0" 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dba</a:t>
                      </a:r>
                      <a:endPar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SYSDBA</a:t>
                      </a:r>
                      <a:r>
                        <a:rPr kumimoji="0" lang="en-US" sz="1600" u="none" strike="noStrike" cap="none" normalizeH="0" baseline="0" dirty="0">
                          <a:ln>
                            <a:noFill/>
                          </a:ln>
                          <a:solidFill>
                            <a:srgbClr val="000000"/>
                          </a:solidFill>
                          <a:effectLst/>
                        </a:rPr>
                        <a:t> (Connects you as the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a:t>
                      </a:r>
                      <a:r>
                        <a:rPr kumimoji="0" lang="en-US" sz="1600" u="none" strike="noStrike" cap="none" normalizeH="0" baseline="0" dirty="0">
                          <a:ln>
                            <a:noFill/>
                          </a:ln>
                          <a:solidFill>
                            <a:srgbClr val="000000"/>
                          </a:solidFill>
                          <a:effectLst/>
                        </a:rPr>
                        <a:t> user)</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u="none" strike="noStrike" cap="none" normalizeH="0" baseline="0" dirty="0">
                          <a:ln>
                            <a:noFill/>
                          </a:ln>
                          <a:solidFill>
                            <a:srgbClr val="000000"/>
                          </a:solidFill>
                          <a:effectLst/>
                        </a:rPr>
                        <a:t>Database Operator Group (</a:t>
                      </a:r>
                      <a:r>
                        <a:rPr kumimoji="0" lang="en-US" sz="16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OSOPER</a:t>
                      </a:r>
                      <a:r>
                        <a:rPr kumimoji="0" lang="en-US" sz="1600" b="0" u="none" strike="noStrike" cap="none" normalizeH="0" baseline="0" dirty="0">
                          <a:ln>
                            <a:noFill/>
                          </a:ln>
                          <a:solidFill>
                            <a:srgbClr val="000000"/>
                          </a:solidFill>
                          <a:effectLst/>
                        </a:rPr>
                        <a:t>) – optional</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oper</a:t>
                      </a:r>
                      <a:endPar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SYSOPER</a:t>
                      </a:r>
                      <a:r>
                        <a:rPr kumimoji="0" lang="en-US" sz="1600" u="none" strike="noStrike" cap="none" normalizeH="0" baseline="0" dirty="0">
                          <a:ln>
                            <a:noFill/>
                          </a:ln>
                          <a:solidFill>
                            <a:srgbClr val="000000"/>
                          </a:solidFill>
                          <a:effectLst/>
                        </a:rPr>
                        <a:t> (Connects you as the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PUBLIC</a:t>
                      </a:r>
                      <a:r>
                        <a:rPr kumimoji="0" lang="en-US" sz="1600" u="none" strike="noStrike" cap="none" normalizeH="0" baseline="0" dirty="0">
                          <a:ln>
                            <a:noFill/>
                          </a:ln>
                          <a:solidFill>
                            <a:srgbClr val="000000"/>
                          </a:solidFill>
                          <a:effectLst/>
                        </a:rPr>
                        <a:t> user)</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Database Backup and Recovery Group (</a:t>
                      </a: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OSBACKUPDBA</a:t>
                      </a:r>
                      <a:r>
                        <a:rPr kumimoji="0" lang="en-US" sz="1600" b="0" i="0" u="none" strike="noStrike" cap="none" normalizeH="0" baseline="0" dirty="0">
                          <a:ln>
                            <a:noFill/>
                          </a:ln>
                          <a:solidFill>
                            <a:srgbClr val="000000"/>
                          </a:solidFill>
                          <a:effectLst/>
                          <a:latin typeface="Arial" pitchFamily="34" charset="0"/>
                        </a:rPr>
                        <a:t>)</a:t>
                      </a: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backupdba</a:t>
                      </a: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SYSBACKUP</a:t>
                      </a: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297999797"/>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Data Guard Administrative Group (</a:t>
                      </a: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OSDGDBA</a:t>
                      </a:r>
                      <a:r>
                        <a:rPr kumimoji="0" lang="en-US" sz="1600" b="0" i="0" u="none" strike="noStrike" cap="none" normalizeH="0" baseline="0" dirty="0">
                          <a:ln>
                            <a:noFill/>
                          </a:ln>
                          <a:solidFill>
                            <a:srgbClr val="000000"/>
                          </a:solidFill>
                          <a:effectLst/>
                          <a:latin typeface="Arial" pitchFamily="34" charset="0"/>
                        </a:rPr>
                        <a:t>)</a:t>
                      </a: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dgdba</a:t>
                      </a: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SYSDG</a:t>
                      </a: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3896246665"/>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Encryption Key Management Administrative Group (</a:t>
                      </a: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OSKMDBA</a:t>
                      </a:r>
                      <a:r>
                        <a:rPr kumimoji="0" lang="en-US" sz="1600" b="0" i="0" u="none" strike="noStrike" cap="none" normalizeH="0" baseline="0" dirty="0">
                          <a:ln>
                            <a:noFill/>
                          </a:ln>
                          <a:solidFill>
                            <a:srgbClr val="000000"/>
                          </a:solidFill>
                          <a:effectLst/>
                          <a:latin typeface="Arial" pitchFamily="34" charset="0"/>
                        </a:rPr>
                        <a:t>)</a:t>
                      </a: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kmdba</a:t>
                      </a: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SYSKM</a:t>
                      </a:r>
                    </a:p>
                  </a:txBody>
                  <a:tcPr marL="121888" marR="121888" marT="91440" marB="91440" anchor="ctr"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3447390338"/>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Real Application Cluster Administrative Group (</a:t>
                      </a: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OSRACDBA</a:t>
                      </a:r>
                      <a:r>
                        <a:rPr kumimoji="0" lang="en-US" sz="1600" b="0" i="0" u="none" strike="noStrike" cap="none" normalizeH="0" baseline="0" dirty="0">
                          <a:ln>
                            <a:noFill/>
                          </a:ln>
                          <a:solidFill>
                            <a:srgbClr val="000000"/>
                          </a:solidFill>
                          <a:effectLst/>
                          <a:latin typeface="Arial" pitchFamily="34" charset="0"/>
                        </a:rPr>
                        <a:t>)</a:t>
                      </a:r>
                    </a:p>
                  </a:txBody>
                  <a:tcPr marL="121888" marR="121888" marT="91440" marB="91440" anchor="ctr"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rac</a:t>
                      </a:r>
                    </a:p>
                  </a:txBody>
                  <a:tcPr marL="121888" marR="121888" marT="91440" marB="91440" anchor="ctr"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SYSRAC</a:t>
                      </a:r>
                    </a:p>
                  </a:txBody>
                  <a:tcPr marL="121888" marR="121888" marT="91440" marB="91440" anchor="ctr"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 xmlns:a16="http://schemas.microsoft.com/office/drawing/2014/main" val="3417251477"/>
                  </a:ext>
                </a:extLst>
              </a:tr>
            </a:tbl>
          </a:graphicData>
        </a:graphic>
      </p:graphicFrame>
    </p:spTree>
    <p:custDataLst>
      <p:tags r:id="rId1"/>
    </p:custDataLst>
    <p:extLst>
      <p:ext uri="{BB962C8B-B14F-4D97-AF65-F5344CB8AC3E}">
        <p14:creationId xmlns:p14="http://schemas.microsoft.com/office/powerpoint/2010/main" val="427688477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508272" y="2841725"/>
            <a:ext cx="7172280" cy="3195374"/>
            <a:chOff x="830654" y="1268641"/>
            <a:chExt cx="7482693" cy="3042969"/>
          </a:xfrm>
        </p:grpSpPr>
        <p:sp>
          <p:nvSpPr>
            <p:cNvPr id="14" name="Freeform 13"/>
            <p:cNvSpPr/>
            <p:nvPr/>
          </p:nvSpPr>
          <p:spPr bwMode="auto">
            <a:xfrm>
              <a:off x="1005948" y="4265891"/>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5" name="Rounded Rectangle 14"/>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8434" name="Rectangle 2"/>
          <p:cNvSpPr>
            <a:spLocks noGrp="1" noChangeArrowheads="1"/>
          </p:cNvSpPr>
          <p:nvPr>
            <p:ph type="title"/>
          </p:nvPr>
        </p:nvSpPr>
        <p:spPr/>
        <p:txBody>
          <a:bodyPr/>
          <a:lstStyle/>
          <a:p>
            <a:pPr eaLnBrk="1" hangingPunct="1"/>
            <a:r>
              <a:rPr lang="en-US" altLang="en-US" dirty="0" smtClean="0"/>
              <a:t>Privileges</a:t>
            </a:r>
            <a:br>
              <a:rPr lang="en-US" altLang="en-US" dirty="0" smtClean="0"/>
            </a:br>
            <a:endParaRPr lang="en-US" altLang="en-US" dirty="0"/>
          </a:p>
        </p:txBody>
      </p:sp>
      <p:sp>
        <p:nvSpPr>
          <p:cNvPr id="18435" name="Rectangle 3"/>
          <p:cNvSpPr>
            <a:spLocks noGrp="1" noChangeArrowheads="1"/>
          </p:cNvSpPr>
          <p:nvPr>
            <p:ph idx="1"/>
          </p:nvPr>
        </p:nvSpPr>
        <p:spPr>
          <a:xfrm>
            <a:off x="622138" y="1242485"/>
            <a:ext cx="10944549" cy="1234519"/>
          </a:xfrm>
        </p:spPr>
        <p:txBody>
          <a:bodyPr>
            <a:normAutofit lnSpcReduction="10000"/>
          </a:bodyPr>
          <a:lstStyle/>
          <a:p>
            <a:pPr eaLnBrk="1" hangingPunct="1"/>
            <a:r>
              <a:rPr lang="en-US" altLang="en-US" dirty="0"/>
              <a:t>There are two types of user privileges:</a:t>
            </a:r>
          </a:p>
          <a:p>
            <a:pPr lvl="1" eaLnBrk="1" hangingPunct="1"/>
            <a:r>
              <a:rPr lang="en-US" altLang="en-US" dirty="0"/>
              <a:t>System: Enables users to perform particular actions in the database</a:t>
            </a:r>
          </a:p>
          <a:p>
            <a:pPr lvl="1" eaLnBrk="1" hangingPunct="1"/>
            <a:r>
              <a:rPr lang="en-US" altLang="en-US" dirty="0"/>
              <a:t>Object: Enables users to access and manipulate a specific object</a:t>
            </a:r>
          </a:p>
        </p:txBody>
      </p:sp>
      <p:grpSp>
        <p:nvGrpSpPr>
          <p:cNvPr id="2" name="Group 1"/>
          <p:cNvGrpSpPr/>
          <p:nvPr/>
        </p:nvGrpSpPr>
        <p:grpSpPr>
          <a:xfrm>
            <a:off x="2977140" y="3030683"/>
            <a:ext cx="6234545" cy="2701635"/>
            <a:chOff x="2665412" y="3124201"/>
            <a:chExt cx="6858000" cy="2971799"/>
          </a:xfrm>
        </p:grpSpPr>
        <p:pic>
          <p:nvPicPr>
            <p:cNvPr id="18436" name="Picture 4" descr="People: Person, User,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427662" y="3124201"/>
              <a:ext cx="1333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Line 5"/>
            <p:cNvSpPr>
              <a:spLocks noChangeShapeType="1"/>
            </p:cNvSpPr>
            <p:nvPr/>
          </p:nvSpPr>
          <p:spPr bwMode="auto">
            <a:xfrm flipV="1">
              <a:off x="5408612" y="5076826"/>
              <a:ext cx="0" cy="6381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18438" name="Line 6"/>
            <p:cNvSpPr>
              <a:spLocks noChangeShapeType="1"/>
            </p:cNvSpPr>
            <p:nvPr/>
          </p:nvSpPr>
          <p:spPr bwMode="auto">
            <a:xfrm flipV="1">
              <a:off x="6094412" y="4421189"/>
              <a:ext cx="0" cy="5619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8439" name="Oval 7"/>
            <p:cNvSpPr>
              <a:spLocks noChangeArrowheads="1"/>
            </p:cNvSpPr>
            <p:nvPr/>
          </p:nvSpPr>
          <p:spPr bwMode="blackWhite">
            <a:xfrm>
              <a:off x="6780212" y="5257800"/>
              <a:ext cx="2743200" cy="838200"/>
            </a:xfrm>
            <a:prstGeom prst="ellipse">
              <a:avLst/>
            </a:prstGeom>
            <a:solidFill>
              <a:srgbClr val="FFFFCC"/>
            </a:solidFill>
            <a:ln w="28575">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600" dirty="0">
                  <a:solidFill>
                    <a:srgbClr val="000000"/>
                  </a:solidFill>
                </a:rPr>
                <a:t>System privilege: </a:t>
              </a:r>
            </a:p>
            <a:p>
              <a:pPr eaLnBrk="1" hangingPunct="1"/>
              <a:r>
                <a:rPr lang="en-US" altLang="en-US" sz="1600" dirty="0">
                  <a:solidFill>
                    <a:srgbClr val="000000"/>
                  </a:solidFill>
                </a:rPr>
                <a:t>Create session</a:t>
              </a:r>
            </a:p>
          </p:txBody>
        </p:sp>
        <p:sp>
          <p:nvSpPr>
            <p:cNvPr id="18440" name="Rectangle 8"/>
            <p:cNvSpPr>
              <a:spLocks noChangeArrowheads="1"/>
            </p:cNvSpPr>
            <p:nvPr/>
          </p:nvSpPr>
          <p:spPr bwMode="blackWhite">
            <a:xfrm>
              <a:off x="5224462" y="4724401"/>
              <a:ext cx="1739900" cy="354013"/>
            </a:xfrm>
            <a:prstGeom prst="rect">
              <a:avLst/>
            </a:prstGeom>
            <a:solidFill>
              <a:srgbClr val="FFFF00"/>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latin typeface="Courier New" panose="02070309020205020404" pitchFamily="49" charset="0"/>
                </a:rPr>
                <a:t>HR_DBA</a:t>
              </a:r>
            </a:p>
          </p:txBody>
        </p:sp>
        <p:sp>
          <p:nvSpPr>
            <p:cNvPr id="18441" name="Oval 9"/>
            <p:cNvSpPr>
              <a:spLocks noChangeArrowheads="1"/>
            </p:cNvSpPr>
            <p:nvPr/>
          </p:nvSpPr>
          <p:spPr bwMode="blackWhite">
            <a:xfrm>
              <a:off x="2665412" y="5257800"/>
              <a:ext cx="2743200" cy="838200"/>
            </a:xfrm>
            <a:prstGeom prst="ellipse">
              <a:avLst/>
            </a:prstGeom>
            <a:solidFill>
              <a:srgbClr val="FFFFCC"/>
            </a:solidFill>
            <a:ln w="28575">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sz="1600" dirty="0">
                  <a:solidFill>
                    <a:srgbClr val="000000"/>
                  </a:solidFill>
                </a:rPr>
                <a:t>Object privilege: </a:t>
              </a:r>
            </a:p>
            <a:p>
              <a:pPr eaLnBrk="1" hangingPunct="1"/>
              <a:r>
                <a:rPr lang="en-US" altLang="en-US" sz="1600" dirty="0">
                  <a:solidFill>
                    <a:srgbClr val="000000"/>
                  </a:solidFill>
                </a:rPr>
                <a:t>Update employees</a:t>
              </a:r>
            </a:p>
          </p:txBody>
        </p:sp>
        <p:sp>
          <p:nvSpPr>
            <p:cNvPr id="18442" name="Line 10"/>
            <p:cNvSpPr>
              <a:spLocks noChangeShapeType="1"/>
            </p:cNvSpPr>
            <p:nvPr/>
          </p:nvSpPr>
          <p:spPr bwMode="auto">
            <a:xfrm flipV="1">
              <a:off x="6780212" y="5076826"/>
              <a:ext cx="0" cy="6381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grpSp>
    </p:spTree>
    <p:custDataLst>
      <p:tags r:id="rId1"/>
    </p:custDataLst>
    <p:extLst>
      <p:ext uri="{BB962C8B-B14F-4D97-AF65-F5344CB8AC3E}">
        <p14:creationId xmlns:p14="http://schemas.microsoft.com/office/powerpoint/2010/main" val="149985012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System Privileges</a:t>
            </a:r>
            <a:endParaRPr lang="en-US" altLang="es-MX" dirty="0"/>
          </a:p>
        </p:txBody>
      </p:sp>
      <p:sp>
        <p:nvSpPr>
          <p:cNvPr id="9219" name="Content Placeholder 9"/>
          <p:cNvSpPr>
            <a:spLocks noGrp="1"/>
          </p:cNvSpPr>
          <p:nvPr>
            <p:ph idx="1"/>
          </p:nvPr>
        </p:nvSpPr>
        <p:spPr>
          <a:xfrm>
            <a:off x="622138" y="1242485"/>
            <a:ext cx="10944549" cy="2642597"/>
          </a:xfrm>
        </p:spPr>
        <p:txBody>
          <a:bodyPr/>
          <a:lstStyle/>
          <a:p>
            <a:pPr lvl="1">
              <a:buClr>
                <a:schemeClr val="accent1"/>
              </a:buClr>
              <a:defRPr/>
            </a:pPr>
            <a:r>
              <a:rPr lang="en-US" dirty="0"/>
              <a:t>Each system privilege allows a user to perform a particular database operation or class of database operations.</a:t>
            </a:r>
          </a:p>
          <a:p>
            <a:pPr lvl="1">
              <a:buClr>
                <a:schemeClr val="accent1"/>
              </a:buClr>
              <a:defRPr/>
            </a:pPr>
            <a:r>
              <a:rPr lang="en-US" dirty="0"/>
              <a:t>Administrators have special system privileges.</a:t>
            </a:r>
          </a:p>
          <a:p>
            <a:pPr lvl="1">
              <a:buClr>
                <a:schemeClr val="accent1"/>
              </a:buClr>
              <a:defRPr/>
            </a:pPr>
            <a:r>
              <a:rPr lang="en-US" dirty="0"/>
              <a:t>A system privilege with the </a:t>
            </a:r>
            <a:r>
              <a:rPr lang="en-US" dirty="0">
                <a:latin typeface="Courier New" panose="02070309020205020404" pitchFamily="49" charset="0"/>
                <a:cs typeface="Courier New" panose="02070309020205020404" pitchFamily="49" charset="0"/>
              </a:rPr>
              <a:t>ANY</a:t>
            </a:r>
            <a:r>
              <a:rPr lang="en-US" dirty="0"/>
              <a:t> clause means the privilege applies to all schemas, not just your own.</a:t>
            </a:r>
          </a:p>
          <a:p>
            <a:pPr lvl="1">
              <a:buClr>
                <a:schemeClr val="accent1"/>
              </a:buClr>
              <a:defRPr/>
            </a:pPr>
            <a:r>
              <a:rPr lang="en-US" dirty="0"/>
              <a:t>If you grant a system privilege with the </a:t>
            </a:r>
            <a:r>
              <a:rPr lang="en-US" dirty="0">
                <a:latin typeface="Courier New" panose="02070309020205020404" pitchFamily="49" charset="0"/>
                <a:cs typeface="Courier New" panose="02070309020205020404" pitchFamily="49" charset="0"/>
              </a:rPr>
              <a:t>ADMIN</a:t>
            </a:r>
            <a:r>
              <a:rPr lang="en-US" dirty="0"/>
              <a:t> </a:t>
            </a:r>
            <a:r>
              <a:rPr lang="en-US" dirty="0">
                <a:latin typeface="Courier New" panose="02070309020205020404" pitchFamily="49" charset="0"/>
                <a:cs typeface="Courier New" panose="02070309020205020404" pitchFamily="49" charset="0"/>
              </a:rPr>
              <a:t>OPTION</a:t>
            </a:r>
            <a:r>
              <a:rPr lang="en-US" dirty="0"/>
              <a:t> enabled, you enable the grantee to administer the system privilege and grant it to other users.</a:t>
            </a:r>
          </a:p>
        </p:txBody>
      </p:sp>
    </p:spTree>
    <p:custDataLst>
      <p:tags r:id="rId1"/>
    </p:custDataLst>
    <p:extLst>
      <p:ext uri="{BB962C8B-B14F-4D97-AF65-F5344CB8AC3E}">
        <p14:creationId xmlns:p14="http://schemas.microsoft.com/office/powerpoint/2010/main" val="614016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3322084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4338" name="Title 1"/>
          <p:cNvSpPr>
            <a:spLocks noGrp="1"/>
          </p:cNvSpPr>
          <p:nvPr>
            <p:ph type="title"/>
          </p:nvPr>
        </p:nvSpPr>
        <p:spPr/>
        <p:txBody>
          <a:bodyPr/>
          <a:lstStyle/>
          <a:p>
            <a:r>
              <a:rPr lang="en-US" altLang="es-MX" dirty="0"/>
              <a:t>Objectives</a:t>
            </a:r>
          </a:p>
        </p:txBody>
      </p:sp>
      <p:sp>
        <p:nvSpPr>
          <p:cNvPr id="9" name="Content Placeholder 8"/>
          <p:cNvSpPr>
            <a:spLocks noGrp="1"/>
          </p:cNvSpPr>
          <p:nvPr>
            <p:ph idx="1"/>
          </p:nvPr>
        </p:nvSpPr>
        <p:spPr>
          <a:xfrm>
            <a:off x="622138" y="1242485"/>
            <a:ext cx="10944549" cy="3866009"/>
          </a:xfrm>
        </p:spPr>
        <p:txBody>
          <a:bodyPr/>
          <a:lstStyle/>
          <a:p>
            <a:r>
              <a:rPr lang="en-US" dirty="0"/>
              <a:t>After completing this lesson, you should be able to:</a:t>
            </a:r>
          </a:p>
          <a:p>
            <a:pPr lvl="1"/>
            <a:r>
              <a:rPr lang="en-US" dirty="0"/>
              <a:t>Create database users</a:t>
            </a:r>
          </a:p>
          <a:p>
            <a:pPr lvl="1"/>
            <a:r>
              <a:rPr lang="en-US" dirty="0"/>
              <a:t>Grant privileges to database users</a:t>
            </a:r>
          </a:p>
          <a:p>
            <a:pPr lvl="1"/>
            <a:r>
              <a:rPr lang="en-US" dirty="0"/>
              <a:t>Create and grant roles to users or other roles</a:t>
            </a:r>
          </a:p>
          <a:p>
            <a:pPr lvl="1"/>
            <a:r>
              <a:rPr lang="en-US" dirty="0"/>
              <a:t>Revoke privileges and roles from users and other roles</a:t>
            </a:r>
          </a:p>
          <a:p>
            <a:pPr lvl="1"/>
            <a:r>
              <a:rPr lang="en-US" dirty="0"/>
              <a:t>Create and assign profiles to users</a:t>
            </a:r>
          </a:p>
          <a:p>
            <a:pPr lvl="1"/>
            <a:r>
              <a:rPr lang="en-US" dirty="0"/>
              <a:t>Explain the various authentication options for users</a:t>
            </a:r>
          </a:p>
          <a:p>
            <a:pPr lvl="1"/>
            <a:r>
              <a:rPr lang="en-US" dirty="0"/>
              <a:t>Assign quota to users</a:t>
            </a:r>
          </a:p>
          <a:p>
            <a:pPr lvl="1"/>
            <a:r>
              <a:rPr lang="en-US" dirty="0"/>
              <a:t>Apply the principle of least privilege</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12812" y="76200"/>
            <a:ext cx="10057030" cy="549274"/>
          </a:xfrm>
        </p:spPr>
        <p:txBody>
          <a:bodyPr>
            <a:normAutofit fontScale="90000"/>
          </a:bodyPr>
          <a:lstStyle/>
          <a:p>
            <a:pPr eaLnBrk="1" hangingPunct="1"/>
            <a:r>
              <a:rPr lang="en-US" dirty="0"/>
              <a:t>System Privileges for Administrators</a:t>
            </a:r>
          </a:p>
        </p:txBody>
      </p:sp>
      <p:graphicFrame>
        <p:nvGraphicFramePr>
          <p:cNvPr id="163281" name="Group 465"/>
          <p:cNvGraphicFramePr>
            <a:graphicFrameLocks noGrp="1"/>
          </p:cNvGraphicFramePr>
          <p:nvPr>
            <p:extLst>
              <p:ext uri="{D42A27DB-BD31-4B8C-83A1-F6EECF244321}">
                <p14:modId xmlns:p14="http://schemas.microsoft.com/office/powerpoint/2010/main" val="1924344459"/>
              </p:ext>
            </p:extLst>
          </p:nvPr>
        </p:nvGraphicFramePr>
        <p:xfrm>
          <a:off x="648913" y="977900"/>
          <a:ext cx="10890998" cy="5118100"/>
        </p:xfrm>
        <a:graphic>
          <a:graphicData uri="http://schemas.openxmlformats.org/drawingml/2006/table">
            <a:tbl>
              <a:tblPr firstRow="1" firstCol="1" bandRow="1">
                <a:tableStyleId>{5FD0F851-EC5A-4D38-B0AD-8093EC10F338}</a:tableStyleId>
              </a:tblPr>
              <a:tblGrid>
                <a:gridCol w="1701757">
                  <a:extLst>
                    <a:ext uri="{9D8B030D-6E8A-4147-A177-3AD203B41FA5}">
                      <a16:colId xmlns="" xmlns:a16="http://schemas.microsoft.com/office/drawing/2014/main" val="20000"/>
                    </a:ext>
                  </a:extLst>
                </a:gridCol>
                <a:gridCol w="9189241">
                  <a:extLst>
                    <a:ext uri="{9D8B030D-6E8A-4147-A177-3AD203B41FA5}">
                      <a16:colId xmlns="" xmlns:a16="http://schemas.microsoft.com/office/drawing/2014/main" val="20001"/>
                    </a:ext>
                  </a:extLst>
                </a:gridCol>
              </a:tblGrid>
              <a:tr h="37623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Privilege</a:t>
                      </a:r>
                      <a:endParaRPr kumimoji="0" lang="en-US" sz="18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Description</a:t>
                      </a:r>
                      <a:endParaRPr kumimoji="0" lang="en-US" sz="18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SYSDBA</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Perform all administrative tasks in the database, including create and drop a database, open and mount a database, start up and shut down an Oracle database, create an SPFILE, put a database in or remove a database from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ARCHIVELOG</a:t>
                      </a:r>
                      <a:r>
                        <a:rPr kumimoji="0" lang="en-US" sz="1600" u="none" strike="noStrike" cap="none" normalizeH="0" baseline="0" dirty="0">
                          <a:ln>
                            <a:noFill/>
                          </a:ln>
                          <a:solidFill>
                            <a:srgbClr val="000000"/>
                          </a:solidFill>
                          <a:effectLst/>
                        </a:rPr>
                        <a:t> mode, perform incomplete recovery operations, patch, and migrate. This privilege enables you to connect as the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a:t>
                      </a:r>
                      <a:r>
                        <a:rPr kumimoji="0" lang="en-US" sz="1600" u="none" strike="noStrike" cap="none" normalizeH="0" baseline="0" dirty="0">
                          <a:ln>
                            <a:noFill/>
                          </a:ln>
                          <a:solidFill>
                            <a:srgbClr val="000000"/>
                          </a:solidFill>
                          <a:effectLst/>
                        </a:rPr>
                        <a:t> user.</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SYSOPER</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Perform similar administration tasks as the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SYSDBA</a:t>
                      </a:r>
                      <a:r>
                        <a:rPr kumimoji="0" lang="en-US" sz="1600" u="none" strike="noStrike" cap="none" normalizeH="0" baseline="0" dirty="0">
                          <a:ln>
                            <a:noFill/>
                          </a:ln>
                          <a:solidFill>
                            <a:srgbClr val="000000"/>
                          </a:solidFill>
                          <a:effectLst/>
                        </a:rPr>
                        <a:t> privilege, but without the ability to look at user data. For example, you can start up and shut down the database, create an SPFILE, and perform complete recovery operations (not incomplete recovery operations).</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SYSASM</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Start up, shut down, and administer an Automatic Storage Management instance.</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381630565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SYSBACKUP</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Perform backup and recovery operations by using RMAN or SQL*Plus.</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SYSDG</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Perform Data Guard operations by using the Data Guard Broker or the DGMGRL command-line interface.</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942676747"/>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SYSKM</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Manage Transparent Data Encryption wallet operations.</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86884052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SYSRAC</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Perform day-to-day administration tasks on an Oracle Real Application Clusters (RAC) cluster.</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 xmlns:a16="http://schemas.microsoft.com/office/drawing/2014/main" val="3598594050"/>
                  </a:ext>
                </a:extLst>
              </a:tr>
            </a:tbl>
          </a:graphicData>
        </a:graphic>
      </p:graphicFrame>
    </p:spTree>
    <p:custDataLst>
      <p:tags r:id="rId1"/>
    </p:custDataLst>
    <p:extLst>
      <p:ext uri="{BB962C8B-B14F-4D97-AF65-F5344CB8AC3E}">
        <p14:creationId xmlns:p14="http://schemas.microsoft.com/office/powerpoint/2010/main" val="1649422497"/>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Object </a:t>
            </a:r>
            <a:r>
              <a:rPr lang="en-US" dirty="0" smtClean="0"/>
              <a:t>Privileges</a:t>
            </a:r>
            <a:br>
              <a:rPr lang="en-US" dirty="0" smtClean="0"/>
            </a:br>
            <a:endParaRPr lang="en-US" altLang="es-MX" dirty="0"/>
          </a:p>
        </p:txBody>
      </p:sp>
      <p:sp>
        <p:nvSpPr>
          <p:cNvPr id="9219" name="Content Placeholder 9"/>
          <p:cNvSpPr>
            <a:spLocks noGrp="1"/>
          </p:cNvSpPr>
          <p:nvPr>
            <p:ph idx="1"/>
          </p:nvPr>
        </p:nvSpPr>
        <p:spPr>
          <a:xfrm>
            <a:off x="622138" y="1242485"/>
            <a:ext cx="10944549" cy="3196595"/>
          </a:xfrm>
        </p:spPr>
        <p:txBody>
          <a:bodyPr>
            <a:normAutofit fontScale="92500"/>
          </a:bodyPr>
          <a:lstStyle/>
          <a:p>
            <a:pPr lvl="1">
              <a:buClr>
                <a:schemeClr val="accent1"/>
              </a:buClr>
              <a:defRPr/>
            </a:pPr>
            <a:r>
              <a:rPr lang="en-US" dirty="0"/>
              <a:t>Object privileges allow a user to perform a particular action on a specific object, such as a table, view, sequence, procedure, function, or package.</a:t>
            </a:r>
          </a:p>
          <a:p>
            <a:pPr lvl="1">
              <a:buClr>
                <a:schemeClr val="accent1"/>
              </a:buClr>
              <a:defRPr/>
            </a:pPr>
            <a:r>
              <a:rPr lang="en-US" dirty="0"/>
              <a:t>Without specific permission, users can access only their own objects.</a:t>
            </a:r>
          </a:p>
          <a:p>
            <a:pPr lvl="1">
              <a:buClr>
                <a:schemeClr val="accent1"/>
              </a:buClr>
              <a:defRPr/>
            </a:pPr>
            <a:r>
              <a:rPr lang="en-US" dirty="0"/>
              <a:t>Object privileges can be granted by the owner of an object, by the administrator, or by someone who has been explicitly given permission to grant privileges on the object.</a:t>
            </a:r>
          </a:p>
          <a:p>
            <a:pPr lvl="1">
              <a:buClr>
                <a:schemeClr val="accent1"/>
              </a:buClr>
              <a:defRPr/>
            </a:pPr>
            <a:r>
              <a:rPr lang="en-US" dirty="0"/>
              <a:t>The SQL syntax for granting object privileges is: </a:t>
            </a:r>
          </a:p>
          <a:p>
            <a:pPr marL="91440" lvl="1" indent="0">
              <a:buClr>
                <a:schemeClr val="accent1"/>
              </a:buClr>
              <a:buNone/>
              <a:defRPr/>
            </a:pP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GRANT &lt;object_privilege&gt; ON &lt;object&gt; TO &lt;grantee clause&gt;</a:t>
            </a:r>
          </a:p>
          <a:p>
            <a:pPr marL="91440" lvl="1" indent="0">
              <a:buClr>
                <a:schemeClr val="accent1"/>
              </a:buClr>
              <a:buNone/>
              <a:defRPr/>
            </a:pPr>
            <a:r>
              <a:rPr lang="en-US" dirty="0">
                <a:latin typeface="Courier New" panose="02070309020205020404" pitchFamily="49" charset="0"/>
                <a:cs typeface="Courier New" panose="02070309020205020404" pitchFamily="49" charset="0"/>
              </a:rPr>
              <a:t>		[WITH GRANT OPTION]</a:t>
            </a:r>
          </a:p>
        </p:txBody>
      </p:sp>
    </p:spTree>
    <p:custDataLst>
      <p:tags r:id="rId1"/>
    </p:custDataLst>
    <p:extLst>
      <p:ext uri="{BB962C8B-B14F-4D97-AF65-F5344CB8AC3E}">
        <p14:creationId xmlns:p14="http://schemas.microsoft.com/office/powerpoint/2010/main" val="1535698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760412" y="228600"/>
            <a:ext cx="10285630" cy="549274"/>
          </a:xfrm>
        </p:spPr>
        <p:txBody>
          <a:bodyPr>
            <a:normAutofit fontScale="90000"/>
          </a:bodyPr>
          <a:lstStyle/>
          <a:p>
            <a:pPr eaLnBrk="1" hangingPunct="1"/>
            <a:r>
              <a:rPr lang="en-US" dirty="0"/>
              <a:t>Granting Privileges in a Multitenant Environment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1770" y="1375232"/>
            <a:ext cx="6965284" cy="4107536"/>
          </a:xfrm>
          <a:prstGeom prst="rect">
            <a:avLst/>
          </a:prstGeom>
        </p:spPr>
      </p:pic>
    </p:spTree>
    <p:custDataLst>
      <p:tags r:id="rId1"/>
    </p:custDataLst>
    <p:extLst>
      <p:ext uri="{BB962C8B-B14F-4D97-AF65-F5344CB8AC3E}">
        <p14:creationId xmlns:p14="http://schemas.microsoft.com/office/powerpoint/2010/main" val="4271400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4054611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836612" y="152400"/>
            <a:ext cx="10285630" cy="777874"/>
          </a:xfrm>
        </p:spPr>
        <p:txBody>
          <a:bodyPr/>
          <a:lstStyle/>
          <a:p>
            <a:pPr eaLnBrk="1" hangingPunct="1"/>
            <a:r>
              <a:rPr lang="en-US" dirty="0"/>
              <a:t>Granting and Revoking System Privileges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9023" y="1066800"/>
            <a:ext cx="6428825" cy="4779004"/>
          </a:xfrm>
          <a:prstGeom prst="rect">
            <a:avLst/>
          </a:prstGeom>
        </p:spPr>
      </p:pic>
    </p:spTree>
    <p:custDataLst>
      <p:tags r:id="rId1"/>
    </p:custDataLst>
    <p:extLst>
      <p:ext uri="{BB962C8B-B14F-4D97-AF65-F5344CB8AC3E}">
        <p14:creationId xmlns:p14="http://schemas.microsoft.com/office/powerpoint/2010/main" val="3448299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912812" y="152400"/>
            <a:ext cx="10209430" cy="854074"/>
          </a:xfrm>
        </p:spPr>
        <p:txBody>
          <a:bodyPr/>
          <a:lstStyle/>
          <a:p>
            <a:pPr eaLnBrk="1" hangingPunct="1"/>
            <a:r>
              <a:rPr lang="en-US" dirty="0"/>
              <a:t>Granting and Revoking Object Privileges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8594" y="1086620"/>
            <a:ext cx="6511636" cy="4684761"/>
          </a:xfrm>
          <a:prstGeom prst="rect">
            <a:avLst/>
          </a:prstGeom>
        </p:spPr>
      </p:pic>
    </p:spTree>
    <p:custDataLst>
      <p:tags r:id="rId1"/>
    </p:custDataLst>
    <p:extLst>
      <p:ext uri="{BB962C8B-B14F-4D97-AF65-F5344CB8AC3E}">
        <p14:creationId xmlns:p14="http://schemas.microsoft.com/office/powerpoint/2010/main" val="2177527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p:txBody>
          <a:bodyPr/>
          <a:lstStyle/>
          <a:p>
            <a:r>
              <a:rPr lang="en-US" altLang="en-US" dirty="0"/>
              <a:t>Using Roles to Manage Privileges</a:t>
            </a:r>
          </a:p>
        </p:txBody>
      </p:sp>
      <p:sp>
        <p:nvSpPr>
          <p:cNvPr id="25603" name="Rectangle 6"/>
          <p:cNvSpPr>
            <a:spLocks noGrp="1" noChangeArrowheads="1"/>
          </p:cNvSpPr>
          <p:nvPr>
            <p:ph idx="1"/>
          </p:nvPr>
        </p:nvSpPr>
        <p:spPr/>
        <p:txBody>
          <a:bodyPr/>
          <a:lstStyle/>
          <a:p>
            <a:pPr lvl="1"/>
            <a:r>
              <a:rPr lang="en-US" altLang="en-US" dirty="0"/>
              <a:t>Roles:</a:t>
            </a:r>
          </a:p>
          <a:p>
            <a:pPr lvl="2"/>
            <a:r>
              <a:rPr lang="en-US" altLang="en-US" dirty="0"/>
              <a:t>Used to group together privileges and roles</a:t>
            </a:r>
          </a:p>
          <a:p>
            <a:pPr lvl="2"/>
            <a:r>
              <a:rPr lang="en-US" altLang="en-US" dirty="0"/>
              <a:t>Facilitate granting of multiple privileges or roles to users</a:t>
            </a:r>
          </a:p>
          <a:p>
            <a:pPr lvl="1"/>
            <a:r>
              <a:rPr lang="en-US" altLang="en-US" dirty="0"/>
              <a:t>Benefits of roles:</a:t>
            </a:r>
          </a:p>
          <a:p>
            <a:pPr lvl="2"/>
            <a:r>
              <a:rPr lang="en-US" altLang="en-US" dirty="0"/>
              <a:t>Easier privilege management</a:t>
            </a:r>
          </a:p>
          <a:p>
            <a:pPr lvl="2"/>
            <a:r>
              <a:rPr lang="en-US" altLang="en-US" dirty="0"/>
              <a:t>Dynamic privilege management</a:t>
            </a:r>
          </a:p>
          <a:p>
            <a:pPr lvl="2"/>
            <a:r>
              <a:rPr lang="en-US" altLang="en-US" dirty="0"/>
              <a:t>Selective availability of privileges</a:t>
            </a:r>
          </a:p>
        </p:txBody>
      </p:sp>
    </p:spTree>
    <p:custDataLst>
      <p:tags r:id="rId1"/>
    </p:custDataLst>
    <p:extLst>
      <p:ext uri="{BB962C8B-B14F-4D97-AF65-F5344CB8AC3E}">
        <p14:creationId xmlns:p14="http://schemas.microsoft.com/office/powerpoint/2010/main" val="197165982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755183" y="1069623"/>
            <a:ext cx="8678459" cy="4911513"/>
            <a:chOff x="830654" y="1268641"/>
            <a:chExt cx="7482693" cy="3022131"/>
          </a:xfrm>
        </p:grpSpPr>
        <p:sp>
          <p:nvSpPr>
            <p:cNvPr id="30" name="Freeform 29"/>
            <p:cNvSpPr/>
            <p:nvPr/>
          </p:nvSpPr>
          <p:spPr bwMode="auto">
            <a:xfrm>
              <a:off x="1005948" y="4245053"/>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1" name="Rounded Rectangle 30"/>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26626" name="Rectangle 4"/>
          <p:cNvSpPr>
            <a:spLocks noGrp="1" noChangeArrowheads="1"/>
          </p:cNvSpPr>
          <p:nvPr>
            <p:ph type="title"/>
          </p:nvPr>
        </p:nvSpPr>
        <p:spPr>
          <a:xfrm>
            <a:off x="818247" y="238526"/>
            <a:ext cx="10285630" cy="597702"/>
          </a:xfrm>
        </p:spPr>
        <p:txBody>
          <a:bodyPr>
            <a:normAutofit fontScale="90000"/>
          </a:bodyPr>
          <a:lstStyle/>
          <a:p>
            <a:pPr eaLnBrk="1" hangingPunct="1"/>
            <a:r>
              <a:rPr lang="en-US" altLang="en-US" dirty="0"/>
              <a:t>Assigning Privileges to Roles and Assigning Roles to Users</a:t>
            </a:r>
          </a:p>
        </p:txBody>
      </p:sp>
      <p:grpSp>
        <p:nvGrpSpPr>
          <p:cNvPr id="26627" name="Group 27"/>
          <p:cNvGrpSpPr>
            <a:grpSpLocks/>
          </p:cNvGrpSpPr>
          <p:nvPr/>
        </p:nvGrpSpPr>
        <p:grpSpPr bwMode="auto">
          <a:xfrm>
            <a:off x="2239962" y="1404842"/>
            <a:ext cx="7708900" cy="4183785"/>
            <a:chOff x="762000" y="1674813"/>
            <a:chExt cx="7708900" cy="4602162"/>
          </a:xfrm>
        </p:grpSpPr>
        <p:sp>
          <p:nvSpPr>
            <p:cNvPr id="26628" name="Line 2"/>
            <p:cNvSpPr>
              <a:spLocks noChangeShapeType="1"/>
            </p:cNvSpPr>
            <p:nvPr/>
          </p:nvSpPr>
          <p:spPr bwMode="auto">
            <a:xfrm flipV="1">
              <a:off x="5487702" y="3873500"/>
              <a:ext cx="815" cy="8794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26629" name="Line 3"/>
            <p:cNvSpPr>
              <a:spLocks noChangeShapeType="1"/>
            </p:cNvSpPr>
            <p:nvPr/>
          </p:nvSpPr>
          <p:spPr bwMode="auto">
            <a:xfrm flipH="1" flipV="1">
              <a:off x="6334125" y="3873500"/>
              <a:ext cx="4763" cy="15525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26630" name="Rectangle 5"/>
            <p:cNvSpPr>
              <a:spLocks noChangeArrowheads="1"/>
            </p:cNvSpPr>
            <p:nvPr/>
          </p:nvSpPr>
          <p:spPr bwMode="auto">
            <a:xfrm>
              <a:off x="811213" y="2306638"/>
              <a:ext cx="82391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50000"/>
                </a:spcBef>
                <a:buClrTx/>
                <a:buFontTx/>
                <a:buNone/>
              </a:pPr>
              <a:r>
                <a:rPr lang="en-US" altLang="en-US" dirty="0">
                  <a:solidFill>
                    <a:srgbClr val="000000"/>
                  </a:solidFill>
                </a:rPr>
                <a:t>Users</a:t>
              </a:r>
            </a:p>
          </p:txBody>
        </p:sp>
        <p:sp>
          <p:nvSpPr>
            <p:cNvPr id="26631" name="Rectangle 6"/>
            <p:cNvSpPr>
              <a:spLocks noChangeArrowheads="1"/>
            </p:cNvSpPr>
            <p:nvPr/>
          </p:nvSpPr>
          <p:spPr bwMode="auto">
            <a:xfrm>
              <a:off x="762000" y="4752975"/>
              <a:ext cx="129222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50000"/>
                </a:spcBef>
                <a:buClrTx/>
                <a:buFontTx/>
                <a:buNone/>
              </a:pPr>
              <a:r>
                <a:rPr lang="en-US" altLang="en-US" dirty="0">
                  <a:solidFill>
                    <a:srgbClr val="000000"/>
                  </a:solidFill>
                </a:rPr>
                <a:t>Privileges</a:t>
              </a:r>
            </a:p>
          </p:txBody>
        </p:sp>
        <p:sp>
          <p:nvSpPr>
            <p:cNvPr id="26632" name="Rectangle 7"/>
            <p:cNvSpPr>
              <a:spLocks noChangeArrowheads="1"/>
            </p:cNvSpPr>
            <p:nvPr/>
          </p:nvSpPr>
          <p:spPr bwMode="auto">
            <a:xfrm>
              <a:off x="811213" y="3462338"/>
              <a:ext cx="81756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50000"/>
                </a:spcBef>
                <a:buClrTx/>
                <a:buFontTx/>
                <a:buNone/>
              </a:pPr>
              <a:r>
                <a:rPr lang="en-US" altLang="en-US" dirty="0">
                  <a:solidFill>
                    <a:srgbClr val="000000"/>
                  </a:solidFill>
                </a:rPr>
                <a:t>Roles</a:t>
              </a:r>
            </a:p>
          </p:txBody>
        </p:sp>
        <p:sp>
          <p:nvSpPr>
            <p:cNvPr id="26633" name="Rectangle 8"/>
            <p:cNvSpPr>
              <a:spLocks noChangeArrowheads="1"/>
            </p:cNvSpPr>
            <p:nvPr/>
          </p:nvSpPr>
          <p:spPr bwMode="blackWhite">
            <a:xfrm>
              <a:off x="5257800" y="3525838"/>
              <a:ext cx="2438400" cy="354012"/>
            </a:xfrm>
            <a:prstGeom prst="rect">
              <a:avLst/>
            </a:prstGeom>
            <a:solidFill>
              <a:srgbClr val="CC99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latin typeface="Courier New" panose="02070309020205020404" pitchFamily="49" charset="0"/>
                </a:rPr>
                <a:t>HR_CLERK</a:t>
              </a:r>
            </a:p>
          </p:txBody>
        </p:sp>
        <p:sp>
          <p:nvSpPr>
            <p:cNvPr id="26634" name="Rectangle 9"/>
            <p:cNvSpPr>
              <a:spLocks noChangeArrowheads="1"/>
            </p:cNvSpPr>
            <p:nvPr/>
          </p:nvSpPr>
          <p:spPr bwMode="blackWhite">
            <a:xfrm>
              <a:off x="2743200" y="3532188"/>
              <a:ext cx="1739900" cy="354012"/>
            </a:xfrm>
            <a:prstGeom prst="rect">
              <a:avLst/>
            </a:prstGeom>
            <a:solidFill>
              <a:srgbClr val="FFFF00"/>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latin typeface="Courier New" panose="02070309020205020404" pitchFamily="49" charset="0"/>
                </a:rPr>
                <a:t>HR_MGR</a:t>
              </a:r>
            </a:p>
          </p:txBody>
        </p:sp>
        <p:pic>
          <p:nvPicPr>
            <p:cNvPr id="26635" name="Picture 10" descr="People: Person, User,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895600" y="1674813"/>
              <a:ext cx="1333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Picture 11" descr="People: Person, User, Yell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800600" y="1674813"/>
              <a:ext cx="1333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7" name="Picture 12" descr="People: Person, User, Yell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477000" y="1674813"/>
              <a:ext cx="1333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8" name="Text Box 13"/>
            <p:cNvSpPr txBox="1">
              <a:spLocks noChangeArrowheads="1"/>
            </p:cNvSpPr>
            <p:nvPr/>
          </p:nvSpPr>
          <p:spPr bwMode="auto">
            <a:xfrm>
              <a:off x="2990850" y="25146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spcBef>
                  <a:spcPct val="50000"/>
                </a:spcBef>
              </a:pPr>
              <a:r>
                <a:rPr lang="en-US" altLang="en-US" dirty="0">
                  <a:solidFill>
                    <a:srgbClr val="000000"/>
                  </a:solidFill>
                </a:rPr>
                <a:t>Jenny</a:t>
              </a:r>
            </a:p>
          </p:txBody>
        </p:sp>
        <p:sp>
          <p:nvSpPr>
            <p:cNvPr id="26639" name="Text Box 14"/>
            <p:cNvSpPr txBox="1">
              <a:spLocks noChangeArrowheads="1"/>
            </p:cNvSpPr>
            <p:nvPr/>
          </p:nvSpPr>
          <p:spPr bwMode="auto">
            <a:xfrm>
              <a:off x="4895850" y="25146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spcBef>
                  <a:spcPct val="50000"/>
                </a:spcBef>
              </a:pPr>
              <a:r>
                <a:rPr lang="en-US" altLang="en-US" dirty="0">
                  <a:solidFill>
                    <a:srgbClr val="000000"/>
                  </a:solidFill>
                </a:rPr>
                <a:t>David</a:t>
              </a:r>
            </a:p>
          </p:txBody>
        </p:sp>
        <p:sp>
          <p:nvSpPr>
            <p:cNvPr id="26640" name="Text Box 15"/>
            <p:cNvSpPr txBox="1">
              <a:spLocks noChangeArrowheads="1"/>
            </p:cNvSpPr>
            <p:nvPr/>
          </p:nvSpPr>
          <p:spPr bwMode="auto">
            <a:xfrm>
              <a:off x="6572250" y="25146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spcBef>
                  <a:spcPct val="50000"/>
                </a:spcBef>
              </a:pPr>
              <a:r>
                <a:rPr lang="en-US" altLang="en-US" dirty="0">
                  <a:solidFill>
                    <a:srgbClr val="000000"/>
                  </a:solidFill>
                </a:rPr>
                <a:t>Rachel</a:t>
              </a:r>
            </a:p>
          </p:txBody>
        </p:sp>
        <p:sp>
          <p:nvSpPr>
            <p:cNvPr id="26641" name="Oval 17"/>
            <p:cNvSpPr>
              <a:spLocks noChangeArrowheads="1"/>
            </p:cNvSpPr>
            <p:nvPr/>
          </p:nvSpPr>
          <p:spPr bwMode="blackWhite">
            <a:xfrm>
              <a:off x="2070100" y="4524375"/>
              <a:ext cx="1752600" cy="914400"/>
            </a:xfrm>
            <a:prstGeom prst="ellipse">
              <a:avLst/>
            </a:prstGeom>
            <a:solidFill>
              <a:srgbClr val="FFFF00"/>
            </a:solidFill>
            <a:ln w="28575">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dirty="0">
                  <a:solidFill>
                    <a:srgbClr val="000000"/>
                  </a:solidFill>
                </a:rPr>
                <a:t>Delete</a:t>
              </a:r>
            </a:p>
            <a:p>
              <a:pPr algn="ctr" eaLnBrk="1" hangingPunct="1"/>
              <a:r>
                <a:rPr lang="en-US" altLang="en-US" dirty="0">
                  <a:solidFill>
                    <a:srgbClr val="000000"/>
                  </a:solidFill>
                </a:rPr>
                <a:t>employees</a:t>
              </a:r>
            </a:p>
          </p:txBody>
        </p:sp>
        <p:sp>
          <p:nvSpPr>
            <p:cNvPr id="26642" name="Oval 18"/>
            <p:cNvSpPr>
              <a:spLocks noChangeArrowheads="1"/>
            </p:cNvSpPr>
            <p:nvPr/>
          </p:nvSpPr>
          <p:spPr bwMode="blackWhite">
            <a:xfrm>
              <a:off x="5473700" y="5349875"/>
              <a:ext cx="1752600" cy="914400"/>
            </a:xfrm>
            <a:prstGeom prst="ellipse">
              <a:avLst/>
            </a:prstGeom>
            <a:solidFill>
              <a:srgbClr val="CC99FF"/>
            </a:solidFill>
            <a:ln w="28575">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dirty="0">
                  <a:solidFill>
                    <a:srgbClr val="000000"/>
                  </a:solidFill>
                </a:rPr>
                <a:t>Select</a:t>
              </a:r>
            </a:p>
            <a:p>
              <a:pPr algn="ctr" eaLnBrk="1" hangingPunct="1"/>
              <a:r>
                <a:rPr lang="en-US" altLang="en-US" dirty="0">
                  <a:solidFill>
                    <a:srgbClr val="000000"/>
                  </a:solidFill>
                </a:rPr>
                <a:t>employees</a:t>
              </a:r>
            </a:p>
          </p:txBody>
        </p:sp>
        <p:sp>
          <p:nvSpPr>
            <p:cNvPr id="26643" name="Oval 19"/>
            <p:cNvSpPr>
              <a:spLocks noChangeArrowheads="1"/>
            </p:cNvSpPr>
            <p:nvPr/>
          </p:nvSpPr>
          <p:spPr bwMode="blackWhite">
            <a:xfrm>
              <a:off x="6718300" y="4524375"/>
              <a:ext cx="1752600" cy="914400"/>
            </a:xfrm>
            <a:prstGeom prst="ellipse">
              <a:avLst/>
            </a:prstGeom>
            <a:solidFill>
              <a:srgbClr val="CC99FF"/>
            </a:solidFill>
            <a:ln w="28575">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dirty="0">
                  <a:solidFill>
                    <a:srgbClr val="000000"/>
                  </a:solidFill>
                </a:rPr>
                <a:t>Update</a:t>
              </a:r>
            </a:p>
            <a:p>
              <a:pPr algn="ctr" eaLnBrk="1" hangingPunct="1"/>
              <a:r>
                <a:rPr lang="en-US" altLang="en-US" dirty="0">
                  <a:solidFill>
                    <a:srgbClr val="000000"/>
                  </a:solidFill>
                </a:rPr>
                <a:t>employees</a:t>
              </a:r>
            </a:p>
          </p:txBody>
        </p:sp>
        <p:sp>
          <p:nvSpPr>
            <p:cNvPr id="26644" name="Line 20"/>
            <p:cNvSpPr>
              <a:spLocks noChangeShapeType="1"/>
            </p:cNvSpPr>
            <p:nvPr/>
          </p:nvSpPr>
          <p:spPr bwMode="auto">
            <a:xfrm flipV="1">
              <a:off x="2946400" y="3873500"/>
              <a:ext cx="1588" cy="6381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26645" name="Line 21"/>
            <p:cNvSpPr>
              <a:spLocks noChangeShapeType="1"/>
            </p:cNvSpPr>
            <p:nvPr/>
          </p:nvSpPr>
          <p:spPr bwMode="auto">
            <a:xfrm flipV="1">
              <a:off x="7518400" y="3873500"/>
              <a:ext cx="1588" cy="6381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26646" name="Line 22"/>
            <p:cNvSpPr>
              <a:spLocks noChangeShapeType="1"/>
            </p:cNvSpPr>
            <p:nvPr/>
          </p:nvSpPr>
          <p:spPr bwMode="auto">
            <a:xfrm flipV="1">
              <a:off x="3573463" y="2970213"/>
              <a:ext cx="1587" cy="5619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6647" name="Line 23"/>
            <p:cNvSpPr>
              <a:spLocks noChangeShapeType="1"/>
            </p:cNvSpPr>
            <p:nvPr/>
          </p:nvSpPr>
          <p:spPr bwMode="auto">
            <a:xfrm flipV="1">
              <a:off x="7154863" y="2970213"/>
              <a:ext cx="1587" cy="5619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6648" name="Line 24"/>
            <p:cNvSpPr>
              <a:spLocks noChangeShapeType="1"/>
            </p:cNvSpPr>
            <p:nvPr/>
          </p:nvSpPr>
          <p:spPr bwMode="auto">
            <a:xfrm flipV="1">
              <a:off x="5478463" y="2970213"/>
              <a:ext cx="1587" cy="5619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26649" name="Oval 25"/>
            <p:cNvSpPr>
              <a:spLocks noChangeArrowheads="1"/>
            </p:cNvSpPr>
            <p:nvPr/>
          </p:nvSpPr>
          <p:spPr bwMode="blackWhite">
            <a:xfrm>
              <a:off x="3073400" y="5362575"/>
              <a:ext cx="1752600" cy="914400"/>
            </a:xfrm>
            <a:prstGeom prst="ellipse">
              <a:avLst/>
            </a:prstGeom>
            <a:solidFill>
              <a:srgbClr val="FFFF00"/>
            </a:solidFill>
            <a:ln w="28575">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dirty="0">
                  <a:solidFill>
                    <a:srgbClr val="000000"/>
                  </a:solidFill>
                </a:rPr>
                <a:t>Insert</a:t>
              </a:r>
            </a:p>
            <a:p>
              <a:pPr algn="ctr" eaLnBrk="1" hangingPunct="1"/>
              <a:r>
                <a:rPr lang="en-US" altLang="en-US" dirty="0">
                  <a:solidFill>
                    <a:srgbClr val="000000"/>
                  </a:solidFill>
                </a:rPr>
                <a:t>employees</a:t>
              </a:r>
            </a:p>
          </p:txBody>
        </p:sp>
        <p:sp>
          <p:nvSpPr>
            <p:cNvPr id="26650" name="Line 26"/>
            <p:cNvSpPr>
              <a:spLocks noChangeShapeType="1"/>
            </p:cNvSpPr>
            <p:nvPr/>
          </p:nvSpPr>
          <p:spPr bwMode="auto">
            <a:xfrm flipV="1">
              <a:off x="3949700" y="3873500"/>
              <a:ext cx="1588" cy="147637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26651" name="Oval 27"/>
            <p:cNvSpPr>
              <a:spLocks noChangeArrowheads="1"/>
            </p:cNvSpPr>
            <p:nvPr/>
          </p:nvSpPr>
          <p:spPr bwMode="blackWhite">
            <a:xfrm>
              <a:off x="4178300" y="4524375"/>
              <a:ext cx="1752600" cy="914400"/>
            </a:xfrm>
            <a:prstGeom prst="ellipse">
              <a:avLst/>
            </a:prstGeom>
            <a:solidFill>
              <a:srgbClr val="FF99CC"/>
            </a:solidFill>
            <a:ln w="28575">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dirty="0">
                  <a:solidFill>
                    <a:srgbClr val="000000"/>
                  </a:solidFill>
                </a:rPr>
                <a:t>Create</a:t>
              </a:r>
            </a:p>
            <a:p>
              <a:pPr algn="ctr" eaLnBrk="1" hangingPunct="1"/>
              <a:r>
                <a:rPr lang="en-US" altLang="en-US" dirty="0">
                  <a:solidFill>
                    <a:srgbClr val="000000"/>
                  </a:solidFill>
                </a:rPr>
                <a:t>job</a:t>
              </a:r>
            </a:p>
          </p:txBody>
        </p:sp>
        <p:cxnSp>
          <p:nvCxnSpPr>
            <p:cNvPr id="26652" name="Straight Arrow Connector 29"/>
            <p:cNvCxnSpPr>
              <a:cxnSpLocks noChangeShapeType="1"/>
            </p:cNvCxnSpPr>
            <p:nvPr/>
          </p:nvCxnSpPr>
          <p:spPr bwMode="auto">
            <a:xfrm flipH="1">
              <a:off x="4572000" y="3733800"/>
              <a:ext cx="68580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288081207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Oracle-Supplied </a:t>
            </a:r>
            <a:r>
              <a:rPr lang="en-US" dirty="0" smtClean="0"/>
              <a:t>Roles</a:t>
            </a:r>
            <a:br>
              <a:rPr lang="en-US" dirty="0" smtClean="0"/>
            </a:br>
            <a:endParaRPr lang="en-US" dirty="0"/>
          </a:p>
        </p:txBody>
      </p:sp>
      <p:graphicFrame>
        <p:nvGraphicFramePr>
          <p:cNvPr id="163281" name="Group 465"/>
          <p:cNvGraphicFramePr>
            <a:graphicFrameLocks noGrp="1"/>
          </p:cNvGraphicFramePr>
          <p:nvPr>
            <p:extLst>
              <p:ext uri="{D42A27DB-BD31-4B8C-83A1-F6EECF244321}">
                <p14:modId xmlns:p14="http://schemas.microsoft.com/office/powerpoint/2010/main" val="3031214824"/>
              </p:ext>
            </p:extLst>
          </p:nvPr>
        </p:nvGraphicFramePr>
        <p:xfrm>
          <a:off x="991813" y="1286934"/>
          <a:ext cx="10205198" cy="3538728"/>
        </p:xfrm>
        <a:graphic>
          <a:graphicData uri="http://schemas.openxmlformats.org/drawingml/2006/table">
            <a:tbl>
              <a:tblPr firstRow="1" firstCol="1" bandRow="1">
                <a:tableStyleId>{5FD0F851-EC5A-4D38-B0AD-8093EC10F338}</a:tableStyleId>
              </a:tblPr>
              <a:tblGrid>
                <a:gridCol w="3194798">
                  <a:extLst>
                    <a:ext uri="{9D8B030D-6E8A-4147-A177-3AD203B41FA5}">
                      <a16:colId xmlns="" xmlns:a16="http://schemas.microsoft.com/office/drawing/2014/main" val="20000"/>
                    </a:ext>
                  </a:extLst>
                </a:gridCol>
                <a:gridCol w="7010400">
                  <a:extLst>
                    <a:ext uri="{9D8B030D-6E8A-4147-A177-3AD203B41FA5}">
                      <a16:colId xmlns="" xmlns:a16="http://schemas.microsoft.com/office/drawing/2014/main"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Account</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Description</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DBA</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Includes most system privileges and several other roles. Do not grant this role to nonadministrators.</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Users with this role can connect to the CDB or PDB only when it is open.</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RESOURCE</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CLUSTER</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INDEXTYPE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OPERATOR</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PROCEDURE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SEQUENCE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TABLE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TRIGGER</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TYPE</a:t>
                      </a:r>
                      <a:endPar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SCHEDULER_ADMIN</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ANY</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JOB</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EXTERNAL</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JOB</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JOB</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EXECUTE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ANY</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CLASS</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EXECUTE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ANY</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PROGRAM</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MANAGE</a:t>
                      </a:r>
                      <a:r>
                        <a:rPr kumimoji="0" lang="en-US" sz="1600" u="none" strike="noStrike" cap="none" normalizeH="0" baseline="0" dirty="0">
                          <a:ln>
                            <a:noFill/>
                          </a:ln>
                          <a:solidFill>
                            <a:srgbClr val="000000"/>
                          </a:solidFill>
                          <a:effectLst/>
                        </a:rPr>
                        <a:t> </a:t>
                      </a:r>
                      <a:r>
                        <a:rPr kumimoji="0" lang="en-US" sz="16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SCHEDULER</a:t>
                      </a:r>
                      <a:endPar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SELECT_CATALOG_ROLE</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a:t>
                      </a:r>
                      <a:r>
                        <a:rPr kumimoji="0" lang="en-US" sz="1600" b="0" i="0" u="none" strike="noStrike" cap="none" normalizeH="0" baseline="0" dirty="0">
                          <a:ln>
                            <a:noFill/>
                          </a:ln>
                          <a:solidFill>
                            <a:srgbClr val="000000"/>
                          </a:solidFill>
                          <a:effectLst/>
                          <a:latin typeface="Arial" pitchFamily="34" charset="0"/>
                        </a:rPr>
                        <a:t> privileges on data dictionary objects</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 xmlns:a16="http://schemas.microsoft.com/office/drawing/2014/main" val="942676747"/>
                  </a:ext>
                </a:extLst>
              </a:tr>
            </a:tbl>
          </a:graphicData>
        </a:graphic>
      </p:graphicFrame>
    </p:spTree>
    <p:custDataLst>
      <p:tags r:id="rId1"/>
    </p:custDataLst>
    <p:extLst>
      <p:ext uri="{BB962C8B-B14F-4D97-AF65-F5344CB8AC3E}">
        <p14:creationId xmlns:p14="http://schemas.microsoft.com/office/powerpoint/2010/main" val="134348540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760412" y="228600"/>
            <a:ext cx="9904630" cy="564298"/>
          </a:xfrm>
        </p:spPr>
        <p:txBody>
          <a:bodyPr>
            <a:normAutofit fontScale="90000"/>
          </a:bodyPr>
          <a:lstStyle/>
          <a:p>
            <a:pPr eaLnBrk="1" hangingPunct="1"/>
            <a:r>
              <a:rPr lang="en-US" dirty="0"/>
              <a:t>Creating and Granting Roles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0221" y="929424"/>
            <a:ext cx="8108383" cy="4999153"/>
          </a:xfrm>
          <a:prstGeom prst="rect">
            <a:avLst/>
          </a:prstGeom>
        </p:spPr>
      </p:pic>
    </p:spTree>
    <p:custDataLst>
      <p:tags r:id="rId1"/>
    </p:custDataLst>
    <p:extLst>
      <p:ext uri="{BB962C8B-B14F-4D97-AF65-F5344CB8AC3E}">
        <p14:creationId xmlns:p14="http://schemas.microsoft.com/office/powerpoint/2010/main" val="2169584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7831" y="381000"/>
            <a:ext cx="997404" cy="826252"/>
          </a:xfrm>
          <a:prstGeom prst="rect">
            <a:avLst/>
          </a:prstGeom>
        </p:spPr>
      </p:pic>
      <p:grpSp>
        <p:nvGrpSpPr>
          <p:cNvPr id="18" name="Group 17"/>
          <p:cNvGrpSpPr/>
          <p:nvPr/>
        </p:nvGrpSpPr>
        <p:grpSpPr>
          <a:xfrm>
            <a:off x="2084747" y="990600"/>
            <a:ext cx="7889508" cy="4495800"/>
            <a:chOff x="830654" y="1268641"/>
            <a:chExt cx="7482693" cy="3042969"/>
          </a:xfrm>
        </p:grpSpPr>
        <p:sp>
          <p:nvSpPr>
            <p:cNvPr id="19" name="Freeform 18"/>
            <p:cNvSpPr/>
            <p:nvPr/>
          </p:nvSpPr>
          <p:spPr bwMode="auto">
            <a:xfrm>
              <a:off x="1005948" y="4265891"/>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0" name="Rounded Rectangle 19"/>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5362" name="Title 1"/>
          <p:cNvSpPr>
            <a:spLocks noGrp="1"/>
          </p:cNvSpPr>
          <p:nvPr>
            <p:ph type="title"/>
          </p:nvPr>
        </p:nvSpPr>
        <p:spPr>
          <a:xfrm>
            <a:off x="711712" y="108202"/>
            <a:ext cx="9142630" cy="393196"/>
          </a:xfrm>
        </p:spPr>
        <p:txBody>
          <a:bodyPr>
            <a:normAutofit fontScale="90000"/>
          </a:bodyPr>
          <a:lstStyle/>
          <a:p>
            <a:pPr eaLnBrk="1" hangingPunct="1"/>
            <a:r>
              <a:rPr lang="en-US" dirty="0"/>
              <a:t>Oracle Cloud User Roles and Privileges</a:t>
            </a:r>
            <a:endParaRPr lang="en-US" altLang="es-MX" dirty="0"/>
          </a:p>
        </p:txBody>
      </p:sp>
      <p:sp>
        <p:nvSpPr>
          <p:cNvPr id="9219" name="Content Placeholder 9"/>
          <p:cNvSpPr>
            <a:spLocks noGrp="1"/>
          </p:cNvSpPr>
          <p:nvPr>
            <p:ph idx="1"/>
          </p:nvPr>
        </p:nvSpPr>
        <p:spPr>
          <a:xfrm>
            <a:off x="2696560" y="5593644"/>
            <a:ext cx="6795705" cy="588188"/>
          </a:xfrm>
        </p:spPr>
        <p:txBody>
          <a:bodyPr/>
          <a:lstStyle/>
          <a:p>
            <a:pPr lvl="1" algn="ctr">
              <a:buClr>
                <a:schemeClr val="accent1"/>
              </a:buClr>
              <a:buNone/>
              <a:defRPr/>
            </a:pPr>
            <a:r>
              <a:rPr lang="en-US" sz="1800" dirty="0"/>
              <a:t>See </a:t>
            </a:r>
            <a:r>
              <a:rPr lang="en-US" sz="1800" dirty="0">
                <a:hlinkClick r:id="rId5"/>
              </a:rPr>
              <a:t>Oracle Cloud User Roles and Privileges</a:t>
            </a:r>
            <a:r>
              <a:rPr lang="en-US" sz="1800" dirty="0"/>
              <a:t> in </a:t>
            </a:r>
            <a:r>
              <a:rPr lang="en-US" sz="1800" i="1" dirty="0"/>
              <a:t>Getting Started with Oracle Cloud</a:t>
            </a:r>
            <a:r>
              <a:rPr lang="en-US" sz="1800" dirty="0"/>
              <a:t> for additional information.</a:t>
            </a:r>
          </a:p>
        </p:txBody>
      </p:sp>
      <p:grpSp>
        <p:nvGrpSpPr>
          <p:cNvPr id="3" name="Group 2"/>
          <p:cNvGrpSpPr/>
          <p:nvPr/>
        </p:nvGrpSpPr>
        <p:grpSpPr>
          <a:xfrm>
            <a:off x="1281560" y="1460384"/>
            <a:ext cx="9625704" cy="3436171"/>
            <a:chOff x="1194071" y="1295401"/>
            <a:chExt cx="9625704" cy="3436171"/>
          </a:xfrm>
        </p:grpSpPr>
        <p:sp>
          <p:nvSpPr>
            <p:cNvPr id="16" name="Line 49"/>
            <p:cNvSpPr>
              <a:spLocks noChangeShapeType="1"/>
            </p:cNvSpPr>
            <p:nvPr/>
          </p:nvSpPr>
          <p:spPr bwMode="auto">
            <a:xfrm>
              <a:off x="6029982" y="2971800"/>
              <a:ext cx="0" cy="486947"/>
            </a:xfrm>
            <a:prstGeom prst="line">
              <a:avLst/>
            </a:prstGeom>
            <a:noFill/>
            <a:ln w="28575" cap="sq">
              <a:solidFill>
                <a:schemeClr val="accent4"/>
              </a:solidFill>
              <a:round/>
              <a:headEnd type="none" w="sm" len="sm"/>
              <a:tailEnd type="triangle" w="lg" len="lg"/>
            </a:ln>
          </p:spPr>
          <p:txBody>
            <a:bodyPr lIns="121899" tIns="60949" rIns="121899" bIns="60949"/>
            <a:lstStyle/>
            <a:p>
              <a:pPr>
                <a:defRPr/>
              </a:pPr>
              <a:endParaRPr lang="en-US" dirty="0"/>
            </a:p>
          </p:txBody>
        </p:sp>
        <p:sp>
          <p:nvSpPr>
            <p:cNvPr id="6" name="Rounded Rectangle 5"/>
            <p:cNvSpPr/>
            <p:nvPr/>
          </p:nvSpPr>
          <p:spPr bwMode="auto">
            <a:xfrm>
              <a:off x="1194071" y="1295401"/>
              <a:ext cx="3071541" cy="1749774"/>
            </a:xfrm>
            <a:prstGeom prst="roundRect">
              <a:avLst/>
            </a:prstGeom>
            <a:solidFill>
              <a:srgbClr val="FFFFCC"/>
            </a:solidFill>
            <a:ln w="50800" cap="flat" cmpd="sng" algn="ctr">
              <a:gradFill>
                <a:gsLst>
                  <a:gs pos="0">
                    <a:srgbClr val="996633"/>
                  </a:gs>
                  <a:gs pos="50000">
                    <a:srgbClr val="CC9900"/>
                  </a:gs>
                  <a:gs pos="100000">
                    <a:srgbClr val="FFCC00"/>
                  </a:gs>
                </a:gsLst>
                <a:lin ang="5400000" scaled="0"/>
              </a:grad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7" name="TextBox 6"/>
            <p:cNvSpPr txBox="1"/>
            <p:nvPr/>
          </p:nvSpPr>
          <p:spPr>
            <a:xfrm>
              <a:off x="1243941" y="1465444"/>
              <a:ext cx="2971800" cy="98486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121899" tIns="60949" rIns="121899" bIns="60949">
              <a:spAutoFit/>
            </a:bodyPr>
            <a:lstStyle/>
            <a:p>
              <a:pPr algn="ctr">
                <a:defRPr/>
              </a:pPr>
              <a:r>
                <a:rPr lang="en-US" sz="1400" b="1" dirty="0">
                  <a:solidFill>
                    <a:srgbClr val="000000"/>
                  </a:solidFill>
                </a:rPr>
                <a:t>ACCOUNT ADMINISTRATORS</a:t>
              </a:r>
            </a:p>
            <a:p>
              <a:pPr algn="ctr">
                <a:defRPr/>
              </a:pPr>
              <a:r>
                <a:rPr lang="en-US" sz="1400" b="1" dirty="0">
                  <a:solidFill>
                    <a:srgbClr val="000000"/>
                  </a:solidFill>
                </a:rPr>
                <a:t> Manage the service account</a:t>
              </a:r>
            </a:p>
            <a:p>
              <a:pPr>
                <a:buClr>
                  <a:schemeClr val="accent1"/>
                </a:buClr>
                <a:buFont typeface="Arial" pitchFamily="34" charset="0"/>
                <a:buChar char="•"/>
                <a:defRPr/>
              </a:pPr>
              <a:r>
                <a:rPr lang="en-US" sz="1400" b="1" dirty="0">
                  <a:solidFill>
                    <a:srgbClr val="000000"/>
                  </a:solidFill>
                </a:rPr>
                <a:t> Request trial subscriptions</a:t>
              </a:r>
            </a:p>
            <a:p>
              <a:pPr>
                <a:buClr>
                  <a:schemeClr val="accent1"/>
                </a:buClr>
                <a:buFont typeface="Arial" pitchFamily="34" charset="0"/>
                <a:buChar char="•"/>
                <a:defRPr/>
              </a:pPr>
              <a:r>
                <a:rPr lang="en-US" sz="1400" b="1" dirty="0">
                  <a:solidFill>
                    <a:srgbClr val="000000"/>
                  </a:solidFill>
                </a:rPr>
                <a:t> Activate services</a:t>
              </a:r>
            </a:p>
          </p:txBody>
        </p:sp>
        <p:sp>
          <p:nvSpPr>
            <p:cNvPr id="8" name="Rounded Rectangle 7"/>
            <p:cNvSpPr/>
            <p:nvPr/>
          </p:nvSpPr>
          <p:spPr bwMode="auto">
            <a:xfrm>
              <a:off x="4470671" y="1298227"/>
              <a:ext cx="3071541" cy="1749774"/>
            </a:xfrm>
            <a:prstGeom prst="roundRect">
              <a:avLst/>
            </a:prstGeom>
            <a:solidFill>
              <a:srgbClr val="FFFFCC"/>
            </a:solidFill>
            <a:ln w="50800" cap="flat" cmpd="sng" algn="ctr">
              <a:gradFill>
                <a:gsLst>
                  <a:gs pos="0">
                    <a:srgbClr val="996633"/>
                  </a:gs>
                  <a:gs pos="50000">
                    <a:srgbClr val="CC9900"/>
                  </a:gs>
                  <a:gs pos="100000">
                    <a:srgbClr val="FFCC00"/>
                  </a:gs>
                </a:gsLst>
                <a:lin ang="5400000" scaled="0"/>
              </a:grad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9" name="TextBox 8"/>
            <p:cNvSpPr txBox="1"/>
            <p:nvPr/>
          </p:nvSpPr>
          <p:spPr>
            <a:xfrm>
              <a:off x="4520541" y="1468270"/>
              <a:ext cx="2971800" cy="14157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121899" tIns="60949" rIns="121899" bIns="60949">
              <a:spAutoFit/>
            </a:bodyPr>
            <a:lstStyle/>
            <a:p>
              <a:pPr algn="ctr">
                <a:defRPr/>
              </a:pPr>
              <a:r>
                <a:rPr lang="en-US" sz="1400" b="1" dirty="0">
                  <a:solidFill>
                    <a:srgbClr val="000000"/>
                  </a:solidFill>
                </a:rPr>
                <a:t>SERVICE ADMINISTRATORS</a:t>
              </a:r>
            </a:p>
            <a:p>
              <a:pPr algn="ctr">
                <a:defRPr/>
              </a:pPr>
              <a:r>
                <a:rPr lang="en-US" sz="1400" b="1" dirty="0">
                  <a:solidFill>
                    <a:srgbClr val="000000"/>
                  </a:solidFill>
                </a:rPr>
                <a:t> Manage service operations</a:t>
              </a:r>
            </a:p>
            <a:p>
              <a:pPr>
                <a:buClr>
                  <a:schemeClr val="accent1"/>
                </a:buClr>
                <a:buFont typeface="Arial" pitchFamily="34" charset="0"/>
                <a:buChar char="•"/>
                <a:defRPr/>
              </a:pPr>
              <a:r>
                <a:rPr lang="en-US" sz="1400" b="1" dirty="0">
                  <a:solidFill>
                    <a:srgbClr val="000000"/>
                  </a:solidFill>
                </a:rPr>
                <a:t> Administer cloud services</a:t>
              </a:r>
            </a:p>
            <a:p>
              <a:pPr>
                <a:buClr>
                  <a:schemeClr val="accent1"/>
                </a:buClr>
                <a:buFont typeface="Arial" pitchFamily="34" charset="0"/>
                <a:buChar char="•"/>
                <a:defRPr/>
              </a:pPr>
              <a:r>
                <a:rPr lang="en-US" sz="1400" b="1" dirty="0">
                  <a:solidFill>
                    <a:srgbClr val="000000"/>
                  </a:solidFill>
                </a:rPr>
                <a:t> Assign roles to users</a:t>
              </a:r>
            </a:p>
            <a:p>
              <a:pPr>
                <a:buClr>
                  <a:schemeClr val="accent1"/>
                </a:buClr>
                <a:buFont typeface="Arial" pitchFamily="34" charset="0"/>
                <a:buChar char="•"/>
                <a:defRPr/>
              </a:pPr>
              <a:r>
                <a:rPr lang="en-US" sz="1400" b="1" dirty="0">
                  <a:solidFill>
                    <a:srgbClr val="000000"/>
                  </a:solidFill>
                </a:rPr>
                <a:t> Provide sign-in credentials  and URLs to users</a:t>
              </a:r>
            </a:p>
          </p:txBody>
        </p:sp>
        <p:sp>
          <p:nvSpPr>
            <p:cNvPr id="10" name="Rounded Rectangle 9"/>
            <p:cNvSpPr/>
            <p:nvPr/>
          </p:nvSpPr>
          <p:spPr bwMode="auto">
            <a:xfrm>
              <a:off x="7748234" y="1298227"/>
              <a:ext cx="3071541" cy="1749774"/>
            </a:xfrm>
            <a:prstGeom prst="roundRect">
              <a:avLst/>
            </a:prstGeom>
            <a:solidFill>
              <a:srgbClr val="FFFFCC"/>
            </a:solidFill>
            <a:ln w="50800" cap="flat" cmpd="sng" algn="ctr">
              <a:gradFill>
                <a:gsLst>
                  <a:gs pos="0">
                    <a:srgbClr val="996633"/>
                  </a:gs>
                  <a:gs pos="50000">
                    <a:srgbClr val="CC9900"/>
                  </a:gs>
                  <a:gs pos="100000">
                    <a:srgbClr val="FFCC00"/>
                  </a:gs>
                </a:gsLst>
                <a:lin ang="5400000" scaled="0"/>
              </a:grad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1" name="TextBox 10"/>
            <p:cNvSpPr txBox="1"/>
            <p:nvPr/>
          </p:nvSpPr>
          <p:spPr>
            <a:xfrm>
              <a:off x="7798104" y="1468270"/>
              <a:ext cx="2971800" cy="14157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121899" tIns="60949" rIns="121899" bIns="60949">
              <a:spAutoFit/>
            </a:bodyPr>
            <a:lstStyle/>
            <a:p>
              <a:pPr algn="ctr">
                <a:defRPr/>
              </a:pPr>
              <a:r>
                <a:rPr lang="en-US" sz="1400" b="1" dirty="0">
                  <a:solidFill>
                    <a:srgbClr val="000000"/>
                  </a:solidFill>
                </a:rPr>
                <a:t>IDENTITY DOMAIN ADMINISTRATORS</a:t>
              </a:r>
            </a:p>
            <a:p>
              <a:pPr algn="ctr">
                <a:defRPr/>
              </a:pPr>
              <a:r>
                <a:rPr lang="en-US" sz="1400" b="1" dirty="0">
                  <a:solidFill>
                    <a:srgbClr val="000000"/>
                  </a:solidFill>
                </a:rPr>
                <a:t> Manage users and roles</a:t>
              </a:r>
            </a:p>
            <a:p>
              <a:pPr>
                <a:buClr>
                  <a:schemeClr val="accent1"/>
                </a:buClr>
                <a:buFont typeface="Arial" pitchFamily="34" charset="0"/>
                <a:buChar char="•"/>
                <a:defRPr/>
              </a:pPr>
              <a:r>
                <a:rPr lang="en-US" sz="1400" b="1" dirty="0">
                  <a:solidFill>
                    <a:srgbClr val="000000"/>
                  </a:solidFill>
                </a:rPr>
                <a:t> Create user accounts</a:t>
              </a:r>
            </a:p>
            <a:p>
              <a:pPr>
                <a:buClr>
                  <a:schemeClr val="accent1"/>
                </a:buClr>
                <a:buFont typeface="Arial" pitchFamily="34" charset="0"/>
                <a:buChar char="•"/>
                <a:defRPr/>
              </a:pPr>
              <a:r>
                <a:rPr lang="en-US" sz="1400" b="1" dirty="0">
                  <a:solidFill>
                    <a:srgbClr val="000000"/>
                  </a:solidFill>
                </a:rPr>
                <a:t> Assign roles</a:t>
              </a:r>
            </a:p>
            <a:p>
              <a:pPr>
                <a:buClr>
                  <a:schemeClr val="accent1"/>
                </a:buClr>
                <a:buFont typeface="Arial" pitchFamily="34" charset="0"/>
                <a:buChar char="•"/>
                <a:defRPr/>
              </a:pPr>
              <a:r>
                <a:rPr lang="en-US" sz="1400" b="1" dirty="0">
                  <a:solidFill>
                    <a:srgbClr val="000000"/>
                  </a:solidFill>
                </a:rPr>
                <a:t> Reset passwords</a:t>
              </a:r>
            </a:p>
          </p:txBody>
        </p:sp>
        <p:sp>
          <p:nvSpPr>
            <p:cNvPr id="12" name="Rounded Rectangle 11"/>
            <p:cNvSpPr/>
            <p:nvPr/>
          </p:nvSpPr>
          <p:spPr bwMode="auto">
            <a:xfrm>
              <a:off x="4494212" y="3458747"/>
              <a:ext cx="3071541" cy="1272825"/>
            </a:xfrm>
            <a:prstGeom prst="roundRect">
              <a:avLst/>
            </a:prstGeom>
            <a:solidFill>
              <a:srgbClr val="FFFFCC"/>
            </a:solidFill>
            <a:ln w="50800" cap="flat" cmpd="sng" algn="ctr">
              <a:gradFill>
                <a:gsLst>
                  <a:gs pos="0">
                    <a:srgbClr val="996633"/>
                  </a:gs>
                  <a:gs pos="50000">
                    <a:srgbClr val="CC9900"/>
                  </a:gs>
                  <a:gs pos="100000">
                    <a:srgbClr val="FFCC00"/>
                  </a:gs>
                </a:gsLst>
                <a:lin ang="5400000" scaled="0"/>
              </a:grad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3" name="TextBox 12"/>
            <p:cNvSpPr txBox="1"/>
            <p:nvPr/>
          </p:nvSpPr>
          <p:spPr>
            <a:xfrm>
              <a:off x="4544082" y="3518109"/>
              <a:ext cx="2971800" cy="3385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121899" tIns="60949" rIns="121899" bIns="60949">
              <a:spAutoFit/>
            </a:bodyPr>
            <a:lstStyle/>
            <a:p>
              <a:pPr algn="ctr">
                <a:defRPr/>
              </a:pPr>
              <a:r>
                <a:rPr lang="en-US" sz="1400" b="1" dirty="0">
                  <a:solidFill>
                    <a:srgbClr val="000000"/>
                  </a:solidFill>
                </a:rPr>
                <a:t>USERS IN A CLOUD SERVICE</a:t>
              </a:r>
            </a:p>
          </p:txBody>
        </p:sp>
        <p:pic>
          <p:nvPicPr>
            <p:cNvPr id="14" name="Picture 13" descr="people_cnt2554142.png"/>
            <p:cNvPicPr>
              <a:picLocks noChangeAspect="1"/>
            </p:cNvPicPr>
            <p:nvPr/>
          </p:nvPicPr>
          <p:blipFill>
            <a:blip r:embed="rId6" cstate="print"/>
            <a:stretch>
              <a:fillRect/>
            </a:stretch>
          </p:blipFill>
          <p:spPr>
            <a:xfrm>
              <a:off x="5180012" y="3880258"/>
              <a:ext cx="762000" cy="804929"/>
            </a:xfrm>
            <a:prstGeom prst="rect">
              <a:avLst/>
            </a:prstGeom>
          </p:spPr>
        </p:pic>
        <p:pic>
          <p:nvPicPr>
            <p:cNvPr id="15" name="Picture 14" descr="people_cnt2554144.png"/>
            <p:cNvPicPr>
              <a:picLocks noChangeAspect="1"/>
            </p:cNvPicPr>
            <p:nvPr/>
          </p:nvPicPr>
          <p:blipFill>
            <a:blip r:embed="rId7" cstate="print"/>
            <a:stretch>
              <a:fillRect/>
            </a:stretch>
          </p:blipFill>
          <p:spPr>
            <a:xfrm>
              <a:off x="6139116" y="3863622"/>
              <a:ext cx="793496" cy="838200"/>
            </a:xfrm>
            <a:prstGeom prst="rect">
              <a:avLst/>
            </a:prstGeom>
          </p:spPr>
        </p:pic>
      </p:grpSp>
    </p:spTree>
    <p:custDataLst>
      <p:tags r:id="rId1"/>
    </p:custDataLst>
    <p:extLst>
      <p:ext uri="{BB962C8B-B14F-4D97-AF65-F5344CB8AC3E}">
        <p14:creationId xmlns:p14="http://schemas.microsoft.com/office/powerpoint/2010/main" val="910505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59651555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Assigning </a:t>
            </a:r>
            <a:r>
              <a:rPr lang="en-US" dirty="0" smtClean="0"/>
              <a:t>Roles</a:t>
            </a:r>
            <a:br>
              <a:rPr lang="en-US" dirty="0" smtClean="0"/>
            </a:br>
            <a:endParaRPr lang="en-US" altLang="es-MX" dirty="0"/>
          </a:p>
        </p:txBody>
      </p:sp>
      <p:sp>
        <p:nvSpPr>
          <p:cNvPr id="9219" name="Content Placeholder 9"/>
          <p:cNvSpPr>
            <a:spLocks noGrp="1"/>
          </p:cNvSpPr>
          <p:nvPr>
            <p:ph idx="1"/>
          </p:nvPr>
        </p:nvSpPr>
        <p:spPr>
          <a:xfrm>
            <a:off x="608012" y="1279510"/>
            <a:ext cx="10944549" cy="2606690"/>
          </a:xfrm>
        </p:spPr>
        <p:txBody>
          <a:bodyPr>
            <a:normAutofit lnSpcReduction="10000"/>
          </a:bodyPr>
          <a:lstStyle/>
          <a:p>
            <a:pPr lvl="1">
              <a:buClr>
                <a:schemeClr val="accent1"/>
              </a:buClr>
              <a:defRPr/>
            </a:pPr>
            <a:r>
              <a:rPr lang="en-US" dirty="0"/>
              <a:t>To assign (grant) a role to a user or another role by using SQL*Plus, use the </a:t>
            </a:r>
            <a:r>
              <a:rPr lang="en-US" dirty="0">
                <a:latin typeface="Courier New" panose="02070309020205020404" pitchFamily="49" charset="0"/>
                <a:cs typeface="Courier New" panose="02070309020205020404" pitchFamily="49" charset="0"/>
              </a:rPr>
              <a:t>GRANT</a:t>
            </a:r>
            <a:r>
              <a:rPr lang="en-US" dirty="0"/>
              <a:t> command.</a:t>
            </a:r>
          </a:p>
          <a:p>
            <a:pPr lvl="1">
              <a:buClr>
                <a:schemeClr val="accent1"/>
              </a:buClr>
              <a:defRPr/>
            </a:pPr>
            <a:r>
              <a:rPr lang="en-US" dirty="0"/>
              <a:t>There are two ways to grant a role in a multitenant architecture:</a:t>
            </a:r>
          </a:p>
          <a:p>
            <a:pPr lvl="2">
              <a:buClr>
                <a:schemeClr val="accent1"/>
              </a:buClr>
              <a:defRPr/>
            </a:pPr>
            <a:r>
              <a:rPr lang="en-US" dirty="0"/>
              <a:t>Commonly: Grant the role to the user (or role) in all containers</a:t>
            </a:r>
            <a:r>
              <a:rPr lang="en-US" dirty="0" smtClean="0"/>
              <a:t>.</a:t>
            </a:r>
          </a:p>
          <a:p>
            <a:pPr lvl="2">
              <a:buClr>
                <a:schemeClr val="accent1"/>
              </a:buClr>
              <a:defRPr/>
            </a:pPr>
            <a:endParaRPr lang="en-US" dirty="0"/>
          </a:p>
          <a:p>
            <a:pPr lvl="2">
              <a:buClr>
                <a:schemeClr val="accent1"/>
              </a:buClr>
              <a:defRPr/>
            </a:pPr>
            <a:endParaRPr lang="en-US" dirty="0"/>
          </a:p>
          <a:p>
            <a:pPr lvl="2">
              <a:buClr>
                <a:schemeClr val="accent1"/>
              </a:buClr>
              <a:defRPr/>
            </a:pPr>
            <a:endParaRPr lang="en-US" dirty="0"/>
          </a:p>
          <a:p>
            <a:pPr lvl="2">
              <a:buClr>
                <a:schemeClr val="accent1"/>
              </a:buClr>
              <a:defRPr/>
            </a:pPr>
            <a:r>
              <a:rPr lang="en-US" dirty="0"/>
              <a:t>Locally: Grant the role to a user (or role) in one PDB only.</a:t>
            </a:r>
          </a:p>
        </p:txBody>
      </p:sp>
      <p:sp>
        <p:nvSpPr>
          <p:cNvPr id="4" name="Content Placeholder 2"/>
          <p:cNvSpPr txBox="1">
            <a:spLocks/>
          </p:cNvSpPr>
          <p:nvPr/>
        </p:nvSpPr>
        <p:spPr bwMode="gray">
          <a:xfrm>
            <a:off x="1903412" y="3886200"/>
            <a:ext cx="9144000"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indent="-304587">
              <a:buClr>
                <a:schemeClr val="accent1"/>
              </a:buClr>
              <a:defRPr/>
            </a:pPr>
            <a:r>
              <a:rPr lang="en-US" b="1" dirty="0">
                <a:latin typeface="Courier New" panose="02070309020205020404" pitchFamily="49" charset="0"/>
                <a:cs typeface="Courier New" panose="02070309020205020404" pitchFamily="49" charset="0"/>
              </a:rPr>
              <a:t>SQL&gt; CONNECT SYS@PDB1 AS SYSDBA</a:t>
            </a:r>
          </a:p>
          <a:p>
            <a:pPr indent="-304587">
              <a:buClr>
                <a:schemeClr val="accent1"/>
              </a:buClr>
              <a:defRPr/>
            </a:pPr>
            <a:r>
              <a:rPr lang="en-US" b="1" dirty="0">
                <a:latin typeface="Courier New" panose="02070309020205020404" pitchFamily="49" charset="0"/>
                <a:cs typeface="Courier New" panose="02070309020205020404" pitchFamily="49" charset="0"/>
              </a:rPr>
              <a:t>SQL&gt; GRANT &lt;common or local role&gt; TO &lt;common or local user&gt;;</a:t>
            </a:r>
          </a:p>
        </p:txBody>
      </p:sp>
      <p:sp>
        <p:nvSpPr>
          <p:cNvPr id="5" name="Content Placeholder 2"/>
          <p:cNvSpPr txBox="1">
            <a:spLocks/>
          </p:cNvSpPr>
          <p:nvPr/>
        </p:nvSpPr>
        <p:spPr bwMode="gray">
          <a:xfrm>
            <a:off x="1827212" y="2667000"/>
            <a:ext cx="9144000"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indent="-304587">
              <a:buClr>
                <a:schemeClr val="accent1"/>
              </a:buClr>
              <a:defRPr/>
            </a:pPr>
            <a:r>
              <a:rPr lang="en-US" b="1" dirty="0">
                <a:latin typeface="Courier New" panose="02070309020205020404" pitchFamily="49" charset="0"/>
                <a:cs typeface="Courier New" panose="02070309020205020404" pitchFamily="49" charset="0"/>
              </a:rPr>
              <a:t>SQL&gt; CONNECT / AS SYSDBA</a:t>
            </a:r>
          </a:p>
          <a:p>
            <a:pPr indent="-304587">
              <a:buClr>
                <a:schemeClr val="accent1"/>
              </a:buClr>
              <a:defRPr/>
            </a:pPr>
            <a:r>
              <a:rPr lang="en-US" b="1" dirty="0">
                <a:latin typeface="Courier New" panose="02070309020205020404" pitchFamily="49" charset="0"/>
                <a:cs typeface="Courier New" panose="02070309020205020404" pitchFamily="49" charset="0"/>
              </a:rPr>
              <a:t>SQL&gt; GRANT &lt;common role&gt; TO &lt;common user or role&gt; CONTAINER=ALL;</a:t>
            </a:r>
          </a:p>
        </p:txBody>
      </p:sp>
    </p:spTree>
    <p:custDataLst>
      <p:tags r:id="rId1"/>
    </p:custDataLst>
    <p:extLst>
      <p:ext uri="{BB962C8B-B14F-4D97-AF65-F5344CB8AC3E}">
        <p14:creationId xmlns:p14="http://schemas.microsoft.com/office/powerpoint/2010/main" val="2408638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Making Roles More </a:t>
            </a:r>
            <a:r>
              <a:rPr lang="en-US" dirty="0" smtClean="0"/>
              <a:t>Secure</a:t>
            </a:r>
            <a:br>
              <a:rPr lang="en-US" dirty="0" smtClean="0"/>
            </a:br>
            <a:endParaRPr lang="en-US" altLang="es-MX" dirty="0"/>
          </a:p>
        </p:txBody>
      </p:sp>
      <p:sp>
        <p:nvSpPr>
          <p:cNvPr id="9219" name="Content Placeholder 9"/>
          <p:cNvSpPr>
            <a:spLocks noGrp="1"/>
          </p:cNvSpPr>
          <p:nvPr>
            <p:ph idx="1"/>
          </p:nvPr>
        </p:nvSpPr>
        <p:spPr>
          <a:xfrm>
            <a:off x="622138" y="1242485"/>
            <a:ext cx="10944549" cy="2673375"/>
          </a:xfrm>
        </p:spPr>
        <p:txBody>
          <a:bodyPr/>
          <a:lstStyle/>
          <a:p>
            <a:pPr lvl="1">
              <a:buClr>
                <a:schemeClr val="accent1"/>
              </a:buClr>
              <a:defRPr/>
            </a:pPr>
            <a:r>
              <a:rPr lang="en-US" dirty="0"/>
              <a:t>Roles are usually enabled by default, which means that if a role is granted to a user, then that user can exercise the privileges given to the role immediately.</a:t>
            </a:r>
          </a:p>
          <a:p>
            <a:pPr lvl="1">
              <a:buClr>
                <a:schemeClr val="accent1"/>
              </a:buClr>
              <a:defRPr/>
            </a:pPr>
            <a:r>
              <a:rPr lang="en-US" dirty="0"/>
              <a:t>Default roles are assigned to the user at connect time.</a:t>
            </a:r>
          </a:p>
          <a:p>
            <a:pPr lvl="1">
              <a:buClr>
                <a:schemeClr val="accent1"/>
              </a:buClr>
              <a:defRPr/>
            </a:pPr>
            <a:r>
              <a:rPr lang="en-US" dirty="0"/>
              <a:t>Use the following security measures to make roles more secure:</a:t>
            </a:r>
          </a:p>
          <a:p>
            <a:pPr lvl="2">
              <a:buClr>
                <a:schemeClr val="accent1"/>
              </a:buClr>
              <a:defRPr/>
            </a:pPr>
            <a:r>
              <a:rPr lang="en-US" dirty="0"/>
              <a:t>Make a role nondefault.</a:t>
            </a:r>
          </a:p>
          <a:p>
            <a:pPr lvl="2">
              <a:buClr>
                <a:schemeClr val="accent1"/>
              </a:buClr>
              <a:defRPr/>
            </a:pPr>
            <a:r>
              <a:rPr lang="en-US" dirty="0"/>
              <a:t>Use role authentication.</a:t>
            </a:r>
          </a:p>
          <a:p>
            <a:pPr lvl="2">
              <a:buClr>
                <a:schemeClr val="accent1"/>
              </a:buClr>
              <a:defRPr/>
            </a:pPr>
            <a:r>
              <a:rPr lang="en-US" dirty="0"/>
              <a:t>Create application roles.</a:t>
            </a:r>
          </a:p>
        </p:txBody>
      </p:sp>
    </p:spTree>
    <p:custDataLst>
      <p:tags r:id="rId1"/>
    </p:custDataLst>
    <p:extLst>
      <p:ext uri="{BB962C8B-B14F-4D97-AF65-F5344CB8AC3E}">
        <p14:creationId xmlns:p14="http://schemas.microsoft.com/office/powerpoint/2010/main" val="2976293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39821243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Revoking Roles and Privileges</a:t>
            </a:r>
            <a:endParaRPr lang="en-US" altLang="es-MX" dirty="0"/>
          </a:p>
        </p:txBody>
      </p:sp>
      <p:sp>
        <p:nvSpPr>
          <p:cNvPr id="9219" name="Content Placeholder 9"/>
          <p:cNvSpPr>
            <a:spLocks noGrp="1"/>
          </p:cNvSpPr>
          <p:nvPr>
            <p:ph idx="1"/>
          </p:nvPr>
        </p:nvSpPr>
        <p:spPr>
          <a:xfrm>
            <a:off x="622138" y="1242485"/>
            <a:ext cx="10944549" cy="1673101"/>
          </a:xfrm>
        </p:spPr>
        <p:txBody>
          <a:bodyPr/>
          <a:lstStyle/>
          <a:p>
            <a:pPr>
              <a:defRPr/>
            </a:pPr>
            <a:r>
              <a:rPr lang="en-US" dirty="0">
                <a:latin typeface="+mn-lt"/>
              </a:rPr>
              <a:t>You can use the </a:t>
            </a:r>
            <a:r>
              <a:rPr lang="en-US" dirty="0">
                <a:latin typeface="Courier New" panose="02070309020205020404" pitchFamily="49" charset="0"/>
                <a:cs typeface="Courier New" panose="02070309020205020404" pitchFamily="49" charset="0"/>
              </a:rPr>
              <a:t>REVOKE</a:t>
            </a:r>
            <a:r>
              <a:rPr lang="en-US" dirty="0">
                <a:latin typeface="+mn-lt"/>
              </a:rPr>
              <a:t> statement to:</a:t>
            </a:r>
          </a:p>
          <a:p>
            <a:pPr lvl="1">
              <a:defRPr/>
            </a:pPr>
            <a:r>
              <a:rPr lang="en-US" dirty="0"/>
              <a:t>Revoke system privileges from users and roles</a:t>
            </a:r>
          </a:p>
          <a:p>
            <a:pPr lvl="1">
              <a:defRPr/>
            </a:pPr>
            <a:r>
              <a:rPr lang="en-US" dirty="0"/>
              <a:t>Revoke roles from users, roles, and program units</a:t>
            </a:r>
          </a:p>
          <a:p>
            <a:pPr lvl="1">
              <a:defRPr/>
            </a:pPr>
            <a:r>
              <a:rPr lang="en-US" dirty="0"/>
              <a:t>Revoke object privileges for a particular object from users and roles</a:t>
            </a:r>
          </a:p>
        </p:txBody>
      </p:sp>
    </p:spTree>
    <p:custDataLst>
      <p:tags r:id="rId1"/>
    </p:custDataLst>
    <p:extLst>
      <p:ext uri="{BB962C8B-B14F-4D97-AF65-F5344CB8AC3E}">
        <p14:creationId xmlns:p14="http://schemas.microsoft.com/office/powerpoint/2010/main" val="1045154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dirty="0"/>
              <a:t>Profiles and Users</a:t>
            </a:r>
          </a:p>
        </p:txBody>
      </p:sp>
      <p:sp>
        <p:nvSpPr>
          <p:cNvPr id="33795" name="Rectangle 7"/>
          <p:cNvSpPr>
            <a:spLocks noGrp="1" noChangeArrowheads="1"/>
          </p:cNvSpPr>
          <p:nvPr>
            <p:ph idx="1"/>
          </p:nvPr>
        </p:nvSpPr>
        <p:spPr>
          <a:xfrm>
            <a:off x="622138" y="1242485"/>
            <a:ext cx="10944549" cy="1965040"/>
          </a:xfrm>
        </p:spPr>
        <p:txBody>
          <a:bodyPr>
            <a:normAutofit fontScale="92500" lnSpcReduction="10000"/>
          </a:bodyPr>
          <a:lstStyle/>
          <a:p>
            <a:pPr lvl="1"/>
            <a:r>
              <a:rPr lang="en-US" altLang="en-US" dirty="0"/>
              <a:t>Users are assigned only one profile at a time.</a:t>
            </a:r>
          </a:p>
          <a:p>
            <a:pPr lvl="1"/>
            <a:r>
              <a:rPr lang="en-US" altLang="en-US" dirty="0"/>
              <a:t>Profiles:</a:t>
            </a:r>
          </a:p>
          <a:p>
            <a:pPr lvl="2"/>
            <a:r>
              <a:rPr lang="en-US" altLang="en-US" dirty="0"/>
              <a:t>Control resource consumption</a:t>
            </a:r>
          </a:p>
          <a:p>
            <a:pPr lvl="2"/>
            <a:r>
              <a:rPr lang="en-US" altLang="en-US" dirty="0"/>
              <a:t>Manage account status and password expiration</a:t>
            </a:r>
          </a:p>
          <a:p>
            <a:pPr lvl="1">
              <a:lnSpc>
                <a:spcPct val="95000"/>
              </a:lnSpc>
            </a:pPr>
            <a:r>
              <a:rPr lang="en-US" altLang="en-US" dirty="0">
                <a:latin typeface="Courier New" panose="02070309020205020404" pitchFamily="49" charset="0"/>
                <a:cs typeface="Courier New" panose="02070309020205020404" pitchFamily="49" charset="0"/>
              </a:rPr>
              <a:t>RESOURCE_LIMIT</a:t>
            </a:r>
            <a:r>
              <a:rPr lang="en-US" altLang="en-US" dirty="0"/>
              <a:t> must be set to </a:t>
            </a:r>
            <a:r>
              <a:rPr lang="en-US" altLang="en-US" dirty="0">
                <a:latin typeface="Courier New" panose="02070309020205020404" pitchFamily="49" charset="0"/>
                <a:cs typeface="Courier New" panose="02070309020205020404" pitchFamily="49" charset="0"/>
              </a:rPr>
              <a:t>TRUE</a:t>
            </a:r>
            <a:r>
              <a:rPr lang="en-US" altLang="en-US" dirty="0"/>
              <a:t> before profiles can impose resource limitations.</a:t>
            </a:r>
          </a:p>
        </p:txBody>
      </p:sp>
    </p:spTree>
    <p:custDataLst>
      <p:tags r:id="rId1"/>
    </p:custDataLst>
    <p:extLst>
      <p:ext uri="{BB962C8B-B14F-4D97-AF65-F5344CB8AC3E}">
        <p14:creationId xmlns:p14="http://schemas.microsoft.com/office/powerpoint/2010/main" val="23182265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Creating Profiles in a Multitenant Architecture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3200" y="1737326"/>
            <a:ext cx="4602879" cy="3650296"/>
          </a:xfrm>
          <a:prstGeom prst="rect">
            <a:avLst/>
          </a:prstGeom>
        </p:spPr>
      </p:pic>
      <p:sp>
        <p:nvSpPr>
          <p:cNvPr id="4" name="Content Placeholder 2"/>
          <p:cNvSpPr txBox="1">
            <a:spLocks/>
          </p:cNvSpPr>
          <p:nvPr/>
        </p:nvSpPr>
        <p:spPr bwMode="gray">
          <a:xfrm>
            <a:off x="1065212" y="1752600"/>
            <a:ext cx="5111594"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CREATE PROFILE c##cprofile_dev</a:t>
            </a:r>
          </a:p>
          <a:p>
            <a:pPr marL="609493" indent="-609493" defTabSz="533307">
              <a:tabLst>
                <a:tab pos="533307" algn="r"/>
                <a:tab pos="897310" algn="l"/>
              </a:tabLst>
              <a:defRPr/>
            </a:pPr>
            <a:r>
              <a:rPr lang="en-US" b="1" dirty="0">
                <a:latin typeface="Courier New" pitchFamily="49" charset="0"/>
              </a:rPr>
              <a:t>  2  limit … CONTAINER=ALL;</a:t>
            </a:r>
          </a:p>
        </p:txBody>
      </p:sp>
      <p:sp>
        <p:nvSpPr>
          <p:cNvPr id="5" name="Content Placeholder 9"/>
          <p:cNvSpPr txBox="1">
            <a:spLocks/>
          </p:cNvSpPr>
          <p:nvPr/>
        </p:nvSpPr>
        <p:spPr>
          <a:xfrm>
            <a:off x="684212" y="1242485"/>
            <a:ext cx="5624675" cy="795938"/>
          </a:xfrm>
          <a:prstGeom prst="rect">
            <a:avLst/>
          </a:prstGeom>
        </p:spPr>
        <p:txBody>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lvl="1">
              <a:buClr>
                <a:schemeClr val="accent1"/>
              </a:buClr>
              <a:defRPr/>
            </a:pPr>
            <a:r>
              <a:rPr lang="en-US" kern="0" dirty="0"/>
              <a:t>Common profile:</a:t>
            </a:r>
          </a:p>
          <a:p>
            <a:pPr lvl="1">
              <a:buClr>
                <a:schemeClr val="accent1"/>
              </a:buClr>
              <a:defRPr/>
            </a:pPr>
            <a:endParaRPr lang="en-US" kern="0" dirty="0"/>
          </a:p>
          <a:p>
            <a:pPr lvl="1">
              <a:buClr>
                <a:schemeClr val="accent1"/>
              </a:buClr>
              <a:defRPr/>
            </a:pPr>
            <a:endParaRPr lang="en-US" kern="0" dirty="0"/>
          </a:p>
          <a:p>
            <a:pPr lvl="1">
              <a:buClr>
                <a:schemeClr val="accent1"/>
              </a:buClr>
              <a:defRPr/>
            </a:pPr>
            <a:r>
              <a:rPr lang="en-US" kern="0" dirty="0"/>
              <a:t>Local profile:</a:t>
            </a:r>
          </a:p>
        </p:txBody>
      </p:sp>
      <p:sp>
        <p:nvSpPr>
          <p:cNvPr id="6" name="Content Placeholder 2"/>
          <p:cNvSpPr txBox="1">
            <a:spLocks/>
          </p:cNvSpPr>
          <p:nvPr/>
        </p:nvSpPr>
        <p:spPr bwMode="gray">
          <a:xfrm>
            <a:off x="1065212" y="3062109"/>
            <a:ext cx="5111594"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CREATE PROFILE lprofile_PDB1</a:t>
            </a:r>
          </a:p>
          <a:p>
            <a:pPr marL="609493" indent="-609493" defTabSz="533307">
              <a:tabLst>
                <a:tab pos="533307" algn="r"/>
                <a:tab pos="897310" algn="l"/>
              </a:tabLst>
              <a:defRPr/>
            </a:pPr>
            <a:r>
              <a:rPr lang="en-US" b="1" dirty="0">
                <a:latin typeface="Courier New" pitchFamily="49" charset="0"/>
              </a:rPr>
              <a:t>  2  limit … ;</a:t>
            </a:r>
          </a:p>
        </p:txBody>
      </p:sp>
    </p:spTree>
    <p:custDataLst>
      <p:tags r:id="rId1"/>
    </p:custDataLst>
    <p:extLst>
      <p:ext uri="{BB962C8B-B14F-4D97-AF65-F5344CB8AC3E}">
        <p14:creationId xmlns:p14="http://schemas.microsoft.com/office/powerpoint/2010/main" val="3004045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87693835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Profile Parameters: Resources</a:t>
            </a:r>
            <a:endParaRPr lang="en-US" altLang="es-MX" dirty="0"/>
          </a:p>
        </p:txBody>
      </p:sp>
      <p:sp>
        <p:nvSpPr>
          <p:cNvPr id="9219" name="Content Placeholder 9"/>
          <p:cNvSpPr>
            <a:spLocks noGrp="1"/>
          </p:cNvSpPr>
          <p:nvPr>
            <p:ph idx="1"/>
          </p:nvPr>
        </p:nvSpPr>
        <p:spPr>
          <a:xfrm>
            <a:off x="622138" y="1242485"/>
            <a:ext cx="10944549" cy="4017332"/>
          </a:xfrm>
        </p:spPr>
        <p:txBody>
          <a:bodyPr/>
          <a:lstStyle/>
          <a:p>
            <a:pPr lvl="1">
              <a:buClr>
                <a:schemeClr val="accent1"/>
              </a:buClr>
              <a:defRPr/>
            </a:pPr>
            <a:r>
              <a:rPr lang="en-US" dirty="0"/>
              <a:t>In a profile, you can control:</a:t>
            </a:r>
          </a:p>
          <a:p>
            <a:pPr lvl="2">
              <a:buClr>
                <a:schemeClr val="accent1"/>
              </a:buClr>
              <a:defRPr/>
            </a:pPr>
            <a:r>
              <a:rPr lang="en-US" dirty="0"/>
              <a:t>CPU resources: May be limited to a per-session or per-call basis</a:t>
            </a:r>
          </a:p>
          <a:p>
            <a:pPr lvl="2">
              <a:buClr>
                <a:schemeClr val="accent1"/>
              </a:buClr>
              <a:defRPr/>
            </a:pPr>
            <a:r>
              <a:rPr lang="en-US" dirty="0"/>
              <a:t>Network and memory resources (Connect time, Idle time, Concurrent sessions, Private SGA)</a:t>
            </a:r>
          </a:p>
          <a:p>
            <a:pPr lvl="1">
              <a:buClr>
                <a:schemeClr val="accent1"/>
              </a:buClr>
              <a:defRPr/>
            </a:pPr>
            <a:r>
              <a:rPr lang="en-US" dirty="0"/>
              <a:t>Disk I/O resources: Limit the amount of data a user can read at the per-session level or per-call level.</a:t>
            </a:r>
          </a:p>
          <a:p>
            <a:pPr lvl="1">
              <a:buClr>
                <a:schemeClr val="accent1"/>
              </a:buClr>
              <a:defRPr/>
            </a:pPr>
            <a:r>
              <a:rPr lang="en-US" dirty="0"/>
              <a:t>Profiles cannot impose resource limitations on users unless the </a:t>
            </a:r>
            <a:r>
              <a:rPr lang="en-US" dirty="0">
                <a:latin typeface="Courier New" panose="02070309020205020404" pitchFamily="49" charset="0"/>
                <a:cs typeface="Courier New" panose="02070309020205020404" pitchFamily="49" charset="0"/>
              </a:rPr>
              <a:t>RESOURCE_LIMIT</a:t>
            </a:r>
            <a:r>
              <a:rPr lang="en-US" dirty="0"/>
              <a:t>  initialization parameter is set to </a:t>
            </a:r>
            <a:r>
              <a:rPr lang="en-US" dirty="0">
                <a:latin typeface="Courier New" panose="02070309020205020404" pitchFamily="49" charset="0"/>
                <a:cs typeface="Courier New" panose="02070309020205020404" pitchFamily="49" charset="0"/>
              </a:rPr>
              <a:t>TRUE</a:t>
            </a:r>
            <a:r>
              <a:rPr lang="en-US" dirty="0"/>
              <a:t>. With </a:t>
            </a:r>
            <a:r>
              <a:rPr lang="en-US" dirty="0">
                <a:latin typeface="Courier New" panose="02070309020205020404" pitchFamily="49" charset="0"/>
                <a:cs typeface="Courier New" panose="02070309020205020404" pitchFamily="49" charset="0"/>
              </a:rPr>
              <a:t>RESOURCE_LIMIT</a:t>
            </a:r>
            <a:r>
              <a:rPr lang="en-US" dirty="0"/>
              <a:t> at its default value of  </a:t>
            </a:r>
            <a:r>
              <a:rPr lang="en-US" dirty="0">
                <a:latin typeface="Courier New" panose="02070309020205020404" pitchFamily="49" charset="0"/>
                <a:cs typeface="Courier New" panose="02070309020205020404" pitchFamily="49" charset="0"/>
              </a:rPr>
              <a:t>FALSE</a:t>
            </a:r>
            <a:r>
              <a:rPr lang="en-US" dirty="0"/>
              <a:t>, profile resource limitations are ignored.</a:t>
            </a:r>
          </a:p>
          <a:p>
            <a:pPr lvl="1">
              <a:buClr>
                <a:schemeClr val="accent1"/>
              </a:buClr>
              <a:defRPr/>
            </a:pPr>
            <a:r>
              <a:rPr lang="en-US" dirty="0"/>
              <a:t>Profiles also allow composite limits, which are based on weighted combinations of CPU/session, reads/session, connect time, and private SGA.</a:t>
            </a:r>
          </a:p>
        </p:txBody>
      </p:sp>
    </p:spTree>
    <p:custDataLst>
      <p:tags r:id="rId1"/>
    </p:custDataLst>
    <p:extLst>
      <p:ext uri="{BB962C8B-B14F-4D97-AF65-F5344CB8AC3E}">
        <p14:creationId xmlns:p14="http://schemas.microsoft.com/office/powerpoint/2010/main" val="1955477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407092181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7812" y="304800"/>
            <a:ext cx="1149804" cy="952500"/>
          </a:xfrm>
          <a:prstGeom prst="rect">
            <a:avLst/>
          </a:prstGeom>
        </p:spPr>
      </p:pic>
      <p:sp>
        <p:nvSpPr>
          <p:cNvPr id="15362" name="Title 1"/>
          <p:cNvSpPr>
            <a:spLocks noGrp="1"/>
          </p:cNvSpPr>
          <p:nvPr>
            <p:ph type="title"/>
          </p:nvPr>
        </p:nvSpPr>
        <p:spPr>
          <a:xfrm>
            <a:off x="455612" y="533400"/>
            <a:ext cx="10895232" cy="1157289"/>
          </a:xfrm>
        </p:spPr>
        <p:txBody>
          <a:bodyPr>
            <a:normAutofit fontScale="90000"/>
          </a:bodyPr>
          <a:lstStyle/>
          <a:p>
            <a:r>
              <a:rPr lang="en-US" dirty="0"/>
              <a:t>Administering Oracle Cloud Users, Roles, and </a:t>
            </a:r>
            <a:r>
              <a:rPr lang="en-US" dirty="0" smtClean="0"/>
              <a:t>Privileges</a:t>
            </a:r>
            <a:br>
              <a:rPr lang="en-US" dirty="0" smtClean="0"/>
            </a:br>
            <a:r>
              <a:rPr lang="en-US" dirty="0"/>
              <a:t/>
            </a:r>
            <a:br>
              <a:rPr lang="en-US" dirty="0"/>
            </a:br>
            <a:endParaRPr lang="en-US" altLang="es-MX" dirty="0"/>
          </a:p>
        </p:txBody>
      </p:sp>
      <p:sp>
        <p:nvSpPr>
          <p:cNvPr id="9219" name="Content Placeholder 9"/>
          <p:cNvSpPr>
            <a:spLocks noGrp="1"/>
          </p:cNvSpPr>
          <p:nvPr>
            <p:ph idx="1"/>
          </p:nvPr>
        </p:nvSpPr>
        <p:spPr>
          <a:xfrm>
            <a:off x="622138" y="1242485"/>
            <a:ext cx="10944549" cy="795938"/>
          </a:xfrm>
        </p:spPr>
        <p:txBody>
          <a:bodyPr>
            <a:normAutofit lnSpcReduction="10000"/>
          </a:bodyPr>
          <a:lstStyle/>
          <a:p>
            <a:pPr lvl="1" eaLnBrk="1" hangingPunct="1">
              <a:buClr>
                <a:schemeClr val="accent1"/>
              </a:buClr>
              <a:defRPr/>
            </a:pPr>
            <a:r>
              <a:rPr lang="en-US" dirty="0"/>
              <a:t>Administer Cloud Services users by accessing the Users page.</a:t>
            </a:r>
          </a:p>
          <a:p>
            <a:pPr lvl="1" eaLnBrk="1" hangingPunct="1">
              <a:buClr>
                <a:schemeClr val="accent1"/>
              </a:buClr>
              <a:defRPr/>
            </a:pPr>
            <a:r>
              <a:rPr lang="en-US" dirty="0"/>
              <a:t>Cloud Services users are different from Oracle Database users.</a:t>
            </a:r>
          </a:p>
        </p:txBody>
      </p:sp>
      <p:pic>
        <p:nvPicPr>
          <p:cNvPr id="4" name="Picture 3" descr="MyServices_Users.png"/>
          <p:cNvPicPr>
            <a:picLocks noChangeAspect="1"/>
          </p:cNvPicPr>
          <p:nvPr/>
        </p:nvPicPr>
        <p:blipFill>
          <a:blip r:embed="rId5" cstate="print"/>
          <a:stretch>
            <a:fillRect/>
          </a:stretch>
        </p:blipFill>
        <p:spPr>
          <a:xfrm>
            <a:off x="1090083" y="2407593"/>
            <a:ext cx="10008659" cy="2926407"/>
          </a:xfrm>
          <a:prstGeom prst="rect">
            <a:avLst/>
          </a:prstGeom>
          <a:ln>
            <a:solidFill>
              <a:schemeClr val="tx1"/>
            </a:solidFill>
          </a:ln>
        </p:spPr>
      </p:pic>
      <p:sp>
        <p:nvSpPr>
          <p:cNvPr id="5" name="Content Placeholder 9"/>
          <p:cNvSpPr txBox="1">
            <a:spLocks/>
          </p:cNvSpPr>
          <p:nvPr/>
        </p:nvSpPr>
        <p:spPr bwMode="gray">
          <a:xfrm>
            <a:off x="608012" y="5708610"/>
            <a:ext cx="10944549" cy="311190"/>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marL="457200" lvl="1" indent="-365760" algn="ctr" defTabSz="304747">
              <a:spcBef>
                <a:spcPts val="900"/>
              </a:spcBef>
              <a:buClr>
                <a:schemeClr val="accent1"/>
              </a:buClr>
              <a:defRPr/>
            </a:pPr>
            <a:r>
              <a:rPr lang="en-US" kern="0" dirty="0">
                <a:solidFill>
                  <a:srgbClr val="000000"/>
                </a:solidFill>
                <a:latin typeface="+mn-lt"/>
              </a:rPr>
              <a:t>See </a:t>
            </a:r>
            <a:r>
              <a:rPr lang="en-US" kern="0" dirty="0">
                <a:solidFill>
                  <a:srgbClr val="000000"/>
                </a:solidFill>
                <a:latin typeface="+mn-lt"/>
                <a:hlinkClick r:id="rId6"/>
              </a:rPr>
              <a:t>Creating a User and Assigning a Role</a:t>
            </a:r>
            <a:r>
              <a:rPr lang="en-US" kern="0" dirty="0">
                <a:solidFill>
                  <a:srgbClr val="000000"/>
                </a:solidFill>
                <a:latin typeface="+mn-lt"/>
              </a:rPr>
              <a:t> in </a:t>
            </a:r>
            <a:r>
              <a:rPr lang="en-US" i="1" kern="0" dirty="0">
                <a:solidFill>
                  <a:srgbClr val="000000"/>
                </a:solidFill>
                <a:latin typeface="+mn-lt"/>
              </a:rPr>
              <a:t>Getting Started with Oracle Cloud</a:t>
            </a:r>
            <a:r>
              <a:rPr lang="en-US" kern="0" dirty="0">
                <a:solidFill>
                  <a:srgbClr val="000000"/>
                </a:solidFill>
                <a:latin typeface="+mn-lt"/>
              </a:rPr>
              <a:t> for details. </a:t>
            </a:r>
            <a:endParaRPr kumimoji="0" lang="en-US" b="0" i="0" u="none" strike="noStrike" kern="0" cap="none" spc="0" normalizeH="0" baseline="0" noProof="0" dirty="0">
              <a:ln>
                <a:noFill/>
              </a:ln>
              <a:solidFill>
                <a:srgbClr val="000000"/>
              </a:solidFill>
              <a:effectLst/>
              <a:uLnTx/>
              <a:uFillTx/>
              <a:latin typeface="+mn-lt"/>
            </a:endParaRPr>
          </a:p>
        </p:txBody>
      </p:sp>
    </p:spTree>
    <p:custDataLst>
      <p:tags r:id="rId1"/>
    </p:custDataLst>
    <p:extLst>
      <p:ext uri="{BB962C8B-B14F-4D97-AF65-F5344CB8AC3E}">
        <p14:creationId xmlns:p14="http://schemas.microsoft.com/office/powerpoint/2010/main" val="32179664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Profile Parameters: Locking and Passwords</a:t>
            </a:r>
            <a:endParaRPr lang="en-US" altLang="es-MX" dirty="0"/>
          </a:p>
        </p:txBody>
      </p:sp>
      <p:sp>
        <p:nvSpPr>
          <p:cNvPr id="9219" name="Content Placeholder 9"/>
          <p:cNvSpPr>
            <a:spLocks noGrp="1"/>
          </p:cNvSpPr>
          <p:nvPr>
            <p:ph idx="1"/>
          </p:nvPr>
        </p:nvSpPr>
        <p:spPr>
          <a:xfrm>
            <a:off x="622138" y="1242485"/>
            <a:ext cx="10944549" cy="4489256"/>
          </a:xfrm>
        </p:spPr>
        <p:txBody>
          <a:bodyPr>
            <a:normAutofit fontScale="92500"/>
          </a:bodyPr>
          <a:lstStyle/>
          <a:p>
            <a:pPr lvl="1">
              <a:buClr>
                <a:schemeClr val="accent1"/>
              </a:buClr>
              <a:defRPr/>
            </a:pPr>
            <a:r>
              <a:rPr lang="en-US" dirty="0"/>
              <a:t>In a profile, specific parameters control account locking, password aging and expiration, and password history.</a:t>
            </a:r>
          </a:p>
          <a:p>
            <a:pPr lvl="1">
              <a:buClr>
                <a:schemeClr val="accent1"/>
              </a:buClr>
              <a:defRPr/>
            </a:pPr>
            <a:r>
              <a:rPr lang="en-US" dirty="0"/>
              <a:t>Profile password settings are always enforced.</a:t>
            </a:r>
          </a:p>
          <a:p>
            <a:pPr lvl="1">
              <a:buClr>
                <a:schemeClr val="accent1"/>
              </a:buClr>
              <a:defRPr/>
            </a:pPr>
            <a:r>
              <a:rPr lang="en-US" dirty="0"/>
              <a:t>Account locking enables automatic locking of accounts for a set duration when users fail to log in to the system in the specified number of attempts or when accounts sit inactive for a predefined number of days (users have not attempted to log in to their accounts).</a:t>
            </a:r>
          </a:p>
          <a:p>
            <a:pPr lvl="1">
              <a:buClr>
                <a:schemeClr val="accent1"/>
              </a:buClr>
              <a:defRPr/>
            </a:pPr>
            <a:r>
              <a:rPr lang="en-US" dirty="0"/>
              <a:t>Password aging and expiration enables user passwords to have a lifetime, after which the passwords expire and must be changed.</a:t>
            </a:r>
          </a:p>
          <a:p>
            <a:pPr lvl="1">
              <a:buClr>
                <a:schemeClr val="accent1"/>
              </a:buClr>
              <a:defRPr/>
            </a:pPr>
            <a:r>
              <a:rPr lang="en-US" dirty="0"/>
              <a:t>Password history checks the new password to ensure that the password is not reused for a specified amount of time or a specified number of password changes. </a:t>
            </a:r>
          </a:p>
          <a:p>
            <a:pPr lvl="1">
              <a:buClr>
                <a:schemeClr val="accent1"/>
              </a:buClr>
              <a:defRPr/>
            </a:pPr>
            <a:r>
              <a:rPr lang="en-US" dirty="0"/>
              <a:t>Password complexity verification makes a complexity check on the password to verify that it meets certain rules.</a:t>
            </a:r>
          </a:p>
        </p:txBody>
      </p:sp>
    </p:spTree>
    <p:custDataLst>
      <p:tags r:id="rId1"/>
    </p:custDataLst>
    <p:extLst>
      <p:ext uri="{BB962C8B-B14F-4D97-AF65-F5344CB8AC3E}">
        <p14:creationId xmlns:p14="http://schemas.microsoft.com/office/powerpoint/2010/main" val="2401012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4358074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eaLnBrk="1" hangingPunct="1"/>
            <a:r>
              <a:rPr lang="en-US" dirty="0"/>
              <a:t>Oracle-Supplied Password Verification </a:t>
            </a:r>
            <a:r>
              <a:rPr lang="en-US" dirty="0" smtClean="0"/>
              <a:t>Functions</a:t>
            </a:r>
            <a:br>
              <a:rPr lang="en-US" dirty="0" smtClean="0"/>
            </a:br>
            <a:endParaRPr lang="en-US" altLang="es-MX" dirty="0"/>
          </a:p>
        </p:txBody>
      </p:sp>
      <p:sp>
        <p:nvSpPr>
          <p:cNvPr id="9219" name="Content Placeholder 9"/>
          <p:cNvSpPr>
            <a:spLocks noGrp="1"/>
          </p:cNvSpPr>
          <p:nvPr>
            <p:ph idx="1"/>
          </p:nvPr>
        </p:nvSpPr>
        <p:spPr>
          <a:xfrm>
            <a:off x="622138" y="1242485"/>
            <a:ext cx="10944549" cy="4196869"/>
          </a:xfrm>
        </p:spPr>
        <p:txBody>
          <a:bodyPr/>
          <a:lstStyle/>
          <a:p>
            <a:pPr lvl="1">
              <a:buClr>
                <a:schemeClr val="accent1"/>
              </a:buClr>
              <a:defRPr/>
            </a:pPr>
            <a:r>
              <a:rPr lang="en-US" dirty="0"/>
              <a:t>Complexity verification checks that each password is complex enough to provide reasonable protection against intruders who try to break into the system by guessing passwords.</a:t>
            </a:r>
          </a:p>
          <a:p>
            <a:pPr lvl="1">
              <a:buClr>
                <a:schemeClr val="accent1"/>
              </a:buClr>
              <a:defRPr/>
            </a:pPr>
            <a:r>
              <a:rPr lang="en-US" dirty="0"/>
              <a:t>You can create your own password verification functions.</a:t>
            </a:r>
          </a:p>
          <a:p>
            <a:pPr lvl="1">
              <a:buClr>
                <a:schemeClr val="accent1"/>
              </a:buClr>
              <a:defRPr/>
            </a:pPr>
            <a:r>
              <a:rPr lang="en-US" dirty="0"/>
              <a:t>Oracle Database provides the following functions that you can create by executing the </a:t>
            </a:r>
            <a:r>
              <a:rPr lang="en-US" dirty="0">
                <a:latin typeface="Courier New" panose="02070309020205020404" pitchFamily="49" charset="0"/>
                <a:cs typeface="Courier New" panose="02070309020205020404" pitchFamily="49" charset="0"/>
              </a:rPr>
              <a:t>utlpwdmg.sql</a:t>
            </a:r>
            <a:r>
              <a:rPr lang="en-US" dirty="0"/>
              <a:t> script:</a:t>
            </a:r>
          </a:p>
          <a:p>
            <a:pPr lvl="2">
              <a:buClr>
                <a:schemeClr val="accent1"/>
              </a:buClr>
              <a:defRPr/>
            </a:pPr>
            <a:r>
              <a:rPr lang="en-US" dirty="0">
                <a:latin typeface="Courier New" panose="02070309020205020404" pitchFamily="49" charset="0"/>
                <a:cs typeface="Courier New" panose="02070309020205020404" pitchFamily="49" charset="0"/>
              </a:rPr>
              <a:t>ORA12c_VERIFY_FUNCTION</a:t>
            </a:r>
          </a:p>
          <a:p>
            <a:pPr lvl="2">
              <a:buClr>
                <a:schemeClr val="accent1"/>
              </a:buClr>
              <a:defRPr/>
            </a:pPr>
            <a:r>
              <a:rPr lang="en-US" dirty="0">
                <a:latin typeface="Courier New" panose="02070309020205020404" pitchFamily="49" charset="0"/>
                <a:cs typeface="Courier New" panose="02070309020205020404" pitchFamily="49" charset="0"/>
              </a:rPr>
              <a:t>ORA12c_STRONG_VERIFY_FUNCTION</a:t>
            </a:r>
          </a:p>
          <a:p>
            <a:pPr lvl="2">
              <a:buClr>
                <a:schemeClr val="accent1"/>
              </a:buClr>
              <a:defRPr/>
            </a:pPr>
            <a:r>
              <a:rPr lang="en-US" dirty="0">
                <a:latin typeface="Courier New" panose="02070309020205020404" pitchFamily="49" charset="0"/>
                <a:cs typeface="Courier New" panose="02070309020205020404" pitchFamily="49" charset="0"/>
              </a:rPr>
              <a:t>VERIFY_FUNCTION_11</a:t>
            </a:r>
            <a:r>
              <a:rPr lang="en-US" i="1" dirty="0">
                <a:latin typeface="Courier New" panose="02070309020205020404" pitchFamily="49" charset="0"/>
                <a:cs typeface="Courier New" panose="02070309020205020404" pitchFamily="49" charset="0"/>
              </a:rPr>
              <a:t>g</a:t>
            </a:r>
          </a:p>
          <a:p>
            <a:pPr lvl="1">
              <a:buClr>
                <a:schemeClr val="accent1"/>
              </a:buClr>
              <a:defRPr/>
            </a:pPr>
            <a:r>
              <a:rPr lang="en-US" dirty="0"/>
              <a:t> These functions must be owned by the </a:t>
            </a:r>
            <a:r>
              <a:rPr lang="en-US" dirty="0">
                <a:latin typeface="Courier New" panose="02070309020205020404" pitchFamily="49" charset="0"/>
                <a:cs typeface="Courier New" panose="02070309020205020404" pitchFamily="49" charset="0"/>
              </a:rPr>
              <a:t>SYS</a:t>
            </a:r>
            <a:r>
              <a:rPr lang="en-US" dirty="0"/>
              <a:t> user.</a:t>
            </a:r>
          </a:p>
          <a:p>
            <a:pPr lvl="1">
              <a:buClr>
                <a:schemeClr val="accent1"/>
              </a:buClr>
              <a:defRPr/>
            </a:pPr>
            <a:r>
              <a:rPr lang="en-US" dirty="0"/>
              <a:t> Password complexity checking is not enforced for the </a:t>
            </a:r>
            <a:r>
              <a:rPr lang="en-US" dirty="0">
                <a:latin typeface="Courier New" panose="02070309020205020404" pitchFamily="49" charset="0"/>
                <a:cs typeface="Courier New" panose="02070309020205020404" pitchFamily="49" charset="0"/>
              </a:rPr>
              <a:t>SYS</a:t>
            </a:r>
            <a:r>
              <a:rPr lang="en-US" dirty="0"/>
              <a:t> user.</a:t>
            </a:r>
          </a:p>
        </p:txBody>
      </p:sp>
    </p:spTree>
    <p:custDataLst>
      <p:tags r:id="rId1"/>
    </p:custDataLst>
    <p:extLst>
      <p:ext uri="{BB962C8B-B14F-4D97-AF65-F5344CB8AC3E}">
        <p14:creationId xmlns:p14="http://schemas.microsoft.com/office/powerpoint/2010/main" val="3328546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22253430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Assigning </a:t>
            </a:r>
            <a:r>
              <a:rPr lang="en-US" dirty="0" smtClean="0"/>
              <a:t>Profiles</a:t>
            </a:r>
            <a:br>
              <a:rPr lang="en-US" dirty="0" smtClean="0"/>
            </a:br>
            <a:endParaRPr lang="en-US" altLang="es-MX" dirty="0"/>
          </a:p>
        </p:txBody>
      </p:sp>
      <p:sp>
        <p:nvSpPr>
          <p:cNvPr id="9219" name="Content Placeholder 9"/>
          <p:cNvSpPr>
            <a:spLocks noGrp="1"/>
          </p:cNvSpPr>
          <p:nvPr>
            <p:ph idx="1"/>
          </p:nvPr>
        </p:nvSpPr>
        <p:spPr>
          <a:xfrm>
            <a:off x="622138" y="1242485"/>
            <a:ext cx="10944549" cy="3958342"/>
          </a:xfrm>
        </p:spPr>
        <p:txBody>
          <a:bodyPr>
            <a:normAutofit lnSpcReduction="10000"/>
          </a:bodyPr>
          <a:lstStyle/>
          <a:p>
            <a:pPr>
              <a:defRPr/>
            </a:pPr>
            <a:r>
              <a:rPr lang="en-US" dirty="0">
                <a:latin typeface="+mn-lt"/>
              </a:rPr>
              <a:t>There are two ways to assign a profile:</a:t>
            </a:r>
          </a:p>
          <a:p>
            <a:pPr lvl="1">
              <a:defRPr/>
            </a:pPr>
            <a:r>
              <a:rPr lang="en-US" dirty="0"/>
              <a:t>Commonly: The profile assignment is replicated in all current and future containers.</a:t>
            </a:r>
          </a:p>
          <a:p>
            <a:pPr marL="91440" lvl="1" indent="0">
              <a:buNone/>
              <a:defRPr/>
            </a:pPr>
            <a:r>
              <a:rPr lang="en-US" dirty="0"/>
              <a:t>		</a:t>
            </a:r>
            <a:r>
              <a:rPr lang="en-US" dirty="0">
                <a:latin typeface="Courier New" panose="02070309020205020404" pitchFamily="49" charset="0"/>
                <a:cs typeface="Courier New" panose="02070309020205020404" pitchFamily="49" charset="0"/>
              </a:rPr>
              <a:t>SQL&gt; CONNECT / AS SYSDBA</a:t>
            </a:r>
          </a:p>
          <a:p>
            <a:pPr marL="576263" lvl="1" indent="-485775">
              <a:buNone/>
              <a:defRPr/>
            </a:pPr>
            <a:r>
              <a:rPr lang="en-US" dirty="0">
                <a:latin typeface="Courier New" panose="02070309020205020404" pitchFamily="49" charset="0"/>
                <a:cs typeface="Courier New" panose="02070309020205020404" pitchFamily="49" charset="0"/>
              </a:rPr>
              <a:t>		SQL&gt; ALTER USER &lt;common user&gt; PROFILE &lt;common profile&gt; 					CONTAINER=ALL;</a:t>
            </a:r>
          </a:p>
          <a:p>
            <a:pPr lvl="1">
              <a:defRPr/>
            </a:pPr>
            <a:r>
              <a:rPr lang="en-US" dirty="0"/>
              <a:t>Locally: The profile assignment occurs in one PDB (stand-alone or application container) only.</a:t>
            </a:r>
          </a:p>
          <a:p>
            <a:pPr marL="91440" lvl="1" indent="0">
              <a:buNone/>
              <a:defRPr/>
            </a:pPr>
            <a:r>
              <a:rPr lang="en-US" dirty="0"/>
              <a:t>		</a:t>
            </a:r>
            <a:r>
              <a:rPr lang="en-US" dirty="0">
                <a:latin typeface="Courier New" panose="02070309020205020404" pitchFamily="49" charset="0"/>
                <a:cs typeface="Courier New" panose="02070309020205020404" pitchFamily="49" charset="0"/>
              </a:rPr>
              <a:t>SQL&gt; CONNECT SYS@PDB1 AS SYSDBA</a:t>
            </a:r>
          </a:p>
          <a:p>
            <a:pPr marL="91440" lvl="1" indent="0">
              <a:buNone/>
              <a:defRPr/>
            </a:pPr>
            <a:r>
              <a:rPr lang="en-US" dirty="0">
                <a:latin typeface="Courier New" panose="02070309020205020404" pitchFamily="49" charset="0"/>
                <a:cs typeface="Courier New" panose="02070309020205020404" pitchFamily="49" charset="0"/>
              </a:rPr>
              <a:t>		SQL&gt; ALTER USER &lt;common or local user&gt; PROFILE &lt;common or local 		profile&gt;; </a:t>
            </a:r>
          </a:p>
        </p:txBody>
      </p:sp>
    </p:spTree>
    <p:custDataLst>
      <p:tags r:id="rId1"/>
    </p:custDataLst>
    <p:extLst>
      <p:ext uri="{BB962C8B-B14F-4D97-AF65-F5344CB8AC3E}">
        <p14:creationId xmlns:p14="http://schemas.microsoft.com/office/powerpoint/2010/main" val="3778945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Assigning </a:t>
            </a:r>
            <a:r>
              <a:rPr lang="en-US" dirty="0" smtClean="0"/>
              <a:t>Quotas</a:t>
            </a:r>
            <a:br>
              <a:rPr lang="en-US" dirty="0" smtClean="0"/>
            </a:br>
            <a:endParaRPr lang="en-US" altLang="es-MX" dirty="0"/>
          </a:p>
        </p:txBody>
      </p:sp>
      <p:sp>
        <p:nvSpPr>
          <p:cNvPr id="9219" name="Content Placeholder 9"/>
          <p:cNvSpPr>
            <a:spLocks noGrp="1"/>
          </p:cNvSpPr>
          <p:nvPr>
            <p:ph idx="1"/>
          </p:nvPr>
        </p:nvSpPr>
        <p:spPr>
          <a:xfrm>
            <a:off x="622138" y="1242485"/>
            <a:ext cx="10944549" cy="4312285"/>
          </a:xfrm>
        </p:spPr>
        <p:txBody>
          <a:bodyPr/>
          <a:lstStyle/>
          <a:p>
            <a:pPr lvl="1">
              <a:buClr>
                <a:schemeClr val="accent1"/>
              </a:buClr>
              <a:defRPr/>
            </a:pPr>
            <a:r>
              <a:rPr lang="en-US" dirty="0"/>
              <a:t>A quota is a space allowance in a given tablespace.</a:t>
            </a:r>
          </a:p>
          <a:p>
            <a:pPr lvl="1">
              <a:buClr>
                <a:schemeClr val="accent1"/>
              </a:buClr>
              <a:defRPr/>
            </a:pPr>
            <a:r>
              <a:rPr lang="en-US" dirty="0"/>
              <a:t>By default, a user has no quota on any of the tablespaces.</a:t>
            </a:r>
          </a:p>
          <a:p>
            <a:pPr lvl="1">
              <a:buClr>
                <a:schemeClr val="accent1"/>
              </a:buClr>
              <a:defRPr/>
            </a:pPr>
            <a:r>
              <a:rPr lang="en-US" dirty="0"/>
              <a:t>Database accounts that need quota are those that own database objects (for example, accounts for applications).</a:t>
            </a:r>
          </a:p>
          <a:p>
            <a:pPr lvl="1">
              <a:buClr>
                <a:schemeClr val="accent1"/>
              </a:buClr>
              <a:defRPr/>
            </a:pPr>
            <a:r>
              <a:rPr lang="en-US" dirty="0"/>
              <a:t>Only those activities that use space in a tablespace count against quota.</a:t>
            </a:r>
          </a:p>
          <a:p>
            <a:pPr lvl="2">
              <a:buClr>
                <a:schemeClr val="accent1"/>
              </a:buClr>
              <a:defRPr/>
            </a:pPr>
            <a:r>
              <a:rPr lang="en-US" dirty="0"/>
              <a:t>Oracle server checks quota when you create or extend a segment.</a:t>
            </a:r>
          </a:p>
          <a:p>
            <a:pPr lvl="2">
              <a:buClr>
                <a:schemeClr val="accent1"/>
              </a:buClr>
              <a:defRPr/>
            </a:pPr>
            <a:r>
              <a:rPr lang="en-US" dirty="0"/>
              <a:t>Activities that don't use space don't impact quota (example: </a:t>
            </a:r>
            <a:r>
              <a:rPr lang="en-US" dirty="0">
                <a:latin typeface="Courier New" panose="02070309020205020404" pitchFamily="49" charset="0"/>
                <a:cs typeface="Courier New" panose="02070309020205020404" pitchFamily="49" charset="0"/>
              </a:rPr>
              <a:t>CREATE</a:t>
            </a:r>
            <a:r>
              <a:rPr lang="en-US" dirty="0"/>
              <a:t> </a:t>
            </a:r>
            <a:r>
              <a:rPr lang="en-US" dirty="0">
                <a:latin typeface="Courier New" panose="02070309020205020404" pitchFamily="49" charset="0"/>
                <a:cs typeface="Courier New" panose="02070309020205020404" pitchFamily="49" charset="0"/>
              </a:rPr>
              <a:t>VIEW</a:t>
            </a:r>
            <a:r>
              <a:rPr lang="en-US" dirty="0"/>
              <a:t>).</a:t>
            </a:r>
          </a:p>
          <a:p>
            <a:pPr lvl="2">
              <a:buClr>
                <a:schemeClr val="accent1"/>
              </a:buClr>
              <a:defRPr/>
            </a:pPr>
            <a:r>
              <a:rPr lang="en-US" dirty="0"/>
              <a:t>You can be granted permission to use objects without needing any quota.</a:t>
            </a:r>
          </a:p>
          <a:p>
            <a:pPr lvl="1">
              <a:buClr>
                <a:schemeClr val="accent1"/>
              </a:buClr>
              <a:defRPr/>
            </a:pPr>
            <a:r>
              <a:rPr lang="en-US" dirty="0"/>
              <a:t>Quota is not needed for assigned temporary tablespaces or undo tablespaces.</a:t>
            </a:r>
          </a:p>
          <a:p>
            <a:pPr lvl="1">
              <a:buClr>
                <a:schemeClr val="accent1"/>
              </a:buClr>
              <a:defRPr/>
            </a:pPr>
            <a:r>
              <a:rPr lang="en-US" dirty="0"/>
              <a:t>A user's quota is replenished when he drops objects (with the </a:t>
            </a:r>
            <a:r>
              <a:rPr lang="en-US" dirty="0">
                <a:latin typeface="Courier New" panose="02070309020205020404" pitchFamily="49" charset="0"/>
                <a:cs typeface="Courier New" panose="02070309020205020404" pitchFamily="49" charset="0"/>
              </a:rPr>
              <a:t>PURGE</a:t>
            </a:r>
            <a:r>
              <a:rPr lang="en-US" dirty="0"/>
              <a:t> clause) or purges his objects in the recycle bin.</a:t>
            </a:r>
          </a:p>
        </p:txBody>
      </p:sp>
    </p:spTree>
    <p:custDataLst>
      <p:tags r:id="rId1"/>
    </p:custDataLst>
    <p:extLst>
      <p:ext uri="{BB962C8B-B14F-4D97-AF65-F5344CB8AC3E}">
        <p14:creationId xmlns:p14="http://schemas.microsoft.com/office/powerpoint/2010/main" val="14366993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Assigning </a:t>
            </a:r>
            <a:r>
              <a:rPr lang="en-US" dirty="0" smtClean="0"/>
              <a:t>Quotas</a:t>
            </a:r>
            <a:br>
              <a:rPr lang="en-US" dirty="0" smtClean="0"/>
            </a:br>
            <a:endParaRPr lang="en-US" altLang="es-MX" dirty="0"/>
          </a:p>
        </p:txBody>
      </p:sp>
      <p:sp>
        <p:nvSpPr>
          <p:cNvPr id="9219" name="Content Placeholder 9"/>
          <p:cNvSpPr>
            <a:spLocks noGrp="1"/>
          </p:cNvSpPr>
          <p:nvPr>
            <p:ph idx="1"/>
          </p:nvPr>
        </p:nvSpPr>
        <p:spPr>
          <a:xfrm>
            <a:off x="622138" y="1242485"/>
            <a:ext cx="10944549" cy="1673101"/>
          </a:xfrm>
        </p:spPr>
        <p:txBody>
          <a:bodyPr/>
          <a:lstStyle/>
          <a:p>
            <a:pPr>
              <a:buClr>
                <a:schemeClr val="accent1"/>
              </a:buClr>
              <a:defRPr/>
            </a:pPr>
            <a:r>
              <a:rPr lang="en-US" dirty="0"/>
              <a:t>You have three options for providing quota for a user on a tablespace:</a:t>
            </a:r>
          </a:p>
          <a:p>
            <a:pPr lvl="1">
              <a:buClr>
                <a:schemeClr val="accent1"/>
              </a:buClr>
              <a:defRPr/>
            </a:pPr>
            <a:r>
              <a:rPr lang="en-US" dirty="0">
                <a:latin typeface="Courier New" panose="02070309020205020404" pitchFamily="49" charset="0"/>
                <a:cs typeface="Courier New" panose="02070309020205020404" pitchFamily="49" charset="0"/>
              </a:rPr>
              <a:t>UNLIMITED</a:t>
            </a:r>
          </a:p>
          <a:p>
            <a:pPr lvl="1">
              <a:buClr>
                <a:schemeClr val="accent1"/>
              </a:buClr>
              <a:defRPr/>
            </a:pPr>
            <a:r>
              <a:rPr lang="en-US" dirty="0"/>
              <a:t>Value</a:t>
            </a:r>
          </a:p>
          <a:p>
            <a:pPr lvl="1">
              <a:buClr>
                <a:schemeClr val="accent1"/>
              </a:buClr>
              <a:defRPr/>
            </a:pPr>
            <a:r>
              <a:rPr lang="en-US" dirty="0">
                <a:latin typeface="Courier New" panose="02070309020205020404" pitchFamily="49" charset="0"/>
                <a:cs typeface="Courier New" panose="02070309020205020404" pitchFamily="49" charset="0"/>
              </a:rPr>
              <a:t>UNLIMITED</a:t>
            </a:r>
            <a:r>
              <a:rPr lang="en-US" dirty="0"/>
              <a:t> </a:t>
            </a:r>
            <a:r>
              <a:rPr lang="en-US" dirty="0">
                <a:latin typeface="Courier New" panose="02070309020205020404" pitchFamily="49" charset="0"/>
                <a:cs typeface="Courier New" panose="02070309020205020404" pitchFamily="49" charset="0"/>
              </a:rPr>
              <a:t>TABLESPACE</a:t>
            </a:r>
            <a:r>
              <a:rPr lang="en-US" dirty="0"/>
              <a:t> system privilege</a:t>
            </a:r>
          </a:p>
        </p:txBody>
      </p:sp>
    </p:spTree>
    <p:custDataLst>
      <p:tags r:id="rId1"/>
    </p:custDataLst>
    <p:extLst>
      <p:ext uri="{BB962C8B-B14F-4D97-AF65-F5344CB8AC3E}">
        <p14:creationId xmlns:p14="http://schemas.microsoft.com/office/powerpoint/2010/main" val="2117425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Applying the Principle of Least </a:t>
            </a:r>
            <a:r>
              <a:rPr lang="en-US" dirty="0" smtClean="0"/>
              <a:t>Privilege</a:t>
            </a:r>
            <a:br>
              <a:rPr lang="en-US" dirty="0" smtClean="0"/>
            </a:br>
            <a:endParaRPr lang="en-US" altLang="es-MX" dirty="0"/>
          </a:p>
        </p:txBody>
      </p:sp>
      <p:sp>
        <p:nvSpPr>
          <p:cNvPr id="9219" name="Content Placeholder 9"/>
          <p:cNvSpPr>
            <a:spLocks noGrp="1"/>
          </p:cNvSpPr>
          <p:nvPr>
            <p:ph idx="1"/>
          </p:nvPr>
        </p:nvSpPr>
        <p:spPr>
          <a:xfrm>
            <a:off x="622138" y="1242485"/>
            <a:ext cx="10944549" cy="4484127"/>
          </a:xfrm>
        </p:spPr>
        <p:txBody>
          <a:bodyPr/>
          <a:lstStyle/>
          <a:p>
            <a:pPr lvl="1">
              <a:buClr>
                <a:schemeClr val="accent1"/>
              </a:buClr>
              <a:defRPr/>
            </a:pPr>
            <a:r>
              <a:rPr lang="en-US" dirty="0"/>
              <a:t>The principle of least privilege means that a user must be given only those privileges that are required to efficiently complete a task.</a:t>
            </a:r>
          </a:p>
          <a:p>
            <a:pPr lvl="1">
              <a:buClr>
                <a:schemeClr val="accent1"/>
              </a:buClr>
              <a:defRPr/>
            </a:pPr>
            <a:r>
              <a:rPr lang="en-US" dirty="0"/>
              <a:t>This reduces the chances of users modifying or viewing data (either accidentally or maliciously) that they do not have the privilege to modify or view.</a:t>
            </a:r>
          </a:p>
          <a:p>
            <a:pPr lvl="1">
              <a:buClr>
                <a:schemeClr val="accent1"/>
              </a:buClr>
              <a:defRPr/>
            </a:pPr>
            <a:r>
              <a:rPr lang="en-US" dirty="0"/>
              <a:t>Ways to apply the principle of least privilege:</a:t>
            </a:r>
          </a:p>
          <a:p>
            <a:pPr lvl="2">
              <a:buClr>
                <a:schemeClr val="accent1"/>
              </a:buClr>
              <a:defRPr/>
            </a:pPr>
            <a:r>
              <a:rPr lang="en-US" dirty="0"/>
              <a:t>Protect the data dictionary</a:t>
            </a:r>
          </a:p>
          <a:p>
            <a:pPr lvl="2">
              <a:buClr>
                <a:schemeClr val="accent1"/>
              </a:buClr>
              <a:defRPr/>
            </a:pPr>
            <a:r>
              <a:rPr lang="en-US" dirty="0"/>
              <a:t>Revoke unnecessary privileges from </a:t>
            </a:r>
            <a:r>
              <a:rPr lang="en-US" dirty="0">
                <a:latin typeface="Courier New" panose="02070309020205020404" pitchFamily="49" charset="0"/>
                <a:cs typeface="Courier New" panose="02070309020205020404" pitchFamily="49" charset="0"/>
              </a:rPr>
              <a:t>PUBLIC</a:t>
            </a:r>
          </a:p>
          <a:p>
            <a:pPr lvl="2">
              <a:buClr>
                <a:schemeClr val="accent1"/>
              </a:buClr>
              <a:defRPr/>
            </a:pPr>
            <a:r>
              <a:rPr lang="en-US" dirty="0"/>
              <a:t>Use access control lists (ACLs) to control network access</a:t>
            </a:r>
          </a:p>
          <a:p>
            <a:pPr lvl="2">
              <a:buClr>
                <a:schemeClr val="accent1"/>
              </a:buClr>
              <a:defRPr/>
            </a:pPr>
            <a:r>
              <a:rPr lang="en-US" dirty="0"/>
              <a:t>Restrict access to OS directories</a:t>
            </a:r>
          </a:p>
          <a:p>
            <a:pPr lvl="2">
              <a:buClr>
                <a:schemeClr val="accent1"/>
              </a:buClr>
              <a:defRPr/>
            </a:pPr>
            <a:r>
              <a:rPr lang="en-US" dirty="0"/>
              <a:t>Limit users with administrative privileges</a:t>
            </a:r>
          </a:p>
          <a:p>
            <a:pPr lvl="2">
              <a:buClr>
                <a:schemeClr val="accent1"/>
              </a:buClr>
              <a:defRPr/>
            </a:pPr>
            <a:r>
              <a:rPr lang="en-US" dirty="0"/>
              <a:t>Restrict remote database authentication</a:t>
            </a:r>
          </a:p>
          <a:p>
            <a:pPr lvl="2">
              <a:buClr>
                <a:schemeClr val="accent1"/>
              </a:buClr>
              <a:defRPr/>
            </a:pPr>
            <a:r>
              <a:rPr lang="en-US" dirty="0"/>
              <a:t>Enable unified auditing</a:t>
            </a:r>
          </a:p>
        </p:txBody>
      </p:sp>
    </p:spTree>
    <p:custDataLst>
      <p:tags r:id="rId1"/>
    </p:custDataLst>
    <p:extLst>
      <p:ext uri="{BB962C8B-B14F-4D97-AF65-F5344CB8AC3E}">
        <p14:creationId xmlns:p14="http://schemas.microsoft.com/office/powerpoint/2010/main" val="12678485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120785331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843944" y="2209800"/>
            <a:ext cx="10500936" cy="3692957"/>
            <a:chOff x="830654" y="1268641"/>
            <a:chExt cx="7482693" cy="3024477"/>
          </a:xfrm>
        </p:grpSpPr>
        <p:sp>
          <p:nvSpPr>
            <p:cNvPr id="40" name="Freeform 39"/>
            <p:cNvSpPr/>
            <p:nvPr/>
          </p:nvSpPr>
          <p:spPr bwMode="auto">
            <a:xfrm>
              <a:off x="1005948" y="4247399"/>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41" name="Rounded Rectangle 40"/>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32771" name="Rectangle 25"/>
          <p:cNvSpPr>
            <a:spLocks noGrp="1" noChangeArrowheads="1"/>
          </p:cNvSpPr>
          <p:nvPr>
            <p:ph type="title"/>
          </p:nvPr>
        </p:nvSpPr>
        <p:spPr/>
        <p:txBody>
          <a:bodyPr/>
          <a:lstStyle/>
          <a:p>
            <a:pPr eaLnBrk="1" hangingPunct="1"/>
            <a:r>
              <a:rPr lang="en-US" altLang="en-US" dirty="0"/>
              <a:t>Privilege </a:t>
            </a:r>
            <a:r>
              <a:rPr lang="en-US" altLang="en-US" dirty="0" smtClean="0"/>
              <a:t>Analysis</a:t>
            </a:r>
            <a:br>
              <a:rPr lang="en-US" altLang="en-US" dirty="0" smtClean="0"/>
            </a:br>
            <a:endParaRPr lang="en-US" altLang="en-US" dirty="0"/>
          </a:p>
        </p:txBody>
      </p:sp>
      <p:sp>
        <p:nvSpPr>
          <p:cNvPr id="32772" name="Content Placeholder 37"/>
          <p:cNvSpPr>
            <a:spLocks noGrp="1"/>
          </p:cNvSpPr>
          <p:nvPr>
            <p:ph idx="1"/>
          </p:nvPr>
        </p:nvSpPr>
        <p:spPr>
          <a:xfrm>
            <a:off x="622138" y="1243014"/>
            <a:ext cx="10944549" cy="795938"/>
          </a:xfrm>
        </p:spPr>
        <p:txBody>
          <a:bodyPr>
            <a:normAutofit lnSpcReduction="10000"/>
          </a:bodyPr>
          <a:lstStyle/>
          <a:p>
            <a:pPr lvl="1" eaLnBrk="1" hangingPunct="1"/>
            <a:r>
              <a:rPr lang="en-US" altLang="en-US" dirty="0"/>
              <a:t>Analyze used privileges to revoke unnecessary privileges.</a:t>
            </a:r>
          </a:p>
          <a:p>
            <a:pPr lvl="1" eaLnBrk="1" hangingPunct="1"/>
            <a:r>
              <a:rPr lang="en-US" altLang="en-US" dirty="0"/>
              <a:t>Use the </a:t>
            </a:r>
            <a:r>
              <a:rPr lang="en-US" altLang="en-US" dirty="0">
                <a:latin typeface="Courier New" panose="02070309020205020404" pitchFamily="49" charset="0"/>
                <a:cs typeface="Courier New" panose="02070309020205020404" pitchFamily="49" charset="0"/>
              </a:rPr>
              <a:t>DBMS_PRIVILEGE_CAPTURE</a:t>
            </a:r>
            <a:r>
              <a:rPr lang="en-US" altLang="en-US" dirty="0">
                <a:cs typeface="Arial" panose="020B0604020202020204" pitchFamily="34" charset="0"/>
              </a:rPr>
              <a:t> package.</a:t>
            </a:r>
            <a:endParaRPr lang="en-US" altLang="en-US" dirty="0"/>
          </a:p>
        </p:txBody>
      </p:sp>
      <p:grpSp>
        <p:nvGrpSpPr>
          <p:cNvPr id="3" name="Group 2"/>
          <p:cNvGrpSpPr/>
          <p:nvPr/>
        </p:nvGrpSpPr>
        <p:grpSpPr>
          <a:xfrm>
            <a:off x="1598612" y="2259380"/>
            <a:ext cx="8991600" cy="3483841"/>
            <a:chOff x="1446212" y="2362200"/>
            <a:chExt cx="8991600" cy="3832225"/>
          </a:xfrm>
        </p:grpSpPr>
        <p:cxnSp>
          <p:nvCxnSpPr>
            <p:cNvPr id="32781" name="Straight Arrow Connector 37"/>
            <p:cNvCxnSpPr>
              <a:cxnSpLocks noChangeShapeType="1"/>
            </p:cNvCxnSpPr>
            <p:nvPr/>
          </p:nvCxnSpPr>
          <p:spPr bwMode="auto">
            <a:xfrm flipH="1">
              <a:off x="4806156" y="4419600"/>
              <a:ext cx="7938" cy="517525"/>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32770" name="Rectangle 38"/>
            <p:cNvSpPr>
              <a:spLocks noChangeArrowheads="1"/>
            </p:cNvSpPr>
            <p:nvPr/>
          </p:nvSpPr>
          <p:spPr bwMode="auto">
            <a:xfrm>
              <a:off x="8380412" y="5105400"/>
              <a:ext cx="1981200" cy="457200"/>
            </a:xfrm>
            <a:prstGeom prst="rect">
              <a:avLst/>
            </a:prstGeom>
            <a:solidFill>
              <a:srgbClr val="FFCC66"/>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7" name="Chevron 6"/>
            <p:cNvSpPr/>
            <p:nvPr/>
          </p:nvSpPr>
          <p:spPr>
            <a:xfrm>
              <a:off x="3808412" y="2376464"/>
              <a:ext cx="2590800" cy="1066800"/>
            </a:xfrm>
            <a:prstGeom prst="chevron">
              <a:avLst/>
            </a:prstGeom>
            <a:solidFill>
              <a:schemeClr val="accent4">
                <a:lumMod val="20000"/>
                <a:lumOff val="80000"/>
              </a:schemeClr>
            </a:solidFill>
            <a:ln>
              <a:noFill/>
            </a:ln>
            <a:effectLst/>
            <a:scene3d>
              <a:camera prst="perspectiveRelaxedModerately" zoom="92000"/>
              <a:lightRig rig="balanced" dir="t">
                <a:rot lat="0" lon="0" rev="12700000"/>
              </a:lightRig>
            </a:scene3d>
            <a:sp3d prstMaterial="plastic">
              <a:bevelT w="50800" h="50800"/>
              <a:bevelB w="50800" h="50800"/>
            </a:sp3d>
          </p:spPr>
          <p:txBody>
            <a:bodyPr/>
            <a:lstStyle/>
            <a:p>
              <a:pPr>
                <a:defRPr/>
              </a:pPr>
              <a:endParaRPr lang="en-US" dirty="0">
                <a:latin typeface="Arial" charset="0"/>
                <a:cs typeface="Arial" charset="0"/>
              </a:endParaRPr>
            </a:p>
          </p:txBody>
        </p:sp>
        <p:sp>
          <p:nvSpPr>
            <p:cNvPr id="9" name="Chevron 8"/>
            <p:cNvSpPr/>
            <p:nvPr/>
          </p:nvSpPr>
          <p:spPr>
            <a:xfrm>
              <a:off x="5942012" y="2374940"/>
              <a:ext cx="2743200" cy="1069848"/>
            </a:xfrm>
            <a:prstGeom prst="chevron">
              <a:avLst/>
            </a:prstGeom>
            <a:solidFill>
              <a:srgbClr val="99CCFF"/>
            </a:solidFill>
            <a:ln>
              <a:noFill/>
            </a:ln>
            <a:effectLst/>
            <a:scene3d>
              <a:camera prst="perspectiveRelaxedModerately" zoom="92000"/>
              <a:lightRig rig="balanced" dir="t">
                <a:rot lat="0" lon="0" rev="12700000"/>
              </a:lightRig>
            </a:scene3d>
            <a:sp3d prstMaterial="plastic">
              <a:bevelT w="50800" h="50800"/>
              <a:bevelB w="50800" h="50800"/>
            </a:sp3d>
          </p:spPr>
          <p:txBody>
            <a:bodyPr/>
            <a:lstStyle/>
            <a:p>
              <a:pPr>
                <a:defRPr/>
              </a:pPr>
              <a:endParaRPr lang="en-US" dirty="0">
                <a:latin typeface="Arial" charset="0"/>
                <a:cs typeface="Arial" charset="0"/>
              </a:endParaRPr>
            </a:p>
          </p:txBody>
        </p:sp>
        <p:sp>
          <p:nvSpPr>
            <p:cNvPr id="10" name="Chevron 10"/>
            <p:cNvSpPr/>
            <p:nvPr/>
          </p:nvSpPr>
          <p:spPr>
            <a:xfrm>
              <a:off x="6312664" y="2881364"/>
              <a:ext cx="1144310" cy="954116"/>
            </a:xfrm>
            <a:prstGeom prst="rect">
              <a:avLst/>
            </a:prstGeom>
            <a:noFill/>
            <a:ln>
              <a:noFill/>
            </a:ln>
            <a:effectLst/>
            <a:scene3d>
              <a:camera prst="perspectiveRelaxedModerately" zoom="92000"/>
              <a:lightRig rig="balanced" dir="t">
                <a:rot lat="0" lon="0" rev="12700000"/>
              </a:lightRig>
            </a:scene3d>
            <a:sp3d/>
          </p:spPr>
          <p:txBody>
            <a:bodyPr lIns="48006" tIns="32004" rIns="16002" bIns="32004" spcCol="1270" anchor="ctr"/>
            <a:lstStyle/>
            <a:p>
              <a:pPr defTabSz="533400" fontAlgn="auto">
                <a:lnSpc>
                  <a:spcPct val="90000"/>
                </a:lnSpc>
                <a:spcAft>
                  <a:spcPct val="35000"/>
                </a:spcAft>
                <a:defRPr/>
              </a:pPr>
              <a:endParaRPr lang="en-US" sz="2200" dirty="0">
                <a:solidFill>
                  <a:srgbClr val="000000"/>
                </a:solidFill>
                <a:latin typeface="Arial"/>
              </a:endParaRPr>
            </a:p>
          </p:txBody>
        </p:sp>
        <p:sp>
          <p:nvSpPr>
            <p:cNvPr id="11" name="Chevron 10"/>
            <p:cNvSpPr/>
            <p:nvPr/>
          </p:nvSpPr>
          <p:spPr>
            <a:xfrm>
              <a:off x="8247062" y="2385439"/>
              <a:ext cx="2190750" cy="1069848"/>
            </a:xfrm>
            <a:prstGeom prst="chevron">
              <a:avLst/>
            </a:prstGeom>
            <a:solidFill>
              <a:srgbClr val="FFC000"/>
            </a:solidFill>
            <a:ln>
              <a:noFill/>
            </a:ln>
            <a:effectLst/>
            <a:scene3d>
              <a:camera prst="perspectiveRelaxedModerately" zoom="92000"/>
              <a:lightRig rig="balanced" dir="t">
                <a:rot lat="0" lon="0" rev="12700000"/>
              </a:lightRig>
            </a:scene3d>
            <a:sp3d prstMaterial="plastic">
              <a:bevelT w="50800" h="50800"/>
              <a:bevelB w="50800" h="50800"/>
            </a:sp3d>
          </p:spPr>
          <p:txBody>
            <a:bodyPr/>
            <a:lstStyle/>
            <a:p>
              <a:pPr>
                <a:defRPr/>
              </a:pPr>
              <a:endParaRPr lang="en-US" dirty="0">
                <a:latin typeface="Arial" charset="0"/>
                <a:cs typeface="Arial" charset="0"/>
              </a:endParaRPr>
            </a:p>
          </p:txBody>
        </p:sp>
        <p:sp>
          <p:nvSpPr>
            <p:cNvPr id="12" name="Chevron 12"/>
            <p:cNvSpPr/>
            <p:nvPr/>
          </p:nvSpPr>
          <p:spPr>
            <a:xfrm>
              <a:off x="8456612" y="2547075"/>
              <a:ext cx="1662288" cy="788525"/>
            </a:xfrm>
            <a:prstGeom prst="rect">
              <a:avLst/>
            </a:prstGeom>
            <a:noFill/>
            <a:ln>
              <a:noFill/>
            </a:ln>
            <a:effectLst/>
            <a:scene3d>
              <a:camera prst="perspectiveRelaxedModerately" zoom="92000"/>
              <a:lightRig rig="balanced" dir="t">
                <a:rot lat="0" lon="0" rev="12700000"/>
              </a:lightRig>
            </a:scene3d>
            <a:sp3d/>
          </p:spPr>
          <p:txBody>
            <a:bodyPr lIns="48006" tIns="32004" rIns="16002" bIns="32004" spcCol="1270" anchor="ctr"/>
            <a:lstStyle/>
            <a:p>
              <a:pPr algn="ctr" defTabSz="533400" fontAlgn="auto">
                <a:lnSpc>
                  <a:spcPct val="90000"/>
                </a:lnSpc>
                <a:spcAft>
                  <a:spcPct val="35000"/>
                </a:spcAft>
                <a:defRPr/>
              </a:pPr>
              <a:r>
                <a:rPr lang="en-US" sz="1400" dirty="0">
                  <a:solidFill>
                    <a:srgbClr val="000000"/>
                  </a:solidFill>
                  <a:latin typeface="Arial"/>
                </a:rPr>
                <a:t>6. Revoke </a:t>
              </a:r>
              <a:br>
                <a:rPr lang="en-US" sz="1400" dirty="0">
                  <a:solidFill>
                    <a:srgbClr val="000000"/>
                  </a:solidFill>
                  <a:latin typeface="Arial"/>
                </a:rPr>
              </a:br>
              <a:r>
                <a:rPr lang="en-US" sz="1400" dirty="0">
                  <a:solidFill>
                    <a:srgbClr val="000000"/>
                  </a:solidFill>
                  <a:latin typeface="Arial"/>
                </a:rPr>
                <a:t>    unused </a:t>
              </a:r>
              <a:br>
                <a:rPr lang="en-US" sz="1400" dirty="0">
                  <a:solidFill>
                    <a:srgbClr val="000000"/>
                  </a:solidFill>
                  <a:latin typeface="Arial"/>
                </a:rPr>
              </a:br>
              <a:r>
                <a:rPr lang="en-US" sz="1400" dirty="0">
                  <a:solidFill>
                    <a:srgbClr val="000000"/>
                  </a:solidFill>
                  <a:latin typeface="Arial"/>
                </a:rPr>
                <a:t>    privileges.</a:t>
              </a:r>
            </a:p>
          </p:txBody>
        </p:sp>
        <p:sp>
          <p:nvSpPr>
            <p:cNvPr id="13" name="PPTShape_0"/>
            <p:cNvSpPr/>
            <p:nvPr/>
          </p:nvSpPr>
          <p:spPr>
            <a:xfrm>
              <a:off x="6423226" y="2622187"/>
              <a:ext cx="1827364" cy="646331"/>
            </a:xfrm>
            <a:prstGeom prst="rect">
              <a:avLst/>
            </a:prstGeom>
            <a:noFill/>
            <a:ln>
              <a:noFill/>
            </a:ln>
            <a:effectLst/>
            <a:scene3d>
              <a:camera prst="perspectiveRelaxedModerately" zoom="92000"/>
              <a:lightRig rig="balanced" dir="t">
                <a:rot lat="0" lon="0" rev="12700000"/>
              </a:lightRig>
            </a:scene3d>
            <a:sp3d/>
          </p:spPr>
          <p:txBody>
            <a:bodyPr lIns="48006" tIns="32004" rIns="16002" bIns="32004" spcCol="1270" anchor="ctr">
              <a:spAutoFit/>
            </a:bodyPr>
            <a:lstStyle/>
            <a:p>
              <a:pPr algn="ctr" defTabSz="533400" fontAlgn="auto">
                <a:lnSpc>
                  <a:spcPct val="90000"/>
                </a:lnSpc>
                <a:spcAft>
                  <a:spcPct val="35000"/>
                </a:spcAft>
                <a:defRPr/>
              </a:pPr>
              <a:r>
                <a:rPr lang="en-US" sz="1400" dirty="0">
                  <a:solidFill>
                    <a:srgbClr val="000000"/>
                  </a:solidFill>
                  <a:latin typeface="Arial"/>
                </a:rPr>
                <a:t>4. Generate report.</a:t>
              </a:r>
              <a:br>
                <a:rPr lang="en-US" sz="1400" dirty="0">
                  <a:solidFill>
                    <a:srgbClr val="000000"/>
                  </a:solidFill>
                  <a:latin typeface="Arial"/>
                </a:rPr>
              </a:br>
              <a:r>
                <a:rPr lang="en-US" sz="1400" dirty="0">
                  <a:solidFill>
                    <a:srgbClr val="000000"/>
                  </a:solidFill>
                  <a:latin typeface="Arial"/>
                </a:rPr>
                <a:t>5. Compare with      </a:t>
              </a:r>
              <a:br>
                <a:rPr lang="en-US" sz="1400" dirty="0">
                  <a:solidFill>
                    <a:srgbClr val="000000"/>
                  </a:solidFill>
                  <a:latin typeface="Arial"/>
                </a:rPr>
              </a:br>
              <a:r>
                <a:rPr lang="en-US" sz="1400" dirty="0">
                  <a:solidFill>
                    <a:srgbClr val="000000"/>
                  </a:solidFill>
                  <a:latin typeface="Arial"/>
                </a:rPr>
                <a:t>    unused privileges.</a:t>
              </a:r>
            </a:p>
          </p:txBody>
        </p:sp>
        <p:pic>
          <p:nvPicPr>
            <p:cNvPr id="32779" name="Picture 32" descr="Profil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54288" y="3330576"/>
              <a:ext cx="568325"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0" name="TextBox 36"/>
            <p:cNvSpPr txBox="1">
              <a:spLocks noChangeArrowheads="1"/>
            </p:cNvSpPr>
            <p:nvPr/>
          </p:nvSpPr>
          <p:spPr bwMode="auto">
            <a:xfrm>
              <a:off x="3514725" y="3581401"/>
              <a:ext cx="2590800" cy="968375"/>
            </a:xfrm>
            <a:prstGeom prst="rect">
              <a:avLst/>
            </a:prstGeom>
            <a:solidFill>
              <a:srgbClr val="FFCC66"/>
            </a:solidFill>
            <a:ln w="28575">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dirty="0">
                  <a:solidFill>
                    <a:srgbClr val="000000"/>
                  </a:solidFill>
                  <a:latin typeface="Courier New" panose="02070309020205020404" pitchFamily="49" charset="0"/>
                  <a:cs typeface="Courier New" panose="02070309020205020404" pitchFamily="49" charset="0"/>
                </a:rPr>
                <a:t>INSERT</a:t>
              </a:r>
              <a:r>
                <a:rPr lang="en-US" altLang="en-US" sz="1400" b="1" dirty="0">
                  <a:solidFill>
                    <a:srgbClr val="000000"/>
                  </a:solidFill>
                </a:rPr>
                <a:t> on </a:t>
              </a:r>
              <a:r>
                <a:rPr lang="en-US" altLang="en-US" sz="1400" b="1" dirty="0">
                  <a:solidFill>
                    <a:srgbClr val="000000"/>
                  </a:solidFill>
                  <a:latin typeface="Courier New" panose="02070309020205020404" pitchFamily="49" charset="0"/>
                  <a:cs typeface="Courier New" panose="02070309020205020404" pitchFamily="49" charset="0"/>
                </a:rPr>
                <a:t>HR.EMP</a:t>
              </a:r>
            </a:p>
            <a:p>
              <a:pPr algn="ctr" eaLnBrk="1" hangingPunct="1"/>
              <a:r>
                <a:rPr lang="en-US" altLang="en-US" sz="1400" b="1" dirty="0">
                  <a:solidFill>
                    <a:srgbClr val="000000"/>
                  </a:solidFill>
                  <a:latin typeface="Courier New" panose="02070309020205020404" pitchFamily="49" charset="0"/>
                  <a:cs typeface="Courier New" panose="02070309020205020404" pitchFamily="49" charset="0"/>
                </a:rPr>
                <a:t>DELETE</a:t>
              </a:r>
              <a:r>
                <a:rPr lang="en-US" altLang="en-US" sz="1400" b="1" dirty="0">
                  <a:solidFill>
                    <a:srgbClr val="000000"/>
                  </a:solidFill>
                </a:rPr>
                <a:t> on </a:t>
              </a:r>
              <a:r>
                <a:rPr lang="en-US" altLang="en-US" sz="1400" b="1" dirty="0">
                  <a:solidFill>
                    <a:srgbClr val="000000"/>
                  </a:solidFill>
                  <a:latin typeface="Courier New" panose="02070309020205020404" pitchFamily="49" charset="0"/>
                  <a:cs typeface="Courier New" panose="02070309020205020404" pitchFamily="49" charset="0"/>
                </a:rPr>
                <a:t>HR.DEPT</a:t>
              </a:r>
            </a:p>
            <a:p>
              <a:pPr algn="ctr" eaLnBrk="1" hangingPunct="1"/>
              <a:r>
                <a:rPr lang="en-US" altLang="en-US" sz="1400" b="1" dirty="0">
                  <a:solidFill>
                    <a:srgbClr val="000000"/>
                  </a:solidFill>
                  <a:latin typeface="Courier New" panose="02070309020205020404" pitchFamily="49" charset="0"/>
                  <a:cs typeface="Courier New" panose="02070309020205020404" pitchFamily="49" charset="0"/>
                </a:rPr>
                <a:t>EXECUTE</a:t>
              </a:r>
              <a:r>
                <a:rPr lang="en-US" altLang="en-US" sz="1400" b="1" dirty="0">
                  <a:solidFill>
                    <a:srgbClr val="000000"/>
                  </a:solidFill>
                </a:rPr>
                <a:t> on </a:t>
              </a:r>
              <a:r>
                <a:rPr lang="en-US" altLang="en-US" sz="1400" b="1" dirty="0">
                  <a:solidFill>
                    <a:srgbClr val="000000"/>
                  </a:solidFill>
                  <a:latin typeface="Courier New" panose="02070309020205020404" pitchFamily="49" charset="0"/>
                  <a:cs typeface="Courier New" panose="02070309020205020404" pitchFamily="49" charset="0"/>
                </a:rPr>
                <a:t>SALES.PROC1</a:t>
              </a:r>
            </a:p>
            <a:p>
              <a:pPr algn="ctr" eaLnBrk="1" hangingPunct="1"/>
              <a:r>
                <a:rPr lang="en-US" altLang="en-US" sz="1400" b="1" dirty="0">
                  <a:solidFill>
                    <a:srgbClr val="000000"/>
                  </a:solidFill>
                  <a:latin typeface="Courier New" panose="02070309020205020404" pitchFamily="49" charset="0"/>
                  <a:cs typeface="Courier New" panose="02070309020205020404" pitchFamily="49" charset="0"/>
                </a:rPr>
                <a:t>UNLIMITED</a:t>
              </a:r>
              <a:r>
                <a:rPr lang="en-US" altLang="en-US" sz="1400" b="1" dirty="0">
                  <a:solidFill>
                    <a:srgbClr val="000000"/>
                  </a:solidFill>
                </a:rPr>
                <a:t> </a:t>
              </a:r>
              <a:r>
                <a:rPr lang="en-US" altLang="en-US" sz="1400" b="1" dirty="0">
                  <a:solidFill>
                    <a:srgbClr val="000000"/>
                  </a:solidFill>
                  <a:latin typeface="Courier New" panose="02070309020205020404" pitchFamily="49" charset="0"/>
                  <a:cs typeface="Courier New" panose="02070309020205020404" pitchFamily="49" charset="0"/>
                </a:rPr>
                <a:t>TABLESPACE</a:t>
              </a:r>
            </a:p>
          </p:txBody>
        </p:sp>
        <p:pic>
          <p:nvPicPr>
            <p:cNvPr id="32782" name="Picture 39" descr="Revok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16290" y="3787847"/>
              <a:ext cx="509444" cy="1080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783" name="Straight Arrow Connector 34"/>
            <p:cNvCxnSpPr>
              <a:cxnSpLocks noChangeShapeType="1"/>
            </p:cNvCxnSpPr>
            <p:nvPr/>
          </p:nvCxnSpPr>
          <p:spPr bwMode="auto">
            <a:xfrm>
              <a:off x="9371012" y="3352800"/>
              <a:ext cx="0" cy="45720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32784" name="Rectangle 38"/>
            <p:cNvSpPr>
              <a:spLocks noChangeArrowheads="1"/>
            </p:cNvSpPr>
            <p:nvPr/>
          </p:nvSpPr>
          <p:spPr bwMode="auto">
            <a:xfrm>
              <a:off x="6222824" y="3581400"/>
              <a:ext cx="2590800" cy="609600"/>
            </a:xfrm>
            <a:prstGeom prst="rect">
              <a:avLst/>
            </a:prstGeom>
            <a:solidFill>
              <a:srgbClr val="FFCC66"/>
            </a:solidFill>
            <a:ln w="28575" algn="ctr">
              <a:solidFill>
                <a:schemeClr val="tx1"/>
              </a:solidFill>
              <a:round/>
              <a:headEnd type="none" w="sm" len="sm"/>
              <a:tailEnd type="none" w="sm" len="sm"/>
            </a:ln>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2785" name="Rectangle 35"/>
            <p:cNvSpPr>
              <a:spLocks noChangeArrowheads="1"/>
            </p:cNvSpPr>
            <p:nvPr/>
          </p:nvSpPr>
          <p:spPr bwMode="auto">
            <a:xfrm>
              <a:off x="6310490" y="3626557"/>
              <a:ext cx="2324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400" b="1" dirty="0">
                  <a:solidFill>
                    <a:srgbClr val="FF0000"/>
                  </a:solidFill>
                  <a:latin typeface="Courier New" panose="02070309020205020404" pitchFamily="49" charset="0"/>
                  <a:cs typeface="Courier New" panose="02070309020205020404" pitchFamily="49" charset="0"/>
                </a:rPr>
                <a:t>SELECT</a:t>
              </a:r>
              <a:r>
                <a:rPr lang="fr-FR" altLang="en-US" sz="1400" b="1" dirty="0">
                  <a:solidFill>
                    <a:srgbClr val="FF0000"/>
                  </a:solidFill>
                </a:rPr>
                <a:t> </a:t>
              </a:r>
              <a:r>
                <a:rPr lang="fr-FR" altLang="en-US" sz="1400" b="1" dirty="0">
                  <a:solidFill>
                    <a:srgbClr val="FF0000"/>
                  </a:solidFill>
                  <a:latin typeface="Courier New" panose="02070309020205020404" pitchFamily="49" charset="0"/>
                  <a:cs typeface="Courier New" panose="02070309020205020404" pitchFamily="49" charset="0"/>
                </a:rPr>
                <a:t>ANY</a:t>
              </a:r>
              <a:r>
                <a:rPr lang="fr-FR" altLang="en-US" sz="1400" b="1" dirty="0">
                  <a:solidFill>
                    <a:srgbClr val="FF0000"/>
                  </a:solidFill>
                </a:rPr>
                <a:t> </a:t>
              </a:r>
              <a:r>
                <a:rPr lang="fr-FR" altLang="en-US" sz="1400" b="1" dirty="0">
                  <a:solidFill>
                    <a:srgbClr val="FF0000"/>
                  </a:solidFill>
                  <a:latin typeface="Courier New" panose="02070309020205020404" pitchFamily="49" charset="0"/>
                  <a:cs typeface="Courier New" panose="02070309020205020404" pitchFamily="49" charset="0"/>
                </a:rPr>
                <a:t>TABLE</a:t>
              </a:r>
            </a:p>
            <a:p>
              <a:pPr eaLnBrk="1" hangingPunct="1"/>
              <a:r>
                <a:rPr lang="fr-FR" altLang="en-US" sz="1400" b="1" dirty="0">
                  <a:solidFill>
                    <a:srgbClr val="FF0000"/>
                  </a:solidFill>
                  <a:latin typeface="Courier New" panose="02070309020205020404" pitchFamily="49" charset="0"/>
                  <a:cs typeface="Courier New" panose="02070309020205020404" pitchFamily="49" charset="0"/>
                </a:rPr>
                <a:t>EXECUTE</a:t>
              </a:r>
              <a:r>
                <a:rPr lang="fr-FR" altLang="en-US" sz="1400" b="1" dirty="0">
                  <a:solidFill>
                    <a:srgbClr val="FF0000"/>
                  </a:solidFill>
                </a:rPr>
                <a:t> </a:t>
              </a:r>
              <a:r>
                <a:rPr lang="fr-FR" altLang="en-US" sz="1400" b="1" dirty="0">
                  <a:solidFill>
                    <a:srgbClr val="FF0000"/>
                  </a:solidFill>
                  <a:latin typeface="Courier New" panose="02070309020205020404" pitchFamily="49" charset="0"/>
                  <a:cs typeface="Courier New" panose="02070309020205020404" pitchFamily="49" charset="0"/>
                </a:rPr>
                <a:t>ANY</a:t>
              </a:r>
              <a:r>
                <a:rPr lang="fr-FR" altLang="en-US" sz="1400" b="1" dirty="0">
                  <a:solidFill>
                    <a:srgbClr val="FF0000"/>
                  </a:solidFill>
                </a:rPr>
                <a:t> </a:t>
              </a:r>
              <a:r>
                <a:rPr lang="fr-FR" altLang="en-US" sz="1400" b="1" dirty="0">
                  <a:solidFill>
                    <a:srgbClr val="FF0000"/>
                  </a:solidFill>
                  <a:latin typeface="Courier New" panose="02070309020205020404" pitchFamily="49" charset="0"/>
                  <a:cs typeface="Courier New" panose="02070309020205020404" pitchFamily="49" charset="0"/>
                </a:rPr>
                <a:t>PROCEDURE</a:t>
              </a:r>
              <a:endParaRPr lang="en-US" altLang="en-US" sz="1400" b="1" dirty="0">
                <a:solidFill>
                  <a:srgbClr val="FF0000"/>
                </a:solidFill>
                <a:latin typeface="Courier New" panose="02070309020205020404" pitchFamily="49" charset="0"/>
                <a:cs typeface="Courier New" panose="02070309020205020404" pitchFamily="49" charset="0"/>
              </a:endParaRPr>
            </a:p>
          </p:txBody>
        </p:sp>
        <p:cxnSp>
          <p:nvCxnSpPr>
            <p:cNvPr id="32786" name="Straight Connector 37"/>
            <p:cNvCxnSpPr>
              <a:cxnSpLocks noChangeShapeType="1"/>
              <a:endCxn id="32796" idx="0"/>
            </p:cNvCxnSpPr>
            <p:nvPr/>
          </p:nvCxnSpPr>
          <p:spPr bwMode="auto">
            <a:xfrm>
              <a:off x="7518224" y="4191000"/>
              <a:ext cx="1" cy="644381"/>
            </a:xfrm>
            <a:prstGeom prst="line">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32787" name="Rectangle 41"/>
            <p:cNvSpPr>
              <a:spLocks noChangeArrowheads="1"/>
            </p:cNvSpPr>
            <p:nvPr/>
          </p:nvSpPr>
          <p:spPr bwMode="auto">
            <a:xfrm>
              <a:off x="8469312" y="5181601"/>
              <a:ext cx="180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en-US" sz="1400" b="1" dirty="0">
                  <a:solidFill>
                    <a:srgbClr val="FF0000"/>
                  </a:solidFill>
                  <a:latin typeface="Courier New" panose="02070309020205020404" pitchFamily="49" charset="0"/>
                  <a:cs typeface="Courier New" panose="02070309020205020404" pitchFamily="49" charset="0"/>
                </a:rPr>
                <a:t>SELECT</a:t>
              </a:r>
              <a:r>
                <a:rPr lang="fr-FR" altLang="en-US" sz="1400" b="1" dirty="0">
                  <a:solidFill>
                    <a:srgbClr val="FF0000"/>
                  </a:solidFill>
                </a:rPr>
                <a:t> </a:t>
              </a:r>
              <a:r>
                <a:rPr lang="fr-FR" altLang="en-US" sz="1400" b="1" dirty="0">
                  <a:solidFill>
                    <a:srgbClr val="FF0000"/>
                  </a:solidFill>
                  <a:latin typeface="Courier New" panose="02070309020205020404" pitchFamily="49" charset="0"/>
                  <a:cs typeface="Courier New" panose="02070309020205020404" pitchFamily="49" charset="0"/>
                </a:rPr>
                <a:t>ANY</a:t>
              </a:r>
              <a:r>
                <a:rPr lang="fr-FR" altLang="en-US" sz="1400" b="1" dirty="0">
                  <a:solidFill>
                    <a:srgbClr val="FF0000"/>
                  </a:solidFill>
                </a:rPr>
                <a:t> </a:t>
              </a:r>
              <a:r>
                <a:rPr lang="fr-FR" altLang="en-US" sz="1400" b="1" dirty="0">
                  <a:solidFill>
                    <a:srgbClr val="FF0000"/>
                  </a:solidFill>
                  <a:latin typeface="Courier New" panose="02070309020205020404" pitchFamily="49" charset="0"/>
                  <a:cs typeface="Courier New" panose="02070309020205020404" pitchFamily="49" charset="0"/>
                </a:rPr>
                <a:t>TABLE</a:t>
              </a:r>
            </a:p>
          </p:txBody>
        </p:sp>
        <p:pic>
          <p:nvPicPr>
            <p:cNvPr id="32788" name="Picture 32" descr="Profil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83546" y="4870810"/>
              <a:ext cx="453159" cy="95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9" name="Group 35"/>
            <p:cNvGrpSpPr>
              <a:grpSpLocks/>
            </p:cNvGrpSpPr>
            <p:nvPr/>
          </p:nvGrpSpPr>
          <p:grpSpPr bwMode="auto">
            <a:xfrm>
              <a:off x="1446212" y="4800600"/>
              <a:ext cx="1009651" cy="661988"/>
              <a:chOff x="-85725" y="5181600"/>
              <a:chExt cx="1009651" cy="661988"/>
            </a:xfrm>
          </p:grpSpPr>
          <p:pic>
            <p:nvPicPr>
              <p:cNvPr id="32803" name="Picture 1051" descr="C:\data\ILT\Data Vault\lessons\graphics\realms\peop042_red_user.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646113" y="5181600"/>
                <a:ext cx="277813"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04" name="TextBox 45"/>
              <p:cNvSpPr txBox="1">
                <a:spLocks noChangeArrowheads="1"/>
              </p:cNvSpPr>
              <p:nvPr/>
            </p:nvSpPr>
            <p:spPr bwMode="auto">
              <a:xfrm>
                <a:off x="-85725" y="5358607"/>
                <a:ext cx="674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altLang="en-US" sz="1400" b="1" dirty="0">
                    <a:solidFill>
                      <a:srgbClr val="000000"/>
                    </a:solidFill>
                  </a:rPr>
                  <a:t>APPS</a:t>
                </a:r>
                <a:endParaRPr lang="en-US" altLang="en-US" sz="1400" b="1" dirty="0">
                  <a:solidFill>
                    <a:srgbClr val="000000"/>
                  </a:solidFill>
                </a:endParaRPr>
              </a:p>
            </p:txBody>
          </p:sp>
        </p:grpSp>
        <p:grpSp>
          <p:nvGrpSpPr>
            <p:cNvPr id="32790" name="Group 36"/>
            <p:cNvGrpSpPr>
              <a:grpSpLocks/>
            </p:cNvGrpSpPr>
            <p:nvPr/>
          </p:nvGrpSpPr>
          <p:grpSpPr bwMode="auto">
            <a:xfrm>
              <a:off x="2973027" y="4835381"/>
              <a:ext cx="1521177" cy="695614"/>
              <a:chOff x="1360191" y="5216380"/>
              <a:chExt cx="1522301" cy="695614"/>
            </a:xfrm>
          </p:grpSpPr>
          <p:pic>
            <p:nvPicPr>
              <p:cNvPr id="52" name="Picture 2" descr="Media: Performing Arts, Theater"/>
              <p:cNvPicPr>
                <a:picLocks noChangeAspect="1" noChangeArrowheads="1"/>
              </p:cNvPicPr>
              <p:nvPr/>
            </p:nvPicPr>
            <p:blipFill>
              <a:blip r:embed="rId7" cstate="print">
                <a:duotone>
                  <a:schemeClr val="accent6">
                    <a:shade val="45000"/>
                    <a:satMod val="135000"/>
                  </a:schemeClr>
                  <a:prstClr val="white"/>
                </a:duotone>
              </a:blip>
              <a:srcRect/>
              <a:stretch>
                <a:fillRect/>
              </a:stretch>
            </p:blipFill>
            <p:spPr bwMode="gray">
              <a:xfrm>
                <a:off x="1360191" y="5216380"/>
                <a:ext cx="707176" cy="695614"/>
              </a:xfrm>
              <a:prstGeom prst="rect">
                <a:avLst/>
              </a:prstGeom>
              <a:noFill/>
            </p:spPr>
          </p:pic>
          <p:sp>
            <p:nvSpPr>
              <p:cNvPr id="32802" name="TextBox 47"/>
              <p:cNvSpPr txBox="1">
                <a:spLocks noChangeArrowheads="1"/>
              </p:cNvSpPr>
              <p:nvPr/>
            </p:nvSpPr>
            <p:spPr bwMode="auto">
              <a:xfrm>
                <a:off x="2029374" y="5302577"/>
                <a:ext cx="8531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altLang="en-US" sz="1400" b="1" dirty="0">
                    <a:solidFill>
                      <a:srgbClr val="000000"/>
                    </a:solidFill>
                  </a:rPr>
                  <a:t>PUBLIC</a:t>
                </a:r>
              </a:p>
              <a:p>
                <a:pPr algn="ctr" eaLnBrk="1" hangingPunct="1"/>
                <a:r>
                  <a:rPr lang="en-US" altLang="en-US" sz="1400" b="1" dirty="0">
                    <a:solidFill>
                      <a:srgbClr val="000000"/>
                    </a:solidFill>
                  </a:rPr>
                  <a:t>role</a:t>
                </a:r>
              </a:p>
            </p:txBody>
          </p:sp>
        </p:grpSp>
        <p:sp>
          <p:nvSpPr>
            <p:cNvPr id="32791" name="TextBox 59"/>
            <p:cNvSpPr txBox="1">
              <a:spLocks noChangeArrowheads="1"/>
            </p:cNvSpPr>
            <p:nvPr/>
          </p:nvSpPr>
          <p:spPr bwMode="auto">
            <a:xfrm>
              <a:off x="2376488" y="5597524"/>
              <a:ext cx="8210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altLang="en-US" sz="1400" b="1" dirty="0">
                  <a:solidFill>
                    <a:srgbClr val="000000"/>
                  </a:solidFill>
                </a:rPr>
                <a:t>Sales</a:t>
              </a:r>
            </a:p>
            <a:p>
              <a:pPr algn="ctr" eaLnBrk="1" hangingPunct="1"/>
              <a:r>
                <a:rPr lang="fr-FR" altLang="en-US" sz="1400" b="1" dirty="0">
                  <a:solidFill>
                    <a:srgbClr val="000000"/>
                  </a:solidFill>
                </a:rPr>
                <a:t>module</a:t>
              </a:r>
              <a:endParaRPr lang="en-US" altLang="en-US" sz="1400" b="1" dirty="0">
                <a:solidFill>
                  <a:srgbClr val="000000"/>
                </a:solidFill>
              </a:endParaRPr>
            </a:p>
          </p:txBody>
        </p:sp>
        <p:sp>
          <p:nvSpPr>
            <p:cNvPr id="6" name="Pentagon 4"/>
            <p:cNvSpPr/>
            <p:nvPr/>
          </p:nvSpPr>
          <p:spPr>
            <a:xfrm>
              <a:off x="4265612" y="2584946"/>
              <a:ext cx="1689540" cy="714232"/>
            </a:xfrm>
            <a:prstGeom prst="rect">
              <a:avLst/>
            </a:prstGeom>
            <a:noFill/>
            <a:ln>
              <a:noFill/>
            </a:ln>
            <a:effectLst/>
            <a:scene3d>
              <a:camera prst="perspectiveRelaxedModerately" zoom="92000"/>
              <a:lightRig rig="balanced" dir="t">
                <a:rot lat="0" lon="0" rev="12700000"/>
              </a:lightRig>
            </a:scene3d>
            <a:sp3d/>
          </p:spPr>
          <p:txBody>
            <a:bodyPr lIns="64008" tIns="32004" rIns="16002" bIns="32004" spcCol="1270" anchor="ctr"/>
            <a:lstStyle/>
            <a:p>
              <a:pPr algn="ctr" defTabSz="533400" fontAlgn="auto">
                <a:spcAft>
                  <a:spcPts val="0"/>
                </a:spcAft>
                <a:defRPr/>
              </a:pPr>
              <a:r>
                <a:rPr lang="fr-FR" sz="1400" dirty="0">
                  <a:solidFill>
                    <a:srgbClr val="000000"/>
                  </a:solidFill>
                  <a:latin typeface="Arial"/>
                </a:rPr>
                <a:t>2. </a:t>
              </a:r>
              <a:r>
                <a:rPr lang="en-US" sz="1400" dirty="0">
                  <a:solidFill>
                    <a:srgbClr val="000000"/>
                  </a:solidFill>
                  <a:latin typeface="Arial"/>
                </a:rPr>
                <a:t>Start analyzing  </a:t>
              </a:r>
            </a:p>
            <a:p>
              <a:pPr algn="ctr" defTabSz="533400" fontAlgn="auto">
                <a:spcAft>
                  <a:spcPts val="0"/>
                </a:spcAft>
                <a:defRPr/>
              </a:pPr>
              <a:r>
                <a:rPr lang="en-US" sz="1400" dirty="0">
                  <a:solidFill>
                    <a:srgbClr val="000000"/>
                  </a:solidFill>
                  <a:latin typeface="Arial"/>
                </a:rPr>
                <a:t>    used privileges.</a:t>
              </a:r>
            </a:p>
            <a:p>
              <a:pPr algn="ctr" defTabSz="533400" fontAlgn="auto">
                <a:spcAft>
                  <a:spcPts val="0"/>
                </a:spcAft>
                <a:defRPr/>
              </a:pPr>
              <a:r>
                <a:rPr lang="en-US" sz="1400" dirty="0">
                  <a:solidFill>
                    <a:srgbClr val="000000"/>
                  </a:solidFill>
                  <a:latin typeface="Arial"/>
                </a:rPr>
                <a:t>3. Stop analyzing.</a:t>
              </a:r>
              <a:endParaRPr lang="fr-FR" sz="1400" dirty="0">
                <a:solidFill>
                  <a:srgbClr val="000000"/>
                </a:solidFill>
                <a:latin typeface="Arial"/>
              </a:endParaRPr>
            </a:p>
          </p:txBody>
        </p:sp>
        <p:sp>
          <p:nvSpPr>
            <p:cNvPr id="61" name="Rectangle 60"/>
            <p:cNvSpPr/>
            <p:nvPr/>
          </p:nvSpPr>
          <p:spPr>
            <a:xfrm>
              <a:off x="3998119" y="5886450"/>
              <a:ext cx="1624012" cy="307975"/>
            </a:xfrm>
            <a:prstGeom prst="rect">
              <a:avLst/>
            </a:prstGeom>
          </p:spPr>
          <p:txBody>
            <a:bodyPr anchor="ctr">
              <a:spAutoFit/>
            </a:bodyPr>
            <a:lstStyle/>
            <a:p>
              <a:pPr algn="ctr">
                <a:defRPr/>
              </a:pPr>
              <a:r>
                <a:rPr lang="en-US" sz="1400" b="1" dirty="0">
                  <a:solidFill>
                    <a:srgbClr val="000000"/>
                  </a:solidFill>
                  <a:latin typeface="+mj-lt"/>
                  <a:cs typeface="Courier New" pitchFamily="49" charset="0"/>
                </a:rPr>
                <a:t>Used privileges</a:t>
              </a:r>
              <a:endParaRPr lang="en-US" sz="1400" b="1" dirty="0">
                <a:solidFill>
                  <a:srgbClr val="000000"/>
                </a:solidFill>
                <a:latin typeface="+mj-lt"/>
              </a:endParaRPr>
            </a:p>
          </p:txBody>
        </p:sp>
        <p:sp>
          <p:nvSpPr>
            <p:cNvPr id="62" name="Chevron 61"/>
            <p:cNvSpPr/>
            <p:nvPr/>
          </p:nvSpPr>
          <p:spPr>
            <a:xfrm>
              <a:off x="1979612" y="2362200"/>
              <a:ext cx="2270760" cy="1066800"/>
            </a:xfrm>
            <a:prstGeom prst="chevron">
              <a:avLst/>
            </a:prstGeom>
            <a:solidFill>
              <a:srgbClr val="92D050"/>
            </a:solidFill>
            <a:ln>
              <a:noFill/>
            </a:ln>
            <a:effectLst/>
            <a:scene3d>
              <a:camera prst="perspectiveRelaxedModerately" zoom="92000"/>
              <a:lightRig rig="balanced" dir="t">
                <a:rot lat="0" lon="0" rev="12700000"/>
              </a:lightRig>
            </a:scene3d>
            <a:sp3d prstMaterial="plastic">
              <a:bevelT w="50800" h="50800"/>
              <a:bevelB w="50800" h="50800"/>
            </a:sp3d>
          </p:spPr>
          <p:txBody>
            <a:bodyPr/>
            <a:lstStyle/>
            <a:p>
              <a:pPr>
                <a:defRPr/>
              </a:pPr>
              <a:endParaRPr lang="en-US" dirty="0">
                <a:latin typeface="Arial" charset="0"/>
                <a:cs typeface="Arial" charset="0"/>
              </a:endParaRPr>
            </a:p>
          </p:txBody>
        </p:sp>
        <p:sp>
          <p:nvSpPr>
            <p:cNvPr id="63" name="Pentagon 4"/>
            <p:cNvSpPr/>
            <p:nvPr/>
          </p:nvSpPr>
          <p:spPr>
            <a:xfrm>
              <a:off x="2718330" y="2712320"/>
              <a:ext cx="937682" cy="425828"/>
            </a:xfrm>
            <a:prstGeom prst="rect">
              <a:avLst/>
            </a:prstGeom>
            <a:noFill/>
            <a:ln>
              <a:noFill/>
            </a:ln>
            <a:effectLst/>
            <a:scene3d>
              <a:camera prst="perspectiveRelaxedModerately" zoom="92000"/>
              <a:lightRig rig="balanced" dir="t">
                <a:rot lat="0" lon="0" rev="12700000"/>
              </a:lightRig>
            </a:scene3d>
            <a:sp3d/>
          </p:spPr>
          <p:txBody>
            <a:bodyPr lIns="64008" tIns="32004" rIns="16002" bIns="32004" spcCol="1270" anchor="ctr"/>
            <a:lstStyle/>
            <a:p>
              <a:pPr algn="ctr" defTabSz="533400" fontAlgn="auto">
                <a:spcAft>
                  <a:spcPts val="0"/>
                </a:spcAft>
                <a:defRPr/>
              </a:pPr>
              <a:r>
                <a:rPr lang="en-US" sz="1400" dirty="0">
                  <a:solidFill>
                    <a:srgbClr val="000000"/>
                  </a:solidFill>
                  <a:latin typeface="Arial"/>
                </a:rPr>
                <a:t>1. Create analysis</a:t>
              </a:r>
              <a:r>
                <a:rPr lang="en-US" dirty="0">
                  <a:solidFill>
                    <a:srgbClr val="000000"/>
                  </a:solidFill>
                  <a:latin typeface="Arial"/>
                  <a:cs typeface="Arial" charset="0"/>
                </a:rPr>
                <a:t>.</a:t>
              </a:r>
              <a:endParaRPr lang="fr-FR" dirty="0">
                <a:solidFill>
                  <a:srgbClr val="000000"/>
                </a:solidFill>
                <a:latin typeface="Arial"/>
                <a:cs typeface="Arial" charset="0"/>
              </a:endParaRPr>
            </a:p>
          </p:txBody>
        </p:sp>
        <p:pic>
          <p:nvPicPr>
            <p:cNvPr id="32796" name="Picture 67" descr="List.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292367" y="4835381"/>
              <a:ext cx="451715" cy="95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Rectangle 68"/>
            <p:cNvSpPr/>
            <p:nvPr/>
          </p:nvSpPr>
          <p:spPr>
            <a:xfrm>
              <a:off x="6656212" y="5886449"/>
              <a:ext cx="1724025" cy="307975"/>
            </a:xfrm>
            <a:prstGeom prst="rect">
              <a:avLst/>
            </a:prstGeom>
          </p:spPr>
          <p:txBody>
            <a:bodyPr anchor="ctr">
              <a:spAutoFit/>
            </a:bodyPr>
            <a:lstStyle/>
            <a:p>
              <a:pPr algn="ctr">
                <a:defRPr/>
              </a:pPr>
              <a:r>
                <a:rPr lang="en-US" sz="1400" b="1" dirty="0">
                  <a:solidFill>
                    <a:srgbClr val="000000"/>
                  </a:solidFill>
                  <a:latin typeface="+mj-lt"/>
                  <a:cs typeface="Courier New" pitchFamily="49" charset="0"/>
                </a:rPr>
                <a:t>Unused privileges</a:t>
              </a:r>
              <a:endParaRPr lang="en-US" sz="1400" b="1" dirty="0">
                <a:solidFill>
                  <a:srgbClr val="000000"/>
                </a:solidFill>
                <a:latin typeface="+mj-lt"/>
              </a:endParaRPr>
            </a:p>
          </p:txBody>
        </p:sp>
        <p:cxnSp>
          <p:nvCxnSpPr>
            <p:cNvPr id="32798" name="Shape 38"/>
            <p:cNvCxnSpPr>
              <a:cxnSpLocks noChangeShapeType="1"/>
            </p:cNvCxnSpPr>
            <p:nvPr/>
          </p:nvCxnSpPr>
          <p:spPr bwMode="auto">
            <a:xfrm rot="10800000" flipV="1">
              <a:off x="2335213" y="3886200"/>
              <a:ext cx="219075" cy="822971"/>
            </a:xfrm>
            <a:prstGeom prst="bentConnector2">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32799" name="Shape 40"/>
            <p:cNvCxnSpPr>
              <a:cxnSpLocks noChangeShapeType="1"/>
            </p:cNvCxnSpPr>
            <p:nvPr/>
          </p:nvCxnSpPr>
          <p:spPr bwMode="auto">
            <a:xfrm>
              <a:off x="3122612" y="3895674"/>
              <a:ext cx="198438" cy="880222"/>
            </a:xfrm>
            <a:prstGeom prst="bentConnector2">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32800" name="Straight Arrow Connector 42"/>
            <p:cNvCxnSpPr>
              <a:cxnSpLocks noChangeShapeType="1"/>
            </p:cNvCxnSpPr>
            <p:nvPr/>
          </p:nvCxnSpPr>
          <p:spPr bwMode="auto">
            <a:xfrm>
              <a:off x="2787017" y="4441824"/>
              <a:ext cx="0" cy="106680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318604895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7982" y="365127"/>
            <a:ext cx="8914030" cy="320673"/>
          </a:xfrm>
        </p:spPr>
        <p:txBody>
          <a:bodyPr>
            <a:normAutofit fontScale="90000"/>
          </a:bodyPr>
          <a:lstStyle/>
          <a:p>
            <a:pPr eaLnBrk="1" hangingPunct="1"/>
            <a:r>
              <a:rPr lang="en-US" dirty="0"/>
              <a:t>Managing Oracle Cloud Compute Node Users</a:t>
            </a:r>
            <a:endParaRPr lang="en-US" altLang="es-MX" dirty="0"/>
          </a:p>
        </p:txBody>
      </p:sp>
      <p:sp>
        <p:nvSpPr>
          <p:cNvPr id="9219" name="Content Placeholder 9"/>
          <p:cNvSpPr>
            <a:spLocks noGrp="1"/>
          </p:cNvSpPr>
          <p:nvPr>
            <p:ph idx="1"/>
          </p:nvPr>
        </p:nvSpPr>
        <p:spPr>
          <a:xfrm>
            <a:off x="622138" y="1242485"/>
            <a:ext cx="10944549" cy="357356"/>
          </a:xfrm>
        </p:spPr>
        <p:txBody>
          <a:bodyPr>
            <a:normAutofit fontScale="85000" lnSpcReduction="20000"/>
          </a:bodyPr>
          <a:lstStyle/>
          <a:p>
            <a:pPr>
              <a:defRPr/>
            </a:pPr>
            <a:r>
              <a:rPr lang="en-US" dirty="0">
                <a:latin typeface="+mn-lt"/>
              </a:rPr>
              <a:t>When a database deployment is created, three Linux users are created.</a:t>
            </a:r>
          </a:p>
        </p:txBody>
      </p:sp>
      <p:graphicFrame>
        <p:nvGraphicFramePr>
          <p:cNvPr id="4" name="Group 465"/>
          <p:cNvGraphicFramePr>
            <a:graphicFrameLocks noGrp="1"/>
          </p:cNvGraphicFramePr>
          <p:nvPr>
            <p:extLst>
              <p:ext uri="{D42A27DB-BD31-4B8C-83A1-F6EECF244321}">
                <p14:modId xmlns:p14="http://schemas.microsoft.com/office/powerpoint/2010/main" val="2312038100"/>
              </p:ext>
            </p:extLst>
          </p:nvPr>
        </p:nvGraphicFramePr>
        <p:xfrm>
          <a:off x="2934913" y="2307336"/>
          <a:ext cx="6318998" cy="2721864"/>
        </p:xfrm>
        <a:graphic>
          <a:graphicData uri="http://schemas.openxmlformats.org/drawingml/2006/table">
            <a:tbl>
              <a:tblPr firstRow="1" firstCol="1" bandRow="1">
                <a:tableStyleId>{5FD0F851-EC5A-4D38-B0AD-8093EC10F338}</a:tableStyleId>
              </a:tblPr>
              <a:tblGrid>
                <a:gridCol w="1507220">
                  <a:extLst>
                    <a:ext uri="{9D8B030D-6E8A-4147-A177-3AD203B41FA5}">
                      <a16:colId xmlns="" xmlns:a16="http://schemas.microsoft.com/office/drawing/2014/main" val="20000"/>
                    </a:ext>
                  </a:extLst>
                </a:gridCol>
                <a:gridCol w="4811778">
                  <a:extLst>
                    <a:ext uri="{9D8B030D-6E8A-4147-A177-3AD203B41FA5}">
                      <a16:colId xmlns="" xmlns:a16="http://schemas.microsoft.com/office/drawing/2014/main"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rgbClr val="000000"/>
                          </a:solidFill>
                          <a:effectLst/>
                          <a:latin typeface="+mn-lt"/>
                        </a:rPr>
                        <a:t>OS User</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Authorization</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itchFamily="49" charset="0"/>
                          <a:cs typeface="Courier New" pitchFamily="49" charset="0"/>
                        </a:rPr>
                        <a:t>opc</a:t>
                      </a:r>
                    </a:p>
                  </a:txBody>
                  <a:tcPr marL="121888" marR="121888" marT="91440" marB="9144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Authorized to log in to the compute node</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Authorized to run </a:t>
                      </a:r>
                      <a:r>
                        <a:rPr kumimoji="0" lang="en-US" sz="1600" u="none" strike="noStrike" cap="none" normalizeH="0" baseline="0" dirty="0">
                          <a:ln>
                            <a:noFill/>
                          </a:ln>
                          <a:solidFill>
                            <a:srgbClr val="000000"/>
                          </a:solidFill>
                          <a:effectLst/>
                          <a:latin typeface="Courier New" pitchFamily="49" charset="0"/>
                          <a:cs typeface="Courier New" pitchFamily="49" charset="0"/>
                        </a:rPr>
                        <a:t>root</a:t>
                      </a:r>
                      <a:r>
                        <a:rPr kumimoji="0" lang="en-US" sz="1600" u="none" strike="noStrike" cap="none" normalizeH="0" baseline="0" dirty="0">
                          <a:ln>
                            <a:noFill/>
                          </a:ln>
                          <a:solidFill>
                            <a:srgbClr val="000000"/>
                          </a:solidFill>
                          <a:effectLst/>
                        </a:rPr>
                        <a:t> commands</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mn-lt"/>
                          <a:cs typeface="Courier New" pitchFamily="49" charset="0"/>
                        </a:rPr>
                        <a:t>Can use </a:t>
                      </a:r>
                      <a:r>
                        <a:rPr kumimoji="0" lang="en-US" sz="1600" b="0" i="0" u="none" strike="noStrike" cap="none" normalizeH="0" baseline="0" dirty="0">
                          <a:ln>
                            <a:noFill/>
                          </a:ln>
                          <a:solidFill>
                            <a:srgbClr val="000000"/>
                          </a:solidFill>
                          <a:effectLst/>
                          <a:latin typeface="Courier New" pitchFamily="49" charset="0"/>
                          <a:cs typeface="Courier New" pitchFamily="49" charset="0"/>
                        </a:rPr>
                        <a:t>sudo –s</a:t>
                      </a:r>
                    </a:p>
                  </a:txBody>
                  <a:tcPr marL="121888" marR="121888" marT="91440" marB="9144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itchFamily="49" charset="0"/>
                          <a:cs typeface="Courier New" pitchFamily="49" charset="0"/>
                        </a:rPr>
                        <a:t>oracle</a:t>
                      </a:r>
                      <a:endParaRPr kumimoji="0" lang="en-US" sz="1900" b="0" i="0" u="none" strike="noStrike" cap="none" normalizeH="0" baseline="0" dirty="0">
                        <a:ln>
                          <a:noFill/>
                        </a:ln>
                        <a:solidFill>
                          <a:srgbClr val="000000"/>
                        </a:solidFill>
                        <a:effectLst/>
                        <a:latin typeface="Courier New" pitchFamily="49" charset="0"/>
                        <a:cs typeface="Courier New" pitchFamily="49" charset="0"/>
                      </a:endParaRPr>
                    </a:p>
                  </a:txBody>
                  <a:tcPr marL="121888" marR="121888" marT="91440" marB="9144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Authorized to log in to the compute node</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Not authorized to run </a:t>
                      </a:r>
                      <a:r>
                        <a:rPr kumimoji="0" lang="en-US" sz="1600" b="0" i="0" u="none" strike="noStrike" cap="none" normalizeH="0" baseline="0" dirty="0">
                          <a:ln>
                            <a:noFill/>
                          </a:ln>
                          <a:solidFill>
                            <a:srgbClr val="000000"/>
                          </a:solidFill>
                          <a:effectLst/>
                          <a:latin typeface="Courier New" pitchFamily="49" charset="0"/>
                          <a:cs typeface="Courier New" pitchFamily="49" charset="0"/>
                        </a:rPr>
                        <a:t>root</a:t>
                      </a:r>
                      <a:r>
                        <a:rPr kumimoji="0" lang="en-US" sz="1600" b="0" i="0" u="none" strike="noStrike" cap="none" normalizeH="0" baseline="0" dirty="0">
                          <a:ln>
                            <a:noFill/>
                          </a:ln>
                          <a:solidFill>
                            <a:srgbClr val="000000"/>
                          </a:solidFill>
                          <a:effectLst/>
                          <a:latin typeface="Arial" pitchFamily="34" charset="0"/>
                        </a:rPr>
                        <a:t> commands</a:t>
                      </a:r>
                    </a:p>
                  </a:txBody>
                  <a:tcPr marL="121888" marR="121888" marT="91440" marB="9144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itchFamily="49" charset="0"/>
                          <a:cs typeface="Courier New" pitchFamily="49" charset="0"/>
                        </a:rPr>
                        <a:t>root</a:t>
                      </a:r>
                      <a:endParaRPr kumimoji="0" lang="en-US" sz="1900" b="0" i="0" u="none" strike="noStrike" cap="none" normalizeH="0" baseline="0" dirty="0">
                        <a:ln>
                          <a:noFill/>
                        </a:ln>
                        <a:solidFill>
                          <a:srgbClr val="000000"/>
                        </a:solidFill>
                        <a:effectLst/>
                        <a:latin typeface="Courier New" pitchFamily="49" charset="0"/>
                        <a:cs typeface="Courier New" pitchFamily="49" charset="0"/>
                      </a:endParaRPr>
                    </a:p>
                  </a:txBody>
                  <a:tcPr marL="121888" marR="121888" marT="91440" marB="9144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Not authorized to log in to the compute node</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3"/>
                  </a:ext>
                </a:extLst>
              </a:tr>
            </a:tbl>
          </a:graphicData>
        </a:graphic>
      </p:graphicFrame>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6412" y="457200"/>
            <a:ext cx="1149804" cy="952500"/>
          </a:xfrm>
          <a:prstGeom prst="rect">
            <a:avLst/>
          </a:prstGeom>
        </p:spPr>
      </p:pic>
    </p:spTree>
    <p:custDataLst>
      <p:tags r:id="rId1"/>
    </p:custDataLst>
    <p:extLst>
      <p:ext uri="{BB962C8B-B14F-4D97-AF65-F5344CB8AC3E}">
        <p14:creationId xmlns:p14="http://schemas.microsoft.com/office/powerpoint/2010/main" val="310987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1321260" y="944332"/>
            <a:ext cx="9546305" cy="5205076"/>
            <a:chOff x="830654" y="1268641"/>
            <a:chExt cx="7482693" cy="3029827"/>
          </a:xfrm>
        </p:grpSpPr>
        <p:sp>
          <p:nvSpPr>
            <p:cNvPr id="42" name="Freeform 41"/>
            <p:cNvSpPr/>
            <p:nvPr/>
          </p:nvSpPr>
          <p:spPr bwMode="auto">
            <a:xfrm>
              <a:off x="1330134" y="4252749"/>
              <a:ext cx="6483733"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43" name="Rounded Rectangle 42"/>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33794" name="Rectangle 25"/>
          <p:cNvSpPr>
            <a:spLocks noGrp="1" noChangeArrowheads="1"/>
          </p:cNvSpPr>
          <p:nvPr>
            <p:ph type="title"/>
          </p:nvPr>
        </p:nvSpPr>
        <p:spPr>
          <a:xfrm>
            <a:off x="900462" y="186227"/>
            <a:ext cx="10057030" cy="483913"/>
          </a:xfrm>
        </p:spPr>
        <p:txBody>
          <a:bodyPr>
            <a:normAutofit fontScale="90000"/>
          </a:bodyPr>
          <a:lstStyle/>
          <a:p>
            <a:pPr eaLnBrk="1" hangingPunct="1"/>
            <a:r>
              <a:rPr lang="en-US" altLang="en-US" dirty="0"/>
              <a:t>Privilege Analysis Flow</a:t>
            </a:r>
          </a:p>
        </p:txBody>
      </p:sp>
      <p:grpSp>
        <p:nvGrpSpPr>
          <p:cNvPr id="3" name="Group 2"/>
          <p:cNvGrpSpPr/>
          <p:nvPr/>
        </p:nvGrpSpPr>
        <p:grpSpPr>
          <a:xfrm>
            <a:off x="2145047" y="1073898"/>
            <a:ext cx="7898730" cy="4945944"/>
            <a:chOff x="1853282" y="949181"/>
            <a:chExt cx="7898730" cy="5364130"/>
          </a:xfrm>
        </p:grpSpPr>
        <p:sp>
          <p:nvSpPr>
            <p:cNvPr id="39" name="Content Placeholder 2"/>
            <p:cNvSpPr txBox="1">
              <a:spLocks/>
            </p:cNvSpPr>
            <p:nvPr/>
          </p:nvSpPr>
          <p:spPr bwMode="gray">
            <a:xfrm>
              <a:off x="4262995" y="3777531"/>
              <a:ext cx="4224458" cy="38314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nchor="ctr">
              <a:spAutoFit/>
            </a:bodyPr>
            <a:lstStyle/>
            <a:p>
              <a:pPr algn="ctr"/>
              <a:r>
                <a:rPr lang="en-US" altLang="en-US" sz="1400" b="1" dirty="0">
                  <a:latin typeface="Courier New" panose="02070309020205020404" pitchFamily="49" charset="0"/>
                  <a:cs typeface="Courier New" panose="02070309020205020404" pitchFamily="49" charset="0"/>
                </a:rPr>
                <a:t>DBMS_PRIVILEGE_CAPTURE.</a:t>
              </a:r>
              <a:r>
                <a:rPr lang="en-US" altLang="en-US" sz="1400" b="1" dirty="0">
                  <a:solidFill>
                    <a:schemeClr val="accent1"/>
                  </a:solidFill>
                  <a:latin typeface="Courier New" panose="02070309020205020404" pitchFamily="49" charset="0"/>
                  <a:cs typeface="Courier New" panose="02070309020205020404" pitchFamily="49" charset="0"/>
                </a:rPr>
                <a:t>DISABLE_CAPTURE</a:t>
              </a:r>
            </a:p>
          </p:txBody>
        </p:sp>
        <p:pic>
          <p:nvPicPr>
            <p:cNvPr id="35" name="Picture 2" descr="Media: Performing Arts, Theater"/>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gray">
            <a:xfrm>
              <a:off x="2339237" y="949181"/>
              <a:ext cx="707175" cy="695614"/>
            </a:xfrm>
            <a:prstGeom prst="rect">
              <a:avLst/>
            </a:prstGeom>
            <a:noFill/>
          </p:spPr>
        </p:pic>
        <p:sp>
          <p:nvSpPr>
            <p:cNvPr id="33796" name="TextBox 35"/>
            <p:cNvSpPr txBox="1">
              <a:spLocks noChangeArrowheads="1"/>
            </p:cNvSpPr>
            <p:nvPr/>
          </p:nvSpPr>
          <p:spPr bwMode="auto">
            <a:xfrm>
              <a:off x="1853282" y="1679981"/>
              <a:ext cx="1630575" cy="80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t>Requires the </a:t>
              </a:r>
            </a:p>
            <a:p>
              <a:pPr eaLnBrk="1" hangingPunct="1"/>
              <a:r>
                <a:rPr lang="en-US" altLang="en-US" sz="1400" b="1" dirty="0">
                  <a:latin typeface="Courier New" panose="02070309020205020404" pitchFamily="49" charset="0"/>
                  <a:cs typeface="Courier New" panose="02070309020205020404" pitchFamily="49" charset="0"/>
                </a:rPr>
                <a:t>CAPTURE_ADMIN</a:t>
              </a:r>
              <a:r>
                <a:rPr lang="en-US" altLang="en-US" sz="1400" b="1" dirty="0"/>
                <a:t> </a:t>
              </a:r>
            </a:p>
            <a:p>
              <a:pPr eaLnBrk="1" hangingPunct="1"/>
              <a:r>
                <a:rPr lang="en-US" altLang="en-US" sz="1400" b="1" dirty="0"/>
                <a:t>role</a:t>
              </a:r>
            </a:p>
          </p:txBody>
        </p:sp>
        <p:sp>
          <p:nvSpPr>
            <p:cNvPr id="33808" name="Rectangle 7"/>
            <p:cNvSpPr>
              <a:spLocks noChangeArrowheads="1"/>
            </p:cNvSpPr>
            <p:nvPr/>
          </p:nvSpPr>
          <p:spPr bwMode="blackWhite">
            <a:xfrm>
              <a:off x="3503612" y="1436688"/>
              <a:ext cx="2590800" cy="990600"/>
            </a:xfrm>
            <a:prstGeom prst="rect">
              <a:avLst/>
            </a:prstGeom>
            <a:solidFill>
              <a:schemeClr val="bg1"/>
            </a:solidFill>
            <a:ln w="28575">
              <a:solidFill>
                <a:srgbClr val="000000"/>
              </a:solidFill>
              <a:miter lim="800000"/>
              <a:headEnd/>
              <a:tailEnd/>
            </a:ln>
          </p:spPr>
          <p:txBody>
            <a:bodyPr wrap="none" lIns="46038" tIns="46038" rIns="46038" bIns="46038" anchor="ctr"/>
            <a:lstStyle>
              <a:lvl1pPr marL="365125"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buFont typeface="Arial" panose="020B0604020202020204" pitchFamily="34" charset="0"/>
                <a:buChar char="•"/>
              </a:pPr>
              <a:r>
                <a:rPr lang="en-US" altLang="en-US" sz="1400" b="1" dirty="0">
                  <a:latin typeface="Courier New" panose="02070309020205020404" pitchFamily="49" charset="0"/>
                  <a:cs typeface="Courier New" panose="02070309020205020404" pitchFamily="49" charset="0"/>
                </a:rPr>
                <a:t>Database</a:t>
              </a:r>
            </a:p>
            <a:p>
              <a:pPr eaLnBrk="1" hangingPunct="1">
                <a:buClr>
                  <a:schemeClr val="accent1"/>
                </a:buClr>
                <a:buFont typeface="Arial" panose="020B0604020202020204" pitchFamily="34" charset="0"/>
                <a:buChar char="•"/>
              </a:pPr>
              <a:r>
                <a:rPr lang="en-US" altLang="en-US" sz="1400" b="1" dirty="0">
                  <a:latin typeface="Courier New" panose="02070309020205020404" pitchFamily="49" charset="0"/>
                  <a:cs typeface="Courier New" panose="02070309020205020404" pitchFamily="49" charset="0"/>
                </a:rPr>
                <a:t>Role</a:t>
              </a:r>
              <a:endParaRPr lang="en-US" altLang="en-US" sz="1400" dirty="0">
                <a:latin typeface="Courier New" panose="02070309020205020404" pitchFamily="49" charset="0"/>
                <a:cs typeface="Courier New" panose="02070309020205020404" pitchFamily="49" charset="0"/>
              </a:endParaRPr>
            </a:p>
            <a:p>
              <a:pPr eaLnBrk="1" hangingPunct="1">
                <a:buClr>
                  <a:schemeClr val="accent1"/>
                </a:buClr>
                <a:buFont typeface="Arial" panose="020B0604020202020204" pitchFamily="34" charset="0"/>
                <a:buChar char="•"/>
              </a:pPr>
              <a:r>
                <a:rPr lang="en-US" altLang="en-US" sz="1400" b="1" dirty="0">
                  <a:latin typeface="Courier New" panose="02070309020205020404" pitchFamily="49" charset="0"/>
                  <a:cs typeface="Courier New" panose="02070309020205020404" pitchFamily="49" charset="0"/>
                </a:rPr>
                <a:t>Context</a:t>
              </a:r>
            </a:p>
            <a:p>
              <a:pPr eaLnBrk="1" hangingPunct="1">
                <a:buClr>
                  <a:schemeClr val="accent1"/>
                </a:buClr>
                <a:buFont typeface="Arial" panose="020B0604020202020204" pitchFamily="34" charset="0"/>
                <a:buChar char="•"/>
              </a:pPr>
              <a:r>
                <a:rPr lang="en-US" altLang="en-US" sz="1400" b="1" dirty="0">
                  <a:latin typeface="Courier New" panose="02070309020205020404" pitchFamily="49" charset="0"/>
                  <a:cs typeface="Courier New" panose="02070309020205020404" pitchFamily="49" charset="0"/>
                </a:rPr>
                <a:t>Role and Context</a:t>
              </a:r>
              <a:endParaRPr lang="en-US" altLang="en-US" sz="1400" dirty="0">
                <a:latin typeface="Courier New" panose="02070309020205020404" pitchFamily="49" charset="0"/>
                <a:cs typeface="Courier New" panose="02070309020205020404" pitchFamily="49" charset="0"/>
              </a:endParaRPr>
            </a:p>
          </p:txBody>
        </p:sp>
        <p:sp>
          <p:nvSpPr>
            <p:cNvPr id="33810" name="Rectangle 7"/>
            <p:cNvSpPr>
              <a:spLocks noChangeArrowheads="1"/>
            </p:cNvSpPr>
            <p:nvPr/>
          </p:nvSpPr>
          <p:spPr bwMode="blackWhite">
            <a:xfrm>
              <a:off x="5041724" y="4210932"/>
              <a:ext cx="2667000" cy="304800"/>
            </a:xfrm>
            <a:prstGeom prst="rect">
              <a:avLst/>
            </a:prstGeom>
            <a:solidFill>
              <a:srgbClr val="99CCFF"/>
            </a:solidFill>
            <a:ln w="28575">
              <a:solidFill>
                <a:srgbClr val="000000"/>
              </a:solidFill>
              <a:miter lim="800000"/>
              <a:headEnd/>
              <a:tailEnd/>
            </a:ln>
          </p:spPr>
          <p:txBody>
            <a:bodyPr wrap="none" lIns="46038" tIns="46038" rIns="46038" bIns="46038" anchor="ctr"/>
            <a:lstStyle>
              <a:lvl1pPr marL="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Report</a:t>
              </a:r>
              <a:r>
                <a:rPr lang="en-US" altLang="en-US" sz="1600" dirty="0">
                  <a:solidFill>
                    <a:srgbClr val="000000"/>
                  </a:solidFill>
                </a:rPr>
                <a:t> used privileges.</a:t>
              </a:r>
            </a:p>
          </p:txBody>
        </p:sp>
        <p:sp>
          <p:nvSpPr>
            <p:cNvPr id="33811" name="Rectangle 7"/>
            <p:cNvSpPr>
              <a:spLocks noChangeArrowheads="1"/>
            </p:cNvSpPr>
            <p:nvPr/>
          </p:nvSpPr>
          <p:spPr bwMode="blackWhite">
            <a:xfrm>
              <a:off x="3503612" y="1055688"/>
              <a:ext cx="2590800" cy="304800"/>
            </a:xfrm>
            <a:prstGeom prst="rect">
              <a:avLst/>
            </a:prstGeom>
            <a:solidFill>
              <a:srgbClr val="92D050"/>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cs typeface="Courier New" panose="02070309020205020404" pitchFamily="49" charset="0"/>
                </a:rPr>
                <a:t>Define </a:t>
              </a:r>
              <a:r>
                <a:rPr lang="en-US" altLang="en-US" sz="1600" b="1" dirty="0">
                  <a:solidFill>
                    <a:srgbClr val="000000"/>
                  </a:solidFill>
                  <a:cs typeface="Courier New" panose="02070309020205020404" pitchFamily="49" charset="0"/>
                </a:rPr>
                <a:t>types </a:t>
              </a:r>
              <a:r>
                <a:rPr lang="en-US" altLang="en-US" sz="1600" dirty="0">
                  <a:solidFill>
                    <a:srgbClr val="000000"/>
                  </a:solidFill>
                  <a:cs typeface="Courier New" panose="02070309020205020404" pitchFamily="49" charset="0"/>
                </a:rPr>
                <a:t>of analysis.</a:t>
              </a:r>
              <a:endParaRPr lang="en-US" altLang="en-US" sz="1600" dirty="0">
                <a:solidFill>
                  <a:srgbClr val="000000"/>
                </a:solidFill>
              </a:endParaRPr>
            </a:p>
          </p:txBody>
        </p:sp>
        <p:sp>
          <p:nvSpPr>
            <p:cNvPr id="33819" name="Rectangle 7"/>
            <p:cNvSpPr>
              <a:spLocks noChangeArrowheads="1"/>
            </p:cNvSpPr>
            <p:nvPr/>
          </p:nvSpPr>
          <p:spPr bwMode="blackWhite">
            <a:xfrm>
              <a:off x="4508324" y="2975857"/>
              <a:ext cx="3733800" cy="304800"/>
            </a:xfrm>
            <a:prstGeom prst="rect">
              <a:avLst/>
            </a:prstGeom>
            <a:solidFill>
              <a:schemeClr val="accent3">
                <a:lumMod val="20000"/>
                <a:lumOff val="80000"/>
              </a:schemeClr>
            </a:solidFill>
            <a:ln w="28575">
              <a:solidFill>
                <a:srgbClr val="000000"/>
              </a:solidFill>
              <a:miter lim="800000"/>
              <a:headEnd/>
              <a:tailEnd/>
            </a:ln>
          </p:spPr>
          <p:txBody>
            <a:bodyPr wrap="none" lIns="46038" tIns="46038" rIns="46038" bIns="46038" anchor="ctr"/>
            <a:lstStyle/>
            <a:p>
              <a:pPr algn="ctr">
                <a:defRPr/>
              </a:pPr>
              <a:r>
                <a:rPr lang="en-US" sz="1600" b="1" dirty="0">
                  <a:solidFill>
                    <a:srgbClr val="000000"/>
                  </a:solidFill>
                  <a:cs typeface="Courier New" pitchFamily="49" charset="0"/>
                </a:rPr>
                <a:t>Start</a:t>
              </a:r>
              <a:r>
                <a:rPr lang="en-US" sz="1600" dirty="0">
                  <a:solidFill>
                    <a:srgbClr val="000000"/>
                  </a:solidFill>
                  <a:cs typeface="Courier New" pitchFamily="49" charset="0"/>
                </a:rPr>
                <a:t>/</a:t>
              </a:r>
              <a:r>
                <a:rPr lang="en-US" sz="1600" b="1" dirty="0">
                  <a:solidFill>
                    <a:srgbClr val="000000"/>
                  </a:solidFill>
                  <a:cs typeface="Courier New" pitchFamily="49" charset="0"/>
                </a:rPr>
                <a:t>stop</a:t>
              </a:r>
              <a:r>
                <a:rPr lang="en-US" sz="1600" dirty="0">
                  <a:solidFill>
                    <a:srgbClr val="000000"/>
                  </a:solidFill>
                  <a:cs typeface="Courier New" pitchFamily="49" charset="0"/>
                </a:rPr>
                <a:t> analyzing used privileges.</a:t>
              </a:r>
              <a:endParaRPr lang="en-US" sz="1600" dirty="0">
                <a:solidFill>
                  <a:srgbClr val="000000"/>
                </a:solidFill>
              </a:endParaRPr>
            </a:p>
          </p:txBody>
        </p:sp>
        <p:sp>
          <p:nvSpPr>
            <p:cNvPr id="33821" name="Rectangle 7"/>
            <p:cNvSpPr>
              <a:spLocks noChangeArrowheads="1"/>
            </p:cNvSpPr>
            <p:nvPr/>
          </p:nvSpPr>
          <p:spPr bwMode="blackWhite">
            <a:xfrm>
              <a:off x="6704012" y="1436688"/>
              <a:ext cx="3048000" cy="1295400"/>
            </a:xfrm>
            <a:prstGeom prst="rect">
              <a:avLst/>
            </a:prstGeom>
            <a:solidFill>
              <a:schemeClr val="bg1"/>
            </a:solidFill>
            <a:ln w="28575">
              <a:solidFill>
                <a:srgbClr val="000000"/>
              </a:solidFill>
              <a:miter lim="800000"/>
              <a:headEnd/>
              <a:tailEnd/>
            </a:ln>
          </p:spPr>
          <p:txBody>
            <a:bodyPr wrap="none" lIns="46038" tIns="46038" rIns="46038" bIns="46038" anchor="ctr"/>
            <a:lstStyle>
              <a:lvl1pPr marL="365125" indent="-228600" eaLnBrk="0" hangingPunct="0">
                <a:defRPr>
                  <a:solidFill>
                    <a:schemeClr val="tx1"/>
                  </a:solidFill>
                  <a:latin typeface="Arial" panose="020B0604020202020204" pitchFamily="34" charset="0"/>
                  <a:cs typeface="Arial" panose="020B0604020202020204" pitchFamily="34" charset="0"/>
                </a:defRPr>
              </a:lvl1pPr>
              <a:lvl2pPr marL="822325" indent="-2286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buFont typeface="Arial" panose="020B0604020202020204" pitchFamily="34" charset="0"/>
                <a:buChar char="•"/>
              </a:pPr>
              <a:r>
                <a:rPr lang="en-US" altLang="en-US" sz="1400" b="1" dirty="0">
                  <a:cs typeface="Courier New" panose="02070309020205020404" pitchFamily="49" charset="0"/>
                </a:rPr>
                <a:t>No condition: </a:t>
              </a:r>
              <a:r>
                <a:rPr lang="en-US" altLang="en-US" sz="1400" dirty="0">
                  <a:cs typeface="Courier New" panose="02070309020205020404" pitchFamily="49" charset="0"/>
                </a:rPr>
                <a:t>All privileges</a:t>
              </a:r>
            </a:p>
            <a:p>
              <a:pPr eaLnBrk="1" hangingPunct="1">
                <a:buClr>
                  <a:schemeClr val="accent1"/>
                </a:buClr>
                <a:buFont typeface="Arial" panose="020B0604020202020204" pitchFamily="34" charset="0"/>
                <a:buChar char="•"/>
              </a:pPr>
              <a:r>
                <a:rPr lang="en-US" altLang="en-US" sz="1400" b="1" dirty="0">
                  <a:latin typeface="Courier New" panose="02070309020205020404" pitchFamily="49" charset="0"/>
                  <a:cs typeface="Courier New" panose="02070309020205020404" pitchFamily="49" charset="0"/>
                </a:rPr>
                <a:t>Roles</a:t>
              </a:r>
              <a:r>
                <a:rPr lang="en-US" altLang="en-US" sz="1400" dirty="0">
                  <a:latin typeface="Courier New" panose="02070309020205020404" pitchFamily="49" charset="0"/>
                  <a:cs typeface="Courier New" panose="02070309020205020404" pitchFamily="49" charset="0"/>
                </a:rPr>
                <a:t>: MGR_SALES, PUBLIC</a:t>
              </a:r>
            </a:p>
            <a:p>
              <a:pPr eaLnBrk="1" hangingPunct="1">
                <a:buClr>
                  <a:schemeClr val="accent1"/>
                </a:buClr>
                <a:buFont typeface="Arial" panose="020B0604020202020204" pitchFamily="34" charset="0"/>
                <a:buChar char="•"/>
              </a:pPr>
              <a:r>
                <a:rPr lang="en-US" altLang="en-US" sz="1400" b="1" dirty="0">
                  <a:latin typeface="Courier New" panose="02070309020205020404" pitchFamily="49" charset="0"/>
                  <a:cs typeface="Courier New" panose="02070309020205020404" pitchFamily="49" charset="0"/>
                </a:rPr>
                <a:t>Condition:</a:t>
              </a:r>
            </a:p>
            <a:p>
              <a:pPr lvl="1" eaLnBrk="1" hangingPunct="1"/>
              <a:r>
                <a:rPr lang="en-US" altLang="en-US" sz="1200" b="1" dirty="0">
                  <a:cs typeface="Courier New" panose="02070309020205020404" pitchFamily="49" charset="0"/>
                </a:rPr>
                <a:t>Users </a:t>
              </a:r>
              <a:r>
                <a:rPr lang="en-US" altLang="en-US" sz="1200" dirty="0">
                  <a:latin typeface="Courier New" panose="02070309020205020404" pitchFamily="49" charset="0"/>
                  <a:cs typeface="Courier New" panose="02070309020205020404" pitchFamily="49" charset="0"/>
                </a:rPr>
                <a:t>= HR, SCOTT, OE</a:t>
              </a:r>
            </a:p>
            <a:p>
              <a:pPr lvl="1" eaLnBrk="1" hangingPunct="1"/>
              <a:r>
                <a:rPr lang="en-US" altLang="en-US" sz="1200" b="1" dirty="0">
                  <a:cs typeface="Courier New" panose="02070309020205020404" pitchFamily="49" charset="0"/>
                </a:rPr>
                <a:t>Modules </a:t>
              </a:r>
              <a:r>
                <a:rPr lang="en-US" altLang="en-US" sz="1200" dirty="0">
                  <a:latin typeface="Courier New" panose="02070309020205020404" pitchFamily="49" charset="0"/>
                  <a:cs typeface="Courier New" panose="02070309020205020404" pitchFamily="49" charset="0"/>
                </a:rPr>
                <a:t>= sales</a:t>
              </a:r>
            </a:p>
          </p:txBody>
        </p:sp>
        <p:sp>
          <p:nvSpPr>
            <p:cNvPr id="33822" name="Rectangle 7"/>
            <p:cNvSpPr>
              <a:spLocks noChangeArrowheads="1"/>
            </p:cNvSpPr>
            <p:nvPr/>
          </p:nvSpPr>
          <p:spPr bwMode="blackWhite">
            <a:xfrm>
              <a:off x="6704012" y="1055688"/>
              <a:ext cx="3048000" cy="304800"/>
            </a:xfrm>
            <a:prstGeom prst="rect">
              <a:avLst/>
            </a:prstGeom>
            <a:solidFill>
              <a:srgbClr val="92D050"/>
            </a:solidFill>
            <a:ln w="28575">
              <a:solidFill>
                <a:srgbClr val="000000"/>
              </a:solidFill>
              <a:miter lim="800000"/>
              <a:headEnd/>
              <a:tailEnd/>
            </a:ln>
          </p:spPr>
          <p:txBody>
            <a:bodyPr wrap="none" lIns="46038" tIns="46038" rIns="46038"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solidFill>
                    <a:srgbClr val="000000"/>
                  </a:solidFill>
                  <a:cs typeface="Courier New" panose="02070309020205020404" pitchFamily="49" charset="0"/>
                </a:rPr>
                <a:t>Define </a:t>
              </a:r>
              <a:r>
                <a:rPr lang="en-US" altLang="en-US" sz="1600" b="1" dirty="0">
                  <a:solidFill>
                    <a:srgbClr val="000000"/>
                  </a:solidFill>
                  <a:cs typeface="Courier New" panose="02070309020205020404" pitchFamily="49" charset="0"/>
                </a:rPr>
                <a:t>conditions </a:t>
              </a:r>
              <a:r>
                <a:rPr lang="en-US" altLang="en-US" sz="1600" dirty="0">
                  <a:solidFill>
                    <a:srgbClr val="000000"/>
                  </a:solidFill>
                  <a:cs typeface="Courier New" panose="02070309020205020404" pitchFamily="49" charset="0"/>
                </a:rPr>
                <a:t>of analysis.</a:t>
              </a:r>
              <a:endParaRPr lang="en-US" altLang="en-US" sz="1600" dirty="0">
                <a:solidFill>
                  <a:srgbClr val="000000"/>
                </a:solidFill>
              </a:endParaRPr>
            </a:p>
          </p:txBody>
        </p:sp>
        <p:cxnSp>
          <p:nvCxnSpPr>
            <p:cNvPr id="33823" name="Straight Arrow Connector 65"/>
            <p:cNvCxnSpPr>
              <a:cxnSpLocks noChangeShapeType="1"/>
            </p:cNvCxnSpPr>
            <p:nvPr/>
          </p:nvCxnSpPr>
          <p:spPr bwMode="auto">
            <a:xfrm>
              <a:off x="5637212" y="1589088"/>
              <a:ext cx="1219200" cy="0"/>
            </a:xfrm>
            <a:prstGeom prst="straightConnector1">
              <a:avLst/>
            </a:prstGeom>
            <a:noFill/>
            <a:ln w="28575" algn="ctr">
              <a:solidFill>
                <a:schemeClr val="tx1"/>
              </a:solidFill>
              <a:prstDash val="sysDash"/>
              <a:round/>
              <a:headEnd type="none" w="lg" len="lg"/>
              <a:tailEnd type="triangle" w="lg" len="lg"/>
            </a:ln>
            <a:extLst>
              <a:ext uri="{909E8E84-426E-40DD-AFC4-6F175D3DCCD1}">
                <a14:hiddenFill xmlns:a14="http://schemas.microsoft.com/office/drawing/2010/main">
                  <a:noFill/>
                </a14:hiddenFill>
              </a:ext>
            </a:extLst>
          </p:spPr>
        </p:cxnSp>
        <p:cxnSp>
          <p:nvCxnSpPr>
            <p:cNvPr id="33824" name="Straight Arrow Connector 69"/>
            <p:cNvCxnSpPr>
              <a:cxnSpLocks noChangeShapeType="1"/>
            </p:cNvCxnSpPr>
            <p:nvPr/>
          </p:nvCxnSpPr>
          <p:spPr bwMode="auto">
            <a:xfrm>
              <a:off x="5637212" y="1817688"/>
              <a:ext cx="1219200" cy="15875"/>
            </a:xfrm>
            <a:prstGeom prst="straightConnector1">
              <a:avLst/>
            </a:prstGeom>
            <a:noFill/>
            <a:ln w="28575" algn="ctr">
              <a:solidFill>
                <a:schemeClr val="tx1"/>
              </a:solidFill>
              <a:prstDash val="sysDash"/>
              <a:round/>
              <a:headEnd type="none" w="lg" len="lg"/>
              <a:tailEnd type="triangle" w="lg" len="lg"/>
            </a:ln>
            <a:extLst>
              <a:ext uri="{909E8E84-426E-40DD-AFC4-6F175D3DCCD1}">
                <a14:hiddenFill xmlns:a14="http://schemas.microsoft.com/office/drawing/2010/main">
                  <a:noFill/>
                </a14:hiddenFill>
              </a:ext>
            </a:extLst>
          </p:spPr>
        </p:cxnSp>
        <p:cxnSp>
          <p:nvCxnSpPr>
            <p:cNvPr id="33825" name="Straight Arrow Connector 70"/>
            <p:cNvCxnSpPr>
              <a:cxnSpLocks noChangeShapeType="1"/>
            </p:cNvCxnSpPr>
            <p:nvPr/>
          </p:nvCxnSpPr>
          <p:spPr bwMode="auto">
            <a:xfrm>
              <a:off x="5637212" y="2062163"/>
              <a:ext cx="1219200" cy="3175"/>
            </a:xfrm>
            <a:prstGeom prst="straightConnector1">
              <a:avLst/>
            </a:prstGeom>
            <a:noFill/>
            <a:ln w="28575" algn="ctr">
              <a:solidFill>
                <a:schemeClr val="tx1"/>
              </a:solidFill>
              <a:prstDash val="sysDash"/>
              <a:round/>
              <a:headEnd type="none" w="lg" len="lg"/>
              <a:tailEnd type="triangle" w="lg" len="lg"/>
            </a:ln>
            <a:extLst>
              <a:ext uri="{909E8E84-426E-40DD-AFC4-6F175D3DCCD1}">
                <a14:hiddenFill xmlns:a14="http://schemas.microsoft.com/office/drawing/2010/main">
                  <a:noFill/>
                </a14:hiddenFill>
              </a:ext>
            </a:extLst>
          </p:spPr>
        </p:cxnSp>
        <p:cxnSp>
          <p:nvCxnSpPr>
            <p:cNvPr id="33827" name="Straight Arrow Connector 70"/>
            <p:cNvCxnSpPr>
              <a:cxnSpLocks noChangeShapeType="1"/>
            </p:cNvCxnSpPr>
            <p:nvPr/>
          </p:nvCxnSpPr>
          <p:spPr bwMode="auto">
            <a:xfrm flipV="1">
              <a:off x="5637212" y="2198688"/>
              <a:ext cx="1219200" cy="149225"/>
            </a:xfrm>
            <a:prstGeom prst="straightConnector1">
              <a:avLst/>
            </a:prstGeom>
            <a:noFill/>
            <a:ln w="28575" algn="ctr">
              <a:solidFill>
                <a:schemeClr val="tx1"/>
              </a:solidFill>
              <a:prstDash val="sysDash"/>
              <a:round/>
              <a:headEnd type="none" w="lg" len="lg"/>
              <a:tailEnd type="triangle" w="lg" len="lg"/>
            </a:ln>
            <a:extLst>
              <a:ext uri="{909E8E84-426E-40DD-AFC4-6F175D3DCCD1}">
                <a14:hiddenFill xmlns:a14="http://schemas.microsoft.com/office/drawing/2010/main">
                  <a:noFill/>
                </a14:hiddenFill>
              </a:ext>
            </a:extLst>
          </p:spPr>
        </p:cxnSp>
        <p:cxnSp>
          <p:nvCxnSpPr>
            <p:cNvPr id="33828" name="Straight Arrow Connector 70"/>
            <p:cNvCxnSpPr>
              <a:cxnSpLocks noChangeShapeType="1"/>
            </p:cNvCxnSpPr>
            <p:nvPr/>
          </p:nvCxnSpPr>
          <p:spPr bwMode="auto">
            <a:xfrm flipV="1">
              <a:off x="5637212" y="1893888"/>
              <a:ext cx="1219200" cy="454025"/>
            </a:xfrm>
            <a:prstGeom prst="straightConnector1">
              <a:avLst/>
            </a:prstGeom>
            <a:noFill/>
            <a:ln w="28575" algn="ctr">
              <a:solidFill>
                <a:schemeClr val="tx1"/>
              </a:solidFill>
              <a:prstDash val="sysDash"/>
              <a:round/>
              <a:headEnd type="none" w="lg" len="lg"/>
              <a:tailEnd type="triangle" w="lg" len="lg"/>
            </a:ln>
            <a:extLst>
              <a:ext uri="{909E8E84-426E-40DD-AFC4-6F175D3DCCD1}">
                <a14:hiddenFill xmlns:a14="http://schemas.microsoft.com/office/drawing/2010/main">
                  <a:noFill/>
                </a14:hiddenFill>
              </a:ext>
            </a:extLst>
          </p:spPr>
        </p:cxnSp>
        <p:grpSp>
          <p:nvGrpSpPr>
            <p:cNvPr id="2" name="Group 1"/>
            <p:cNvGrpSpPr/>
            <p:nvPr/>
          </p:nvGrpSpPr>
          <p:grpSpPr>
            <a:xfrm>
              <a:off x="3026657" y="4907844"/>
              <a:ext cx="6697134" cy="1405467"/>
              <a:chOff x="2513012" y="4831821"/>
              <a:chExt cx="6697134" cy="1405467"/>
            </a:xfrm>
          </p:grpSpPr>
          <p:sp>
            <p:nvSpPr>
              <p:cNvPr id="33807" name="Rectangle 7"/>
              <p:cNvSpPr>
                <a:spLocks noChangeArrowheads="1"/>
              </p:cNvSpPr>
              <p:nvPr/>
            </p:nvSpPr>
            <p:spPr bwMode="blackWhite">
              <a:xfrm>
                <a:off x="2513012" y="4941888"/>
                <a:ext cx="2819400" cy="1295400"/>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pPr>
                <a:r>
                  <a:rPr lang="en-US" altLang="en-US" sz="1400" b="1" dirty="0">
                    <a:solidFill>
                      <a:srgbClr val="000000"/>
                    </a:solidFill>
                    <a:latin typeface="Courier New" panose="02070309020205020404" pitchFamily="49" charset="0"/>
                    <a:cs typeface="Courier New" panose="02070309020205020404" pitchFamily="49" charset="0"/>
                  </a:rPr>
                  <a:t> DBA_USED_PUBPRIVS</a:t>
                </a:r>
              </a:p>
              <a:p>
                <a:pPr>
                  <a:lnSpc>
                    <a:spcPct val="95000"/>
                  </a:lnSpc>
                </a:pPr>
                <a:r>
                  <a:rPr lang="en-US" altLang="en-US" sz="1400" b="1" dirty="0">
                    <a:solidFill>
                      <a:srgbClr val="000000"/>
                    </a:solidFill>
                    <a:latin typeface="Courier New" panose="02070309020205020404" pitchFamily="49" charset="0"/>
                    <a:cs typeface="Courier New" panose="02070309020205020404" pitchFamily="49" charset="0"/>
                  </a:rPr>
                  <a:t> DBA_USED_OBJPRIVS</a:t>
                </a:r>
              </a:p>
              <a:p>
                <a:pPr>
                  <a:lnSpc>
                    <a:spcPct val="95000"/>
                  </a:lnSpc>
                </a:pPr>
                <a:r>
                  <a:rPr lang="en-US" altLang="en-US" sz="1400" b="1" dirty="0">
                    <a:solidFill>
                      <a:srgbClr val="000000"/>
                    </a:solidFill>
                    <a:latin typeface="Courier New" panose="02070309020205020404" pitchFamily="49" charset="0"/>
                    <a:cs typeface="Courier New" panose="02070309020205020404" pitchFamily="49" charset="0"/>
                  </a:rPr>
                  <a:t> DBA_USED_SYSPRIVS</a:t>
                </a:r>
              </a:p>
              <a:p>
                <a:pPr>
                  <a:lnSpc>
                    <a:spcPct val="95000"/>
                  </a:lnSpc>
                </a:pPr>
                <a:r>
                  <a:rPr lang="en-US" altLang="en-US" sz="1400" b="1" dirty="0">
                    <a:solidFill>
                      <a:srgbClr val="000000"/>
                    </a:solidFill>
                    <a:latin typeface="Courier New" panose="02070309020205020404" pitchFamily="49" charset="0"/>
                    <a:cs typeface="Courier New" panose="02070309020205020404" pitchFamily="49" charset="0"/>
                  </a:rPr>
                  <a:t> DBA_USED_PRIVS</a:t>
                </a:r>
              </a:p>
              <a:p>
                <a:pPr>
                  <a:lnSpc>
                    <a:spcPct val="95000"/>
                  </a:lnSpc>
                </a:pPr>
                <a:r>
                  <a:rPr lang="en-US" altLang="en-US" sz="1400" b="1" dirty="0">
                    <a:solidFill>
                      <a:srgbClr val="000000"/>
                    </a:solidFill>
                    <a:latin typeface="Courier New" panose="02070309020205020404" pitchFamily="49" charset="0"/>
                    <a:cs typeface="Courier New" panose="02070309020205020404" pitchFamily="49" charset="0"/>
                  </a:rPr>
                  <a:t> DBA_USED_OBJPRIVS_PATH</a:t>
                </a:r>
              </a:p>
              <a:p>
                <a:pPr>
                  <a:lnSpc>
                    <a:spcPct val="95000"/>
                  </a:lnSpc>
                </a:pPr>
                <a:r>
                  <a:rPr lang="en-US" altLang="en-US" sz="1400" b="1" dirty="0">
                    <a:solidFill>
                      <a:srgbClr val="000000"/>
                    </a:solidFill>
                    <a:latin typeface="Courier New" panose="02070309020205020404" pitchFamily="49" charset="0"/>
                    <a:cs typeface="Courier New" panose="02070309020205020404" pitchFamily="49" charset="0"/>
                  </a:rPr>
                  <a:t> DBA_USED_SYSPRIVS_PATH</a:t>
                </a:r>
              </a:p>
            </p:txBody>
          </p:sp>
          <p:sp>
            <p:nvSpPr>
              <p:cNvPr id="33812" name="Rectangle 7"/>
              <p:cNvSpPr>
                <a:spLocks noChangeArrowheads="1"/>
              </p:cNvSpPr>
              <p:nvPr/>
            </p:nvSpPr>
            <p:spPr bwMode="blackWhite">
              <a:xfrm>
                <a:off x="6238346" y="4937126"/>
                <a:ext cx="2971800" cy="1300162"/>
              </a:xfrm>
              <a:prstGeom prst="rect">
                <a:avLst/>
              </a:prstGeom>
              <a:solidFill>
                <a:srgbClr val="99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pPr>
                <a:r>
                  <a:rPr lang="en-US" altLang="en-US" sz="1400" b="1" dirty="0">
                    <a:solidFill>
                      <a:srgbClr val="000000"/>
                    </a:solidFill>
                    <a:latin typeface="Courier New" panose="02070309020205020404" pitchFamily="49" charset="0"/>
                    <a:cs typeface="Courier New" panose="02070309020205020404" pitchFamily="49" charset="0"/>
                  </a:rPr>
                  <a:t> DBA_UNUSED_OBJPRIVS</a:t>
                </a:r>
              </a:p>
              <a:p>
                <a:pPr>
                  <a:lnSpc>
                    <a:spcPct val="95000"/>
                  </a:lnSpc>
                </a:pPr>
                <a:r>
                  <a:rPr lang="en-US" altLang="en-US" sz="1400" b="1" dirty="0">
                    <a:solidFill>
                      <a:srgbClr val="000000"/>
                    </a:solidFill>
                    <a:latin typeface="Courier New" panose="02070309020205020404" pitchFamily="49" charset="0"/>
                    <a:cs typeface="Courier New" panose="02070309020205020404" pitchFamily="49" charset="0"/>
                  </a:rPr>
                  <a:t> DBA_UNUSED_SYSPRIVS</a:t>
                </a:r>
              </a:p>
              <a:p>
                <a:pPr>
                  <a:lnSpc>
                    <a:spcPct val="95000"/>
                  </a:lnSpc>
                </a:pPr>
                <a:r>
                  <a:rPr lang="en-US" altLang="en-US" sz="1400" b="1" dirty="0">
                    <a:solidFill>
                      <a:srgbClr val="000000"/>
                    </a:solidFill>
                    <a:latin typeface="Courier New" panose="02070309020205020404" pitchFamily="49" charset="0"/>
                    <a:cs typeface="Courier New" panose="02070309020205020404" pitchFamily="49" charset="0"/>
                  </a:rPr>
                  <a:t> DBA_UNUSED_PRIVS</a:t>
                </a:r>
              </a:p>
              <a:p>
                <a:pPr>
                  <a:lnSpc>
                    <a:spcPct val="95000"/>
                  </a:lnSpc>
                </a:pPr>
                <a:r>
                  <a:rPr lang="en-US" altLang="en-US" sz="1400" b="1" dirty="0">
                    <a:solidFill>
                      <a:srgbClr val="000000"/>
                    </a:solidFill>
                    <a:latin typeface="Courier New" panose="02070309020205020404" pitchFamily="49" charset="0"/>
                    <a:cs typeface="Courier New" panose="02070309020205020404" pitchFamily="49" charset="0"/>
                  </a:rPr>
                  <a:t> DBA_UNUSED_OBJPRIVS_PATH</a:t>
                </a:r>
              </a:p>
              <a:p>
                <a:pPr>
                  <a:lnSpc>
                    <a:spcPct val="95000"/>
                  </a:lnSpc>
                </a:pPr>
                <a:r>
                  <a:rPr lang="en-US" altLang="en-US" sz="1400" b="1" dirty="0">
                    <a:solidFill>
                      <a:srgbClr val="000000"/>
                    </a:solidFill>
                    <a:latin typeface="Courier New" panose="02070309020205020404" pitchFamily="49" charset="0"/>
                    <a:cs typeface="Courier New" panose="02070309020205020404" pitchFamily="49" charset="0"/>
                  </a:rPr>
                  <a:t> DBA_UNUSED_SYSPRIVS_PATH</a:t>
                </a:r>
              </a:p>
            </p:txBody>
          </p:sp>
          <p:cxnSp>
            <p:nvCxnSpPr>
              <p:cNvPr id="33814" name="Straight Arrow Connector 45"/>
              <p:cNvCxnSpPr>
                <a:cxnSpLocks noChangeShapeType="1"/>
              </p:cNvCxnSpPr>
              <p:nvPr/>
            </p:nvCxnSpPr>
            <p:spPr bwMode="auto">
              <a:xfrm>
                <a:off x="5332412" y="5253038"/>
                <a:ext cx="914400" cy="0"/>
              </a:xfrm>
              <a:prstGeom prst="straightConnector1">
                <a:avLst/>
              </a:prstGeom>
              <a:noFill/>
              <a:ln w="28575" algn="ctr">
                <a:solidFill>
                  <a:schemeClr val="tx1"/>
                </a:solidFill>
                <a:prstDash val="sysDash"/>
                <a:round/>
                <a:headEnd type="triangle" w="lg" len="lg"/>
                <a:tailEnd type="triangle" w="lg" len="lg"/>
              </a:ln>
              <a:extLst>
                <a:ext uri="{909E8E84-426E-40DD-AFC4-6F175D3DCCD1}">
                  <a14:hiddenFill xmlns:a14="http://schemas.microsoft.com/office/drawing/2010/main">
                    <a:noFill/>
                  </a14:hiddenFill>
                </a:ext>
              </a:extLst>
            </p:spPr>
          </p:cxnSp>
          <p:cxnSp>
            <p:nvCxnSpPr>
              <p:cNvPr id="33815" name="Straight Arrow Connector 46"/>
              <p:cNvCxnSpPr>
                <a:cxnSpLocks noChangeShapeType="1"/>
              </p:cNvCxnSpPr>
              <p:nvPr/>
            </p:nvCxnSpPr>
            <p:spPr bwMode="auto">
              <a:xfrm>
                <a:off x="5332412" y="5465763"/>
                <a:ext cx="914400" cy="0"/>
              </a:xfrm>
              <a:prstGeom prst="straightConnector1">
                <a:avLst/>
              </a:prstGeom>
              <a:noFill/>
              <a:ln w="28575" algn="ctr">
                <a:solidFill>
                  <a:schemeClr val="tx1"/>
                </a:solidFill>
                <a:prstDash val="sysDash"/>
                <a:round/>
                <a:headEnd type="triangle" w="lg" len="lg"/>
                <a:tailEnd type="triangle" w="lg" len="lg"/>
              </a:ln>
              <a:extLst>
                <a:ext uri="{909E8E84-426E-40DD-AFC4-6F175D3DCCD1}">
                  <a14:hiddenFill xmlns:a14="http://schemas.microsoft.com/office/drawing/2010/main">
                    <a:noFill/>
                  </a14:hiddenFill>
                </a:ext>
              </a:extLst>
            </p:spPr>
          </p:cxnSp>
          <p:cxnSp>
            <p:nvCxnSpPr>
              <p:cNvPr id="33816" name="Straight Arrow Connector 47"/>
              <p:cNvCxnSpPr>
                <a:cxnSpLocks noChangeShapeType="1"/>
              </p:cNvCxnSpPr>
              <p:nvPr/>
            </p:nvCxnSpPr>
            <p:spPr bwMode="auto">
              <a:xfrm>
                <a:off x="5332412" y="5703888"/>
                <a:ext cx="914400" cy="0"/>
              </a:xfrm>
              <a:prstGeom prst="straightConnector1">
                <a:avLst/>
              </a:prstGeom>
              <a:noFill/>
              <a:ln w="28575" algn="ctr">
                <a:solidFill>
                  <a:schemeClr val="tx1"/>
                </a:solidFill>
                <a:prstDash val="sysDash"/>
                <a:round/>
                <a:headEnd type="triangle" w="lg" len="lg"/>
                <a:tailEnd type="triangle" w="lg" len="lg"/>
              </a:ln>
              <a:extLst>
                <a:ext uri="{909E8E84-426E-40DD-AFC4-6F175D3DCCD1}">
                  <a14:hiddenFill xmlns:a14="http://schemas.microsoft.com/office/drawing/2010/main">
                    <a:noFill/>
                  </a14:hiddenFill>
                </a:ext>
              </a:extLst>
            </p:spPr>
          </p:cxnSp>
          <p:cxnSp>
            <p:nvCxnSpPr>
              <p:cNvPr id="33817" name="Straight Arrow Connector 48"/>
              <p:cNvCxnSpPr>
                <a:cxnSpLocks noChangeShapeType="1"/>
              </p:cNvCxnSpPr>
              <p:nvPr/>
            </p:nvCxnSpPr>
            <p:spPr bwMode="auto">
              <a:xfrm>
                <a:off x="5332412" y="5932488"/>
                <a:ext cx="914400" cy="0"/>
              </a:xfrm>
              <a:prstGeom prst="straightConnector1">
                <a:avLst/>
              </a:prstGeom>
              <a:noFill/>
              <a:ln w="28575" algn="ctr">
                <a:solidFill>
                  <a:schemeClr val="tx1"/>
                </a:solidFill>
                <a:prstDash val="sysDash"/>
                <a:round/>
                <a:headEnd type="triangle" w="lg" len="lg"/>
                <a:tailEnd type="triangle" w="lg" len="lg"/>
              </a:ln>
              <a:extLst>
                <a:ext uri="{909E8E84-426E-40DD-AFC4-6F175D3DCCD1}">
                  <a14:hiddenFill xmlns:a14="http://schemas.microsoft.com/office/drawing/2010/main">
                    <a:noFill/>
                  </a14:hiddenFill>
                </a:ext>
              </a:extLst>
            </p:spPr>
          </p:cxnSp>
          <p:cxnSp>
            <p:nvCxnSpPr>
              <p:cNvPr id="33818" name="Straight Arrow Connector 49"/>
              <p:cNvCxnSpPr>
                <a:cxnSpLocks noChangeShapeType="1"/>
              </p:cNvCxnSpPr>
              <p:nvPr/>
            </p:nvCxnSpPr>
            <p:spPr bwMode="auto">
              <a:xfrm>
                <a:off x="5332412" y="6161088"/>
                <a:ext cx="914400" cy="0"/>
              </a:xfrm>
              <a:prstGeom prst="straightConnector1">
                <a:avLst/>
              </a:prstGeom>
              <a:noFill/>
              <a:ln w="28575" algn="ctr">
                <a:solidFill>
                  <a:schemeClr val="tx1"/>
                </a:solidFill>
                <a:prstDash val="sysDash"/>
                <a:round/>
                <a:headEnd type="triangle" w="lg" len="lg"/>
                <a:tailEnd type="triangle" w="lg" len="lg"/>
              </a:ln>
              <a:extLst>
                <a:ext uri="{909E8E84-426E-40DD-AFC4-6F175D3DCCD1}">
                  <a14:hiddenFill xmlns:a14="http://schemas.microsoft.com/office/drawing/2010/main">
                    <a:noFill/>
                  </a14:hiddenFill>
                </a:ext>
              </a:extLst>
            </p:spPr>
          </p:cxnSp>
          <p:cxnSp>
            <p:nvCxnSpPr>
              <p:cNvPr id="33829" name="Elbow Connector 33"/>
              <p:cNvCxnSpPr>
                <a:cxnSpLocks noChangeShapeType="1"/>
              </p:cNvCxnSpPr>
              <p:nvPr/>
            </p:nvCxnSpPr>
            <p:spPr bwMode="auto">
              <a:xfrm rot="10800000" flipV="1">
                <a:off x="5332412" y="4831821"/>
                <a:ext cx="533400" cy="228600"/>
              </a:xfrm>
              <a:prstGeom prst="bentConnector3">
                <a:avLst>
                  <a:gd name="adj1" fmla="val 50000"/>
                </a:avLst>
              </a:prstGeom>
              <a:noFill/>
              <a:ln w="28575" algn="ctr">
                <a:solidFill>
                  <a:schemeClr val="tx1"/>
                </a:solidFill>
                <a:round/>
                <a:headEnd w="lg" len="lg"/>
                <a:tailEnd type="triangle" w="lg" len="lg"/>
              </a:ln>
              <a:extLst>
                <a:ext uri="{909E8E84-426E-40DD-AFC4-6F175D3DCCD1}">
                  <a14:hiddenFill xmlns:a14="http://schemas.microsoft.com/office/drawing/2010/main">
                    <a:noFill/>
                  </a14:hiddenFill>
                </a:ext>
              </a:extLst>
            </p:spPr>
          </p:cxnSp>
          <p:cxnSp>
            <p:nvCxnSpPr>
              <p:cNvPr id="33830" name="Elbow Connector 35"/>
              <p:cNvCxnSpPr>
                <a:cxnSpLocks noChangeShapeType="1"/>
              </p:cNvCxnSpPr>
              <p:nvPr/>
            </p:nvCxnSpPr>
            <p:spPr bwMode="auto">
              <a:xfrm rot="10800000" flipH="1" flipV="1">
                <a:off x="5679546" y="4831821"/>
                <a:ext cx="533400" cy="228600"/>
              </a:xfrm>
              <a:prstGeom prst="bentConnector3">
                <a:avLst>
                  <a:gd name="adj1" fmla="val 50000"/>
                </a:avLst>
              </a:prstGeom>
              <a:noFill/>
              <a:ln w="28575" algn="ctr">
                <a:solidFill>
                  <a:schemeClr val="tx1"/>
                </a:solidFill>
                <a:round/>
                <a:headEnd w="lg" len="lg"/>
                <a:tailEnd type="triangle" w="lg" len="lg"/>
              </a:ln>
              <a:extLst>
                <a:ext uri="{909E8E84-426E-40DD-AFC4-6F175D3DCCD1}">
                  <a14:hiddenFill xmlns:a14="http://schemas.microsoft.com/office/drawing/2010/main">
                    <a:noFill/>
                  </a14:hiddenFill>
                </a:ext>
              </a:extLst>
            </p:spPr>
          </p:cxnSp>
        </p:grpSp>
        <p:sp>
          <p:nvSpPr>
            <p:cNvPr id="33" name="Oval 33"/>
            <p:cNvSpPr>
              <a:spLocks noChangeAspect="1" noChangeArrowheads="1"/>
            </p:cNvSpPr>
            <p:nvPr/>
          </p:nvSpPr>
          <p:spPr bwMode="auto">
            <a:xfrm>
              <a:off x="6206570" y="1026556"/>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eaLnBrk="0" hangingPunct="0">
                <a:lnSpc>
                  <a:spcPct val="95000"/>
                </a:lnSpc>
                <a:defRPr/>
              </a:pPr>
              <a:r>
                <a:rPr lang="en-US" sz="1600" b="1" dirty="0">
                  <a:solidFill>
                    <a:schemeClr val="bg1"/>
                  </a:solidFill>
                </a:rPr>
                <a:t>1</a:t>
              </a:r>
            </a:p>
          </p:txBody>
        </p:sp>
        <p:sp>
          <p:nvSpPr>
            <p:cNvPr id="34" name="Oval 33"/>
            <p:cNvSpPr>
              <a:spLocks noChangeAspect="1" noChangeArrowheads="1"/>
            </p:cNvSpPr>
            <p:nvPr/>
          </p:nvSpPr>
          <p:spPr bwMode="auto">
            <a:xfrm>
              <a:off x="3869770" y="297180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eaLnBrk="0" hangingPunct="0">
                <a:lnSpc>
                  <a:spcPct val="95000"/>
                </a:lnSpc>
                <a:defRPr/>
              </a:pPr>
              <a:r>
                <a:rPr lang="en-US" sz="1600" b="1" dirty="0">
                  <a:solidFill>
                    <a:schemeClr val="bg1"/>
                  </a:solidFill>
                </a:rPr>
                <a:t>2</a:t>
              </a:r>
            </a:p>
          </p:txBody>
        </p:sp>
        <p:sp>
          <p:nvSpPr>
            <p:cNvPr id="36" name="Oval 33"/>
            <p:cNvSpPr>
              <a:spLocks noChangeAspect="1" noChangeArrowheads="1"/>
            </p:cNvSpPr>
            <p:nvPr/>
          </p:nvSpPr>
          <p:spPr bwMode="auto">
            <a:xfrm>
              <a:off x="3869770" y="419100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eaLnBrk="0" hangingPunct="0">
                <a:lnSpc>
                  <a:spcPct val="95000"/>
                </a:lnSpc>
                <a:defRPr/>
              </a:pPr>
              <a:r>
                <a:rPr lang="en-US" sz="1600" b="1" dirty="0">
                  <a:solidFill>
                    <a:schemeClr val="bg1"/>
                  </a:solidFill>
                </a:rPr>
                <a:t>3</a:t>
              </a:r>
            </a:p>
          </p:txBody>
        </p:sp>
        <p:sp>
          <p:nvSpPr>
            <p:cNvPr id="37" name="Content Placeholder 2"/>
            <p:cNvSpPr txBox="1">
              <a:spLocks/>
            </p:cNvSpPr>
            <p:nvPr/>
          </p:nvSpPr>
          <p:spPr bwMode="gray">
            <a:xfrm>
              <a:off x="2438062" y="2530638"/>
              <a:ext cx="4224458" cy="38314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nchor="ctr">
              <a:spAutoFit/>
            </a:bodyPr>
            <a:lstStyle/>
            <a:p>
              <a:pPr algn="ctr"/>
              <a:r>
                <a:rPr lang="en-US" altLang="en-US" sz="1400" b="1" dirty="0">
                  <a:latin typeface="Courier New" panose="02070309020205020404" pitchFamily="49" charset="0"/>
                  <a:cs typeface="Courier New" panose="02070309020205020404" pitchFamily="49" charset="0"/>
                </a:rPr>
                <a:t>DBMS_PRIVILEGE_CAPTURE.</a:t>
              </a:r>
              <a:r>
                <a:rPr lang="en-US" altLang="en-US" sz="1400" b="1" dirty="0">
                  <a:solidFill>
                    <a:srgbClr val="009900"/>
                  </a:solidFill>
                  <a:latin typeface="Courier New" panose="02070309020205020404" pitchFamily="49" charset="0"/>
                  <a:cs typeface="Courier New" panose="02070309020205020404" pitchFamily="49" charset="0"/>
                </a:rPr>
                <a:t>CREATE_CAPTURE</a:t>
              </a:r>
              <a:endParaRPr lang="en-US" altLang="en-US" sz="1400" b="1" dirty="0">
                <a:latin typeface="Courier New" panose="02070309020205020404" pitchFamily="49" charset="0"/>
                <a:cs typeface="Courier New" panose="02070309020205020404" pitchFamily="49" charset="0"/>
              </a:endParaRPr>
            </a:p>
          </p:txBody>
        </p:sp>
        <p:sp>
          <p:nvSpPr>
            <p:cNvPr id="38" name="Content Placeholder 2"/>
            <p:cNvSpPr txBox="1">
              <a:spLocks/>
            </p:cNvSpPr>
            <p:nvPr/>
          </p:nvSpPr>
          <p:spPr bwMode="gray">
            <a:xfrm>
              <a:off x="4262995" y="3351466"/>
              <a:ext cx="4224458" cy="38314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nchor="ctr">
              <a:spAutoFit/>
            </a:bodyPr>
            <a:lstStyle/>
            <a:p>
              <a:pPr algn="ctr"/>
              <a:r>
                <a:rPr lang="en-US" altLang="en-US" sz="1400" b="1" dirty="0">
                  <a:latin typeface="Courier New" panose="02070309020205020404" pitchFamily="49" charset="0"/>
                  <a:cs typeface="Courier New" panose="02070309020205020404" pitchFamily="49" charset="0"/>
                </a:rPr>
                <a:t>DBMS_PRIVILEGE_CAPTURE.</a:t>
              </a:r>
              <a:r>
                <a:rPr lang="en-US" altLang="en-US" sz="1400" b="1" dirty="0">
                  <a:solidFill>
                    <a:schemeClr val="accent1"/>
                  </a:solidFill>
                  <a:latin typeface="Courier New" panose="02070309020205020404" pitchFamily="49" charset="0"/>
                  <a:cs typeface="Courier New" panose="02070309020205020404" pitchFamily="49" charset="0"/>
                </a:rPr>
                <a:t>ENABLE_CAPTURE</a:t>
              </a:r>
            </a:p>
          </p:txBody>
        </p:sp>
        <p:sp>
          <p:nvSpPr>
            <p:cNvPr id="40" name="Content Placeholder 2"/>
            <p:cNvSpPr txBox="1">
              <a:spLocks/>
            </p:cNvSpPr>
            <p:nvPr/>
          </p:nvSpPr>
          <p:spPr bwMode="gray">
            <a:xfrm>
              <a:off x="4262995" y="4569857"/>
              <a:ext cx="4224458" cy="38314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nchor="ctr">
              <a:spAutoFit/>
            </a:bodyPr>
            <a:lstStyle/>
            <a:p>
              <a:pPr algn="ctr"/>
              <a:r>
                <a:rPr lang="en-US" altLang="en-US" sz="1400" b="1" dirty="0">
                  <a:latin typeface="Courier New" panose="02070309020205020404" pitchFamily="49" charset="0"/>
                  <a:cs typeface="Courier New" panose="02070309020205020404" pitchFamily="49" charset="0"/>
                </a:rPr>
                <a:t>DBMS_PRIVILEGE_CAPTURE.</a:t>
              </a:r>
              <a:r>
                <a:rPr lang="en-US" altLang="en-US" sz="1400" b="1" dirty="0">
                  <a:solidFill>
                    <a:srgbClr val="0000FF"/>
                  </a:solidFill>
                  <a:latin typeface="Courier New" panose="02070309020205020404" pitchFamily="49" charset="0"/>
                  <a:cs typeface="Courier New" panose="02070309020205020404" pitchFamily="49" charset="0"/>
                </a:rPr>
                <a:t>GENERATE_RESULT</a:t>
              </a:r>
            </a:p>
          </p:txBody>
        </p:sp>
      </p:grpSp>
    </p:spTree>
    <p:custDataLst>
      <p:tags r:id="rId1"/>
    </p:custDataLst>
    <p:extLst>
      <p:ext uri="{BB962C8B-B14F-4D97-AF65-F5344CB8AC3E}">
        <p14:creationId xmlns:p14="http://schemas.microsoft.com/office/powerpoint/2010/main" val="652260362"/>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3866009"/>
          </a:xfrm>
        </p:spPr>
        <p:txBody>
          <a:bodyPr/>
          <a:lstStyle/>
          <a:p>
            <a:r>
              <a:rPr lang="en-US" dirty="0"/>
              <a:t>In this lesson, you should have learned how to:</a:t>
            </a:r>
          </a:p>
          <a:p>
            <a:pPr lvl="1"/>
            <a:r>
              <a:rPr lang="en-US" dirty="0"/>
              <a:t>Create database users</a:t>
            </a:r>
          </a:p>
          <a:p>
            <a:pPr lvl="1"/>
            <a:r>
              <a:rPr lang="en-US" dirty="0"/>
              <a:t>Grant privileges to database users</a:t>
            </a:r>
          </a:p>
          <a:p>
            <a:pPr lvl="1"/>
            <a:r>
              <a:rPr lang="en-US" dirty="0"/>
              <a:t>Create and grant roles to users or other roles</a:t>
            </a:r>
          </a:p>
          <a:p>
            <a:pPr lvl="1"/>
            <a:r>
              <a:rPr lang="en-US" dirty="0"/>
              <a:t>Revoke privileges and roles from users and other roles</a:t>
            </a:r>
          </a:p>
          <a:p>
            <a:pPr lvl="1"/>
            <a:r>
              <a:rPr lang="en-US" dirty="0"/>
              <a:t>Create and assign profiles to users</a:t>
            </a:r>
          </a:p>
          <a:p>
            <a:pPr lvl="1"/>
            <a:r>
              <a:rPr lang="en-US" dirty="0"/>
              <a:t>Explain the various authentication options for users</a:t>
            </a:r>
          </a:p>
          <a:p>
            <a:pPr lvl="1"/>
            <a:r>
              <a:rPr lang="en-US" dirty="0"/>
              <a:t>Assign quota to users</a:t>
            </a:r>
          </a:p>
          <a:p>
            <a:pPr lvl="1"/>
            <a:r>
              <a:rPr lang="en-US" dirty="0"/>
              <a:t>Apply the principle of least privilege</a:t>
            </a: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9</a:t>
            </a:r>
            <a:r>
              <a:rPr lang="en-US"/>
              <a:t>: </a:t>
            </a:r>
            <a:r>
              <a:rPr lang="en-US" smtClean="0"/>
              <a:t>Overview</a:t>
            </a:r>
            <a:br>
              <a:rPr lang="en-US" smtClean="0"/>
            </a:br>
            <a:endParaRPr lang="en-US" dirty="0"/>
          </a:p>
        </p:txBody>
      </p:sp>
      <p:sp>
        <p:nvSpPr>
          <p:cNvPr id="28675" name="Rectangle 18"/>
          <p:cNvSpPr>
            <a:spLocks noGrp="1" noChangeArrowheads="1"/>
          </p:cNvSpPr>
          <p:nvPr>
            <p:ph idx="1"/>
          </p:nvPr>
        </p:nvSpPr>
        <p:spPr>
          <a:xfrm>
            <a:off x="622138" y="1242485"/>
            <a:ext cx="10944549" cy="3427427"/>
          </a:xfrm>
        </p:spPr>
        <p:txBody>
          <a:bodyPr/>
          <a:lstStyle/>
          <a:p>
            <a:pPr lvl="1">
              <a:buClr>
                <a:schemeClr val="accent1"/>
              </a:buClr>
            </a:pPr>
            <a:r>
              <a:rPr lang="en-US" dirty="0"/>
              <a:t>9-1: Creating Common and Local Users</a:t>
            </a:r>
          </a:p>
          <a:p>
            <a:pPr lvl="1">
              <a:buClr>
                <a:schemeClr val="accent1"/>
              </a:buClr>
            </a:pPr>
            <a:r>
              <a:rPr lang="en-US" dirty="0"/>
              <a:t>9-2: Creating a Local User for an Application</a:t>
            </a:r>
          </a:p>
          <a:p>
            <a:pPr lvl="1">
              <a:buClr>
                <a:schemeClr val="accent1"/>
              </a:buClr>
            </a:pPr>
            <a:r>
              <a:rPr lang="en-US" dirty="0"/>
              <a:t>9-3: Granting a Local Role (DBA) to PDBADMIN</a:t>
            </a:r>
          </a:p>
          <a:p>
            <a:pPr lvl="1">
              <a:buClr>
                <a:schemeClr val="accent1"/>
              </a:buClr>
            </a:pPr>
            <a:r>
              <a:rPr lang="en-US" dirty="0"/>
              <a:t>9-4: Using EM Express to Create a Local Profile</a:t>
            </a:r>
          </a:p>
          <a:p>
            <a:pPr lvl="1">
              <a:buClr>
                <a:schemeClr val="accent1"/>
              </a:buClr>
            </a:pPr>
            <a:r>
              <a:rPr lang="en-US" dirty="0"/>
              <a:t>9-5: Using EM Express to Create Local Roles</a:t>
            </a:r>
          </a:p>
          <a:p>
            <a:pPr lvl="1">
              <a:buClr>
                <a:schemeClr val="accent1"/>
              </a:buClr>
            </a:pPr>
            <a:r>
              <a:rPr lang="en-US" dirty="0"/>
              <a:t>9-6: Using EM Express to Create Local Users</a:t>
            </a:r>
          </a:p>
          <a:p>
            <a:pPr lvl="1">
              <a:buClr>
                <a:schemeClr val="accent1"/>
              </a:buClr>
            </a:pPr>
            <a:r>
              <a:rPr lang="en-US" dirty="0"/>
              <a:t>9-7: Configuring a Default Role for a User</a:t>
            </a:r>
          </a:p>
          <a:p>
            <a:pPr lvl="1">
              <a:buClr>
                <a:schemeClr val="accent1"/>
              </a:buClr>
            </a:pPr>
            <a:r>
              <a:rPr lang="en-US" dirty="0"/>
              <a:t>9-8: Exploring OS and Password File Authentication</a:t>
            </a:r>
          </a:p>
        </p:txBody>
      </p:sp>
    </p:spTree>
    <p:custDataLst>
      <p:tags r:id="rId1"/>
    </p:custData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Database User Accounts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3701" y="1607662"/>
            <a:ext cx="6721422" cy="3642676"/>
          </a:xfrm>
          <a:prstGeom prst="rect">
            <a:avLst/>
          </a:prstGeom>
        </p:spPr>
      </p:pic>
    </p:spTree>
    <p:custDataLst>
      <p:tags r:id="rId1"/>
    </p:custDataLst>
    <p:extLst>
      <p:ext uri="{BB962C8B-B14F-4D97-AF65-F5344CB8AC3E}">
        <p14:creationId xmlns:p14="http://schemas.microsoft.com/office/powerpoint/2010/main" val="3748004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44208947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6612" y="304800"/>
            <a:ext cx="9980830" cy="396874"/>
          </a:xfrm>
        </p:spPr>
        <p:txBody>
          <a:bodyPr>
            <a:normAutofit fontScale="90000"/>
          </a:bodyPr>
          <a:lstStyle/>
          <a:p>
            <a:pPr eaLnBrk="1" hangingPunct="1"/>
            <a:r>
              <a:rPr lang="en-US" dirty="0"/>
              <a:t>Oracle-Supplied Administrator Accounts</a:t>
            </a:r>
          </a:p>
        </p:txBody>
      </p:sp>
      <p:graphicFrame>
        <p:nvGraphicFramePr>
          <p:cNvPr id="163281" name="Group 465"/>
          <p:cNvGraphicFramePr>
            <a:graphicFrameLocks noGrp="1"/>
          </p:cNvGraphicFramePr>
          <p:nvPr>
            <p:extLst>
              <p:ext uri="{D42A27DB-BD31-4B8C-83A1-F6EECF244321}">
                <p14:modId xmlns:p14="http://schemas.microsoft.com/office/powerpoint/2010/main" val="993593322"/>
              </p:ext>
            </p:extLst>
          </p:nvPr>
        </p:nvGraphicFramePr>
        <p:xfrm>
          <a:off x="991813" y="1064578"/>
          <a:ext cx="10205198" cy="4728845"/>
        </p:xfrm>
        <a:graphic>
          <a:graphicData uri="http://schemas.openxmlformats.org/drawingml/2006/table">
            <a:tbl>
              <a:tblPr firstRow="1" firstCol="1" bandRow="1">
                <a:tableStyleId>{5FD0F851-EC5A-4D38-B0AD-8093EC10F338}</a:tableStyleId>
              </a:tblPr>
              <a:tblGrid>
                <a:gridCol w="1823198">
                  <a:extLst>
                    <a:ext uri="{9D8B030D-6E8A-4147-A177-3AD203B41FA5}">
                      <a16:colId xmlns="" xmlns:a16="http://schemas.microsoft.com/office/drawing/2014/main" val="20000"/>
                    </a:ext>
                  </a:extLst>
                </a:gridCol>
                <a:gridCol w="8382000">
                  <a:extLst>
                    <a:ext uri="{9D8B030D-6E8A-4147-A177-3AD203B41FA5}">
                      <a16:colId xmlns="" xmlns:a16="http://schemas.microsoft.com/office/drawing/2014/main"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Account</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Description</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Super user. Owns the data dictionary and the Automatic Workload Repository (AWR). Used for starting up and shutting down the database instance.</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SYSTEM</a:t>
                      </a:r>
                      <a:endPar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Owns additional administrative tables and views</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SYSBACKUP</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Facilitates Oracle Recovery Manager (RMAN) backup and recovery operations</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SYSDG</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Facilitates Oracle Data Guard operations</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942676747"/>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SYSKM</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Facilitates Transparent Data Encryption wallet operations</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86884052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SYSRAC</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For Oracle Real Application Clusters (RAC) database administration tasks</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3598594050"/>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SYSMAN</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For Oracle Enterprise Manager database administration tasks</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3619845309"/>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DBSNMP</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Used by the Management Agent component of Oracle Enterprise Manager to monitor and manage the database</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 xmlns:a16="http://schemas.microsoft.com/office/drawing/2014/main" val="2536668285"/>
                  </a:ext>
                </a:extLst>
              </a:tr>
            </a:tbl>
          </a:graphicData>
        </a:graphic>
      </p:graphicFrame>
    </p:spTree>
    <p:custDataLst>
      <p:tags r:id="rId1"/>
    </p:custDataLst>
    <p:extLst>
      <p:ext uri="{BB962C8B-B14F-4D97-AF65-F5344CB8AC3E}">
        <p14:creationId xmlns:p14="http://schemas.microsoft.com/office/powerpoint/2010/main" val="93982363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normAutofit fontScale="90000"/>
          </a:bodyPr>
          <a:lstStyle/>
          <a:p>
            <a:pPr eaLnBrk="1" hangingPunct="1"/>
            <a:r>
              <a:rPr lang="en-US" dirty="0"/>
              <a:t>Creating Oracle Database Users in a Multitenant </a:t>
            </a:r>
            <a:r>
              <a:rPr lang="en-US" dirty="0" smtClean="0"/>
              <a:t>Environment</a:t>
            </a:r>
            <a:br>
              <a:rPr lang="en-US" dirty="0" smtClean="0"/>
            </a:b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9789" y="1904868"/>
            <a:ext cx="7689246" cy="3048264"/>
          </a:xfrm>
          <a:prstGeom prst="rect">
            <a:avLst/>
          </a:prstGeom>
        </p:spPr>
      </p:pic>
    </p:spTree>
    <p:custDataLst>
      <p:tags r:id="rId1"/>
    </p:custDataLst>
    <p:extLst>
      <p:ext uri="{BB962C8B-B14F-4D97-AF65-F5344CB8AC3E}">
        <p14:creationId xmlns:p14="http://schemas.microsoft.com/office/powerpoint/2010/main" val="22930432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5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NOTEHDR" val="Privileges"/>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NOTEHDR" val="Benefits of Roles"/>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NOTEHDR" val="Assigning Privileges to Roles and Assigning Roles to Users"/>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NOTEHDR" val="Profiles and Users"/>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1403</TotalTime>
  <Words>10766</Words>
  <Application>Microsoft Office PowerPoint</Application>
  <PresentationFormat>Custom</PresentationFormat>
  <Paragraphs>764</Paragraphs>
  <Slides>52</Slides>
  <Notes>52</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Courier New</vt:lpstr>
      <vt:lpstr>Times New Roman</vt:lpstr>
      <vt:lpstr>Office Theme</vt:lpstr>
      <vt:lpstr>Administering User Security</vt:lpstr>
      <vt:lpstr>Objectives</vt:lpstr>
      <vt:lpstr>Oracle Cloud User Roles and Privileges</vt:lpstr>
      <vt:lpstr>Administering Oracle Cloud Users, Roles, and Privileges  </vt:lpstr>
      <vt:lpstr>Managing Oracle Cloud Compute Node Users</vt:lpstr>
      <vt:lpstr>Database User Accounts</vt:lpstr>
      <vt:lpstr>PowerPoint Presentation</vt:lpstr>
      <vt:lpstr>Oracle-Supplied Administrator Accounts</vt:lpstr>
      <vt:lpstr>Creating Oracle Database Users in a Multitenant Environment </vt:lpstr>
      <vt:lpstr>Schema-Only Account </vt:lpstr>
      <vt:lpstr>Authenticating Users </vt:lpstr>
      <vt:lpstr>Password Authentication </vt:lpstr>
      <vt:lpstr>Password File Authentication </vt:lpstr>
      <vt:lpstr>OS Authentication </vt:lpstr>
      <vt:lpstr>PowerPoint Presentation</vt:lpstr>
      <vt:lpstr>OS Authentication for Privileged Users</vt:lpstr>
      <vt:lpstr>Privileges </vt:lpstr>
      <vt:lpstr>System Privileges</vt:lpstr>
      <vt:lpstr>PowerPoint Presentation</vt:lpstr>
      <vt:lpstr>System Privileges for Administrators</vt:lpstr>
      <vt:lpstr>Object Privileges </vt:lpstr>
      <vt:lpstr>Granting Privileges in a Multitenant Environment</vt:lpstr>
      <vt:lpstr>PowerPoint Presentation</vt:lpstr>
      <vt:lpstr>Granting and Revoking System Privileges</vt:lpstr>
      <vt:lpstr>Granting and Revoking Object Privileges</vt:lpstr>
      <vt:lpstr>Using Roles to Manage Privileges</vt:lpstr>
      <vt:lpstr>Assigning Privileges to Roles and Assigning Roles to Users</vt:lpstr>
      <vt:lpstr>Oracle-Supplied Roles </vt:lpstr>
      <vt:lpstr>Creating and Granting Roles</vt:lpstr>
      <vt:lpstr>PowerPoint Presentation</vt:lpstr>
      <vt:lpstr>Assigning Roles </vt:lpstr>
      <vt:lpstr>Making Roles More Secure </vt:lpstr>
      <vt:lpstr>PowerPoint Presentation</vt:lpstr>
      <vt:lpstr>Revoking Roles and Privileges</vt:lpstr>
      <vt:lpstr>Profiles and Users</vt:lpstr>
      <vt:lpstr>Creating Profiles in a Multitenant Architecture</vt:lpstr>
      <vt:lpstr>PowerPoint Presentation</vt:lpstr>
      <vt:lpstr>Profile Parameters: Resources</vt:lpstr>
      <vt:lpstr>PowerPoint Presentation</vt:lpstr>
      <vt:lpstr>Profile Parameters: Locking and Passwords</vt:lpstr>
      <vt:lpstr>PowerPoint Presentation</vt:lpstr>
      <vt:lpstr>Oracle-Supplied Password Verification Functions </vt:lpstr>
      <vt:lpstr>PowerPoint Presentation</vt:lpstr>
      <vt:lpstr>Assigning Profiles </vt:lpstr>
      <vt:lpstr>Assigning Quotas </vt:lpstr>
      <vt:lpstr>Assigning Quotas </vt:lpstr>
      <vt:lpstr>Applying the Principle of Least Privilege </vt:lpstr>
      <vt:lpstr>PowerPoint Presentation</vt:lpstr>
      <vt:lpstr>Privilege Analysis </vt:lpstr>
      <vt:lpstr>Privilege Analysis Flow</vt:lpstr>
      <vt:lpstr>Summary</vt:lpstr>
      <vt:lpstr>Practice 9: Overview </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121</cp:revision>
  <cp:lastPrinted>2002-03-28T23:57:22Z</cp:lastPrinted>
  <dcterms:created xsi:type="dcterms:W3CDTF">2017-12-14T14:58:14Z</dcterms:created>
  <dcterms:modified xsi:type="dcterms:W3CDTF">2021-01-08T17:20:47Z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