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4"/>
  </p:notesMasterIdLst>
  <p:handoutMasterIdLst>
    <p:handoutMasterId r:id="rId15"/>
  </p:handoutMasterIdLst>
  <p:sldIdLst>
    <p:sldId id="259" r:id="rId2"/>
    <p:sldId id="261" r:id="rId3"/>
    <p:sldId id="290" r:id="rId4"/>
    <p:sldId id="286" r:id="rId5"/>
    <p:sldId id="287" r:id="rId6"/>
    <p:sldId id="288" r:id="rId7"/>
    <p:sldId id="289" r:id="rId8"/>
    <p:sldId id="283" r:id="rId9"/>
    <p:sldId id="284" r:id="rId10"/>
    <p:sldId id="285" r:id="rId11"/>
    <p:sldId id="275" r:id="rId12"/>
    <p:sldId id="276" r:id="rId13"/>
  </p:sldIdLst>
  <p:sldSz cx="12188825" cy="6858000"/>
  <p:notesSz cx="6991350" cy="9282113"/>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858"/>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11 -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Before creating the new master encryption key for the PDB, you must first close the auto-login keystore in the root container and then reopen it as a password keystore.</a:t>
            </a:r>
          </a:p>
          <a:p>
            <a:pPr lvl="1"/>
            <a:r>
              <a:rPr lang="en-US" altLang="en-US" dirty="0">
                <a:latin typeface="Arial" charset="0"/>
              </a:rPr>
              <a:t>Then set the container to the PDB for which you need to create the master encryption key.</a:t>
            </a:r>
          </a:p>
          <a:p>
            <a:pPr lvl="1"/>
            <a:r>
              <a:rPr lang="en-US" altLang="en-US" dirty="0">
                <a:latin typeface="Arial" charset="0"/>
              </a:rPr>
              <a:t>Create and activate a master encryption key in the PDB. You can use the optional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TAG</a:t>
            </a:r>
            <a:r>
              <a:rPr lang="en-US" altLang="en-US" dirty="0">
                <a:latin typeface="Arial" charset="0"/>
              </a:rPr>
              <a:t> clause to associate a tag with the new master encryption key. Specify the </a:t>
            </a:r>
            <a:r>
              <a:rPr lang="en-US" altLang="en-US" dirty="0">
                <a:latin typeface="Courier New" panose="02070309020205020404" pitchFamily="49" charset="0"/>
                <a:cs typeface="Courier New" panose="02070309020205020404" pitchFamily="49" charset="0"/>
              </a:rPr>
              <a:t>WITH</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BACKUP</a:t>
            </a:r>
            <a:r>
              <a:rPr lang="en-US" altLang="en-US" dirty="0">
                <a:latin typeface="Arial" charset="0"/>
              </a:rPr>
              <a:t> clause, and optionally the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i="1" dirty="0">
                <a:latin typeface="Courier New" panose="02070309020205020404" pitchFamily="49" charset="0"/>
                <a:cs typeface="Courier New" panose="02070309020205020404" pitchFamily="49" charset="0"/>
              </a:rPr>
              <a:t>'backup_identifier</a:t>
            </a:r>
            <a:r>
              <a:rPr lang="en-US" altLang="en-US" dirty="0">
                <a:latin typeface="Courier New" panose="02070309020205020404" pitchFamily="49" charset="0"/>
                <a:cs typeface="Courier New" panose="02070309020205020404" pitchFamily="49" charset="0"/>
              </a:rPr>
              <a:t>'</a:t>
            </a:r>
            <a:r>
              <a:rPr lang="en-US" altLang="en-US" dirty="0">
                <a:latin typeface="Arial" charset="0"/>
              </a:rPr>
              <a:t> clause, to create a backup of the keystore before the new master encryption key is created.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6B72B953-802E-471C-A629-D4D09F986D36}"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399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8A7F382E-C285-457B-B60F-ED3057ABDFAB}" type="slidenum">
              <a:rPr lang="en-US" smtClean="0"/>
              <a:t>11</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A154F20B-BB57-4896-81A4-81F2DCF65E7F}" type="slidenum">
              <a:rPr lang="en-US" smtClean="0"/>
              <a:t>12</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02EC8E76-3086-46E2-9098-730507E3451B}"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Cloud Service databases include a key management framework that stores and manages keys and credentials used to encrypt data in the database data files and in backups.</a:t>
            </a:r>
          </a:p>
          <a:p>
            <a:pPr lvl="1"/>
            <a:r>
              <a:rPr lang="en-US" altLang="en-US" dirty="0">
                <a:latin typeface="Arial" charset="0"/>
              </a:rPr>
              <a:t>The key management framework includes the keystore (referred to as a wallet in Oracle Database 11g and previous releases) to securely store Transparent Data Encryption (TDE) master encryption keys and the management framework to securely and efficiently manage keystore and key operations for various database components. TDE is the underlying mechanism used for default tablespace encryption and encrypted backups in Database Cloud Service.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51C0227C-F537-4CB4-A92D-AE060D103C3D}"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86522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ftr" sz="quarter" idx="4"/>
          </p:nvPr>
        </p:nvSpPr>
        <p:spPr/>
        <p:txBody>
          <a:bodyPr/>
          <a:lstStyle/>
          <a:p>
            <a:r>
              <a:rPr lang="en-US" dirty="0"/>
              <a:t>Oracle Database </a:t>
            </a:r>
            <a:r>
              <a:rPr lang="en-US" dirty="0" smtClean="0"/>
              <a:t>19c: </a:t>
            </a:r>
            <a:r>
              <a:rPr lang="en-US" dirty="0"/>
              <a:t>Administration Workshop   11 - </a:t>
            </a:r>
            <a:fld id="{728B50FF-C674-4FAA-B1CF-F1D8F6E6A797}" type="slidenum">
              <a:rPr lang="en-US" smtClean="0"/>
              <a:t>4</a:t>
            </a:fld>
            <a:endParaRPr lang="en-US" dirty="0"/>
          </a:p>
        </p:txBody>
      </p:sp>
      <p:sp>
        <p:nvSpPr>
          <p:cNvPr id="34819" name="Rectangle 3"/>
          <p:cNvSpPr>
            <a:spLocks noGrp="1" noChangeArrowheads="1"/>
          </p:cNvSpPr>
          <p:nvPr>
            <p:ph type="body" idx="1"/>
          </p:nvPr>
        </p:nvSpPr>
        <p:spPr/>
        <p:txBody>
          <a:bodyPr>
            <a:normAutofit/>
          </a:bodyPr>
          <a:lstStyle/>
          <a:p>
            <a:pPr lvl="1"/>
            <a:r>
              <a:rPr lang="en-US" dirty="0"/>
              <a:t>Transparent Data Encryption (TDE) is available with Oracle Advanced Security and provides easy-to-use protection for your data without requiring changes to your applications.</a:t>
            </a:r>
          </a:p>
          <a:p>
            <a:pPr lvl="1"/>
            <a:r>
              <a:rPr lang="en-US" dirty="0"/>
              <a:t>In Database Cloud Service, High Performance Service and Extreme Performance Service include Oracle Advanced Security, enabling you to use all the features provided with it. Standard Edition Service and Enterprise Edition Service do not include Oracle Advanced Security. However, all editions include the tablespace encryption feature by default.</a:t>
            </a:r>
          </a:p>
          <a:p>
            <a:pPr lvl="1"/>
            <a:r>
              <a:rPr lang="en-US" dirty="0"/>
              <a:t>TDE allows you to encrypt sensitive data in individual columns or entire tablespaces without having to manage encryption keys. TDE does not affect access controls, which are configured by using database roles, secure application roles, system and object privileges, views, Virtual Private Database (VPD), Oracle Database Vault, and Oracle Label Security. Any application or user that previously had access to a table will still have access to an identical encrypted table.</a:t>
            </a:r>
          </a:p>
          <a:p>
            <a:pPr lvl="1"/>
            <a:r>
              <a:rPr lang="en-US" dirty="0"/>
              <a:t>TDE is designed to protect data in storage, but does not replace proper access control.</a:t>
            </a:r>
          </a:p>
          <a:p>
            <a:pPr lvl="1"/>
            <a:r>
              <a:rPr lang="en-US" dirty="0"/>
              <a:t>TDE is transparent to existing applications. Encryption and decryption occur at different levels depending on whether it is tablespace or column level, but in either case, encrypted values are not displayed and are not handled by the application. For example, with TDE, applications designed to display a 16-digit credit card number do not have to be recoded to handle an encrypted string that may have many more characters.</a:t>
            </a:r>
          </a:p>
          <a:p>
            <a:pPr lvl="1"/>
            <a:r>
              <a:rPr lang="en-US" dirty="0"/>
              <a:t>TDE eliminates the ability of anyone who has direct access to the data files to gain access to the data by circumventing the database access control mechanisms. Even users with access to the data file at the operating system level cannot see the data unencrypted. TDE stores the master key outside the database in an external security module, thereby minimizing the possibility of both personally identifiable information (PII) and encryption keys being compromised. TDE decrypts the data only after database access mechanisms have been satisfied.</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18947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TDE applies the principle of defense in depth in its design. The key architecture is a two-tier system. The master key is stored in an external security module. This is either an Oracle software keystore or a hardware keystore also called hardware security module (HSM). In releases before Oracle Database 12c, the software keystore was called a "wallet." This external store is protected by a password, operating system permissions, and encryption. The master encryption key is used to encrypt the table key (for column encryption) and the tablespace key (for tablespace encryption). The table key or tablespace key is then used to encrypt the data.</a:t>
            </a:r>
          </a:p>
          <a:p>
            <a:pPr lvl="1"/>
            <a:r>
              <a:rPr lang="en-US" altLang="en-US" dirty="0">
                <a:latin typeface="Arial" charset="0"/>
              </a:rPr>
              <a:t>In Oracle Database Cloud Service, the external security module is an Oracle software keystore.</a:t>
            </a:r>
          </a:p>
          <a:p>
            <a:pPr lvl="1"/>
            <a:r>
              <a:rPr lang="en-US" altLang="en-US" dirty="0">
                <a:latin typeface="Arial" charset="0"/>
              </a:rPr>
              <a:t>Some security regulations require a periodic change of encryption keys. This change of keys means that the items that are encrypted must be decrypted with the old key and encrypted with the new key. This is also called re-keying.</a:t>
            </a:r>
          </a:p>
          <a:p>
            <a:pPr lvl="1"/>
            <a:r>
              <a:rPr lang="en-US" altLang="en-US" dirty="0">
                <a:latin typeface="Arial" charset="0"/>
              </a:rPr>
              <a:t>A major advantage of the two-tier architecture is that the table-level keys can be re-keyed by changing the master key. This automatically causes table-level keys to be re-encrypted by using the new master key, but the table-level keys remain unchanged. So the data does not require re-keying. This operation meets the Payment Card Industry requirement for re-keying, with a minimum overhead.</a:t>
            </a:r>
          </a:p>
          <a:p>
            <a:pPr lvl="1"/>
            <a:r>
              <a:rPr lang="en-US" altLang="en-US" dirty="0">
                <a:latin typeface="Arial" charset="0"/>
              </a:rPr>
              <a:t>With TDE, you can specify different encryption algorithms to be used at the table or tablespace level. The available algorithms are 3DES168, AES128, AES192, and AES256. The default is AES192 for column encryption and AES128 for tablespace encryption.</a:t>
            </a:r>
          </a:p>
          <a:p>
            <a:pPr lvl="1"/>
            <a:r>
              <a:rPr lang="en-US" altLang="en-US" dirty="0">
                <a:latin typeface="Arial" charset="0"/>
              </a:rPr>
              <a:t>AES128 is the default encryption algorithm for Oracle Database Cloud Service.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9870E88A-7EDD-4429-BA84-CB702CC0B414}"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40407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ftr" sz="quarter" idx="4"/>
          </p:nvPr>
        </p:nvSpPr>
        <p:spPr/>
        <p:txBody>
          <a:bodyPr/>
          <a:lstStyle/>
          <a:p>
            <a:pPr>
              <a:defRPr/>
            </a:pPr>
            <a:r>
              <a:rPr lang="en-US" dirty="0"/>
              <a:t>Oracle Database </a:t>
            </a:r>
            <a:r>
              <a:rPr lang="en-US" dirty="0" smtClean="0"/>
              <a:t>19c: </a:t>
            </a:r>
            <a:r>
              <a:rPr lang="en-US" dirty="0"/>
              <a:t>Administration Workshop   11 - </a:t>
            </a:r>
            <a:fld id="{D7B44542-AE87-4925-A40B-772AEAF4B0BB}" type="slidenum">
              <a:rPr lang="en-US" smtClean="0"/>
              <a:t>6</a:t>
            </a:fld>
            <a:endParaRPr lang="en-US" dirty="0"/>
          </a:p>
        </p:txBody>
      </p:sp>
      <p:sp>
        <p:nvSpPr>
          <p:cNvPr id="36867" name="Rectangle 3"/>
          <p:cNvSpPr>
            <a:spLocks noGrp="1" noChangeArrowheads="1"/>
          </p:cNvSpPr>
          <p:nvPr>
            <p:ph type="body" idx="1"/>
          </p:nvPr>
        </p:nvSpPr>
        <p:spPr>
          <a:noFill/>
          <a:ln/>
        </p:spPr>
        <p:txBody>
          <a:bodyPr/>
          <a:lstStyle/>
          <a:p>
            <a:pPr lvl="1"/>
            <a:r>
              <a:rPr lang="en-US" dirty="0">
                <a:latin typeface="Arial" charset="0"/>
              </a:rPr>
              <a:t>TDE enables encryption for sensitive data in columns without requiring users or applications to manage the encryption key. This freedom can be extremely important when addressing, for example, regulatory compliance issues. There is no need to use views to decrypt data because the data is transparently decrypted when a user has passed the necessary access control checks. Security administrators have the assurance that the data on disk is encrypted, yet handling encrypted data is transparent to applications.</a:t>
            </a:r>
          </a:p>
          <a:p>
            <a:pPr lvl="1"/>
            <a:r>
              <a:rPr lang="en-US" dirty="0">
                <a:latin typeface="Arial" charset="0"/>
              </a:rPr>
              <a:t>The external security module is implemented through an API that allows a variety of possible key storage solutions. The default external security module is a software keystore. Hardware security modules (HSMs) from several vendors are also supported for storage of the master keys. TDE support of HSM varies by database version and whether column encryption or tablespace encryption is being used.</a:t>
            </a:r>
          </a:p>
          <a:p>
            <a:pPr lvl="1"/>
            <a:r>
              <a:rPr lang="en-US" dirty="0">
                <a:latin typeface="Arial" charset="0"/>
              </a:rPr>
              <a:t>In Oracle Database Cloud Service, the external security module is an Oracle software keystore.</a:t>
            </a:r>
          </a:p>
        </p:txBody>
      </p:sp>
      <p:sp>
        <p:nvSpPr>
          <p:cNvPr id="368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15525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
          <p:cNvSpPr>
            <a:spLocks noGrp="1" noChangeArrowheads="1"/>
          </p:cNvSpPr>
          <p:nvPr>
            <p:ph type="ftr" sz="quarter" idx="4"/>
          </p:nvPr>
        </p:nvSpPr>
        <p:spPr/>
        <p:txBody>
          <a:bodyPr/>
          <a:lstStyle/>
          <a:p>
            <a:pPr>
              <a:defRPr/>
            </a:pPr>
            <a:r>
              <a:rPr lang="en-US" dirty="0"/>
              <a:t>Oracle Database </a:t>
            </a:r>
            <a:r>
              <a:rPr lang="en-US" dirty="0" smtClean="0"/>
              <a:t>19c: </a:t>
            </a:r>
            <a:r>
              <a:rPr lang="en-US" dirty="0"/>
              <a:t>Administration Workshop   11 - </a:t>
            </a:r>
            <a:fld id="{D39FD42D-71D9-4963-8CE0-FA64A4303A35}" type="slidenum">
              <a:rPr lang="en-US" smtClean="0"/>
              <a:t>7</a:t>
            </a:fld>
            <a:endParaRPr lang="en-US" dirty="0"/>
          </a:p>
        </p:txBody>
      </p:sp>
      <p:sp>
        <p:nvSpPr>
          <p:cNvPr id="38915" name="Rectangle 3"/>
          <p:cNvSpPr>
            <a:spLocks noGrp="1" noChangeArrowheads="1"/>
          </p:cNvSpPr>
          <p:nvPr>
            <p:ph type="body" idx="1"/>
          </p:nvPr>
        </p:nvSpPr>
        <p:spPr>
          <a:noFill/>
          <a:ln/>
        </p:spPr>
        <p:txBody>
          <a:bodyPr/>
          <a:lstStyle/>
          <a:p>
            <a:pPr lvl="1"/>
            <a:r>
              <a:rPr lang="en-US" dirty="0">
                <a:latin typeface="Arial" charset="0"/>
              </a:rPr>
              <a:t>TDE creates a key for each table that uses encrypted columns and each encrypted tablespace. The table key is stored in the data dictionary, and the tablespace keys are stored in the tablespace data files. Both tablespace and table keys are encrypted with a master key. There is one master key for the database. The master key is stored in a PKCS#12 software keystore or a PKCS#11-based HSM, outside the database. For the database to use TDE, a keystore must exist.</a:t>
            </a:r>
          </a:p>
          <a:p>
            <a:pPr lvl="1"/>
            <a:r>
              <a:rPr lang="en-US" dirty="0">
                <a:latin typeface="Arial" charset="0"/>
              </a:rPr>
              <a:t>The location of the keystore file used to store the encryption master key is specified in an entry in the </a:t>
            </a:r>
            <a:r>
              <a:rPr lang="en-US" dirty="0">
                <a:latin typeface="Courier New" panose="02070309020205020404" pitchFamily="49" charset="0"/>
                <a:cs typeface="Courier New" panose="02070309020205020404" pitchFamily="49" charset="0"/>
              </a:rPr>
              <a:t>$ORACLE_HOME/network/admin/sqlnet.ora</a:t>
            </a:r>
            <a:r>
              <a:rPr lang="en-US" dirty="0">
                <a:latin typeface="Arial" charset="0"/>
              </a:rPr>
              <a:t> file:</a:t>
            </a:r>
          </a:p>
          <a:p>
            <a:pPr lvl="1"/>
            <a:r>
              <a:rPr lang="en-US" dirty="0">
                <a:latin typeface="Courier New" panose="02070309020205020404" pitchFamily="49" charset="0"/>
                <a:cs typeface="Courier New" panose="02070309020205020404" pitchFamily="49" charset="0"/>
              </a:rPr>
              <a:t>ENCRYPTION_WALLET_LOCATION =</a:t>
            </a:r>
          </a:p>
          <a:p>
            <a:pPr lvl="1"/>
            <a:r>
              <a:rPr lang="en-US" dirty="0">
                <a:latin typeface="Courier New" panose="02070309020205020404" pitchFamily="49" charset="0"/>
                <a:cs typeface="Courier New" panose="02070309020205020404" pitchFamily="49" charset="0"/>
              </a:rPr>
              <a:t>(SOURCE =</a:t>
            </a:r>
          </a:p>
          <a:p>
            <a:pPr lvl="1"/>
            <a:r>
              <a:rPr lang="en-US" dirty="0">
                <a:latin typeface="Courier New" panose="02070309020205020404" pitchFamily="49" charset="0"/>
                <a:cs typeface="Courier New" panose="02070309020205020404" pitchFamily="49" charset="0"/>
              </a:rPr>
              <a:t> (METHOD = FILE)</a:t>
            </a:r>
          </a:p>
          <a:p>
            <a:pPr lvl="1"/>
            <a:r>
              <a:rPr lang="en-US" dirty="0">
                <a:latin typeface="Courier New" panose="02070309020205020404" pitchFamily="49" charset="0"/>
                <a:cs typeface="Courier New" panose="02070309020205020404" pitchFamily="49" charset="0"/>
              </a:rPr>
              <a:t> (METHOD_DATA =</a:t>
            </a:r>
          </a:p>
          <a:p>
            <a:pPr lvl="1"/>
            <a:r>
              <a:rPr lang="en-US" dirty="0">
                <a:latin typeface="Courier New" panose="02070309020205020404" pitchFamily="49" charset="0"/>
                <a:cs typeface="Courier New" panose="02070309020205020404" pitchFamily="49" charset="0"/>
              </a:rPr>
              <a:t>   (DIRECTORY = /u01/app/oracle/admin/ORCL/tde_wallet)))</a:t>
            </a:r>
          </a:p>
          <a:p>
            <a:pPr lvl="1"/>
            <a:r>
              <a:rPr lang="en-US" dirty="0">
                <a:latin typeface="Arial" charset="0"/>
              </a:rPr>
              <a:t>In Oracle Database Cloud Service, the location of the keystore file is set during service instance creation.</a:t>
            </a:r>
          </a:p>
        </p:txBody>
      </p:sp>
      <p:sp>
        <p:nvSpPr>
          <p:cNvPr id="389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696301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Notes Placeholder 2"/>
          <p:cNvSpPr>
            <a:spLocks noGrp="1"/>
          </p:cNvSpPr>
          <p:nvPr>
            <p:ph type="body" idx="1"/>
          </p:nvPr>
        </p:nvSpPr>
        <p:spPr/>
        <p:txBody>
          <a:bodyPr/>
          <a:lstStyle/>
          <a:p>
            <a:pPr lvl="1"/>
            <a:r>
              <a:rPr lang="en-US" dirty="0"/>
              <a:t>In a multitenant container database (CDB), the root container and each pluggable database (PDB) has its own master key used to encrypt data in the PDB. The master encryption keys are stored in a single keystore used by all containers.</a:t>
            </a:r>
          </a:p>
          <a:p>
            <a:pPr lvl="1"/>
            <a:r>
              <a:rPr lang="en-US" dirty="0"/>
              <a:t>The master key must be transported from the source database keystore to the target database keystore when a PDB is moved from one host to another.</a:t>
            </a:r>
          </a:p>
          <a:p>
            <a:pPr lvl="1"/>
            <a:r>
              <a:rPr lang="en-US" dirty="0"/>
              <a:t>Oracle Database Cloud Service: After creating or plugging in a new PDB, you must create and activate a master encryption key for the PDB.</a:t>
            </a:r>
          </a:p>
        </p:txBody>
      </p:sp>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11 - </a:t>
            </a:r>
            <a:fld id="{90C74228-A144-4E18-B428-6D8A4108376B}" type="slidenum">
              <a:rPr lang="en-US" smtClean="0"/>
              <a:t>8</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382247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To determine whether you need to create and activate an encryption key for a PDB, set the container to the PDB and query the </a:t>
            </a:r>
            <a:r>
              <a:rPr lang="en-US" altLang="en-US" dirty="0">
                <a:latin typeface="Courier New" panose="02070309020205020404" pitchFamily="49" charset="0"/>
                <a:cs typeface="Courier New" panose="02070309020205020404" pitchFamily="49" charset="0"/>
              </a:rPr>
              <a:t>STATUS</a:t>
            </a:r>
            <a:r>
              <a:rPr lang="en-US" altLang="en-US" dirty="0">
                <a:latin typeface="Arial" charset="0"/>
              </a:rPr>
              <a:t> column in </a:t>
            </a:r>
            <a:r>
              <a:rPr lang="en-US" altLang="en-US" dirty="0">
                <a:latin typeface="Courier New" panose="02070309020205020404" pitchFamily="49" charset="0"/>
                <a:cs typeface="Courier New" panose="02070309020205020404" pitchFamily="49" charset="0"/>
              </a:rPr>
              <a:t>V$ENCRYPTION_WALLET</a:t>
            </a:r>
            <a:r>
              <a:rPr lang="en-US" altLang="en-US" dirty="0">
                <a:latin typeface="Arial" charset="0"/>
              </a:rPr>
              <a:t>. If the </a:t>
            </a:r>
            <a:r>
              <a:rPr lang="en-US" altLang="en-US" dirty="0">
                <a:latin typeface="Courier New" panose="02070309020205020404" pitchFamily="49" charset="0"/>
                <a:cs typeface="Courier New" panose="02070309020205020404" pitchFamily="49" charset="0"/>
              </a:rPr>
              <a:t>STATUS</a:t>
            </a:r>
            <a:r>
              <a:rPr lang="en-US" altLang="en-US" dirty="0">
                <a:latin typeface="Arial" charset="0"/>
              </a:rPr>
              <a:t> column contains a value of </a:t>
            </a:r>
            <a:r>
              <a:rPr lang="en-US" altLang="en-US" dirty="0">
                <a:latin typeface="Courier New" panose="02070309020205020404" pitchFamily="49" charset="0"/>
                <a:cs typeface="Courier New" panose="02070309020205020404" pitchFamily="49" charset="0"/>
              </a:rPr>
              <a:t>OPEN_NO_MASTER_KEY,</a:t>
            </a:r>
            <a:r>
              <a:rPr lang="en-US" altLang="en-US" dirty="0">
                <a:latin typeface="Arial" charset="0"/>
              </a:rPr>
              <a:t> you need to create and activate a master encryption key for the PDB.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D023B1BB-4B0C-4FEF-94F0-3F2FA25F682C}"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21245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944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8631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629680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433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352200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77EB76-65C5-454A-ACB3-D0BD5B4957A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57782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B77EB76-65C5-454A-ACB3-D0BD5B4957A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25462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B77EB76-65C5-454A-ACB3-D0BD5B4957AE}"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81979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B77EB76-65C5-454A-ACB3-D0BD5B4957AE}"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64924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7EB76-65C5-454A-ACB3-D0BD5B4957AE}"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396474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7EB76-65C5-454A-ACB3-D0BD5B4957A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237122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7EB76-65C5-454A-ACB3-D0BD5B4957A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94658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7EB76-65C5-454A-ACB3-D0BD5B4957AE}"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3914A-3D56-4907-AE95-839667234A9E}" type="slidenum">
              <a:rPr lang="" smtClean="0"/>
              <a:t>‹#›</a:t>
            </a:fld>
            <a:endParaRPr lang=""/>
          </a:p>
        </p:txBody>
      </p:sp>
    </p:spTree>
    <p:extLst>
      <p:ext uri="{BB962C8B-B14F-4D97-AF65-F5344CB8AC3E}">
        <p14:creationId xmlns:p14="http://schemas.microsoft.com/office/powerpoint/2010/main" val="618874171"/>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590800"/>
            <a:ext cx="10512862" cy="1325563"/>
          </a:xfrm>
        </p:spPr>
        <p:txBody>
          <a:bodyPr/>
          <a:lstStyle/>
          <a:p>
            <a:r>
              <a:rPr lang="en-US" dirty="0"/>
              <a:t>Creating Master Encryption Keys for PDBs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dirty="0"/>
              <a:t>Creating and Activating a Master Encryption </a:t>
            </a:r>
            <a:r>
              <a:rPr lang="en-US" dirty="0" smtClean="0"/>
              <a:t>Key</a:t>
            </a:r>
            <a:br>
              <a:rPr lang="en-US" dirty="0" smtClean="0"/>
            </a:br>
            <a:endParaRPr lang="en-US" altLang="es-MX" dirty="0"/>
          </a:p>
        </p:txBody>
      </p:sp>
      <p:sp>
        <p:nvSpPr>
          <p:cNvPr id="9219" name="Content Placeholder 9"/>
          <p:cNvSpPr>
            <a:spLocks noGrp="1"/>
          </p:cNvSpPr>
          <p:nvPr>
            <p:ph idx="1"/>
          </p:nvPr>
        </p:nvSpPr>
        <p:spPr>
          <a:xfrm>
            <a:off x="621630" y="1243585"/>
            <a:ext cx="10945565" cy="4189174"/>
          </a:xfrm>
        </p:spPr>
        <p:txBody>
          <a:bodyPr>
            <a:normAutofit lnSpcReduction="10000"/>
          </a:bodyPr>
          <a:lstStyle/>
          <a:p>
            <a:pPr lvl="1"/>
            <a:r>
              <a:rPr lang="en-US" dirty="0"/>
              <a:t>Close the auto-login keystore in the root container and then reopen it as a password keystore.</a:t>
            </a:r>
          </a:p>
          <a:p>
            <a:pPr lvl="1"/>
            <a:endParaRPr lang="en-US" dirty="0"/>
          </a:p>
          <a:p>
            <a:pPr lvl="1"/>
            <a:endParaRPr lang="en-US" dirty="0"/>
          </a:p>
          <a:p>
            <a:pPr lvl="1"/>
            <a:endParaRPr lang="en-US" dirty="0"/>
          </a:p>
          <a:p>
            <a:pPr lvl="1"/>
            <a:r>
              <a:rPr lang="en-US" dirty="0"/>
              <a:t>Set the container to the PDB. Create and activate a master encryption key in the PDB.</a:t>
            </a:r>
          </a:p>
          <a:p>
            <a:pPr lvl="1"/>
            <a:endParaRPr lang="en-US" dirty="0"/>
          </a:p>
          <a:p>
            <a:pPr lvl="1"/>
            <a:endParaRPr lang="en-US" dirty="0"/>
          </a:p>
          <a:p>
            <a:pPr lvl="1"/>
            <a:endParaRPr lang="en-US" dirty="0"/>
          </a:p>
          <a:p>
            <a:pPr marL="548640" lvl="1" indent="-457200">
              <a:buClr>
                <a:schemeClr val="accent1"/>
              </a:buClr>
              <a:defRPr/>
            </a:pPr>
            <a:r>
              <a:rPr lang="en-US" dirty="0"/>
              <a:t>Query </a:t>
            </a:r>
            <a:r>
              <a:rPr lang="en-US" dirty="0">
                <a:latin typeface="Courier New" panose="02070309020205020404" pitchFamily="49" charset="0"/>
                <a:cs typeface="Courier New" panose="02070309020205020404" pitchFamily="49" charset="0"/>
              </a:rPr>
              <a:t>V$ENCRYPTION_WALLET</a:t>
            </a:r>
            <a:r>
              <a:rPr lang="en-US" dirty="0"/>
              <a:t> again, verifying that </a:t>
            </a:r>
            <a:r>
              <a:rPr lang="en-US" dirty="0">
                <a:latin typeface="Courier New" panose="02070309020205020404" pitchFamily="49" charset="0"/>
                <a:cs typeface="Courier New" panose="02070309020205020404" pitchFamily="49" charset="0"/>
              </a:rPr>
              <a:t>STATUS</a:t>
            </a:r>
            <a:r>
              <a:rPr lang="en-US" dirty="0"/>
              <a:t> is </a:t>
            </a:r>
            <a:r>
              <a:rPr lang="en-US" dirty="0">
                <a:latin typeface="Courier New" panose="02070309020205020404" pitchFamily="49" charset="0"/>
                <a:cs typeface="Courier New" panose="02070309020205020404" pitchFamily="49" charset="0"/>
              </a:rPr>
              <a:t>OPEN</a:t>
            </a:r>
            <a:r>
              <a:rPr lang="en-US" dirty="0"/>
              <a:t>.</a:t>
            </a:r>
          </a:p>
        </p:txBody>
      </p:sp>
      <p:sp>
        <p:nvSpPr>
          <p:cNvPr id="4" name="Content Placeholder 2"/>
          <p:cNvSpPr txBox="1">
            <a:spLocks/>
          </p:cNvSpPr>
          <p:nvPr/>
        </p:nvSpPr>
        <p:spPr bwMode="gray">
          <a:xfrm>
            <a:off x="1059018" y="1948038"/>
            <a:ext cx="10750394" cy="104632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ADMINISTER KEY MANAGEMENT SET KEYSTORE close;</a:t>
            </a:r>
          </a:p>
          <a:p>
            <a:pPr marL="609493" indent="-609493" defTabSz="533307">
              <a:tabLst>
                <a:tab pos="533307" algn="r"/>
                <a:tab pos="897310" algn="l"/>
              </a:tabLst>
              <a:defRPr/>
            </a:pPr>
            <a:r>
              <a:rPr lang="en-US" b="1" dirty="0">
                <a:latin typeface="Courier New" pitchFamily="49" charset="0"/>
              </a:rPr>
              <a:t>SQL&gt; ADMINISTER KEY MANAGEMENT SET KEYSTORE open</a:t>
            </a:r>
          </a:p>
          <a:p>
            <a:pPr marL="609493" indent="-609493" defTabSz="533307">
              <a:tabLst>
                <a:tab pos="533307" algn="r"/>
                <a:tab pos="897310" algn="l"/>
              </a:tabLst>
              <a:defRPr/>
            </a:pPr>
            <a:r>
              <a:rPr lang="en-US" b="1" dirty="0">
                <a:latin typeface="Courier New" pitchFamily="49" charset="0"/>
              </a:rPr>
              <a:t>  2  IDENTIFIED BY keystore-password CONTAINER = all;</a:t>
            </a:r>
          </a:p>
        </p:txBody>
      </p:sp>
      <p:sp>
        <p:nvSpPr>
          <p:cNvPr id="5" name="Content Placeholder 2"/>
          <p:cNvSpPr txBox="1">
            <a:spLocks/>
          </p:cNvSpPr>
          <p:nvPr/>
        </p:nvSpPr>
        <p:spPr bwMode="gray">
          <a:xfrm>
            <a:off x="1059018" y="3597478"/>
            <a:ext cx="10750394" cy="104632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ADMINISTER KEY MANAGEMENT SET KEY USING TAG </a:t>
            </a:r>
            <a:r>
              <a:rPr lang="en-US" b="1" i="1" dirty="0">
                <a:latin typeface="Courier New" pitchFamily="49" charset="0"/>
              </a:rPr>
              <a:t>'tag</a:t>
            </a:r>
            <a:r>
              <a:rPr lang="en-US" b="1" dirty="0">
                <a:latin typeface="Courier New" pitchFamily="49" charset="0"/>
              </a:rPr>
              <a:t>'  </a:t>
            </a:r>
          </a:p>
          <a:p>
            <a:pPr marL="609493" indent="-609493" defTabSz="533307">
              <a:tabLst>
                <a:tab pos="533307" algn="r"/>
                <a:tab pos="897310" algn="l"/>
              </a:tabLst>
              <a:defRPr/>
            </a:pPr>
            <a:r>
              <a:rPr lang="en-US" b="1" dirty="0">
                <a:latin typeface="Courier New" pitchFamily="49" charset="0"/>
              </a:rPr>
              <a:t>  2  IDENTIFIED BY </a:t>
            </a:r>
            <a:r>
              <a:rPr lang="en-US" b="1" i="1" dirty="0">
                <a:latin typeface="Courier New" pitchFamily="49" charset="0"/>
              </a:rPr>
              <a:t>keystore-password</a:t>
            </a:r>
          </a:p>
          <a:p>
            <a:pPr marL="609493" indent="-609493" defTabSz="533307">
              <a:tabLst>
                <a:tab pos="533307" algn="r"/>
                <a:tab pos="897310" algn="l"/>
              </a:tabLst>
              <a:defRPr/>
            </a:pPr>
            <a:r>
              <a:rPr lang="en-US" b="1" dirty="0">
                <a:latin typeface="Courier New" pitchFamily="49" charset="0"/>
              </a:rPr>
              <a:t>  3  WITH BACKUP USING </a:t>
            </a:r>
            <a:r>
              <a:rPr lang="en-US" b="1" i="1" dirty="0">
                <a:latin typeface="Courier New" pitchFamily="49" charset="0"/>
              </a:rPr>
              <a:t>'backup_identifier</a:t>
            </a:r>
            <a:r>
              <a:rPr lang="en-US" b="1" dirty="0">
                <a:latin typeface="Courier New" pitchFamily="49" charset="0"/>
              </a:rPr>
              <a:t>';</a:t>
            </a:r>
          </a:p>
        </p:txBody>
      </p:sp>
      <p:sp>
        <p:nvSpPr>
          <p:cNvPr id="6" name="Content Placeholder 2"/>
          <p:cNvSpPr txBox="1">
            <a:spLocks/>
          </p:cNvSpPr>
          <p:nvPr/>
        </p:nvSpPr>
        <p:spPr bwMode="gray">
          <a:xfrm>
            <a:off x="1059018" y="5246286"/>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wrl_parameter, status, wallet_type</a:t>
            </a:r>
          </a:p>
          <a:p>
            <a:pPr marL="609493" indent="-609493" defTabSz="533307">
              <a:tabLst>
                <a:tab pos="533307" algn="r"/>
                <a:tab pos="897310" algn="l"/>
              </a:tabLst>
              <a:defRPr/>
            </a:pPr>
            <a:r>
              <a:rPr lang="en-US" b="1" dirty="0">
                <a:latin typeface="Courier New" pitchFamily="49" charset="0"/>
              </a:rPr>
              <a:t>  2  FROM v$encryption_wallet;</a:t>
            </a:r>
          </a:p>
        </p:txBody>
      </p:sp>
    </p:spTree>
    <p:custDataLst>
      <p:tags r:id="rId1"/>
    </p:custDataLst>
    <p:extLst>
      <p:ext uri="{BB962C8B-B14F-4D97-AF65-F5344CB8AC3E}">
        <p14:creationId xmlns:p14="http://schemas.microsoft.com/office/powerpoint/2010/main" val="39178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1234519"/>
          </a:xfrm>
        </p:spPr>
        <p:txBody>
          <a:bodyPr>
            <a:normAutofit lnSpcReduction="10000"/>
          </a:bodyPr>
          <a:lstStyle/>
          <a:p>
            <a:r>
              <a:rPr lang="en-US" dirty="0"/>
              <a:t>In this lesson, you should have learned how to:</a:t>
            </a:r>
          </a:p>
          <a:p>
            <a:pPr lvl="1"/>
            <a:r>
              <a:rPr lang="en-US" dirty="0"/>
              <a:t>Describe the implementation of master encryption keys for PDBs</a:t>
            </a:r>
          </a:p>
          <a:p>
            <a:pPr lvl="1"/>
            <a:r>
              <a:rPr lang="en-US" dirty="0"/>
              <a:t>Create and activate a master encryption key for a new PDB</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11: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11-1: Creating and Activating an Encryption Key</a:t>
            </a:r>
          </a:p>
          <a:p>
            <a:pPr lvl="1">
              <a:buClr>
                <a:schemeClr val="accent1"/>
              </a:buClr>
            </a:pPr>
            <a:r>
              <a:rPr lang="en-US" dirty="0"/>
              <a:t>11-2: Creating and Activating the Encryption Key for PDB2</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1234519"/>
          </a:xfrm>
        </p:spPr>
        <p:txBody>
          <a:bodyPr>
            <a:normAutofit lnSpcReduction="10000"/>
          </a:bodyPr>
          <a:lstStyle/>
          <a:p>
            <a:r>
              <a:rPr lang="en-US" dirty="0"/>
              <a:t>After completing this lesson, you should be able to:</a:t>
            </a:r>
          </a:p>
          <a:p>
            <a:pPr lvl="1"/>
            <a:r>
              <a:rPr lang="en-US" dirty="0"/>
              <a:t>Describe the implementation of master encryption keys for PDBs</a:t>
            </a:r>
          </a:p>
          <a:p>
            <a:pPr lvl="1"/>
            <a:r>
              <a:rPr lang="en-US" dirty="0"/>
              <a:t>Create and activate a master encryption key for a new PDB</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1008" y="304800"/>
            <a:ext cx="1149804" cy="952500"/>
          </a:xfrm>
          <a:prstGeom prst="rect">
            <a:avLst/>
          </a:prstGeom>
        </p:spPr>
      </p:pic>
      <p:grpSp>
        <p:nvGrpSpPr>
          <p:cNvPr id="5" name="Group 4"/>
          <p:cNvGrpSpPr/>
          <p:nvPr/>
        </p:nvGrpSpPr>
        <p:grpSpPr>
          <a:xfrm>
            <a:off x="1431019" y="1354607"/>
            <a:ext cx="9326786" cy="4221894"/>
            <a:chOff x="830654" y="1268641"/>
            <a:chExt cx="7482693" cy="3021738"/>
          </a:xfrm>
        </p:grpSpPr>
        <p:sp>
          <p:nvSpPr>
            <p:cNvPr id="6" name="Freeform 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 name="Rounded Rectangle 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836612" y="152400"/>
            <a:ext cx="9295030" cy="452435"/>
          </a:xfrm>
        </p:spPr>
        <p:txBody>
          <a:bodyPr>
            <a:normAutofit fontScale="90000"/>
          </a:bodyPr>
          <a:lstStyle/>
          <a:p>
            <a:pPr eaLnBrk="1" hangingPunct="1"/>
            <a:r>
              <a:rPr lang="en-US" dirty="0"/>
              <a:t>Encryption in Database Cloud Service</a:t>
            </a:r>
            <a:endParaRPr lang="en-US" altLang="es-MX" dirty="0"/>
          </a:p>
        </p:txBody>
      </p:sp>
      <p:sp>
        <p:nvSpPr>
          <p:cNvPr id="9219" name="Content Placeholder 9"/>
          <p:cNvSpPr>
            <a:spLocks noGrp="1"/>
          </p:cNvSpPr>
          <p:nvPr>
            <p:ph idx="1"/>
          </p:nvPr>
        </p:nvSpPr>
        <p:spPr>
          <a:xfrm>
            <a:off x="1660983" y="1818649"/>
            <a:ext cx="8866858" cy="3156929"/>
          </a:xfrm>
        </p:spPr>
        <p:txBody>
          <a:bodyPr/>
          <a:lstStyle/>
          <a:p>
            <a:pPr lvl="1">
              <a:buClr>
                <a:schemeClr val="accent1"/>
              </a:buClr>
              <a:defRPr/>
            </a:pPr>
            <a:r>
              <a:rPr lang="en-US" dirty="0"/>
              <a:t>Database Cloud Service databases include a key management framework that stores and manages keys and credentials used to encrypt data in the database data files and in backups.</a:t>
            </a:r>
          </a:p>
          <a:p>
            <a:pPr lvl="1">
              <a:buClr>
                <a:schemeClr val="accent1"/>
              </a:buClr>
              <a:defRPr/>
            </a:pPr>
            <a:r>
              <a:rPr lang="en-US" dirty="0"/>
              <a:t>The key management framework includes: </a:t>
            </a:r>
          </a:p>
          <a:p>
            <a:pPr lvl="2">
              <a:buClr>
                <a:schemeClr val="accent1"/>
              </a:buClr>
              <a:defRPr/>
            </a:pPr>
            <a:r>
              <a:rPr lang="en-US" dirty="0"/>
              <a:t>The keystore (referred to as a wallet in Oracle Database 11</a:t>
            </a:r>
            <a:r>
              <a:rPr lang="en-US" i="1" dirty="0"/>
              <a:t>g</a:t>
            </a:r>
            <a:r>
              <a:rPr lang="en-US" dirty="0"/>
              <a:t> and previous releases) to securely store Transparent Data Encryption (TDE) master encryption keys</a:t>
            </a:r>
          </a:p>
          <a:p>
            <a:pPr lvl="2">
              <a:buClr>
                <a:schemeClr val="accent1"/>
              </a:buClr>
              <a:defRPr/>
            </a:pPr>
            <a:r>
              <a:rPr lang="en-US" dirty="0"/>
              <a:t>The management framework to securely and efficiently manage the keystore and key operations for various database components</a:t>
            </a:r>
          </a:p>
        </p:txBody>
      </p:sp>
    </p:spTree>
    <p:custDataLst>
      <p:tags r:id="rId1"/>
    </p:custDataLst>
    <p:extLst>
      <p:ext uri="{BB962C8B-B14F-4D97-AF65-F5344CB8AC3E}">
        <p14:creationId xmlns:p14="http://schemas.microsoft.com/office/powerpoint/2010/main" val="92374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621538" y="987509"/>
            <a:ext cx="10945749" cy="3138580"/>
            <a:chOff x="830654" y="1268641"/>
            <a:chExt cx="7482693" cy="3032646"/>
          </a:xfrm>
        </p:grpSpPr>
        <p:sp>
          <p:nvSpPr>
            <p:cNvPr id="22" name="Freeform 21"/>
            <p:cNvSpPr/>
            <p:nvPr/>
          </p:nvSpPr>
          <p:spPr bwMode="auto">
            <a:xfrm>
              <a:off x="1005948" y="4255568"/>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3" name="Rounded Rectangle 2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6146" name="Line 2"/>
          <p:cNvSpPr>
            <a:spLocks noChangeShapeType="1"/>
          </p:cNvSpPr>
          <p:nvPr/>
        </p:nvSpPr>
        <p:spPr bwMode="auto">
          <a:xfrm>
            <a:off x="5891265" y="1859393"/>
            <a:ext cx="0" cy="731647"/>
          </a:xfrm>
          <a:prstGeom prst="line">
            <a:avLst/>
          </a:prstGeom>
          <a:noFill/>
          <a:ln w="28575" cap="rnd">
            <a:solidFill>
              <a:schemeClr val="tx1"/>
            </a:solidFill>
            <a:round/>
            <a:headEnd type="triangle" w="lg" len="lg"/>
            <a:tailEnd w="lg" len="lg"/>
          </a:ln>
        </p:spPr>
        <p:txBody>
          <a:bodyPr/>
          <a:lstStyle/>
          <a:p>
            <a:endParaRPr lang="en-US" dirty="0"/>
          </a:p>
        </p:txBody>
      </p:sp>
      <p:sp>
        <p:nvSpPr>
          <p:cNvPr id="6147" name="Line 3"/>
          <p:cNvSpPr>
            <a:spLocks noChangeShapeType="1"/>
          </p:cNvSpPr>
          <p:nvPr/>
        </p:nvSpPr>
        <p:spPr bwMode="auto">
          <a:xfrm flipH="1">
            <a:off x="2234618" y="1676876"/>
            <a:ext cx="2844059" cy="0"/>
          </a:xfrm>
          <a:prstGeom prst="line">
            <a:avLst/>
          </a:prstGeom>
          <a:noFill/>
          <a:ln w="28575" cap="rnd">
            <a:solidFill>
              <a:schemeClr val="tx1"/>
            </a:solidFill>
            <a:round/>
            <a:headEnd type="none" w="lg" len="lg"/>
            <a:tailEnd type="triangle" w="lg" len="lg"/>
          </a:ln>
        </p:spPr>
        <p:txBody>
          <a:bodyPr/>
          <a:lstStyle/>
          <a:p>
            <a:endParaRPr lang="en-US" dirty="0"/>
          </a:p>
        </p:txBody>
      </p:sp>
      <p:sp>
        <p:nvSpPr>
          <p:cNvPr id="6148" name="Rectangle 4"/>
          <p:cNvSpPr>
            <a:spLocks noGrp="1" noChangeArrowheads="1"/>
          </p:cNvSpPr>
          <p:nvPr>
            <p:ph type="title"/>
          </p:nvPr>
        </p:nvSpPr>
        <p:spPr>
          <a:xfrm>
            <a:off x="691235" y="134732"/>
            <a:ext cx="10232419" cy="669675"/>
          </a:xfrm>
        </p:spPr>
        <p:txBody>
          <a:bodyPr>
            <a:normAutofit fontScale="90000"/>
          </a:bodyPr>
          <a:lstStyle/>
          <a:p>
            <a:pPr eaLnBrk="1" hangingPunct="1"/>
            <a:r>
              <a:rPr lang="en-US" dirty="0"/>
              <a:t>Transparent Data Encryption (TDE): Overview</a:t>
            </a:r>
          </a:p>
        </p:txBody>
      </p:sp>
      <p:pic>
        <p:nvPicPr>
          <p:cNvPr id="6149" name="Picture 7" descr="C:\My_Data\Graphics\house045.gif"/>
          <p:cNvPicPr>
            <a:picLocks noChangeAspect="1" noChangeArrowheads="1"/>
          </p:cNvPicPr>
          <p:nvPr/>
        </p:nvPicPr>
        <p:blipFill>
          <a:blip r:embed="rId4" cstate="print"/>
          <a:srcRect/>
          <a:stretch>
            <a:fillRect/>
          </a:stretch>
        </p:blipFill>
        <p:spPr bwMode="gray">
          <a:xfrm>
            <a:off x="5510364" y="1372156"/>
            <a:ext cx="770266" cy="457081"/>
          </a:xfrm>
          <a:prstGeom prst="rect">
            <a:avLst/>
          </a:prstGeom>
          <a:noFill/>
          <a:ln w="9525">
            <a:noFill/>
            <a:miter lim="800000"/>
            <a:headEnd/>
            <a:tailEnd/>
          </a:ln>
        </p:spPr>
      </p:pic>
      <p:sp>
        <p:nvSpPr>
          <p:cNvPr id="6150" name="Text Box 10"/>
          <p:cNvSpPr txBox="1">
            <a:spLocks noChangeArrowheads="1"/>
          </p:cNvSpPr>
          <p:nvPr/>
        </p:nvSpPr>
        <p:spPr bwMode="auto">
          <a:xfrm>
            <a:off x="6394903" y="1295976"/>
            <a:ext cx="3965600" cy="646331"/>
          </a:xfrm>
          <a:prstGeom prst="rect">
            <a:avLst/>
          </a:prstGeom>
          <a:noFill/>
          <a:ln w="28575">
            <a:noFill/>
            <a:miter lim="800000"/>
            <a:headEnd type="none" w="sm" len="sm"/>
            <a:tailEnd type="none" w="sm" len="sm"/>
          </a:ln>
        </p:spPr>
        <p:txBody>
          <a:bodyPr>
            <a:spAutoFit/>
          </a:bodyPr>
          <a:lstStyle/>
          <a:p>
            <a:pPr defTabSz="304724"/>
            <a:r>
              <a:rPr lang="en-US" b="1" dirty="0">
                <a:solidFill>
                  <a:srgbClr val="FF0000"/>
                </a:solidFill>
              </a:rPr>
              <a:t>2. </a:t>
            </a:r>
            <a:r>
              <a:rPr lang="en-US" dirty="0">
                <a:solidFill>
                  <a:srgbClr val="000000"/>
                </a:solidFill>
              </a:rPr>
              <a:t>Table key applied</a:t>
            </a:r>
            <a:endParaRPr lang="en-US" b="1" dirty="0">
              <a:solidFill>
                <a:srgbClr val="000000"/>
              </a:solidFill>
            </a:endParaRPr>
          </a:p>
          <a:p>
            <a:pPr defTabSz="304724"/>
            <a:r>
              <a:rPr lang="en-US" b="1" dirty="0">
                <a:solidFill>
                  <a:srgbClr val="FF0000"/>
                </a:solidFill>
              </a:rPr>
              <a:t>5. </a:t>
            </a:r>
            <a:r>
              <a:rPr lang="en-US" dirty="0">
                <a:solidFill>
                  <a:srgbClr val="000000"/>
                </a:solidFill>
              </a:rPr>
              <a:t>Table key applied</a:t>
            </a:r>
          </a:p>
        </p:txBody>
      </p:sp>
      <p:sp>
        <p:nvSpPr>
          <p:cNvPr id="6151" name="Text Box 11"/>
          <p:cNvSpPr txBox="1">
            <a:spLocks noChangeArrowheads="1"/>
          </p:cNvSpPr>
          <p:nvPr/>
        </p:nvSpPr>
        <p:spPr bwMode="auto">
          <a:xfrm>
            <a:off x="2705799" y="1307068"/>
            <a:ext cx="1864613" cy="369332"/>
          </a:xfrm>
          <a:prstGeom prst="rect">
            <a:avLst/>
          </a:prstGeom>
          <a:noFill/>
          <a:ln w="28575">
            <a:noFill/>
            <a:miter lim="800000"/>
            <a:headEnd type="none" w="sm" len="sm"/>
            <a:tailEnd type="none" w="sm" len="sm"/>
          </a:ln>
        </p:spPr>
        <p:txBody>
          <a:bodyPr wrap="none">
            <a:spAutoFit/>
          </a:bodyPr>
          <a:lstStyle/>
          <a:p>
            <a:pPr algn="ctr" defTabSz="304724"/>
            <a:r>
              <a:rPr lang="en-US" b="1" dirty="0">
                <a:solidFill>
                  <a:srgbClr val="FF0000"/>
                </a:solidFill>
              </a:rPr>
              <a:t>3.</a:t>
            </a:r>
            <a:r>
              <a:rPr lang="en-US" dirty="0">
                <a:solidFill>
                  <a:srgbClr val="FF0000"/>
                </a:solidFill>
              </a:rPr>
              <a:t> </a:t>
            </a:r>
            <a:r>
              <a:rPr lang="en-US" dirty="0">
                <a:solidFill>
                  <a:srgbClr val="000000"/>
                </a:solidFill>
              </a:rPr>
              <a:t>Decrypts data</a:t>
            </a:r>
          </a:p>
        </p:txBody>
      </p:sp>
      <p:sp>
        <p:nvSpPr>
          <p:cNvPr id="19" name="Text Box 9"/>
          <p:cNvSpPr txBox="1">
            <a:spLocks noChangeArrowheads="1"/>
          </p:cNvSpPr>
          <p:nvPr/>
        </p:nvSpPr>
        <p:spPr bwMode="auto">
          <a:xfrm>
            <a:off x="791427" y="2081585"/>
            <a:ext cx="1196161" cy="953723"/>
          </a:xfrm>
          <a:prstGeom prst="rect">
            <a:avLst/>
          </a:prstGeom>
          <a:noFill/>
          <a:ln w="28575">
            <a:noFill/>
            <a:miter lim="800000"/>
            <a:headEnd type="none" w="sm" len="sm"/>
            <a:tailEnd type="none" w="sm" len="sm"/>
          </a:ln>
        </p:spPr>
        <p:txBody>
          <a:bodyPr wrap="none">
            <a:spAutoFit/>
          </a:bodyPr>
          <a:lstStyle/>
          <a:p>
            <a:pPr defTabSz="304724">
              <a:defRPr/>
            </a:pPr>
            <a:r>
              <a:rPr lang="en-US" sz="1866" dirty="0">
                <a:solidFill>
                  <a:srgbClr val="000000"/>
                </a:solidFill>
                <a:latin typeface="Courier New" pitchFamily="49" charset="0"/>
                <a:cs typeface="Courier New" pitchFamily="49" charset="0"/>
              </a:rPr>
              <a:t>SELECT </a:t>
            </a:r>
          </a:p>
          <a:p>
            <a:pPr defTabSz="304724">
              <a:defRPr/>
            </a:pPr>
            <a:r>
              <a:rPr lang="en-US" sz="1866" dirty="0">
                <a:solidFill>
                  <a:srgbClr val="000000"/>
                </a:solidFill>
                <a:latin typeface="+mj-lt"/>
                <a:cs typeface="Courier New" pitchFamily="49" charset="0"/>
              </a:rPr>
              <a:t>/</a:t>
            </a:r>
            <a:r>
              <a:rPr lang="en-US" sz="1866" dirty="0">
                <a:solidFill>
                  <a:srgbClr val="000000"/>
                </a:solidFill>
                <a:latin typeface="Courier New" pitchFamily="49" charset="0"/>
                <a:cs typeface="Courier New" pitchFamily="49" charset="0"/>
              </a:rPr>
              <a:t>INSERT</a:t>
            </a:r>
          </a:p>
          <a:p>
            <a:pPr defTabSz="304724">
              <a:defRPr/>
            </a:pPr>
            <a:r>
              <a:rPr lang="en-US" sz="1866" dirty="0">
                <a:solidFill>
                  <a:srgbClr val="000000"/>
                </a:solidFill>
                <a:latin typeface="+mj-lt"/>
                <a:cs typeface="Courier New" pitchFamily="49" charset="0"/>
              </a:rPr>
              <a:t>privileges</a:t>
            </a:r>
            <a:endParaRPr lang="en-US" sz="1866" b="1" dirty="0">
              <a:solidFill>
                <a:srgbClr val="000000"/>
              </a:solidFill>
              <a:latin typeface="Courier New" pitchFamily="49" charset="0"/>
              <a:cs typeface="Courier New" pitchFamily="49" charset="0"/>
            </a:endParaRPr>
          </a:p>
        </p:txBody>
      </p:sp>
      <p:pic>
        <p:nvPicPr>
          <p:cNvPr id="6153" name="Picture 2" descr="C:\My_Data\Graphics\datab018.gif"/>
          <p:cNvPicPr>
            <a:picLocks noChangeAspect="1" noChangeArrowheads="1"/>
          </p:cNvPicPr>
          <p:nvPr/>
        </p:nvPicPr>
        <p:blipFill>
          <a:blip r:embed="rId5" cstate="print"/>
          <a:srcRect/>
          <a:stretch>
            <a:fillRect/>
          </a:stretch>
        </p:blipFill>
        <p:spPr bwMode="gray">
          <a:xfrm>
            <a:off x="5307217" y="2362498"/>
            <a:ext cx="1193489" cy="685621"/>
          </a:xfrm>
          <a:prstGeom prst="rect">
            <a:avLst/>
          </a:prstGeom>
          <a:noFill/>
          <a:ln w="9525">
            <a:noFill/>
            <a:miter lim="800000"/>
            <a:headEnd/>
            <a:tailEnd/>
          </a:ln>
        </p:spPr>
      </p:pic>
      <p:sp>
        <p:nvSpPr>
          <p:cNvPr id="6154" name="Text Box 25"/>
          <p:cNvSpPr txBox="1">
            <a:spLocks noChangeArrowheads="1"/>
          </p:cNvSpPr>
          <p:nvPr/>
        </p:nvSpPr>
        <p:spPr bwMode="auto">
          <a:xfrm>
            <a:off x="6496475" y="2210137"/>
            <a:ext cx="2282997" cy="1600438"/>
          </a:xfrm>
          <a:prstGeom prst="rect">
            <a:avLst/>
          </a:prstGeom>
          <a:noFill/>
          <a:ln w="28575">
            <a:noFill/>
            <a:miter lim="800000"/>
            <a:headEnd type="none" w="sm" len="sm"/>
            <a:tailEnd type="none" w="sm" len="sm"/>
          </a:ln>
        </p:spPr>
        <p:txBody>
          <a:bodyPr wrap="none">
            <a:spAutoFit/>
          </a:bodyPr>
          <a:lstStyle/>
          <a:p>
            <a:pPr defTabSz="304724"/>
            <a:r>
              <a:rPr lang="en-US" dirty="0">
                <a:solidFill>
                  <a:srgbClr val="000000"/>
                </a:solidFill>
              </a:rPr>
              <a:t>Cipher text</a:t>
            </a:r>
          </a:p>
          <a:p>
            <a:pPr defTabSz="304724"/>
            <a:endParaRPr lang="en-US" sz="1600" b="1" dirty="0">
              <a:latin typeface="Courier New" pitchFamily="49" charset="0"/>
              <a:cs typeface="Courier New" pitchFamily="49" charset="0"/>
            </a:endParaRPr>
          </a:p>
          <a:p>
            <a:pPr defTabSz="304724"/>
            <a:r>
              <a:rPr lang="en-US" sz="1600" b="1" dirty="0">
                <a:latin typeface="Courier New" pitchFamily="49" charset="0"/>
                <a:cs typeface="Courier New" pitchFamily="49" charset="0"/>
              </a:rPr>
              <a:t> 3///?.?OYzJdfvQf</a:t>
            </a:r>
          </a:p>
          <a:p>
            <a:pPr defTabSz="304724"/>
            <a:r>
              <a:rPr lang="en-US" sz="1600" b="1" dirty="0">
                <a:latin typeface="Courier New" pitchFamily="49" charset="0"/>
                <a:cs typeface="Courier New" pitchFamily="49" charset="0"/>
              </a:rPr>
              <a:t> 2368{]]}.:oz§§!!</a:t>
            </a:r>
          </a:p>
          <a:p>
            <a:pPr defTabSz="304724"/>
            <a:r>
              <a:rPr lang="en-US" sz="1600" b="1" dirty="0">
                <a:latin typeface="Courier New" pitchFamily="49" charset="0"/>
                <a:cs typeface="Courier New" pitchFamily="49" charset="0"/>
              </a:rPr>
              <a:t> §/.?564#{[|`\^@@</a:t>
            </a:r>
          </a:p>
          <a:p>
            <a:pPr defTabSz="304724"/>
            <a:r>
              <a:rPr lang="en-US" sz="1600" b="1" dirty="0">
                <a:latin typeface="Courier New" pitchFamily="49" charset="0"/>
                <a:cs typeface="Courier New" pitchFamily="49" charset="0"/>
              </a:rPr>
              <a:t> @~[|12effs”éèàù°</a:t>
            </a:r>
          </a:p>
        </p:txBody>
      </p:sp>
      <p:pic>
        <p:nvPicPr>
          <p:cNvPr id="6155" name="Picture 5" descr="C:\My_Data\Graphics\table012.gif"/>
          <p:cNvPicPr>
            <a:picLocks noChangeAspect="1" noChangeArrowheads="1"/>
          </p:cNvPicPr>
          <p:nvPr/>
        </p:nvPicPr>
        <p:blipFill>
          <a:blip r:embed="rId6" cstate="print"/>
          <a:srcRect/>
          <a:stretch>
            <a:fillRect/>
          </a:stretch>
        </p:blipFill>
        <p:spPr bwMode="gray">
          <a:xfrm>
            <a:off x="5635218" y="2438678"/>
            <a:ext cx="662343" cy="515804"/>
          </a:xfrm>
          <a:prstGeom prst="rect">
            <a:avLst/>
          </a:prstGeom>
          <a:noFill/>
          <a:ln w="9525">
            <a:noFill/>
            <a:miter lim="800000"/>
            <a:headEnd/>
            <a:tailEnd/>
          </a:ln>
        </p:spPr>
      </p:pic>
      <p:sp>
        <p:nvSpPr>
          <p:cNvPr id="6157" name="Line 3"/>
          <p:cNvSpPr>
            <a:spLocks noChangeShapeType="1"/>
          </p:cNvSpPr>
          <p:nvPr/>
        </p:nvSpPr>
        <p:spPr bwMode="auto">
          <a:xfrm flipH="1">
            <a:off x="2234617" y="2819579"/>
            <a:ext cx="2945633" cy="0"/>
          </a:xfrm>
          <a:prstGeom prst="line">
            <a:avLst/>
          </a:prstGeom>
          <a:noFill/>
          <a:ln w="28575" cap="rnd">
            <a:solidFill>
              <a:schemeClr val="tx1"/>
            </a:solidFill>
            <a:round/>
            <a:headEnd type="triangle" w="lg" len="lg"/>
            <a:tailEnd w="lg" len="lg"/>
          </a:ln>
        </p:spPr>
        <p:txBody>
          <a:bodyPr/>
          <a:lstStyle/>
          <a:p>
            <a:endParaRPr lang="en-US" dirty="0"/>
          </a:p>
        </p:txBody>
      </p:sp>
      <p:sp>
        <p:nvSpPr>
          <p:cNvPr id="6158" name="Text Box 11"/>
          <p:cNvSpPr txBox="1">
            <a:spLocks noChangeArrowheads="1"/>
          </p:cNvSpPr>
          <p:nvPr/>
        </p:nvSpPr>
        <p:spPr bwMode="auto">
          <a:xfrm>
            <a:off x="2526987" y="1718107"/>
            <a:ext cx="2186817" cy="1015278"/>
          </a:xfrm>
          <a:prstGeom prst="rect">
            <a:avLst/>
          </a:prstGeom>
          <a:noFill/>
          <a:ln w="28575">
            <a:noFill/>
            <a:miter lim="800000"/>
            <a:headEnd type="none" w="sm" len="sm"/>
            <a:tailEnd type="none" w="sm" len="sm"/>
          </a:ln>
        </p:spPr>
        <p:txBody>
          <a:bodyPr wrap="none">
            <a:spAutoFit/>
          </a:bodyPr>
          <a:lstStyle/>
          <a:p>
            <a:pPr algn="ctr" defTabSz="304724"/>
            <a:r>
              <a:rPr lang="en-US" sz="1600" b="1" dirty="0">
                <a:latin typeface="Courier New" pitchFamily="49" charset="0"/>
                <a:cs typeface="Courier New" pitchFamily="49" charset="0"/>
              </a:rPr>
              <a:t> </a:t>
            </a:r>
            <a:r>
              <a:rPr lang="en-US" sz="1466" dirty="0"/>
              <a:t>5454 5454 5454 5454 </a:t>
            </a:r>
          </a:p>
          <a:p>
            <a:pPr algn="ctr" defTabSz="304724"/>
            <a:r>
              <a:rPr lang="en-US" sz="1466" dirty="0"/>
              <a:t>  5500 0000 0000 0004 </a:t>
            </a:r>
          </a:p>
          <a:p>
            <a:pPr algn="ctr" defTabSz="304724"/>
            <a:r>
              <a:rPr lang="en-US" sz="1466" dirty="0"/>
              <a:t>  5555 5555 5555 1111 </a:t>
            </a:r>
          </a:p>
          <a:p>
            <a:pPr algn="ctr" defTabSz="304724"/>
            <a:r>
              <a:rPr lang="en-US" sz="1466" dirty="0"/>
              <a:t>  5555 5555 5555 4444</a:t>
            </a:r>
            <a:endParaRPr lang="en-US" sz="1466" b="1" dirty="0">
              <a:latin typeface="Courier New" pitchFamily="49" charset="0"/>
              <a:cs typeface="Courier New" pitchFamily="49" charset="0"/>
            </a:endParaRPr>
          </a:p>
        </p:txBody>
      </p:sp>
      <p:sp>
        <p:nvSpPr>
          <p:cNvPr id="6159" name="Line 3"/>
          <p:cNvSpPr>
            <a:spLocks noChangeShapeType="1"/>
          </p:cNvSpPr>
          <p:nvPr/>
        </p:nvSpPr>
        <p:spPr bwMode="auto">
          <a:xfrm flipH="1" flipV="1">
            <a:off x="9044206" y="3068752"/>
            <a:ext cx="2014682" cy="0"/>
          </a:xfrm>
          <a:prstGeom prst="line">
            <a:avLst/>
          </a:prstGeom>
          <a:noFill/>
          <a:ln w="28575" cap="rnd">
            <a:solidFill>
              <a:schemeClr val="tx1"/>
            </a:solidFill>
            <a:round/>
            <a:headEnd type="none" w="lg" len="lg"/>
            <a:tailEnd type="triangle" w="lg" len="lg"/>
          </a:ln>
        </p:spPr>
        <p:txBody>
          <a:bodyPr/>
          <a:lstStyle/>
          <a:p>
            <a:endParaRPr lang="en-US" dirty="0"/>
          </a:p>
        </p:txBody>
      </p:sp>
      <p:sp>
        <p:nvSpPr>
          <p:cNvPr id="6160" name="Text Box 11"/>
          <p:cNvSpPr txBox="1">
            <a:spLocks noChangeArrowheads="1"/>
          </p:cNvSpPr>
          <p:nvPr/>
        </p:nvSpPr>
        <p:spPr bwMode="auto">
          <a:xfrm>
            <a:off x="9218612" y="2678668"/>
            <a:ext cx="1851789" cy="369332"/>
          </a:xfrm>
          <a:prstGeom prst="rect">
            <a:avLst/>
          </a:prstGeom>
          <a:noFill/>
          <a:ln w="28575">
            <a:noFill/>
            <a:miter lim="800000"/>
            <a:headEnd type="none" w="sm" len="sm"/>
            <a:tailEnd type="none" w="sm" len="sm"/>
          </a:ln>
        </p:spPr>
        <p:txBody>
          <a:bodyPr wrap="none">
            <a:spAutoFit/>
          </a:bodyPr>
          <a:lstStyle/>
          <a:p>
            <a:pPr defTabSz="304724"/>
            <a:r>
              <a:rPr lang="en-US" b="1" dirty="0">
                <a:solidFill>
                  <a:srgbClr val="FF0000"/>
                </a:solidFill>
              </a:rPr>
              <a:t>6.</a:t>
            </a:r>
            <a:r>
              <a:rPr lang="en-US" dirty="0">
                <a:solidFill>
                  <a:srgbClr val="FF0000"/>
                </a:solidFill>
              </a:rPr>
              <a:t> </a:t>
            </a:r>
            <a:r>
              <a:rPr lang="en-US" dirty="0">
                <a:solidFill>
                  <a:srgbClr val="000000"/>
                </a:solidFill>
              </a:rPr>
              <a:t>Encrypts data</a:t>
            </a:r>
          </a:p>
        </p:txBody>
      </p:sp>
      <p:sp>
        <p:nvSpPr>
          <p:cNvPr id="6161" name="Text Box 11"/>
          <p:cNvSpPr txBox="1">
            <a:spLocks noChangeArrowheads="1"/>
          </p:cNvSpPr>
          <p:nvPr/>
        </p:nvSpPr>
        <p:spPr bwMode="auto">
          <a:xfrm>
            <a:off x="8866501" y="3098144"/>
            <a:ext cx="2462534" cy="338554"/>
          </a:xfrm>
          <a:prstGeom prst="rect">
            <a:avLst/>
          </a:prstGeom>
          <a:noFill/>
          <a:ln w="28575">
            <a:noFill/>
            <a:miter lim="800000"/>
            <a:headEnd type="none" w="sm" len="sm"/>
            <a:tailEnd type="none" w="sm" len="sm"/>
          </a:ln>
        </p:spPr>
        <p:txBody>
          <a:bodyPr wrap="none">
            <a:spAutoFit/>
          </a:bodyPr>
          <a:lstStyle/>
          <a:p>
            <a:pPr algn="ctr" defTabSz="304724"/>
            <a:r>
              <a:rPr lang="en-US" sz="1600" b="1" dirty="0">
                <a:latin typeface="Courier New" pitchFamily="49" charset="0"/>
                <a:cs typeface="Courier New" pitchFamily="49" charset="0"/>
              </a:rPr>
              <a:t>   </a:t>
            </a:r>
            <a:r>
              <a:rPr lang="en-US" sz="1466" b="1" dirty="0">
                <a:latin typeface="Courier New" pitchFamily="49" charset="0"/>
                <a:cs typeface="Courier New" pitchFamily="49" charset="0"/>
              </a:rPr>
              <a:t>2çàéèù*%I&amp;456A/.!</a:t>
            </a:r>
          </a:p>
        </p:txBody>
      </p:sp>
      <p:sp>
        <p:nvSpPr>
          <p:cNvPr id="5129" name="Text Box 9"/>
          <p:cNvSpPr txBox="1">
            <a:spLocks noChangeArrowheads="1"/>
          </p:cNvSpPr>
          <p:nvPr/>
        </p:nvSpPr>
        <p:spPr bwMode="auto">
          <a:xfrm>
            <a:off x="2052633" y="2857669"/>
            <a:ext cx="3448380" cy="420564"/>
          </a:xfrm>
          <a:prstGeom prst="rect">
            <a:avLst/>
          </a:prstGeom>
          <a:noFill/>
          <a:ln w="28575">
            <a:noFill/>
            <a:miter lim="800000"/>
            <a:headEnd type="none" w="sm" len="sm"/>
            <a:tailEnd type="none" w="sm" len="sm"/>
          </a:ln>
        </p:spPr>
        <p:txBody>
          <a:bodyPr wrap="none">
            <a:spAutoFit/>
          </a:bodyPr>
          <a:lstStyle/>
          <a:p>
            <a:pPr defTabSz="304724">
              <a:defRPr/>
            </a:pPr>
            <a:r>
              <a:rPr lang="en-US" sz="2133" b="1" dirty="0">
                <a:solidFill>
                  <a:srgbClr val="FF0000"/>
                </a:solidFill>
                <a:latin typeface="+mj-lt"/>
                <a:cs typeface="Courier New" pitchFamily="49" charset="0"/>
              </a:rPr>
              <a:t>1.  </a:t>
            </a:r>
            <a:r>
              <a:rPr lang="en-US" sz="1866" b="1" dirty="0">
                <a:solidFill>
                  <a:srgbClr val="000000"/>
                </a:solidFill>
                <a:latin typeface="Courier New" pitchFamily="49" charset="0"/>
                <a:cs typeface="Courier New" pitchFamily="49" charset="0"/>
              </a:rPr>
              <a:t>SELECT ccn FROM emp;</a:t>
            </a:r>
          </a:p>
        </p:txBody>
      </p:sp>
      <p:sp>
        <p:nvSpPr>
          <p:cNvPr id="27" name="Text Box 9"/>
          <p:cNvSpPr txBox="1">
            <a:spLocks noChangeArrowheads="1"/>
          </p:cNvSpPr>
          <p:nvPr/>
        </p:nvSpPr>
        <p:spPr bwMode="auto">
          <a:xfrm>
            <a:off x="2052632" y="3124299"/>
            <a:ext cx="3414717" cy="707694"/>
          </a:xfrm>
          <a:prstGeom prst="rect">
            <a:avLst/>
          </a:prstGeom>
          <a:noFill/>
          <a:ln w="28575">
            <a:noFill/>
            <a:miter lim="800000"/>
            <a:headEnd type="none" w="sm" len="sm"/>
            <a:tailEnd type="none" w="sm" len="sm"/>
          </a:ln>
        </p:spPr>
        <p:txBody>
          <a:bodyPr wrap="none">
            <a:spAutoFit/>
          </a:bodyPr>
          <a:lstStyle/>
          <a:p>
            <a:pPr defTabSz="304724">
              <a:defRPr/>
            </a:pPr>
            <a:r>
              <a:rPr lang="en-US" sz="2133" b="1" dirty="0">
                <a:solidFill>
                  <a:srgbClr val="FF0000"/>
                </a:solidFill>
                <a:latin typeface="+mj-lt"/>
                <a:cs typeface="Courier New" pitchFamily="49" charset="0"/>
              </a:rPr>
              <a:t>4.  </a:t>
            </a:r>
            <a:r>
              <a:rPr lang="en-US" sz="1866" b="1" dirty="0">
                <a:solidFill>
                  <a:srgbClr val="000000"/>
                </a:solidFill>
                <a:latin typeface="Courier New" pitchFamily="49" charset="0"/>
                <a:cs typeface="Courier New" pitchFamily="49" charset="0"/>
              </a:rPr>
              <a:t>INSERT ccn INTO emp</a:t>
            </a:r>
            <a:br>
              <a:rPr lang="en-US" sz="1866" b="1" dirty="0">
                <a:solidFill>
                  <a:srgbClr val="000000"/>
                </a:solidFill>
                <a:latin typeface="Courier New" pitchFamily="49" charset="0"/>
                <a:cs typeface="Courier New" pitchFamily="49" charset="0"/>
              </a:rPr>
            </a:br>
            <a:r>
              <a:rPr lang="en-US" sz="1866" b="1" dirty="0">
                <a:solidFill>
                  <a:srgbClr val="000000"/>
                </a:solidFill>
                <a:latin typeface="Courier New" pitchFamily="49" charset="0"/>
                <a:cs typeface="Courier New" pitchFamily="49" charset="0"/>
              </a:rPr>
              <a:t>   VALUES (</a:t>
            </a:r>
            <a:r>
              <a:rPr lang="en-US" sz="1466" dirty="0">
                <a:solidFill>
                  <a:srgbClr val="000000"/>
                </a:solidFill>
              </a:rPr>
              <a:t>4222222222222</a:t>
            </a:r>
            <a:r>
              <a:rPr lang="en-US" sz="1866" b="1" dirty="0">
                <a:solidFill>
                  <a:srgbClr val="000000"/>
                </a:solidFill>
                <a:latin typeface="Courier New" pitchFamily="49" charset="0"/>
                <a:cs typeface="Courier New" pitchFamily="49" charset="0"/>
              </a:rPr>
              <a:t>);</a:t>
            </a:r>
          </a:p>
        </p:txBody>
      </p:sp>
      <p:pic>
        <p:nvPicPr>
          <p:cNvPr id="6164" name="Picture 16" descr="D:\Oracle University\Library\OU_graphics_repository\icons\PROD\icons\people\peop008.gif"/>
          <p:cNvPicPr>
            <a:picLocks noChangeAspect="1" noChangeArrowheads="1"/>
          </p:cNvPicPr>
          <p:nvPr/>
        </p:nvPicPr>
        <p:blipFill>
          <a:blip r:embed="rId7" cstate="print"/>
          <a:srcRect/>
          <a:stretch>
            <a:fillRect/>
          </a:stretch>
        </p:blipFill>
        <p:spPr bwMode="auto">
          <a:xfrm>
            <a:off x="914162" y="1372156"/>
            <a:ext cx="888768" cy="661816"/>
          </a:xfrm>
          <a:prstGeom prst="rect">
            <a:avLst/>
          </a:prstGeom>
          <a:noFill/>
          <a:ln w="9525">
            <a:noFill/>
            <a:miter lim="800000"/>
            <a:headEnd/>
            <a:tailEnd/>
          </a:ln>
        </p:spPr>
      </p:pic>
      <p:sp>
        <p:nvSpPr>
          <p:cNvPr id="20" name="Content Placeholder 9"/>
          <p:cNvSpPr txBox="1">
            <a:spLocks/>
          </p:cNvSpPr>
          <p:nvPr/>
        </p:nvSpPr>
        <p:spPr>
          <a:xfrm>
            <a:off x="712463" y="4290844"/>
            <a:ext cx="10944549" cy="357356"/>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t>Encrypts data in data files, redo log files, archived redo log files, and backup files</a:t>
            </a:r>
          </a:p>
          <a:p>
            <a:pPr lvl="1">
              <a:buClr>
                <a:schemeClr val="accent1"/>
              </a:buClr>
              <a:defRPr/>
            </a:pPr>
            <a:r>
              <a:rPr lang="en-US" kern="0" dirty="0"/>
              <a:t>Encrypts data in memory (only for column encryption)</a:t>
            </a:r>
          </a:p>
          <a:p>
            <a:pPr lvl="1">
              <a:buClr>
                <a:schemeClr val="accent1"/>
              </a:buClr>
              <a:defRPr/>
            </a:pPr>
            <a:r>
              <a:rPr lang="en-US" kern="0" dirty="0"/>
              <a:t>Manages keys automatically</a:t>
            </a:r>
          </a:p>
          <a:p>
            <a:pPr lvl="1">
              <a:buClr>
                <a:schemeClr val="accent1"/>
              </a:buClr>
              <a:defRPr/>
            </a:pPr>
            <a:r>
              <a:rPr lang="en-US" kern="0" dirty="0"/>
              <a:t>Does not require application changes</a:t>
            </a:r>
          </a:p>
        </p:txBody>
      </p:sp>
    </p:spTree>
    <p:custDataLst>
      <p:tags r:id="rId1"/>
    </p:custDataLst>
    <p:extLst>
      <p:ext uri="{BB962C8B-B14F-4D97-AF65-F5344CB8AC3E}">
        <p14:creationId xmlns:p14="http://schemas.microsoft.com/office/powerpoint/2010/main" val="69343667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Components of </a:t>
            </a:r>
            <a:r>
              <a:rPr lang="en-US" dirty="0" smtClean="0"/>
              <a:t>TDE</a:t>
            </a:r>
            <a:br>
              <a:rPr lang="en-US" dirty="0" smtClean="0"/>
            </a:br>
            <a:endParaRPr lang="en-US" altLang="es-MX" dirty="0"/>
          </a:p>
        </p:txBody>
      </p:sp>
      <p:sp>
        <p:nvSpPr>
          <p:cNvPr id="9219" name="Content Placeholder 9"/>
          <p:cNvSpPr>
            <a:spLocks noGrp="1"/>
          </p:cNvSpPr>
          <p:nvPr>
            <p:ph idx="1"/>
          </p:nvPr>
        </p:nvSpPr>
        <p:spPr>
          <a:xfrm>
            <a:off x="622138" y="1242485"/>
            <a:ext cx="10944549" cy="3337659"/>
          </a:xfrm>
        </p:spPr>
        <p:txBody>
          <a:bodyPr/>
          <a:lstStyle/>
          <a:p>
            <a:pPr lvl="1">
              <a:buClr>
                <a:schemeClr val="accent1"/>
              </a:buClr>
              <a:defRPr/>
            </a:pPr>
            <a:r>
              <a:rPr lang="en-US" dirty="0"/>
              <a:t>Key architecture</a:t>
            </a:r>
          </a:p>
          <a:p>
            <a:pPr lvl="2">
              <a:buClr>
                <a:schemeClr val="accent1"/>
              </a:buClr>
              <a:defRPr/>
            </a:pPr>
            <a:r>
              <a:rPr lang="en-US" dirty="0"/>
              <a:t>Two-tier architecture: A unified master encryption key stored in an external security module is used to encrypt the table key or tablespace key.</a:t>
            </a:r>
          </a:p>
          <a:p>
            <a:pPr lvl="2">
              <a:buClr>
                <a:schemeClr val="accent1"/>
              </a:buClr>
              <a:defRPr/>
            </a:pPr>
            <a:r>
              <a:rPr lang="en-US" dirty="0"/>
              <a:t>Low overhead re-key operation: Some security regulations require periodical changes of encryption keys.</a:t>
            </a:r>
          </a:p>
          <a:p>
            <a:pPr lvl="1">
              <a:buClr>
                <a:schemeClr val="accent1"/>
              </a:buClr>
              <a:defRPr/>
            </a:pPr>
            <a:r>
              <a:rPr lang="en-US" dirty="0"/>
              <a:t>External security module</a:t>
            </a:r>
          </a:p>
          <a:p>
            <a:pPr lvl="2">
              <a:buClr>
                <a:schemeClr val="accent1"/>
              </a:buClr>
              <a:defRPr/>
            </a:pPr>
            <a:r>
              <a:rPr lang="en-US" dirty="0"/>
              <a:t>Software keystore</a:t>
            </a:r>
          </a:p>
          <a:p>
            <a:pPr lvl="2">
              <a:buClr>
                <a:schemeClr val="accent1"/>
              </a:buClr>
              <a:defRPr/>
            </a:pPr>
            <a:r>
              <a:rPr lang="en-US" dirty="0"/>
              <a:t>Hardware keystore (HSM)</a:t>
            </a:r>
          </a:p>
          <a:p>
            <a:pPr lvl="1">
              <a:buClr>
                <a:schemeClr val="accent1"/>
              </a:buClr>
              <a:defRPr/>
            </a:pPr>
            <a:r>
              <a:rPr lang="en-US" dirty="0"/>
              <a:t>Algorithm support</a:t>
            </a:r>
          </a:p>
        </p:txBody>
      </p:sp>
    </p:spTree>
    <p:custDataLst>
      <p:tags r:id="rId1"/>
    </p:custDataLst>
    <p:extLst>
      <p:ext uri="{BB962C8B-B14F-4D97-AF65-F5344CB8AC3E}">
        <p14:creationId xmlns:p14="http://schemas.microsoft.com/office/powerpoint/2010/main" val="104162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836612" y="716844"/>
            <a:ext cx="10591799" cy="5294477"/>
            <a:chOff x="830654" y="1268641"/>
            <a:chExt cx="7482693" cy="3021738"/>
          </a:xfrm>
        </p:grpSpPr>
        <p:sp>
          <p:nvSpPr>
            <p:cNvPr id="32" name="Freeform 3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3" name="Rounded Rectangle 3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pic>
        <p:nvPicPr>
          <p:cNvPr id="8194" name="Picture 2" descr="C:\My_Data\Graphics\datab018.gif"/>
          <p:cNvPicPr>
            <a:picLocks noChangeAspect="1" noChangeArrowheads="1"/>
          </p:cNvPicPr>
          <p:nvPr/>
        </p:nvPicPr>
        <p:blipFill>
          <a:blip r:embed="rId4" cstate="print"/>
          <a:srcRect/>
          <a:stretch>
            <a:fillRect/>
          </a:stretch>
        </p:blipFill>
        <p:spPr bwMode="gray">
          <a:xfrm>
            <a:off x="8627104" y="1098161"/>
            <a:ext cx="2336191" cy="1858479"/>
          </a:xfrm>
          <a:prstGeom prst="rect">
            <a:avLst/>
          </a:prstGeom>
          <a:noFill/>
          <a:ln w="9525">
            <a:noFill/>
            <a:miter lim="800000"/>
            <a:headEnd/>
            <a:tailEnd/>
          </a:ln>
        </p:spPr>
      </p:pic>
      <p:sp>
        <p:nvSpPr>
          <p:cNvPr id="8195" name="Rectangle 3"/>
          <p:cNvSpPr>
            <a:spLocks noGrp="1" noChangeArrowheads="1"/>
          </p:cNvSpPr>
          <p:nvPr>
            <p:ph type="title"/>
          </p:nvPr>
        </p:nvSpPr>
        <p:spPr>
          <a:xfrm>
            <a:off x="801894" y="148408"/>
            <a:ext cx="10057030" cy="422023"/>
          </a:xfrm>
        </p:spPr>
        <p:txBody>
          <a:bodyPr>
            <a:normAutofit fontScale="90000"/>
          </a:bodyPr>
          <a:lstStyle/>
          <a:p>
            <a:r>
              <a:rPr lang="en-US" dirty="0"/>
              <a:t>Using TDE</a:t>
            </a:r>
          </a:p>
        </p:txBody>
      </p:sp>
      <p:sp>
        <p:nvSpPr>
          <p:cNvPr id="8196" name="Text Box 11"/>
          <p:cNvSpPr txBox="1">
            <a:spLocks noChangeArrowheads="1"/>
          </p:cNvSpPr>
          <p:nvPr/>
        </p:nvSpPr>
        <p:spPr bwMode="gray">
          <a:xfrm>
            <a:off x="2502702" y="1397050"/>
            <a:ext cx="1172116" cy="1200329"/>
          </a:xfrm>
          <a:prstGeom prst="rect">
            <a:avLst/>
          </a:prstGeom>
          <a:noFill/>
          <a:ln w="28575">
            <a:noFill/>
            <a:miter lim="800000"/>
            <a:headEnd type="none" w="sm" len="sm"/>
            <a:tailEnd type="none" w="sm" len="sm"/>
          </a:ln>
        </p:spPr>
        <p:txBody>
          <a:bodyPr wrap="none">
            <a:spAutoFit/>
          </a:bodyPr>
          <a:lstStyle/>
          <a:p>
            <a:pPr algn="ctr" defTabSz="304724"/>
            <a:r>
              <a:rPr lang="en-US" b="1" dirty="0"/>
              <a:t>Decrypts</a:t>
            </a:r>
            <a:endParaRPr lang="en-US" dirty="0"/>
          </a:p>
          <a:p>
            <a:pPr algn="ctr" defTabSz="304724"/>
            <a:endParaRPr lang="en-US" dirty="0"/>
          </a:p>
          <a:p>
            <a:pPr algn="ctr" defTabSz="304724"/>
            <a:r>
              <a:rPr lang="en-US" dirty="0"/>
              <a:t>into </a:t>
            </a:r>
          </a:p>
          <a:p>
            <a:pPr algn="ctr" defTabSz="304724"/>
            <a:r>
              <a:rPr lang="en-US" dirty="0"/>
              <a:t>clear text</a:t>
            </a:r>
          </a:p>
        </p:txBody>
      </p:sp>
      <p:sp>
        <p:nvSpPr>
          <p:cNvPr id="8197" name="Text Box 20"/>
          <p:cNvSpPr txBox="1">
            <a:spLocks noChangeArrowheads="1"/>
          </p:cNvSpPr>
          <p:nvPr/>
        </p:nvSpPr>
        <p:spPr bwMode="auto">
          <a:xfrm>
            <a:off x="1578750" y="3601155"/>
            <a:ext cx="2705668" cy="646331"/>
          </a:xfrm>
          <a:prstGeom prst="rect">
            <a:avLst/>
          </a:prstGeom>
          <a:noFill/>
          <a:ln w="28575">
            <a:noFill/>
            <a:miter lim="800000"/>
            <a:headEnd type="none" w="sm" len="sm"/>
            <a:tailEnd type="none" w="sm" len="sm"/>
          </a:ln>
        </p:spPr>
        <p:txBody>
          <a:bodyPr>
            <a:spAutoFit/>
          </a:bodyPr>
          <a:lstStyle/>
          <a:p>
            <a:pPr defTabSz="304724"/>
            <a:r>
              <a:rPr lang="en-US" b="1" dirty="0">
                <a:solidFill>
                  <a:srgbClr val="000000"/>
                </a:solidFill>
              </a:rPr>
              <a:t>Master encryption key</a:t>
            </a:r>
            <a:r>
              <a:rPr lang="en-US" dirty="0">
                <a:solidFill>
                  <a:srgbClr val="000000"/>
                </a:solidFill>
              </a:rPr>
              <a:t>:                </a:t>
            </a:r>
          </a:p>
          <a:p>
            <a:pPr defTabSz="304724"/>
            <a:r>
              <a:rPr lang="en-US" dirty="0">
                <a:solidFill>
                  <a:srgbClr val="000000"/>
                </a:solidFill>
              </a:rPr>
              <a:t>to </a:t>
            </a:r>
            <a:r>
              <a:rPr lang="en-US" b="1" dirty="0">
                <a:solidFill>
                  <a:srgbClr val="000000"/>
                </a:solidFill>
              </a:rPr>
              <a:t>encrypt</a:t>
            </a:r>
            <a:r>
              <a:rPr lang="en-US" dirty="0">
                <a:solidFill>
                  <a:srgbClr val="000000"/>
                </a:solidFill>
              </a:rPr>
              <a:t> and </a:t>
            </a:r>
            <a:r>
              <a:rPr lang="en-US" b="1" dirty="0">
                <a:solidFill>
                  <a:srgbClr val="000000"/>
                </a:solidFill>
              </a:rPr>
              <a:t>decrypt</a:t>
            </a:r>
          </a:p>
        </p:txBody>
      </p:sp>
      <p:pic>
        <p:nvPicPr>
          <p:cNvPr id="8198" name="Picture 21" descr="C:\My_Data\Graphics\house084.gif"/>
          <p:cNvPicPr>
            <a:picLocks noChangeAspect="1" noChangeArrowheads="1"/>
          </p:cNvPicPr>
          <p:nvPr/>
        </p:nvPicPr>
        <p:blipFill>
          <a:blip r:embed="rId5" cstate="print"/>
          <a:srcRect/>
          <a:stretch>
            <a:fillRect/>
          </a:stretch>
        </p:blipFill>
        <p:spPr bwMode="gray">
          <a:xfrm>
            <a:off x="4014434" y="4800600"/>
            <a:ext cx="1523603" cy="950666"/>
          </a:xfrm>
          <a:prstGeom prst="rect">
            <a:avLst/>
          </a:prstGeom>
          <a:noFill/>
          <a:ln w="9525">
            <a:noFill/>
            <a:miter lim="800000"/>
            <a:headEnd/>
            <a:tailEnd/>
          </a:ln>
        </p:spPr>
      </p:pic>
      <p:sp>
        <p:nvSpPr>
          <p:cNvPr id="8199" name="Text Box 23"/>
          <p:cNvSpPr txBox="1">
            <a:spLocks noChangeArrowheads="1"/>
          </p:cNvSpPr>
          <p:nvPr/>
        </p:nvSpPr>
        <p:spPr bwMode="auto">
          <a:xfrm>
            <a:off x="4185380" y="2774125"/>
            <a:ext cx="1347357" cy="369332"/>
          </a:xfrm>
          <a:prstGeom prst="rect">
            <a:avLst/>
          </a:prstGeom>
          <a:noFill/>
          <a:ln w="28575">
            <a:noFill/>
            <a:miter lim="800000"/>
            <a:headEnd type="none" w="sm" len="sm"/>
            <a:tailEnd type="none" w="sm" len="sm"/>
          </a:ln>
        </p:spPr>
        <p:txBody>
          <a:bodyPr wrap="none">
            <a:spAutoFit/>
          </a:bodyPr>
          <a:lstStyle/>
          <a:p>
            <a:pPr defTabSz="304724"/>
            <a:r>
              <a:rPr lang="en-US" b="1" dirty="0">
                <a:solidFill>
                  <a:srgbClr val="FF0000"/>
                </a:solidFill>
              </a:rPr>
              <a:t>Table keys</a:t>
            </a:r>
          </a:p>
        </p:txBody>
      </p:sp>
      <p:sp>
        <p:nvSpPr>
          <p:cNvPr id="8200" name="Text Box 25"/>
          <p:cNvSpPr txBox="1">
            <a:spLocks noChangeArrowheads="1"/>
          </p:cNvSpPr>
          <p:nvPr/>
        </p:nvSpPr>
        <p:spPr bwMode="auto">
          <a:xfrm>
            <a:off x="6631331" y="1397050"/>
            <a:ext cx="1249060" cy="1200329"/>
          </a:xfrm>
          <a:prstGeom prst="rect">
            <a:avLst/>
          </a:prstGeom>
          <a:noFill/>
          <a:ln w="28575">
            <a:noFill/>
            <a:miter lim="800000"/>
            <a:headEnd type="none" w="sm" len="sm"/>
            <a:tailEnd type="none" w="sm" len="sm"/>
          </a:ln>
        </p:spPr>
        <p:txBody>
          <a:bodyPr wrap="none">
            <a:spAutoFit/>
          </a:bodyPr>
          <a:lstStyle/>
          <a:p>
            <a:pPr algn="ctr" defTabSz="304724"/>
            <a:r>
              <a:rPr lang="en-US" b="1" dirty="0"/>
              <a:t>Encrypts </a:t>
            </a:r>
            <a:r>
              <a:rPr lang="en-US" dirty="0"/>
              <a:t/>
            </a:r>
            <a:br>
              <a:rPr lang="en-US" dirty="0"/>
            </a:br>
            <a:endParaRPr lang="en-US" dirty="0"/>
          </a:p>
          <a:p>
            <a:pPr algn="ctr" defTabSz="304724"/>
            <a:r>
              <a:rPr lang="en-US" dirty="0"/>
              <a:t>into </a:t>
            </a:r>
          </a:p>
          <a:p>
            <a:pPr algn="ctr" defTabSz="304724"/>
            <a:r>
              <a:rPr lang="en-US" dirty="0"/>
              <a:t>cipher text</a:t>
            </a:r>
          </a:p>
        </p:txBody>
      </p:sp>
      <p:sp>
        <p:nvSpPr>
          <p:cNvPr id="8201" name="Line 27"/>
          <p:cNvSpPr>
            <a:spLocks noChangeShapeType="1"/>
          </p:cNvSpPr>
          <p:nvPr/>
        </p:nvSpPr>
        <p:spPr bwMode="auto">
          <a:xfrm flipV="1">
            <a:off x="4767309" y="3218365"/>
            <a:ext cx="0" cy="1488975"/>
          </a:xfrm>
          <a:prstGeom prst="line">
            <a:avLst/>
          </a:prstGeom>
          <a:noFill/>
          <a:ln w="28575" cap="rnd">
            <a:solidFill>
              <a:schemeClr val="tx1"/>
            </a:solidFill>
            <a:round/>
            <a:headEnd type="triangle" w="lg" len="lg"/>
            <a:tailEnd type="triangle" w="lg" len="lg"/>
          </a:ln>
        </p:spPr>
        <p:txBody>
          <a:bodyPr/>
          <a:lstStyle/>
          <a:p>
            <a:endParaRPr lang="en-US" dirty="0"/>
          </a:p>
        </p:txBody>
      </p:sp>
      <p:pic>
        <p:nvPicPr>
          <p:cNvPr id="8202" name="Picture 16" descr="C:\Documents and Settings\pwahl\Desktop\house043.gif"/>
          <p:cNvPicPr>
            <a:picLocks noChangeAspect="1" noChangeArrowheads="1"/>
          </p:cNvPicPr>
          <p:nvPr/>
        </p:nvPicPr>
        <p:blipFill>
          <a:blip r:embed="rId6" cstate="print"/>
          <a:srcRect/>
          <a:stretch>
            <a:fillRect/>
          </a:stretch>
        </p:blipFill>
        <p:spPr bwMode="auto">
          <a:xfrm>
            <a:off x="4361015" y="3753358"/>
            <a:ext cx="1117309" cy="652293"/>
          </a:xfrm>
          <a:prstGeom prst="rect">
            <a:avLst/>
          </a:prstGeom>
          <a:noFill/>
          <a:ln w="9525">
            <a:noFill/>
            <a:miter lim="800000"/>
            <a:headEnd/>
            <a:tailEnd/>
          </a:ln>
        </p:spPr>
      </p:pic>
      <p:sp>
        <p:nvSpPr>
          <p:cNvPr id="8203" name="Text Box 19"/>
          <p:cNvSpPr txBox="1">
            <a:spLocks noChangeArrowheads="1"/>
          </p:cNvSpPr>
          <p:nvPr/>
        </p:nvSpPr>
        <p:spPr bwMode="auto">
          <a:xfrm>
            <a:off x="5596301" y="4952768"/>
            <a:ext cx="3399429" cy="646331"/>
          </a:xfrm>
          <a:prstGeom prst="rect">
            <a:avLst/>
          </a:prstGeom>
          <a:noFill/>
          <a:ln w="28575">
            <a:noFill/>
            <a:miter lim="800000"/>
            <a:headEnd type="none" w="sm" len="sm"/>
            <a:tailEnd type="none" w="sm" len="sm"/>
          </a:ln>
        </p:spPr>
        <p:txBody>
          <a:bodyPr wrap="square">
            <a:spAutoFit/>
          </a:bodyPr>
          <a:lstStyle/>
          <a:p>
            <a:pPr defTabSz="304724"/>
            <a:r>
              <a:rPr lang="en-US" b="1" dirty="0">
                <a:solidFill>
                  <a:srgbClr val="000000"/>
                </a:solidFill>
              </a:rPr>
              <a:t>External Security Module</a:t>
            </a:r>
            <a:r>
              <a:rPr lang="en-US" dirty="0">
                <a:solidFill>
                  <a:srgbClr val="000000"/>
                </a:solidFill>
              </a:rPr>
              <a:t>:</a:t>
            </a:r>
          </a:p>
          <a:p>
            <a:pPr defTabSz="304724"/>
            <a:r>
              <a:rPr lang="en-US" dirty="0">
                <a:solidFill>
                  <a:srgbClr val="000000"/>
                </a:solidFill>
              </a:rPr>
              <a:t>Software or hardware </a:t>
            </a:r>
            <a:r>
              <a:rPr lang="en-US" b="1" dirty="0">
                <a:solidFill>
                  <a:srgbClr val="000000"/>
                </a:solidFill>
              </a:rPr>
              <a:t>keystore </a:t>
            </a:r>
          </a:p>
        </p:txBody>
      </p:sp>
      <p:graphicFrame>
        <p:nvGraphicFramePr>
          <p:cNvPr id="24" name="Table 23"/>
          <p:cNvGraphicFramePr>
            <a:graphicFrameLocks noGrp="1"/>
          </p:cNvGraphicFramePr>
          <p:nvPr>
            <p:extLst>
              <p:ext uri="{D42A27DB-BD31-4B8C-83A1-F6EECF244321}">
                <p14:modId xmlns:p14="http://schemas.microsoft.com/office/powerpoint/2010/main" val="3353871988"/>
              </p:ext>
            </p:extLst>
          </p:nvPr>
        </p:nvGraphicFramePr>
        <p:xfrm>
          <a:off x="3954720" y="1326702"/>
          <a:ext cx="2539338" cy="1341024"/>
        </p:xfrm>
        <a:graphic>
          <a:graphicData uri="http://schemas.openxmlformats.org/drawingml/2006/table">
            <a:tbl>
              <a:tblPr firstRow="1" bandRow="1">
                <a:tableStyleId>{5C22544A-7EE6-4342-B048-85BDC9FD1C3A}</a:tableStyleId>
              </a:tblPr>
              <a:tblGrid>
                <a:gridCol w="1269669">
                  <a:extLst>
                    <a:ext uri="{9D8B030D-6E8A-4147-A177-3AD203B41FA5}">
                      <a16:colId xmlns="" xmlns:a16="http://schemas.microsoft.com/office/drawing/2014/main" val="20000"/>
                    </a:ext>
                  </a:extLst>
                </a:gridCol>
                <a:gridCol w="1269669">
                  <a:extLst>
                    <a:ext uri="{9D8B030D-6E8A-4147-A177-3AD203B41FA5}">
                      <a16:colId xmlns="" xmlns:a16="http://schemas.microsoft.com/office/drawing/2014/main" val="20001"/>
                    </a:ext>
                  </a:extLst>
                </a:gridCol>
              </a:tblGrid>
              <a:tr h="335193">
                <a:tc>
                  <a:txBody>
                    <a:bodyPr/>
                    <a:lstStyle/>
                    <a:p>
                      <a:r>
                        <a:rPr lang="en-US" sz="1600" dirty="0">
                          <a:solidFill>
                            <a:srgbClr val="000000"/>
                          </a:solidFill>
                        </a:rPr>
                        <a:t>Table</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600" dirty="0">
                          <a:solidFill>
                            <a:srgbClr val="000000"/>
                          </a:solidFill>
                        </a:rPr>
                        <a:t>Key</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35193">
                <a:tc>
                  <a:txBody>
                    <a:bodyPr/>
                    <a:lstStyle/>
                    <a:p>
                      <a:r>
                        <a:rPr lang="en-US" sz="1600" dirty="0">
                          <a:latin typeface="Courier New" pitchFamily="49" charset="0"/>
                          <a:cs typeface="Courier New" pitchFamily="49" charset="0"/>
                        </a:rPr>
                        <a:t>EMP</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600" dirty="0"/>
                        <a:t>K1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335193">
                <a:tc>
                  <a:txBody>
                    <a:bodyPr/>
                    <a:lstStyle/>
                    <a:p>
                      <a:r>
                        <a:rPr lang="en-US" sz="1600" dirty="0">
                          <a:latin typeface="Courier New" pitchFamily="49" charset="0"/>
                          <a:cs typeface="Courier New" pitchFamily="49" charset="0"/>
                        </a:rPr>
                        <a:t>DEPT</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600" dirty="0"/>
                        <a:t>K2</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35193">
                <a:tc>
                  <a:txBody>
                    <a:bodyPr/>
                    <a:lstStyle/>
                    <a:p>
                      <a:r>
                        <a:rPr lang="en-US" sz="1600" dirty="0">
                          <a:latin typeface="Courier New" pitchFamily="49" charset="0"/>
                          <a:cs typeface="Courier New" pitchFamily="49" charset="0"/>
                        </a:rPr>
                        <a:t>TAB1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600" dirty="0"/>
                        <a:t>K3</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bl>
          </a:graphicData>
        </a:graphic>
      </p:graphicFrame>
      <p:pic>
        <p:nvPicPr>
          <p:cNvPr id="20" name="Picture 16" descr="C:\Documents and Settings\pwahl\Desktop\house043.gif"/>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5884618" y="1555797"/>
            <a:ext cx="609441" cy="355507"/>
          </a:xfrm>
          <a:prstGeom prst="rect">
            <a:avLst/>
          </a:prstGeom>
          <a:noFill/>
          <a:ln w="9525">
            <a:noFill/>
            <a:miter lim="800000"/>
            <a:headEnd/>
            <a:tailEnd/>
          </a:ln>
        </p:spPr>
      </p:pic>
      <p:pic>
        <p:nvPicPr>
          <p:cNvPr id="21" name="Picture 16" descr="C:\Documents and Settings\pwahl\Desktop\house043.gif"/>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5884618" y="1962091"/>
            <a:ext cx="609441" cy="355507"/>
          </a:xfrm>
          <a:prstGeom prst="rect">
            <a:avLst/>
          </a:prstGeom>
          <a:noFill/>
          <a:ln w="9525">
            <a:noFill/>
            <a:miter lim="800000"/>
            <a:headEnd/>
            <a:tailEnd/>
          </a:ln>
        </p:spPr>
      </p:pic>
      <p:pic>
        <p:nvPicPr>
          <p:cNvPr id="22" name="Picture 16" descr="C:\Documents and Settings\pwahl\Desktop\house043.gif"/>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5884618" y="2419172"/>
            <a:ext cx="609441" cy="355507"/>
          </a:xfrm>
          <a:prstGeom prst="rect">
            <a:avLst/>
          </a:prstGeom>
          <a:noFill/>
          <a:ln w="9525">
            <a:noFill/>
            <a:miter lim="800000"/>
            <a:headEnd/>
            <a:tailEnd/>
          </a:ln>
        </p:spPr>
      </p:pic>
      <p:graphicFrame>
        <p:nvGraphicFramePr>
          <p:cNvPr id="25" name="Table 24"/>
          <p:cNvGraphicFramePr>
            <a:graphicFrameLocks noGrp="1"/>
          </p:cNvGraphicFramePr>
          <p:nvPr>
            <p:extLst>
              <p:ext uri="{D42A27DB-BD31-4B8C-83A1-F6EECF244321}">
                <p14:modId xmlns:p14="http://schemas.microsoft.com/office/powerpoint/2010/main" val="210468540"/>
              </p:ext>
            </p:extLst>
          </p:nvPr>
        </p:nvGraphicFramePr>
        <p:xfrm>
          <a:off x="8525530" y="1356856"/>
          <a:ext cx="2539339" cy="1286600"/>
        </p:xfrm>
        <a:graphic>
          <a:graphicData uri="http://schemas.openxmlformats.org/drawingml/2006/table">
            <a:tbl>
              <a:tblPr firstRow="1" bandRow="1">
                <a:tableStyleId>{5C22544A-7EE6-4342-B048-85BDC9FD1C3A}</a:tableStyleId>
              </a:tblPr>
              <a:tblGrid>
                <a:gridCol w="507868">
                  <a:extLst>
                    <a:ext uri="{9D8B030D-6E8A-4147-A177-3AD203B41FA5}">
                      <a16:colId xmlns="" xmlns:a16="http://schemas.microsoft.com/office/drawing/2014/main" val="20000"/>
                    </a:ext>
                  </a:extLst>
                </a:gridCol>
                <a:gridCol w="914162">
                  <a:extLst>
                    <a:ext uri="{9D8B030D-6E8A-4147-A177-3AD203B41FA5}">
                      <a16:colId xmlns="" xmlns:a16="http://schemas.microsoft.com/office/drawing/2014/main" val="20001"/>
                    </a:ext>
                  </a:extLst>
                </a:gridCol>
                <a:gridCol w="1117309">
                  <a:extLst>
                    <a:ext uri="{9D8B030D-6E8A-4147-A177-3AD203B41FA5}">
                      <a16:colId xmlns="" xmlns:a16="http://schemas.microsoft.com/office/drawing/2014/main" val="20002"/>
                    </a:ext>
                  </a:extLst>
                </a:gridCol>
              </a:tblGrid>
              <a:tr h="321650">
                <a:tc>
                  <a:txBody>
                    <a:bodyPr/>
                    <a:lstStyle/>
                    <a:p>
                      <a:r>
                        <a:rPr lang="en-US" sz="1500" dirty="0">
                          <a:solidFill>
                            <a:srgbClr val="000000"/>
                          </a:solidFill>
                        </a:rPr>
                        <a:t>ID</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solidFill>
                            <a:srgbClr val="000000"/>
                          </a:solidFill>
                        </a:rPr>
                        <a:t>Name</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solidFill>
                            <a:srgbClr val="000000"/>
                          </a:solidFill>
                        </a:rPr>
                        <a:t>CCN</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21650">
                <a:tc>
                  <a:txBody>
                    <a:bodyPr/>
                    <a:lstStyle/>
                    <a:p>
                      <a:r>
                        <a:rPr lang="en-US" sz="1500" dirty="0"/>
                        <a:t>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dirty="0"/>
                        <a:t>ANN</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b="1" dirty="0">
                          <a:latin typeface="Courier New" pitchFamily="49" charset="0"/>
                          <a:cs typeface="Courier New" pitchFamily="49" charset="0"/>
                        </a:rPr>
                        <a:t>3///?.</a:t>
                      </a:r>
                      <a:endParaRPr lang="en-US" sz="1500" dirty="0"/>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321650">
                <a:tc>
                  <a:txBody>
                    <a:bodyPr/>
                    <a:lstStyle/>
                    <a:p>
                      <a:r>
                        <a:rPr lang="en-US" sz="1500" dirty="0"/>
                        <a:t>2</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t>TOM</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t>Éà$ù#1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21650">
                <a:tc>
                  <a:txBody>
                    <a:bodyPr/>
                    <a:lstStyle/>
                    <a:p>
                      <a:r>
                        <a:rPr lang="en-US" sz="1500" dirty="0"/>
                        <a:t>3</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dirty="0"/>
                        <a:t>JIM</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dirty="0"/>
                        <a:t>&amp;è@)]a</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bl>
          </a:graphicData>
        </a:graphic>
      </p:graphicFrame>
      <p:cxnSp>
        <p:nvCxnSpPr>
          <p:cNvPr id="8246" name="Straight Arrow Connector 30"/>
          <p:cNvCxnSpPr>
            <a:cxnSpLocks noChangeShapeType="1"/>
          </p:cNvCxnSpPr>
          <p:nvPr/>
        </p:nvCxnSpPr>
        <p:spPr bwMode="auto">
          <a:xfrm flipH="1">
            <a:off x="2329544" y="1874246"/>
            <a:ext cx="1320456" cy="0"/>
          </a:xfrm>
          <a:prstGeom prst="straightConnector1">
            <a:avLst/>
          </a:prstGeom>
          <a:noFill/>
          <a:ln w="28575" algn="ctr">
            <a:solidFill>
              <a:schemeClr val="tx1"/>
            </a:solidFill>
            <a:round/>
            <a:headEnd type="none" w="lg" len="lg"/>
            <a:tailEnd type="triangle" w="lg" len="lg"/>
          </a:ln>
        </p:spPr>
      </p:cxnSp>
      <p:cxnSp>
        <p:nvCxnSpPr>
          <p:cNvPr id="8247" name="Straight Arrow Connector 32"/>
          <p:cNvCxnSpPr>
            <a:cxnSpLocks noChangeShapeType="1"/>
          </p:cNvCxnSpPr>
          <p:nvPr/>
        </p:nvCxnSpPr>
        <p:spPr bwMode="auto">
          <a:xfrm flipH="1">
            <a:off x="6595633" y="1859963"/>
            <a:ext cx="1320456" cy="0"/>
          </a:xfrm>
          <a:prstGeom prst="straightConnector1">
            <a:avLst/>
          </a:prstGeom>
          <a:noFill/>
          <a:ln w="28575" algn="ctr">
            <a:solidFill>
              <a:schemeClr val="tx1"/>
            </a:solidFill>
            <a:round/>
            <a:headEnd type="triangle" w="lg" len="lg"/>
            <a:tailEnd w="lg" len="lg"/>
          </a:ln>
        </p:spPr>
      </p:cxnSp>
      <p:sp>
        <p:nvSpPr>
          <p:cNvPr id="8248" name="Text Box 23"/>
          <p:cNvSpPr txBox="1">
            <a:spLocks noChangeArrowheads="1"/>
          </p:cNvSpPr>
          <p:nvPr/>
        </p:nvSpPr>
        <p:spPr bwMode="auto">
          <a:xfrm>
            <a:off x="9100137" y="2949242"/>
            <a:ext cx="1390124" cy="369332"/>
          </a:xfrm>
          <a:prstGeom prst="rect">
            <a:avLst/>
          </a:prstGeom>
          <a:noFill/>
          <a:ln w="28575">
            <a:noFill/>
            <a:miter lim="800000"/>
            <a:headEnd type="none" w="sm" len="sm"/>
            <a:tailEnd type="none" w="sm" len="sm"/>
          </a:ln>
        </p:spPr>
        <p:txBody>
          <a:bodyPr wrap="none">
            <a:spAutoFit/>
          </a:bodyPr>
          <a:lstStyle/>
          <a:p>
            <a:pPr algn="ctr" defTabSz="304724"/>
            <a:r>
              <a:rPr lang="en-US" dirty="0"/>
              <a:t>Data blocks</a:t>
            </a:r>
          </a:p>
        </p:txBody>
      </p:sp>
      <p:sp>
        <p:nvSpPr>
          <p:cNvPr id="8249" name="Text Box 11"/>
          <p:cNvSpPr txBox="1">
            <a:spLocks noChangeArrowheads="1"/>
          </p:cNvSpPr>
          <p:nvPr/>
        </p:nvSpPr>
        <p:spPr bwMode="gray">
          <a:xfrm>
            <a:off x="9134971" y="762000"/>
            <a:ext cx="1320456" cy="338554"/>
          </a:xfrm>
          <a:prstGeom prst="rect">
            <a:avLst/>
          </a:prstGeom>
          <a:noFill/>
          <a:ln w="28575">
            <a:noFill/>
            <a:miter lim="800000"/>
            <a:headEnd type="none" w="sm" len="sm"/>
            <a:tailEnd type="none" w="sm" len="sm"/>
          </a:ln>
        </p:spPr>
        <p:txBody>
          <a:bodyPr>
            <a:spAutoFit/>
          </a:bodyPr>
          <a:lstStyle/>
          <a:p>
            <a:pPr algn="ctr" defTabSz="304724"/>
            <a:r>
              <a:rPr lang="en-US" sz="1600" b="1" dirty="0">
                <a:latin typeface="Courier New" pitchFamily="49" charset="0"/>
                <a:cs typeface="Courier New" pitchFamily="49" charset="0"/>
              </a:rPr>
              <a:t>EMP</a:t>
            </a:r>
            <a:r>
              <a:rPr lang="en-US" sz="1600" b="1" dirty="0"/>
              <a:t> table</a:t>
            </a:r>
          </a:p>
        </p:txBody>
      </p:sp>
      <p:sp>
        <p:nvSpPr>
          <p:cNvPr id="8250" name="Text Box 11"/>
          <p:cNvSpPr txBox="1">
            <a:spLocks noChangeArrowheads="1"/>
          </p:cNvSpPr>
          <p:nvPr/>
        </p:nvSpPr>
        <p:spPr bwMode="gray">
          <a:xfrm>
            <a:off x="3853147" y="960085"/>
            <a:ext cx="2742486" cy="338554"/>
          </a:xfrm>
          <a:prstGeom prst="rect">
            <a:avLst/>
          </a:prstGeom>
          <a:noFill/>
          <a:ln w="28575">
            <a:noFill/>
            <a:miter lim="800000"/>
            <a:headEnd type="none" w="sm" len="sm"/>
            <a:tailEnd type="none" w="sm" len="sm"/>
          </a:ln>
        </p:spPr>
        <p:txBody>
          <a:bodyPr wrap="square">
            <a:spAutoFit/>
          </a:bodyPr>
          <a:lstStyle/>
          <a:p>
            <a:pPr algn="ctr" defTabSz="304724"/>
            <a:r>
              <a:rPr lang="en-US" sz="1600" b="1" dirty="0"/>
              <a:t>Data dictionary table</a:t>
            </a:r>
          </a:p>
        </p:txBody>
      </p:sp>
      <p:cxnSp>
        <p:nvCxnSpPr>
          <p:cNvPr id="8251" name="Straight Arrow Connector 37"/>
          <p:cNvCxnSpPr>
            <a:cxnSpLocks noChangeShapeType="1"/>
          </p:cNvCxnSpPr>
          <p:nvPr/>
        </p:nvCxnSpPr>
        <p:spPr bwMode="auto">
          <a:xfrm flipV="1">
            <a:off x="4784576" y="3829537"/>
            <a:ext cx="1462236" cy="0"/>
          </a:xfrm>
          <a:prstGeom prst="straightConnector1">
            <a:avLst/>
          </a:prstGeom>
          <a:noFill/>
          <a:ln w="28575" algn="ctr">
            <a:solidFill>
              <a:schemeClr val="tx1"/>
            </a:solidFill>
            <a:round/>
            <a:headEnd type="none" w="lg" len="lg"/>
            <a:tailEnd type="triangle" w="lg" len="lg"/>
          </a:ln>
        </p:spPr>
      </p:cxnSp>
      <p:sp>
        <p:nvSpPr>
          <p:cNvPr id="8252" name="Text Box 23"/>
          <p:cNvSpPr txBox="1">
            <a:spLocks noChangeArrowheads="1"/>
          </p:cNvSpPr>
          <p:nvPr/>
        </p:nvSpPr>
        <p:spPr bwMode="auto">
          <a:xfrm>
            <a:off x="6324779" y="3634863"/>
            <a:ext cx="2129622" cy="369332"/>
          </a:xfrm>
          <a:prstGeom prst="rect">
            <a:avLst/>
          </a:prstGeom>
          <a:noFill/>
          <a:ln w="28575">
            <a:noFill/>
            <a:miter lim="800000"/>
            <a:headEnd type="none" w="sm" len="sm"/>
            <a:tailEnd type="none" w="sm" len="sm"/>
          </a:ln>
        </p:spPr>
        <p:txBody>
          <a:bodyPr wrap="none">
            <a:spAutoFit/>
          </a:bodyPr>
          <a:lstStyle/>
          <a:p>
            <a:pPr algn="ctr" defTabSz="304724"/>
            <a:r>
              <a:rPr lang="en-US" b="1" dirty="0">
                <a:solidFill>
                  <a:schemeClr val="accent1"/>
                </a:solidFill>
              </a:rPr>
              <a:t>Tablespaces keys</a:t>
            </a:r>
          </a:p>
        </p:txBody>
      </p:sp>
      <p:pic>
        <p:nvPicPr>
          <p:cNvPr id="8253" name="Picture 2" descr="C:\My_Data\Graphics\datab018.gif"/>
          <p:cNvPicPr>
            <a:picLocks noChangeAspect="1" noChangeArrowheads="1"/>
          </p:cNvPicPr>
          <p:nvPr/>
        </p:nvPicPr>
        <p:blipFill>
          <a:blip r:embed="rId4" cstate="print"/>
          <a:srcRect/>
          <a:stretch>
            <a:fillRect/>
          </a:stretch>
        </p:blipFill>
        <p:spPr bwMode="gray">
          <a:xfrm>
            <a:off x="9183645" y="3448636"/>
            <a:ext cx="1474932" cy="761802"/>
          </a:xfrm>
          <a:prstGeom prst="rect">
            <a:avLst/>
          </a:prstGeom>
          <a:noFill/>
          <a:ln w="9525">
            <a:noFill/>
            <a:miter lim="800000"/>
            <a:headEnd/>
            <a:tailEnd/>
          </a:ln>
        </p:spPr>
      </p:pic>
      <p:sp>
        <p:nvSpPr>
          <p:cNvPr id="8254" name="Text Box 11"/>
          <p:cNvSpPr txBox="1">
            <a:spLocks noChangeArrowheads="1"/>
          </p:cNvSpPr>
          <p:nvPr/>
        </p:nvSpPr>
        <p:spPr bwMode="gray">
          <a:xfrm>
            <a:off x="9285216" y="3401024"/>
            <a:ext cx="1320456" cy="338554"/>
          </a:xfrm>
          <a:prstGeom prst="rect">
            <a:avLst/>
          </a:prstGeom>
          <a:noFill/>
          <a:ln w="28575">
            <a:noFill/>
            <a:miter lim="800000"/>
            <a:headEnd type="none" w="sm" len="sm"/>
            <a:tailEnd type="none" w="sm" len="sm"/>
          </a:ln>
        </p:spPr>
        <p:txBody>
          <a:bodyPr>
            <a:spAutoFit/>
          </a:bodyPr>
          <a:lstStyle/>
          <a:p>
            <a:pPr algn="ctr" defTabSz="304724"/>
            <a:r>
              <a:rPr lang="en-US" sz="1600" b="1" dirty="0">
                <a:solidFill>
                  <a:srgbClr val="000000"/>
                </a:solidFill>
                <a:latin typeface="Courier New" pitchFamily="49" charset="0"/>
                <a:cs typeface="Courier New" pitchFamily="49" charset="0"/>
              </a:rPr>
              <a:t>TBS_HR</a:t>
            </a:r>
          </a:p>
        </p:txBody>
      </p:sp>
      <p:pic>
        <p:nvPicPr>
          <p:cNvPr id="45" name="Picture 16" descr="C:\Documents and Settings\pwahl\Desktop\house043.gif"/>
          <p:cNvPicPr>
            <a:picLocks noChangeAspect="1" noChangeArrowheads="1"/>
          </p:cNvPicPr>
          <p:nvPr/>
        </p:nvPicPr>
        <p:blipFill>
          <a:blip r:embed="rId6" cstate="print">
            <a:duotone>
              <a:prstClr val="black"/>
              <a:schemeClr val="accent6">
                <a:tint val="45000"/>
                <a:satMod val="400000"/>
              </a:schemeClr>
            </a:duotone>
          </a:blip>
          <a:srcRect/>
          <a:stretch>
            <a:fillRect/>
          </a:stretch>
        </p:blipFill>
        <p:spPr bwMode="auto">
          <a:xfrm>
            <a:off x="9590534" y="3753357"/>
            <a:ext cx="609441" cy="355507"/>
          </a:xfrm>
          <a:prstGeom prst="rect">
            <a:avLst/>
          </a:prstGeom>
          <a:noFill/>
          <a:ln w="9525">
            <a:noFill/>
            <a:miter lim="800000"/>
            <a:headEnd/>
            <a:tailEnd/>
          </a:ln>
        </p:spPr>
      </p:pic>
      <p:pic>
        <p:nvPicPr>
          <p:cNvPr id="8256" name="Picture 2" descr="C:\My_Data\Graphics\datab018.gif"/>
          <p:cNvPicPr>
            <a:picLocks noChangeAspect="1" noChangeArrowheads="1"/>
          </p:cNvPicPr>
          <p:nvPr/>
        </p:nvPicPr>
        <p:blipFill>
          <a:blip r:embed="rId4" cstate="print"/>
          <a:srcRect/>
          <a:stretch>
            <a:fillRect/>
          </a:stretch>
        </p:blipFill>
        <p:spPr bwMode="gray">
          <a:xfrm>
            <a:off x="7712942" y="4181870"/>
            <a:ext cx="1474933" cy="761802"/>
          </a:xfrm>
          <a:prstGeom prst="rect">
            <a:avLst/>
          </a:prstGeom>
          <a:noFill/>
          <a:ln w="9525">
            <a:noFill/>
            <a:miter lim="800000"/>
            <a:headEnd/>
            <a:tailEnd/>
          </a:ln>
        </p:spPr>
      </p:pic>
      <p:sp>
        <p:nvSpPr>
          <p:cNvPr id="8257" name="Text Box 11"/>
          <p:cNvSpPr txBox="1">
            <a:spLocks noChangeArrowheads="1"/>
          </p:cNvSpPr>
          <p:nvPr/>
        </p:nvSpPr>
        <p:spPr bwMode="gray">
          <a:xfrm>
            <a:off x="7814515" y="4134258"/>
            <a:ext cx="1320456" cy="338554"/>
          </a:xfrm>
          <a:prstGeom prst="rect">
            <a:avLst/>
          </a:prstGeom>
          <a:noFill/>
          <a:ln w="28575">
            <a:noFill/>
            <a:miter lim="800000"/>
            <a:headEnd type="none" w="sm" len="sm"/>
            <a:tailEnd type="none" w="sm" len="sm"/>
          </a:ln>
        </p:spPr>
        <p:txBody>
          <a:bodyPr>
            <a:spAutoFit/>
          </a:bodyPr>
          <a:lstStyle/>
          <a:p>
            <a:pPr algn="ctr" defTabSz="304724"/>
            <a:r>
              <a:rPr lang="en-US" sz="1600" b="1" dirty="0">
                <a:solidFill>
                  <a:srgbClr val="000000"/>
                </a:solidFill>
                <a:latin typeface="Courier New" pitchFamily="49" charset="0"/>
                <a:cs typeface="Courier New" pitchFamily="49" charset="0"/>
              </a:rPr>
              <a:t>TBS_APPS</a:t>
            </a:r>
          </a:p>
        </p:txBody>
      </p:sp>
      <p:pic>
        <p:nvPicPr>
          <p:cNvPr id="48" name="Picture 16" descr="C:\Documents and Settings\pwahl\Desktop\house043.gif"/>
          <p:cNvPicPr>
            <a:picLocks noChangeAspect="1" noChangeArrowheads="1"/>
          </p:cNvPicPr>
          <p:nvPr/>
        </p:nvPicPr>
        <p:blipFill>
          <a:blip r:embed="rId6" cstate="print">
            <a:duotone>
              <a:prstClr val="black"/>
              <a:schemeClr val="accent6">
                <a:tint val="45000"/>
                <a:satMod val="400000"/>
              </a:schemeClr>
            </a:duotone>
          </a:blip>
          <a:srcRect/>
          <a:stretch>
            <a:fillRect/>
          </a:stretch>
        </p:blipFill>
        <p:spPr bwMode="auto">
          <a:xfrm>
            <a:off x="8119236" y="4487364"/>
            <a:ext cx="609441" cy="355507"/>
          </a:xfrm>
          <a:prstGeom prst="rect">
            <a:avLst/>
          </a:prstGeom>
          <a:noFill/>
          <a:ln w="9525">
            <a:noFill/>
            <a:miter lim="800000"/>
            <a:headEnd/>
            <a:tailEnd/>
          </a:ln>
        </p:spPr>
      </p:pic>
      <p:pic>
        <p:nvPicPr>
          <p:cNvPr id="8259" name="Picture 16" descr="D:\Oracle University\Library\OU_graphics_repository\icons\PROD\icons\people\peop008.gif"/>
          <p:cNvPicPr>
            <a:picLocks noChangeAspect="1" noChangeArrowheads="1"/>
          </p:cNvPicPr>
          <p:nvPr/>
        </p:nvPicPr>
        <p:blipFill>
          <a:blip r:embed="rId7" cstate="print"/>
          <a:srcRect/>
          <a:stretch>
            <a:fillRect/>
          </a:stretch>
        </p:blipFill>
        <p:spPr bwMode="auto">
          <a:xfrm>
            <a:off x="1217612" y="1534648"/>
            <a:ext cx="977645" cy="72799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9430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418504" y="2286000"/>
            <a:ext cx="9351817" cy="3733800"/>
            <a:chOff x="830654" y="1268641"/>
            <a:chExt cx="7482693" cy="3021738"/>
          </a:xfrm>
        </p:grpSpPr>
        <p:sp>
          <p:nvSpPr>
            <p:cNvPr id="16" name="Freeform 1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0244" name="Rectangle 3"/>
          <p:cNvSpPr>
            <a:spLocks noGrp="1" noChangeArrowheads="1"/>
          </p:cNvSpPr>
          <p:nvPr>
            <p:ph type="title"/>
          </p:nvPr>
        </p:nvSpPr>
        <p:spPr/>
        <p:txBody>
          <a:bodyPr/>
          <a:lstStyle/>
          <a:p>
            <a:pPr eaLnBrk="1" hangingPunct="1"/>
            <a:r>
              <a:rPr lang="en-US" dirty="0"/>
              <a:t>Defining the </a:t>
            </a:r>
            <a:r>
              <a:rPr lang="en-US" dirty="0" err="1"/>
              <a:t>Keystore</a:t>
            </a:r>
            <a:r>
              <a:rPr lang="en-US" dirty="0"/>
              <a:t> </a:t>
            </a:r>
            <a:r>
              <a:rPr lang="en-US" dirty="0" smtClean="0"/>
              <a:t>Location</a:t>
            </a:r>
            <a:br>
              <a:rPr lang="en-US" dirty="0" smtClean="0"/>
            </a:br>
            <a:endParaRPr lang="en-US" dirty="0"/>
          </a:p>
        </p:txBody>
      </p:sp>
      <p:sp>
        <p:nvSpPr>
          <p:cNvPr id="13" name="Content Placeholder 9"/>
          <p:cNvSpPr>
            <a:spLocks noGrp="1"/>
          </p:cNvSpPr>
          <p:nvPr>
            <p:ph idx="1"/>
          </p:nvPr>
        </p:nvSpPr>
        <p:spPr>
          <a:xfrm>
            <a:off x="622138" y="1242485"/>
            <a:ext cx="10944549" cy="680521"/>
          </a:xfrm>
        </p:spPr>
        <p:txBody>
          <a:bodyPr>
            <a:normAutofit fontScale="92500" lnSpcReduction="20000"/>
          </a:bodyPr>
          <a:lstStyle/>
          <a:p>
            <a:pPr>
              <a:buClr>
                <a:schemeClr val="accent1"/>
              </a:buClr>
              <a:defRPr/>
            </a:pPr>
            <a:r>
              <a:rPr lang="en-US" dirty="0"/>
              <a:t>The location of the keystore file is specified in an entry in the </a:t>
            </a:r>
            <a:r>
              <a:rPr lang="en-US" dirty="0">
                <a:latin typeface="Courier New" panose="02070309020205020404" pitchFamily="49" charset="0"/>
                <a:cs typeface="Courier New" panose="02070309020205020404" pitchFamily="49" charset="0"/>
              </a:rPr>
              <a:t>$ORACLE_HOME/network/admin/sqlnet.ora</a:t>
            </a:r>
            <a:r>
              <a:rPr lang="en-US" dirty="0"/>
              <a:t> file.</a:t>
            </a:r>
          </a:p>
        </p:txBody>
      </p:sp>
      <p:grpSp>
        <p:nvGrpSpPr>
          <p:cNvPr id="2" name="Group 1"/>
          <p:cNvGrpSpPr/>
          <p:nvPr/>
        </p:nvGrpSpPr>
        <p:grpSpPr>
          <a:xfrm>
            <a:off x="2373151" y="2874916"/>
            <a:ext cx="7442522" cy="2555969"/>
            <a:chOff x="2463635" y="3124200"/>
            <a:chExt cx="8186774" cy="2811566"/>
          </a:xfrm>
        </p:grpSpPr>
        <p:sp>
          <p:nvSpPr>
            <p:cNvPr id="10242" name="Freeform 10"/>
            <p:cNvSpPr>
              <a:spLocks/>
            </p:cNvSpPr>
            <p:nvPr/>
          </p:nvSpPr>
          <p:spPr bwMode="auto">
            <a:xfrm rot="-5400000">
              <a:off x="6807173" y="2364737"/>
              <a:ext cx="762396" cy="5328527"/>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0000"/>
              </a:solidFill>
              <a:prstDash val="solid"/>
              <a:round/>
              <a:headEnd type="none" w="sm" len="sm"/>
              <a:tailEnd type="triangle" w="lg" len="lg"/>
            </a:ln>
          </p:spPr>
          <p:txBody>
            <a:bodyPr/>
            <a:lstStyle/>
            <a:p>
              <a:endParaRPr lang="en-US" dirty="0"/>
            </a:p>
          </p:txBody>
        </p:sp>
        <p:pic>
          <p:nvPicPr>
            <p:cNvPr id="10243" name="Picture 2" descr="C:\My_Data\Graphics\datab018.gif"/>
            <p:cNvPicPr>
              <a:picLocks noChangeAspect="1" noChangeArrowheads="1"/>
            </p:cNvPicPr>
            <p:nvPr/>
          </p:nvPicPr>
          <p:blipFill>
            <a:blip r:embed="rId4" cstate="print"/>
            <a:srcRect/>
            <a:stretch>
              <a:fillRect/>
            </a:stretch>
          </p:blipFill>
          <p:spPr bwMode="gray">
            <a:xfrm>
              <a:off x="8938471" y="3124200"/>
              <a:ext cx="1711938" cy="1523603"/>
            </a:xfrm>
            <a:prstGeom prst="rect">
              <a:avLst/>
            </a:prstGeom>
            <a:noFill/>
            <a:ln w="9525">
              <a:noFill/>
              <a:miter lim="800000"/>
              <a:headEnd/>
              <a:tailEnd/>
            </a:ln>
          </p:spPr>
        </p:pic>
        <p:pic>
          <p:nvPicPr>
            <p:cNvPr id="10245" name="Picture 4" descr="C:\My_Data\Graphics\house084.gif"/>
            <p:cNvPicPr>
              <a:picLocks noChangeAspect="1" noChangeArrowheads="1"/>
            </p:cNvPicPr>
            <p:nvPr/>
          </p:nvPicPr>
          <p:blipFill>
            <a:blip r:embed="rId5" cstate="print"/>
            <a:srcRect/>
            <a:stretch>
              <a:fillRect/>
            </a:stretch>
          </p:blipFill>
          <p:spPr bwMode="gray">
            <a:xfrm>
              <a:off x="2463635" y="4800600"/>
              <a:ext cx="2060470" cy="1135166"/>
            </a:xfrm>
            <a:prstGeom prst="rect">
              <a:avLst/>
            </a:prstGeom>
            <a:noFill/>
            <a:ln w="9525">
              <a:noFill/>
              <a:miter lim="800000"/>
              <a:headEnd/>
              <a:tailEnd/>
            </a:ln>
          </p:spPr>
        </p:pic>
        <p:pic>
          <p:nvPicPr>
            <p:cNvPr id="10246" name="Picture 6" descr="C:\My_Data\Graphics\conce021.gif"/>
            <p:cNvPicPr>
              <a:picLocks noChangeAspect="1" noChangeArrowheads="1"/>
            </p:cNvPicPr>
            <p:nvPr/>
          </p:nvPicPr>
          <p:blipFill>
            <a:blip r:embed="rId6" cstate="print"/>
            <a:srcRect/>
            <a:stretch>
              <a:fillRect/>
            </a:stretch>
          </p:blipFill>
          <p:spPr bwMode="gray">
            <a:xfrm>
              <a:off x="9433642" y="3555887"/>
              <a:ext cx="721596" cy="660228"/>
            </a:xfrm>
            <a:prstGeom prst="rect">
              <a:avLst/>
            </a:prstGeom>
            <a:noFill/>
            <a:ln w="9525">
              <a:noFill/>
              <a:miter lim="800000"/>
              <a:headEnd/>
              <a:tailEnd/>
            </a:ln>
          </p:spPr>
        </p:pic>
        <p:sp>
          <p:nvSpPr>
            <p:cNvPr id="10247" name="Text Box 7"/>
            <p:cNvSpPr txBox="1">
              <a:spLocks noChangeArrowheads="1"/>
            </p:cNvSpPr>
            <p:nvPr/>
          </p:nvSpPr>
          <p:spPr bwMode="auto">
            <a:xfrm>
              <a:off x="4046027" y="3543551"/>
              <a:ext cx="2236510" cy="502573"/>
            </a:xfrm>
            <a:prstGeom prst="rect">
              <a:avLst/>
            </a:prstGeom>
            <a:noFill/>
            <a:ln w="28575">
              <a:noFill/>
              <a:miter lim="800000"/>
              <a:headEnd type="none" w="sm" len="sm"/>
              <a:tailEnd type="none" w="sm" len="sm"/>
            </a:ln>
          </p:spPr>
          <p:txBody>
            <a:bodyPr wrap="none">
              <a:spAutoFit/>
            </a:bodyPr>
            <a:lstStyle/>
            <a:p>
              <a:pPr defTabSz="304724"/>
              <a:r>
                <a:rPr lang="en-US" sz="2666" dirty="0">
                  <a:latin typeface="Courier New" pitchFamily="49" charset="0"/>
                </a:rPr>
                <a:t>sqlnet.ora</a:t>
              </a:r>
            </a:p>
          </p:txBody>
        </p:sp>
        <p:sp>
          <p:nvSpPr>
            <p:cNvPr id="10248" name="Text Box 9"/>
            <p:cNvSpPr txBox="1">
              <a:spLocks noChangeArrowheads="1"/>
            </p:cNvSpPr>
            <p:nvPr/>
          </p:nvSpPr>
          <p:spPr bwMode="auto">
            <a:xfrm>
              <a:off x="4046027" y="3146778"/>
              <a:ext cx="2810385" cy="502573"/>
            </a:xfrm>
            <a:prstGeom prst="rect">
              <a:avLst/>
            </a:prstGeom>
            <a:noFill/>
            <a:ln w="28575">
              <a:noFill/>
              <a:miter lim="800000"/>
              <a:headEnd type="none" w="sm" len="sm"/>
              <a:tailEnd type="none" w="sm" len="sm"/>
            </a:ln>
          </p:spPr>
          <p:txBody>
            <a:bodyPr wrap="none">
              <a:spAutoFit/>
            </a:bodyPr>
            <a:lstStyle/>
            <a:p>
              <a:pPr defTabSz="304724"/>
              <a:r>
                <a:rPr lang="en-US" sz="2666" dirty="0"/>
                <a:t>Keystore location</a:t>
              </a:r>
            </a:p>
          </p:txBody>
        </p:sp>
        <p:sp>
          <p:nvSpPr>
            <p:cNvPr id="10249" name="Text Box 11"/>
            <p:cNvSpPr txBox="1">
              <a:spLocks noChangeArrowheads="1"/>
            </p:cNvSpPr>
            <p:nvPr/>
          </p:nvSpPr>
          <p:spPr bwMode="auto">
            <a:xfrm>
              <a:off x="4722812" y="4899378"/>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t>Master key</a:t>
              </a:r>
            </a:p>
          </p:txBody>
        </p:sp>
        <p:sp>
          <p:nvSpPr>
            <p:cNvPr id="10250" name="Text Box 12"/>
            <p:cNvSpPr txBox="1">
              <a:spLocks noChangeArrowheads="1"/>
            </p:cNvSpPr>
            <p:nvPr/>
          </p:nvSpPr>
          <p:spPr bwMode="auto">
            <a:xfrm>
              <a:off x="7945413" y="3489836"/>
              <a:ext cx="990977" cy="912814"/>
            </a:xfrm>
            <a:prstGeom prst="rect">
              <a:avLst/>
            </a:prstGeom>
            <a:noFill/>
            <a:ln w="28575">
              <a:noFill/>
              <a:miter lim="800000"/>
              <a:headEnd type="none" w="sm" len="sm"/>
              <a:tailEnd type="none" w="sm" len="sm"/>
            </a:ln>
          </p:spPr>
          <p:txBody>
            <a:bodyPr wrap="none">
              <a:spAutoFit/>
            </a:bodyPr>
            <a:lstStyle/>
            <a:p>
              <a:pPr defTabSz="304724"/>
              <a:r>
                <a:rPr lang="en-US" sz="2666" dirty="0"/>
                <a:t>Key </a:t>
              </a:r>
            </a:p>
            <a:p>
              <a:pPr defTabSz="304724"/>
              <a:r>
                <a:rPr lang="en-US" sz="2666" dirty="0"/>
                <a:t>table</a:t>
              </a:r>
              <a:r>
                <a:rPr lang="en-US" dirty="0"/>
                <a:t> </a:t>
              </a:r>
            </a:p>
          </p:txBody>
        </p:sp>
        <p:sp>
          <p:nvSpPr>
            <p:cNvPr id="10251" name="Line 13"/>
            <p:cNvSpPr>
              <a:spLocks noChangeShapeType="1"/>
            </p:cNvSpPr>
            <p:nvPr/>
          </p:nvSpPr>
          <p:spPr bwMode="auto">
            <a:xfrm>
              <a:off x="3491590" y="4076532"/>
              <a:ext cx="2117" cy="647531"/>
            </a:xfrm>
            <a:prstGeom prst="line">
              <a:avLst/>
            </a:prstGeom>
            <a:noFill/>
            <a:ln w="28575" cap="rnd">
              <a:solidFill>
                <a:schemeClr val="tx1"/>
              </a:solidFill>
              <a:round/>
              <a:headEnd type="none" w="sm" len="sm"/>
              <a:tailEnd type="triangle" w="lg" len="lg"/>
            </a:ln>
          </p:spPr>
          <p:txBody>
            <a:bodyPr/>
            <a:lstStyle/>
            <a:p>
              <a:endParaRPr lang="en-US" dirty="0"/>
            </a:p>
          </p:txBody>
        </p:sp>
        <p:pic>
          <p:nvPicPr>
            <p:cNvPr id="10253" name="Picture 5" descr="C:\My_Data\Graphics\docum079.gif"/>
            <p:cNvPicPr>
              <a:picLocks noChangeAspect="1" noChangeArrowheads="1"/>
            </p:cNvPicPr>
            <p:nvPr/>
          </p:nvPicPr>
          <p:blipFill>
            <a:blip r:embed="rId7" cstate="print"/>
            <a:srcRect/>
            <a:stretch>
              <a:fillRect/>
            </a:stretch>
          </p:blipFill>
          <p:spPr bwMode="gray">
            <a:xfrm>
              <a:off x="3142696" y="3193864"/>
              <a:ext cx="696395" cy="98976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5472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CDB and PDB Master Encryption </a:t>
            </a:r>
            <a:r>
              <a:rPr lang="en-US" dirty="0" smtClean="0"/>
              <a:t>Keys</a:t>
            </a:r>
            <a:br>
              <a:rPr lang="en-US" dirty="0" smtClean="0"/>
            </a:br>
            <a:endParaRPr lang="en-US" dirty="0"/>
          </a:p>
        </p:txBody>
      </p:sp>
      <p:sp>
        <p:nvSpPr>
          <p:cNvPr id="24" name="Content Placeholder 9"/>
          <p:cNvSpPr>
            <a:spLocks noGrp="1"/>
          </p:cNvSpPr>
          <p:nvPr>
            <p:ph idx="1"/>
          </p:nvPr>
        </p:nvSpPr>
        <p:spPr>
          <a:xfrm>
            <a:off x="622138" y="1242485"/>
            <a:ext cx="10944549" cy="1880850"/>
          </a:xfrm>
        </p:spPr>
        <p:txBody>
          <a:bodyPr/>
          <a:lstStyle/>
          <a:p>
            <a:pPr lvl="1">
              <a:buClr>
                <a:schemeClr val="accent1"/>
              </a:buClr>
              <a:defRPr/>
            </a:pPr>
            <a:r>
              <a:rPr lang="en-US" dirty="0"/>
              <a:t>There is one master encryption key per PDB to encrypt PDB data.</a:t>
            </a:r>
          </a:p>
          <a:p>
            <a:pPr lvl="1">
              <a:buClr>
                <a:schemeClr val="accent1"/>
              </a:buClr>
              <a:defRPr/>
            </a:pPr>
            <a:r>
              <a:rPr lang="en-US" dirty="0"/>
              <a:t>The master key must be transported from the source database keystore to the target database keystore when a PDB is moved from one host to another.</a:t>
            </a:r>
          </a:p>
          <a:p>
            <a:pPr lvl="1">
              <a:buClr>
                <a:schemeClr val="accent1"/>
              </a:buClr>
              <a:defRPr/>
            </a:pPr>
            <a:r>
              <a:rPr lang="en-US" dirty="0"/>
              <a:t>After creating or plugging in a new PDB, you must create and activate a master encryption key for the PDB.</a:t>
            </a:r>
          </a:p>
        </p:txBody>
      </p:sp>
      <p:sp>
        <p:nvSpPr>
          <p:cNvPr id="15364" name="Text Box 7"/>
          <p:cNvSpPr txBox="1">
            <a:spLocks noChangeArrowheads="1"/>
          </p:cNvSpPr>
          <p:nvPr/>
        </p:nvSpPr>
        <p:spPr bwMode="auto">
          <a:xfrm>
            <a:off x="2437764" y="3682475"/>
            <a:ext cx="2236510" cy="502573"/>
          </a:xfrm>
          <a:prstGeom prst="rect">
            <a:avLst/>
          </a:prstGeom>
          <a:noFill/>
          <a:ln w="28575">
            <a:noFill/>
            <a:miter lim="800000"/>
            <a:headEnd type="none" w="sm" len="sm"/>
            <a:tailEnd type="none" w="sm" len="sm"/>
          </a:ln>
        </p:spPr>
        <p:txBody>
          <a:bodyPr wrap="none">
            <a:spAutoFit/>
          </a:bodyPr>
          <a:lstStyle/>
          <a:p>
            <a:pPr defTabSz="304724"/>
            <a:r>
              <a:rPr lang="en-US" sz="2666" dirty="0">
                <a:latin typeface="Courier New" pitchFamily="49" charset="0"/>
              </a:rPr>
              <a:t>sqlnet.ora</a:t>
            </a:r>
          </a:p>
        </p:txBody>
      </p:sp>
      <p:sp>
        <p:nvSpPr>
          <p:cNvPr id="15365" name="Text Box 9"/>
          <p:cNvSpPr txBox="1">
            <a:spLocks noChangeArrowheads="1"/>
          </p:cNvSpPr>
          <p:nvPr/>
        </p:nvSpPr>
        <p:spPr bwMode="auto">
          <a:xfrm>
            <a:off x="2437764" y="3327048"/>
            <a:ext cx="2904962" cy="502573"/>
          </a:xfrm>
          <a:prstGeom prst="rect">
            <a:avLst/>
          </a:prstGeom>
          <a:noFill/>
          <a:ln w="28575">
            <a:noFill/>
            <a:miter lim="800000"/>
            <a:headEnd type="none" w="sm" len="sm"/>
            <a:tailEnd type="none" w="sm" len="sm"/>
          </a:ln>
        </p:spPr>
        <p:txBody>
          <a:bodyPr wrap="none">
            <a:spAutoFit/>
          </a:bodyPr>
          <a:lstStyle/>
          <a:p>
            <a:pPr defTabSz="304724"/>
            <a:r>
              <a:rPr lang="en-US" sz="2666" dirty="0"/>
              <a:t>Keystore location:</a:t>
            </a:r>
          </a:p>
        </p:txBody>
      </p:sp>
      <p:sp>
        <p:nvSpPr>
          <p:cNvPr id="15366" name="Text Box 11"/>
          <p:cNvSpPr txBox="1">
            <a:spLocks noChangeArrowheads="1"/>
          </p:cNvSpPr>
          <p:nvPr/>
        </p:nvSpPr>
        <p:spPr bwMode="auto">
          <a:xfrm>
            <a:off x="3555074" y="4622111"/>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solidFill>
                  <a:srgbClr val="CC6600"/>
                </a:solidFill>
              </a:rPr>
              <a:t>Master key</a:t>
            </a:r>
          </a:p>
        </p:txBody>
      </p:sp>
      <p:sp>
        <p:nvSpPr>
          <p:cNvPr id="15367" name="Line 13"/>
          <p:cNvSpPr>
            <a:spLocks noChangeShapeType="1"/>
          </p:cNvSpPr>
          <p:nvPr/>
        </p:nvSpPr>
        <p:spPr bwMode="auto">
          <a:xfrm>
            <a:off x="2031470" y="3974579"/>
            <a:ext cx="2117" cy="647531"/>
          </a:xfrm>
          <a:prstGeom prst="line">
            <a:avLst/>
          </a:prstGeom>
          <a:noFill/>
          <a:ln w="28575" cap="rnd">
            <a:solidFill>
              <a:schemeClr val="tx1"/>
            </a:solidFill>
            <a:round/>
            <a:headEnd type="none" w="sm" len="sm"/>
            <a:tailEnd type="triangle" w="lg" len="lg"/>
          </a:ln>
        </p:spPr>
        <p:txBody>
          <a:bodyPr/>
          <a:lstStyle/>
          <a:p>
            <a:endParaRPr lang="en-US" dirty="0"/>
          </a:p>
        </p:txBody>
      </p:sp>
      <p:pic>
        <p:nvPicPr>
          <p:cNvPr id="15368" name="Picture 5" descr="C:\My_Data\Graphics\docum079.gif"/>
          <p:cNvPicPr>
            <a:picLocks noChangeAspect="1" noChangeArrowheads="1"/>
          </p:cNvPicPr>
          <p:nvPr/>
        </p:nvPicPr>
        <p:blipFill>
          <a:blip r:embed="rId4" cstate="print"/>
          <a:srcRect/>
          <a:stretch>
            <a:fillRect/>
          </a:stretch>
        </p:blipFill>
        <p:spPr bwMode="gray">
          <a:xfrm>
            <a:off x="1625178" y="3327047"/>
            <a:ext cx="766034" cy="837982"/>
          </a:xfrm>
          <a:prstGeom prst="rect">
            <a:avLst/>
          </a:prstGeom>
          <a:noFill/>
          <a:ln w="9525">
            <a:noFill/>
            <a:miter lim="800000"/>
            <a:headEnd/>
            <a:tailEnd/>
          </a:ln>
        </p:spPr>
      </p:pic>
      <p:sp>
        <p:nvSpPr>
          <p:cNvPr id="15369" name="Rounded Rectangle 39"/>
          <p:cNvSpPr>
            <a:spLocks noChangeArrowheads="1"/>
          </p:cNvSpPr>
          <p:nvPr/>
        </p:nvSpPr>
        <p:spPr bwMode="auto">
          <a:xfrm>
            <a:off x="5789692" y="3327047"/>
            <a:ext cx="5484971" cy="1599783"/>
          </a:xfrm>
          <a:prstGeom prst="roundRect">
            <a:avLst>
              <a:gd name="adj" fmla="val 16667"/>
            </a:avLst>
          </a:prstGeom>
          <a:solidFill>
            <a:srgbClr val="CCCCFF">
              <a:alpha val="39999"/>
            </a:srgbClr>
          </a:solidFill>
          <a:ln w="28575" algn="ctr">
            <a:solidFill>
              <a:srgbClr val="000000">
                <a:alpha val="59999"/>
              </a:srgbClr>
            </a:solidFill>
            <a:round/>
            <a:headEnd type="none" w="sm" len="sm"/>
            <a:tailEnd type="none" w="sm" len="sm"/>
          </a:ln>
        </p:spPr>
        <p:txBody>
          <a:bodyPr lIns="0" tIns="95975" rIns="0" bIns="0" anchor="b"/>
          <a:lstStyle/>
          <a:p>
            <a:pPr defTabSz="304724">
              <a:lnSpc>
                <a:spcPts val="1333"/>
              </a:lnSpc>
            </a:pPr>
            <a:r>
              <a:rPr lang="en-US" sz="2133" b="1" dirty="0">
                <a:latin typeface="Courier New" pitchFamily="49" charset="0"/>
                <a:cs typeface="Courier New" pitchFamily="49" charset="0"/>
              </a:rPr>
              <a:t>    root</a:t>
            </a:r>
          </a:p>
        </p:txBody>
      </p:sp>
      <p:sp>
        <p:nvSpPr>
          <p:cNvPr id="15370" name="Rounded Rectangle 39"/>
          <p:cNvSpPr>
            <a:spLocks noChangeArrowheads="1"/>
          </p:cNvSpPr>
          <p:nvPr/>
        </p:nvSpPr>
        <p:spPr bwMode="auto">
          <a:xfrm>
            <a:off x="5956867" y="3403227"/>
            <a:ext cx="1661150" cy="837982"/>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95975" rIns="0" bIns="47988"/>
          <a:lstStyle/>
          <a:p>
            <a:pPr defTabSz="304724">
              <a:lnSpc>
                <a:spcPts val="1333"/>
              </a:lnSpc>
            </a:pPr>
            <a:r>
              <a:rPr lang="en-US" sz="1866" b="1" dirty="0">
                <a:latin typeface="Courier New" pitchFamily="49" charset="0"/>
                <a:cs typeface="Courier New" pitchFamily="49" charset="0"/>
              </a:rPr>
              <a:t>PDBA</a:t>
            </a:r>
          </a:p>
        </p:txBody>
      </p:sp>
      <p:sp>
        <p:nvSpPr>
          <p:cNvPr id="15371" name="Rounded Rectangle 39"/>
          <p:cNvSpPr>
            <a:spLocks noChangeArrowheads="1"/>
          </p:cNvSpPr>
          <p:nvPr/>
        </p:nvSpPr>
        <p:spPr bwMode="auto">
          <a:xfrm>
            <a:off x="7719589" y="3403227"/>
            <a:ext cx="1625177" cy="837982"/>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95975" rIns="0" bIns="47988"/>
          <a:lstStyle/>
          <a:p>
            <a:pPr defTabSz="304724">
              <a:lnSpc>
                <a:spcPts val="1333"/>
              </a:lnSpc>
            </a:pPr>
            <a:r>
              <a:rPr lang="en-US" sz="1866" b="1" dirty="0">
                <a:latin typeface="Courier New" pitchFamily="49" charset="0"/>
                <a:cs typeface="Courier New" pitchFamily="49" charset="0"/>
              </a:rPr>
              <a:t>PDBB</a:t>
            </a:r>
          </a:p>
        </p:txBody>
      </p:sp>
      <p:sp>
        <p:nvSpPr>
          <p:cNvPr id="15372" name="Rounded Rectangle 39"/>
          <p:cNvSpPr>
            <a:spLocks noChangeArrowheads="1"/>
          </p:cNvSpPr>
          <p:nvPr/>
        </p:nvSpPr>
        <p:spPr bwMode="auto">
          <a:xfrm>
            <a:off x="9547912" y="3403227"/>
            <a:ext cx="1523603" cy="837982"/>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95975" rIns="0" bIns="47988"/>
          <a:lstStyle/>
          <a:p>
            <a:pPr defTabSz="304724">
              <a:lnSpc>
                <a:spcPts val="1333"/>
              </a:lnSpc>
            </a:pPr>
            <a:r>
              <a:rPr lang="en-US" sz="1866" b="1" dirty="0">
                <a:latin typeface="Courier New" pitchFamily="49" charset="0"/>
                <a:cs typeface="Courier New" pitchFamily="49" charset="0"/>
              </a:rPr>
              <a:t>PDBC</a:t>
            </a:r>
          </a:p>
        </p:txBody>
      </p:sp>
      <p:pic>
        <p:nvPicPr>
          <p:cNvPr id="15373" name="Picture 2" descr="C:\My_Data\Graphics\datab018.gif"/>
          <p:cNvPicPr>
            <a:picLocks noChangeAspect="1" noChangeArrowheads="1"/>
          </p:cNvPicPr>
          <p:nvPr/>
        </p:nvPicPr>
        <p:blipFill>
          <a:blip r:embed="rId5" cstate="print"/>
          <a:srcRect/>
          <a:stretch>
            <a:fillRect/>
          </a:stretch>
        </p:blipFill>
        <p:spPr bwMode="gray">
          <a:xfrm>
            <a:off x="6703855" y="3631769"/>
            <a:ext cx="658113" cy="585635"/>
          </a:xfrm>
          <a:prstGeom prst="rect">
            <a:avLst/>
          </a:prstGeom>
          <a:noFill/>
          <a:ln w="9525">
            <a:noFill/>
            <a:miter lim="800000"/>
            <a:headEnd/>
            <a:tailEnd/>
          </a:ln>
        </p:spPr>
      </p:pic>
      <p:pic>
        <p:nvPicPr>
          <p:cNvPr id="15374" name="Picture 2" descr="C:\My_Data\Graphics\datab018.gif"/>
          <p:cNvPicPr>
            <a:picLocks noChangeAspect="1" noChangeArrowheads="1"/>
          </p:cNvPicPr>
          <p:nvPr/>
        </p:nvPicPr>
        <p:blipFill>
          <a:blip r:embed="rId5" cstate="print"/>
          <a:srcRect/>
          <a:stretch>
            <a:fillRect/>
          </a:stretch>
        </p:blipFill>
        <p:spPr bwMode="gray">
          <a:xfrm>
            <a:off x="8430605" y="3631769"/>
            <a:ext cx="658113" cy="585635"/>
          </a:xfrm>
          <a:prstGeom prst="rect">
            <a:avLst/>
          </a:prstGeom>
          <a:noFill/>
          <a:ln w="9525">
            <a:noFill/>
            <a:miter lim="800000"/>
            <a:headEnd/>
            <a:tailEnd/>
          </a:ln>
        </p:spPr>
      </p:pic>
      <p:pic>
        <p:nvPicPr>
          <p:cNvPr id="15375" name="Picture 2" descr="C:\My_Data\Graphics\datab018.gif"/>
          <p:cNvPicPr>
            <a:picLocks noChangeAspect="1" noChangeArrowheads="1"/>
          </p:cNvPicPr>
          <p:nvPr/>
        </p:nvPicPr>
        <p:blipFill>
          <a:blip r:embed="rId5" cstate="print"/>
          <a:srcRect/>
          <a:stretch>
            <a:fillRect/>
          </a:stretch>
        </p:blipFill>
        <p:spPr bwMode="gray">
          <a:xfrm>
            <a:off x="10258929" y="3631769"/>
            <a:ext cx="658113" cy="585635"/>
          </a:xfrm>
          <a:prstGeom prst="rect">
            <a:avLst/>
          </a:prstGeom>
          <a:noFill/>
          <a:ln w="9525">
            <a:noFill/>
            <a:miter lim="800000"/>
            <a:headEnd/>
            <a:tailEnd/>
          </a:ln>
        </p:spPr>
      </p:pic>
      <p:sp>
        <p:nvSpPr>
          <p:cNvPr id="15376" name="Freeform 10"/>
          <p:cNvSpPr>
            <a:spLocks/>
          </p:cNvSpPr>
          <p:nvPr/>
        </p:nvSpPr>
        <p:spPr bwMode="auto">
          <a:xfrm rot="-5400000">
            <a:off x="5726208" y="2247828"/>
            <a:ext cx="1142702" cy="5281824"/>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B050"/>
            </a:solidFill>
            <a:prstDash val="solid"/>
            <a:round/>
            <a:headEnd type="none" w="sm" len="sm"/>
            <a:tailEnd type="triangle" w="lg" len="lg"/>
          </a:ln>
        </p:spPr>
        <p:txBody>
          <a:bodyPr/>
          <a:lstStyle/>
          <a:p>
            <a:endParaRPr lang="en-US" dirty="0"/>
          </a:p>
        </p:txBody>
      </p:sp>
      <p:sp>
        <p:nvSpPr>
          <p:cNvPr id="15377" name="Text Box 11"/>
          <p:cNvSpPr txBox="1">
            <a:spLocks noChangeArrowheads="1"/>
          </p:cNvSpPr>
          <p:nvPr/>
        </p:nvSpPr>
        <p:spPr bwMode="auto">
          <a:xfrm>
            <a:off x="3555074" y="5002931"/>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solidFill>
                  <a:srgbClr val="92D050"/>
                </a:solidFill>
              </a:rPr>
              <a:t>Master key</a:t>
            </a:r>
          </a:p>
        </p:txBody>
      </p:sp>
      <p:sp>
        <p:nvSpPr>
          <p:cNvPr id="15378" name="Freeform 10"/>
          <p:cNvSpPr>
            <a:spLocks/>
          </p:cNvSpPr>
          <p:nvPr/>
        </p:nvSpPr>
        <p:spPr bwMode="auto">
          <a:xfrm rot="-5400000">
            <a:off x="5092169" y="2858064"/>
            <a:ext cx="785607" cy="3656648"/>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CC6600"/>
            </a:solidFill>
            <a:prstDash val="solid"/>
            <a:round/>
            <a:headEnd type="none" w="sm" len="sm"/>
            <a:tailEnd type="triangle" w="lg" len="lg"/>
          </a:ln>
        </p:spPr>
        <p:txBody>
          <a:bodyPr/>
          <a:lstStyle/>
          <a:p>
            <a:endParaRPr lang="en-US" dirty="0"/>
          </a:p>
        </p:txBody>
      </p:sp>
      <p:sp>
        <p:nvSpPr>
          <p:cNvPr id="15379" name="Freeform 10"/>
          <p:cNvSpPr>
            <a:spLocks/>
          </p:cNvSpPr>
          <p:nvPr/>
        </p:nvSpPr>
        <p:spPr bwMode="auto">
          <a:xfrm rot="-5400000">
            <a:off x="6310256" y="1663780"/>
            <a:ext cx="1599783" cy="6907001"/>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66FF"/>
            </a:solidFill>
            <a:prstDash val="solid"/>
            <a:round/>
            <a:headEnd type="none" w="sm" len="sm"/>
            <a:tailEnd type="triangle" w="lg" len="lg"/>
          </a:ln>
        </p:spPr>
        <p:txBody>
          <a:bodyPr/>
          <a:lstStyle/>
          <a:p>
            <a:endParaRPr lang="en-US" dirty="0"/>
          </a:p>
        </p:txBody>
      </p:sp>
      <p:sp>
        <p:nvSpPr>
          <p:cNvPr id="15380" name="Text Box 11"/>
          <p:cNvSpPr txBox="1">
            <a:spLocks noChangeArrowheads="1"/>
          </p:cNvSpPr>
          <p:nvPr/>
        </p:nvSpPr>
        <p:spPr bwMode="auto">
          <a:xfrm>
            <a:off x="3555074" y="5434699"/>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solidFill>
                  <a:srgbClr val="FF66FF"/>
                </a:solidFill>
              </a:rPr>
              <a:t>Master key</a:t>
            </a:r>
          </a:p>
        </p:txBody>
      </p:sp>
      <p:pic>
        <p:nvPicPr>
          <p:cNvPr id="15381" name="Picture 5" descr="C:\My_Data\Graphics\house084.gif"/>
          <p:cNvPicPr>
            <a:picLocks noChangeAspect="1" noChangeArrowheads="1"/>
          </p:cNvPicPr>
          <p:nvPr/>
        </p:nvPicPr>
        <p:blipFill>
          <a:blip r:embed="rId6" cstate="print"/>
          <a:srcRect/>
          <a:stretch>
            <a:fillRect/>
          </a:stretch>
        </p:blipFill>
        <p:spPr bwMode="gray">
          <a:xfrm>
            <a:off x="1320456" y="4698292"/>
            <a:ext cx="1572274" cy="866549"/>
          </a:xfrm>
          <a:prstGeom prst="rect">
            <a:avLst/>
          </a:prstGeom>
          <a:noFill/>
          <a:ln w="9525">
            <a:noFill/>
            <a:miter lim="800000"/>
            <a:headEnd/>
            <a:tailEnd/>
          </a:ln>
        </p:spPr>
      </p:pic>
      <p:sp>
        <p:nvSpPr>
          <p:cNvPr id="15382" name="Text Box 11"/>
          <p:cNvSpPr txBox="1">
            <a:spLocks noChangeArrowheads="1"/>
          </p:cNvSpPr>
          <p:nvPr/>
        </p:nvSpPr>
        <p:spPr bwMode="auto">
          <a:xfrm>
            <a:off x="3555074" y="4215816"/>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t>Master key</a:t>
            </a:r>
          </a:p>
        </p:txBody>
      </p:sp>
      <p:sp>
        <p:nvSpPr>
          <p:cNvPr id="15383" name="Line 13"/>
          <p:cNvSpPr>
            <a:spLocks noChangeShapeType="1"/>
          </p:cNvSpPr>
          <p:nvPr/>
        </p:nvSpPr>
        <p:spPr bwMode="auto">
          <a:xfrm>
            <a:off x="3656647" y="4698290"/>
            <a:ext cx="2437765" cy="0"/>
          </a:xfrm>
          <a:prstGeom prst="line">
            <a:avLst/>
          </a:prstGeom>
          <a:noFill/>
          <a:ln w="28575" cap="rnd">
            <a:solidFill>
              <a:schemeClr val="tx1"/>
            </a:solidFill>
            <a:round/>
            <a:headEnd type="none" w="sm" len="sm"/>
            <a:tailEnd type="triangle" w="lg" len="lg"/>
          </a:ln>
        </p:spPr>
        <p:txBody>
          <a:bodyPr/>
          <a:lstStyle/>
          <a:p>
            <a:endParaRPr lang="en-US" dirty="0"/>
          </a:p>
        </p:txBody>
      </p:sp>
      <p:sp>
        <p:nvSpPr>
          <p:cNvPr id="15384" name="Text Box 9"/>
          <p:cNvSpPr txBox="1">
            <a:spLocks noChangeArrowheads="1"/>
          </p:cNvSpPr>
          <p:nvPr/>
        </p:nvSpPr>
        <p:spPr bwMode="auto">
          <a:xfrm>
            <a:off x="939555" y="5517227"/>
            <a:ext cx="2295821" cy="502573"/>
          </a:xfrm>
          <a:prstGeom prst="rect">
            <a:avLst/>
          </a:prstGeom>
          <a:noFill/>
          <a:ln w="28575">
            <a:noFill/>
            <a:miter lim="800000"/>
            <a:headEnd type="none" w="sm" len="sm"/>
            <a:tailEnd type="none" w="sm" len="sm"/>
          </a:ln>
        </p:spPr>
        <p:txBody>
          <a:bodyPr wrap="none">
            <a:spAutoFit/>
          </a:bodyPr>
          <a:lstStyle/>
          <a:p>
            <a:pPr defTabSz="304724"/>
            <a:r>
              <a:rPr lang="en-US" sz="2666" dirty="0"/>
              <a:t>CDB keystore</a:t>
            </a:r>
          </a:p>
        </p:txBody>
      </p:sp>
    </p:spTree>
    <p:custDataLst>
      <p:tags r:id="rId1"/>
    </p:custDataLst>
    <p:extLst>
      <p:ext uri="{BB962C8B-B14F-4D97-AF65-F5344CB8AC3E}">
        <p14:creationId xmlns:p14="http://schemas.microsoft.com/office/powerpoint/2010/main" val="81047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4212" y="472479"/>
            <a:ext cx="10512862" cy="1325563"/>
          </a:xfrm>
        </p:spPr>
        <p:txBody>
          <a:bodyPr>
            <a:normAutofit fontScale="90000"/>
          </a:bodyPr>
          <a:lstStyle/>
          <a:p>
            <a:pPr eaLnBrk="1" hangingPunct="1"/>
            <a:r>
              <a:rPr lang="en-US" dirty="0"/>
              <a:t>Do You Need to Create and Activate a Master Encryption Key</a:t>
            </a:r>
            <a:r>
              <a:rPr lang="en-US" dirty="0" smtClean="0"/>
              <a:t>?</a:t>
            </a:r>
            <a:br>
              <a:rPr lang="en-US" dirty="0" smtClean="0"/>
            </a:br>
            <a:r>
              <a:rPr lang="en-US" dirty="0"/>
              <a:t/>
            </a:r>
            <a:br>
              <a:rPr lang="en-US" dirty="0"/>
            </a:br>
            <a:endParaRPr lang="en-US" altLang="es-MX" dirty="0"/>
          </a:p>
        </p:txBody>
      </p:sp>
      <p:sp>
        <p:nvSpPr>
          <p:cNvPr id="9219" name="Content Placeholder 9"/>
          <p:cNvSpPr>
            <a:spLocks noGrp="1"/>
          </p:cNvSpPr>
          <p:nvPr>
            <p:ph idx="1"/>
          </p:nvPr>
        </p:nvSpPr>
        <p:spPr/>
        <p:txBody>
          <a:bodyPr>
            <a:normAutofit fontScale="77500" lnSpcReduction="20000"/>
          </a:bodyPr>
          <a:lstStyle/>
          <a:p>
            <a:pPr marL="548640" lvl="1" indent="-457200">
              <a:buClr>
                <a:schemeClr val="accent1"/>
              </a:buClr>
              <a:buFont typeface="+mj-lt"/>
              <a:buAutoNum type="arabicPeriod"/>
              <a:defRPr/>
            </a:pPr>
            <a:r>
              <a:rPr lang="en-US" dirty="0"/>
              <a:t>Set the container to the PDB.</a:t>
            </a:r>
          </a:p>
          <a:p>
            <a:pPr marL="548640" lvl="1" indent="-457200">
              <a:buClr>
                <a:schemeClr val="accent1"/>
              </a:buClr>
              <a:buFont typeface="+mj-lt"/>
              <a:buAutoNum type="arabicPeriod"/>
              <a:defRPr/>
            </a:pPr>
            <a:endParaRPr lang="en-US" dirty="0"/>
          </a:p>
          <a:p>
            <a:pPr marL="548640" lvl="1" indent="-457200">
              <a:buClr>
                <a:schemeClr val="accent1"/>
              </a:buClr>
              <a:buFont typeface="+mj-lt"/>
              <a:buAutoNum type="arabicPeriod"/>
              <a:defRPr/>
            </a:pPr>
            <a:r>
              <a:rPr lang="en-US" dirty="0"/>
              <a:t>Query the </a:t>
            </a:r>
            <a:r>
              <a:rPr lang="en-US" dirty="0">
                <a:latin typeface="Courier New" panose="02070309020205020404" pitchFamily="49" charset="0"/>
                <a:cs typeface="Courier New" panose="02070309020205020404" pitchFamily="49" charset="0"/>
              </a:rPr>
              <a:t>STATUS</a:t>
            </a:r>
            <a:r>
              <a:rPr lang="en-US" dirty="0"/>
              <a:t> column in </a:t>
            </a:r>
            <a:r>
              <a:rPr lang="en-US" dirty="0">
                <a:latin typeface="Courier New" panose="02070309020205020404" pitchFamily="49" charset="0"/>
                <a:cs typeface="Courier New" panose="02070309020205020404" pitchFamily="49" charset="0"/>
              </a:rPr>
              <a:t>V$ENCRYPTION_WALLET</a:t>
            </a:r>
            <a:r>
              <a:rPr lang="en-US" dirty="0"/>
              <a:t>.</a:t>
            </a:r>
          </a:p>
          <a:p>
            <a:pPr marL="548640" lvl="1" indent="-457200">
              <a:buClr>
                <a:schemeClr val="accent1"/>
              </a:buClr>
              <a:buFont typeface="+mj-lt"/>
              <a:buAutoNum type="arabicPeriod"/>
              <a:defRPr/>
            </a:pPr>
            <a:endParaRPr lang="en-US" dirty="0"/>
          </a:p>
          <a:p>
            <a:pPr marL="548640" lvl="1" indent="-457200">
              <a:buClr>
                <a:schemeClr val="accent1"/>
              </a:buClr>
              <a:buFont typeface="+mj-lt"/>
              <a:buAutoNum type="arabicPeriod"/>
              <a:defRPr/>
            </a:pPr>
            <a:endParaRPr lang="en-US" dirty="0"/>
          </a:p>
          <a:p>
            <a:pPr marL="548640" lvl="1" indent="-457200">
              <a:buClr>
                <a:schemeClr val="accent1"/>
              </a:buClr>
              <a:buFont typeface="+mj-lt"/>
              <a:buAutoNum type="arabicPeriod"/>
              <a:defRPr/>
            </a:pPr>
            <a:r>
              <a:rPr lang="en-US" dirty="0"/>
              <a:t>If </a:t>
            </a:r>
            <a:r>
              <a:rPr lang="en-US" dirty="0">
                <a:latin typeface="Courier New" panose="02070309020205020404" pitchFamily="49" charset="0"/>
                <a:cs typeface="Courier New" panose="02070309020205020404" pitchFamily="49" charset="0"/>
              </a:rPr>
              <a:t>STATUS</a:t>
            </a:r>
            <a:r>
              <a:rPr lang="en-US" dirty="0"/>
              <a:t> contains a value of </a:t>
            </a:r>
            <a:r>
              <a:rPr lang="en-US" dirty="0">
                <a:latin typeface="Courier New" panose="02070309020205020404" pitchFamily="49" charset="0"/>
                <a:cs typeface="Courier New" panose="02070309020205020404" pitchFamily="49" charset="0"/>
              </a:rPr>
              <a:t>OPEN_NO_MASTER_KEY</a:t>
            </a:r>
            <a:r>
              <a:rPr lang="en-US" dirty="0"/>
              <a:t>, create and activate the master encryption key (shown in the next slide).</a:t>
            </a:r>
          </a:p>
        </p:txBody>
      </p:sp>
      <p:sp>
        <p:nvSpPr>
          <p:cNvPr id="4" name="Content Placeholder 2"/>
          <p:cNvSpPr txBox="1">
            <a:spLocks/>
          </p:cNvSpPr>
          <p:nvPr/>
        </p:nvSpPr>
        <p:spPr bwMode="gray">
          <a:xfrm>
            <a:off x="1040433" y="2057400"/>
            <a:ext cx="1043940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SESSION SET CONTAINER = pdb;</a:t>
            </a:r>
          </a:p>
        </p:txBody>
      </p:sp>
      <p:sp>
        <p:nvSpPr>
          <p:cNvPr id="5" name="Content Placeholder 2"/>
          <p:cNvSpPr txBox="1">
            <a:spLocks/>
          </p:cNvSpPr>
          <p:nvPr/>
        </p:nvSpPr>
        <p:spPr bwMode="gray">
          <a:xfrm>
            <a:off x="1028906" y="3104270"/>
            <a:ext cx="10247106"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wrl_parameter, status, wallet_type</a:t>
            </a:r>
          </a:p>
          <a:p>
            <a:pPr marL="609493" indent="-609493" defTabSz="533307">
              <a:tabLst>
                <a:tab pos="533307" algn="r"/>
                <a:tab pos="897310" algn="l"/>
              </a:tabLst>
              <a:defRPr/>
            </a:pPr>
            <a:r>
              <a:rPr lang="en-US" b="1" dirty="0">
                <a:latin typeface="Courier New" pitchFamily="49" charset="0"/>
              </a:rPr>
              <a:t>  2  FROM v$encryption_wallet;</a:t>
            </a:r>
          </a:p>
        </p:txBody>
      </p:sp>
    </p:spTree>
    <p:custDataLst>
      <p:tags r:id="rId1"/>
    </p:custDataLst>
    <p:extLst>
      <p:ext uri="{BB962C8B-B14F-4D97-AF65-F5344CB8AC3E}">
        <p14:creationId xmlns:p14="http://schemas.microsoft.com/office/powerpoint/2010/main" val="1678128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TotalTime>
  <Words>2147</Words>
  <Application>Microsoft Office PowerPoint</Application>
  <PresentationFormat>Custom</PresentationFormat>
  <Paragraphs>182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Creating Master Encryption Keys for PDBs</vt:lpstr>
      <vt:lpstr>Objectives</vt:lpstr>
      <vt:lpstr>Encryption in Database Cloud Service</vt:lpstr>
      <vt:lpstr>Transparent Data Encryption (TDE): Overview</vt:lpstr>
      <vt:lpstr>Components of TDE </vt:lpstr>
      <vt:lpstr>Using TDE</vt:lpstr>
      <vt:lpstr>Defining the Keystore Location </vt:lpstr>
      <vt:lpstr>CDB and PDB Master Encryption Keys </vt:lpstr>
      <vt:lpstr>Do You Need to Create and Activate a Master Encryption Key?  </vt:lpstr>
      <vt:lpstr>Creating and Activating a Master Encryption Key </vt:lpstr>
      <vt:lpstr>Summary</vt:lpstr>
      <vt:lpstr>Practice 11: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36</cp:revision>
  <cp:lastPrinted>2002-03-28T23:57:22Z</cp:lastPrinted>
  <dcterms:created xsi:type="dcterms:W3CDTF">2017-12-14T14:58:14Z</dcterms:created>
  <dcterms:modified xsi:type="dcterms:W3CDTF">2021-01-08T17:22:34Z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