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23"/>
  </p:notesMasterIdLst>
  <p:handoutMasterIdLst>
    <p:handoutMasterId r:id="rId24"/>
  </p:handoutMasterIdLst>
  <p:sldIdLst>
    <p:sldId id="259" r:id="rId2"/>
    <p:sldId id="261" r:id="rId3"/>
    <p:sldId id="283" r:id="rId4"/>
    <p:sldId id="284" r:id="rId5"/>
    <p:sldId id="285" r:id="rId6"/>
    <p:sldId id="286" r:id="rId7"/>
    <p:sldId id="287" r:id="rId8"/>
    <p:sldId id="300" r:id="rId9"/>
    <p:sldId id="288" r:id="rId10"/>
    <p:sldId id="289" r:id="rId11"/>
    <p:sldId id="291" r:id="rId12"/>
    <p:sldId id="290" r:id="rId13"/>
    <p:sldId id="292" r:id="rId14"/>
    <p:sldId id="293" r:id="rId15"/>
    <p:sldId id="294" r:id="rId16"/>
    <p:sldId id="295" r:id="rId17"/>
    <p:sldId id="296" r:id="rId18"/>
    <p:sldId id="297" r:id="rId19"/>
    <p:sldId id="299" r:id="rId20"/>
    <p:sldId id="275" r:id="rId21"/>
    <p:sldId id="276" r:id="rId22"/>
  </p:sldIdLst>
  <p:sldSz cx="12188825" cy="6858000"/>
  <p:notesSz cx="6991350" cy="9282113"/>
  <p:custDataLst>
    <p:tags r:id="rId2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528" autoAdjust="0"/>
    <p:restoredTop sz="86372" autoAdjust="0"/>
  </p:normalViewPr>
  <p:slideViewPr>
    <p:cSldViewPr showGuides="1">
      <p:cViewPr varScale="1">
        <p:scale>
          <a:sx n="73" d="100"/>
          <a:sy n="73" d="100"/>
        </p:scale>
        <p:origin x="1493" y="72"/>
      </p:cViewPr>
      <p:guideLst>
        <p:guide orient="horz" pos="2160"/>
        <p:guide orient="horz" pos="864"/>
        <p:guide pos="3839"/>
      </p:guideLst>
    </p:cSldViewPr>
  </p:slideViewPr>
  <p:outlineViewPr>
    <p:cViewPr>
      <p:scale>
        <a:sx n="33" d="100"/>
        <a:sy n="33" d="100"/>
      </p:scale>
      <p:origin x="0" y="-11130"/>
    </p:cViewPr>
  </p:outlineViewPr>
  <p:notesTextViewPr>
    <p:cViewPr>
      <p:scale>
        <a:sx n="100" d="100"/>
        <a:sy n="100" d="100"/>
      </p:scale>
      <p:origin x="0" y="0"/>
    </p:cViewPr>
  </p:notesTextViewPr>
  <p:sorterViewPr>
    <p:cViewPr varScale="1">
      <p:scale>
        <a:sx n="1" d="1"/>
        <a:sy n="1" d="1"/>
      </p:scale>
      <p:origin x="0" y="-2796"/>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12 -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12 - </a:t>
            </a:r>
            <a:fld id="{E0454A66-3E2D-4094-ACE6-A60A03E65936}" type="slidenum">
              <a:rPr lang="en-US" smtClean="0"/>
              <a:t>10</a:t>
            </a:fld>
            <a:endParaRPr lang="en-US" dirty="0"/>
          </a:p>
        </p:txBody>
      </p:sp>
      <p:sp>
        <p:nvSpPr>
          <p:cNvPr id="5" name="Notes Placeholder 4"/>
          <p:cNvSpPr>
            <a:spLocks noGrp="1"/>
          </p:cNvSpPr>
          <p:nvPr>
            <p:ph type="body" idx="1"/>
          </p:nvPr>
        </p:nvSpPr>
        <p:spPr>
          <a:xfrm>
            <a:off x="292608" y="450056"/>
            <a:ext cx="6400800" cy="8191024"/>
          </a:xfrm>
        </p:spPr>
        <p:txBody>
          <a:bodyPr/>
          <a:lstStyle/>
          <a:p>
            <a:pPr lvl="3" eaLnBrk="1" hangingPunct="1"/>
            <a:r>
              <a:rPr lang="en-US" dirty="0">
                <a:latin typeface="Arial" charset="0"/>
              </a:rPr>
              <a:t>Immediate: A tablespace can be taken offline immediately without Oracle Database taking a checkpoint on any of the data files. When you specify Immediate, media recovery for the tablespace is required before the tablespace can be brought online. You cannot take a tablespace offline immediately if the database is running in </a:t>
            </a:r>
            <a:r>
              <a:rPr lang="en-US" dirty="0">
                <a:latin typeface="Courier New" panose="02070309020205020404" pitchFamily="49" charset="0"/>
                <a:cs typeface="Courier New" panose="02070309020205020404" pitchFamily="49" charset="0"/>
              </a:rPr>
              <a:t>NOARCHIVELOG</a:t>
            </a:r>
            <a:r>
              <a:rPr lang="en-US" dirty="0">
                <a:latin typeface="Arial" charset="0"/>
              </a:rPr>
              <a:t> mode.</a:t>
            </a:r>
          </a:p>
          <a:p>
            <a:pPr lvl="1" eaLnBrk="1" hangingPunct="1"/>
            <a:r>
              <a:rPr lang="en-US" b="1" dirty="0">
                <a:latin typeface="Arial" charset="0"/>
              </a:rPr>
              <a:t>Note: </a:t>
            </a:r>
            <a:r>
              <a:rPr lang="en-US" dirty="0">
                <a:latin typeface="Arial" charset="0"/>
              </a:rPr>
              <a:t>System tablespaces may not be taken offline.</a:t>
            </a:r>
          </a:p>
          <a:p>
            <a:pPr lvl="1" eaLnBrk="1" hangingPunct="1"/>
            <a:r>
              <a:rPr lang="en-US" b="1" dirty="0">
                <a:latin typeface="Arial" charset="0"/>
              </a:rPr>
              <a:t>Changing the Size</a:t>
            </a:r>
          </a:p>
          <a:p>
            <a:pPr lvl="1" eaLnBrk="1" hangingPunct="1"/>
            <a:r>
              <a:rPr lang="en-US" dirty="0">
                <a:latin typeface="Arial" charset="0"/>
              </a:rPr>
              <a:t>You can add space to an existing tablespace by either adding data files to the tablespace or changing the size of an existing data file. You cannot add additional data files to bigfile tablespaces. You can make a tablespace either larger or smaller. However, you cannot make a data file smaller than the used space in the file. If you try to do so, you'll get an error.</a:t>
            </a:r>
          </a:p>
          <a:p>
            <a:pPr lvl="1" eaLnBrk="1" hangingPunct="1"/>
            <a:r>
              <a:rPr lang="en-US" b="1" dirty="0">
                <a:latin typeface="Arial" charset="0"/>
              </a:rPr>
              <a:t>Dropping Tablespaces</a:t>
            </a:r>
          </a:p>
          <a:p>
            <a:pPr lvl="1" eaLnBrk="1" hangingPunct="1"/>
            <a:r>
              <a:rPr lang="en-US" dirty="0">
                <a:latin typeface="Arial" charset="0"/>
              </a:rPr>
              <a:t>You can drop a tablespace and its contents (the segments contained in the tablespace) from the database if the tablespace and its contents are no longer required. You must have the </a:t>
            </a:r>
            <a:r>
              <a:rPr lang="en-US" dirty="0">
                <a:latin typeface="Courier New" panose="02070309020205020404" pitchFamily="49" charset="0"/>
                <a:cs typeface="Courier New" panose="02070309020205020404" pitchFamily="49" charset="0"/>
              </a:rPr>
              <a:t>DROP</a:t>
            </a:r>
            <a:r>
              <a:rPr lang="en-US" dirty="0">
                <a:latin typeface="Arial" charset="0"/>
              </a:rPr>
              <a:t> </a:t>
            </a:r>
            <a:r>
              <a:rPr lang="en-US" dirty="0">
                <a:latin typeface="Courier New" panose="02070309020205020404" pitchFamily="49" charset="0"/>
                <a:cs typeface="Courier New" panose="02070309020205020404" pitchFamily="49" charset="0"/>
              </a:rPr>
              <a:t>TABLESPACE</a:t>
            </a:r>
            <a:r>
              <a:rPr lang="en-US" dirty="0">
                <a:latin typeface="Arial" charset="0"/>
              </a:rPr>
              <a:t> system privilege to drop a tablespace.</a:t>
            </a:r>
          </a:p>
          <a:p>
            <a:pPr lvl="1" eaLnBrk="1" hangingPunct="1"/>
            <a:r>
              <a:rPr lang="en-US" dirty="0">
                <a:latin typeface="Arial" charset="0"/>
              </a:rPr>
              <a:t>When you drop a tablespace, the file pointers in the control file of the associated database are removed. If you are using Oracle Managed Files (OMF), the underlying operating system files are also removed. Otherwise, without OMF, you can optionally direct the Oracle server to delete the operating system files (data files) that constitute the dropped tablespace. If you do not direct the Oracle server to delete the data files at the same time that it deletes the tablespace, you must later use the appropriate commands of your operating system if you want them to be deleted.</a:t>
            </a:r>
          </a:p>
          <a:p>
            <a:pPr lvl="1" eaLnBrk="1" hangingPunct="1"/>
            <a:r>
              <a:rPr lang="en-US" dirty="0">
                <a:latin typeface="Arial" charset="0"/>
              </a:rPr>
              <a:t>You cannot drop a tablespace that contains segments with uncommitted updates from active transactions. For example, if a table in the tablespace is currently being used, or if the tablespace contains undo data that is needed to roll back uncommitted transactions, you cannot drop the tablespace. It is best to take the tablespace offline before dropping it.</a:t>
            </a:r>
          </a:p>
        </p:txBody>
      </p:sp>
    </p:spTree>
    <p:extLst>
      <p:ext uri="{BB962C8B-B14F-4D97-AF65-F5344CB8AC3E}">
        <p14:creationId xmlns:p14="http://schemas.microsoft.com/office/powerpoint/2010/main" val="3089920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0C2B4E0A-55C6-41E5-9FA6-0544A4FD0FDB}" type="slidenum">
              <a:rPr lang="en-US" smtClean="0"/>
              <a:t>11</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7177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Oracle Managed Files</a:t>
            </a:r>
          </a:p>
          <a:p>
            <a:pPr lvl="1"/>
            <a:r>
              <a:rPr lang="en-US" altLang="en-US" dirty="0">
                <a:latin typeface="Arial" charset="0"/>
              </a:rPr>
              <a:t>Oracle Managed Files (OMF) eliminates the need for you to directly manage the operating system files in an Oracle database. You specify operations in terms of database objects rather than file names. The database internally uses standard file system interfaces to create and delete files as needed for the following database structures:</a:t>
            </a:r>
          </a:p>
          <a:p>
            <a:pPr lvl="2"/>
            <a:r>
              <a:rPr lang="en-US" altLang="en-US" dirty="0">
                <a:latin typeface="Arial" charset="0"/>
              </a:rPr>
              <a:t>Tablespaces</a:t>
            </a:r>
          </a:p>
          <a:p>
            <a:pPr lvl="2"/>
            <a:r>
              <a:rPr lang="en-US" altLang="en-US" dirty="0">
                <a:latin typeface="Arial" charset="0"/>
              </a:rPr>
              <a:t>Redo log files</a:t>
            </a:r>
          </a:p>
          <a:p>
            <a:pPr lvl="2"/>
            <a:r>
              <a:rPr lang="en-US" altLang="en-US" dirty="0">
                <a:latin typeface="Arial" charset="0"/>
              </a:rPr>
              <a:t>Control files</a:t>
            </a:r>
          </a:p>
          <a:p>
            <a:pPr lvl="2"/>
            <a:r>
              <a:rPr lang="en-US" altLang="en-US" dirty="0">
                <a:latin typeface="Arial" charset="0"/>
              </a:rPr>
              <a:t>Archived logs</a:t>
            </a:r>
          </a:p>
          <a:p>
            <a:pPr lvl="2"/>
            <a:r>
              <a:rPr lang="en-US" altLang="en-US" dirty="0">
                <a:latin typeface="Arial" charset="0"/>
              </a:rPr>
              <a:t>Block change tracking files</a:t>
            </a:r>
          </a:p>
          <a:p>
            <a:pPr lvl="2"/>
            <a:r>
              <a:rPr lang="en-US" altLang="en-US" dirty="0">
                <a:latin typeface="Arial" charset="0"/>
              </a:rPr>
              <a:t>Flashback logs</a:t>
            </a:r>
          </a:p>
          <a:p>
            <a:pPr lvl="2"/>
            <a:r>
              <a:rPr lang="en-US" altLang="en-US" dirty="0">
                <a:latin typeface="Arial" charset="0"/>
              </a:rPr>
              <a:t>RMAN backups</a:t>
            </a:r>
          </a:p>
          <a:p>
            <a:pPr lvl="1"/>
            <a:r>
              <a:rPr lang="en-US" altLang="en-US" dirty="0">
                <a:latin typeface="Arial" charset="0"/>
              </a:rPr>
              <a:t>A database can have a mixture of Oracle-managed and Oracle-unmanaged files. The file system directory specified by either of these parameters must already exist; the database does not create it. The directory must also have permissions for the database to create the files in it.</a:t>
            </a:r>
          </a:p>
          <a:p>
            <a:pPr lvl="1"/>
            <a:r>
              <a:rPr lang="en-US" altLang="en-US" dirty="0">
                <a:latin typeface="Arial" charset="0"/>
              </a:rPr>
              <a:t>The table in the slide lists three initialization parameters that are used with OMF. The example in the slide shows that after the </a:t>
            </a:r>
            <a:r>
              <a:rPr lang="en-US" altLang="en-US" dirty="0">
                <a:latin typeface="Courier New" panose="02070309020205020404" pitchFamily="49" charset="0"/>
                <a:cs typeface="Courier New" panose="02070309020205020404" pitchFamily="49" charset="0"/>
              </a:rPr>
              <a:t>DB_CREATE_FILE_DEST</a:t>
            </a:r>
            <a:r>
              <a:rPr lang="en-US" altLang="en-US" dirty="0">
                <a:latin typeface="Arial" charset="0"/>
              </a:rPr>
              <a:t> initialization parameter is set, you can omit the </a:t>
            </a:r>
            <a:r>
              <a:rPr lang="en-US" altLang="en-US" dirty="0">
                <a:latin typeface="Courier New" panose="02070309020205020404" pitchFamily="49" charset="0"/>
                <a:cs typeface="Courier New" panose="02070309020205020404" pitchFamily="49" charset="0"/>
              </a:rPr>
              <a:t>DATAFILE </a:t>
            </a:r>
            <a:r>
              <a:rPr lang="en-US" altLang="en-US" dirty="0">
                <a:latin typeface="Arial" charset="0"/>
              </a:rPr>
              <a:t>clause from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TABLESPACE</a:t>
            </a:r>
            <a:r>
              <a:rPr lang="en-US" altLang="en-US" dirty="0">
                <a:latin typeface="Arial" charset="0"/>
              </a:rPr>
              <a:t> statement. The data file is created in the location specified by </a:t>
            </a:r>
            <a:r>
              <a:rPr lang="en-US" altLang="en-US" dirty="0">
                <a:latin typeface="Courier New" panose="02070309020205020404" pitchFamily="49" charset="0"/>
                <a:cs typeface="Courier New" panose="02070309020205020404" pitchFamily="49" charset="0"/>
              </a:rPr>
              <a:t>DB_CREATE_FILE_DEST</a:t>
            </a:r>
            <a:r>
              <a:rPr lang="en-US" altLang="en-US" dirty="0">
                <a:latin typeface="Arial" charset="0"/>
              </a:rPr>
              <a:t>.</a:t>
            </a:r>
          </a:p>
          <a:p>
            <a:pPr lvl="1"/>
            <a:r>
              <a:rPr lang="en-US" altLang="en-US" dirty="0">
                <a:latin typeface="Arial" charset="0"/>
              </a:rPr>
              <a:t>In Oracle Database Cloud Service, OMF is enabled by default.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821E54FA-8E8D-4497-BC5B-7594402DF9F2}" type="slidenum">
              <a:rPr lang="en-US" smtClean="0"/>
              <a:t>12</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269127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12 - </a:t>
            </a:r>
            <a:fld id="{F55E628A-FB8E-4CDC-99A0-DE0BF268D415}" type="slidenum">
              <a:rPr lang="en-US" smtClean="0"/>
              <a:t>13</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Arial" charset="0"/>
              </a:rPr>
              <a:t>Naming Formats</a:t>
            </a:r>
          </a:p>
          <a:p>
            <a:pPr lvl="1" eaLnBrk="1" hangingPunct="1"/>
            <a:r>
              <a:rPr lang="en-US" dirty="0">
                <a:latin typeface="Arial" charset="0"/>
              </a:rPr>
              <a:t>Oracle-managed files have a specific naming format. For example, on Linux- and UNIX-based systems, the following format is used:</a:t>
            </a:r>
          </a:p>
          <a:p>
            <a:pPr lvl="1" eaLnBrk="1" hangingPunct="1"/>
            <a:r>
              <a:rPr lang="en-US" dirty="0">
                <a:latin typeface="Courier New" panose="02070309020205020404" pitchFamily="49" charset="0"/>
                <a:cs typeface="Courier New" panose="02070309020205020404" pitchFamily="49" charset="0"/>
              </a:rPr>
              <a:t>&lt;destination_prefix&gt;/o1_mf_%t_%u_.dbf</a:t>
            </a:r>
          </a:p>
          <a:p>
            <a:pPr lvl="1" eaLnBrk="1" hangingPunct="1"/>
            <a:r>
              <a:rPr lang="en-US" dirty="0">
                <a:latin typeface="Arial" charset="0"/>
              </a:rPr>
              <a:t>Do not rename an Oracle-managed file. The database identifies an Oracle-managed file based on its name. If you rename the file, the database is no longer able to recognize it as an Oracle-managed file and will not manage the file accordingly.</a:t>
            </a:r>
          </a:p>
          <a:p>
            <a:pPr lvl="1" eaLnBrk="1" hangingPunct="1"/>
            <a:r>
              <a:rPr lang="en-US" b="1" dirty="0">
                <a:latin typeface="Arial" charset="0"/>
              </a:rPr>
              <a:t>File Size</a:t>
            </a:r>
          </a:p>
          <a:p>
            <a:pPr lvl="1" eaLnBrk="1" hangingPunct="1"/>
            <a:r>
              <a:rPr lang="en-US" dirty="0">
                <a:latin typeface="Arial" charset="0"/>
              </a:rPr>
              <a:t>By default, Oracle-managed data files, including those for the </a:t>
            </a:r>
            <a:r>
              <a:rPr lang="en-US" dirty="0">
                <a:latin typeface="Courier New" panose="02070309020205020404" pitchFamily="49" charset="0"/>
                <a:cs typeface="Courier New" panose="02070309020205020404" pitchFamily="49" charset="0"/>
              </a:rPr>
              <a:t>SYSTEM</a:t>
            </a:r>
            <a:r>
              <a:rPr lang="en-US" dirty="0">
                <a:latin typeface="Arial" charset="0"/>
              </a:rPr>
              <a:t> and </a:t>
            </a:r>
            <a:r>
              <a:rPr lang="en-US" dirty="0">
                <a:latin typeface="Courier New" panose="02070309020205020404" pitchFamily="49" charset="0"/>
                <a:cs typeface="Courier New" panose="02070309020205020404" pitchFamily="49" charset="0"/>
              </a:rPr>
              <a:t>SYSAUX</a:t>
            </a:r>
            <a:r>
              <a:rPr lang="en-US" dirty="0">
                <a:latin typeface="Arial" charset="0"/>
              </a:rPr>
              <a:t> tablespaces, are 100 MB and auto-extensible.</a:t>
            </a:r>
          </a:p>
          <a:p>
            <a:pPr lvl="1" eaLnBrk="1" hangingPunct="1"/>
            <a:r>
              <a:rPr lang="en-US" b="1" dirty="0">
                <a:latin typeface="Arial" charset="0"/>
              </a:rPr>
              <a:t>Note: </a:t>
            </a:r>
            <a:r>
              <a:rPr lang="en-US" dirty="0">
                <a:latin typeface="Arial" charset="0"/>
              </a:rPr>
              <a:t>By default, Automatic Storage Management (ASM) uses OMF files, but if you specify an alias name for an ASM data file at tablespace creation time or when adding an ASM data file to an existing tablespace, then that file will not be OMF.</a:t>
            </a:r>
          </a:p>
        </p:txBody>
      </p:sp>
    </p:spTree>
    <p:extLst>
      <p:ext uri="{BB962C8B-B14F-4D97-AF65-F5344CB8AC3E}">
        <p14:creationId xmlns:p14="http://schemas.microsoft.com/office/powerpoint/2010/main" val="4249433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12 - </a:t>
            </a:r>
            <a:fld id="{227580A3-AAB8-4D85-94E9-715A6ACFB772}" type="slidenum">
              <a:rPr lang="en-US" smtClean="0"/>
              <a:t>14</a:t>
            </a:fld>
            <a:endParaRPr lang="en-US" dirty="0"/>
          </a:p>
        </p:txBody>
      </p:sp>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pPr lvl="1">
              <a:lnSpc>
                <a:spcPct val="96000"/>
              </a:lnSpc>
            </a:pPr>
            <a:r>
              <a:rPr lang="en-US" dirty="0">
                <a:latin typeface="Arial" charset="0"/>
              </a:rPr>
              <a:t>You can rename and move an online data file from one kind of storage system to another while the database is open and accessing the file. The first example in the diagram illustrates moving the </a:t>
            </a:r>
            <a:r>
              <a:rPr lang="en-US" dirty="0">
                <a:latin typeface="Courier New" panose="02070309020205020404" pitchFamily="49" charset="0"/>
                <a:cs typeface="Courier New" panose="02070309020205020404" pitchFamily="49" charset="0"/>
              </a:rPr>
              <a:t>HR</a:t>
            </a:r>
            <a:r>
              <a:rPr lang="en-US" dirty="0">
                <a:latin typeface="Arial" charset="0"/>
              </a:rPr>
              <a:t> tablespace (three data files) from file system storage to ASM storage (diskgroup A). The second example illustrates moving the </a:t>
            </a:r>
            <a:r>
              <a:rPr lang="en-US" dirty="0">
                <a:latin typeface="Courier New" panose="02070309020205020404" pitchFamily="49" charset="0"/>
                <a:cs typeface="Courier New" panose="02070309020205020404" pitchFamily="49" charset="0"/>
              </a:rPr>
              <a:t>APP</a:t>
            </a:r>
            <a:r>
              <a:rPr lang="en-US" dirty="0">
                <a:latin typeface="Arial" charset="0"/>
              </a:rPr>
              <a:t> tablespace from ASM storage (diskgroup B) to file system storage (three data files).</a:t>
            </a:r>
          </a:p>
          <a:p>
            <a:pPr lvl="1">
              <a:lnSpc>
                <a:spcPct val="96000"/>
              </a:lnSpc>
            </a:pPr>
            <a:r>
              <a:rPr lang="en-US" dirty="0">
                <a:latin typeface="Arial" charset="0"/>
              </a:rPr>
              <a:t>Queries and DML and DDL operations can be performed while the data file is being moved. For example:</a:t>
            </a:r>
          </a:p>
          <a:p>
            <a:pPr lvl="2">
              <a:lnSpc>
                <a:spcPct val="96000"/>
              </a:lnSpc>
            </a:pPr>
            <a:r>
              <a:rPr lang="en-US" dirty="0">
                <a:latin typeface="Courier New" panose="02070309020205020404" pitchFamily="49" charset="0"/>
                <a:cs typeface="Courier New" panose="02070309020205020404" pitchFamily="49" charset="0"/>
              </a:rPr>
              <a:t>SELECT</a:t>
            </a:r>
            <a:r>
              <a:rPr lang="en-US" dirty="0">
                <a:latin typeface="Arial" charset="0"/>
              </a:rPr>
              <a:t> statements against tables and partitions</a:t>
            </a:r>
          </a:p>
          <a:p>
            <a:pPr lvl="2">
              <a:lnSpc>
                <a:spcPct val="96000"/>
              </a:lnSpc>
            </a:pPr>
            <a:r>
              <a:rPr lang="en-US" dirty="0">
                <a:latin typeface="Arial" charset="0"/>
              </a:rPr>
              <a:t>Creation of tables and indexes</a:t>
            </a:r>
          </a:p>
          <a:p>
            <a:pPr lvl="2">
              <a:lnSpc>
                <a:spcPct val="96000"/>
              </a:lnSpc>
            </a:pPr>
            <a:r>
              <a:rPr lang="en-US" dirty="0">
                <a:latin typeface="Arial" charset="0"/>
              </a:rPr>
              <a:t>Rebuilding of indexes</a:t>
            </a:r>
          </a:p>
          <a:p>
            <a:pPr lvl="1">
              <a:lnSpc>
                <a:spcPct val="96000"/>
              </a:lnSpc>
            </a:pPr>
            <a:r>
              <a:rPr lang="en-US" dirty="0">
                <a:latin typeface="Arial" charset="0"/>
              </a:rPr>
              <a:t>Other notes:</a:t>
            </a:r>
          </a:p>
          <a:p>
            <a:pPr lvl="2">
              <a:lnSpc>
                <a:spcPct val="96000"/>
              </a:lnSpc>
            </a:pPr>
            <a:r>
              <a:rPr lang="en-US" dirty="0">
                <a:latin typeface="Arial" charset="0"/>
              </a:rPr>
              <a:t>If objects are compressed while the data file is moved, the compression remains the same.</a:t>
            </a:r>
          </a:p>
          <a:p>
            <a:pPr lvl="2">
              <a:lnSpc>
                <a:spcPct val="96000"/>
              </a:lnSpc>
            </a:pPr>
            <a:r>
              <a:rPr lang="en-US" dirty="0">
                <a:latin typeface="Arial" charset="0"/>
              </a:rPr>
              <a:t>You do not have to shut down the database or take the data file offline while you move a data file to another location, disk, or storage system.</a:t>
            </a:r>
          </a:p>
          <a:p>
            <a:pPr lvl="2">
              <a:lnSpc>
                <a:spcPct val="96000"/>
              </a:lnSpc>
            </a:pPr>
            <a:r>
              <a:rPr lang="en-US" dirty="0">
                <a:latin typeface="Arial" charset="0"/>
              </a:rPr>
              <a:t>You can omit the </a:t>
            </a:r>
            <a:r>
              <a:rPr lang="en-US" dirty="0">
                <a:latin typeface="Courier New" panose="02070309020205020404" pitchFamily="49" charset="0"/>
                <a:cs typeface="Courier New" panose="02070309020205020404" pitchFamily="49" charset="0"/>
              </a:rPr>
              <a:t>TO</a:t>
            </a:r>
            <a:r>
              <a:rPr lang="en-US" dirty="0">
                <a:latin typeface="Arial" charset="0"/>
              </a:rPr>
              <a:t> clause only when an Oracle-managed file is used. In this case, the </a:t>
            </a:r>
            <a:r>
              <a:rPr lang="en-US" dirty="0">
                <a:latin typeface="Courier New" panose="02070309020205020404" pitchFamily="49" charset="0"/>
                <a:cs typeface="Courier New" panose="02070309020205020404" pitchFamily="49" charset="0"/>
              </a:rPr>
              <a:t>DB_CREATE_FILE_DEST</a:t>
            </a:r>
            <a:r>
              <a:rPr lang="en-US" dirty="0">
                <a:latin typeface="Arial" charset="0"/>
              </a:rPr>
              <a:t> initialization parameter should be set to indicate the new location.</a:t>
            </a:r>
          </a:p>
          <a:p>
            <a:pPr lvl="2">
              <a:lnSpc>
                <a:spcPct val="96000"/>
              </a:lnSpc>
            </a:pPr>
            <a:r>
              <a:rPr lang="en-US" dirty="0">
                <a:latin typeface="Arial" charset="0"/>
              </a:rPr>
              <a:t>If the </a:t>
            </a:r>
            <a:r>
              <a:rPr lang="en-US" dirty="0">
                <a:latin typeface="Courier New" panose="02070309020205020404" pitchFamily="49" charset="0"/>
                <a:cs typeface="Courier New" panose="02070309020205020404" pitchFamily="49" charset="0"/>
              </a:rPr>
              <a:t>REUSE</a:t>
            </a:r>
            <a:r>
              <a:rPr lang="en-US" dirty="0">
                <a:latin typeface="Arial" charset="0"/>
              </a:rPr>
              <a:t> option is specified, the existing file is overwritten.</a:t>
            </a:r>
          </a:p>
          <a:p>
            <a:pPr lvl="2">
              <a:lnSpc>
                <a:spcPct val="96000"/>
              </a:lnSpc>
            </a:pPr>
            <a:r>
              <a:rPr lang="en-US" dirty="0">
                <a:latin typeface="Arial" charset="0"/>
              </a:rPr>
              <a:t>If the </a:t>
            </a:r>
            <a:r>
              <a:rPr lang="en-US" dirty="0">
                <a:latin typeface="Courier New" panose="02070309020205020404" pitchFamily="49" charset="0"/>
                <a:cs typeface="Courier New" panose="02070309020205020404" pitchFamily="49" charset="0"/>
              </a:rPr>
              <a:t>KEEP</a:t>
            </a:r>
            <a:r>
              <a:rPr lang="en-US" dirty="0">
                <a:latin typeface="Arial" charset="0"/>
              </a:rPr>
              <a:t> clause is specified, the old file will be kept after the move operation. The </a:t>
            </a:r>
            <a:r>
              <a:rPr lang="en-US" dirty="0">
                <a:latin typeface="Courier New" panose="02070309020205020404" pitchFamily="49" charset="0"/>
                <a:cs typeface="Courier New" panose="02070309020205020404" pitchFamily="49" charset="0"/>
              </a:rPr>
              <a:t>KEEP</a:t>
            </a:r>
            <a:r>
              <a:rPr lang="en-US" dirty="0">
                <a:latin typeface="Arial" charset="0"/>
              </a:rPr>
              <a:t> clause is not allowed if the source file is an Oracle-managed file.</a:t>
            </a:r>
          </a:p>
          <a:p>
            <a:pPr lvl="2">
              <a:lnSpc>
                <a:spcPct val="96000"/>
              </a:lnSpc>
            </a:pPr>
            <a:r>
              <a:rPr lang="en-US" dirty="0">
                <a:latin typeface="Arial" charset="0"/>
              </a:rPr>
              <a:t>Use the </a:t>
            </a:r>
            <a:r>
              <a:rPr lang="en-US" dirty="0">
                <a:latin typeface="Courier New" panose="02070309020205020404" pitchFamily="49" charset="0"/>
                <a:cs typeface="Courier New" panose="02070309020205020404" pitchFamily="49" charset="0"/>
              </a:rPr>
              <a:t>V$SESSION_LONGOPS</a:t>
            </a:r>
            <a:r>
              <a:rPr lang="en-US" dirty="0">
                <a:latin typeface="Arial" charset="0"/>
              </a:rPr>
              <a:t> view to display ongoing online move operations. Each ongoing operation has one row. The state transition of a successful online move operation is usually </a:t>
            </a:r>
            <a:r>
              <a:rPr lang="en-US" dirty="0">
                <a:latin typeface="Courier New" panose="02070309020205020404" pitchFamily="49" charset="0"/>
                <a:cs typeface="Courier New" panose="02070309020205020404" pitchFamily="49" charset="0"/>
              </a:rPr>
              <a:t>NORMAL</a:t>
            </a:r>
            <a:r>
              <a:rPr lang="en-US" dirty="0">
                <a:latin typeface="Arial" charset="0"/>
              </a:rPr>
              <a:t> to </a:t>
            </a:r>
            <a:r>
              <a:rPr lang="en-US" dirty="0">
                <a:latin typeface="Courier New" panose="02070309020205020404" pitchFamily="49" charset="0"/>
                <a:cs typeface="Courier New" panose="02070309020205020404" pitchFamily="49" charset="0"/>
              </a:rPr>
              <a:t>COPYING</a:t>
            </a:r>
            <a:r>
              <a:rPr lang="en-US" dirty="0">
                <a:latin typeface="Arial" charset="0"/>
              </a:rPr>
              <a:t> to </a:t>
            </a:r>
            <a:r>
              <a:rPr lang="en-US" dirty="0">
                <a:latin typeface="Courier New" panose="02070309020205020404" pitchFamily="49" charset="0"/>
                <a:cs typeface="Courier New" panose="02070309020205020404" pitchFamily="49" charset="0"/>
              </a:rPr>
              <a:t>SUCCESS</a:t>
            </a:r>
            <a:r>
              <a:rPr lang="en-US" dirty="0">
                <a:latin typeface="Arial" charset="0"/>
              </a:rPr>
              <a:t> and finally to </a:t>
            </a:r>
            <a:r>
              <a:rPr lang="en-US" dirty="0">
                <a:latin typeface="Courier New" panose="02070309020205020404" pitchFamily="49" charset="0"/>
                <a:cs typeface="Courier New" panose="02070309020205020404" pitchFamily="49" charset="0"/>
              </a:rPr>
              <a:t>NORMAL</a:t>
            </a:r>
            <a:r>
              <a:rPr lang="en-US" dirty="0">
                <a:latin typeface="Arial" charset="0"/>
              </a:rPr>
              <a:t>.</a:t>
            </a:r>
          </a:p>
        </p:txBody>
      </p:sp>
    </p:spTree>
    <p:extLst>
      <p:ext uri="{BB962C8B-B14F-4D97-AF65-F5344CB8AC3E}">
        <p14:creationId xmlns:p14="http://schemas.microsoft.com/office/powerpoint/2010/main" val="2061538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do not have to shut down the database or take the data file offline while you move a data file to another location, disk, or storage system.</a:t>
            </a:r>
          </a:p>
          <a:p>
            <a:pPr lvl="1"/>
            <a:r>
              <a:rPr lang="en-US" altLang="en-US" dirty="0">
                <a:latin typeface="Arial" charset="0"/>
              </a:rPr>
              <a:t>The </a:t>
            </a:r>
            <a:r>
              <a:rPr lang="en-US" altLang="en-US" dirty="0">
                <a:latin typeface="Courier New" panose="02070309020205020404" pitchFamily="49" charset="0"/>
                <a:cs typeface="Courier New" panose="02070309020205020404" pitchFamily="49" charset="0"/>
              </a:rPr>
              <a:t>TO</a:t>
            </a:r>
            <a:r>
              <a:rPr lang="en-US" altLang="en-US" dirty="0">
                <a:latin typeface="Arial" charset="0"/>
              </a:rPr>
              <a:t> clause can be omitted only when an Oracle-managed file is used. In this case, the </a:t>
            </a:r>
            <a:r>
              <a:rPr lang="en-US" altLang="en-US" dirty="0">
                <a:latin typeface="Courier New" panose="02070309020205020404" pitchFamily="49" charset="0"/>
                <a:cs typeface="Courier New" panose="02070309020205020404" pitchFamily="49" charset="0"/>
              </a:rPr>
              <a:t>DB_CREATE_FILE_DEST</a:t>
            </a:r>
            <a:r>
              <a:rPr lang="en-US" altLang="en-US" dirty="0">
                <a:latin typeface="Arial" charset="0"/>
              </a:rPr>
              <a:t> parameter should be set to indicate the new location. </a:t>
            </a:r>
          </a:p>
          <a:p>
            <a:pPr lvl="1"/>
            <a:r>
              <a:rPr lang="en-US" altLang="en-US" dirty="0">
                <a:latin typeface="Arial" charset="0"/>
              </a:rPr>
              <a:t>If the </a:t>
            </a:r>
            <a:r>
              <a:rPr lang="en-US" altLang="en-US" dirty="0">
                <a:latin typeface="Courier New" panose="02070309020205020404" pitchFamily="49" charset="0"/>
                <a:cs typeface="Courier New" panose="02070309020205020404" pitchFamily="49" charset="0"/>
              </a:rPr>
              <a:t>REUSE</a:t>
            </a:r>
            <a:r>
              <a:rPr lang="en-US" altLang="en-US" dirty="0">
                <a:latin typeface="Arial" charset="0"/>
              </a:rPr>
              <a:t> option is specified, the existing file is overwritten. </a:t>
            </a:r>
          </a:p>
          <a:p>
            <a:pPr lvl="1"/>
            <a:r>
              <a:rPr lang="en-US" altLang="en-US" dirty="0">
                <a:latin typeface="Arial" charset="0"/>
              </a:rPr>
              <a:t>If the </a:t>
            </a:r>
            <a:r>
              <a:rPr lang="en-US" altLang="en-US" dirty="0">
                <a:latin typeface="Courier New" panose="02070309020205020404" pitchFamily="49" charset="0"/>
                <a:cs typeface="Courier New" panose="02070309020205020404" pitchFamily="49" charset="0"/>
              </a:rPr>
              <a:t>KEEP</a:t>
            </a:r>
            <a:r>
              <a:rPr lang="en-US" altLang="en-US" dirty="0">
                <a:latin typeface="Arial" charset="0"/>
              </a:rPr>
              <a:t> clause is specified, the old file will be kept after the move operation. The </a:t>
            </a:r>
            <a:r>
              <a:rPr lang="en-US" altLang="en-US" dirty="0">
                <a:latin typeface="Courier New" panose="02070309020205020404" pitchFamily="49" charset="0"/>
                <a:cs typeface="Courier New" panose="02070309020205020404" pitchFamily="49" charset="0"/>
              </a:rPr>
              <a:t>KEEP</a:t>
            </a:r>
            <a:r>
              <a:rPr lang="en-US" altLang="en-US" dirty="0">
                <a:latin typeface="Arial" charset="0"/>
              </a:rPr>
              <a:t> clause is not allowed if the source file is an Oracle-managed file.</a:t>
            </a:r>
          </a:p>
          <a:p>
            <a:pPr lvl="1"/>
            <a:r>
              <a:rPr lang="en-US" altLang="en-US" dirty="0">
                <a:latin typeface="Arial" charset="0"/>
              </a:rPr>
              <a:t>Use the </a:t>
            </a:r>
            <a:r>
              <a:rPr lang="en-US" altLang="en-US" dirty="0">
                <a:latin typeface="Courier New" panose="02070309020205020404" pitchFamily="49" charset="0"/>
                <a:cs typeface="Courier New" panose="02070309020205020404" pitchFamily="49" charset="0"/>
              </a:rPr>
              <a:t>V$SESSION_LONGOPS</a:t>
            </a:r>
            <a:r>
              <a:rPr lang="en-US" altLang="en-US" dirty="0">
                <a:latin typeface="Arial" charset="0"/>
              </a:rPr>
              <a:t> view to display ongoing online move operations. Each ongoing operation has one row. The state transition of a successful online move operation is usually </a:t>
            </a:r>
            <a:r>
              <a:rPr lang="en-US" altLang="en-US" dirty="0">
                <a:latin typeface="Courier New" panose="02070309020205020404" pitchFamily="49" charset="0"/>
                <a:cs typeface="Courier New" panose="02070309020205020404" pitchFamily="49" charset="0"/>
              </a:rPr>
              <a:t>NORMAL</a:t>
            </a:r>
            <a:r>
              <a:rPr lang="en-US" altLang="en-US" dirty="0">
                <a:latin typeface="Arial" charset="0"/>
              </a:rPr>
              <a:t> to </a:t>
            </a:r>
            <a:r>
              <a:rPr lang="en-US" altLang="en-US" dirty="0">
                <a:latin typeface="Courier New" panose="02070309020205020404" pitchFamily="49" charset="0"/>
                <a:cs typeface="Courier New" panose="02070309020205020404" pitchFamily="49" charset="0"/>
              </a:rPr>
              <a:t>COPYING</a:t>
            </a:r>
            <a:r>
              <a:rPr lang="en-US" altLang="en-US" dirty="0">
                <a:latin typeface="Arial" charset="0"/>
              </a:rPr>
              <a:t> to </a:t>
            </a:r>
            <a:r>
              <a:rPr lang="en-US" altLang="en-US" dirty="0">
                <a:latin typeface="Courier New" panose="02070309020205020404" pitchFamily="49" charset="0"/>
                <a:cs typeface="Courier New" panose="02070309020205020404" pitchFamily="49" charset="0"/>
              </a:rPr>
              <a:t>SUCCESS</a:t>
            </a:r>
            <a:r>
              <a:rPr lang="en-US" altLang="en-US" dirty="0">
                <a:latin typeface="Arial" charset="0"/>
              </a:rPr>
              <a:t> and finally to </a:t>
            </a:r>
            <a:r>
              <a:rPr lang="en-US" altLang="en-US" dirty="0">
                <a:latin typeface="Courier New" panose="02070309020205020404" pitchFamily="49" charset="0"/>
                <a:cs typeface="Courier New" panose="02070309020205020404" pitchFamily="49" charset="0"/>
              </a:rPr>
              <a:t>NORMAL</a:t>
            </a:r>
            <a:r>
              <a:rPr lang="en-US" altLang="en-US" dirty="0">
                <a:latin typeface="Arial" charset="0"/>
              </a:rPr>
              <a: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B54B1837-2CA7-4DCA-8827-3E84F79AAD14}" type="slidenum">
              <a:rPr lang="en-US" smtClean="0"/>
              <a:t>15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907433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All new tablespaces you create in a Database Cloud Service database are encrypted by default. In an Oracle Database 12c database, the tablespaces in the root (</a:t>
            </a:r>
            <a:r>
              <a:rPr lang="en-US" altLang="en-US" dirty="0">
                <a:latin typeface="Courier New" panose="02070309020205020404" pitchFamily="49" charset="0"/>
                <a:cs typeface="Courier New" panose="02070309020205020404" pitchFamily="49" charset="0"/>
              </a:rPr>
              <a:t>CDB$ROOT</a:t>
            </a:r>
            <a:r>
              <a:rPr lang="en-US" altLang="en-US" dirty="0">
                <a:latin typeface="Arial" charset="0"/>
              </a:rPr>
              <a:t>), the seed (</a:t>
            </a:r>
            <a:r>
              <a:rPr lang="en-US" altLang="en-US" dirty="0">
                <a:latin typeface="Courier New" panose="02070309020205020404" pitchFamily="49" charset="0"/>
                <a:cs typeface="Courier New" panose="02070309020205020404" pitchFamily="49" charset="0"/>
              </a:rPr>
              <a:t>PDB$SEED</a:t>
            </a:r>
            <a:r>
              <a:rPr lang="en-US" altLang="en-US" dirty="0">
                <a:latin typeface="Arial" charset="0"/>
              </a:rPr>
              <a:t>), and the PDB that is created when the database is created are not encrypted.</a:t>
            </a:r>
          </a:p>
          <a:p>
            <a:pPr lvl="1"/>
            <a:r>
              <a:rPr lang="en-US" altLang="en-US" dirty="0">
                <a:latin typeface="Arial" charset="0"/>
              </a:rPr>
              <a:t>By default, any new tablespaces you create by using the SQL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TABLESPACE</a:t>
            </a:r>
            <a:r>
              <a:rPr lang="en-US" altLang="en-US" dirty="0">
                <a:latin typeface="Arial" charset="0"/>
              </a:rPr>
              <a:t> command or any tool executing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TABLESPACE</a:t>
            </a:r>
            <a:r>
              <a:rPr lang="en-US" altLang="en-US" dirty="0">
                <a:latin typeface="Arial" charset="0"/>
              </a:rPr>
              <a:t> command are encrypted with the AES128 encryption algorithm. You do not need to include the </a:t>
            </a:r>
            <a:r>
              <a:rPr lang="en-US" altLang="en-US" dirty="0">
                <a:latin typeface="Courier New" panose="02070309020205020404" pitchFamily="49" charset="0"/>
                <a:cs typeface="Courier New" panose="02070309020205020404" pitchFamily="49" charset="0"/>
              </a:rPr>
              <a:t>USING</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'encrypt_algorithm'</a:t>
            </a:r>
            <a:r>
              <a:rPr lang="en-US" altLang="en-US" dirty="0">
                <a:latin typeface="Arial" charset="0"/>
              </a:rPr>
              <a:t> clause to use the default encryption.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67B5F9BC-9BE6-4648-A4BA-CCC6CDFFE834}" type="slidenum">
              <a:rPr lang="en-US" smtClean="0"/>
              <a:t>16</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842658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Notes Placeholder 2"/>
          <p:cNvSpPr>
            <a:spLocks noGrp="1"/>
          </p:cNvSpPr>
          <p:nvPr>
            <p:ph type="body" idx="1"/>
          </p:nvPr>
        </p:nvSpPr>
        <p:spPr/>
        <p:txBody>
          <a:bodyPr>
            <a:normAutofit/>
          </a:bodyPr>
          <a:lstStyle/>
          <a:p>
            <a:pPr lvl="1"/>
            <a:r>
              <a:rPr lang="en-US" altLang="en-US" dirty="0"/>
              <a:t>The </a:t>
            </a:r>
            <a:r>
              <a:rPr lang="en-US" altLang="en-US" dirty="0">
                <a:latin typeface="Courier New" panose="02070309020205020404" pitchFamily="49" charset="0"/>
                <a:cs typeface="Courier New" panose="02070309020205020404" pitchFamily="49" charset="0"/>
              </a:rPr>
              <a:t>ENCRYPT_NEW_TABLESPACES</a:t>
            </a:r>
            <a:r>
              <a:rPr lang="en-US" altLang="en-US" dirty="0"/>
              <a:t> initialization parameter controls default encryption of new tablespaces. In Database Cloud Service databases, this parameter is set to </a:t>
            </a:r>
            <a:r>
              <a:rPr lang="en-US" altLang="en-US" dirty="0">
                <a:latin typeface="Courier New" panose="02070309020205020404" pitchFamily="49" charset="0"/>
                <a:cs typeface="Courier New" panose="02070309020205020404" pitchFamily="49" charset="0"/>
              </a:rPr>
              <a:t>CLOUD_ONLY</a:t>
            </a:r>
            <a:r>
              <a:rPr lang="en-US" altLang="en-US" dirty="0"/>
              <a:t> and should not be modified.</a:t>
            </a:r>
          </a:p>
        </p:txBody>
      </p:sp>
      <p:sp>
        <p:nvSpPr>
          <p:cNvPr id="8196" name="Footer Placeholder 4"/>
          <p:cNvSpPr>
            <a:spLocks noGrp="1"/>
          </p:cNvSpPr>
          <p:nvPr>
            <p:ph type="ftr" sz="quarter" idx="4"/>
          </p:nvPr>
        </p:nvSpPr>
        <p:spPr/>
        <p:txBody>
          <a:bodyPr/>
          <a:lstStyle/>
          <a:p>
            <a:r>
              <a:rPr lang="en-US" altLang="en-US" dirty="0"/>
              <a:t>Oracle Database </a:t>
            </a:r>
            <a:r>
              <a:rPr lang="en-US" altLang="en-US" dirty="0" smtClean="0"/>
              <a:t>19c: </a:t>
            </a:r>
            <a:r>
              <a:rPr lang="en-US" altLang="en-US" dirty="0"/>
              <a:t>Administration Workshop   12 - </a:t>
            </a:r>
            <a:fld id="{7AD72E05-8671-451D-A7E8-9A816CAD72BB}" type="slidenum">
              <a:rPr lang="en-US" altLang="en-US" smtClean="0"/>
              <a:t>17</a:t>
            </a:fld>
            <a:endParaRPr lang="en-US" alt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995937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When the Database Cloud Service instance is created, a local auto-login software keystore is created. The keystore is local to the compute node and is protected by a system-generated password. The auto-login software keystore is automatically opened when accessed.</a:t>
            </a:r>
          </a:p>
          <a:p>
            <a:pPr lvl="1"/>
            <a:r>
              <a:rPr lang="en-US" altLang="en-US" dirty="0">
                <a:latin typeface="Arial" charset="0"/>
              </a:rPr>
              <a:t>You can change (rotate) the master encryption key by using the </a:t>
            </a:r>
            <a:r>
              <a:rPr lang="en-US" altLang="en-US" dirty="0">
                <a:latin typeface="Courier New" panose="02070309020205020404" pitchFamily="49" charset="0"/>
                <a:cs typeface="Courier New" panose="02070309020205020404" pitchFamily="49" charset="0"/>
              </a:rPr>
              <a:t>tde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rotate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masterkey</a:t>
            </a:r>
            <a:r>
              <a:rPr lang="en-US" altLang="en-US" dirty="0">
                <a:latin typeface="Arial" charset="0"/>
              </a:rPr>
              <a:t> subcommand of the </a:t>
            </a:r>
            <a:r>
              <a:rPr lang="en-US" altLang="en-US" dirty="0">
                <a:latin typeface="Courier New" panose="02070309020205020404" pitchFamily="49" charset="0"/>
                <a:cs typeface="Courier New" panose="02070309020205020404" pitchFamily="49" charset="0"/>
              </a:rPr>
              <a:t>dbaascli</a:t>
            </a:r>
            <a:r>
              <a:rPr lang="en-US" altLang="en-US" dirty="0">
                <a:latin typeface="Arial" charset="0"/>
              </a:rPr>
              <a:t> utility. When you execute this subcommand, you are prompted for the keystore password. Enter the password specified when the service instance was created.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501D5DAC-096E-4DE3-A315-664098E6E544}" type="slidenum">
              <a:rPr lang="en-US" smtClean="0"/>
              <a:t>18</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131249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TABLESPACE</a:t>
            </a:r>
            <a:r>
              <a:rPr lang="en-US" altLang="en-US" dirty="0">
                <a:latin typeface="Arial" charset="0"/>
              </a:rPr>
              <a:t> command has an </a:t>
            </a:r>
            <a:r>
              <a:rPr lang="en-US" altLang="en-US" dirty="0">
                <a:latin typeface="Courier New" panose="02070309020205020404" pitchFamily="49" charset="0"/>
                <a:cs typeface="Courier New" panose="02070309020205020404" pitchFamily="49" charset="0"/>
              </a:rPr>
              <a:t>ENCRYPTION</a:t>
            </a:r>
            <a:r>
              <a:rPr lang="en-US" altLang="en-US" dirty="0">
                <a:latin typeface="Arial" charset="0"/>
              </a:rPr>
              <a:t> clause that sets the encryption properties and an </a:t>
            </a:r>
            <a:r>
              <a:rPr lang="en-US" altLang="en-US" dirty="0">
                <a:latin typeface="Courier New" panose="02070309020205020404" pitchFamily="49" charset="0"/>
                <a:cs typeface="Courier New" panose="02070309020205020404" pitchFamily="49" charset="0"/>
              </a:rPr>
              <a:t>ENCRYPT</a:t>
            </a:r>
            <a:r>
              <a:rPr lang="en-US" altLang="en-US" dirty="0">
                <a:latin typeface="Arial" charset="0"/>
              </a:rPr>
              <a:t> storage parameter that causes the encryption to be used. You specify </a:t>
            </a:r>
            <a:r>
              <a:rPr lang="en-US" altLang="en-US" dirty="0">
                <a:latin typeface="Courier New" panose="02070309020205020404" pitchFamily="49" charset="0"/>
                <a:cs typeface="Courier New" panose="02070309020205020404" pitchFamily="49" charset="0"/>
              </a:rPr>
              <a:t>USING</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'encrypt_algorithm'</a:t>
            </a:r>
            <a:r>
              <a:rPr lang="en-US" altLang="en-US" dirty="0">
                <a:latin typeface="Arial" charset="0"/>
              </a:rPr>
              <a:t> to indicate the name of the algorithm to be used. Valid algorithms are 3DES168, AES128, AES192, and AES256. The default is AES128.</a:t>
            </a:r>
          </a:p>
          <a:p>
            <a:pPr lvl="1"/>
            <a:r>
              <a:rPr lang="en-US" altLang="en-US" dirty="0">
                <a:latin typeface="Arial" charset="0"/>
              </a:rPr>
              <a:t>In Oracle Database Cloud Service, tablespaces are encrypted by default by using the AES128 algorithm. Specify the </a:t>
            </a:r>
            <a:r>
              <a:rPr lang="en-US" altLang="en-US" dirty="0">
                <a:latin typeface="Courier New" panose="02070309020205020404" pitchFamily="49" charset="0"/>
                <a:cs typeface="Courier New" panose="02070309020205020404" pitchFamily="49" charset="0"/>
              </a:rPr>
              <a:t>ENCRYPTION</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USING</a:t>
            </a:r>
            <a:r>
              <a:rPr lang="en-US" altLang="en-US" dirty="0">
                <a:latin typeface="Arial" charset="0"/>
              </a:rPr>
              <a:t> clause if you want to use a different algorithm.</a:t>
            </a:r>
          </a:p>
          <a:p>
            <a:pPr lvl="1"/>
            <a:r>
              <a:rPr lang="en-US" altLang="en-US" dirty="0">
                <a:latin typeface="Arial" charset="0"/>
              </a:rPr>
              <a:t>You can view the encryption properties in the </a:t>
            </a:r>
            <a:r>
              <a:rPr lang="en-US" altLang="en-US" dirty="0">
                <a:latin typeface="Courier New" panose="02070309020205020404" pitchFamily="49" charset="0"/>
                <a:cs typeface="Courier New" panose="02070309020205020404" pitchFamily="49" charset="0"/>
              </a:rPr>
              <a:t>V$ENCRYPTED_TABLESPACES</a:t>
            </a:r>
            <a:r>
              <a:rPr lang="en-US" altLang="en-US" dirty="0">
                <a:latin typeface="Arial" charset="0"/>
              </a:rPr>
              <a:t> view.</a:t>
            </a:r>
          </a:p>
          <a:p>
            <a:pPr lvl="1"/>
            <a:r>
              <a:rPr lang="en-US" altLang="en-US" dirty="0">
                <a:latin typeface="Arial" charset="0"/>
              </a:rPr>
              <a:t>Because tablespace encryption is performed at the I/O level, many of the restrictions that apply to TDE column encryption do not apply to tablespace encryption.</a:t>
            </a:r>
          </a:p>
          <a:p>
            <a:pPr lvl="1"/>
            <a:r>
              <a:rPr lang="en-US" altLang="en-US" dirty="0">
                <a:latin typeface="Arial" charset="0"/>
              </a:rPr>
              <a:t>The following restrictions apply to tablespace encryption:</a:t>
            </a:r>
          </a:p>
          <a:p>
            <a:pPr lvl="2"/>
            <a:r>
              <a:rPr lang="en-US" altLang="en-US" dirty="0">
                <a:latin typeface="Arial" charset="0"/>
              </a:rPr>
              <a:t>Temporary and undo tablespaces cannot be encrypted. But when a data buffer containing data from an encrypted tablespace is written to an undo or temporary tablespace, that data block is encrypted.</a:t>
            </a:r>
          </a:p>
          <a:p>
            <a:pPr lvl="2"/>
            <a:r>
              <a:rPr lang="en-US" altLang="en-US" dirty="0">
                <a:latin typeface="Courier New" panose="02070309020205020404" pitchFamily="49" charset="0"/>
                <a:cs typeface="Courier New" panose="02070309020205020404" pitchFamily="49" charset="0"/>
              </a:rPr>
              <a:t>BFILE</a:t>
            </a:r>
            <a:r>
              <a:rPr lang="en-US" altLang="en-US" dirty="0">
                <a:latin typeface="Arial" charset="0"/>
              </a:rPr>
              <a:t> data type and external tables are not encrypted because they are not stored in tablespaces.</a:t>
            </a:r>
          </a:p>
          <a:p>
            <a:pPr lvl="2"/>
            <a:r>
              <a:rPr lang="en-US" altLang="en-US" dirty="0">
                <a:latin typeface="Arial" charset="0"/>
              </a:rPr>
              <a:t>Transportable tablespaces across different endian platforms are not supported.</a:t>
            </a:r>
          </a:p>
          <a:p>
            <a:pPr lvl="2"/>
            <a:r>
              <a:rPr lang="en-US" altLang="en-US" dirty="0">
                <a:latin typeface="Arial" charset="0"/>
              </a:rPr>
              <a:t>The key for encrypted tablespaces cannot be changed. A workaround is to create a tablespace with the desired properties and move all objects to the new tablespace.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5F5F9B7C-5119-4A18-A5F8-B8E07B11756F}" type="slidenum">
              <a:rPr lang="en-US" smtClean="0"/>
              <a:t>19</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939530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r>
              <a:rPr lang="en-US" altLang="en-US" dirty="0">
                <a:latin typeface="Arial" charset="0"/>
              </a:rPr>
              <a:t>The size of a PDB can be described as the sum of all its tablespaces. As you manage your PDBs over time, you may need to enlarge them as usage increases. You can do that by creating new tablespaces, adding data files to existing smallfile tablespaces, increasing the size of data files, and providing for the dynamic growth of your data files. All these activities can be performed with SQL statements, although if you prefer working with a GUI, you can use Enterprise Manager Cloud Control or Enterprise Manager Database Express (EM Express).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56BE7082-49CE-487E-AE2B-6263F14B1259}"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0F1ECE6F-2A25-464E-AD71-C378D806BC82}" type="slidenum">
              <a:rPr lang="en-US" smtClean="0"/>
              <a:t>20</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1B31FF3B-653A-4B9E-9036-6185429350F7}" type="slidenum">
              <a:rPr lang="en-US" smtClean="0"/>
              <a:t>21</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When a table is created, a logical "segment" is created to hold its data, as illustrated in the slide. A tablespace contains a collection of segments.</a:t>
            </a:r>
          </a:p>
          <a:p>
            <a:pPr lvl="1"/>
            <a:r>
              <a:rPr lang="en-US" dirty="0">
                <a:latin typeface="Arial" charset="0"/>
              </a:rPr>
              <a:t>Logically, a table contains rows of column values. A row is ultimately stored in a database block in the form of a row piece (also illustrated in the slide). It is called a row piece because, under some circumstances, the entire row may not be stored in one place. This happens when an inserted row is too large to fit into a single block (chained row) or when an update causes an existing row to outgrow the available free space of the current block (migrated row). Row pieces are also used when a table has more than 255 columns. In this case, the pieces may be in the same block (intra-block chaining) or across multiple blocks.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C0375558-6C82-4795-A70D-BF430CA5243A}" type="slidenum">
              <a:rPr lang="en-US" smtClean="0"/>
              <a:t>3</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766012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A database block contains a block header, row data, and free space, as illustrated in the slide.</a:t>
            </a:r>
          </a:p>
          <a:p>
            <a:pPr lvl="2"/>
            <a:r>
              <a:rPr lang="en-US" dirty="0">
                <a:latin typeface="Arial" charset="0"/>
              </a:rPr>
              <a:t>A block header contains the segment type (such as table or index), data block address, table directory, row directory, and transaction slots of approximately 23 bytes each, which are used when modifications are made to rows in the block. The block header grows downward from the top.</a:t>
            </a:r>
          </a:p>
          <a:p>
            <a:pPr lvl="2"/>
            <a:r>
              <a:rPr lang="en-US" dirty="0">
                <a:latin typeface="Arial" charset="0"/>
              </a:rPr>
              <a:t>Row data is the actual data for the rows in the block. Row data space grows upward from the bottom.</a:t>
            </a:r>
          </a:p>
          <a:p>
            <a:pPr lvl="2"/>
            <a:r>
              <a:rPr lang="en-US" dirty="0">
                <a:latin typeface="Arial" charset="0"/>
              </a:rPr>
              <a:t>Free space is in the middle of the block, enabling the header and the row data space to grow when necessary. Row data takes up free space as new rows are inserted or as columns of existing rows are updated with larger values. Examples of events that cause header growth:</a:t>
            </a:r>
          </a:p>
          <a:p>
            <a:pPr lvl="3"/>
            <a:r>
              <a:rPr lang="en-US" dirty="0">
                <a:latin typeface="Arial" charset="0"/>
              </a:rPr>
              <a:t>Row directories that need more row entries</a:t>
            </a:r>
          </a:p>
          <a:p>
            <a:pPr lvl="3"/>
            <a:r>
              <a:rPr lang="en-US" dirty="0">
                <a:latin typeface="Arial" charset="0"/>
              </a:rPr>
              <a:t>More transaction slots required than initially configured</a:t>
            </a:r>
          </a:p>
          <a:p>
            <a:pPr lvl="1"/>
            <a:r>
              <a:rPr lang="en-US" dirty="0">
                <a:latin typeface="Arial" charset="0"/>
              </a:rPr>
              <a:t>Initially, the free space in a block is contiguous. However, deletions and updates may fragment the free space in the block. The free space in the block is coalesced by the Oracle server when necessary.</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F82939E5-AC8C-4B2B-8C4B-B6E8386150E9}" type="slidenum">
              <a:rPr lang="en-US" smtClean="0"/>
              <a:t>4</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33933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Prerequisites for </a:t>
            </a:r>
            <a:r>
              <a:rPr lang="en-US" altLang="en-US" b="1" dirty="0">
                <a:latin typeface="Courier New" panose="02070309020205020404" pitchFamily="49" charset="0"/>
                <a:cs typeface="Courier New" panose="02070309020205020404" pitchFamily="49" charset="0"/>
              </a:rPr>
              <a:t>CREATE</a:t>
            </a:r>
            <a:r>
              <a:rPr lang="en-US" altLang="en-US" b="1" dirty="0">
                <a:latin typeface="Arial" charset="0"/>
              </a:rPr>
              <a:t> </a:t>
            </a:r>
            <a:r>
              <a:rPr lang="en-US" altLang="en-US" b="1" dirty="0">
                <a:latin typeface="Courier New" panose="02070309020205020404" pitchFamily="49" charset="0"/>
                <a:cs typeface="Courier New" panose="02070309020205020404" pitchFamily="49" charset="0"/>
              </a:rPr>
              <a:t>TABLESPACE</a:t>
            </a:r>
          </a:p>
          <a:p>
            <a:pPr lvl="1"/>
            <a:r>
              <a:rPr lang="en-US" altLang="en-US" dirty="0">
                <a:latin typeface="Arial" charset="0"/>
              </a:rPr>
              <a:t>Before you can create a tablespace, you must create a database to contain it, and the database must be open. You must also have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TABLESPACE</a:t>
            </a:r>
            <a:r>
              <a:rPr lang="en-US" altLang="en-US" dirty="0">
                <a:latin typeface="Arial" charset="0"/>
              </a:rPr>
              <a:t> system privilege. To create the </a:t>
            </a:r>
            <a:r>
              <a:rPr lang="en-US" altLang="en-US" dirty="0">
                <a:latin typeface="Courier New" panose="02070309020205020404" pitchFamily="49" charset="0"/>
                <a:cs typeface="Courier New" panose="02070309020205020404" pitchFamily="49" charset="0"/>
              </a:rPr>
              <a:t>SYSAUX</a:t>
            </a:r>
            <a:r>
              <a:rPr lang="en-US" altLang="en-US" dirty="0">
                <a:latin typeface="Arial" charset="0"/>
              </a:rPr>
              <a:t> tablespace, you must have the </a:t>
            </a:r>
            <a:r>
              <a:rPr lang="en-US" altLang="en-US" dirty="0">
                <a:latin typeface="Courier New" panose="02070309020205020404" pitchFamily="49" charset="0"/>
                <a:cs typeface="Courier New" panose="02070309020205020404" pitchFamily="49" charset="0"/>
              </a:rPr>
              <a:t>SYSDBA</a:t>
            </a:r>
            <a:r>
              <a:rPr lang="en-US" altLang="en-US" dirty="0">
                <a:latin typeface="Arial" charset="0"/>
              </a:rPr>
              <a:t> system privilege.</a:t>
            </a:r>
          </a:p>
          <a:p>
            <a:pPr lvl="1"/>
            <a:r>
              <a:rPr lang="en-US" altLang="en-US" b="1" dirty="0">
                <a:latin typeface="Arial" charset="0"/>
              </a:rPr>
              <a:t>File Name and Size</a:t>
            </a:r>
          </a:p>
          <a:p>
            <a:pPr lvl="1"/>
            <a:r>
              <a:rPr lang="en-US" altLang="en-US" dirty="0">
                <a:latin typeface="Arial" charset="0"/>
              </a:rPr>
              <a:t>You must include the </a:t>
            </a:r>
            <a:r>
              <a:rPr lang="en-US" altLang="en-US" dirty="0">
                <a:latin typeface="Courier New" panose="02070309020205020404" pitchFamily="49" charset="0"/>
                <a:cs typeface="Courier New" panose="02070309020205020404" pitchFamily="49" charset="0"/>
              </a:rPr>
              <a:t>DATAFILE</a:t>
            </a:r>
            <a:r>
              <a:rPr lang="en-US" altLang="en-US" dirty="0">
                <a:latin typeface="Arial" charset="0"/>
              </a:rPr>
              <a:t> or </a:t>
            </a:r>
            <a:r>
              <a:rPr lang="en-US" altLang="en-US" dirty="0">
                <a:latin typeface="Courier New" panose="02070309020205020404" pitchFamily="49" charset="0"/>
                <a:cs typeface="Courier New" panose="02070309020205020404" pitchFamily="49" charset="0"/>
              </a:rPr>
              <a:t>TEMPFILE</a:t>
            </a:r>
            <a:r>
              <a:rPr lang="en-US" altLang="en-US" dirty="0">
                <a:latin typeface="Arial" charset="0"/>
              </a:rPr>
              <a:t> clause when you create a tablespace. Use this clause to specify the name and location of the data file or temp file. A tablespace must have at least one data file or temp file. You must also specify an initial file size.</a:t>
            </a:r>
          </a:p>
          <a:p>
            <a:pPr lvl="1"/>
            <a:r>
              <a:rPr lang="en-US" altLang="en-US" dirty="0">
                <a:latin typeface="Arial" charset="0"/>
              </a:rPr>
              <a:t>You can include the </a:t>
            </a:r>
            <a:r>
              <a:rPr lang="en-US" altLang="en-US" dirty="0">
                <a:latin typeface="Courier New" panose="02070309020205020404" pitchFamily="49" charset="0"/>
                <a:cs typeface="Courier New" panose="02070309020205020404" pitchFamily="49" charset="0"/>
              </a:rPr>
              <a:t>AUTOEXTEND</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ON</a:t>
            </a:r>
            <a:r>
              <a:rPr lang="en-US" altLang="en-US" dirty="0">
                <a:latin typeface="Arial" charset="0"/>
              </a:rPr>
              <a:t> clause to automatically extend the file when it is full. In this case, you'll need to specify an increment amount and a maximum file size, which can be unlimited. Remember, the size of the file is limited by the physical media on which it resides.</a:t>
            </a:r>
          </a:p>
          <a:p>
            <a:pPr lvl="1"/>
            <a:r>
              <a:rPr lang="en-US" altLang="en-US" dirty="0">
                <a:latin typeface="Arial" charset="0"/>
              </a:rPr>
              <a:t>You can include the </a:t>
            </a:r>
            <a:r>
              <a:rPr lang="en-US" altLang="en-US" dirty="0">
                <a:latin typeface="Courier New" panose="02070309020205020404" pitchFamily="49" charset="0"/>
                <a:cs typeface="Courier New" panose="02070309020205020404" pitchFamily="49" charset="0"/>
              </a:rPr>
              <a:t>BIGFILE</a:t>
            </a:r>
            <a:r>
              <a:rPr lang="en-US" altLang="en-US" dirty="0">
                <a:latin typeface="Arial" charset="0"/>
              </a:rPr>
              <a:t> or </a:t>
            </a:r>
            <a:r>
              <a:rPr lang="en-US" altLang="en-US" dirty="0">
                <a:latin typeface="Courier New" panose="02070309020205020404" pitchFamily="49" charset="0"/>
                <a:cs typeface="Courier New" panose="02070309020205020404" pitchFamily="49" charset="0"/>
              </a:rPr>
              <a:t>SMALLFILE</a:t>
            </a:r>
            <a:r>
              <a:rPr lang="en-US" altLang="en-US" dirty="0">
                <a:latin typeface="Arial" charset="0"/>
              </a:rPr>
              <a:t> clause to override the default tablespace type (permanent or temporary) for the database. If you omit this clause, then Oracle Database uses the current default tablespace type.</a:t>
            </a:r>
          </a:p>
          <a:p>
            <a:pPr lvl="2"/>
            <a:r>
              <a:rPr lang="en-US" altLang="en-US" dirty="0">
                <a:latin typeface="Arial" charset="0"/>
              </a:rPr>
              <a:t>A bigfile tablespace contains only one data file (or temp file), which can contain up to approximately 4 billion blocks. Bigfile tablespaces are used with extremely large databases, in which Automatic Storage Management (ASM) or other logical volume managers support the striping or redundant array of independent disks (RAID) and dynamically extensible logical volumes. For bigfile tablespaces, you can specify only one data file in the </a:t>
            </a:r>
            <a:r>
              <a:rPr lang="en-US" altLang="en-US" dirty="0">
                <a:latin typeface="Courier New" panose="02070309020205020404" pitchFamily="49" charset="0"/>
                <a:cs typeface="Courier New" panose="02070309020205020404" pitchFamily="49" charset="0"/>
              </a:rPr>
              <a:t>DATAFILE</a:t>
            </a:r>
            <a:r>
              <a:rPr lang="en-US" altLang="en-US" dirty="0">
                <a:latin typeface="Arial" charset="0"/>
              </a:rPr>
              <a:t> clause or one temp file in the </a:t>
            </a:r>
            <a:r>
              <a:rPr lang="en-US" altLang="en-US" dirty="0">
                <a:latin typeface="Courier New" panose="02070309020205020404" pitchFamily="49" charset="0"/>
                <a:cs typeface="Courier New" panose="02070309020205020404" pitchFamily="49" charset="0"/>
              </a:rPr>
              <a:t>TEMPFILE</a:t>
            </a:r>
            <a:r>
              <a:rPr lang="en-US" altLang="en-US" dirty="0">
                <a:latin typeface="Arial" charset="0"/>
              </a:rPr>
              <a:t> clause.</a:t>
            </a:r>
          </a:p>
          <a:p>
            <a:pPr lvl="2"/>
            <a:r>
              <a:rPr lang="en-US" altLang="en-US" dirty="0">
                <a:latin typeface="Arial" charset="0"/>
              </a:rPr>
              <a:t>A smallfile tablespace is a traditional Oracle tablespace, which can contain 1022 data files or temp files, each of which can contain up to approximately 4 million blocks.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B6B97E7D-BC98-40D1-879A-3B1E80B591B4}" type="slidenum">
              <a:rPr lang="en-US" smtClean="0"/>
              <a:t>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874718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12 - </a:t>
            </a:r>
            <a:fld id="{3AF9C2E6-1BD3-4D51-A3CD-59E3A13CC86C}" type="slidenum">
              <a:rPr lang="en-US" smtClean="0"/>
              <a:t>6</a:t>
            </a:fld>
            <a:endParaRPr lang="en-US" dirty="0"/>
          </a:p>
        </p:txBody>
      </p:sp>
      <p:sp>
        <p:nvSpPr>
          <p:cNvPr id="8" name="Notes Placeholder 7"/>
          <p:cNvSpPr>
            <a:spLocks noGrp="1"/>
          </p:cNvSpPr>
          <p:nvPr>
            <p:ph type="body" idx="1"/>
          </p:nvPr>
        </p:nvSpPr>
        <p:spPr>
          <a:xfrm>
            <a:off x="292608" y="450056"/>
            <a:ext cx="6400800" cy="8191024"/>
          </a:xfrm>
        </p:spPr>
        <p:txBody>
          <a:bodyPr/>
          <a:lstStyle/>
          <a:p>
            <a:pPr lvl="1" eaLnBrk="1" hangingPunct="1"/>
            <a:r>
              <a:rPr lang="en-US" b="1" dirty="0">
                <a:latin typeface="Arial" charset="0"/>
              </a:rPr>
              <a:t>Availability</a:t>
            </a:r>
          </a:p>
          <a:p>
            <a:pPr lvl="1" eaLnBrk="1" hangingPunct="1"/>
            <a:r>
              <a:rPr lang="en-US" dirty="0">
                <a:latin typeface="Arial" charset="0"/>
              </a:rPr>
              <a:t>You can include the </a:t>
            </a:r>
            <a:r>
              <a:rPr lang="en-US" dirty="0">
                <a:latin typeface="Courier New" panose="02070309020205020404" pitchFamily="49" charset="0"/>
                <a:cs typeface="Courier New" panose="02070309020205020404" pitchFamily="49" charset="0"/>
              </a:rPr>
              <a:t>ONLINE</a:t>
            </a:r>
            <a:r>
              <a:rPr lang="en-US" dirty="0">
                <a:latin typeface="Arial" charset="0"/>
              </a:rPr>
              <a:t> or </a:t>
            </a:r>
            <a:r>
              <a:rPr lang="en-US" dirty="0">
                <a:latin typeface="Courier New" panose="02070309020205020404" pitchFamily="49" charset="0"/>
                <a:cs typeface="Courier New" panose="02070309020205020404" pitchFamily="49" charset="0"/>
              </a:rPr>
              <a:t>OFFLINE</a:t>
            </a:r>
            <a:r>
              <a:rPr lang="en-US" dirty="0">
                <a:latin typeface="Arial" charset="0"/>
              </a:rPr>
              <a:t> clause to make the tablespace available (or not available) immediately after creation to users who have been granted access to the tablespace. </a:t>
            </a:r>
            <a:r>
              <a:rPr lang="en-US" dirty="0">
                <a:latin typeface="Courier New" panose="02070309020205020404" pitchFamily="49" charset="0"/>
                <a:cs typeface="Courier New" panose="02070309020205020404" pitchFamily="49" charset="0"/>
              </a:rPr>
              <a:t>ONLINE</a:t>
            </a:r>
            <a:r>
              <a:rPr lang="en-US" dirty="0">
                <a:latin typeface="Arial" charset="0"/>
              </a:rPr>
              <a:t> is the default. The data dictionary view </a:t>
            </a:r>
            <a:r>
              <a:rPr lang="en-US" dirty="0">
                <a:latin typeface="Courier New" panose="02070309020205020404" pitchFamily="49" charset="0"/>
                <a:cs typeface="Courier New" panose="02070309020205020404" pitchFamily="49" charset="0"/>
              </a:rPr>
              <a:t>DBA_TABLESPACES</a:t>
            </a:r>
            <a:r>
              <a:rPr lang="en-US" dirty="0">
                <a:latin typeface="Arial" charset="0"/>
              </a:rPr>
              <a:t> indicates whether each tablespace is online or offline. This clause cannot be used with temporary tablespaces.</a:t>
            </a:r>
          </a:p>
          <a:p>
            <a:pPr lvl="1" eaLnBrk="1" hangingPunct="1"/>
            <a:r>
              <a:rPr lang="en-US" b="1" dirty="0">
                <a:latin typeface="Arial" charset="0"/>
              </a:rPr>
              <a:t>Block Size</a:t>
            </a:r>
          </a:p>
          <a:p>
            <a:pPr lvl="1" eaLnBrk="1" hangingPunct="1"/>
            <a:r>
              <a:rPr lang="en-US" dirty="0">
                <a:latin typeface="Arial" charset="0"/>
              </a:rPr>
              <a:t>You can include the </a:t>
            </a:r>
            <a:r>
              <a:rPr lang="en-US" dirty="0">
                <a:latin typeface="Courier New" panose="02070309020205020404" pitchFamily="49" charset="0"/>
                <a:cs typeface="Courier New" panose="02070309020205020404" pitchFamily="49" charset="0"/>
              </a:rPr>
              <a:t>BLOCKSIZE</a:t>
            </a:r>
            <a:r>
              <a:rPr lang="en-US" dirty="0">
                <a:latin typeface="Arial" charset="0"/>
              </a:rPr>
              <a:t> clause to specify a nonstandard block size. To specify this clause, the </a:t>
            </a:r>
            <a:r>
              <a:rPr lang="en-US" dirty="0">
                <a:latin typeface="Courier New" panose="02070309020205020404" pitchFamily="49" charset="0"/>
                <a:cs typeface="Courier New" panose="02070309020205020404" pitchFamily="49" charset="0"/>
              </a:rPr>
              <a:t>DB_CACHE_SIZE</a:t>
            </a:r>
            <a:r>
              <a:rPr lang="en-US" dirty="0">
                <a:latin typeface="Arial" charset="0"/>
              </a:rPr>
              <a:t> and at least one </a:t>
            </a:r>
            <a:r>
              <a:rPr lang="en-US" dirty="0">
                <a:latin typeface="Courier New" panose="02070309020205020404" pitchFamily="49" charset="0"/>
                <a:cs typeface="Courier New" panose="02070309020205020404" pitchFamily="49" charset="0"/>
              </a:rPr>
              <a:t>DB_nK_CACHE_SIZE</a:t>
            </a:r>
            <a:r>
              <a:rPr lang="en-US" dirty="0">
                <a:latin typeface="Arial" charset="0"/>
              </a:rPr>
              <a:t> parameter must be set, and the integer you specify in this clause must correspond with the setting of one </a:t>
            </a:r>
            <a:r>
              <a:rPr lang="en-US" dirty="0">
                <a:latin typeface="Courier New" panose="02070309020205020404" pitchFamily="49" charset="0"/>
                <a:cs typeface="Courier New" panose="02070309020205020404" pitchFamily="49" charset="0"/>
              </a:rPr>
              <a:t>DB_nK_CACHE_SIZE</a:t>
            </a:r>
            <a:r>
              <a:rPr lang="en-US" dirty="0">
                <a:latin typeface="Arial" charset="0"/>
              </a:rPr>
              <a:t> parameter setting. You cannot specify nonstandard block sizes for a temporary tablespace or if you intend to assign this tablespace as the temporary tablespace for any users. If you don't specify a block size, the database will use the default 8 KB block size for the tablespace.</a:t>
            </a:r>
          </a:p>
          <a:p>
            <a:pPr lvl="1" eaLnBrk="1" hangingPunct="1"/>
            <a:r>
              <a:rPr lang="en-US" b="1" dirty="0">
                <a:latin typeface="Arial" charset="0"/>
              </a:rPr>
              <a:t>Extent Management</a:t>
            </a:r>
          </a:p>
          <a:p>
            <a:pPr lvl="1" eaLnBrk="1" hangingPunct="1"/>
            <a:r>
              <a:rPr lang="en-US" dirty="0">
                <a:latin typeface="Arial" charset="0"/>
              </a:rPr>
              <a:t>You can include the </a:t>
            </a:r>
            <a:r>
              <a:rPr lang="en-US" dirty="0">
                <a:latin typeface="Courier New" panose="02070309020205020404" pitchFamily="49" charset="0"/>
                <a:cs typeface="Courier New" panose="02070309020205020404" pitchFamily="49" charset="0"/>
              </a:rPr>
              <a:t>EXTENT</a:t>
            </a:r>
            <a:r>
              <a:rPr lang="en-US" dirty="0">
                <a:latin typeface="Arial" charset="0"/>
              </a:rPr>
              <a:t> </a:t>
            </a:r>
            <a:r>
              <a:rPr lang="en-US" dirty="0">
                <a:latin typeface="Courier New" panose="02070309020205020404" pitchFamily="49" charset="0"/>
                <a:cs typeface="Courier New" panose="02070309020205020404" pitchFamily="49" charset="0"/>
              </a:rPr>
              <a:t>MANAGEMENT</a:t>
            </a:r>
            <a:r>
              <a:rPr lang="en-US" dirty="0">
                <a:latin typeface="Arial" charset="0"/>
              </a:rPr>
              <a:t> clause to specify how the extents of the tablespace will be managed. </a:t>
            </a:r>
          </a:p>
          <a:p>
            <a:pPr lvl="2" eaLnBrk="1" hangingPunct="1"/>
            <a:r>
              <a:rPr lang="en-US" dirty="0">
                <a:latin typeface="Courier New" panose="02070309020205020404" pitchFamily="49" charset="0"/>
                <a:cs typeface="Courier New" panose="02070309020205020404" pitchFamily="49" charset="0"/>
              </a:rPr>
              <a:t>AUTOALLOCATE</a:t>
            </a:r>
            <a:r>
              <a:rPr lang="en-US" dirty="0">
                <a:latin typeface="Arial" charset="0"/>
              </a:rPr>
              <a:t> specifies that the tablespace is system managed. Users cannot specify an extent size. You cannot specify </a:t>
            </a:r>
            <a:r>
              <a:rPr lang="en-US" dirty="0">
                <a:latin typeface="Courier New" panose="02070309020205020404" pitchFamily="49" charset="0"/>
                <a:cs typeface="Courier New" panose="02070309020205020404" pitchFamily="49" charset="0"/>
              </a:rPr>
              <a:t>AUTOALLOCATE</a:t>
            </a:r>
            <a:r>
              <a:rPr lang="en-US" dirty="0">
                <a:latin typeface="Arial" charset="0"/>
              </a:rPr>
              <a:t> for a temporary tablespace.</a:t>
            </a:r>
          </a:p>
          <a:p>
            <a:pPr lvl="2" eaLnBrk="1" hangingPunct="1"/>
            <a:r>
              <a:rPr lang="en-US" dirty="0">
                <a:latin typeface="Courier New" panose="02070309020205020404" pitchFamily="49" charset="0"/>
                <a:cs typeface="Courier New" panose="02070309020205020404" pitchFamily="49" charset="0"/>
              </a:rPr>
              <a:t>UNIFORM</a:t>
            </a:r>
            <a:r>
              <a:rPr lang="en-US" dirty="0">
                <a:latin typeface="Arial" charset="0"/>
              </a:rPr>
              <a:t> value specifies that the tablespace is managed with uniform extents of  </a:t>
            </a:r>
            <a:r>
              <a:rPr lang="en-US" dirty="0">
                <a:latin typeface="Courier New" panose="02070309020205020404" pitchFamily="49" charset="0"/>
                <a:cs typeface="Courier New" panose="02070309020205020404" pitchFamily="49" charset="0"/>
              </a:rPr>
              <a:t>SIZE</a:t>
            </a:r>
            <a:r>
              <a:rPr lang="en-US" dirty="0">
                <a:latin typeface="Arial" charset="0"/>
              </a:rPr>
              <a:t> bytes. The default </a:t>
            </a:r>
            <a:r>
              <a:rPr lang="en-US" dirty="0">
                <a:latin typeface="Courier New" panose="02070309020205020404" pitchFamily="49" charset="0"/>
                <a:cs typeface="Courier New" panose="02070309020205020404" pitchFamily="49" charset="0"/>
              </a:rPr>
              <a:t>SIZE</a:t>
            </a:r>
            <a:r>
              <a:rPr lang="en-US" dirty="0">
                <a:latin typeface="Arial" charset="0"/>
              </a:rPr>
              <a:t> is </a:t>
            </a:r>
            <a:r>
              <a:rPr lang="en-US" dirty="0">
                <a:latin typeface="Courier New" panose="02070309020205020404" pitchFamily="49" charset="0"/>
                <a:cs typeface="Courier New" panose="02070309020205020404" pitchFamily="49" charset="0"/>
              </a:rPr>
              <a:t>1MB</a:t>
            </a:r>
            <a:r>
              <a:rPr lang="en-US" dirty="0">
                <a:latin typeface="Arial" charset="0"/>
              </a:rPr>
              <a:t>. All extents of temporary tablespaces are of uniform size, so this keyword is optional for a temporary tablespace. However, you must specify </a:t>
            </a:r>
            <a:r>
              <a:rPr lang="en-US" dirty="0">
                <a:latin typeface="Courier New" panose="02070309020205020404" pitchFamily="49" charset="0"/>
                <a:cs typeface="Courier New" panose="02070309020205020404" pitchFamily="49" charset="0"/>
              </a:rPr>
              <a:t>UNIFORM</a:t>
            </a:r>
            <a:r>
              <a:rPr lang="en-US" dirty="0">
                <a:latin typeface="Arial" charset="0"/>
              </a:rPr>
              <a:t> to specify </a:t>
            </a:r>
            <a:r>
              <a:rPr lang="en-US" dirty="0">
                <a:latin typeface="Courier New" panose="02070309020205020404" pitchFamily="49" charset="0"/>
                <a:cs typeface="Courier New" panose="02070309020205020404" pitchFamily="49" charset="0"/>
              </a:rPr>
              <a:t>SIZE</a:t>
            </a:r>
            <a:r>
              <a:rPr lang="en-US" dirty="0">
                <a:latin typeface="Arial" charset="0"/>
              </a:rPr>
              <a:t>. You cannot specify </a:t>
            </a:r>
            <a:r>
              <a:rPr lang="en-US" dirty="0">
                <a:latin typeface="Courier New" panose="02070309020205020404" pitchFamily="49" charset="0"/>
                <a:cs typeface="Courier New" panose="02070309020205020404" pitchFamily="49" charset="0"/>
              </a:rPr>
              <a:t>UNIFORM</a:t>
            </a:r>
            <a:r>
              <a:rPr lang="en-US" dirty="0">
                <a:latin typeface="Arial" charset="0"/>
              </a:rPr>
              <a:t> for an undo tablespace.</a:t>
            </a:r>
          </a:p>
          <a:p>
            <a:pPr lvl="1" eaLnBrk="1" hangingPunct="1"/>
            <a:r>
              <a:rPr lang="en-US" dirty="0">
                <a:latin typeface="Arial" charset="0"/>
              </a:rPr>
              <a:t>If you don't specify </a:t>
            </a:r>
            <a:r>
              <a:rPr lang="en-US" dirty="0">
                <a:latin typeface="Courier New" panose="02070309020205020404" pitchFamily="49" charset="0"/>
                <a:cs typeface="Courier New" panose="02070309020205020404" pitchFamily="49" charset="0"/>
              </a:rPr>
              <a:t>AUTOALLOCATE</a:t>
            </a:r>
            <a:r>
              <a:rPr lang="en-US" dirty="0">
                <a:latin typeface="Arial" charset="0"/>
              </a:rPr>
              <a:t> or </a:t>
            </a:r>
            <a:r>
              <a:rPr lang="en-US" dirty="0">
                <a:latin typeface="Courier New" panose="02070309020205020404" pitchFamily="49" charset="0"/>
                <a:cs typeface="Courier New" panose="02070309020205020404" pitchFamily="49" charset="0"/>
              </a:rPr>
              <a:t>UNIFORM</a:t>
            </a:r>
            <a:r>
              <a:rPr lang="en-US" dirty="0">
                <a:latin typeface="Arial" charset="0"/>
              </a:rPr>
              <a:t>, then the default is </a:t>
            </a:r>
            <a:r>
              <a:rPr lang="en-US" dirty="0">
                <a:latin typeface="Courier New" panose="02070309020205020404" pitchFamily="49" charset="0"/>
                <a:cs typeface="Courier New" panose="02070309020205020404" pitchFamily="49" charset="0"/>
              </a:rPr>
              <a:t>UNIFORM</a:t>
            </a:r>
            <a:r>
              <a:rPr lang="en-US" dirty="0">
                <a:latin typeface="Arial" charset="0"/>
              </a:rPr>
              <a:t> for temporary tablespaces and </a:t>
            </a:r>
            <a:r>
              <a:rPr lang="en-US" dirty="0">
                <a:latin typeface="Courier New" panose="02070309020205020404" pitchFamily="49" charset="0"/>
                <a:cs typeface="Courier New" panose="02070309020205020404" pitchFamily="49" charset="0"/>
              </a:rPr>
              <a:t>AUTOALLOCATE</a:t>
            </a:r>
            <a:r>
              <a:rPr lang="en-US" dirty="0">
                <a:latin typeface="Arial" charset="0"/>
              </a:rPr>
              <a:t> for all other types of tablespaces. If you do not specify the </a:t>
            </a:r>
            <a:r>
              <a:rPr lang="en-US" dirty="0">
                <a:latin typeface="Courier New" panose="02070309020205020404" pitchFamily="49" charset="0"/>
                <a:cs typeface="Courier New" panose="02070309020205020404" pitchFamily="49" charset="0"/>
              </a:rPr>
              <a:t>EXTENT_MANAGEMENT</a:t>
            </a:r>
            <a:r>
              <a:rPr lang="en-US" dirty="0">
                <a:latin typeface="Arial" charset="0"/>
              </a:rPr>
              <a:t> clause, then Oracle Database interprets the </a:t>
            </a:r>
            <a:r>
              <a:rPr lang="en-US" dirty="0">
                <a:latin typeface="Courier New" panose="02070309020205020404" pitchFamily="49" charset="0"/>
                <a:cs typeface="Courier New" panose="02070309020205020404" pitchFamily="49" charset="0"/>
              </a:rPr>
              <a:t>MINIMUM</a:t>
            </a:r>
            <a:r>
              <a:rPr lang="en-US" dirty="0">
                <a:latin typeface="Arial" charset="0"/>
              </a:rPr>
              <a:t> </a:t>
            </a:r>
            <a:r>
              <a:rPr lang="en-US" dirty="0">
                <a:latin typeface="Courier New" panose="02070309020205020404" pitchFamily="49" charset="0"/>
                <a:cs typeface="Courier New" panose="02070309020205020404" pitchFamily="49" charset="0"/>
              </a:rPr>
              <a:t>EXTENT</a:t>
            </a:r>
            <a:r>
              <a:rPr lang="en-US" dirty="0">
                <a:latin typeface="Arial" charset="0"/>
              </a:rPr>
              <a:t> clause and the </a:t>
            </a:r>
            <a:r>
              <a:rPr lang="en-US" dirty="0">
                <a:latin typeface="Courier New" panose="02070309020205020404" pitchFamily="49" charset="0"/>
                <a:cs typeface="Courier New" panose="02070309020205020404" pitchFamily="49" charset="0"/>
              </a:rPr>
              <a:t>DEFAULT</a:t>
            </a:r>
            <a:r>
              <a:rPr lang="en-US" dirty="0">
                <a:latin typeface="Arial" charset="0"/>
              </a:rPr>
              <a:t> </a:t>
            </a:r>
            <a:r>
              <a:rPr lang="en-US" dirty="0">
                <a:latin typeface="Courier New" panose="02070309020205020404" pitchFamily="49" charset="0"/>
                <a:cs typeface="Courier New" panose="02070309020205020404" pitchFamily="49" charset="0"/>
              </a:rPr>
              <a:t>STORAGE</a:t>
            </a:r>
            <a:r>
              <a:rPr lang="en-US" dirty="0">
                <a:latin typeface="Arial" charset="0"/>
              </a:rPr>
              <a:t> clause to determine extent management.</a:t>
            </a:r>
          </a:p>
          <a:p>
            <a:pPr lvl="1" eaLnBrk="1" hangingPunct="1"/>
            <a:r>
              <a:rPr lang="en-US" dirty="0">
                <a:latin typeface="Arial" charset="0"/>
              </a:rPr>
              <a:t>Also, with the </a:t>
            </a:r>
            <a:r>
              <a:rPr lang="en-US" dirty="0">
                <a:latin typeface="Courier New" panose="02070309020205020404" pitchFamily="49" charset="0"/>
                <a:cs typeface="Courier New" panose="02070309020205020404" pitchFamily="49" charset="0"/>
              </a:rPr>
              <a:t>EXTENT</a:t>
            </a:r>
            <a:r>
              <a:rPr lang="en-US" dirty="0">
                <a:latin typeface="Arial" charset="0"/>
              </a:rPr>
              <a:t> </a:t>
            </a:r>
            <a:r>
              <a:rPr lang="en-US" dirty="0">
                <a:latin typeface="Courier New" panose="02070309020205020404" pitchFamily="49" charset="0"/>
                <a:cs typeface="Courier New" panose="02070309020205020404" pitchFamily="49" charset="0"/>
              </a:rPr>
              <a:t>MANAGEMENT</a:t>
            </a:r>
            <a:r>
              <a:rPr lang="en-US" dirty="0">
                <a:latin typeface="Arial" charset="0"/>
              </a:rPr>
              <a:t> clause, you can specify where the metadata for allocated and unallocated extents is to be stored, either in the data dictionary (</a:t>
            </a:r>
            <a:r>
              <a:rPr lang="en-US" dirty="0">
                <a:latin typeface="Courier New" panose="02070309020205020404" pitchFamily="49" charset="0"/>
                <a:cs typeface="Courier New" panose="02070309020205020404" pitchFamily="49" charset="0"/>
              </a:rPr>
              <a:t>DICTIONARY</a:t>
            </a:r>
            <a:r>
              <a:rPr lang="en-US" dirty="0">
                <a:latin typeface="Arial" charset="0"/>
              </a:rPr>
              <a:t>) or in the tablespace itself (</a:t>
            </a:r>
            <a:r>
              <a:rPr lang="en-US" dirty="0">
                <a:latin typeface="Courier New" panose="02070309020205020404" pitchFamily="49" charset="0"/>
                <a:cs typeface="Courier New" panose="02070309020205020404" pitchFamily="49" charset="0"/>
              </a:rPr>
              <a:t>LOCAL</a:t>
            </a:r>
            <a:r>
              <a:rPr lang="en-US" dirty="0">
                <a:latin typeface="Arial" charset="0"/>
              </a:rPr>
              <a:t>). Tablespaces that record extent allocation in the dictionary are called dictionary-managed tablespaces. Tablespaces that record extent allocation in the tablespace header are called locally-managed tablespaces.</a:t>
            </a:r>
          </a:p>
          <a:p>
            <a:pPr lvl="1" eaLnBrk="1" hangingPunct="1"/>
            <a:r>
              <a:rPr lang="en-US" b="1" dirty="0">
                <a:latin typeface="Arial" charset="0"/>
              </a:rPr>
              <a:t>Logging</a:t>
            </a:r>
          </a:p>
          <a:p>
            <a:pPr lvl="1" eaLnBrk="1" hangingPunct="1"/>
            <a:r>
              <a:rPr lang="en-US" dirty="0">
                <a:latin typeface="Arial" charset="0"/>
              </a:rPr>
              <a:t>You can include the </a:t>
            </a:r>
            <a:r>
              <a:rPr lang="en-US" dirty="0">
                <a:latin typeface="Courier New" panose="02070309020205020404" pitchFamily="49" charset="0"/>
                <a:cs typeface="Courier New" panose="02070309020205020404" pitchFamily="49" charset="0"/>
              </a:rPr>
              <a:t>LOGGING</a:t>
            </a:r>
            <a:r>
              <a:rPr lang="en-US" dirty="0">
                <a:latin typeface="Arial" charset="0"/>
              </a:rPr>
              <a:t> clause to specify the default logging attributes of all tables, indexes, materialized views, materialized view logs, and partitions within a tablespace. The logging attribute controls whether certain DML operations are logged in the redo log file (</a:t>
            </a:r>
            <a:r>
              <a:rPr lang="en-US" dirty="0">
                <a:latin typeface="Courier New" panose="02070309020205020404" pitchFamily="49" charset="0"/>
                <a:cs typeface="Courier New" panose="02070309020205020404" pitchFamily="49" charset="0"/>
              </a:rPr>
              <a:t>LOGGING</a:t>
            </a:r>
            <a:r>
              <a:rPr lang="en-US" dirty="0">
                <a:latin typeface="Arial" charset="0"/>
              </a:rPr>
              <a:t>) or not (</a:t>
            </a:r>
            <a:r>
              <a:rPr lang="en-US" dirty="0">
                <a:latin typeface="Courier New" panose="02070309020205020404" pitchFamily="49" charset="0"/>
                <a:cs typeface="Courier New" panose="02070309020205020404" pitchFamily="49" charset="0"/>
              </a:rPr>
              <a:t>NOLOGGING</a:t>
            </a:r>
            <a:r>
              <a:rPr lang="en-US" dirty="0">
                <a:latin typeface="Arial" charset="0"/>
              </a:rPr>
              <a:t>). The default is </a:t>
            </a:r>
            <a:r>
              <a:rPr lang="en-US" dirty="0">
                <a:latin typeface="Courier New" panose="02070309020205020404" pitchFamily="49" charset="0"/>
                <a:cs typeface="Courier New" panose="02070309020205020404" pitchFamily="49" charset="0"/>
              </a:rPr>
              <a:t>LOGGING</a:t>
            </a:r>
            <a:r>
              <a:rPr lang="en-US" dirty="0">
                <a:latin typeface="Arial" charset="0"/>
              </a:rPr>
              <a:t>. This clause is not valid for a temporary or undo tablespace.</a:t>
            </a:r>
          </a:p>
          <a:p>
            <a:endParaRPr lang="en-US" dirty="0"/>
          </a:p>
        </p:txBody>
      </p:sp>
    </p:spTree>
    <p:extLst>
      <p:ext uri="{BB962C8B-B14F-4D97-AF65-F5344CB8AC3E}">
        <p14:creationId xmlns:p14="http://schemas.microsoft.com/office/powerpoint/2010/main" val="3466288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12 - </a:t>
            </a:r>
            <a:fld id="{004CB6AD-0E33-4612-8106-BB666DE92179}" type="slidenum">
              <a:rPr lang="en-US" smtClean="0"/>
              <a:t>7</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Arial" charset="0"/>
              </a:rPr>
              <a:t>If logging is not enabled, any direct loads using SQL*Loader and direct load </a:t>
            </a:r>
            <a:r>
              <a:rPr lang="en-US" dirty="0">
                <a:latin typeface="Courier New" panose="02070309020205020404" pitchFamily="49" charset="0"/>
                <a:cs typeface="Courier New" panose="02070309020205020404" pitchFamily="49" charset="0"/>
              </a:rPr>
              <a:t>INSERT</a:t>
            </a:r>
            <a:r>
              <a:rPr lang="en-US" dirty="0">
                <a:latin typeface="Arial" charset="0"/>
              </a:rPr>
              <a:t> operations are not written to the redo log, and the objects are thus unrecoverable in the event of data loss. When an object is created without logging enabled, you must back up those objects if you want them to be recoverable. Choosing not to enable logging can have a significant impact on the ability to recover objects in the future. Use with caution.</a:t>
            </a:r>
          </a:p>
          <a:p>
            <a:pPr lvl="1" eaLnBrk="1" hangingPunct="1"/>
            <a:r>
              <a:rPr lang="en-US" dirty="0">
                <a:latin typeface="Arial" charset="0"/>
              </a:rPr>
              <a:t>You can use the </a:t>
            </a:r>
            <a:r>
              <a:rPr lang="en-US" dirty="0">
                <a:latin typeface="Courier New" panose="02070309020205020404" pitchFamily="49" charset="0"/>
                <a:cs typeface="Courier New" panose="02070309020205020404" pitchFamily="49" charset="0"/>
              </a:rPr>
              <a:t>FORCE</a:t>
            </a:r>
            <a:r>
              <a:rPr lang="en-US" dirty="0">
                <a:latin typeface="Arial" charset="0"/>
              </a:rPr>
              <a:t> </a:t>
            </a:r>
            <a:r>
              <a:rPr lang="en-US" dirty="0">
                <a:latin typeface="Courier New" panose="02070309020205020404" pitchFamily="49" charset="0"/>
                <a:cs typeface="Courier New" panose="02070309020205020404" pitchFamily="49" charset="0"/>
              </a:rPr>
              <a:t>LOGGING</a:t>
            </a:r>
            <a:r>
              <a:rPr lang="en-US" dirty="0">
                <a:latin typeface="Arial" charset="0"/>
              </a:rPr>
              <a:t> clause to put the tablespace into </a:t>
            </a:r>
            <a:r>
              <a:rPr lang="en-US" dirty="0">
                <a:latin typeface="Courier New" panose="02070309020205020404" pitchFamily="49" charset="0"/>
                <a:cs typeface="Courier New" panose="02070309020205020404" pitchFamily="49" charset="0"/>
              </a:rPr>
              <a:t>FORCE</a:t>
            </a:r>
            <a:r>
              <a:rPr lang="en-US" dirty="0">
                <a:latin typeface="Arial" charset="0"/>
              </a:rPr>
              <a:t> </a:t>
            </a:r>
            <a:r>
              <a:rPr lang="en-US" dirty="0">
                <a:latin typeface="Courier New" panose="02070309020205020404" pitchFamily="49" charset="0"/>
                <a:cs typeface="Courier New" panose="02070309020205020404" pitchFamily="49" charset="0"/>
              </a:rPr>
              <a:t>LOGGING</a:t>
            </a:r>
            <a:r>
              <a:rPr lang="en-US" dirty="0">
                <a:latin typeface="Arial" charset="0"/>
              </a:rPr>
              <a:t> mode. Oracle Database will log all changes to all objects in the tablespace except changes to temporary segments, overriding any </a:t>
            </a:r>
            <a:r>
              <a:rPr lang="en-US" dirty="0">
                <a:latin typeface="Courier New" panose="02070309020205020404" pitchFamily="49" charset="0"/>
                <a:cs typeface="Courier New" panose="02070309020205020404" pitchFamily="49" charset="0"/>
              </a:rPr>
              <a:t>NOLOGGING</a:t>
            </a:r>
            <a:r>
              <a:rPr lang="en-US" dirty="0">
                <a:latin typeface="Arial" charset="0"/>
              </a:rPr>
              <a:t> setting for individual objects. The database must be open and in </a:t>
            </a:r>
            <a:r>
              <a:rPr lang="en-US" dirty="0">
                <a:latin typeface="Courier New" panose="02070309020205020404" pitchFamily="49" charset="0"/>
                <a:cs typeface="Courier New" panose="02070309020205020404" pitchFamily="49" charset="0"/>
              </a:rPr>
              <a:t>READ</a:t>
            </a:r>
            <a:r>
              <a:rPr lang="en-US" dirty="0">
                <a:latin typeface="Arial" charset="0"/>
              </a:rPr>
              <a:t> </a:t>
            </a:r>
            <a:r>
              <a:rPr lang="en-US" dirty="0">
                <a:latin typeface="Courier New" panose="02070309020205020404" pitchFamily="49" charset="0"/>
                <a:cs typeface="Courier New" panose="02070309020205020404" pitchFamily="49" charset="0"/>
              </a:rPr>
              <a:t>WRITE</a:t>
            </a:r>
            <a:r>
              <a:rPr lang="en-US" dirty="0">
                <a:latin typeface="Arial" charset="0"/>
              </a:rPr>
              <a:t> mode.</a:t>
            </a:r>
          </a:p>
          <a:p>
            <a:pPr lvl="1" eaLnBrk="1" hangingPunct="1"/>
            <a:r>
              <a:rPr lang="en-US" b="1" dirty="0">
                <a:latin typeface="Arial" charset="0"/>
              </a:rPr>
              <a:t>Segment Space Management</a:t>
            </a:r>
          </a:p>
          <a:p>
            <a:pPr lvl="1" eaLnBrk="1" hangingPunct="1"/>
            <a:r>
              <a:rPr lang="en-US" dirty="0">
                <a:latin typeface="Arial" charset="0"/>
              </a:rPr>
              <a:t>You can include the </a:t>
            </a:r>
            <a:r>
              <a:rPr lang="en-US" dirty="0">
                <a:latin typeface="Courier New" panose="02070309020205020404" pitchFamily="49" charset="0"/>
                <a:cs typeface="Courier New" panose="02070309020205020404" pitchFamily="49" charset="0"/>
              </a:rPr>
              <a:t>SEGMENT</a:t>
            </a:r>
            <a:r>
              <a:rPr lang="en-US" dirty="0">
                <a:latin typeface="Arial" charset="0"/>
              </a:rPr>
              <a:t> </a:t>
            </a:r>
            <a:r>
              <a:rPr lang="en-US" dirty="0">
                <a:latin typeface="Courier New" panose="02070309020205020404" pitchFamily="49" charset="0"/>
                <a:cs typeface="Courier New" panose="02070309020205020404" pitchFamily="49" charset="0"/>
              </a:rPr>
              <a:t>MANAGEMENT</a:t>
            </a:r>
            <a:r>
              <a:rPr lang="en-US" dirty="0">
                <a:latin typeface="Arial" charset="0"/>
              </a:rPr>
              <a:t> clause to specify whether Oracle Database should track the used and free space in the segments in the tablespace using by free lists or bitmaps (</a:t>
            </a:r>
            <a:r>
              <a:rPr lang="en-US" dirty="0">
                <a:latin typeface="Courier New" panose="02070309020205020404" pitchFamily="49" charset="0"/>
                <a:cs typeface="Courier New" panose="02070309020205020404" pitchFamily="49" charset="0"/>
              </a:rPr>
              <a:t>AUTO</a:t>
            </a:r>
            <a:r>
              <a:rPr lang="en-US" dirty="0">
                <a:latin typeface="Arial" charset="0"/>
              </a:rPr>
              <a:t>) or not (</a:t>
            </a:r>
            <a:r>
              <a:rPr lang="en-US" dirty="0">
                <a:latin typeface="Courier New" panose="02070309020205020404" pitchFamily="49" charset="0"/>
                <a:cs typeface="Courier New" panose="02070309020205020404" pitchFamily="49" charset="0"/>
              </a:rPr>
              <a:t>MANUAL</a:t>
            </a:r>
            <a:r>
              <a:rPr lang="en-US" dirty="0">
                <a:latin typeface="Arial" charset="0"/>
              </a:rPr>
              <a:t>).</a:t>
            </a:r>
          </a:p>
          <a:p>
            <a:pPr lvl="2" eaLnBrk="1" hangingPunct="1"/>
            <a:r>
              <a:rPr lang="en-US" dirty="0">
                <a:latin typeface="Courier New" panose="02070309020205020404" pitchFamily="49" charset="0"/>
                <a:cs typeface="Courier New" panose="02070309020205020404" pitchFamily="49" charset="0"/>
              </a:rPr>
              <a:t>AUTO</a:t>
            </a:r>
            <a:r>
              <a:rPr lang="en-US" dirty="0">
                <a:latin typeface="Arial" charset="0"/>
              </a:rPr>
              <a:t>: The Oracle Database server will use bitmaps to manage the free space in segments. The bitmap describes the status of each data block in a segment with respect to the amount of space in the block that is available for inserting rows. As more or less space becomes available in a data block, the new state is reflected in the bitmap. With bitmaps, the Oracle Database manages free space more automatically. As a result, this form of space management is called Automatic Segment Space Management (ASSM).</a:t>
            </a:r>
          </a:p>
          <a:p>
            <a:pPr lvl="2" eaLnBrk="1" hangingPunct="1"/>
            <a:r>
              <a:rPr lang="en-US" dirty="0">
                <a:latin typeface="Courier New" panose="02070309020205020404" pitchFamily="49" charset="0"/>
                <a:cs typeface="Courier New" panose="02070309020205020404" pitchFamily="49" charset="0"/>
              </a:rPr>
              <a:t>MANUAL</a:t>
            </a:r>
            <a:r>
              <a:rPr lang="en-US" dirty="0">
                <a:latin typeface="Arial" charset="0"/>
              </a:rPr>
              <a:t>: You want to use free lists for managing free space in segments. Free lists are lists of data blocks that have space available for inserting rows. This form of managing space in segments is called manual segment space management because of the need to specify and tune the </a:t>
            </a:r>
            <a:r>
              <a:rPr lang="en-US" dirty="0">
                <a:latin typeface="Courier New" panose="02070309020205020404" pitchFamily="49" charset="0"/>
                <a:cs typeface="Courier New" panose="02070309020205020404" pitchFamily="49" charset="0"/>
              </a:rPr>
              <a:t>PCTUSED</a:t>
            </a:r>
            <a:r>
              <a:rPr lang="en-US" dirty="0">
                <a:latin typeface="Arial" charset="0"/>
              </a:rPr>
              <a:t>, </a:t>
            </a:r>
            <a:r>
              <a:rPr lang="en-US" dirty="0">
                <a:latin typeface="Courier New" panose="02070309020205020404" pitchFamily="49" charset="0"/>
                <a:cs typeface="Courier New" panose="02070309020205020404" pitchFamily="49" charset="0"/>
              </a:rPr>
              <a:t>FREELISTS</a:t>
            </a:r>
            <a:r>
              <a:rPr lang="en-US" dirty="0">
                <a:latin typeface="Arial" charset="0"/>
              </a:rPr>
              <a:t>, and </a:t>
            </a:r>
            <a:r>
              <a:rPr lang="en-US" dirty="0">
                <a:latin typeface="Courier New" panose="02070309020205020404" pitchFamily="49" charset="0"/>
                <a:cs typeface="Courier New" panose="02070309020205020404" pitchFamily="49" charset="0"/>
              </a:rPr>
              <a:t>FREELIST</a:t>
            </a:r>
            <a:r>
              <a:rPr lang="en-US" dirty="0">
                <a:latin typeface="Arial" charset="0"/>
              </a:rPr>
              <a:t> </a:t>
            </a:r>
            <a:r>
              <a:rPr lang="en-US" dirty="0">
                <a:latin typeface="Courier New" panose="02070309020205020404" pitchFamily="49" charset="0"/>
                <a:cs typeface="Courier New" panose="02070309020205020404" pitchFamily="49" charset="0"/>
              </a:rPr>
              <a:t>GROUPS</a:t>
            </a:r>
            <a:r>
              <a:rPr lang="en-US" dirty="0">
                <a:latin typeface="Arial" charset="0"/>
              </a:rPr>
              <a:t> storage parameters for schema objects created in the tablespace. This is supported for backward compatibility; it is recommended that you use ASSM.</a:t>
            </a:r>
          </a:p>
          <a:p>
            <a:pPr lvl="1" eaLnBrk="1" hangingPunct="1"/>
            <a:r>
              <a:rPr lang="en-US" dirty="0">
                <a:latin typeface="Arial" charset="0"/>
              </a:rPr>
              <a:t>The </a:t>
            </a:r>
            <a:r>
              <a:rPr lang="en-US" dirty="0">
                <a:latin typeface="Courier New" panose="02070309020205020404" pitchFamily="49" charset="0"/>
                <a:cs typeface="Courier New" panose="02070309020205020404" pitchFamily="49" charset="0"/>
              </a:rPr>
              <a:t>SEGMENT</a:t>
            </a:r>
            <a:r>
              <a:rPr lang="en-US" dirty="0">
                <a:latin typeface="Arial" charset="0"/>
              </a:rPr>
              <a:t> </a:t>
            </a:r>
            <a:r>
              <a:rPr lang="en-US" dirty="0">
                <a:latin typeface="Courier New" panose="02070309020205020404" pitchFamily="49" charset="0"/>
                <a:cs typeface="Courier New" panose="02070309020205020404" pitchFamily="49" charset="0"/>
              </a:rPr>
              <a:t>MANAGEMENT</a:t>
            </a:r>
            <a:r>
              <a:rPr lang="en-US" dirty="0">
                <a:latin typeface="Arial" charset="0"/>
              </a:rPr>
              <a:t> clause applies to permanent, locally managed tablespaces only and is not valid for temporary tablespaces.</a:t>
            </a:r>
          </a:p>
          <a:p>
            <a:pPr lvl="1" eaLnBrk="1" hangingPunct="1"/>
            <a:r>
              <a:rPr lang="en-US" b="1" dirty="0">
                <a:latin typeface="Arial" charset="0"/>
              </a:rPr>
              <a:t>Data Segment Compression</a:t>
            </a:r>
          </a:p>
          <a:p>
            <a:pPr lvl="1" eaLnBrk="1" hangingPunct="1"/>
            <a:r>
              <a:rPr lang="en-US" dirty="0">
                <a:latin typeface="Arial" charset="0"/>
              </a:rPr>
              <a:t>When you create a tablespace, you can specify that all tables and indexes, or their partitions, created in a tablespace are compressed by default.</a:t>
            </a:r>
          </a:p>
          <a:p>
            <a:pPr lvl="1" eaLnBrk="1" hangingPunct="1"/>
            <a:r>
              <a:rPr lang="en-US" dirty="0">
                <a:latin typeface="Arial" charset="0"/>
              </a:rPr>
              <a:t>Data segment compression is disabled by default. Enabling data segment compression can save disk space usage, reduce memory use in the buffer cache, and speed up query execution during reads. There is, however, a cost in CPU overhead for data loading and DML. It is especially useful in online analytical processing (OLAP) systems, where there are lengthy read-only operations, but can also be used in online transaction processing (OLTP) systems. </a:t>
            </a:r>
          </a:p>
        </p:txBody>
      </p:sp>
    </p:spTree>
    <p:extLst>
      <p:ext uri="{BB962C8B-B14F-4D97-AF65-F5344CB8AC3E}">
        <p14:creationId xmlns:p14="http://schemas.microsoft.com/office/powerpoint/2010/main" val="2852951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In a non-CDB, all the tablespaces belong to one database. </a:t>
            </a:r>
          </a:p>
          <a:p>
            <a:pPr lvl="1"/>
            <a:r>
              <a:rPr lang="en-US" altLang="en-US" dirty="0"/>
              <a:t>In a CDB, one set of tablespaces belong to the CDB </a:t>
            </a:r>
            <a:r>
              <a:rPr lang="en-US" altLang="en-US" dirty="0">
                <a:cs typeface="Courier New" panose="02070309020205020404" pitchFamily="49" charset="0"/>
              </a:rPr>
              <a:t>root</a:t>
            </a:r>
            <a:r>
              <a:rPr lang="en-US" altLang="en-US" dirty="0"/>
              <a:t>, and each PDB has its own set of tablespaces. </a:t>
            </a:r>
          </a:p>
          <a:p>
            <a:pPr lvl="1"/>
            <a:r>
              <a:rPr lang="en-US" altLang="en-US" dirty="0"/>
              <a:t>The </a:t>
            </a:r>
            <a:r>
              <a:rPr lang="en-US" altLang="en-US" dirty="0">
                <a:latin typeface="Courier New" panose="02070309020205020404" pitchFamily="49" charset="0"/>
                <a:cs typeface="Courier New" panose="02070309020205020404" pitchFamily="49" charset="0"/>
              </a:rPr>
              <a:t>CREATE TABLESPACE </a:t>
            </a:r>
            <a:r>
              <a:rPr lang="en-US" altLang="en-US" dirty="0"/>
              <a:t>command should be familiar. The change in its behavior in a CDB is that the tablespace is created in the container where the command is executed. </a:t>
            </a:r>
          </a:p>
          <a:p>
            <a:pPr lvl="1"/>
            <a:r>
              <a:rPr lang="en-US" altLang="en-US" dirty="0"/>
              <a:t>Separating the data files into different directories by PDB can help determine which files belong to which PDB, though it is not necessary.</a:t>
            </a:r>
          </a:p>
          <a:p>
            <a:pPr lvl="1"/>
            <a:r>
              <a:rPr lang="en-US" altLang="en-US" dirty="0"/>
              <a:t>You can use Oracle ASM storage to manage your disk storage.</a:t>
            </a:r>
          </a:p>
          <a:p>
            <a:pPr lvl="1"/>
            <a:r>
              <a:rPr lang="en-US" altLang="en-US" dirty="0"/>
              <a:t>The </a:t>
            </a:r>
            <a:r>
              <a:rPr lang="en-US" altLang="en-US" dirty="0">
                <a:latin typeface="Courier New" panose="02070309020205020404" pitchFamily="49" charset="0"/>
                <a:cs typeface="Courier New" panose="02070309020205020404" pitchFamily="49" charset="0"/>
              </a:rPr>
              <a:t>USER_DATA TABLESPACE </a:t>
            </a:r>
            <a:r>
              <a:rPr lang="en-US" altLang="en-US" dirty="0">
                <a:cs typeface="Arial" panose="020B0604020202020204" pitchFamily="34" charset="0"/>
              </a:rPr>
              <a:t>clause</a:t>
            </a:r>
            <a:r>
              <a:rPr lang="en-US" altLang="en-US" dirty="0">
                <a:latin typeface="Courier New" panose="02070309020205020404" pitchFamily="49" charset="0"/>
                <a:cs typeface="Courier New" panose="02070309020205020404" pitchFamily="49" charset="0"/>
              </a:rPr>
              <a:t> </a:t>
            </a:r>
            <a:r>
              <a:rPr lang="en-US" altLang="en-US" dirty="0"/>
              <a:t>in the </a:t>
            </a:r>
            <a:r>
              <a:rPr lang="en-US" altLang="en-US" dirty="0">
                <a:latin typeface="Courier New" panose="02070309020205020404" pitchFamily="49" charset="0"/>
                <a:cs typeface="Courier New" panose="02070309020205020404" pitchFamily="49" charset="0"/>
              </a:rPr>
              <a:t>CREATE DATABASE </a:t>
            </a:r>
            <a:r>
              <a:rPr lang="en-US" altLang="en-US" dirty="0"/>
              <a:t>command allows you to specify a default tablespace other than </a:t>
            </a:r>
            <a:r>
              <a:rPr lang="en-US" altLang="en-US" dirty="0">
                <a:latin typeface="Courier New" panose="02070309020205020404" pitchFamily="49" charset="0"/>
                <a:cs typeface="Courier New" panose="02070309020205020404" pitchFamily="49" charset="0"/>
              </a:rPr>
              <a:t>USERS</a:t>
            </a:r>
            <a:r>
              <a:rPr lang="en-US" altLang="en-US" dirty="0"/>
              <a:t> when using DBCA to create a database. This tablespace will also be used for XDB options. </a:t>
            </a:r>
          </a:p>
          <a:p>
            <a:pPr lvl="1"/>
            <a:endParaRPr lang="en-US" altLang="en-US" dirty="0"/>
          </a:p>
        </p:txBody>
      </p:sp>
      <p:sp>
        <p:nvSpPr>
          <p:cNvPr id="1741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12 - </a:t>
            </a:r>
            <a:fld id="{3057BA8D-86CA-4A59-A90F-8A2001C68422}" type="slidenum">
              <a:rPr lang="en-US" altLang="en-US" smtClean="0"/>
              <a:t>8</a:t>
            </a:fld>
            <a:endParaRPr lang="en-US" altLang="en-US" dirty="0"/>
          </a:p>
        </p:txBody>
      </p:sp>
    </p:spTree>
    <p:extLst>
      <p:ext uri="{BB962C8B-B14F-4D97-AF65-F5344CB8AC3E}">
        <p14:creationId xmlns:p14="http://schemas.microsoft.com/office/powerpoint/2010/main" val="3780496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Changing the Status</a:t>
            </a:r>
          </a:p>
          <a:p>
            <a:pPr lvl="1"/>
            <a:r>
              <a:rPr lang="en-US" altLang="en-US" dirty="0">
                <a:latin typeface="Arial" charset="0"/>
              </a:rPr>
              <a:t>A tablespace can be in one of three different statuses or states. Any of the following three states may not be available because their availability depends on the type of tablespace:</a:t>
            </a:r>
          </a:p>
          <a:p>
            <a:pPr lvl="2"/>
            <a:r>
              <a:rPr lang="en-US" altLang="en-US" b="1" dirty="0">
                <a:latin typeface="Arial" charset="0"/>
              </a:rPr>
              <a:t>Read Write: </a:t>
            </a:r>
            <a:r>
              <a:rPr lang="en-US" altLang="en-US" dirty="0">
                <a:latin typeface="Arial" charset="0"/>
              </a:rPr>
              <a:t>The tablespace is online and can be read from and written to.</a:t>
            </a:r>
          </a:p>
          <a:p>
            <a:pPr lvl="2"/>
            <a:r>
              <a:rPr lang="en-US" altLang="en-US" b="1" dirty="0">
                <a:latin typeface="Arial" charset="0"/>
              </a:rPr>
              <a:t>Read Only: </a:t>
            </a:r>
            <a:r>
              <a:rPr lang="en-US" altLang="en-US" dirty="0">
                <a:latin typeface="Arial" charset="0"/>
              </a:rPr>
              <a:t>Specify read-only to place the tablespace in transition read-only mode. In this state, existing transactions can be completed (committed or rolled back), but no further data manipulation language (DML) operations are allowed on the objects in the tablespace. The tablespace is online while in the read-only state. You cannot make the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or </a:t>
            </a:r>
            <a:r>
              <a:rPr lang="en-US" altLang="en-US" dirty="0">
                <a:latin typeface="Courier New" panose="02070309020205020404" pitchFamily="49" charset="0"/>
                <a:cs typeface="Courier New" panose="02070309020205020404" pitchFamily="49" charset="0"/>
              </a:rPr>
              <a:t>SYSAUX</a:t>
            </a:r>
            <a:r>
              <a:rPr lang="en-US" altLang="en-US" dirty="0">
                <a:latin typeface="Arial" charset="0"/>
              </a:rPr>
              <a:t> tablespaces read-only. </a:t>
            </a:r>
            <a:br>
              <a:rPr lang="en-US" altLang="en-US" dirty="0">
                <a:latin typeface="Arial" charset="0"/>
              </a:rPr>
            </a:br>
            <a:r>
              <a:rPr lang="en-US" altLang="en-US" b="1" dirty="0">
                <a:latin typeface="Arial" charset="0"/>
              </a:rPr>
              <a:t>Note: </a:t>
            </a:r>
            <a:r>
              <a:rPr lang="en-US" altLang="en-US" dirty="0">
                <a:latin typeface="Arial" charset="0"/>
              </a:rPr>
              <a:t>The undo and temporary tablespaces cannot be made read-only.</a:t>
            </a:r>
          </a:p>
          <a:p>
            <a:pPr lvl="2"/>
            <a:r>
              <a:rPr lang="en-US" altLang="en-US" b="1" dirty="0">
                <a:latin typeface="Arial" charset="0"/>
              </a:rPr>
              <a:t>Offline: </a:t>
            </a:r>
            <a:r>
              <a:rPr lang="en-US" altLang="en-US" dirty="0">
                <a:latin typeface="Arial" charset="0"/>
              </a:rPr>
              <a:t>You can take an online tablespace offline so that this portion of the database is temporarily unavailable for general use. The rest of the database is open and available for users to access data. When you take it offline, you can use the following options:</a:t>
            </a:r>
          </a:p>
          <a:p>
            <a:pPr lvl="3"/>
            <a:r>
              <a:rPr lang="en-US" altLang="en-US" dirty="0">
                <a:latin typeface="Arial" charset="0"/>
              </a:rPr>
              <a:t>Normal: A tablespace can be taken offline normally if no error conditions exist for any of the data files of the tablespace. Oracle Database ensures that all data is written to disk by taking a checkpoint for all data files of the tablespace as it takes them offline.</a:t>
            </a:r>
          </a:p>
          <a:p>
            <a:pPr lvl="3"/>
            <a:r>
              <a:rPr lang="en-US" altLang="en-US" dirty="0">
                <a:latin typeface="Arial" charset="0"/>
              </a:rPr>
              <a:t>Temporary: A tablespace can be taken offline temporarily even if there are error conditions for one or more files of the tablespace. Oracle Database takes the data files (which are not already offline) offline, performing checkpointing on them as it does so. If no files are offline, but you use the Temporary clause, media recovery is not required to bring the tablespace back online. However, if one or more files of the tablespace are offline because of write errors, and you take the tablespace offline temporarily, the tablespace requires recovery before you can bring it back online.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12 - </a:t>
            </a:r>
            <a:fld id="{A12A5536-77C8-4824-9ED2-1ABB108C191E}" type="slidenum">
              <a:rPr lang="en-US" smtClean="0"/>
              <a:t>9</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63010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A22B1A7C-85BF-4F85-98BE-DF8F68E054F1}"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18723DDA-D25F-474A-87B4-F8B46C2F9708}"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4129744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A22B1A7C-85BF-4F85-98BE-DF8F68E054F1}"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18723DDA-D25F-474A-87B4-F8B46C2F9708}" type="slidenum">
              <a:rPr lang="" smtClean="0"/>
              <a:t>‹#›</a:t>
            </a:fld>
            <a:endParaRPr lang=""/>
          </a:p>
        </p:txBody>
      </p:sp>
    </p:spTree>
    <p:extLst>
      <p:ext uri="{BB962C8B-B14F-4D97-AF65-F5344CB8AC3E}">
        <p14:creationId xmlns:p14="http://schemas.microsoft.com/office/powerpoint/2010/main" val="927374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A22B1A7C-85BF-4F85-98BE-DF8F68E054F1}"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18723DDA-D25F-474A-87B4-F8B46C2F9708}" type="slidenum">
              <a:rPr lang="" smtClean="0"/>
              <a:t>‹#›</a:t>
            </a:fld>
            <a:endParaRPr lang=""/>
          </a:p>
        </p:txBody>
      </p:sp>
    </p:spTree>
    <p:extLst>
      <p:ext uri="{BB962C8B-B14F-4D97-AF65-F5344CB8AC3E}">
        <p14:creationId xmlns:p14="http://schemas.microsoft.com/office/powerpoint/2010/main" val="244793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A22B1A7C-85BF-4F85-98BE-DF8F68E054F1}"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18723DDA-D25F-474A-87B4-F8B46C2F9708}" type="slidenum">
              <a:rPr lang="" smtClean="0"/>
              <a:t>‹#›</a:t>
            </a:fld>
            <a:endParaRPr lang=""/>
          </a:p>
        </p:txBody>
      </p:sp>
    </p:spTree>
    <p:extLst>
      <p:ext uri="{BB962C8B-B14F-4D97-AF65-F5344CB8AC3E}">
        <p14:creationId xmlns:p14="http://schemas.microsoft.com/office/powerpoint/2010/main" val="445931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2B1A7C-85BF-4F85-98BE-DF8F68E054F1}"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18723DDA-D25F-474A-87B4-F8B46C2F9708}" type="slidenum">
              <a:rPr lang="" smtClean="0"/>
              <a:t>‹#›</a:t>
            </a:fld>
            <a:endParaRPr lang=""/>
          </a:p>
        </p:txBody>
      </p:sp>
    </p:spTree>
    <p:extLst>
      <p:ext uri="{BB962C8B-B14F-4D97-AF65-F5344CB8AC3E}">
        <p14:creationId xmlns:p14="http://schemas.microsoft.com/office/powerpoint/2010/main" val="2946653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A22B1A7C-85BF-4F85-98BE-DF8F68E054F1}"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18723DDA-D25F-474A-87B4-F8B46C2F9708}" type="slidenum">
              <a:rPr lang="" smtClean="0"/>
              <a:t>‹#›</a:t>
            </a:fld>
            <a:endParaRPr lang=""/>
          </a:p>
        </p:txBody>
      </p:sp>
    </p:spTree>
    <p:extLst>
      <p:ext uri="{BB962C8B-B14F-4D97-AF65-F5344CB8AC3E}">
        <p14:creationId xmlns:p14="http://schemas.microsoft.com/office/powerpoint/2010/main" val="3782727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A22B1A7C-85BF-4F85-98BE-DF8F68E054F1}" type="datetimeFigureOut">
              <a:rPr lang="" smtClean="0"/>
              <a:t>01/08/2021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18723DDA-D25F-474A-87B4-F8B46C2F9708}" type="slidenum">
              <a:rPr lang="" smtClean="0"/>
              <a:t>‹#›</a:t>
            </a:fld>
            <a:endParaRPr lang=""/>
          </a:p>
        </p:txBody>
      </p:sp>
    </p:spTree>
    <p:extLst>
      <p:ext uri="{BB962C8B-B14F-4D97-AF65-F5344CB8AC3E}">
        <p14:creationId xmlns:p14="http://schemas.microsoft.com/office/powerpoint/2010/main" val="1653957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A22B1A7C-85BF-4F85-98BE-DF8F68E054F1}" type="datetimeFigureOut">
              <a:rPr lang="" smtClean="0"/>
              <a:t>01/08/2021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18723DDA-D25F-474A-87B4-F8B46C2F9708}" type="slidenum">
              <a:rPr lang="" smtClean="0"/>
              <a:t>‹#›</a:t>
            </a:fld>
            <a:endParaRPr lang=""/>
          </a:p>
        </p:txBody>
      </p:sp>
    </p:spTree>
    <p:extLst>
      <p:ext uri="{BB962C8B-B14F-4D97-AF65-F5344CB8AC3E}">
        <p14:creationId xmlns:p14="http://schemas.microsoft.com/office/powerpoint/2010/main" val="2391213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B1A7C-85BF-4F85-98BE-DF8F68E054F1}" type="datetimeFigureOut">
              <a:rPr lang="" smtClean="0"/>
              <a:t>01/08/2021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18723DDA-D25F-474A-87B4-F8B46C2F9708}" type="slidenum">
              <a:rPr lang="" smtClean="0"/>
              <a:t>‹#›</a:t>
            </a:fld>
            <a:endParaRPr lang=""/>
          </a:p>
        </p:txBody>
      </p:sp>
    </p:spTree>
    <p:extLst>
      <p:ext uri="{BB962C8B-B14F-4D97-AF65-F5344CB8AC3E}">
        <p14:creationId xmlns:p14="http://schemas.microsoft.com/office/powerpoint/2010/main" val="1356330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2B1A7C-85BF-4F85-98BE-DF8F68E054F1}"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18723DDA-D25F-474A-87B4-F8B46C2F9708}" type="slidenum">
              <a:rPr lang="" smtClean="0"/>
              <a:t>‹#›</a:t>
            </a:fld>
            <a:endParaRPr lang=""/>
          </a:p>
        </p:txBody>
      </p:sp>
    </p:spTree>
    <p:extLst>
      <p:ext uri="{BB962C8B-B14F-4D97-AF65-F5344CB8AC3E}">
        <p14:creationId xmlns:p14="http://schemas.microsoft.com/office/powerpoint/2010/main" val="1451757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2B1A7C-85BF-4F85-98BE-DF8F68E054F1}"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18723DDA-D25F-474A-87B4-F8B46C2F9708}" type="slidenum">
              <a:rPr lang="" smtClean="0"/>
              <a:t>‹#›</a:t>
            </a:fld>
            <a:endParaRPr lang=""/>
          </a:p>
        </p:txBody>
      </p:sp>
    </p:spTree>
    <p:extLst>
      <p:ext uri="{BB962C8B-B14F-4D97-AF65-F5344CB8AC3E}">
        <p14:creationId xmlns:p14="http://schemas.microsoft.com/office/powerpoint/2010/main" val="3955450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B1A7C-85BF-4F85-98BE-DF8F68E054F1}" type="datetimeFigureOut">
              <a:rPr lang="" smtClean="0"/>
              <a:t>01/08/2021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723DDA-D25F-474A-87B4-F8B46C2F9708}" type="slidenum">
              <a:rPr lang="" smtClean="0"/>
              <a:t>‹#›</a:t>
            </a:fld>
            <a:endParaRPr lang=""/>
          </a:p>
        </p:txBody>
      </p:sp>
    </p:spTree>
    <p:extLst>
      <p:ext uri="{BB962C8B-B14F-4D97-AF65-F5344CB8AC3E}">
        <p14:creationId xmlns:p14="http://schemas.microsoft.com/office/powerpoint/2010/main" val="151138183"/>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0812" y="2819400"/>
            <a:ext cx="10512862" cy="1325563"/>
          </a:xfrm>
        </p:spPr>
        <p:txBody>
          <a:bodyPr/>
          <a:lstStyle/>
          <a:p>
            <a:r>
              <a:rPr lang="en-US" dirty="0"/>
              <a:t>Creating and Managing Tablespaces</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56492168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Viewing </a:t>
            </a:r>
            <a:r>
              <a:rPr lang="en-US" dirty="0" err="1"/>
              <a:t>Tablespace</a:t>
            </a:r>
            <a:r>
              <a:rPr lang="en-US" dirty="0"/>
              <a:t> </a:t>
            </a:r>
            <a:r>
              <a:rPr lang="en-US" dirty="0" smtClean="0"/>
              <a:t>Information</a:t>
            </a:r>
            <a:br>
              <a:rPr lang="en-US" dirty="0" smtClean="0"/>
            </a:br>
            <a:endParaRPr lang="en-US" altLang="es-MX" dirty="0"/>
          </a:p>
        </p:txBody>
      </p:sp>
      <p:sp>
        <p:nvSpPr>
          <p:cNvPr id="9219" name="Content Placeholder 9"/>
          <p:cNvSpPr>
            <a:spLocks noGrp="1"/>
          </p:cNvSpPr>
          <p:nvPr>
            <p:ph idx="1"/>
          </p:nvPr>
        </p:nvSpPr>
        <p:spPr>
          <a:xfrm>
            <a:off x="622138" y="1242485"/>
            <a:ext cx="10944549" cy="4714959"/>
          </a:xfrm>
        </p:spPr>
        <p:txBody>
          <a:bodyPr>
            <a:normAutofit lnSpcReduction="10000"/>
          </a:bodyPr>
          <a:lstStyle/>
          <a:p>
            <a:pPr>
              <a:defRPr/>
            </a:pPr>
            <a:r>
              <a:rPr lang="en-US" dirty="0">
                <a:latin typeface="+mn-lt"/>
              </a:rPr>
              <a:t>Tablespace and data file information can be obtained by querying the following views:</a:t>
            </a:r>
          </a:p>
          <a:p>
            <a:pPr lvl="1">
              <a:defRPr/>
            </a:pPr>
            <a:r>
              <a:rPr lang="en-US" dirty="0"/>
              <a:t>Tablespace information:</a:t>
            </a:r>
          </a:p>
          <a:p>
            <a:pPr lvl="2">
              <a:defRPr/>
            </a:pPr>
            <a:r>
              <a:rPr lang="en-US" dirty="0">
                <a:latin typeface="Courier New" panose="02070309020205020404" pitchFamily="49" charset="0"/>
                <a:cs typeface="Courier New" panose="02070309020205020404" pitchFamily="49" charset="0"/>
              </a:rPr>
              <a:t>CDB_TABLESPACES</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DBA_TABLESPACES</a:t>
            </a:r>
          </a:p>
          <a:p>
            <a:pPr lvl="2">
              <a:defRPr/>
            </a:pPr>
            <a:r>
              <a:rPr lang="en-US" dirty="0">
                <a:latin typeface="Courier New" panose="02070309020205020404" pitchFamily="49" charset="0"/>
                <a:cs typeface="Courier New" panose="02070309020205020404" pitchFamily="49" charset="0"/>
              </a:rPr>
              <a:t>V$TABLESPACE</a:t>
            </a:r>
          </a:p>
          <a:p>
            <a:pPr lvl="1">
              <a:defRPr/>
            </a:pPr>
            <a:r>
              <a:rPr lang="en-US" dirty="0"/>
              <a:t>Data file information:</a:t>
            </a:r>
          </a:p>
          <a:p>
            <a:pPr lvl="2">
              <a:defRPr/>
            </a:pPr>
            <a:r>
              <a:rPr lang="en-US" dirty="0">
                <a:latin typeface="Courier New" panose="02070309020205020404" pitchFamily="49" charset="0"/>
                <a:cs typeface="Courier New" panose="02070309020205020404" pitchFamily="49" charset="0"/>
              </a:rPr>
              <a:t>CDB_DATA_FILES</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DBA_DATA_FILES</a:t>
            </a:r>
          </a:p>
          <a:p>
            <a:pPr lvl="2">
              <a:defRPr/>
            </a:pPr>
            <a:r>
              <a:rPr lang="en-US" dirty="0">
                <a:latin typeface="Courier New" panose="02070309020205020404" pitchFamily="49" charset="0"/>
                <a:cs typeface="Courier New" panose="02070309020205020404" pitchFamily="49" charset="0"/>
              </a:rPr>
              <a:t>V$DATAFILE</a:t>
            </a:r>
          </a:p>
          <a:p>
            <a:pPr lvl="1">
              <a:defRPr/>
            </a:pPr>
            <a:r>
              <a:rPr lang="en-US" dirty="0"/>
              <a:t>Temp file information:</a:t>
            </a:r>
          </a:p>
          <a:p>
            <a:pPr lvl="2">
              <a:defRPr/>
            </a:pPr>
            <a:r>
              <a:rPr lang="en-US" dirty="0">
                <a:latin typeface="Courier New" panose="02070309020205020404" pitchFamily="49" charset="0"/>
                <a:cs typeface="Courier New" panose="02070309020205020404" pitchFamily="49" charset="0"/>
              </a:rPr>
              <a:t>CDB_TEMP_FILES</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DBA_TEMP_FILES</a:t>
            </a:r>
          </a:p>
          <a:p>
            <a:pPr lvl="2">
              <a:defRPr/>
            </a:pPr>
            <a:r>
              <a:rPr lang="en-US" dirty="0">
                <a:latin typeface="Courier New" panose="02070309020205020404" pitchFamily="49" charset="0"/>
                <a:cs typeface="Courier New" panose="02070309020205020404" pitchFamily="49" charset="0"/>
              </a:rPr>
              <a:t>V$TEMPFILE</a:t>
            </a:r>
          </a:p>
          <a:p>
            <a:pPr lvl="1">
              <a:defRPr/>
            </a:pPr>
            <a:r>
              <a:rPr lang="en-US" dirty="0"/>
              <a:t>Tables in a tablespace:</a:t>
            </a:r>
          </a:p>
          <a:p>
            <a:pPr lvl="2">
              <a:defRPr/>
            </a:pPr>
            <a:r>
              <a:rPr lang="en-US" dirty="0">
                <a:latin typeface="Courier New" panose="02070309020205020404" pitchFamily="49" charset="0"/>
                <a:cs typeface="Courier New" panose="02070309020205020404" pitchFamily="49" charset="0"/>
              </a:rPr>
              <a:t>ALL_TABLES</a:t>
            </a:r>
          </a:p>
        </p:txBody>
      </p:sp>
    </p:spTree>
    <p:custDataLst>
      <p:tags r:id="rId1"/>
    </p:custDataLst>
    <p:extLst>
      <p:ext uri="{BB962C8B-B14F-4D97-AF65-F5344CB8AC3E}">
        <p14:creationId xmlns:p14="http://schemas.microsoft.com/office/powerpoint/2010/main" val="4068919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7982" y="304800"/>
            <a:ext cx="10512862" cy="1325563"/>
          </a:xfrm>
        </p:spPr>
        <p:txBody>
          <a:bodyPr>
            <a:normAutofit fontScale="90000"/>
          </a:bodyPr>
          <a:lstStyle/>
          <a:p>
            <a:pPr eaLnBrk="1" hangingPunct="1"/>
            <a:r>
              <a:rPr lang="en-US" dirty="0"/>
              <a:t>Review: Implementing Oracle Managed Files (OMF</a:t>
            </a:r>
            <a:r>
              <a:rPr lang="en-US" dirty="0" smtClean="0"/>
              <a:t>)</a:t>
            </a:r>
            <a:br>
              <a:rPr lang="en-US" dirty="0" smtClean="0"/>
            </a:br>
            <a:endParaRPr lang="en-US" altLang="es-MX" dirty="0"/>
          </a:p>
        </p:txBody>
      </p:sp>
      <p:sp>
        <p:nvSpPr>
          <p:cNvPr id="9219" name="Content Placeholder 9"/>
          <p:cNvSpPr>
            <a:spLocks noGrp="1"/>
          </p:cNvSpPr>
          <p:nvPr>
            <p:ph idx="1"/>
          </p:nvPr>
        </p:nvSpPr>
        <p:spPr/>
        <p:txBody>
          <a:bodyPr/>
          <a:lstStyle/>
          <a:p>
            <a:pPr lvl="1">
              <a:buClr>
                <a:schemeClr val="accent1"/>
              </a:buClr>
              <a:defRPr/>
            </a:pPr>
            <a:r>
              <a:rPr lang="en-US" dirty="0"/>
              <a:t>Specify file operations in terms of database objects rather than file names</a:t>
            </a:r>
            <a:r>
              <a:rPr lang="en-US" dirty="0" smtClean="0"/>
              <a:t>.</a:t>
            </a:r>
          </a:p>
          <a:p>
            <a:pPr lvl="1">
              <a:buClr>
                <a:schemeClr val="accent1"/>
              </a:buClr>
              <a:defRPr/>
            </a:pPr>
            <a:endParaRPr lang="en-US" dirty="0"/>
          </a:p>
          <a:p>
            <a:pPr lvl="1">
              <a:buClr>
                <a:schemeClr val="accent1"/>
              </a:buClr>
              <a:defRPr/>
            </a:pPr>
            <a:endParaRPr lang="en-US" dirty="0" smtClean="0"/>
          </a:p>
          <a:p>
            <a:pPr lvl="1">
              <a:buClr>
                <a:schemeClr val="accent1"/>
              </a:buClr>
              <a:defRPr/>
            </a:pPr>
            <a:endParaRPr lang="en-US" dirty="0"/>
          </a:p>
          <a:p>
            <a:pPr lvl="1">
              <a:buClr>
                <a:schemeClr val="accent1"/>
              </a:buClr>
              <a:defRPr/>
            </a:pPr>
            <a:endParaRPr lang="en-US" dirty="0"/>
          </a:p>
          <a:p>
            <a:pPr lvl="1">
              <a:buClr>
                <a:schemeClr val="accent1"/>
              </a:buClr>
              <a:defRPr/>
            </a:pPr>
            <a:endParaRPr lang="en-US" dirty="0"/>
          </a:p>
          <a:p>
            <a:pPr marL="457063" lvl="1" indent="0">
              <a:buClr>
                <a:schemeClr val="accent1"/>
              </a:buClr>
              <a:buNone/>
              <a:defRPr/>
            </a:pPr>
            <a:endParaRPr lang="en-US" dirty="0"/>
          </a:p>
          <a:p>
            <a:pPr lvl="1">
              <a:buClr>
                <a:schemeClr val="accent1"/>
              </a:buClr>
              <a:defRPr/>
            </a:pPr>
            <a:r>
              <a:rPr lang="en-US" dirty="0"/>
              <a:t>Example:</a:t>
            </a:r>
          </a:p>
        </p:txBody>
      </p:sp>
      <p:graphicFrame>
        <p:nvGraphicFramePr>
          <p:cNvPr id="4" name="Group 465"/>
          <p:cNvGraphicFramePr>
            <a:graphicFrameLocks noGrp="1"/>
          </p:cNvGraphicFramePr>
          <p:nvPr>
            <p:extLst>
              <p:ext uri="{D42A27DB-BD31-4B8C-83A1-F6EECF244321}">
                <p14:modId xmlns:p14="http://schemas.microsoft.com/office/powerpoint/2010/main" val="2470073396"/>
              </p:ext>
            </p:extLst>
          </p:nvPr>
        </p:nvGraphicFramePr>
        <p:xfrm>
          <a:off x="989012" y="2399875"/>
          <a:ext cx="9979400" cy="2118360"/>
        </p:xfrm>
        <a:graphic>
          <a:graphicData uri="http://schemas.openxmlformats.org/drawingml/2006/table">
            <a:tbl>
              <a:tblPr firstRow="1" firstCol="1" bandRow="1">
                <a:tableStyleId>{5FD0F851-EC5A-4D38-B0AD-8093EC10F338}</a:tableStyleId>
              </a:tblPr>
              <a:tblGrid>
                <a:gridCol w="4230483">
                  <a:extLst>
                    <a:ext uri="{9D8B030D-6E8A-4147-A177-3AD203B41FA5}">
                      <a16:colId xmlns="" xmlns:a16="http://schemas.microsoft.com/office/drawing/2014/main" val="20000"/>
                    </a:ext>
                  </a:extLst>
                </a:gridCol>
                <a:gridCol w="5748917">
                  <a:extLst>
                    <a:ext uri="{9D8B030D-6E8A-4147-A177-3AD203B41FA5}">
                      <a16:colId xmlns="" xmlns:a16="http://schemas.microsoft.com/office/drawing/2014/main" val="20001"/>
                    </a:ext>
                  </a:extLst>
                </a:gridCol>
              </a:tblGrid>
              <a:tr h="46689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Parameter</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Description</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 xmlns:a16="http://schemas.microsoft.com/office/drawing/2014/main" val="10000"/>
                  </a:ext>
                </a:extLst>
              </a:tr>
              <a:tr h="6124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DB_CREATE_FILE_DEST</a:t>
                      </a:r>
                      <a:endPar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Defines the location of the default file system directory for data files and temporary files</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 xmlns:a16="http://schemas.microsoft.com/office/drawing/2014/main" val="10001"/>
                  </a:ext>
                </a:extLst>
              </a:tr>
              <a:tr h="43789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DB_CREATE_ONLINE_LOG_DEST_n</a:t>
                      </a:r>
                      <a:endPar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Defines the location for redo log files and control file creation</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 xmlns:a16="http://schemas.microsoft.com/office/drawing/2014/main" val="10002"/>
                  </a:ext>
                </a:extLst>
              </a:tr>
              <a:tr h="43789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DB_RECOVERY_FILE_DEST</a:t>
                      </a:r>
                      <a:endPar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Gives the default location for the fast recovery area</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 xmlns:a16="http://schemas.microsoft.com/office/drawing/2014/main" val="10003"/>
                  </a:ext>
                </a:extLst>
              </a:tr>
            </a:tbl>
          </a:graphicData>
        </a:graphic>
      </p:graphicFrame>
      <p:sp>
        <p:nvSpPr>
          <p:cNvPr id="5" name="Content Placeholder 2"/>
          <p:cNvSpPr txBox="1">
            <a:spLocks/>
          </p:cNvSpPr>
          <p:nvPr/>
        </p:nvSpPr>
        <p:spPr bwMode="gray">
          <a:xfrm>
            <a:off x="989012" y="5105400"/>
            <a:ext cx="10750394"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ALTER SYSTEM SET DB_CREATE_FILE_DEST='/u01/app/oracle/oradata';</a:t>
            </a:r>
          </a:p>
          <a:p>
            <a:pPr marL="609493" indent="-609493" defTabSz="533307">
              <a:tabLst>
                <a:tab pos="533307" algn="r"/>
                <a:tab pos="897310" algn="l"/>
              </a:tabLst>
              <a:defRPr/>
            </a:pPr>
            <a:r>
              <a:rPr lang="en-US" b="1" dirty="0">
                <a:latin typeface="Courier New" pitchFamily="49" charset="0"/>
              </a:rPr>
              <a:t>SQL&gt; CREATE TABLESPACE tbs_1; </a:t>
            </a:r>
          </a:p>
        </p:txBody>
      </p:sp>
    </p:spTree>
    <p:custDataLst>
      <p:tags r:id="rId1"/>
    </p:custDataLst>
    <p:extLst>
      <p:ext uri="{BB962C8B-B14F-4D97-AF65-F5344CB8AC3E}">
        <p14:creationId xmlns:p14="http://schemas.microsoft.com/office/powerpoint/2010/main" val="241042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168829074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913497" y="228600"/>
            <a:ext cx="10361830" cy="549274"/>
          </a:xfrm>
        </p:spPr>
        <p:txBody>
          <a:bodyPr>
            <a:normAutofit fontScale="90000"/>
          </a:bodyPr>
          <a:lstStyle/>
          <a:p>
            <a:pPr eaLnBrk="1" hangingPunct="1"/>
            <a:r>
              <a:rPr lang="en-US" dirty="0"/>
              <a:t>Moving or Renaming Online Data Files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8049" y="1116641"/>
            <a:ext cx="8312727" cy="4624718"/>
          </a:xfrm>
          <a:prstGeom prst="rect">
            <a:avLst/>
          </a:prstGeom>
        </p:spPr>
      </p:pic>
    </p:spTree>
    <p:custDataLst>
      <p:tags r:id="rId1"/>
    </p:custDataLst>
    <p:extLst>
      <p:ext uri="{BB962C8B-B14F-4D97-AF65-F5344CB8AC3E}">
        <p14:creationId xmlns:p14="http://schemas.microsoft.com/office/powerpoint/2010/main" val="3652987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84212" y="152400"/>
            <a:ext cx="10512862" cy="1325563"/>
          </a:xfrm>
        </p:spPr>
        <p:txBody>
          <a:bodyPr/>
          <a:lstStyle/>
          <a:p>
            <a:pPr eaLnBrk="1" hangingPunct="1"/>
            <a:r>
              <a:rPr lang="en-US" dirty="0"/>
              <a:t>Examples: Moving and Renaming Online Data Files</a:t>
            </a:r>
            <a:endParaRPr lang="en-US" altLang="es-MX" dirty="0"/>
          </a:p>
        </p:txBody>
      </p:sp>
      <p:sp>
        <p:nvSpPr>
          <p:cNvPr id="9219" name="Content Placeholder 9"/>
          <p:cNvSpPr>
            <a:spLocks noGrp="1"/>
          </p:cNvSpPr>
          <p:nvPr>
            <p:ph idx="1"/>
          </p:nvPr>
        </p:nvSpPr>
        <p:spPr/>
        <p:txBody>
          <a:bodyPr/>
          <a:lstStyle/>
          <a:p>
            <a:pPr lvl="1">
              <a:buClr>
                <a:schemeClr val="accent1"/>
              </a:buClr>
              <a:defRPr/>
            </a:pPr>
            <a:r>
              <a:rPr lang="en-US" dirty="0"/>
              <a:t>Relocating an online data file:</a:t>
            </a:r>
          </a:p>
          <a:p>
            <a:pPr lvl="1">
              <a:buClr>
                <a:schemeClr val="accent1"/>
              </a:buClr>
              <a:defRPr/>
            </a:pPr>
            <a:endParaRPr lang="en-US" dirty="0"/>
          </a:p>
          <a:p>
            <a:pPr lvl="1">
              <a:buClr>
                <a:schemeClr val="accent1"/>
              </a:buClr>
              <a:defRPr/>
            </a:pPr>
            <a:endParaRPr lang="en-US" dirty="0"/>
          </a:p>
          <a:p>
            <a:pPr lvl="1">
              <a:buClr>
                <a:schemeClr val="accent1"/>
              </a:buClr>
              <a:defRPr/>
            </a:pPr>
            <a:r>
              <a:rPr lang="en-US" dirty="0"/>
              <a:t>Copying a data file from a file system to Automatic Storage Management (ASM):</a:t>
            </a:r>
          </a:p>
          <a:p>
            <a:pPr lvl="1">
              <a:buClr>
                <a:schemeClr val="accent1"/>
              </a:buClr>
              <a:defRPr/>
            </a:pPr>
            <a:endParaRPr lang="en-US" dirty="0"/>
          </a:p>
          <a:p>
            <a:pPr marL="91440" lvl="1" indent="0">
              <a:buClr>
                <a:schemeClr val="accent1"/>
              </a:buClr>
              <a:buNone/>
              <a:defRPr/>
            </a:pPr>
            <a:endParaRPr lang="en-US" dirty="0"/>
          </a:p>
          <a:p>
            <a:pPr lvl="1">
              <a:buClr>
                <a:schemeClr val="accent1"/>
              </a:buClr>
              <a:defRPr/>
            </a:pPr>
            <a:r>
              <a:rPr lang="en-US" dirty="0"/>
              <a:t>Renaming an online data file:</a:t>
            </a:r>
          </a:p>
        </p:txBody>
      </p:sp>
      <p:sp>
        <p:nvSpPr>
          <p:cNvPr id="4" name="Content Placeholder 2"/>
          <p:cNvSpPr txBox="1">
            <a:spLocks/>
          </p:cNvSpPr>
          <p:nvPr/>
        </p:nvSpPr>
        <p:spPr bwMode="gray">
          <a:xfrm>
            <a:off x="1275586" y="2209800"/>
            <a:ext cx="10436665"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ALTER DATABASE MOVE DATAFILE '/disk1/myexample01.dbf' </a:t>
            </a:r>
          </a:p>
          <a:p>
            <a:pPr marL="609493" indent="-609493" defTabSz="533307">
              <a:tabLst>
                <a:tab pos="533307" algn="r"/>
                <a:tab pos="897310" algn="l"/>
              </a:tabLst>
              <a:defRPr/>
            </a:pPr>
            <a:r>
              <a:rPr lang="en-US" b="1" dirty="0">
                <a:latin typeface="Courier New" pitchFamily="49" charset="0"/>
              </a:rPr>
              <a:t>  2  TO '/disk2/myexample01.dbf'; </a:t>
            </a:r>
          </a:p>
        </p:txBody>
      </p:sp>
      <p:sp>
        <p:nvSpPr>
          <p:cNvPr id="5" name="Content Placeholder 2"/>
          <p:cNvSpPr txBox="1">
            <a:spLocks/>
          </p:cNvSpPr>
          <p:nvPr/>
        </p:nvSpPr>
        <p:spPr bwMode="gray">
          <a:xfrm>
            <a:off x="1296547" y="3733800"/>
            <a:ext cx="10750394"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ALTER DATABASE MOVE DATAFILE '/disk1/myexample01.dbf' </a:t>
            </a:r>
          </a:p>
          <a:p>
            <a:pPr marL="609493" indent="-609493" defTabSz="533307">
              <a:tabLst>
                <a:tab pos="533307" algn="r"/>
                <a:tab pos="897310" algn="l"/>
              </a:tabLst>
              <a:defRPr/>
            </a:pPr>
            <a:r>
              <a:rPr lang="en-US" b="1" dirty="0">
                <a:latin typeface="Courier New" pitchFamily="49" charset="0"/>
              </a:rPr>
              <a:t>  2  TO '+DiskGroup2' KEEP; </a:t>
            </a:r>
          </a:p>
        </p:txBody>
      </p:sp>
      <p:sp>
        <p:nvSpPr>
          <p:cNvPr id="6" name="Content Placeholder 2"/>
          <p:cNvSpPr txBox="1">
            <a:spLocks/>
          </p:cNvSpPr>
          <p:nvPr/>
        </p:nvSpPr>
        <p:spPr bwMode="gray">
          <a:xfrm>
            <a:off x="1296547" y="4906824"/>
            <a:ext cx="10750394"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ALTER DATABASE MOVE DATAFILE '/disk1/myexample01.dbf‘</a:t>
            </a:r>
          </a:p>
          <a:p>
            <a:pPr marL="609493" indent="-609493" defTabSz="533307">
              <a:tabLst>
                <a:tab pos="533307" algn="r"/>
                <a:tab pos="897310" algn="l"/>
              </a:tabLst>
              <a:defRPr/>
            </a:pPr>
            <a:r>
              <a:rPr lang="en-US" b="1" dirty="0">
                <a:latin typeface="Courier New" pitchFamily="49" charset="0"/>
              </a:rPr>
              <a:t>  2  TO '/disk1/myexample02.dbf'; </a:t>
            </a:r>
          </a:p>
        </p:txBody>
      </p:sp>
    </p:spTree>
    <p:custDataLst>
      <p:tags r:id="rId1"/>
    </p:custDataLst>
    <p:extLst>
      <p:ext uri="{BB962C8B-B14F-4D97-AF65-F5344CB8AC3E}">
        <p14:creationId xmlns:p14="http://schemas.microsoft.com/office/powerpoint/2010/main" val="3243002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4547" y="365553"/>
            <a:ext cx="1149804" cy="952500"/>
          </a:xfrm>
          <a:prstGeom prst="rect">
            <a:avLst/>
          </a:prstGeom>
        </p:spPr>
      </p:pic>
      <p:grpSp>
        <p:nvGrpSpPr>
          <p:cNvPr id="5" name="Group 4"/>
          <p:cNvGrpSpPr/>
          <p:nvPr/>
        </p:nvGrpSpPr>
        <p:grpSpPr>
          <a:xfrm>
            <a:off x="1304277" y="1318053"/>
            <a:ext cx="9580270" cy="4221894"/>
            <a:chOff x="830654" y="1268641"/>
            <a:chExt cx="7482693" cy="3021738"/>
          </a:xfrm>
        </p:grpSpPr>
        <p:sp>
          <p:nvSpPr>
            <p:cNvPr id="6" name="Freeform 5"/>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7" name="Rounded Rectangle 6"/>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5362" name="Title 1"/>
          <p:cNvSpPr>
            <a:spLocks noGrp="1"/>
          </p:cNvSpPr>
          <p:nvPr>
            <p:ph type="title"/>
          </p:nvPr>
        </p:nvSpPr>
        <p:spPr>
          <a:xfrm>
            <a:off x="583548" y="64685"/>
            <a:ext cx="10046565" cy="549274"/>
          </a:xfrm>
        </p:spPr>
        <p:txBody>
          <a:bodyPr>
            <a:normAutofit fontScale="90000"/>
          </a:bodyPr>
          <a:lstStyle/>
          <a:p>
            <a:pPr eaLnBrk="1" hangingPunct="1"/>
            <a:r>
              <a:rPr lang="en-US" dirty="0"/>
              <a:t>Tablespace Encryption by Default in DBCS</a:t>
            </a:r>
            <a:endParaRPr lang="en-US" altLang="es-MX" dirty="0"/>
          </a:p>
        </p:txBody>
      </p:sp>
      <p:sp>
        <p:nvSpPr>
          <p:cNvPr id="9219" name="Content Placeholder 9"/>
          <p:cNvSpPr>
            <a:spLocks noGrp="1"/>
          </p:cNvSpPr>
          <p:nvPr>
            <p:ph idx="1"/>
          </p:nvPr>
        </p:nvSpPr>
        <p:spPr>
          <a:xfrm>
            <a:off x="1983011" y="1960126"/>
            <a:ext cx="8222802" cy="2657030"/>
          </a:xfrm>
        </p:spPr>
        <p:txBody>
          <a:bodyPr>
            <a:normAutofit lnSpcReduction="10000"/>
          </a:bodyPr>
          <a:lstStyle/>
          <a:p>
            <a:pPr lvl="1">
              <a:buClr>
                <a:schemeClr val="accent1"/>
              </a:buClr>
              <a:defRPr/>
            </a:pPr>
            <a:r>
              <a:rPr lang="en-US" dirty="0"/>
              <a:t>In Oracle Database Cloud Service, user-created tablespaces are encrypted by default.</a:t>
            </a:r>
          </a:p>
          <a:p>
            <a:pPr lvl="1">
              <a:buClr>
                <a:schemeClr val="accent1"/>
              </a:buClr>
              <a:defRPr/>
            </a:pPr>
            <a:r>
              <a:rPr lang="en-US" dirty="0"/>
              <a:t>Tablespaces created when the database is first created (in the root container, PDB seed, and </a:t>
            </a:r>
            <a:r>
              <a:rPr lang="en-US" dirty="0">
                <a:latin typeface="Courier New" panose="02070309020205020404" pitchFamily="49" charset="0"/>
                <a:cs typeface="Courier New" panose="02070309020205020404" pitchFamily="49" charset="0"/>
              </a:rPr>
              <a:t>PDB1</a:t>
            </a:r>
            <a:r>
              <a:rPr lang="en-US" dirty="0"/>
              <a:t>) are NOT encrypted.</a:t>
            </a:r>
          </a:p>
          <a:p>
            <a:pPr lvl="1">
              <a:buClr>
                <a:schemeClr val="accent1"/>
              </a:buClr>
              <a:defRPr/>
            </a:pPr>
            <a:r>
              <a:rPr lang="en-US" dirty="0"/>
              <a:t>The default encryption algorithm is </a:t>
            </a:r>
            <a:r>
              <a:rPr lang="en-US" dirty="0">
                <a:cs typeface="Courier New" panose="02070309020205020404" pitchFamily="49" charset="0"/>
              </a:rPr>
              <a:t>AES128</a:t>
            </a:r>
            <a:r>
              <a:rPr lang="en-US" dirty="0"/>
              <a:t>.</a:t>
            </a:r>
          </a:p>
          <a:p>
            <a:pPr lvl="1">
              <a:buClr>
                <a:schemeClr val="accent1"/>
              </a:buClr>
              <a:defRPr/>
            </a:pPr>
            <a:r>
              <a:rPr lang="en-US" dirty="0"/>
              <a:t>The underlying architecture supporting this feature is Transparent Data Encryption (TDE).</a:t>
            </a:r>
          </a:p>
        </p:txBody>
      </p:sp>
    </p:spTree>
    <p:custDataLst>
      <p:tags r:id="rId1"/>
    </p:custDataLst>
    <p:extLst>
      <p:ext uri="{BB962C8B-B14F-4D97-AF65-F5344CB8AC3E}">
        <p14:creationId xmlns:p14="http://schemas.microsoft.com/office/powerpoint/2010/main" val="2899105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912812" y="152400"/>
            <a:ext cx="10361830" cy="625474"/>
          </a:xfrm>
        </p:spPr>
        <p:txBody>
          <a:bodyPr>
            <a:normAutofit fontScale="90000"/>
          </a:bodyPr>
          <a:lstStyle/>
          <a:p>
            <a:pPr eaLnBrk="1" hangingPunct="1"/>
            <a:r>
              <a:rPr lang="en-US" altLang="es-MX" dirty="0"/>
              <a:t>Controlling Tablespace Encryption by Default</a:t>
            </a:r>
          </a:p>
        </p:txBody>
      </p:sp>
      <p:graphicFrame>
        <p:nvGraphicFramePr>
          <p:cNvPr id="4" name="Group 465"/>
          <p:cNvGraphicFramePr>
            <a:graphicFrameLocks noGrp="1"/>
          </p:cNvGraphicFramePr>
          <p:nvPr>
            <p:extLst>
              <p:ext uri="{D42A27DB-BD31-4B8C-83A1-F6EECF244321}">
                <p14:modId xmlns:p14="http://schemas.microsoft.com/office/powerpoint/2010/main" val="1613663824"/>
              </p:ext>
            </p:extLst>
          </p:nvPr>
        </p:nvGraphicFramePr>
        <p:xfrm>
          <a:off x="1371243" y="1290956"/>
          <a:ext cx="9446339" cy="4276088"/>
        </p:xfrm>
        <a:graphic>
          <a:graphicData uri="http://schemas.openxmlformats.org/drawingml/2006/table">
            <a:tbl>
              <a:tblPr firstRow="1" firstCol="1" bandRow="1">
                <a:tableStyleId>{5FD0F851-EC5A-4D38-B0AD-8093EC10F338}</a:tableStyleId>
              </a:tblPr>
              <a:tblGrid>
                <a:gridCol w="2133044">
                  <a:extLst>
                    <a:ext uri="{9D8B030D-6E8A-4147-A177-3AD203B41FA5}">
                      <a16:colId xmlns="" xmlns:a16="http://schemas.microsoft.com/office/drawing/2014/main" val="20000"/>
                    </a:ext>
                  </a:extLst>
                </a:gridCol>
                <a:gridCol w="7313295">
                  <a:extLst>
                    <a:ext uri="{9D8B030D-6E8A-4147-A177-3AD203B41FA5}">
                      <a16:colId xmlns="" xmlns:a16="http://schemas.microsoft.com/office/drawing/2014/main" val="20001"/>
                    </a:ext>
                  </a:extLst>
                </a:gridCol>
              </a:tblGrid>
              <a:tr h="52818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558CCD"/>
                          </a:solidFill>
                          <a:effectLst/>
                        </a:rPr>
                        <a:t>Parameter Value</a:t>
                      </a:r>
                      <a:endParaRPr kumimoji="0" lang="en-US" sz="1900" b="1" i="0" u="none" strike="noStrike" cap="none" normalizeH="0" baseline="0" dirty="0">
                        <a:ln>
                          <a:noFill/>
                        </a:ln>
                        <a:solidFill>
                          <a:srgbClr val="558CCD"/>
                        </a:solidFill>
                        <a:effectLst/>
                        <a:latin typeface="Arial" pitchFamily="34" charset="0"/>
                      </a:endParaRPr>
                    </a:p>
                  </a:txBody>
                  <a:tcPr marL="121888" marR="121888" marT="121888" marB="121888"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558CCD"/>
                          </a:solidFill>
                          <a:effectLst/>
                        </a:rPr>
                        <a:t>Description</a:t>
                      </a:r>
                      <a:endParaRPr kumimoji="0" lang="en-US" sz="1900" b="1" i="0" u="none" strike="noStrike" cap="none" normalizeH="0" baseline="0" dirty="0">
                        <a:ln>
                          <a:noFill/>
                        </a:ln>
                        <a:solidFill>
                          <a:srgbClr val="558CCD"/>
                        </a:solidFill>
                        <a:effectLst/>
                        <a:latin typeface="Arial" pitchFamily="34" charset="0"/>
                      </a:endParaRPr>
                    </a:p>
                  </a:txBody>
                  <a:tcPr marL="121888" marR="121888" marT="121888" marB="121888" horzOverflow="overflow">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0"/>
                  </a:ext>
                </a:extLst>
              </a:tr>
              <a:tr h="1096994">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itchFamily="49" charset="0"/>
                          <a:cs typeface="Courier New" pitchFamily="49" charset="0"/>
                        </a:rPr>
                        <a:t>ALWAYS</a:t>
                      </a:r>
                      <a:endParaRPr kumimoji="0" lang="en-US" sz="1900" b="0" i="0" u="none" strike="noStrike" cap="none" normalizeH="0" baseline="0" dirty="0">
                        <a:ln>
                          <a:noFill/>
                        </a:ln>
                        <a:solidFill>
                          <a:srgbClr val="000000"/>
                        </a:solidFill>
                        <a:effectLst/>
                        <a:latin typeface="Courier New" pitchFamily="49" charset="0"/>
                        <a:cs typeface="Courier New" pitchFamily="49" charset="0"/>
                      </a:endParaRPr>
                    </a:p>
                  </a:txBody>
                  <a:tcPr marL="121888" marR="121888" marT="121888" marB="121888"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000000"/>
                          </a:solidFill>
                          <a:effectLst/>
                        </a:rPr>
                        <a:t>Any tablespace created will be transparently encrypted with the </a:t>
                      </a:r>
                      <a:r>
                        <a:rPr kumimoji="0" lang="en-US" sz="1900" u="none" strike="noStrike" cap="none" normalizeH="0" baseline="0" dirty="0">
                          <a:ln>
                            <a:noFill/>
                          </a:ln>
                          <a:solidFill>
                            <a:srgbClr val="000000"/>
                          </a:solidFill>
                          <a:effectLst/>
                          <a:latin typeface="Courier New" pitchFamily="49" charset="0"/>
                          <a:cs typeface="Courier New" pitchFamily="49" charset="0"/>
                        </a:rPr>
                        <a:t>AES128</a:t>
                      </a:r>
                      <a:r>
                        <a:rPr kumimoji="0" lang="en-US" sz="1900" u="none" strike="noStrike" cap="none" normalizeH="0" baseline="0" dirty="0">
                          <a:ln>
                            <a:noFill/>
                          </a:ln>
                          <a:solidFill>
                            <a:srgbClr val="000000"/>
                          </a:solidFill>
                          <a:effectLst/>
                        </a:rPr>
                        <a:t> algorithm unless a different algorithm is specified in the </a:t>
                      </a:r>
                      <a:r>
                        <a:rPr kumimoji="0" lang="en-US" sz="1900" u="none" strike="noStrike" cap="none" normalizeH="0" baseline="0" dirty="0">
                          <a:ln>
                            <a:noFill/>
                          </a:ln>
                          <a:solidFill>
                            <a:srgbClr val="000000"/>
                          </a:solidFill>
                          <a:effectLst/>
                          <a:latin typeface="Courier New" pitchFamily="49" charset="0"/>
                          <a:cs typeface="Courier New" pitchFamily="49" charset="0"/>
                        </a:rPr>
                        <a:t>ENCRYPTION</a:t>
                      </a:r>
                      <a:r>
                        <a:rPr kumimoji="0" lang="en-US" sz="1900" u="none" strike="noStrike" cap="none" normalizeH="0" baseline="0" dirty="0">
                          <a:ln>
                            <a:noFill/>
                          </a:ln>
                          <a:solidFill>
                            <a:srgbClr val="000000"/>
                          </a:solidFill>
                          <a:effectLst/>
                        </a:rPr>
                        <a:t> clause.</a:t>
                      </a:r>
                      <a:endParaRPr kumimoji="0" lang="en-US" sz="1900" b="0" i="0" u="none" strike="noStrike" cap="none" normalizeH="0" baseline="0" dirty="0">
                        <a:ln>
                          <a:noFill/>
                        </a:ln>
                        <a:solidFill>
                          <a:srgbClr val="000000"/>
                        </a:solidFill>
                        <a:effectLst/>
                        <a:latin typeface="Arial" pitchFamily="34" charset="0"/>
                      </a:endParaRPr>
                    </a:p>
                  </a:txBody>
                  <a:tcPr marL="121888" marR="121888" marT="121888" marB="121888"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1"/>
                  </a:ext>
                </a:extLst>
              </a:tr>
              <a:tr h="172268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itchFamily="49" charset="0"/>
                          <a:cs typeface="Courier New" pitchFamily="49" charset="0"/>
                        </a:rPr>
                        <a:t>CLOUD_ONLY</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(Default value)</a:t>
                      </a:r>
                    </a:p>
                  </a:txBody>
                  <a:tcPr marL="121888" marR="121888" marT="121888" marB="121888"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000000"/>
                          </a:solidFill>
                          <a:effectLst/>
                        </a:rPr>
                        <a:t>Tablespaces created in a Database Cloud Service database will be transparently encrypted with the </a:t>
                      </a:r>
                      <a:r>
                        <a:rPr kumimoji="0" lang="en-US" sz="1900" u="none" strike="noStrike" cap="none" normalizeH="0" baseline="0" dirty="0">
                          <a:ln>
                            <a:noFill/>
                          </a:ln>
                          <a:solidFill>
                            <a:srgbClr val="000000"/>
                          </a:solidFill>
                          <a:effectLst/>
                          <a:latin typeface="Courier New" pitchFamily="49" charset="0"/>
                          <a:cs typeface="Courier New" pitchFamily="49" charset="0"/>
                        </a:rPr>
                        <a:t>AES128</a:t>
                      </a:r>
                      <a:r>
                        <a:rPr kumimoji="0" lang="en-US" sz="1900" u="none" strike="noStrike" cap="none" normalizeH="0" baseline="0" dirty="0">
                          <a:ln>
                            <a:noFill/>
                          </a:ln>
                          <a:solidFill>
                            <a:srgbClr val="000000"/>
                          </a:solidFill>
                          <a:effectLst/>
                        </a:rPr>
                        <a:t> algorithm unless a</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u="none" strike="noStrike" cap="none" normalizeH="0" baseline="0" dirty="0">
                          <a:ln>
                            <a:noFill/>
                          </a:ln>
                          <a:solidFill>
                            <a:srgbClr val="000000"/>
                          </a:solidFill>
                          <a:effectLst/>
                        </a:rPr>
                        <a:t>different algorithm is specified in the </a:t>
                      </a:r>
                      <a:r>
                        <a:rPr kumimoji="0" lang="en-US" sz="1900" u="none" strike="noStrike" cap="none" normalizeH="0" baseline="0" dirty="0">
                          <a:ln>
                            <a:noFill/>
                          </a:ln>
                          <a:solidFill>
                            <a:srgbClr val="000000"/>
                          </a:solidFill>
                          <a:effectLst/>
                          <a:latin typeface="Courier New" pitchFamily="49" charset="0"/>
                          <a:cs typeface="Courier New" pitchFamily="49" charset="0"/>
                        </a:rPr>
                        <a:t>ENCRYPTION</a:t>
                      </a:r>
                      <a:r>
                        <a:rPr kumimoji="0" lang="en-US" sz="1900" u="none" strike="noStrike" cap="none" normalizeH="0" baseline="0" dirty="0">
                          <a:ln>
                            <a:noFill/>
                          </a:ln>
                          <a:solidFill>
                            <a:srgbClr val="000000"/>
                          </a:solidFill>
                          <a:effectLst/>
                        </a:rPr>
                        <a:t> clause. For non-Database Cloud Service databases, tablespaces will only be encrypted if the </a:t>
                      </a:r>
                      <a:r>
                        <a:rPr kumimoji="0" lang="en-US" sz="1900" u="none" strike="noStrike" cap="none" normalizeH="0" baseline="0" dirty="0">
                          <a:ln>
                            <a:noFill/>
                          </a:ln>
                          <a:solidFill>
                            <a:srgbClr val="000000"/>
                          </a:solidFill>
                          <a:effectLst/>
                          <a:latin typeface="Courier New" pitchFamily="49" charset="0"/>
                          <a:cs typeface="Courier New" pitchFamily="49" charset="0"/>
                        </a:rPr>
                        <a:t>ENCRYPTION</a:t>
                      </a:r>
                      <a:r>
                        <a:rPr kumimoji="0" lang="en-US" sz="1900" u="none" strike="noStrike" cap="none" normalizeH="0" baseline="0" dirty="0">
                          <a:ln>
                            <a:noFill/>
                          </a:ln>
                          <a:solidFill>
                            <a:srgbClr val="000000"/>
                          </a:solidFill>
                          <a:effectLst/>
                        </a:rPr>
                        <a:t> clause is specified. </a:t>
                      </a:r>
                      <a:endParaRPr kumimoji="0" lang="en-US" sz="1900" b="1" i="0" u="none" strike="noStrike" cap="none" normalizeH="0" baseline="0" dirty="0">
                        <a:ln>
                          <a:noFill/>
                        </a:ln>
                        <a:solidFill>
                          <a:srgbClr val="000000"/>
                        </a:solidFill>
                        <a:effectLst/>
                        <a:latin typeface="Arial" pitchFamily="34" charset="0"/>
                      </a:endParaRPr>
                    </a:p>
                  </a:txBody>
                  <a:tcPr marL="121888" marR="121888" marT="121888" marB="121888"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2"/>
                  </a:ext>
                </a:extLst>
              </a:tr>
              <a:tr h="86947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itchFamily="49" charset="0"/>
                          <a:cs typeface="Courier New" pitchFamily="49" charset="0"/>
                        </a:rPr>
                        <a:t>DDL</a:t>
                      </a:r>
                    </a:p>
                  </a:txBody>
                  <a:tcPr marL="121888" marR="121888" marT="121888" marB="121888" horzOverflow="overflow">
                    <a:lnT w="12700" cap="flat" cmpd="sng" algn="ctr">
                      <a:solidFill>
                        <a:schemeClr val="accent5"/>
                      </a:solidFill>
                      <a:prstDash val="solid"/>
                      <a:round/>
                      <a:headEnd type="none" w="med" len="med"/>
                      <a:tailEnd type="none" w="med" len="med"/>
                    </a:lnT>
                    <a:solidFill>
                      <a:schemeClr val="accent5">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Tablespaces are not transparently encrypted and are only</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Arial" pitchFamily="34" charset="0"/>
                        </a:rPr>
                        <a:t>encrypted if the </a:t>
                      </a:r>
                      <a:r>
                        <a:rPr kumimoji="0" lang="en-US" sz="1900" b="0" i="0" u="none" strike="noStrike" cap="none" normalizeH="0" baseline="0" dirty="0">
                          <a:ln>
                            <a:noFill/>
                          </a:ln>
                          <a:solidFill>
                            <a:srgbClr val="000000"/>
                          </a:solidFill>
                          <a:effectLst/>
                          <a:latin typeface="Courier New" pitchFamily="49" charset="0"/>
                          <a:cs typeface="Courier New" pitchFamily="49" charset="0"/>
                        </a:rPr>
                        <a:t>ENCRYPTION</a:t>
                      </a:r>
                      <a:r>
                        <a:rPr kumimoji="0" lang="en-US" sz="1900" b="0" i="0" u="none" strike="noStrike" cap="none" normalizeH="0" baseline="0" dirty="0">
                          <a:ln>
                            <a:noFill/>
                          </a:ln>
                          <a:solidFill>
                            <a:srgbClr val="000000"/>
                          </a:solidFill>
                          <a:effectLst/>
                          <a:latin typeface="Arial" pitchFamily="34" charset="0"/>
                        </a:rPr>
                        <a:t> clause is specified.</a:t>
                      </a:r>
                    </a:p>
                  </a:txBody>
                  <a:tcPr marL="121888" marR="121888" marT="121888" marB="121888" horzOverflow="overflow">
                    <a:lnT w="12700" cap="flat" cmpd="sng" algn="ctr">
                      <a:solidFill>
                        <a:schemeClr val="accent5"/>
                      </a:solidFill>
                      <a:prstDash val="solid"/>
                      <a:round/>
                      <a:headEnd type="none" w="med" len="med"/>
                      <a:tailEnd type="none" w="med" len="med"/>
                    </a:lnT>
                    <a:solidFill>
                      <a:schemeClr val="accent5">
                        <a:lumMod val="20000"/>
                        <a:lumOff val="80000"/>
                      </a:schemeClr>
                    </a:solidFill>
                  </a:tcPr>
                </a:tc>
                <a:extLst>
                  <a:ext uri="{0D108BD9-81ED-4DB2-BD59-A6C34878D82A}">
                    <a16:rowId xmlns=""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662589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12047" y="1226303"/>
            <a:ext cx="10058399" cy="3367180"/>
            <a:chOff x="830654" y="1268641"/>
            <a:chExt cx="7482693" cy="3031903"/>
          </a:xfrm>
        </p:grpSpPr>
        <p:sp>
          <p:nvSpPr>
            <p:cNvPr id="7" name="Freeform 6"/>
            <p:cNvSpPr/>
            <p:nvPr/>
          </p:nvSpPr>
          <p:spPr bwMode="auto">
            <a:xfrm>
              <a:off x="1005948" y="4254825"/>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8" name="Rounded Rectangle 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5362" name="Title 1"/>
          <p:cNvSpPr>
            <a:spLocks noGrp="1"/>
          </p:cNvSpPr>
          <p:nvPr>
            <p:ph type="title"/>
          </p:nvPr>
        </p:nvSpPr>
        <p:spPr>
          <a:xfrm>
            <a:off x="851719" y="790586"/>
            <a:ext cx="10133230" cy="53104"/>
          </a:xfrm>
        </p:spPr>
        <p:txBody>
          <a:bodyPr>
            <a:normAutofit fontScale="90000"/>
          </a:bodyPr>
          <a:lstStyle/>
          <a:p>
            <a:pPr eaLnBrk="1" hangingPunct="1"/>
            <a:r>
              <a:rPr lang="en-US" dirty="0"/>
              <a:t>Managing the Software Keystore and Master Encryption </a:t>
            </a:r>
            <a:r>
              <a:rPr lang="en-US" dirty="0" smtClean="0"/>
              <a:t>Key</a:t>
            </a:r>
            <a:br>
              <a:rPr lang="en-US" dirty="0" smtClean="0"/>
            </a:br>
            <a:endParaRPr lang="en-US" altLang="es-MX" dirty="0"/>
          </a:p>
        </p:txBody>
      </p:sp>
      <p:sp>
        <p:nvSpPr>
          <p:cNvPr id="9219" name="Content Placeholder 9"/>
          <p:cNvSpPr>
            <a:spLocks noGrp="1"/>
          </p:cNvSpPr>
          <p:nvPr>
            <p:ph idx="1"/>
          </p:nvPr>
        </p:nvSpPr>
        <p:spPr>
          <a:xfrm>
            <a:off x="1571871" y="1371600"/>
            <a:ext cx="9045082" cy="2642597"/>
          </a:xfrm>
        </p:spPr>
        <p:txBody>
          <a:bodyPr>
            <a:normAutofit lnSpcReduction="10000"/>
          </a:bodyPr>
          <a:lstStyle/>
          <a:p>
            <a:pPr lvl="1">
              <a:buClr>
                <a:schemeClr val="accent1"/>
              </a:buClr>
              <a:defRPr/>
            </a:pPr>
            <a:r>
              <a:rPr lang="en-US" dirty="0"/>
              <a:t>When the Database Cloud Service instance is created, a local auto-login software keystore is also created.</a:t>
            </a:r>
          </a:p>
          <a:p>
            <a:pPr lvl="1">
              <a:buClr>
                <a:schemeClr val="accent1"/>
              </a:buClr>
              <a:defRPr/>
            </a:pPr>
            <a:r>
              <a:rPr lang="en-US" dirty="0"/>
              <a:t>The keystore is local to the compute node and is protected by a system-generated password.</a:t>
            </a:r>
          </a:p>
          <a:p>
            <a:pPr lvl="1">
              <a:buClr>
                <a:schemeClr val="accent1"/>
              </a:buClr>
              <a:defRPr/>
            </a:pPr>
            <a:r>
              <a:rPr lang="en-US" dirty="0"/>
              <a:t>The auto-login software keystore is automatically opened when accessed.</a:t>
            </a:r>
          </a:p>
          <a:p>
            <a:pPr lvl="1">
              <a:buClr>
                <a:schemeClr val="accent1"/>
              </a:buClr>
              <a:defRPr/>
            </a:pPr>
            <a:r>
              <a:rPr lang="en-US" dirty="0"/>
              <a:t>Use the </a:t>
            </a:r>
            <a:r>
              <a:rPr lang="en-US" dirty="0">
                <a:latin typeface="Courier New" panose="02070309020205020404" pitchFamily="49" charset="0"/>
                <a:cs typeface="Courier New" panose="02070309020205020404" pitchFamily="49" charset="0"/>
              </a:rPr>
              <a:t>dbaascli</a:t>
            </a:r>
            <a:r>
              <a:rPr lang="en-US" dirty="0"/>
              <a:t> utility to change (rotate) the master encryption key.</a:t>
            </a:r>
          </a:p>
        </p:txBody>
      </p:sp>
      <p:sp>
        <p:nvSpPr>
          <p:cNvPr id="4" name="Content Placeholder 2"/>
          <p:cNvSpPr txBox="1">
            <a:spLocks/>
          </p:cNvSpPr>
          <p:nvPr/>
        </p:nvSpPr>
        <p:spPr bwMode="gray">
          <a:xfrm>
            <a:off x="2055812" y="5029200"/>
            <a:ext cx="6675149" cy="134475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DBAAS&gt; tde rotate masterkey</a:t>
            </a:r>
          </a:p>
          <a:p>
            <a:pPr marL="609493" indent="-609493" defTabSz="533307">
              <a:tabLst>
                <a:tab pos="533307" algn="r"/>
                <a:tab pos="897310" algn="l"/>
              </a:tabLst>
              <a:defRPr/>
            </a:pPr>
            <a:r>
              <a:rPr lang="en-US" b="1" dirty="0">
                <a:latin typeface="Courier New" pitchFamily="49" charset="0"/>
              </a:rPr>
              <a:t>Executing command tde rotate masterkey</a:t>
            </a:r>
          </a:p>
          <a:p>
            <a:pPr marL="609493" indent="-609493" defTabSz="533307">
              <a:tabLst>
                <a:tab pos="533307" algn="r"/>
                <a:tab pos="897310" algn="l"/>
              </a:tabLst>
              <a:defRPr/>
            </a:pPr>
            <a:r>
              <a:rPr lang="en-US" b="1" dirty="0">
                <a:latin typeface="Courier New" pitchFamily="49" charset="0"/>
              </a:rPr>
              <a:t>Enter keystore password:</a:t>
            </a:r>
          </a:p>
          <a:p>
            <a:pPr marL="609493" indent="-609493" defTabSz="533307">
              <a:tabLst>
                <a:tab pos="533307" algn="r"/>
                <a:tab pos="897310" algn="l"/>
              </a:tabLst>
              <a:defRPr/>
            </a:pPr>
            <a:r>
              <a:rPr lang="en-US" b="1" dirty="0">
                <a:latin typeface="Courier New" pitchFamily="49" charset="0"/>
              </a:rPr>
              <a:t>Successfully rotated TDE masterkey</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0446" y="152400"/>
            <a:ext cx="1149804" cy="952500"/>
          </a:xfrm>
          <a:prstGeom prst="rect">
            <a:avLst/>
          </a:prstGeom>
        </p:spPr>
      </p:pic>
    </p:spTree>
    <p:custDataLst>
      <p:tags r:id="rId1"/>
    </p:custDataLst>
    <p:extLst>
      <p:ext uri="{BB962C8B-B14F-4D97-AF65-F5344CB8AC3E}">
        <p14:creationId xmlns:p14="http://schemas.microsoft.com/office/powerpoint/2010/main" val="1581787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22138" y="304800"/>
            <a:ext cx="9218830" cy="549274"/>
          </a:xfrm>
        </p:spPr>
        <p:txBody>
          <a:bodyPr>
            <a:normAutofit fontScale="90000"/>
          </a:bodyPr>
          <a:lstStyle/>
          <a:p>
            <a:r>
              <a:rPr lang="en-US" dirty="0"/>
              <a:t>Creating an Encrypted Tablespace by Using a Nondefault Algorithm</a:t>
            </a:r>
            <a:endParaRPr lang="en-US" altLang="es-MX" dirty="0"/>
          </a:p>
        </p:txBody>
      </p:sp>
      <p:sp>
        <p:nvSpPr>
          <p:cNvPr id="9219" name="Content Placeholder 9"/>
          <p:cNvSpPr>
            <a:spLocks noGrp="1"/>
          </p:cNvSpPr>
          <p:nvPr>
            <p:ph idx="1"/>
          </p:nvPr>
        </p:nvSpPr>
        <p:spPr>
          <a:xfrm>
            <a:off x="622138" y="1242485"/>
            <a:ext cx="10944549" cy="3599269"/>
          </a:xfrm>
        </p:spPr>
        <p:txBody>
          <a:bodyPr>
            <a:normAutofit fontScale="92500" lnSpcReduction="10000"/>
          </a:bodyPr>
          <a:lstStyle/>
          <a:p>
            <a:pPr lvl="1">
              <a:buClr>
                <a:schemeClr val="accent1"/>
              </a:buClr>
              <a:defRPr/>
            </a:pPr>
            <a:r>
              <a:rPr lang="en-US" dirty="0"/>
              <a:t>Use the </a:t>
            </a:r>
            <a:r>
              <a:rPr lang="en-US" dirty="0">
                <a:latin typeface="Courier New" panose="02070309020205020404" pitchFamily="49" charset="0"/>
                <a:cs typeface="Courier New" panose="02070309020205020404" pitchFamily="49" charset="0"/>
              </a:rPr>
              <a:t>ENCRYPTION</a:t>
            </a:r>
            <a:r>
              <a:rPr lang="en-US" dirty="0"/>
              <a:t> </a:t>
            </a:r>
            <a:r>
              <a:rPr lang="en-US" dirty="0">
                <a:latin typeface="Courier New" panose="02070309020205020404" pitchFamily="49" charset="0"/>
                <a:cs typeface="Courier New" panose="02070309020205020404" pitchFamily="49" charset="0"/>
              </a:rPr>
              <a:t>USING</a:t>
            </a:r>
            <a:r>
              <a:rPr lang="en-US" dirty="0"/>
              <a:t> clause to specify the algorithm</a:t>
            </a:r>
            <a:r>
              <a:rPr lang="en-US" dirty="0" smtClean="0"/>
              <a:t>:</a:t>
            </a:r>
          </a:p>
          <a:p>
            <a:pPr lvl="1">
              <a:buClr>
                <a:schemeClr val="accent1"/>
              </a:buClr>
              <a:defRPr/>
            </a:pPr>
            <a:endParaRPr lang="en-US" dirty="0"/>
          </a:p>
          <a:p>
            <a:pPr lvl="1">
              <a:buClr>
                <a:schemeClr val="accent1"/>
              </a:buClr>
              <a:defRPr/>
            </a:pPr>
            <a:endParaRPr lang="en-US" dirty="0"/>
          </a:p>
          <a:p>
            <a:pPr lvl="1">
              <a:buClr>
                <a:schemeClr val="accent1"/>
              </a:buClr>
              <a:defRPr/>
            </a:pPr>
            <a:endParaRPr lang="en-US" dirty="0"/>
          </a:p>
          <a:p>
            <a:pPr lvl="1">
              <a:buClr>
                <a:schemeClr val="accent1"/>
              </a:buClr>
              <a:defRPr/>
            </a:pPr>
            <a:endParaRPr lang="en-US" dirty="0"/>
          </a:p>
          <a:p>
            <a:pPr lvl="1">
              <a:buClr>
                <a:schemeClr val="accent1"/>
              </a:buClr>
              <a:defRPr/>
            </a:pPr>
            <a:endParaRPr lang="en-US" dirty="0"/>
          </a:p>
          <a:p>
            <a:pPr lvl="1">
              <a:buClr>
                <a:schemeClr val="accent1"/>
              </a:buClr>
              <a:defRPr/>
            </a:pPr>
            <a:r>
              <a:rPr lang="en-US" dirty="0"/>
              <a:t>Restrictions:</a:t>
            </a:r>
          </a:p>
          <a:p>
            <a:pPr lvl="2">
              <a:buClr>
                <a:schemeClr val="accent1"/>
              </a:buClr>
              <a:defRPr/>
            </a:pPr>
            <a:r>
              <a:rPr lang="en-US" dirty="0"/>
              <a:t>Temporary and undo tablespaces cannot be encrypted.</a:t>
            </a:r>
          </a:p>
          <a:p>
            <a:pPr lvl="2">
              <a:buClr>
                <a:schemeClr val="accent1"/>
              </a:buClr>
              <a:defRPr/>
            </a:pPr>
            <a:r>
              <a:rPr lang="en-US" dirty="0">
                <a:latin typeface="Courier New" panose="02070309020205020404" pitchFamily="49" charset="0"/>
                <a:cs typeface="Courier New" panose="02070309020205020404" pitchFamily="49" charset="0"/>
              </a:rPr>
              <a:t>BFILE</a:t>
            </a:r>
            <a:r>
              <a:rPr lang="en-US" dirty="0"/>
              <a:t> data type and external tables are not encrypted.</a:t>
            </a:r>
          </a:p>
          <a:p>
            <a:pPr lvl="2">
              <a:buClr>
                <a:schemeClr val="accent1"/>
              </a:buClr>
              <a:defRPr/>
            </a:pPr>
            <a:r>
              <a:rPr lang="en-US" dirty="0"/>
              <a:t>The key for an encrypted tablespace cannot be changed.</a:t>
            </a:r>
          </a:p>
          <a:p>
            <a:pPr lvl="2">
              <a:buClr>
                <a:schemeClr val="accent1"/>
              </a:buClr>
              <a:defRPr/>
            </a:pPr>
            <a:r>
              <a:rPr lang="en-US" dirty="0"/>
              <a:t>The </a:t>
            </a:r>
            <a:r>
              <a:rPr lang="en-US" dirty="0">
                <a:latin typeface="Courier New" panose="02070309020205020404" pitchFamily="49" charset="0"/>
                <a:cs typeface="Courier New" panose="02070309020205020404" pitchFamily="49" charset="0"/>
              </a:rPr>
              <a:t>SYSTEM</a:t>
            </a:r>
            <a:r>
              <a:rPr lang="en-US" dirty="0"/>
              <a:t> tablespace cannot be encrypted.</a:t>
            </a:r>
          </a:p>
        </p:txBody>
      </p:sp>
      <p:sp>
        <p:nvSpPr>
          <p:cNvPr id="4" name="Content Placeholder 2"/>
          <p:cNvSpPr txBox="1">
            <a:spLocks/>
          </p:cNvSpPr>
          <p:nvPr/>
        </p:nvSpPr>
        <p:spPr bwMode="gray">
          <a:xfrm>
            <a:off x="989012" y="1600200"/>
            <a:ext cx="10431469" cy="134475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CREATE TABLESPACE encrypt_ts</a:t>
            </a:r>
          </a:p>
          <a:p>
            <a:pPr marL="609493" indent="-609493" defTabSz="533307">
              <a:tabLst>
                <a:tab pos="533307" algn="r"/>
                <a:tab pos="897310" algn="l"/>
              </a:tabLst>
              <a:defRPr/>
            </a:pPr>
            <a:r>
              <a:rPr lang="en-US" b="1" dirty="0">
                <a:latin typeface="Courier New" pitchFamily="49" charset="0"/>
              </a:rPr>
              <a:t>     DATAFILE '$ORACLE_HOME/dbs/encrypt.dat' SIZE 100M</a:t>
            </a:r>
          </a:p>
          <a:p>
            <a:pPr marL="609493" indent="-609493" defTabSz="533307">
              <a:tabLst>
                <a:tab pos="533307" algn="r"/>
                <a:tab pos="897310" algn="l"/>
              </a:tabLst>
              <a:defRPr/>
            </a:pPr>
            <a:r>
              <a:rPr lang="en-US" b="1" dirty="0">
                <a:latin typeface="Courier New" pitchFamily="49" charset="0"/>
              </a:rPr>
              <a:t>     ENCRYPTION USING '3DES168'</a:t>
            </a:r>
          </a:p>
          <a:p>
            <a:pPr marL="609493" indent="-609493" defTabSz="533307">
              <a:tabLst>
                <a:tab pos="533307" algn="r"/>
                <a:tab pos="897310" algn="l"/>
              </a:tabLst>
              <a:defRPr/>
            </a:pPr>
            <a:r>
              <a:rPr lang="en-US" b="1" dirty="0">
                <a:latin typeface="Courier New" pitchFamily="49" charset="0"/>
              </a:rPr>
              <a:t>     DEFAULT STORAGE (ENCRYPT); </a:t>
            </a:r>
          </a:p>
        </p:txBody>
      </p:sp>
    </p:spTree>
    <p:custDataLst>
      <p:tags r:id="rId1"/>
    </p:custDataLst>
    <p:extLst>
      <p:ext uri="{BB962C8B-B14F-4D97-AF65-F5344CB8AC3E}">
        <p14:creationId xmlns:p14="http://schemas.microsoft.com/office/powerpoint/2010/main" val="1649408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50812" y="5257800"/>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4338" name="Title 1"/>
          <p:cNvSpPr>
            <a:spLocks noGrp="1"/>
          </p:cNvSpPr>
          <p:nvPr>
            <p:ph type="title"/>
          </p:nvPr>
        </p:nvSpPr>
        <p:spPr/>
        <p:txBody>
          <a:bodyPr/>
          <a:lstStyle/>
          <a:p>
            <a:pPr eaLnBrk="1" hangingPunct="1"/>
            <a:r>
              <a:rPr lang="en-US" altLang="es-MX" dirty="0"/>
              <a:t>Objectives</a:t>
            </a:r>
          </a:p>
        </p:txBody>
      </p:sp>
      <p:sp>
        <p:nvSpPr>
          <p:cNvPr id="9" name="Content Placeholder 8"/>
          <p:cNvSpPr>
            <a:spLocks noGrp="1"/>
          </p:cNvSpPr>
          <p:nvPr>
            <p:ph idx="1"/>
          </p:nvPr>
        </p:nvSpPr>
        <p:spPr/>
        <p:txBody>
          <a:bodyPr/>
          <a:lstStyle/>
          <a:p>
            <a:r>
              <a:rPr lang="en-US" dirty="0"/>
              <a:t>After completing this lesson, you should be able to:</a:t>
            </a:r>
          </a:p>
          <a:p>
            <a:pPr lvl="1"/>
            <a:r>
              <a:rPr lang="en-US" dirty="0"/>
              <a:t>Explain how table data is stored in the database</a:t>
            </a:r>
          </a:p>
          <a:p>
            <a:pPr lvl="1"/>
            <a:r>
              <a:rPr lang="en-US" dirty="0"/>
              <a:t>Use SQL*Plus to:</a:t>
            </a:r>
          </a:p>
          <a:p>
            <a:pPr lvl="2"/>
            <a:r>
              <a:rPr lang="en-US" dirty="0"/>
              <a:t>Create and drop tablespaces</a:t>
            </a:r>
          </a:p>
          <a:p>
            <a:pPr lvl="2"/>
            <a:r>
              <a:rPr lang="en-US" dirty="0"/>
              <a:t>Alter tablespaces</a:t>
            </a:r>
          </a:p>
          <a:p>
            <a:pPr lvl="2"/>
            <a:r>
              <a:rPr lang="en-US" dirty="0"/>
              <a:t>View tablespace information</a:t>
            </a:r>
          </a:p>
          <a:p>
            <a:pPr lvl="1"/>
            <a:r>
              <a:rPr lang="en-US" dirty="0"/>
              <a:t>Implement Oracle Managed Files (OMF)</a:t>
            </a:r>
          </a:p>
          <a:p>
            <a:pPr lvl="1"/>
            <a:r>
              <a:rPr lang="en-US" dirty="0"/>
              <a:t>Use SQL*Plus to move and rename online data files</a:t>
            </a:r>
          </a:p>
          <a:p>
            <a:pPr lvl="1"/>
            <a:r>
              <a:rPr lang="en-US" dirty="0"/>
              <a:t>Implement tablespace encryption</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3665954"/>
          </a:xfrm>
        </p:spPr>
        <p:txBody>
          <a:bodyPr/>
          <a:lstStyle/>
          <a:p>
            <a:r>
              <a:rPr lang="en-US" dirty="0"/>
              <a:t>In this lesson, you should have learned how to:</a:t>
            </a:r>
          </a:p>
          <a:p>
            <a:pPr lvl="1"/>
            <a:r>
              <a:rPr lang="en-US" dirty="0"/>
              <a:t>Explain how table data is stored in the database</a:t>
            </a:r>
          </a:p>
          <a:p>
            <a:pPr lvl="1"/>
            <a:r>
              <a:rPr lang="en-US" dirty="0"/>
              <a:t>Use SQL*Plus to:</a:t>
            </a:r>
          </a:p>
          <a:p>
            <a:pPr lvl="2"/>
            <a:r>
              <a:rPr lang="en-US" dirty="0"/>
              <a:t>Create and drop tablespaces</a:t>
            </a:r>
          </a:p>
          <a:p>
            <a:pPr lvl="2"/>
            <a:r>
              <a:rPr lang="en-US" dirty="0"/>
              <a:t>Alter tablespaces</a:t>
            </a:r>
          </a:p>
          <a:p>
            <a:pPr lvl="2"/>
            <a:r>
              <a:rPr lang="en-US" dirty="0"/>
              <a:t>View tablespace information</a:t>
            </a:r>
          </a:p>
          <a:p>
            <a:pPr lvl="1"/>
            <a:r>
              <a:rPr lang="en-US" dirty="0"/>
              <a:t>Implement Oracle Managed Files (OMF)</a:t>
            </a:r>
          </a:p>
          <a:p>
            <a:pPr lvl="1"/>
            <a:r>
              <a:rPr lang="en-US" dirty="0"/>
              <a:t>Use SQL*Plus to move and rename online data files</a:t>
            </a:r>
          </a:p>
          <a:p>
            <a:pPr lvl="1"/>
            <a:r>
              <a:rPr lang="en-US" dirty="0"/>
              <a:t>Implement tablespace encryption</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12</a:t>
            </a:r>
            <a:r>
              <a:rPr lang="en-US"/>
              <a:t>: </a:t>
            </a:r>
            <a:r>
              <a:rPr lang="en-US" smtClean="0"/>
              <a:t>Overview</a:t>
            </a:r>
            <a:br>
              <a:rPr lang="en-US" smtClean="0"/>
            </a:br>
            <a:endParaRPr lang="en-US" dirty="0"/>
          </a:p>
        </p:txBody>
      </p:sp>
      <p:sp>
        <p:nvSpPr>
          <p:cNvPr id="28675" name="Rectangle 18"/>
          <p:cNvSpPr>
            <a:spLocks noGrp="1" noChangeArrowheads="1"/>
          </p:cNvSpPr>
          <p:nvPr>
            <p:ph idx="1"/>
          </p:nvPr>
        </p:nvSpPr>
        <p:spPr>
          <a:xfrm>
            <a:off x="622138" y="1242485"/>
            <a:ext cx="10944549" cy="1234519"/>
          </a:xfrm>
        </p:spPr>
        <p:txBody>
          <a:bodyPr/>
          <a:lstStyle/>
          <a:p>
            <a:pPr lvl="1">
              <a:buClr>
                <a:schemeClr val="accent1"/>
              </a:buClr>
            </a:pPr>
            <a:r>
              <a:rPr lang="en-US" dirty="0"/>
              <a:t>12-1: Viewing Tablespace Information</a:t>
            </a:r>
          </a:p>
          <a:p>
            <a:pPr lvl="1">
              <a:buClr>
                <a:schemeClr val="accent1"/>
              </a:buClr>
            </a:pPr>
            <a:r>
              <a:rPr lang="en-US" dirty="0"/>
              <a:t>12-2: Creating a Tablespace</a:t>
            </a:r>
          </a:p>
          <a:p>
            <a:pPr lvl="1">
              <a:buClr>
                <a:schemeClr val="accent1"/>
              </a:buClr>
            </a:pPr>
            <a:r>
              <a:rPr lang="en-US" dirty="0"/>
              <a:t>12-3: Creating a Tablespace that is Encrypted by Default</a:t>
            </a:r>
          </a:p>
        </p:txBody>
      </p:sp>
    </p:spTree>
    <p:custDataLst>
      <p:tags r:id="rId1"/>
    </p:custData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836612" y="304800"/>
            <a:ext cx="10285630" cy="320674"/>
          </a:xfrm>
        </p:spPr>
        <p:txBody>
          <a:bodyPr>
            <a:normAutofit fontScale="90000"/>
          </a:bodyPr>
          <a:lstStyle/>
          <a:p>
            <a:pPr eaLnBrk="1" hangingPunct="1"/>
            <a:r>
              <a:rPr lang="en-US" dirty="0"/>
              <a:t>How Table Data Is Stored</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6540" y="772690"/>
            <a:ext cx="8335744" cy="5312621"/>
          </a:xfrm>
          <a:prstGeom prst="rect">
            <a:avLst/>
          </a:prstGeom>
        </p:spPr>
      </p:pic>
    </p:spTree>
    <p:custDataLst>
      <p:tags r:id="rId1"/>
    </p:custDataLst>
    <p:extLst>
      <p:ext uri="{BB962C8B-B14F-4D97-AF65-F5344CB8AC3E}">
        <p14:creationId xmlns:p14="http://schemas.microsoft.com/office/powerpoint/2010/main" val="60850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760412" y="84137"/>
            <a:ext cx="10512862" cy="1325563"/>
          </a:xfrm>
        </p:spPr>
        <p:txBody>
          <a:bodyPr/>
          <a:lstStyle/>
          <a:p>
            <a:pPr eaLnBrk="1" hangingPunct="1"/>
            <a:r>
              <a:rPr lang="en-US" dirty="0"/>
              <a:t>Database Block Content</a:t>
            </a:r>
          </a:p>
        </p:txBody>
      </p:sp>
      <p:sp>
        <p:nvSpPr>
          <p:cNvPr id="5" name="Rectangle 3"/>
          <p:cNvSpPr>
            <a:spLocks noChangeArrowheads="1"/>
          </p:cNvSpPr>
          <p:nvPr/>
        </p:nvSpPr>
        <p:spPr bwMode="auto">
          <a:xfrm>
            <a:off x="7847012" y="2141538"/>
            <a:ext cx="16764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50000"/>
              </a:spcBef>
              <a:buClrTx/>
              <a:buFontTx/>
              <a:buNone/>
            </a:pPr>
            <a:r>
              <a:rPr lang="en-US" altLang="en-US" dirty="0"/>
              <a:t>Block header</a:t>
            </a:r>
          </a:p>
        </p:txBody>
      </p:sp>
      <p:sp>
        <p:nvSpPr>
          <p:cNvPr id="6" name="Rectangle 4"/>
          <p:cNvSpPr>
            <a:spLocks noChangeArrowheads="1"/>
          </p:cNvSpPr>
          <p:nvPr/>
        </p:nvSpPr>
        <p:spPr bwMode="auto">
          <a:xfrm>
            <a:off x="7847012" y="2797175"/>
            <a:ext cx="15398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50000"/>
              </a:spcBef>
              <a:buClrTx/>
              <a:buFontTx/>
              <a:buNone/>
            </a:pPr>
            <a:r>
              <a:rPr lang="en-US" altLang="en-US" dirty="0"/>
              <a:t>Free space</a:t>
            </a:r>
          </a:p>
        </p:txBody>
      </p:sp>
      <p:sp>
        <p:nvSpPr>
          <p:cNvPr id="7" name="Rectangle 5"/>
          <p:cNvSpPr>
            <a:spLocks noChangeArrowheads="1"/>
          </p:cNvSpPr>
          <p:nvPr/>
        </p:nvSpPr>
        <p:spPr bwMode="auto">
          <a:xfrm>
            <a:off x="7847012" y="4343400"/>
            <a:ext cx="1268413"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50000"/>
              </a:spcBef>
              <a:buClrTx/>
              <a:buFontTx/>
              <a:buNone/>
            </a:pPr>
            <a:r>
              <a:rPr lang="en-US" altLang="en-US" dirty="0"/>
              <a:t>Row data</a:t>
            </a:r>
          </a:p>
        </p:txBody>
      </p:sp>
      <p:sp>
        <p:nvSpPr>
          <p:cNvPr id="8" name="Line 6"/>
          <p:cNvSpPr>
            <a:spLocks noChangeShapeType="1"/>
          </p:cNvSpPr>
          <p:nvPr/>
        </p:nvSpPr>
        <p:spPr bwMode="auto">
          <a:xfrm>
            <a:off x="6627812" y="2979738"/>
            <a:ext cx="1158875" cy="0"/>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en-US" dirty="0"/>
          </a:p>
        </p:txBody>
      </p:sp>
      <p:sp>
        <p:nvSpPr>
          <p:cNvPr id="28" name="Line 26"/>
          <p:cNvSpPr>
            <a:spLocks noChangeShapeType="1"/>
          </p:cNvSpPr>
          <p:nvPr/>
        </p:nvSpPr>
        <p:spPr bwMode="auto">
          <a:xfrm flipV="1">
            <a:off x="3976687" y="3048000"/>
            <a:ext cx="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9" name="Line 27"/>
          <p:cNvSpPr>
            <a:spLocks noChangeShapeType="1"/>
          </p:cNvSpPr>
          <p:nvPr/>
        </p:nvSpPr>
        <p:spPr bwMode="auto">
          <a:xfrm>
            <a:off x="3976687" y="2667000"/>
            <a:ext cx="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30" name="Line 28"/>
          <p:cNvSpPr>
            <a:spLocks noChangeShapeType="1"/>
          </p:cNvSpPr>
          <p:nvPr/>
        </p:nvSpPr>
        <p:spPr bwMode="auto">
          <a:xfrm>
            <a:off x="6627812" y="4524375"/>
            <a:ext cx="1143000" cy="0"/>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en-US" dirty="0"/>
          </a:p>
        </p:txBody>
      </p:sp>
      <p:sp>
        <p:nvSpPr>
          <p:cNvPr id="31" name="Text Box 29"/>
          <p:cNvSpPr txBox="1">
            <a:spLocks noChangeArrowheads="1"/>
          </p:cNvSpPr>
          <p:nvPr/>
        </p:nvSpPr>
        <p:spPr bwMode="auto">
          <a:xfrm>
            <a:off x="2852737" y="2792412"/>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Growth</a:t>
            </a:r>
          </a:p>
        </p:txBody>
      </p:sp>
      <p:sp>
        <p:nvSpPr>
          <p:cNvPr id="32" name="Line 30"/>
          <p:cNvSpPr>
            <a:spLocks noChangeShapeType="1"/>
          </p:cNvSpPr>
          <p:nvPr/>
        </p:nvSpPr>
        <p:spPr bwMode="auto">
          <a:xfrm>
            <a:off x="6627812" y="2333625"/>
            <a:ext cx="1120775" cy="0"/>
          </a:xfrm>
          <a:prstGeom prst="line">
            <a:avLst/>
          </a:prstGeom>
          <a:noFill/>
          <a:ln w="2857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en-US" dirty="0"/>
          </a:p>
        </p:txBody>
      </p:sp>
      <p:sp>
        <p:nvSpPr>
          <p:cNvPr id="33" name="Rectangle 32"/>
          <p:cNvSpPr>
            <a:spLocks noChangeAspect="1"/>
          </p:cNvSpPr>
          <p:nvPr/>
        </p:nvSpPr>
        <p:spPr bwMode="gray">
          <a:xfrm>
            <a:off x="4494212" y="2045850"/>
            <a:ext cx="1916549" cy="621149"/>
          </a:xfrm>
          <a:prstGeom prst="rect">
            <a:avLst/>
          </a:prstGeom>
          <a:solidFill>
            <a:srgbClr val="3A913F"/>
          </a:solidFill>
          <a:ln w="1905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n-lt"/>
              <a:ea typeface="Calibri" charset="0"/>
              <a:cs typeface="Calibri" charset="0"/>
            </a:endParaRPr>
          </a:p>
        </p:txBody>
      </p:sp>
      <p:sp>
        <p:nvSpPr>
          <p:cNvPr id="34" name="Rectangle 33"/>
          <p:cNvSpPr>
            <a:spLocks noChangeAspect="1"/>
          </p:cNvSpPr>
          <p:nvPr/>
        </p:nvSpPr>
        <p:spPr bwMode="gray">
          <a:xfrm>
            <a:off x="4494212" y="3373438"/>
            <a:ext cx="1916549" cy="2341562"/>
          </a:xfrm>
          <a:prstGeom prst="rect">
            <a:avLst/>
          </a:prstGeom>
          <a:solidFill>
            <a:srgbClr val="007395"/>
          </a:solidFill>
          <a:ln w="1905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mn-lt"/>
              <a:ea typeface="Calibri" charset="0"/>
              <a:cs typeface="Calibri" charset="0"/>
            </a:endParaRPr>
          </a:p>
        </p:txBody>
      </p:sp>
      <p:sp>
        <p:nvSpPr>
          <p:cNvPr id="35" name="Rectangle 34" descr="Approved Oracle color palette for use in your presentation"/>
          <p:cNvSpPr>
            <a:spLocks noChangeAspect="1"/>
          </p:cNvSpPr>
          <p:nvPr/>
        </p:nvSpPr>
        <p:spPr bwMode="gray">
          <a:xfrm>
            <a:off x="4482663" y="2655450"/>
            <a:ext cx="1928098" cy="697349"/>
          </a:xfrm>
          <a:prstGeom prst="rect">
            <a:avLst/>
          </a:prstGeom>
          <a:solidFill>
            <a:srgbClr val="FFFFFF"/>
          </a:solidFill>
          <a:ln w="19050" cap="flat" cmpd="sng" algn="ctr">
            <a:solidFill>
              <a:srgbClr val="FFFFFF">
                <a:lumMod val="65000"/>
              </a:srgbClr>
            </a:solid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58595B"/>
              </a:solidFill>
              <a:effectLst/>
              <a:uLnTx/>
              <a:uFillTx/>
              <a:latin typeface="+mn-lt"/>
              <a:ea typeface="+mn-ea"/>
              <a:cs typeface="+mn-cs"/>
            </a:endParaRPr>
          </a:p>
        </p:txBody>
      </p:sp>
    </p:spTree>
    <p:custDataLst>
      <p:tags r:id="rId1"/>
    </p:custDataLst>
    <p:extLst>
      <p:ext uri="{BB962C8B-B14F-4D97-AF65-F5344CB8AC3E}">
        <p14:creationId xmlns:p14="http://schemas.microsoft.com/office/powerpoint/2010/main" val="460117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Creating </a:t>
            </a:r>
            <a:r>
              <a:rPr lang="en-US" dirty="0" err="1" smtClean="0"/>
              <a:t>Tablespaces</a:t>
            </a:r>
            <a:r>
              <a:rPr lang="en-US" dirty="0" smtClean="0"/>
              <a:t/>
            </a:r>
            <a:br>
              <a:rPr lang="en-US" dirty="0" smtClean="0"/>
            </a:br>
            <a:endParaRPr lang="en-US" altLang="es-MX" dirty="0"/>
          </a:p>
        </p:txBody>
      </p:sp>
      <p:sp>
        <p:nvSpPr>
          <p:cNvPr id="9219" name="Content Placeholder 9"/>
          <p:cNvSpPr>
            <a:spLocks noGrp="1"/>
          </p:cNvSpPr>
          <p:nvPr>
            <p:ph idx="1"/>
          </p:nvPr>
        </p:nvSpPr>
        <p:spPr>
          <a:xfrm>
            <a:off x="622138" y="1242485"/>
            <a:ext cx="10944549" cy="4212258"/>
          </a:xfrm>
        </p:spPr>
        <p:txBody>
          <a:bodyPr>
            <a:normAutofit lnSpcReduction="10000"/>
          </a:bodyPr>
          <a:lstStyle/>
          <a:p>
            <a:pPr lvl="1">
              <a:buClr>
                <a:schemeClr val="accent1"/>
              </a:buClr>
              <a:defRPr/>
            </a:pPr>
            <a:r>
              <a:rPr lang="en-US" dirty="0"/>
              <a:t>A tablespace is an allocation of space in the database that can contain schema objects.</a:t>
            </a:r>
          </a:p>
          <a:p>
            <a:pPr lvl="1">
              <a:buClr>
                <a:schemeClr val="accent1"/>
              </a:buClr>
              <a:defRPr/>
            </a:pPr>
            <a:r>
              <a:rPr lang="en-US" dirty="0"/>
              <a:t>Create a tablespace with the  </a:t>
            </a:r>
            <a:r>
              <a:rPr lang="en-US" dirty="0">
                <a:latin typeface="Courier New" panose="02070309020205020404" pitchFamily="49" charset="0"/>
                <a:cs typeface="Courier New" panose="02070309020205020404" pitchFamily="49" charset="0"/>
              </a:rPr>
              <a:t>CREATE</a:t>
            </a:r>
            <a:r>
              <a:rPr lang="en-US" dirty="0"/>
              <a:t> </a:t>
            </a:r>
            <a:r>
              <a:rPr lang="en-US" dirty="0">
                <a:latin typeface="Courier New" panose="02070309020205020404" pitchFamily="49" charset="0"/>
                <a:cs typeface="Courier New" panose="02070309020205020404" pitchFamily="49" charset="0"/>
              </a:rPr>
              <a:t>TABLESPACE</a:t>
            </a:r>
            <a:r>
              <a:rPr lang="en-US" dirty="0"/>
              <a:t>  statement or a graphical interface, such as EM Express.</a:t>
            </a:r>
          </a:p>
          <a:p>
            <a:pPr lvl="1">
              <a:buClr>
                <a:schemeClr val="accent1"/>
              </a:buClr>
              <a:defRPr/>
            </a:pPr>
            <a:r>
              <a:rPr lang="en-US" dirty="0"/>
              <a:t>You can create three types of tablespaces:</a:t>
            </a:r>
          </a:p>
          <a:p>
            <a:pPr lvl="2">
              <a:buClr>
                <a:schemeClr val="accent1"/>
              </a:buClr>
              <a:defRPr/>
            </a:pPr>
            <a:r>
              <a:rPr lang="en-US" dirty="0"/>
              <a:t>Permanent tablespace: Contains persistent schema objects. Objects in permanent tablespaces are stored in data files.</a:t>
            </a:r>
          </a:p>
          <a:p>
            <a:pPr lvl="2">
              <a:buClr>
                <a:schemeClr val="accent1"/>
              </a:buClr>
              <a:defRPr/>
            </a:pPr>
            <a:r>
              <a:rPr lang="en-US" dirty="0"/>
              <a:t>Undo tablespace: Is a type of permanent tablespace used by Oracle Database to manage undo data if you are running your database in automatic undo management mode. Oracle strongly recommends that you use automatic undo management mode rather than using rollback segments for undo.</a:t>
            </a:r>
          </a:p>
          <a:p>
            <a:pPr lvl="2">
              <a:buClr>
                <a:schemeClr val="accent1"/>
              </a:buClr>
              <a:defRPr/>
            </a:pPr>
            <a:r>
              <a:rPr lang="en-US" dirty="0"/>
              <a:t>Temporary tablespace: Contains schema objects only for the duration of a session. Objects in temporary tablespaces are stored in temp files.</a:t>
            </a:r>
          </a:p>
        </p:txBody>
      </p:sp>
    </p:spTree>
    <p:custDataLst>
      <p:tags r:id="rId1"/>
    </p:custDataLst>
    <p:extLst>
      <p:ext uri="{BB962C8B-B14F-4D97-AF65-F5344CB8AC3E}">
        <p14:creationId xmlns:p14="http://schemas.microsoft.com/office/powerpoint/2010/main" val="2486877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93399494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295186355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dirty="0"/>
              <a:t>Creating Permanent Tablespaces in a </a:t>
            </a:r>
            <a:r>
              <a:rPr lang="en-US" altLang="en-US" dirty="0" smtClean="0"/>
              <a:t>CDB</a:t>
            </a:r>
            <a:br>
              <a:rPr lang="en-US" altLang="en-US" dirty="0" smtClean="0"/>
            </a:br>
            <a:endParaRPr lang="en-US" altLang="en-US" dirty="0"/>
          </a:p>
        </p:txBody>
      </p:sp>
      <p:sp>
        <p:nvSpPr>
          <p:cNvPr id="5" name="Content Placeholder 4"/>
          <p:cNvSpPr>
            <a:spLocks noGrp="1"/>
          </p:cNvSpPr>
          <p:nvPr>
            <p:ph idx="1"/>
          </p:nvPr>
        </p:nvSpPr>
        <p:spPr>
          <a:xfrm>
            <a:off x="622138" y="1242485"/>
            <a:ext cx="10944549" cy="4917579"/>
          </a:xfrm>
        </p:spPr>
        <p:txBody>
          <a:bodyPr/>
          <a:lstStyle/>
          <a:p>
            <a:pPr lvl="1"/>
            <a:r>
              <a:rPr lang="en-US" altLang="en-US" dirty="0"/>
              <a:t>Tablespace creation during CDB creation: </a:t>
            </a:r>
          </a:p>
          <a:p>
            <a:pPr marL="1279525" lvl="2" indent="-365125"/>
            <a:r>
              <a:rPr lang="en-US" altLang="en-US" dirty="0"/>
              <a:t>With DBCA: </a:t>
            </a:r>
            <a:r>
              <a:rPr lang="en-US" altLang="en-US" dirty="0">
                <a:latin typeface="Courier New" panose="02070309020205020404" pitchFamily="49" charset="0"/>
                <a:cs typeface="Courier New" panose="02070309020205020404" pitchFamily="49" charset="0"/>
              </a:rPr>
              <a:t>USERS</a:t>
            </a:r>
            <a:r>
              <a:rPr lang="en-US" altLang="en-US" dirty="0"/>
              <a:t> tablespace created in the CDB root</a:t>
            </a:r>
          </a:p>
          <a:p>
            <a:pPr marL="1279525" lvl="2" indent="-365125"/>
            <a:r>
              <a:rPr lang="en-US" altLang="en-US" dirty="0"/>
              <a:t>With </a:t>
            </a:r>
            <a:r>
              <a:rPr lang="en-US" altLang="en-US" dirty="0">
                <a:latin typeface="Courier New" panose="02070309020205020404" pitchFamily="49" charset="0"/>
                <a:cs typeface="Courier New" panose="02070309020205020404" pitchFamily="49" charset="0"/>
              </a:rPr>
              <a:t>CREATE DATABASE </a:t>
            </a:r>
            <a:r>
              <a:rPr lang="en-US" altLang="en-US" dirty="0">
                <a:cs typeface="Courier New" panose="02070309020205020404" pitchFamily="49" charset="0"/>
              </a:rPr>
              <a:t>statement with </a:t>
            </a:r>
            <a:r>
              <a:rPr lang="en-US" altLang="en-US" dirty="0">
                <a:latin typeface="Courier New" panose="02070309020205020404" pitchFamily="49" charset="0"/>
                <a:cs typeface="Courier New" panose="02070309020205020404" pitchFamily="49" charset="0"/>
              </a:rPr>
              <a:t>USER_DATA TABLESPACE </a:t>
            </a:r>
            <a:r>
              <a:rPr lang="en-US" altLang="en-US" dirty="0">
                <a:cs typeface="Courier New" panose="02070309020205020404" pitchFamily="49" charset="0"/>
              </a:rPr>
              <a:t>clause: Your defined tablespace </a:t>
            </a:r>
            <a:r>
              <a:rPr lang="en-US" altLang="en-US" dirty="0"/>
              <a:t>created in the CDB root</a:t>
            </a:r>
          </a:p>
          <a:p>
            <a:pPr lvl="1"/>
            <a:r>
              <a:rPr lang="en-US" altLang="en-US" dirty="0"/>
              <a:t>Create a permanent tablespace in the CDB </a:t>
            </a:r>
            <a:r>
              <a:rPr lang="en-US" altLang="en-US" dirty="0">
                <a:cs typeface="Courier New" panose="02070309020205020404" pitchFamily="49" charset="0"/>
              </a:rPr>
              <a:t>root</a:t>
            </a:r>
            <a:r>
              <a:rPr lang="en-US" altLang="en-US" dirty="0"/>
              <a:t>:</a:t>
            </a:r>
          </a:p>
          <a:p>
            <a:pPr lvl="1"/>
            <a:endParaRPr lang="en-US" altLang="en-US" dirty="0"/>
          </a:p>
          <a:p>
            <a:pPr lvl="1"/>
            <a:endParaRPr lang="en-US" altLang="en-US" dirty="0"/>
          </a:p>
          <a:p>
            <a:pPr lvl="1"/>
            <a:endParaRPr lang="en-US" altLang="en-US" dirty="0"/>
          </a:p>
          <a:p>
            <a:pPr lvl="1"/>
            <a:r>
              <a:rPr lang="en-US" altLang="en-US" dirty="0"/>
              <a:t>Create a permanent tablespace in a PDB:</a:t>
            </a:r>
          </a:p>
          <a:p>
            <a:pPr lvl="1"/>
            <a:endParaRPr lang="fr-FR" altLang="en-US" dirty="0"/>
          </a:p>
          <a:p>
            <a:pPr lvl="1"/>
            <a:endParaRPr lang="fr-FR" altLang="en-US" dirty="0"/>
          </a:p>
          <a:p>
            <a:pPr lvl="1"/>
            <a:endParaRPr lang="fr-FR" altLang="en-US" dirty="0"/>
          </a:p>
        </p:txBody>
      </p:sp>
      <p:sp>
        <p:nvSpPr>
          <p:cNvPr id="6" name="Content Placeholder 2"/>
          <p:cNvSpPr txBox="1">
            <a:spLocks/>
          </p:cNvSpPr>
          <p:nvPr/>
        </p:nvSpPr>
        <p:spPr bwMode="gray">
          <a:xfrm>
            <a:off x="1135218" y="3189436"/>
            <a:ext cx="10750394" cy="102790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457200" indent="-457200" defTabSz="400050">
              <a:tabLst>
                <a:tab pos="400050" algn="r"/>
                <a:tab pos="673100" algn="l"/>
              </a:tabLst>
              <a:defRPr/>
            </a:pPr>
            <a:r>
              <a:rPr lang="en-US" b="1" dirty="0">
                <a:latin typeface="Courier New" pitchFamily="49" charset="0"/>
                <a:cs typeface="Arial" charset="0"/>
              </a:rPr>
              <a:t>SQL&gt; CONNECT system@cdb1</a:t>
            </a:r>
          </a:p>
          <a:p>
            <a:pPr marL="457200" indent="-457200" defTabSz="400050">
              <a:tabLst>
                <a:tab pos="400050" algn="r"/>
                <a:tab pos="673100" algn="l"/>
              </a:tabLst>
              <a:defRPr/>
            </a:pPr>
            <a:r>
              <a:rPr lang="en-US" b="1" dirty="0">
                <a:latin typeface="Courier New" pitchFamily="49" charset="0"/>
                <a:cs typeface="Arial" charset="0"/>
              </a:rPr>
              <a:t>SQL&gt; CREATE TABLESPACE tbs_CDB_users </a:t>
            </a:r>
          </a:p>
          <a:p>
            <a:pPr marL="457200" indent="-457200" defTabSz="400050">
              <a:tabLst>
                <a:tab pos="400050" algn="r"/>
                <a:tab pos="673100" algn="l"/>
              </a:tabLst>
              <a:defRPr/>
            </a:pPr>
            <a:r>
              <a:rPr lang="en-US" b="1" dirty="0">
                <a:latin typeface="Courier New" pitchFamily="49" charset="0"/>
                <a:cs typeface="Arial" charset="0"/>
              </a:rPr>
              <a:t>            DATAFILE '/u1/app/oracle/oradata/cdb/cdb_users01.dbf' SIZE 100M;</a:t>
            </a:r>
          </a:p>
        </p:txBody>
      </p:sp>
      <p:sp>
        <p:nvSpPr>
          <p:cNvPr id="7" name="Content Placeholder 2"/>
          <p:cNvSpPr txBox="1">
            <a:spLocks/>
          </p:cNvSpPr>
          <p:nvPr/>
        </p:nvSpPr>
        <p:spPr bwMode="gray">
          <a:xfrm>
            <a:off x="1129594" y="4937419"/>
            <a:ext cx="10750394" cy="102790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457200" indent="-457200" defTabSz="400050">
              <a:tabLst>
                <a:tab pos="400050" algn="r"/>
                <a:tab pos="673100" algn="l"/>
              </a:tabLst>
              <a:defRPr/>
            </a:pPr>
            <a:r>
              <a:rPr lang="en-US" b="1" dirty="0">
                <a:latin typeface="Courier New" pitchFamily="49" charset="0"/>
                <a:cs typeface="Arial" charset="0"/>
              </a:rPr>
              <a:t>SQL&gt; CONNECT system@PDB1</a:t>
            </a:r>
          </a:p>
          <a:p>
            <a:pPr marL="457200" indent="-457200" defTabSz="400050">
              <a:tabLst>
                <a:tab pos="400050" algn="r"/>
                <a:tab pos="673100" algn="l"/>
              </a:tabLst>
              <a:defRPr/>
            </a:pPr>
            <a:r>
              <a:rPr lang="en-US" b="1" dirty="0">
                <a:latin typeface="Courier New" pitchFamily="49" charset="0"/>
                <a:cs typeface="Arial" charset="0"/>
              </a:rPr>
              <a:t>SQL&gt; CREATE TABLESPACE tbs_PDB1_users </a:t>
            </a:r>
          </a:p>
          <a:p>
            <a:pPr marL="457200" indent="-457200" defTabSz="400050">
              <a:tabLst>
                <a:tab pos="400050" algn="r"/>
                <a:tab pos="673100" algn="l"/>
              </a:tabLst>
              <a:defRPr/>
            </a:pPr>
            <a:r>
              <a:rPr lang="en-US" b="1" dirty="0">
                <a:latin typeface="Courier New" pitchFamily="49" charset="0"/>
                <a:cs typeface="Arial" charset="0"/>
              </a:rPr>
              <a:t>            DATAFILE '/u1/app/oracle/oradata/cdb/pdb1/users01.dbf‘ SIZE 100M;</a:t>
            </a:r>
          </a:p>
        </p:txBody>
      </p:sp>
    </p:spTree>
    <p:custDataLst>
      <p:tags r:id="rId1"/>
    </p:custDataLst>
    <p:extLst>
      <p:ext uri="{BB962C8B-B14F-4D97-AF65-F5344CB8AC3E}">
        <p14:creationId xmlns:p14="http://schemas.microsoft.com/office/powerpoint/2010/main" val="1657043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Altering and Dropping </a:t>
            </a:r>
            <a:r>
              <a:rPr lang="en-US" dirty="0" err="1" smtClean="0"/>
              <a:t>Tablespaces</a:t>
            </a:r>
            <a:r>
              <a:rPr lang="en-US" dirty="0" smtClean="0"/>
              <a:t/>
            </a:r>
            <a:br>
              <a:rPr lang="en-US" dirty="0" smtClean="0"/>
            </a:br>
            <a:endParaRPr lang="en-US" altLang="es-MX" dirty="0"/>
          </a:p>
        </p:txBody>
      </p:sp>
      <p:sp>
        <p:nvSpPr>
          <p:cNvPr id="9219" name="Content Placeholder 9"/>
          <p:cNvSpPr>
            <a:spLocks noGrp="1"/>
          </p:cNvSpPr>
          <p:nvPr>
            <p:ph idx="1"/>
          </p:nvPr>
        </p:nvSpPr>
        <p:spPr>
          <a:xfrm>
            <a:off x="622138" y="1155397"/>
            <a:ext cx="10944549" cy="5194065"/>
          </a:xfrm>
        </p:spPr>
        <p:txBody>
          <a:bodyPr/>
          <a:lstStyle/>
          <a:p>
            <a:pPr lvl="1">
              <a:buClr>
                <a:schemeClr val="accent1"/>
              </a:buClr>
              <a:defRPr/>
            </a:pPr>
            <a:r>
              <a:rPr lang="en-US" dirty="0"/>
              <a:t>When you create a tablespace, it is initially a read/write tablespace.</a:t>
            </a:r>
          </a:p>
          <a:p>
            <a:pPr lvl="1">
              <a:buClr>
                <a:schemeClr val="accent1"/>
              </a:buClr>
              <a:defRPr/>
            </a:pPr>
            <a:r>
              <a:rPr lang="en-US" dirty="0"/>
              <a:t>Use the </a:t>
            </a:r>
            <a:r>
              <a:rPr lang="en-US" dirty="0">
                <a:latin typeface="Courier New" panose="02070309020205020404" pitchFamily="49" charset="0"/>
                <a:cs typeface="Courier New" panose="02070309020205020404" pitchFamily="49" charset="0"/>
              </a:rPr>
              <a:t>ALTER</a:t>
            </a:r>
            <a:r>
              <a:rPr lang="en-US" dirty="0"/>
              <a:t> </a:t>
            </a:r>
            <a:r>
              <a:rPr lang="en-US" dirty="0">
                <a:latin typeface="Courier New" panose="02070309020205020404" pitchFamily="49" charset="0"/>
                <a:cs typeface="Courier New" panose="02070309020205020404" pitchFamily="49" charset="0"/>
              </a:rPr>
              <a:t>TABLESPACE</a:t>
            </a:r>
            <a:r>
              <a:rPr lang="en-US" dirty="0"/>
              <a:t> statement to take a tablespace offline or online, add data files or temp files to it, or make it a read-only tablespace.</a:t>
            </a:r>
          </a:p>
          <a:p>
            <a:pPr lvl="1">
              <a:buClr>
                <a:schemeClr val="accent1"/>
              </a:buClr>
              <a:defRPr/>
            </a:pPr>
            <a:r>
              <a:rPr lang="en-US" dirty="0"/>
              <a:t>A tablespace can be in one of three different statuses or states:</a:t>
            </a:r>
          </a:p>
          <a:p>
            <a:pPr lvl="2">
              <a:buClr>
                <a:schemeClr val="accent1"/>
              </a:buClr>
              <a:defRPr/>
            </a:pPr>
            <a:r>
              <a:rPr lang="en-US" dirty="0"/>
              <a:t>Read Write</a:t>
            </a:r>
          </a:p>
          <a:p>
            <a:pPr lvl="2">
              <a:buClr>
                <a:schemeClr val="accent1"/>
              </a:buClr>
              <a:defRPr/>
            </a:pPr>
            <a:r>
              <a:rPr lang="en-US" dirty="0"/>
              <a:t>Read Only</a:t>
            </a:r>
          </a:p>
          <a:p>
            <a:pPr lvl="2">
              <a:buClr>
                <a:schemeClr val="accent1"/>
              </a:buClr>
              <a:defRPr/>
            </a:pPr>
            <a:r>
              <a:rPr lang="en-US" dirty="0"/>
              <a:t>Offline with one of the following options:</a:t>
            </a:r>
          </a:p>
          <a:p>
            <a:pPr lvl="3">
              <a:buClr>
                <a:schemeClr val="accent1"/>
              </a:buClr>
              <a:defRPr/>
            </a:pPr>
            <a:r>
              <a:rPr lang="en-US" dirty="0">
                <a:latin typeface="Courier New" panose="02070309020205020404" pitchFamily="49" charset="0"/>
                <a:cs typeface="Courier New" panose="02070309020205020404" pitchFamily="49" charset="0"/>
              </a:rPr>
              <a:t>NORMAL</a:t>
            </a:r>
          </a:p>
          <a:p>
            <a:pPr lvl="3">
              <a:buClr>
                <a:schemeClr val="accent1"/>
              </a:buClr>
              <a:defRPr/>
            </a:pPr>
            <a:r>
              <a:rPr lang="en-US" dirty="0">
                <a:latin typeface="Courier New" panose="02070309020205020404" pitchFamily="49" charset="0"/>
                <a:cs typeface="Courier New" panose="02070309020205020404" pitchFamily="49" charset="0"/>
              </a:rPr>
              <a:t>TEMPORARY</a:t>
            </a:r>
          </a:p>
          <a:p>
            <a:pPr lvl="3">
              <a:buClr>
                <a:schemeClr val="accent1"/>
              </a:buClr>
              <a:defRPr/>
            </a:pPr>
            <a:r>
              <a:rPr lang="en-US" dirty="0">
                <a:latin typeface="Courier New" panose="02070309020205020404" pitchFamily="49" charset="0"/>
                <a:cs typeface="Courier New" panose="02070309020205020404" pitchFamily="49" charset="0"/>
              </a:rPr>
              <a:t>IMMEDIATE</a:t>
            </a:r>
          </a:p>
          <a:p>
            <a:pPr lvl="1">
              <a:buClr>
                <a:schemeClr val="accent1"/>
              </a:buClr>
              <a:defRPr/>
            </a:pPr>
            <a:r>
              <a:rPr lang="en-US" dirty="0"/>
              <a:t>Add space to an existing tablespace by either adding data files to the tablespace or changing the size of an existing data file. </a:t>
            </a:r>
          </a:p>
          <a:p>
            <a:pPr lvl="1">
              <a:buClr>
                <a:schemeClr val="accent1"/>
              </a:buClr>
              <a:defRPr/>
            </a:pPr>
            <a:r>
              <a:rPr lang="en-US" dirty="0"/>
              <a:t>Use the </a:t>
            </a:r>
            <a:r>
              <a:rPr lang="en-US" dirty="0">
                <a:latin typeface="Courier New" panose="02070309020205020404" pitchFamily="49" charset="0"/>
                <a:cs typeface="Courier New" panose="02070309020205020404" pitchFamily="49" charset="0"/>
              </a:rPr>
              <a:t>DROP</a:t>
            </a:r>
            <a:r>
              <a:rPr lang="en-US" dirty="0"/>
              <a:t> </a:t>
            </a:r>
            <a:r>
              <a:rPr lang="en-US" dirty="0">
                <a:latin typeface="Courier New" panose="02070309020205020404" pitchFamily="49" charset="0"/>
                <a:cs typeface="Courier New" panose="02070309020205020404" pitchFamily="49" charset="0"/>
              </a:rPr>
              <a:t>TABLESPACE</a:t>
            </a:r>
            <a:r>
              <a:rPr lang="en-US" dirty="0"/>
              <a:t> statement to drop a tablespace and its contents from the database if you no longer need its content.</a:t>
            </a:r>
          </a:p>
        </p:txBody>
      </p:sp>
    </p:spTree>
    <p:custDataLst>
      <p:tags r:id="rId1"/>
    </p:custDataLst>
    <p:extLst>
      <p:ext uri="{BB962C8B-B14F-4D97-AF65-F5344CB8AC3E}">
        <p14:creationId xmlns:p14="http://schemas.microsoft.com/office/powerpoint/2010/main" val="14132559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2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eb7f459b-b900-4ea7-9a1e-8ab1fc450940"/>
  <p:tag name="ARTICULATE_TITLE_TAG" val="Permanent Tablespaces"/>
  <p:tag name="ARTICULATE_SLIDE_PAUSE" val="0"/>
  <p:tag name="ARTICULATE_NAV_LEVEL" val="3"/>
  <p:tag name="ARTICULATE_PLAYLIST_ID" val="-1"/>
  <p:tag name="ARTICULATE_LOCK_SLIDE" val="0"/>
  <p:tag name="ARTICULATE_SLIDE_NAV" val="3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609</TotalTime>
  <Words>4797</Words>
  <Application>Microsoft Office PowerPoint</Application>
  <PresentationFormat>Custom</PresentationFormat>
  <Paragraphs>286</Paragraphs>
  <Slides>21</Slides>
  <Notes>21</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Times New Roman</vt:lpstr>
      <vt:lpstr>Office Theme</vt:lpstr>
      <vt:lpstr>Creating and Managing Tablespaces</vt:lpstr>
      <vt:lpstr>Objectives</vt:lpstr>
      <vt:lpstr>How Table Data Is Stored</vt:lpstr>
      <vt:lpstr>Database Block Content</vt:lpstr>
      <vt:lpstr>Creating Tablespaces </vt:lpstr>
      <vt:lpstr>PowerPoint Presentation</vt:lpstr>
      <vt:lpstr>PowerPoint Presentation</vt:lpstr>
      <vt:lpstr>Creating Permanent Tablespaces in a CDB </vt:lpstr>
      <vt:lpstr>Altering and Dropping Tablespaces </vt:lpstr>
      <vt:lpstr>PowerPoint Presentation</vt:lpstr>
      <vt:lpstr>Viewing Tablespace Information </vt:lpstr>
      <vt:lpstr>Review: Implementing Oracle Managed Files (OMF) </vt:lpstr>
      <vt:lpstr>PowerPoint Presentation</vt:lpstr>
      <vt:lpstr>Moving or Renaming Online Data Files</vt:lpstr>
      <vt:lpstr>Examples: Moving and Renaming Online Data Files</vt:lpstr>
      <vt:lpstr>Tablespace Encryption by Default in DBCS</vt:lpstr>
      <vt:lpstr>Controlling Tablespace Encryption by Default</vt:lpstr>
      <vt:lpstr>Managing the Software Keystore and Master Encryption Key </vt:lpstr>
      <vt:lpstr>Creating an Encrypted Tablespace by Using a Nondefault Algorithm</vt:lpstr>
      <vt:lpstr>Summary</vt:lpstr>
      <vt:lpstr>Practice 12: Overview </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59</cp:revision>
  <cp:lastPrinted>2002-03-28T23:57:22Z</cp:lastPrinted>
  <dcterms:created xsi:type="dcterms:W3CDTF">2017-12-14T14:58:14Z</dcterms:created>
  <dcterms:modified xsi:type="dcterms:W3CDTF">2021-01-08T17:25:59Z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