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3"/>
  </p:notesMasterIdLst>
  <p:handoutMasterIdLst>
    <p:handoutMasterId r:id="rId24"/>
  </p:handoutMasterIdLst>
  <p:sldIdLst>
    <p:sldId id="259" r:id="rId2"/>
    <p:sldId id="261" r:id="rId3"/>
    <p:sldId id="283" r:id="rId4"/>
    <p:sldId id="284" r:id="rId5"/>
    <p:sldId id="286" r:id="rId6"/>
    <p:sldId id="287" r:id="rId7"/>
    <p:sldId id="285"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275" r:id="rId21"/>
    <p:sldId id="276" r:id="rId22"/>
  </p:sldIdLst>
  <p:sldSz cx="12188825" cy="6858000"/>
  <p:notesSz cx="6991350" cy="9282113"/>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805" autoAdjust="0"/>
    <p:restoredTop sz="99275" autoAdjust="0"/>
  </p:normalViewPr>
  <p:slideViewPr>
    <p:cSldViewPr showGuides="1">
      <p:cViewPr varScale="1">
        <p:scale>
          <a:sx n="86" d="100"/>
          <a:sy n="86" d="100"/>
        </p:scale>
        <p:origin x="979"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14 -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initialization parameter specifies (in seconds) the low threshold value of undo retention. Set the minimum undo retention period for the auto-extending undo tablespace to be as long as the longest expected Flashback operation. For auto-extending undo tablespaces, the system retains undo for at least the time specified in this parameter and automatically tunes the undo retention period to meet the undo requirements of the queries. But this autotuned retention period may be insufficient for your Flashback operations.</a:t>
            </a:r>
          </a:p>
          <a:p>
            <a:pPr lvl="1"/>
            <a:r>
              <a:rPr lang="en-US" altLang="en-US" dirty="0">
                <a:latin typeface="Arial" charset="0"/>
              </a:rPr>
              <a:t>For fixed-size undo tablespaces, the system automatically tunes for the best possible undo retention period on the basis of undo tablespace size and usage history; it ignores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unless retention guarantee is enabled. So for automatic undo management, the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setting is used for the three cases listed in the slide. In cases other than these three, this parameter is ignored.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234F1C36-4DA0-40AF-B9B8-50AD46D3F6CB}"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6662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Undo information is divided into three categories:</a:t>
            </a:r>
          </a:p>
          <a:p>
            <a:pPr lvl="2"/>
            <a:r>
              <a:rPr lang="en-US" b="1" dirty="0">
                <a:latin typeface="Arial" charset="0"/>
              </a:rPr>
              <a:t>Uncommitted undo information (Active):</a:t>
            </a:r>
            <a:r>
              <a:rPr lang="en-US" dirty="0">
                <a:latin typeface="Arial" charset="0"/>
              </a:rPr>
              <a:t> Supports a currently running transaction and is required if a user wants to roll back or if the transaction has failed. Uncommitted undo information is never overwritten.</a:t>
            </a:r>
          </a:p>
          <a:p>
            <a:pPr lvl="2"/>
            <a:r>
              <a:rPr lang="en-US" b="1" dirty="0">
                <a:latin typeface="Arial" charset="0"/>
              </a:rPr>
              <a:t>Committed undo information (Unexpired): </a:t>
            </a:r>
            <a:r>
              <a:rPr lang="en-US" dirty="0">
                <a:latin typeface="Arial" charset="0"/>
              </a:rPr>
              <a:t>Is no longer needed to support a running transaction but is still needed to meet the undo retention interval. It is also known as “unexpired” undo information. Committed undo information is retained when possible without causing an active transaction to fail because of lack of space.</a:t>
            </a:r>
          </a:p>
          <a:p>
            <a:pPr lvl="2"/>
            <a:r>
              <a:rPr lang="en-US" b="1" dirty="0">
                <a:latin typeface="Arial" charset="0"/>
              </a:rPr>
              <a:t>Expired undo information (Expired): </a:t>
            </a:r>
            <a:r>
              <a:rPr lang="en-US" dirty="0">
                <a:latin typeface="Arial" charset="0"/>
              </a:rPr>
              <a:t>Is no longer needed to support a running transaction. Expired undo information is overwritten when space is required by an active transaction.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7616CB0E-CA43-4DA8-83C6-19CEFF862C99}" type="slidenum">
              <a:rPr lang="en-US" smtClean="0"/>
              <a:t>11</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2127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default undo behavior is to overwrite the undo information of committed transactions that has not yet expired rather than to allow an active transaction to fail because of lack of undo space.</a:t>
            </a:r>
          </a:p>
          <a:p>
            <a:pPr lvl="1"/>
            <a:r>
              <a:rPr lang="en-US" dirty="0">
                <a:latin typeface="Arial" charset="0"/>
              </a:rPr>
              <a:t>This behavior can be changed by guaranteeing retention. With guaranteed retention, undo retention settings are enforced even if they cause transactions to fail.</a:t>
            </a:r>
          </a:p>
          <a:p>
            <a:pPr lvl="1"/>
            <a:r>
              <a:rPr lang="en-US" dirty="0">
                <a:latin typeface="Courier New" panose="02070309020205020404" pitchFamily="49" charset="0"/>
                <a:cs typeface="Courier New" panose="02070309020205020404" pitchFamily="49" charset="0"/>
              </a:rPr>
              <a:t>RETENTION</a:t>
            </a:r>
            <a:r>
              <a:rPr lang="en-US" dirty="0">
                <a:latin typeface="Arial" charset="0"/>
              </a:rPr>
              <a:t> </a:t>
            </a:r>
            <a:r>
              <a:rPr lang="en-US" dirty="0">
                <a:latin typeface="Courier New" panose="02070309020205020404" pitchFamily="49" charset="0"/>
                <a:cs typeface="Courier New" panose="02070309020205020404" pitchFamily="49" charset="0"/>
              </a:rPr>
              <a:t>GUARANTEE</a:t>
            </a:r>
            <a:r>
              <a:rPr lang="en-US" dirty="0">
                <a:latin typeface="Arial" charset="0"/>
              </a:rPr>
              <a:t> is a tablespace attribute rather than an initialization parameter. This attribute can be changed only with SQL command-line statements.</a:t>
            </a:r>
          </a:p>
          <a:p>
            <a:pPr lvl="1"/>
            <a:r>
              <a:rPr lang="en-US" dirty="0">
                <a:latin typeface="Arial" charset="0"/>
              </a:rPr>
              <a:t>The syntax to change an undo tablespace to guarantee retention is: </a:t>
            </a:r>
          </a:p>
          <a:p>
            <a:pPr lvl="1"/>
            <a:r>
              <a:rPr lang="en-US" dirty="0">
                <a:latin typeface="Courier New" panose="02070309020205020404" pitchFamily="49" charset="0"/>
                <a:cs typeface="Courier New" panose="02070309020205020404" pitchFamily="49" charset="0"/>
              </a:rPr>
              <a:t>SQL&gt; ALTER TABLESPACE undotbs1 RETENTION GUARANTEE;</a:t>
            </a:r>
          </a:p>
          <a:p>
            <a:pPr lvl="1"/>
            <a:r>
              <a:rPr lang="en-US" dirty="0">
                <a:latin typeface="Arial" charset="0"/>
              </a:rPr>
              <a:t>To return a guaranteed undo tablespace to its normal setting, use the following command:</a:t>
            </a:r>
          </a:p>
          <a:p>
            <a:pPr lvl="1"/>
            <a:r>
              <a:rPr lang="en-US" dirty="0">
                <a:latin typeface="Courier New" panose="02070309020205020404" pitchFamily="49" charset="0"/>
                <a:cs typeface="Courier New" panose="02070309020205020404" pitchFamily="49" charset="0"/>
              </a:rPr>
              <a:t>SQL&gt; ALTER TABLESPACE undotbs1 RETENTION NOGUARANTEE;</a:t>
            </a:r>
          </a:p>
          <a:p>
            <a:pPr lvl="1"/>
            <a:r>
              <a:rPr lang="en-US" dirty="0">
                <a:latin typeface="Arial" charset="0"/>
              </a:rPr>
              <a:t>The retention guarantee applies only to undo tablespaces. Attempts to set it on a non-undo tablespace result in the following error:</a:t>
            </a:r>
          </a:p>
          <a:p>
            <a:pPr lvl="1"/>
            <a:r>
              <a:rPr lang="en-US" dirty="0">
                <a:latin typeface="Courier New" panose="02070309020205020404" pitchFamily="49" charset="0"/>
                <a:cs typeface="Courier New" panose="02070309020205020404" pitchFamily="49" charset="0"/>
              </a:rPr>
              <a:t>SQL&gt; ALTER TABLESPACE example RETENTION GUARANTEE;</a:t>
            </a:r>
          </a:p>
          <a:p>
            <a:pPr lvl="1"/>
            <a:r>
              <a:rPr lang="en-US" dirty="0">
                <a:latin typeface="Courier New" panose="02070309020205020404" pitchFamily="49" charset="0"/>
                <a:cs typeface="Courier New" panose="02070309020205020404" pitchFamily="49" charset="0"/>
              </a:rPr>
              <a:t>ERROR at line 1:</a:t>
            </a:r>
          </a:p>
          <a:p>
            <a:pPr lvl="1"/>
            <a:r>
              <a:rPr lang="en-US" dirty="0">
                <a:latin typeface="Courier New" panose="02070309020205020404" pitchFamily="49" charset="0"/>
                <a:cs typeface="Courier New" panose="02070309020205020404" pitchFamily="49" charset="0"/>
              </a:rPr>
              <a:t>ORA-30044: 'Retention' can only specified for undo tablespace.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EE231063-4413-484A-A903-0A11D731AE8A}" type="slidenum">
              <a:rPr lang="en-US" smtClean="0"/>
              <a:t>12</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026298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might have two reasons for changing the undo tablespace to a fixed size: to support Flashback operations (where you expect future use of the undo) or to prevent the tablespace from growing too large.</a:t>
            </a:r>
          </a:p>
          <a:p>
            <a:pPr lvl="1"/>
            <a:r>
              <a:rPr lang="en-US" altLang="en-US" dirty="0">
                <a:latin typeface="Arial" charset="0"/>
              </a:rPr>
              <a:t>If you decide to change the undo tablespace to a fixed size, you must choose a large enough size to avoid the following two errors:</a:t>
            </a:r>
          </a:p>
          <a:p>
            <a:pPr lvl="2"/>
            <a:r>
              <a:rPr lang="en-US" altLang="en-US" dirty="0">
                <a:latin typeface="Arial" charset="0"/>
              </a:rPr>
              <a:t>DML failures (because there is not enough space to create the undo for new transactions)</a:t>
            </a:r>
          </a:p>
          <a:p>
            <a:pPr lvl="2"/>
            <a:r>
              <a:rPr lang="en-US" altLang="en-US" dirty="0">
                <a:latin typeface="Arial" charset="0"/>
              </a:rPr>
              <a:t>“Snapshot too old” errors (because there was insufficient undo data for read consistency)</a:t>
            </a:r>
          </a:p>
          <a:p>
            <a:pPr lvl="1"/>
            <a:r>
              <a:rPr lang="en-US" altLang="en-US" dirty="0">
                <a:latin typeface="Arial" charset="0"/>
              </a:rPr>
              <a:t>Oracle recommends that you run a regular, full workload allowing the undo tablespace to grow to its minimum required size. The automatically gathered statistics include the duration of the longest-running query and the undo generation rate. Computing the minimum undo tablespace size based on these statistics is advisable for a system without Flashback operations and for a system for which you do not expect longer-running queries in the future.</a:t>
            </a:r>
          </a:p>
          <a:p>
            <a:pPr lvl="1"/>
            <a:r>
              <a:rPr lang="en-US" altLang="en-US" dirty="0">
                <a:latin typeface="Arial" charset="0"/>
              </a:rPr>
              <a:t>You can use the Enterprise Manager Cloud Control Undo Advisor to enter your desired duration for the undo period for longer-running queries and flashback.</a:t>
            </a:r>
          </a:p>
          <a:p>
            <a:pPr lvl="1"/>
            <a:r>
              <a:rPr lang="en-US" altLang="en-US" b="1" dirty="0">
                <a:latin typeface="Arial" charset="0"/>
              </a:rPr>
              <a:t>Note:</a:t>
            </a:r>
            <a:r>
              <a:rPr lang="en-US" altLang="en-US" dirty="0">
                <a:latin typeface="Arial" charset="0"/>
              </a:rPr>
              <a:t> For fixed-size undo tablespaces, the system automatically tunes for the maximum possible undo retention period, based on undo tablespace size and usage history, and ignores </a:t>
            </a:r>
            <a:r>
              <a:rPr lang="en-US" altLang="en-US" dirty="0">
                <a:latin typeface="Courier New" panose="02070309020205020404" pitchFamily="49" charset="0"/>
                <a:cs typeface="Courier New" panose="02070309020205020404" pitchFamily="49" charset="0"/>
              </a:rPr>
              <a:t>UNDO_RETENTION</a:t>
            </a:r>
            <a:r>
              <a:rPr lang="en-US" altLang="en-US" dirty="0">
                <a:latin typeface="Arial" charset="0"/>
              </a:rPr>
              <a:t> unless retention guarantee is enabled.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AE838ADF-0233-485F-BDBA-09743D751AF0}" type="slidenum">
              <a:rPr lang="en-US" smtClean="0"/>
              <a:t>13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11979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Temporary tables are widely used as scratch areas for staging intermediate results. This is because changing those tables is much faster than with non-temporary tables. The performance gain is mainly because no redo entries are directly generated for changes on temporary tables. However, the undo for operations on temporary tables (and indexes) is still logged to the redo log.</a:t>
            </a:r>
          </a:p>
          <a:p>
            <a:pPr lvl="1"/>
            <a:r>
              <a:rPr lang="en-US" dirty="0">
                <a:latin typeface="Arial" charset="0"/>
              </a:rPr>
              <a:t>Undo for temporary tables is useful for consistent reads and transaction rollbacks during the life of that temporary object. Beyond this scope, the undo is superfluous. Therefore, it need not be persisted in the redo stream. For instance, transaction recovery just discards undo for temporary objects.</a:t>
            </a:r>
          </a:p>
          <a:p>
            <a:pPr lvl="1"/>
            <a:r>
              <a:rPr lang="en-US" dirty="0">
                <a:latin typeface="Arial" charset="0"/>
              </a:rPr>
              <a:t>Starting with Oracle Database 12c, it is possible for undo generated by temporary tables’ transactions to be stored in a separate undo stream directly in the temporary tablespace to avoid that undo being logged in the redo stream. This mode is called temporary undo.</a:t>
            </a:r>
          </a:p>
          <a:p>
            <a:pPr lvl="1"/>
            <a:r>
              <a:rPr lang="en-US" b="1" dirty="0">
                <a:latin typeface="Arial" charset="0"/>
              </a:rPr>
              <a:t>Note: </a:t>
            </a:r>
            <a:r>
              <a:rPr lang="en-US" dirty="0">
                <a:latin typeface="Arial" charset="0"/>
              </a:rPr>
              <a:t>A temporary undo segment is session private. It stores undo for the changes to temporary tables (temporary objects in general) belonging to the corresponding session.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9A206051-68EF-477C-84D9-54F807734A3E}"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98151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Enabling temporary undo provides the following benefits:</a:t>
            </a:r>
          </a:p>
          <a:p>
            <a:pPr lvl="2"/>
            <a:r>
              <a:rPr lang="en-US" altLang="en-US" dirty="0">
                <a:latin typeface="Arial" charset="0"/>
              </a:rPr>
              <a:t>Temporary undo reduces the amount of undo stored in the undo tablespaces. Less undo in the undo tablespaces can result in more realistic undo retention period requirements for undo records.</a:t>
            </a:r>
          </a:p>
          <a:p>
            <a:pPr lvl="2"/>
            <a:r>
              <a:rPr lang="en-US" altLang="en-US" dirty="0">
                <a:latin typeface="Arial" charset="0"/>
              </a:rPr>
              <a:t>Performance is improved because less data is written to the redo log, and components that parse redo log records, such as LogMiner, perform better because there is less redo data to parse.</a:t>
            </a:r>
          </a:p>
          <a:p>
            <a:pPr lvl="2"/>
            <a:r>
              <a:rPr lang="en-US" altLang="en-US" dirty="0">
                <a:latin typeface="Arial" charset="0"/>
              </a:rPr>
              <a:t>Temporary undo enables data manipulation language (DML) operations on temporary tables in a physical standby database with the Oracle Active Data Guard option. However, data definition language (DDL) operations that create temporary tables must be issued on the primary database.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631BB9CD-8D7E-423A-920A-03D920AA8F2D}" type="slidenum">
              <a:rPr lang="en-US" smtClean="0"/>
              <a:t>15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671853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enable temporary undo for a specific session or for the entire database. When you enable temporary undo for a session using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SESSION</a:t>
            </a:r>
            <a:r>
              <a:rPr lang="en-US" altLang="en-US" dirty="0">
                <a:latin typeface="Arial" charset="0"/>
              </a:rPr>
              <a:t> statement, the session creates temporary undo without affecting other sessions. When you enable temporary undo for the system using an </a:t>
            </a:r>
            <a:r>
              <a:rPr lang="en-US" altLang="en-US" dirty="0">
                <a:latin typeface="Courier New" panose="02070309020205020404" pitchFamily="49" charset="0"/>
                <a:cs typeface="Courier New" panose="02070309020205020404" pitchFamily="49" charset="0"/>
              </a:rPr>
              <a:t>ALTER</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SYSTEM</a:t>
            </a:r>
            <a:r>
              <a:rPr lang="en-US" altLang="en-US" dirty="0">
                <a:latin typeface="Arial" charset="0"/>
              </a:rPr>
              <a:t> statement, all existing sessions and new sessions create temporary undo.</a:t>
            </a:r>
          </a:p>
          <a:p>
            <a:pPr lvl="1"/>
            <a:r>
              <a:rPr lang="en-US" altLang="en-US" dirty="0">
                <a:latin typeface="Arial" charset="0"/>
              </a:rPr>
              <a:t>When a session uses temporary objects for the first time, the current value of the </a:t>
            </a:r>
            <a:r>
              <a:rPr lang="en-US" altLang="en-US" dirty="0">
                <a:latin typeface="Courier New" panose="02070309020205020404" pitchFamily="49" charset="0"/>
                <a:cs typeface="Courier New" panose="02070309020205020404" pitchFamily="49" charset="0"/>
              </a:rPr>
              <a:t>TEMP_UNDO_ENABLED</a:t>
            </a:r>
            <a:r>
              <a:rPr lang="en-US" altLang="en-US" dirty="0">
                <a:latin typeface="Arial" charset="0"/>
              </a:rPr>
              <a:t> initialization parameter is set for the rest of the session. Therefore, if temporary undo is enabled for a session and the session uses temporary objects, then temporary undo cannot be disabled for the session. Similarly, if temporary undo is disabled for a session and the session uses temporary objects, then temporary undo cannot be enabled for the session.</a:t>
            </a:r>
          </a:p>
          <a:p>
            <a:pPr lvl="1"/>
            <a:r>
              <a:rPr lang="en-US" altLang="en-US" dirty="0">
                <a:latin typeface="Arial" charset="0"/>
              </a:rPr>
              <a:t>The feature of temporary undo is available for databases with the </a:t>
            </a:r>
            <a:r>
              <a:rPr lang="en-US" altLang="en-US" dirty="0">
                <a:latin typeface="Courier New" panose="02070309020205020404" pitchFamily="49" charset="0"/>
                <a:cs typeface="Courier New" panose="02070309020205020404" pitchFamily="49" charset="0"/>
              </a:rPr>
              <a:t>COMPATIBLE</a:t>
            </a:r>
            <a:r>
              <a:rPr lang="en-US" altLang="en-US" dirty="0">
                <a:latin typeface="Arial" charset="0"/>
              </a:rPr>
              <a:t> initialization parameter set to at least </a:t>
            </a:r>
            <a:r>
              <a:rPr lang="en-US" altLang="en-US" dirty="0">
                <a:latin typeface="Courier New" panose="02070309020205020404" pitchFamily="49" charset="0"/>
                <a:cs typeface="Courier New" panose="02070309020205020404" pitchFamily="49" charset="0"/>
              </a:rPr>
              <a:t>12.1.0.0.0</a:t>
            </a:r>
            <a:r>
              <a:rPr lang="en-US" altLang="en-US" dirty="0">
                <a:latin typeface="Arial" charset="0"/>
              </a:rPr>
              <a:t>.</a:t>
            </a:r>
          </a:p>
          <a:p>
            <a:pPr lvl="1"/>
            <a:r>
              <a:rPr lang="en-US" altLang="en-US" b="1" dirty="0">
                <a:latin typeface="Arial" charset="0"/>
              </a:rPr>
              <a:t>Note: </a:t>
            </a:r>
            <a:r>
              <a:rPr lang="en-US" altLang="en-US" dirty="0">
                <a:latin typeface="Arial" charset="0"/>
              </a:rPr>
              <a:t>Temporary undo is enabled by default for a physical standby database with the Oracle Active Data Guard option. The </a:t>
            </a:r>
            <a:r>
              <a:rPr lang="en-US" altLang="en-US" dirty="0">
                <a:latin typeface="Courier New" panose="02070309020205020404" pitchFamily="49" charset="0"/>
                <a:cs typeface="Courier New" panose="02070309020205020404" pitchFamily="49" charset="0"/>
              </a:rPr>
              <a:t>TEMP_UNDO_ENABLED</a:t>
            </a:r>
            <a:r>
              <a:rPr lang="en-US" altLang="en-US" dirty="0">
                <a:latin typeface="Arial" charset="0"/>
              </a:rPr>
              <a:t> initialization parameter has no effect on a physical standby database with the Active Data Guard option because of the default setting.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7FC0ABB1-6F69-4E91-BC43-C5C46D21FDBB}" type="slidenum">
              <a:rPr lang="en-US" smtClean="0"/>
              <a:t>16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69400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
          <p:cNvSpPr>
            <a:spLocks noGrp="1" noChangeArrowheads="1"/>
          </p:cNvSpPr>
          <p:nvPr>
            <p:ph type="body" idx="1"/>
          </p:nvPr>
        </p:nvSpPr>
        <p:spPr>
          <a:noFill/>
          <a:ln/>
        </p:spPr>
        <p:txBody>
          <a:bodyPr/>
          <a:lstStyle/>
          <a:p>
            <a:pPr lvl="1"/>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shows various statistics related to the temporary undo log for this database instance. It displays a histogram of statistical data to show how the system is working. Each row in the view keeps statistics collected in the instance for a 10-minute interval. The rows are in descending order of the </a:t>
            </a:r>
            <a:r>
              <a:rPr lang="en-US" dirty="0">
                <a:latin typeface="Courier New" panose="02070309020205020404" pitchFamily="49" charset="0"/>
                <a:cs typeface="Courier New" panose="02070309020205020404" pitchFamily="49" charset="0"/>
              </a:rPr>
              <a:t>BEGIN_TIME</a:t>
            </a:r>
            <a:r>
              <a:rPr lang="en-US" dirty="0">
                <a:cs typeface="Arial" panose="020B0604020202020204" pitchFamily="34" charset="0"/>
              </a:rPr>
              <a:t> column value. This view contains a total of 576 rows, spanning a four-day cycle. This view is similar to the </a:t>
            </a:r>
            <a:r>
              <a:rPr lang="en-US" dirty="0">
                <a:latin typeface="Courier New" panose="02070309020205020404" pitchFamily="49" charset="0"/>
                <a:cs typeface="Courier New" panose="02070309020205020404" pitchFamily="49" charset="0"/>
              </a:rPr>
              <a:t>V$UNDOSTAT</a:t>
            </a:r>
            <a:r>
              <a:rPr lang="en-US" dirty="0">
                <a:cs typeface="Arial" panose="020B0604020202020204" pitchFamily="34" charset="0"/>
              </a:rPr>
              <a:t> view.</a:t>
            </a:r>
          </a:p>
          <a:p>
            <a:pPr lvl="1"/>
            <a:r>
              <a:rPr lang="en-US" dirty="0">
                <a:cs typeface="Arial" panose="020B0604020202020204" pitchFamily="34" charset="0"/>
              </a:rPr>
              <a:t>The example shows you some of the important columns of the </a:t>
            </a:r>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view:</a:t>
            </a:r>
          </a:p>
          <a:p>
            <a:pPr lvl="2"/>
            <a:r>
              <a:rPr lang="en-US" dirty="0">
                <a:latin typeface="Courier New" panose="02070309020205020404" pitchFamily="49" charset="0"/>
                <a:cs typeface="Courier New" panose="02070309020205020404" pitchFamily="49" charset="0"/>
              </a:rPr>
              <a:t>BEGIN_TIME</a:t>
            </a:r>
            <a:r>
              <a:rPr lang="en-US" dirty="0">
                <a:cs typeface="Arial" panose="020B0604020202020204" pitchFamily="34" charset="0"/>
              </a:rPr>
              <a:t>: The beginning of the time interval</a:t>
            </a:r>
          </a:p>
          <a:p>
            <a:pPr lvl="2"/>
            <a:r>
              <a:rPr lang="en-US" dirty="0">
                <a:latin typeface="Courier New" panose="02070309020205020404" pitchFamily="49" charset="0"/>
                <a:cs typeface="Courier New" panose="02070309020205020404" pitchFamily="49" charset="0"/>
              </a:rPr>
              <a:t>TXNCOUNT</a:t>
            </a:r>
            <a:r>
              <a:rPr lang="en-US" dirty="0">
                <a:cs typeface="Arial" panose="020B0604020202020204" pitchFamily="34" charset="0"/>
              </a:rPr>
              <a:t>: The total number of transactions that have bound to temp undo segment within the corresponding time interval</a:t>
            </a:r>
          </a:p>
          <a:p>
            <a:pPr lvl="2"/>
            <a:r>
              <a:rPr lang="en-US" dirty="0">
                <a:latin typeface="Courier New" panose="02070309020205020404" pitchFamily="49" charset="0"/>
                <a:cs typeface="Courier New" panose="02070309020205020404" pitchFamily="49" charset="0"/>
              </a:rPr>
              <a:t>MAXCONCURRENCY</a:t>
            </a:r>
            <a:r>
              <a:rPr lang="en-US" dirty="0">
                <a:cs typeface="Arial" panose="020B0604020202020204" pitchFamily="34" charset="0"/>
              </a:rPr>
              <a:t>: The highest number of transactions executed concurrently, which modified temporary objects within the corresponding time interval</a:t>
            </a:r>
          </a:p>
          <a:p>
            <a:pPr lvl="2"/>
            <a:r>
              <a:rPr lang="en-US" dirty="0">
                <a:latin typeface="Courier New" panose="02070309020205020404" pitchFamily="49" charset="0"/>
                <a:cs typeface="Courier New" panose="02070309020205020404" pitchFamily="49" charset="0"/>
              </a:rPr>
              <a:t>UNDOBLKCNT</a:t>
            </a:r>
            <a:r>
              <a:rPr lang="en-US" dirty="0">
                <a:cs typeface="Arial" panose="020B0604020202020204" pitchFamily="34" charset="0"/>
              </a:rPr>
              <a:t>: The total number of temporary undo blocks consumed during the corresponding time interval</a:t>
            </a:r>
          </a:p>
          <a:p>
            <a:pPr lvl="2"/>
            <a:r>
              <a:rPr lang="en-US" dirty="0">
                <a:latin typeface="Courier New" panose="02070309020205020404" pitchFamily="49" charset="0"/>
                <a:cs typeface="Courier New" panose="02070309020205020404" pitchFamily="49" charset="0"/>
              </a:rPr>
              <a:t>USCOUNT</a:t>
            </a:r>
            <a:r>
              <a:rPr lang="en-US" dirty="0">
                <a:cs typeface="Arial" panose="020B0604020202020204" pitchFamily="34" charset="0"/>
              </a:rPr>
              <a:t>: The temp undo segments created during the corresponding time interval</a:t>
            </a:r>
          </a:p>
          <a:p>
            <a:pPr lvl="2"/>
            <a:r>
              <a:rPr lang="en-US" dirty="0">
                <a:latin typeface="Courier New" panose="02070309020205020404" pitchFamily="49" charset="0"/>
                <a:cs typeface="Courier New" panose="02070309020205020404" pitchFamily="49" charset="0"/>
              </a:rPr>
              <a:t>NOSPACEERRCNT</a:t>
            </a:r>
            <a:r>
              <a:rPr lang="en-US" dirty="0">
                <a:cs typeface="Arial" panose="020B0604020202020204" pitchFamily="34" charset="0"/>
              </a:rPr>
              <a:t>: The total number of times the “no space left for temporary undo” error was raised during the corresponding time interval</a:t>
            </a:r>
          </a:p>
          <a:p>
            <a:pPr lvl="1"/>
            <a:r>
              <a:rPr lang="en-US" b="1" dirty="0">
                <a:cs typeface="Arial" panose="020B0604020202020204" pitchFamily="34" charset="0"/>
              </a:rPr>
              <a:t>Note: </a:t>
            </a:r>
            <a:r>
              <a:rPr lang="en-US" dirty="0">
                <a:cs typeface="Arial" panose="020B0604020202020204" pitchFamily="34" charset="0"/>
              </a:rPr>
              <a:t>For more information on </a:t>
            </a:r>
            <a:r>
              <a:rPr lang="en-US" dirty="0">
                <a:latin typeface="Courier New" panose="02070309020205020404" pitchFamily="49" charset="0"/>
                <a:cs typeface="Courier New" panose="02070309020205020404" pitchFamily="49" charset="0"/>
              </a:rPr>
              <a:t>V$TEMPUNDOSTAT</a:t>
            </a:r>
            <a:r>
              <a:rPr lang="en-US" dirty="0">
                <a:cs typeface="Arial" panose="020B0604020202020204" pitchFamily="34" charset="0"/>
              </a:rPr>
              <a:t>, refer to </a:t>
            </a:r>
            <a:r>
              <a:rPr lang="en-US" i="1" dirty="0">
                <a:cs typeface="Arial" panose="020B0604020202020204" pitchFamily="34" charset="0"/>
              </a:rPr>
              <a:t>Oracle Database Reference Guide</a:t>
            </a:r>
            <a:r>
              <a:rPr lang="en-US" dirty="0">
                <a:cs typeface="Arial" panose="020B0604020202020204" pitchFamily="34" charset="0"/>
              </a:rPr>
              <a:t>.</a:t>
            </a:r>
          </a:p>
          <a:p>
            <a:pPr lvl="1"/>
            <a:endParaRPr lang="en-US" dirty="0">
              <a:cs typeface="Arial" panose="020B0604020202020204" pitchFamily="34"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69BA8BB1-7F40-4874-A6B2-17A161044116}" type="slidenum">
              <a:rPr lang="en-US" smtClean="0"/>
              <a:t>17</a:t>
            </a:fld>
            <a:endParaRPr lang="en-US" dirty="0"/>
          </a:p>
        </p:txBody>
      </p:sp>
      <p:sp>
        <p:nvSpPr>
          <p:cNvPr id="46084"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5878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You can view undo information on the Undo Management Details page in Enterprise Manager Database Express. The screenshot shows the two regions (on the top left) of the Undo Management Details page while connected to the container database. The Undo Summary region provides details on undo settings, undo tablespace information, errors and warnings, and the Undo Advisor findings. The Undo Statistics Summary region provides details on the undo analysis period for the last day, output of the undo retention analysis, and undo statistics such as undo generation rate, maximum undo used, longest SQL execution time, transaction rate, and the maximum concurrency.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9C27A99-6E89-422B-BA19-093F5488B8E1}" type="slidenum">
              <a:rPr lang="en-US" smtClean="0"/>
              <a:t>18</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537499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Oracle Enterprise Manager Database Express Undo Management Details page includes four additional graphs, as shown in the screenshot in the slide. They include:</a:t>
            </a:r>
          </a:p>
          <a:p>
            <a:pPr lvl="2"/>
            <a:r>
              <a:rPr lang="en-US" b="1" dirty="0">
                <a:latin typeface="Arial" charset="0"/>
              </a:rPr>
              <a:t>Undo Generation Rate: </a:t>
            </a:r>
            <a:r>
              <a:rPr lang="en-US" dirty="0">
                <a:latin typeface="Arial" charset="0"/>
              </a:rPr>
              <a:t>Displays the undo generation (in KB per second)</a:t>
            </a:r>
          </a:p>
          <a:p>
            <a:pPr lvl="2"/>
            <a:r>
              <a:rPr lang="en-US" b="1" dirty="0">
                <a:latin typeface="Arial" charset="0"/>
              </a:rPr>
              <a:t>Undo Space Usage: </a:t>
            </a:r>
            <a:r>
              <a:rPr lang="en-US" dirty="0">
                <a:latin typeface="Arial" charset="0"/>
              </a:rPr>
              <a:t>Shows the use of space in the tablespace with different colors for expired, unexpired, and active extents</a:t>
            </a:r>
          </a:p>
          <a:p>
            <a:pPr lvl="2"/>
            <a:r>
              <a:rPr lang="en-US" b="1" dirty="0">
                <a:latin typeface="Arial" charset="0"/>
              </a:rPr>
              <a:t>Steal Activity Breakdown: </a:t>
            </a:r>
            <a:r>
              <a:rPr lang="en-US" dirty="0">
                <a:latin typeface="Arial" charset="0"/>
              </a:rPr>
              <a:t>Shows the number of attempts to steal expired undo blocks from other undo segments and attempts to obtain undo space by stealing unexpired extents from other transactions</a:t>
            </a:r>
          </a:p>
          <a:p>
            <a:pPr lvl="2"/>
            <a:r>
              <a:rPr lang="en-US" b="1" dirty="0">
                <a:latin typeface="Arial" charset="0"/>
              </a:rPr>
              <a:t>Undo Advisor: </a:t>
            </a:r>
            <a:r>
              <a:rPr lang="en-US" dirty="0">
                <a:latin typeface="Arial" charset="0"/>
              </a:rPr>
              <a:t>Shows the ratio of undo retention times to tablespace sizing needs, along with the current target setting</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CA9A998-CC29-4386-A755-C0AF0AAE7FC3}" type="slidenum">
              <a:rPr lang="en-US" smtClean="0"/>
              <a:t>19</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95594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3097388-F52B-4BE7-A12F-D95EC41AB89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41D1B827-FAE4-40DD-8D91-2F07D9A588CD}" type="slidenum">
              <a:rPr lang="en-US" smtClean="0"/>
              <a:t>20</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05755C41-9210-44DD-B098-B1FDFDC30489}" type="slidenum">
              <a:rPr lang="en-US" smtClean="0"/>
              <a:t>21</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saves the old value (undo data) when a process changes data in a database. It stores the data as it exists before modifications. Capturing undo data enables you to roll back your uncommitted data. Undo supports read-consistent and flashback queries. Undo can also be used to “rewind” (flash back) transactions and tables.</a:t>
            </a:r>
          </a:p>
          <a:p>
            <a:pPr lvl="1"/>
            <a:r>
              <a:rPr lang="en-US" altLang="en-US" dirty="0">
                <a:latin typeface="Arial" charset="0"/>
              </a:rPr>
              <a:t>Read-consistent queries provide results that are consistent with the data as of the time a query started. For a read-consistent query to succeed, the original information must still exist as undo information. If the original data is no longer available, you receive a “Snapshot too old” error (</a:t>
            </a:r>
            <a:r>
              <a:rPr lang="en-US" altLang="en-US" dirty="0">
                <a:latin typeface="Courier New" panose="02070309020205020404" pitchFamily="49" charset="0"/>
                <a:cs typeface="Courier New" panose="02070309020205020404" pitchFamily="49" charset="0"/>
              </a:rPr>
              <a:t>ORA-01555</a:t>
            </a:r>
            <a:r>
              <a:rPr lang="en-US" altLang="en-US" dirty="0">
                <a:latin typeface="Arial" charset="0"/>
              </a:rPr>
              <a:t>). As long as the undo information is retained, the Oracle Database server can reconstruct data to satisfy read-consistent queries.</a:t>
            </a:r>
          </a:p>
          <a:p>
            <a:pPr lvl="1"/>
            <a:r>
              <a:rPr lang="en-US" altLang="en-US" dirty="0">
                <a:latin typeface="Arial" charset="0"/>
              </a:rPr>
              <a:t>Flashback queries purposely ask for a version of the data as it existed at some time in the past. As long as undo information for that past time still exists, flashback queries can complete successfully. Oracle Flashback Transaction uses undo to create compensating transactions, to back out a transaction and its dependent transactions. With Oracle Flashback Table, you can recover a table to a specific point in time.</a:t>
            </a:r>
          </a:p>
          <a:p>
            <a:pPr lvl="1"/>
            <a:r>
              <a:rPr lang="en-US" altLang="en-US" dirty="0">
                <a:latin typeface="Arial" charset="0"/>
              </a:rPr>
              <a:t>Undo data is also used to recover from failed transactions. A failed transaction occurs when a user session ends abnormally (possibly because of network errors or a failure on the client computer) before the user decides to commit or roll back the transaction. Failed transactions may also occur when the instance crashes or you issue the </a:t>
            </a:r>
            <a:r>
              <a:rPr lang="en-US" altLang="en-US" dirty="0">
                <a:latin typeface="Courier New" panose="02070309020205020404" pitchFamily="49" charset="0"/>
                <a:cs typeface="Courier New" panose="02070309020205020404" pitchFamily="49" charset="0"/>
              </a:rPr>
              <a:t>SHUTDOWN</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ABORT</a:t>
            </a:r>
            <a:r>
              <a:rPr lang="en-US" altLang="en-US" dirty="0">
                <a:latin typeface="Arial" charset="0"/>
              </a:rPr>
              <a:t> command.</a:t>
            </a:r>
          </a:p>
          <a:p>
            <a:pPr lvl="1"/>
            <a:r>
              <a:rPr lang="en-US" altLang="en-US" dirty="0">
                <a:latin typeface="Arial" charset="0"/>
              </a:rPr>
              <a:t>In case of a failed transaction, the safest behavior is chosen, and the Oracle Database server reverses all changes made by a user, thereby restoring the original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8D5D1B90-3DC0-47D9-8159-70052E4FA91B}"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78956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14 - </a:t>
            </a:r>
            <a:fld id="{263607A8-E05D-4E17-9307-447869F75EB7}" type="slidenum">
              <a:rPr lang="en-US" smtClean="0"/>
              <a:t>4</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Undo information is retained for all transactions, at least until the transaction is ended by one of the following:</a:t>
            </a:r>
          </a:p>
          <a:p>
            <a:pPr lvl="2" eaLnBrk="1" hangingPunct="1"/>
            <a:r>
              <a:rPr lang="en-US" dirty="0">
                <a:latin typeface="Arial" charset="0"/>
                <a:cs typeface="Arial" charset="0"/>
              </a:rPr>
              <a:t>User undoes a transaction (transaction rolls back)</a:t>
            </a:r>
          </a:p>
          <a:p>
            <a:pPr lvl="2" eaLnBrk="1" hangingPunct="1"/>
            <a:r>
              <a:rPr lang="en-US" dirty="0">
                <a:latin typeface="Arial" charset="0"/>
                <a:cs typeface="Arial" charset="0"/>
              </a:rPr>
              <a:t>User ends a transaction (transaction commits)</a:t>
            </a:r>
          </a:p>
          <a:p>
            <a:pPr lvl="2" eaLnBrk="1" hangingPunct="1"/>
            <a:r>
              <a:rPr lang="en-US" dirty="0">
                <a:latin typeface="Arial" charset="0"/>
                <a:cs typeface="Arial" charset="0"/>
              </a:rPr>
              <a:t>User executes a DDL statement, such as a </a:t>
            </a:r>
            <a:r>
              <a:rPr lang="en-US" dirty="0">
                <a:latin typeface="Courier New" panose="02070309020205020404" pitchFamily="49" charset="0"/>
                <a:cs typeface="Courier New" panose="02070309020205020404" pitchFamily="49" charset="0"/>
              </a:rPr>
              <a:t>CREATE</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DROP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RENAME</a:t>
            </a:r>
            <a:r>
              <a:rPr lang="en-US" dirty="0">
                <a:latin typeface="Arial" charset="0"/>
                <a:cs typeface="Arial" charset="0"/>
              </a:rPr>
              <a:t>, or </a:t>
            </a:r>
            <a:r>
              <a:rPr lang="en-US" dirty="0">
                <a:latin typeface="Courier New" panose="02070309020205020404" pitchFamily="49" charset="0"/>
                <a:cs typeface="Courier New" panose="02070309020205020404" pitchFamily="49" charset="0"/>
              </a:rPr>
              <a:t>ALTER</a:t>
            </a:r>
            <a:r>
              <a:rPr lang="en-US" dirty="0">
                <a:latin typeface="Arial" charset="0"/>
                <a:cs typeface="Arial" charset="0"/>
              </a:rPr>
              <a:t> statement. If the current transaction contains any DML statements, the database server first commits the transaction and then executes and commits the DDL as a new transaction.</a:t>
            </a:r>
          </a:p>
          <a:p>
            <a:pPr lvl="2" eaLnBrk="1" hangingPunct="1"/>
            <a:r>
              <a:rPr lang="en-US" dirty="0">
                <a:latin typeface="Arial" charset="0"/>
                <a:cs typeface="Arial" charset="0"/>
              </a:rPr>
              <a:t>User session terminates abnormally (transaction rolls back)</a:t>
            </a:r>
          </a:p>
          <a:p>
            <a:pPr lvl="2" eaLnBrk="1" hangingPunct="1"/>
            <a:r>
              <a:rPr lang="en-US" dirty="0">
                <a:latin typeface="Arial" charset="0"/>
                <a:cs typeface="Arial" charset="0"/>
              </a:rPr>
              <a:t>User session terminates normally with an exit (transaction commits)</a:t>
            </a:r>
          </a:p>
          <a:p>
            <a:pPr lvl="1" eaLnBrk="1" hangingPunct="1"/>
            <a:r>
              <a:rPr lang="en-US" dirty="0">
                <a:latin typeface="Arial" charset="0"/>
                <a:cs typeface="Arial" charset="0"/>
              </a:rPr>
              <a:t>The amount of undo data that is retained and the time for which it is retained depend on the amount of database activity and the database configuration.</a:t>
            </a:r>
          </a:p>
          <a:p>
            <a:pPr lvl="1" eaLnBrk="1" hangingPunct="1"/>
            <a:r>
              <a:rPr lang="en-US" b="1" dirty="0">
                <a:latin typeface="Arial" charset="0"/>
                <a:cs typeface="Arial" charset="0"/>
              </a:rPr>
              <a:t>Note: </a:t>
            </a:r>
            <a:r>
              <a:rPr lang="en-US" dirty="0">
                <a:latin typeface="Arial" charset="0"/>
                <a:cs typeface="Arial" charset="0"/>
              </a:rPr>
              <a:t>Oracle Flashback Transaction leverages the online redo logs to mine the appropriate undo SQL for execution. It only uses undo as an artificial time boundary, to determine a redo mining start time for the target transaction, if a transaction start time is not supplied in the flashback transaction invocation.</a:t>
            </a:r>
          </a:p>
        </p:txBody>
      </p:sp>
    </p:spTree>
    <p:extLst>
      <p:ext uri="{BB962C8B-B14F-4D97-AF65-F5344CB8AC3E}">
        <p14:creationId xmlns:p14="http://schemas.microsoft.com/office/powerpoint/2010/main" val="3353688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When a transaction starts, it is assigned to an undo segment. Throughout the life of the transaction, when data is changed, the original (before the change) values are copied into the undo segment. You can see which transactions are assigned to which undo segments by checking the </a:t>
            </a:r>
            <a:r>
              <a:rPr lang="en-US" altLang="en-US" dirty="0">
                <a:latin typeface="Courier New" panose="02070309020205020404" pitchFamily="49" charset="0"/>
                <a:cs typeface="Courier New" panose="02070309020205020404" pitchFamily="49" charset="0"/>
              </a:rPr>
              <a:t>V$TRANSACTION</a:t>
            </a:r>
            <a:r>
              <a:rPr lang="en-US" altLang="en-US" dirty="0">
                <a:latin typeface="Arial" charset="0"/>
              </a:rPr>
              <a:t> dynamic performance view.</a:t>
            </a:r>
          </a:p>
          <a:p>
            <a:pPr lvl="1"/>
            <a:r>
              <a:rPr lang="en-US" altLang="en-US" dirty="0">
                <a:latin typeface="Arial" charset="0"/>
              </a:rPr>
              <a:t>Undo segments are specialized segments that are automatically created by the database server as needed to support transactions. Like all segments, undo segments are made up of extents, which, in turn, consist of data blocks. Undo segments automatically grow and shrink as needed, acting as a circular storage buffer for their assigned transactions.</a:t>
            </a:r>
          </a:p>
          <a:p>
            <a:pPr lvl="1"/>
            <a:r>
              <a:rPr lang="en-US" altLang="en-US" dirty="0">
                <a:latin typeface="Arial" charset="0"/>
              </a:rPr>
              <a:t>Transactions fill extents in their undo segments until a transaction is completed or all space is consumed. If an extent fills up and more space is needed, the transaction acquires that space from the next extent in the segment. After all extents have been consumed, the transaction either wraps around back into the first extent or requests a new extent to be allocated to the undo segment.</a:t>
            </a:r>
          </a:p>
          <a:p>
            <a:pPr lvl="1"/>
            <a:r>
              <a:rPr lang="en-US" altLang="en-US" b="1" dirty="0">
                <a:latin typeface="Arial" charset="0"/>
              </a:rPr>
              <a:t>Note: </a:t>
            </a:r>
            <a:r>
              <a:rPr lang="en-US" altLang="en-US" dirty="0">
                <a:latin typeface="Arial" charset="0"/>
              </a:rPr>
              <a:t>Parallel DML and DDL operations can actually cause a transaction to use more than one undo segment. To learn more about parallel DML execution, see </a:t>
            </a:r>
            <a:r>
              <a:rPr lang="en-US" altLang="en-US" i="1" dirty="0">
                <a:latin typeface="Arial" charset="0"/>
              </a:rPr>
              <a:t>Oracle Database Administrator’s Guide</a:t>
            </a:r>
            <a:r>
              <a:rPr lang="en-US" alt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C2AB0093-86AE-4E27-816B-87BFD24EEB3A}"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59018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Undo segments can exist only in a specialized form of tablespace called an undo tablespace. You cannot create other segment types, such as tables, in the undo tablespace.</a:t>
            </a:r>
          </a:p>
          <a:p>
            <a:pPr lvl="1"/>
            <a:r>
              <a:rPr lang="en-US" altLang="en-US" dirty="0">
                <a:latin typeface="Arial" charset="0"/>
              </a:rPr>
              <a:t>The Database Configuration Assistant (DBCA) automatically creates a smallfile undo tablespace. You can also create a bigfile undo tablespace. However, in a high-volume online transaction processing (OLTP) environment with many short concurrent transactions, contention could occur on the file header. An undo tablespace, stored in multiple data files, can resolve this potential issue.</a:t>
            </a:r>
          </a:p>
          <a:p>
            <a:pPr lvl="1"/>
            <a:r>
              <a:rPr lang="en-US" altLang="en-US" dirty="0">
                <a:latin typeface="Arial" charset="0"/>
              </a:rPr>
              <a:t>Although a database may have many undo tablespaces, only one of them at a time can be designated as the current undo tablespace for any instance in the database.</a:t>
            </a:r>
          </a:p>
          <a:p>
            <a:pPr lvl="1"/>
            <a:r>
              <a:rPr lang="en-US" altLang="en-US" dirty="0">
                <a:latin typeface="Arial" charset="0"/>
              </a:rPr>
              <a:t>Undo segments are automatically created and always owned by </a:t>
            </a:r>
            <a:r>
              <a:rPr lang="en-US" altLang="en-US" dirty="0">
                <a:latin typeface="Courier New" panose="02070309020205020404" pitchFamily="49" charset="0"/>
                <a:cs typeface="Courier New" panose="02070309020205020404" pitchFamily="49" charset="0"/>
              </a:rPr>
              <a:t>SYS</a:t>
            </a:r>
            <a:r>
              <a:rPr lang="en-US" altLang="en-US" dirty="0">
                <a:latin typeface="Arial" charset="0"/>
              </a:rPr>
              <a:t>. Because the undo segments act as a circular buffer, each segment has a minimum of two extents. The default maximum number of extents depends on the database block size but is very high (32,765 for an 8 KB block size).</a:t>
            </a:r>
          </a:p>
          <a:p>
            <a:pPr lvl="1"/>
            <a:r>
              <a:rPr lang="en-US" altLang="en-US" dirty="0">
                <a:latin typeface="Arial" charset="0"/>
              </a:rPr>
              <a:t>Undo tablespaces are permanent, locally managed tablespaces with automatic extent allocation. They are automatically managed by the database.</a:t>
            </a:r>
          </a:p>
          <a:p>
            <a:pPr lvl="1"/>
            <a:r>
              <a:rPr lang="en-US" altLang="en-US" dirty="0">
                <a:latin typeface="Arial" charset="0"/>
              </a:rPr>
              <a:t>Because undo data is required to recover from failed transactions (such as those that may occur when an instance crashes), undo tablespaces can be recovered only while the instance is in the </a:t>
            </a:r>
            <a:r>
              <a:rPr lang="en-US" altLang="en-US" dirty="0">
                <a:latin typeface="Courier New" panose="02070309020205020404" pitchFamily="49" charset="0"/>
                <a:cs typeface="Courier New" panose="02070309020205020404" pitchFamily="49" charset="0"/>
              </a:rPr>
              <a:t>MOUNT</a:t>
            </a:r>
            <a:r>
              <a:rPr lang="en-US" altLang="en-US" dirty="0">
                <a:latin typeface="Arial" charset="0"/>
              </a:rPr>
              <a:t> state.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F5E5048D-E7CC-41F0-9AF5-E425E30DDAFE}" type="slidenum">
              <a:rPr lang="en-US" smtClean="0"/>
              <a:t>6</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36729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Undo data and redo data seem similar at first, but they serve different purposes. Undo data is needed if there is a need to undo a change, and this occurs for read consistency and rollback. Redo data is needed if there is a need to perform the changes again, in cases where they are lost for some reason. Undo block changes are also written to the redo log.</a:t>
            </a:r>
          </a:p>
          <a:p>
            <a:pPr lvl="1"/>
            <a:r>
              <a:rPr lang="en-US" dirty="0">
                <a:latin typeface="Arial" charset="0"/>
              </a:rPr>
              <a:t>The process of committing entails a verification that the changes in the transaction have been written to the redo log file, which is persistent storage on the disk, as opposed to memory. In addition, the redo log file is typically multiplexed. As a result, there are multiple copies of the redo data on the disk. Although the changes may not yet have been written to the data files where the table’s blocks are actually stored, writing to the persistent redo log is enough to guarantee consistency of the database.</a:t>
            </a:r>
          </a:p>
          <a:p>
            <a:pPr lvl="1"/>
            <a:r>
              <a:rPr lang="en-US" dirty="0">
                <a:latin typeface="Arial" charset="0"/>
              </a:rPr>
              <a:t>Assume that a power outage occurs just before committed changes have been reflected in the data files. This situation does not cause a problem because the transaction has been committed. When the system starts up again, it is able to roll forward any redo records that are not yet reflected in data files at the time of the outage.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FED796E-9CF6-4715-8FE7-308888008E45}"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95152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Oracle Database server provides automatic undo management, which is a fully automated mechanism for managing undo information and space in a dedicated undo tablespace for all sessions. The system automatically tunes itself to provide the best possible retention of undo information. More precisely, the undo retention period for auto-extending tablespaces is tuned to be slightly longer than the longest-running active query. For fixed-size undo tablespaces, the database dynamically tunes for best possible retention.</a:t>
            </a:r>
          </a:p>
          <a:p>
            <a:pPr lvl="1"/>
            <a:r>
              <a:rPr lang="en-US" altLang="en-US" dirty="0">
                <a:latin typeface="Arial" charset="0"/>
              </a:rPr>
              <a:t>Although, by default, the Oracle Database server manages undo data and space automatically, you may need to perform some tasks if your database is using Flashback operations. The administration of undo should prevent space errors, the use of too much space, and “Snapshot too old” errors.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11425034-8075-42BD-8485-377E3F8C4AEF}"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8982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Using the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mode is required when cloning a PDB in hot mode, performing a near-zero down time PDB relocation, refreshing PDBs, or using proxy PDBs.</a:t>
            </a:r>
          </a:p>
          <a:p>
            <a:pPr lvl="1"/>
            <a:r>
              <a:rPr lang="en-US" altLang="en-US" dirty="0">
                <a:latin typeface="Arial" charset="0"/>
              </a:rPr>
              <a:t>You can set a CDB in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mode either at CDB creation or by altering the CDB property.</a:t>
            </a:r>
          </a:p>
          <a:p>
            <a:pPr lvl="1"/>
            <a:r>
              <a:rPr lang="en-US" altLang="en-US" dirty="0">
                <a:latin typeface="Arial" charset="0"/>
              </a:rPr>
              <a:t>When the database property </a:t>
            </a:r>
            <a:r>
              <a:rPr lang="en-US" altLang="en-US" dirty="0">
                <a:latin typeface="Courier New" panose="02070309020205020404" pitchFamily="49" charset="0"/>
                <a:cs typeface="Courier New" panose="02070309020205020404" pitchFamily="49" charset="0"/>
              </a:rPr>
              <a:t>LOCAL_UNDO_ENABLED</a:t>
            </a:r>
            <a:r>
              <a:rPr lang="en-US" altLang="en-US" dirty="0">
                <a:latin typeface="Arial" charset="0"/>
              </a:rPr>
              <a:t> is </a:t>
            </a:r>
            <a:r>
              <a:rPr lang="en-US" altLang="en-US" dirty="0">
                <a:latin typeface="Courier New" panose="02070309020205020404" pitchFamily="49" charset="0"/>
                <a:cs typeface="Courier New" panose="02070309020205020404" pitchFamily="49" charset="0"/>
              </a:rPr>
              <a:t>FALSE</a:t>
            </a:r>
            <a:r>
              <a:rPr lang="en-US" altLang="en-US" dirty="0">
                <a:latin typeface="Arial" charset="0"/>
              </a:rPr>
              <a:t>, which is the default, there is only one undo tablespace that is created in the CDB root, and that is shared by all containers.</a:t>
            </a:r>
          </a:p>
          <a:p>
            <a:pPr lvl="1"/>
            <a:r>
              <a:rPr lang="en-US" altLang="en-US" dirty="0">
                <a:latin typeface="Arial" charset="0"/>
              </a:rPr>
              <a:t>When </a:t>
            </a:r>
            <a:r>
              <a:rPr lang="en-US" altLang="en-US" dirty="0">
                <a:latin typeface="Courier New" panose="02070309020205020404" pitchFamily="49" charset="0"/>
                <a:cs typeface="Courier New" panose="02070309020205020404" pitchFamily="49" charset="0"/>
              </a:rPr>
              <a:t>LOCAL_UNDO_ENABLED</a:t>
            </a:r>
            <a:r>
              <a:rPr lang="en-US" altLang="en-US" dirty="0">
                <a:latin typeface="Arial" charset="0"/>
              </a:rPr>
              <a:t> is </a:t>
            </a:r>
            <a:r>
              <a:rPr lang="en-US" altLang="en-US" dirty="0">
                <a:latin typeface="Courier New" panose="02070309020205020404" pitchFamily="49" charset="0"/>
                <a:cs typeface="Courier New" panose="02070309020205020404" pitchFamily="49" charset="0"/>
              </a:rPr>
              <a:t>TRUE</a:t>
            </a:r>
            <a:r>
              <a:rPr lang="en-US" altLang="en-US" dirty="0">
                <a:latin typeface="Arial" charset="0"/>
              </a:rPr>
              <a:t>, every container in the CDB uses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and each PDB must have its own </a:t>
            </a:r>
            <a:r>
              <a:rPr lang="en-US" altLang="en-US" dirty="0">
                <a:latin typeface="Courier New" panose="02070309020205020404" pitchFamily="49" charset="0"/>
                <a:cs typeface="Courier New" panose="02070309020205020404" pitchFamily="49" charset="0"/>
              </a:rPr>
              <a:t>LOCAL</a:t>
            </a:r>
            <a:r>
              <a:rPr lang="en-US" altLang="en-US" dirty="0">
                <a:latin typeface="Arial" charset="0"/>
              </a:rPr>
              <a:t> undo tablespace. To maintain ease of management and provisioning, undo tablespace creation happens automatically and does not require any action from the user. When a PDB is opened and an undo tablespace is not available, it is automatically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14 - </a:t>
            </a:r>
            <a:fld id="{56D3667A-5E5D-4542-9CE7-27A98292848C}"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6045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50923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12582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610282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C4BAD29A-0E78-401C-847E-BB36792BCC9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831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AD29A-0E78-401C-847E-BB36792BCC9E}"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178248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C4BAD29A-0E78-401C-847E-BB36792BCC9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416492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C4BAD29A-0E78-401C-847E-BB36792BCC9E}"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41135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C4BAD29A-0E78-401C-847E-BB36792BCC9E}"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6351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AD29A-0E78-401C-847E-BB36792BCC9E}"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35696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D29A-0E78-401C-847E-BB36792BCC9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209215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D29A-0E78-401C-847E-BB36792BCC9E}"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2F80BEC9-65A3-4204-9FCE-99ED6601A7F8}" type="slidenum">
              <a:rPr lang="" smtClean="0"/>
              <a:t>‹#›</a:t>
            </a:fld>
            <a:endParaRPr lang=""/>
          </a:p>
        </p:txBody>
      </p:sp>
    </p:spTree>
    <p:extLst>
      <p:ext uri="{BB962C8B-B14F-4D97-AF65-F5344CB8AC3E}">
        <p14:creationId xmlns:p14="http://schemas.microsoft.com/office/powerpoint/2010/main" val="324836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D29A-0E78-401C-847E-BB36792BCC9E}"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0BEC9-65A3-4204-9FCE-99ED6601A7F8}" type="slidenum">
              <a:rPr lang="" smtClean="0"/>
              <a:t>‹#›</a:t>
            </a:fld>
            <a:endParaRPr lang=""/>
          </a:p>
        </p:txBody>
      </p:sp>
    </p:spTree>
    <p:extLst>
      <p:ext uri="{BB962C8B-B14F-4D97-AF65-F5344CB8AC3E}">
        <p14:creationId xmlns:p14="http://schemas.microsoft.com/office/powerpoint/2010/main" val="59087715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590800"/>
            <a:ext cx="10512862" cy="1325563"/>
          </a:xfrm>
        </p:spPr>
        <p:txBody>
          <a:bodyPr/>
          <a:lstStyle/>
          <a:p>
            <a:r>
              <a:rPr lang="en-US" dirty="0"/>
              <a:t>Managing Undo Data</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Undo Retention</a:t>
            </a:r>
            <a:endParaRPr lang="en-US" altLang="es-MX" dirty="0"/>
          </a:p>
        </p:txBody>
      </p:sp>
      <p:sp>
        <p:nvSpPr>
          <p:cNvPr id="9219" name="Content Placeholder 9"/>
          <p:cNvSpPr>
            <a:spLocks noGrp="1"/>
          </p:cNvSpPr>
          <p:nvPr>
            <p:ph idx="1"/>
          </p:nvPr>
        </p:nvSpPr>
        <p:spPr>
          <a:xfrm>
            <a:off x="622138" y="1242485"/>
            <a:ext cx="10944549" cy="2234793"/>
          </a:xfrm>
        </p:spPr>
        <p:txBody>
          <a:bodyPr/>
          <a:lstStyle/>
          <a:p>
            <a:pPr lvl="1">
              <a:buClr>
                <a:schemeClr val="accent1"/>
              </a:buClr>
              <a:defRPr/>
            </a:pPr>
            <a:r>
              <a:rPr lang="en-US" dirty="0">
                <a:latin typeface="Courier New" panose="02070309020205020404" pitchFamily="49" charset="0"/>
                <a:cs typeface="Courier New" panose="02070309020205020404" pitchFamily="49" charset="0"/>
              </a:rPr>
              <a:t>UNDO_RETENTION</a:t>
            </a:r>
            <a:r>
              <a:rPr lang="en-US" dirty="0"/>
              <a:t> specifies (in seconds) how long already committed undo information is to be retained.</a:t>
            </a:r>
          </a:p>
          <a:p>
            <a:pPr lvl="1">
              <a:buClr>
                <a:schemeClr val="accent1"/>
              </a:buClr>
              <a:defRPr/>
            </a:pPr>
            <a:r>
              <a:rPr lang="en-US" dirty="0"/>
              <a:t>Set this parameter when:</a:t>
            </a:r>
          </a:p>
          <a:p>
            <a:pPr lvl="2">
              <a:buClr>
                <a:schemeClr val="accent1"/>
              </a:buClr>
              <a:defRPr/>
            </a:pPr>
            <a:r>
              <a:rPr lang="en-US" dirty="0"/>
              <a:t>The undo tablespace has the </a:t>
            </a:r>
            <a:r>
              <a:rPr lang="en-US" dirty="0">
                <a:latin typeface="Courier New" panose="02070309020205020404" pitchFamily="49" charset="0"/>
                <a:cs typeface="Courier New" panose="02070309020205020404" pitchFamily="49" charset="0"/>
              </a:rPr>
              <a:t>AUTOEXTEND</a:t>
            </a:r>
            <a:r>
              <a:rPr lang="en-US" dirty="0"/>
              <a:t> option enabled</a:t>
            </a:r>
          </a:p>
          <a:p>
            <a:pPr lvl="2">
              <a:buClr>
                <a:schemeClr val="accent1"/>
              </a:buClr>
              <a:defRPr/>
            </a:pPr>
            <a:r>
              <a:rPr lang="en-US" dirty="0"/>
              <a:t>You want to set undo retention for </a:t>
            </a:r>
            <a:r>
              <a:rPr lang="en-US" dirty="0">
                <a:latin typeface="Courier New" panose="02070309020205020404" pitchFamily="49" charset="0"/>
                <a:cs typeface="Courier New" panose="02070309020205020404" pitchFamily="49" charset="0"/>
              </a:rPr>
              <a:t>LOBs</a:t>
            </a:r>
          </a:p>
          <a:p>
            <a:pPr lvl="2">
              <a:buClr>
                <a:schemeClr val="accent1"/>
              </a:buClr>
              <a:defRPr/>
            </a:pPr>
            <a:r>
              <a:rPr lang="en-US" dirty="0"/>
              <a:t>You want to guarantee retention</a:t>
            </a:r>
          </a:p>
        </p:txBody>
      </p:sp>
    </p:spTree>
    <p:custDataLst>
      <p:tags r:id="rId1"/>
    </p:custDataLst>
    <p:extLst>
      <p:ext uri="{BB962C8B-B14F-4D97-AF65-F5344CB8AC3E}">
        <p14:creationId xmlns:p14="http://schemas.microsoft.com/office/powerpoint/2010/main" val="196820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Categories of </a:t>
            </a:r>
            <a:r>
              <a:rPr lang="en-US" dirty="0" smtClean="0"/>
              <a:t>Undo</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087736256"/>
              </p:ext>
            </p:extLst>
          </p:nvPr>
        </p:nvGraphicFramePr>
        <p:xfrm>
          <a:off x="842214" y="1286934"/>
          <a:ext cx="10205198" cy="2203133"/>
        </p:xfrm>
        <a:graphic>
          <a:graphicData uri="http://schemas.openxmlformats.org/drawingml/2006/table">
            <a:tbl>
              <a:tblPr firstRow="1" firstCol="1" bandRow="1">
                <a:tableStyleId>{5FD0F851-EC5A-4D38-B0AD-8093EC10F338}</a:tableStyleId>
              </a:tblPr>
              <a:tblGrid>
                <a:gridCol w="4413998">
                  <a:extLst>
                    <a:ext uri="{9D8B030D-6E8A-4147-A177-3AD203B41FA5}">
                      <a16:colId xmlns="" xmlns:a16="http://schemas.microsoft.com/office/drawing/2014/main" val="20000"/>
                    </a:ext>
                  </a:extLst>
                </a:gridCol>
                <a:gridCol w="5791200">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Category</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Description</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Active: Uncommitted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Supports an active transaction and is never overwritten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Unexpired: Committed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Is required to meet the undo retention interval</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Expired: Expired undo information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Overwritten when space is required for an active transaction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99072102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Guaranteeing Undo Retention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984" y="2148047"/>
            <a:ext cx="6142857" cy="2561905"/>
          </a:xfrm>
          <a:prstGeom prst="rect">
            <a:avLst/>
          </a:prstGeom>
        </p:spPr>
      </p:pic>
      <p:sp>
        <p:nvSpPr>
          <p:cNvPr id="4" name="Content Placeholder 9"/>
          <p:cNvSpPr txBox="1">
            <a:spLocks/>
          </p:cNvSpPr>
          <p:nvPr/>
        </p:nvSpPr>
        <p:spPr>
          <a:xfrm>
            <a:off x="622138" y="4995262"/>
            <a:ext cx="10944549" cy="795938"/>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a:defRPr/>
            </a:pPr>
            <a:r>
              <a:rPr lang="en-US" kern="0" dirty="0">
                <a:latin typeface="+mn-lt"/>
              </a:rPr>
              <a:t>This example is based on an </a:t>
            </a:r>
            <a:r>
              <a:rPr lang="en-US" kern="0" dirty="0">
                <a:latin typeface="Courier New" panose="02070309020205020404" pitchFamily="49" charset="0"/>
                <a:cs typeface="Courier New" panose="02070309020205020404" pitchFamily="49" charset="0"/>
              </a:rPr>
              <a:t>UNDO_RETENTION</a:t>
            </a:r>
            <a:r>
              <a:rPr lang="en-US" kern="0" dirty="0">
                <a:latin typeface="+mn-lt"/>
              </a:rPr>
              <a:t> setting of 900 seconds (15 minutes).</a:t>
            </a:r>
            <a:endParaRPr lang="en-US" kern="0" dirty="0"/>
          </a:p>
        </p:txBody>
      </p:sp>
      <p:sp>
        <p:nvSpPr>
          <p:cNvPr id="5" name="Content Placeholder 2"/>
          <p:cNvSpPr txBox="1">
            <a:spLocks/>
          </p:cNvSpPr>
          <p:nvPr/>
        </p:nvSpPr>
        <p:spPr bwMode="gray">
          <a:xfrm>
            <a:off x="731520" y="1295400"/>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TABLESPACE undotbs1 RETENTION GUARANTEE;</a:t>
            </a:r>
          </a:p>
        </p:txBody>
      </p:sp>
      <p:cxnSp>
        <p:nvCxnSpPr>
          <p:cNvPr id="6" name="Straight Arrow Connector 5"/>
          <p:cNvCxnSpPr/>
          <p:nvPr/>
        </p:nvCxnSpPr>
        <p:spPr bwMode="auto">
          <a:xfrm flipH="1">
            <a:off x="4189412" y="3048000"/>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7" name="Straight Arrow Connector 6"/>
          <p:cNvCxnSpPr/>
          <p:nvPr/>
        </p:nvCxnSpPr>
        <p:spPr bwMode="auto">
          <a:xfrm>
            <a:off x="5561012" y="3101622"/>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9" name="Straight Arrow Connector 8"/>
          <p:cNvCxnSpPr/>
          <p:nvPr/>
        </p:nvCxnSpPr>
        <p:spPr bwMode="auto">
          <a:xfrm flipV="1">
            <a:off x="5561012" y="2590800"/>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0" name="Straight Arrow Connector 9"/>
          <p:cNvCxnSpPr/>
          <p:nvPr/>
        </p:nvCxnSpPr>
        <p:spPr bwMode="auto">
          <a:xfrm flipV="1">
            <a:off x="7031390" y="2492022"/>
            <a:ext cx="0" cy="15240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1" name="Straight Arrow Connector 10"/>
          <p:cNvCxnSpPr/>
          <p:nvPr/>
        </p:nvCxnSpPr>
        <p:spPr bwMode="auto">
          <a:xfrm>
            <a:off x="7031390" y="2918178"/>
            <a:ext cx="0" cy="152400"/>
          </a:xfrm>
          <a:prstGeom prst="straightConnector1">
            <a:avLst/>
          </a:prstGeom>
          <a:noFill/>
          <a:ln w="28575" cap="flat" cmpd="sng" algn="ctr">
            <a:solidFill>
              <a:schemeClr val="accent1"/>
            </a:solidFill>
            <a:prstDash val="solid"/>
            <a:round/>
            <a:headEnd type="none" w="lg" len="lg"/>
            <a:tailEnd type="triangle" w="lg" len="lg"/>
          </a:ln>
          <a:effectLst/>
        </p:spPr>
      </p:cxnSp>
      <p:cxnSp>
        <p:nvCxnSpPr>
          <p:cNvPr id="12" name="Straight Arrow Connector 11"/>
          <p:cNvCxnSpPr/>
          <p:nvPr/>
        </p:nvCxnSpPr>
        <p:spPr bwMode="auto">
          <a:xfrm flipH="1">
            <a:off x="7031390" y="2808111"/>
            <a:ext cx="152400" cy="0"/>
          </a:xfrm>
          <a:prstGeom prst="straightConnector1">
            <a:avLst/>
          </a:prstGeom>
          <a:noFill/>
          <a:ln w="28575" cap="flat" cmpd="sng" algn="ctr">
            <a:solidFill>
              <a:schemeClr val="accent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216374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Changing an Undo Tablespace to a Fixed Size</a:t>
            </a:r>
            <a:endParaRPr lang="en-US" altLang="es-MX" dirty="0"/>
          </a:p>
        </p:txBody>
      </p:sp>
      <p:sp>
        <p:nvSpPr>
          <p:cNvPr id="9219" name="Content Placeholder 9"/>
          <p:cNvSpPr>
            <a:spLocks noGrp="1"/>
          </p:cNvSpPr>
          <p:nvPr>
            <p:ph idx="1"/>
          </p:nvPr>
        </p:nvSpPr>
        <p:spPr>
          <a:xfrm>
            <a:off x="622138" y="1242485"/>
            <a:ext cx="10944549" cy="3335094"/>
          </a:xfrm>
        </p:spPr>
        <p:txBody>
          <a:bodyPr/>
          <a:lstStyle/>
          <a:p>
            <a:pPr lvl="1">
              <a:buClr>
                <a:schemeClr val="accent1"/>
              </a:buClr>
              <a:defRPr/>
            </a:pPr>
            <a:r>
              <a:rPr lang="en-US" dirty="0"/>
              <a:t>Rationale:</a:t>
            </a:r>
          </a:p>
          <a:p>
            <a:pPr lvl="2">
              <a:buClr>
                <a:schemeClr val="accent1"/>
              </a:buClr>
              <a:defRPr/>
            </a:pPr>
            <a:r>
              <a:rPr lang="en-US" dirty="0"/>
              <a:t>Supporting Flashback operations</a:t>
            </a:r>
          </a:p>
          <a:p>
            <a:pPr lvl="2">
              <a:buClr>
                <a:schemeClr val="accent1"/>
              </a:buClr>
              <a:defRPr/>
            </a:pPr>
            <a:r>
              <a:rPr lang="en-US" dirty="0"/>
              <a:t>Limiting tablespace growth</a:t>
            </a:r>
          </a:p>
          <a:p>
            <a:pPr lvl="1">
              <a:buClr>
                <a:schemeClr val="accent1"/>
              </a:buClr>
              <a:defRPr/>
            </a:pPr>
            <a:r>
              <a:rPr lang="en-US" dirty="0"/>
              <a:t>Steps:</a:t>
            </a:r>
          </a:p>
          <a:p>
            <a:pPr lvl="2">
              <a:buClr>
                <a:schemeClr val="accent1"/>
              </a:buClr>
              <a:defRPr/>
            </a:pPr>
            <a:r>
              <a:rPr lang="en-US" dirty="0"/>
              <a:t>Run the regular workload.</a:t>
            </a:r>
          </a:p>
          <a:p>
            <a:pPr lvl="2">
              <a:buClr>
                <a:schemeClr val="accent1"/>
              </a:buClr>
              <a:defRPr/>
            </a:pPr>
            <a:r>
              <a:rPr lang="en-US" dirty="0"/>
              <a:t>The self-tuning mechanism establishes the minimum required size.</a:t>
            </a:r>
          </a:p>
          <a:p>
            <a:pPr lvl="2">
              <a:buClr>
                <a:schemeClr val="accent1"/>
              </a:buClr>
              <a:defRPr/>
            </a:pPr>
            <a:r>
              <a:rPr lang="en-US" dirty="0"/>
              <a:t>(Optional) Use the Enterprise Manager Cloud Control Undo Advisor, which calculates the required size for future growth.</a:t>
            </a:r>
          </a:p>
          <a:p>
            <a:pPr lvl="2">
              <a:buClr>
                <a:schemeClr val="accent1"/>
              </a:buClr>
              <a:defRPr/>
            </a:pPr>
            <a:r>
              <a:rPr lang="en-US" dirty="0"/>
              <a:t>(Optional) Change the undo tablespace to a fixed size.</a:t>
            </a:r>
          </a:p>
        </p:txBody>
      </p:sp>
    </p:spTree>
    <p:custDataLst>
      <p:tags r:id="rId1"/>
    </p:custDataLst>
    <p:extLst>
      <p:ext uri="{BB962C8B-B14F-4D97-AF65-F5344CB8AC3E}">
        <p14:creationId xmlns:p14="http://schemas.microsoft.com/office/powerpoint/2010/main" val="186420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Temporary Undo: Overview</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508" y="1581381"/>
            <a:ext cx="6323809" cy="3695238"/>
          </a:xfrm>
          <a:prstGeom prst="rect">
            <a:avLst/>
          </a:prstGeom>
        </p:spPr>
      </p:pic>
      <p:cxnSp>
        <p:nvCxnSpPr>
          <p:cNvPr id="4" name="Straight Arrow Connector 3"/>
          <p:cNvCxnSpPr/>
          <p:nvPr/>
        </p:nvCxnSpPr>
        <p:spPr bwMode="auto">
          <a:xfrm flipV="1">
            <a:off x="7847012" y="3352800"/>
            <a:ext cx="152400" cy="9674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8" name="Straight Arrow Connector 7"/>
          <p:cNvCxnSpPr/>
          <p:nvPr/>
        </p:nvCxnSpPr>
        <p:spPr bwMode="auto">
          <a:xfrm flipH="1">
            <a:off x="5565423" y="3511629"/>
            <a:ext cx="52034"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4" name="Straight Arrow Connector 13"/>
          <p:cNvCxnSpPr/>
          <p:nvPr/>
        </p:nvCxnSpPr>
        <p:spPr bwMode="auto">
          <a:xfrm flipH="1">
            <a:off x="3169356" y="3493911"/>
            <a:ext cx="52034"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5" name="Straight Arrow Connector 14"/>
          <p:cNvCxnSpPr/>
          <p:nvPr/>
        </p:nvCxnSpPr>
        <p:spPr bwMode="auto">
          <a:xfrm>
            <a:off x="6246812" y="3234267"/>
            <a:ext cx="0"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7" name="Straight Arrow Connector 16"/>
          <p:cNvCxnSpPr/>
          <p:nvPr/>
        </p:nvCxnSpPr>
        <p:spPr bwMode="auto">
          <a:xfrm>
            <a:off x="3842279" y="3239910"/>
            <a:ext cx="0" cy="89526"/>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18" name="Straight Arrow Connector 17"/>
          <p:cNvCxnSpPr/>
          <p:nvPr/>
        </p:nvCxnSpPr>
        <p:spPr bwMode="auto">
          <a:xfrm>
            <a:off x="8467901" y="3231444"/>
            <a:ext cx="0" cy="89526"/>
          </a:xfrm>
          <a:prstGeom prst="straightConnector1">
            <a:avLst/>
          </a:prstGeom>
          <a:noFill/>
          <a:ln w="28575" cap="flat" cmpd="sng" algn="ctr">
            <a:solidFill>
              <a:schemeClr val="tx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374215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Temporary Undo Benefits</a:t>
            </a:r>
            <a:endParaRPr lang="en-US" altLang="es-MX" dirty="0"/>
          </a:p>
        </p:txBody>
      </p:sp>
      <p:sp>
        <p:nvSpPr>
          <p:cNvPr id="9219" name="Content Placeholder 9"/>
          <p:cNvSpPr>
            <a:spLocks noGrp="1"/>
          </p:cNvSpPr>
          <p:nvPr>
            <p:ph idx="1"/>
          </p:nvPr>
        </p:nvSpPr>
        <p:spPr>
          <a:xfrm>
            <a:off x="622138" y="1242485"/>
            <a:ext cx="10944549" cy="1557685"/>
          </a:xfrm>
        </p:spPr>
        <p:txBody>
          <a:bodyPr/>
          <a:lstStyle/>
          <a:p>
            <a:pPr lvl="1">
              <a:buClr>
                <a:schemeClr val="accent1"/>
              </a:buClr>
              <a:defRPr/>
            </a:pPr>
            <a:r>
              <a:rPr lang="en-US" dirty="0"/>
              <a:t>Reduces the amount of undo stored in the undo tablespaces</a:t>
            </a:r>
          </a:p>
          <a:p>
            <a:pPr lvl="1">
              <a:buClr>
                <a:schemeClr val="accent1"/>
              </a:buClr>
              <a:defRPr/>
            </a:pPr>
            <a:r>
              <a:rPr lang="en-US" dirty="0"/>
              <a:t>Reduces the amount of redo data written to the redo log</a:t>
            </a:r>
          </a:p>
          <a:p>
            <a:pPr lvl="1">
              <a:buClr>
                <a:schemeClr val="accent1"/>
              </a:buClr>
              <a:defRPr/>
            </a:pPr>
            <a:r>
              <a:rPr lang="en-US" dirty="0"/>
              <a:t>Enables DML operations on temporary tables in a physical standby database with the Oracle Active Data Guard option</a:t>
            </a:r>
          </a:p>
        </p:txBody>
      </p:sp>
    </p:spTree>
    <p:custDataLst>
      <p:tags r:id="rId1"/>
    </p:custDataLst>
    <p:extLst>
      <p:ext uri="{BB962C8B-B14F-4D97-AF65-F5344CB8AC3E}">
        <p14:creationId xmlns:p14="http://schemas.microsoft.com/office/powerpoint/2010/main" val="2700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Enabling Temporary </a:t>
            </a:r>
            <a:r>
              <a:rPr lang="en-US" dirty="0" smtClean="0"/>
              <a:t>Undo</a:t>
            </a:r>
            <a:br>
              <a:rPr lang="en-US" dirty="0" smtClean="0"/>
            </a:b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Enable temporary undo for a session:</a:t>
            </a:r>
          </a:p>
          <a:p>
            <a:pPr lvl="1">
              <a:buClr>
                <a:schemeClr val="accent1"/>
              </a:buClr>
              <a:defRPr/>
            </a:pPr>
            <a:endParaRPr lang="en-US" dirty="0"/>
          </a:p>
          <a:p>
            <a:pPr lvl="1">
              <a:buClr>
                <a:schemeClr val="accent1"/>
              </a:buClr>
              <a:defRPr/>
            </a:pPr>
            <a:r>
              <a:rPr lang="en-US" dirty="0"/>
              <a:t>Enable temporary undo for the database instance:</a:t>
            </a:r>
          </a:p>
          <a:p>
            <a:pPr marL="91440" lvl="1" indent="0">
              <a:buClr>
                <a:schemeClr val="accent1"/>
              </a:buClr>
              <a:buNone/>
              <a:defRPr/>
            </a:pPr>
            <a:endParaRPr lang="en-US" dirty="0"/>
          </a:p>
          <a:p>
            <a:pPr lvl="1">
              <a:buClr>
                <a:schemeClr val="accent1"/>
              </a:buClr>
              <a:defRPr/>
            </a:pPr>
            <a:r>
              <a:rPr lang="en-US" dirty="0"/>
              <a:t>Temporary undo mode is selected when a session first uses a temporary object.</a:t>
            </a:r>
          </a:p>
        </p:txBody>
      </p:sp>
      <p:sp>
        <p:nvSpPr>
          <p:cNvPr id="4" name="Content Placeholder 2"/>
          <p:cNvSpPr txBox="1">
            <a:spLocks/>
          </p:cNvSpPr>
          <p:nvPr/>
        </p:nvSpPr>
        <p:spPr bwMode="gray">
          <a:xfrm>
            <a:off x="1112520" y="1607939"/>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SESSION SET temp_undo_enabled = true;</a:t>
            </a:r>
          </a:p>
        </p:txBody>
      </p:sp>
      <p:sp>
        <p:nvSpPr>
          <p:cNvPr id="5" name="Content Placeholder 2"/>
          <p:cNvSpPr txBox="1">
            <a:spLocks/>
          </p:cNvSpPr>
          <p:nvPr/>
        </p:nvSpPr>
        <p:spPr bwMode="gray">
          <a:xfrm>
            <a:off x="1112520" y="2422854"/>
            <a:ext cx="10750394"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SYSTEM SET temp_undo_enabled = true;</a:t>
            </a:r>
          </a:p>
        </p:txBody>
      </p:sp>
    </p:spTree>
    <p:custDataLst>
      <p:tags r:id="rId1"/>
    </p:custDataLst>
    <p:extLst>
      <p:ext uri="{BB962C8B-B14F-4D97-AF65-F5344CB8AC3E}">
        <p14:creationId xmlns:p14="http://schemas.microsoft.com/office/powerpoint/2010/main" val="256740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2812" y="76200"/>
            <a:ext cx="10057030" cy="777874"/>
          </a:xfrm>
        </p:spPr>
        <p:txBody>
          <a:bodyPr/>
          <a:lstStyle/>
          <a:p>
            <a:pPr eaLnBrk="1" hangingPunct="1"/>
            <a:r>
              <a:rPr lang="en-US" dirty="0"/>
              <a:t>Monitoring Temporary Undo</a:t>
            </a:r>
          </a:p>
        </p:txBody>
      </p:sp>
      <p:sp>
        <p:nvSpPr>
          <p:cNvPr id="8" name="Content Placeholder 2"/>
          <p:cNvSpPr txBox="1">
            <a:spLocks/>
          </p:cNvSpPr>
          <p:nvPr/>
        </p:nvSpPr>
        <p:spPr bwMode="gray">
          <a:xfrm>
            <a:off x="731520" y="968018"/>
            <a:ext cx="10750394" cy="462748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to_char(BEGIN_TIME,'dd/mm/yy hh24:mi:ss') "BEGIN TIME",   </a:t>
            </a:r>
          </a:p>
          <a:p>
            <a:pPr marL="609493" indent="-609493" defTabSz="533307">
              <a:tabLst>
                <a:tab pos="533307" algn="r"/>
                <a:tab pos="897310" algn="l"/>
              </a:tabLst>
              <a:defRPr/>
            </a:pPr>
            <a:r>
              <a:rPr lang="en-US" b="1" dirty="0">
                <a:latin typeface="Courier New" pitchFamily="49" charset="0"/>
              </a:rPr>
              <a:t>  2  txncount "TXNCNT", maxconcurrency, undoblkcnt, uscount "USCNT", </a:t>
            </a:r>
          </a:p>
          <a:p>
            <a:pPr marL="609493" indent="-609493" defTabSz="533307">
              <a:tabLst>
                <a:tab pos="533307" algn="r"/>
                <a:tab pos="897310" algn="l"/>
              </a:tabLst>
              <a:defRPr/>
            </a:pPr>
            <a:r>
              <a:rPr lang="en-US" b="1" dirty="0">
                <a:latin typeface="Courier New" pitchFamily="49" charset="0"/>
              </a:rPr>
              <a:t>  3  nospaceerrcnt "NOSPEERRCNT" </a:t>
            </a:r>
          </a:p>
          <a:p>
            <a:pPr marL="609493" indent="-609493" defTabSz="533307">
              <a:tabLst>
                <a:tab pos="533307" algn="r"/>
                <a:tab pos="897310" algn="l"/>
              </a:tabLst>
              <a:defRPr/>
            </a:pPr>
            <a:r>
              <a:rPr lang="en-US" b="1" dirty="0">
                <a:latin typeface="Courier New" pitchFamily="49" charset="0"/>
              </a:rPr>
              <a:t>  4  FROM  v$tempundostat;</a:t>
            </a:r>
          </a:p>
          <a:p>
            <a:pPr marL="609493" indent="-609493" defTabSz="533307">
              <a:tabLst>
                <a:tab pos="533307" algn="r"/>
                <a:tab pos="897310" algn="l"/>
              </a:tabLst>
              <a:defRPr/>
            </a:pPr>
            <a:endParaRPr lang="en-US" b="1" dirty="0">
              <a:latin typeface="Courier New" pitchFamily="49" charset="0"/>
            </a:endParaRPr>
          </a:p>
          <a:p>
            <a:pPr marL="609493" indent="-609493" defTabSz="533307">
              <a:tabLst>
                <a:tab pos="533307" algn="r"/>
                <a:tab pos="897310" algn="l"/>
              </a:tabLst>
              <a:defRPr/>
            </a:pPr>
            <a:r>
              <a:rPr lang="en-US" b="1" dirty="0">
                <a:latin typeface="Courier New" pitchFamily="49" charset="0"/>
              </a:rPr>
              <a:t>BEGIN TIME        TXNCNT MAXCONCURRENCY UNDOBLKCNT USCNT NOSPEERRCNT</a:t>
            </a:r>
          </a:p>
          <a:p>
            <a:pPr marL="609493" indent="-609493" defTabSz="533307">
              <a:tabLst>
                <a:tab pos="533307" algn="r"/>
                <a:tab pos="897310" algn="l"/>
              </a:tabLst>
              <a:defRPr/>
            </a:pPr>
            <a:r>
              <a:rPr lang="en-US" b="1" dirty="0">
                <a:latin typeface="Courier New" pitchFamily="49" charset="0"/>
              </a:rPr>
              <a:t>----------------- ------ -------------- ---------- ----- -----------</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19/08/12 22:19:44      0              0          0     0           0</a:t>
            </a:r>
          </a:p>
          <a:p>
            <a:pPr marL="609493" indent="-609493" defTabSz="533307">
              <a:tabLst>
                <a:tab pos="533307" algn="r"/>
                <a:tab pos="897310" algn="l"/>
              </a:tabLst>
              <a:defRPr/>
            </a:pPr>
            <a:r>
              <a:rPr lang="en-US" b="1" dirty="0">
                <a:latin typeface="Courier New" pitchFamily="49" charset="0"/>
              </a:rPr>
              <a:t>19/08/12 22:09:44      0              0          0     0           0</a:t>
            </a:r>
          </a:p>
          <a:p>
            <a:pPr marL="609493" indent="-609493" defTabSz="533307">
              <a:tabLst>
                <a:tab pos="533307" algn="r"/>
                <a:tab pos="897310" algn="l"/>
              </a:tabLst>
              <a:defRPr/>
            </a:pPr>
            <a:r>
              <a:rPr lang="en-US" b="1" dirty="0">
                <a:latin typeface="Courier New" pitchFamily="49" charset="0"/>
              </a:rPr>
              <a:t>…</a:t>
            </a:r>
          </a:p>
          <a:p>
            <a:pPr marL="609493" indent="-609493" defTabSz="533307">
              <a:tabLst>
                <a:tab pos="533307" algn="r"/>
                <a:tab pos="897310" algn="l"/>
              </a:tabLst>
              <a:defRPr/>
            </a:pPr>
            <a:r>
              <a:rPr lang="en-US" b="1" dirty="0">
                <a:latin typeface="Courier New" pitchFamily="49" charset="0"/>
              </a:rPr>
              <a:t>19/08/12 13:09:44      0              0          0     0           0</a:t>
            </a:r>
          </a:p>
          <a:p>
            <a:pPr marL="609493" indent="-609493" defTabSz="533307">
              <a:tabLst>
                <a:tab pos="533307" algn="r"/>
                <a:tab pos="897310" algn="l"/>
              </a:tabLst>
              <a:defRPr/>
            </a:pPr>
            <a:r>
              <a:rPr lang="en-US" b="1" dirty="0">
                <a:latin typeface="Courier New" pitchFamily="49" charset="0"/>
              </a:rPr>
              <a:t>19/08/12 12:59:44      3              1         24     1           0</a:t>
            </a:r>
          </a:p>
          <a:p>
            <a:pPr marL="609493" indent="-609493" defTabSz="533307">
              <a:tabLst>
                <a:tab pos="533307" algn="r"/>
                <a:tab pos="897310" algn="l"/>
              </a:tabLst>
              <a:defRPr/>
            </a:pPr>
            <a:r>
              <a:rPr lang="en-US" b="1" dirty="0">
                <a:latin typeface="Courier New" pitchFamily="49" charset="0"/>
              </a:rPr>
              <a:t>576 rows selected.</a:t>
            </a:r>
          </a:p>
          <a:p>
            <a:pPr marL="609493" indent="-609493" defTabSz="533307">
              <a:tabLst>
                <a:tab pos="533307" algn="r"/>
                <a:tab pos="897310" algn="l"/>
              </a:tabLst>
              <a:defRPr/>
            </a:pPr>
            <a:r>
              <a:rPr lang="en-US" b="1" dirty="0">
                <a:latin typeface="Courier New" pitchFamily="49" charset="0"/>
              </a:rPr>
              <a:t>SQL&gt;</a:t>
            </a:r>
          </a:p>
        </p:txBody>
      </p:sp>
    </p:spTree>
    <p:custDataLst>
      <p:tags r:id="rId1"/>
    </p:custDataLst>
    <p:extLst>
      <p:ext uri="{BB962C8B-B14F-4D97-AF65-F5344CB8AC3E}">
        <p14:creationId xmlns:p14="http://schemas.microsoft.com/office/powerpoint/2010/main" val="275424697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8600"/>
            <a:ext cx="10285630" cy="625474"/>
          </a:xfrm>
        </p:spPr>
        <p:txBody>
          <a:bodyPr>
            <a:normAutofit fontScale="90000"/>
          </a:bodyPr>
          <a:lstStyle/>
          <a:p>
            <a:pPr eaLnBrk="1" hangingPunct="1"/>
            <a:r>
              <a:rPr lang="en-US" dirty="0"/>
              <a:t>Viewing Undo Information</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12" y="1060170"/>
            <a:ext cx="7500438" cy="5068830"/>
          </a:xfrm>
          <a:prstGeom prst="rect">
            <a:avLst/>
          </a:prstGeom>
          <a:ln>
            <a:solidFill>
              <a:schemeClr val="tx1"/>
            </a:solidFill>
          </a:ln>
        </p:spPr>
      </p:pic>
    </p:spTree>
    <p:custDataLst>
      <p:tags r:id="rId1"/>
    </p:custDataLst>
    <p:extLst>
      <p:ext uri="{BB962C8B-B14F-4D97-AF65-F5344CB8AC3E}">
        <p14:creationId xmlns:p14="http://schemas.microsoft.com/office/powerpoint/2010/main" val="82959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150812" y="104821"/>
            <a:ext cx="10285630" cy="508699"/>
          </a:xfrm>
        </p:spPr>
        <p:txBody>
          <a:bodyPr>
            <a:normAutofit fontScale="90000"/>
          </a:bodyPr>
          <a:lstStyle/>
          <a:p>
            <a:pPr eaLnBrk="1" hangingPunct="1"/>
            <a:r>
              <a:rPr lang="en-US" dirty="0"/>
              <a:t>Viewing Undo Activity</a:t>
            </a:r>
            <a:endParaRPr lang="en-US" dirty="0">
              <a:solidFill>
                <a:srgbClr val="FF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012" y="1066800"/>
            <a:ext cx="3657599" cy="2663966"/>
          </a:xfrm>
          <a:prstGeom prst="rect">
            <a:avLst/>
          </a:prstGeom>
          <a:ln>
            <a:solidFill>
              <a:schemeClr val="tx1"/>
            </a:solidFill>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96" y="3886200"/>
            <a:ext cx="3657598" cy="2583401"/>
          </a:xfrm>
          <a:prstGeom prst="rect">
            <a:avLst/>
          </a:prstGeom>
          <a:ln>
            <a:solidFill>
              <a:schemeClr val="tx1"/>
            </a:solidFill>
          </a:ln>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8848" y="3852909"/>
            <a:ext cx="3657600" cy="2547891"/>
          </a:xfrm>
          <a:prstGeom prst="rect">
            <a:avLst/>
          </a:prstGeom>
          <a:ln>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4812" y="695296"/>
            <a:ext cx="2899995" cy="3109128"/>
          </a:xfrm>
          <a:prstGeom prst="rect">
            <a:avLst/>
          </a:prstGeom>
          <a:ln>
            <a:solidFill>
              <a:schemeClr val="tx1"/>
            </a:solidFill>
          </a:ln>
        </p:spPr>
      </p:pic>
    </p:spTree>
    <p:custDataLst>
      <p:tags r:id="rId1"/>
    </p:custDataLst>
    <p:extLst>
      <p:ext uri="{BB962C8B-B14F-4D97-AF65-F5344CB8AC3E}">
        <p14:creationId xmlns:p14="http://schemas.microsoft.com/office/powerpoint/2010/main" val="363279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9" name="Content Placeholder 8"/>
          <p:cNvSpPr>
            <a:spLocks noGrp="1"/>
          </p:cNvSpPr>
          <p:nvPr>
            <p:ph idx="1"/>
          </p:nvPr>
        </p:nvSpPr>
        <p:spPr>
          <a:xfrm>
            <a:off x="622138" y="1242485"/>
            <a:ext cx="10944549" cy="3427427"/>
          </a:xfrm>
        </p:spPr>
        <p:txBody>
          <a:bodyPr/>
          <a:lstStyle/>
          <a:p>
            <a:r>
              <a:rPr lang="en-US" dirty="0"/>
              <a:t>After completing this lesson, you should be able to:</a:t>
            </a:r>
          </a:p>
          <a:p>
            <a:pPr lvl="1"/>
            <a:r>
              <a:rPr lang="en-US" dirty="0"/>
              <a:t>Explain DML and undo data generation</a:t>
            </a:r>
          </a:p>
          <a:p>
            <a:pPr lvl="1"/>
            <a:r>
              <a:rPr lang="en-US" dirty="0"/>
              <a:t>Monitor and administer undo data</a:t>
            </a:r>
          </a:p>
          <a:p>
            <a:pPr lvl="1"/>
            <a:r>
              <a:rPr lang="en-US" dirty="0"/>
              <a:t>Describe the difference between undo data and redo data</a:t>
            </a:r>
          </a:p>
          <a:p>
            <a:pPr lvl="1"/>
            <a:r>
              <a:rPr lang="en-US" dirty="0"/>
              <a:t>Configure undo retention</a:t>
            </a:r>
          </a:p>
          <a:p>
            <a:pPr lvl="1"/>
            <a:r>
              <a:rPr lang="en-US" dirty="0"/>
              <a:t>Guarantee undo retention</a:t>
            </a:r>
          </a:p>
          <a:p>
            <a:pPr lvl="1"/>
            <a:r>
              <a:rPr lang="en-US" dirty="0"/>
              <a:t>Enable temporary undo</a:t>
            </a:r>
          </a:p>
          <a:p>
            <a:pPr lvl="1"/>
            <a:r>
              <a:rPr lang="en-US" dirty="0"/>
              <a:t>Use the Undo Advisor</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lstStyle/>
          <a:p>
            <a:r>
              <a:rPr lang="en-US" dirty="0"/>
              <a:t>In this lesson, you should have learned how to:</a:t>
            </a:r>
          </a:p>
          <a:p>
            <a:pPr lvl="1"/>
            <a:r>
              <a:rPr lang="en-US" dirty="0"/>
              <a:t>Explain DML and undo data generation</a:t>
            </a:r>
          </a:p>
          <a:p>
            <a:pPr lvl="1"/>
            <a:r>
              <a:rPr lang="en-US" dirty="0"/>
              <a:t>Monitor and administer undo data</a:t>
            </a:r>
          </a:p>
          <a:p>
            <a:pPr lvl="1"/>
            <a:r>
              <a:rPr lang="en-US" dirty="0"/>
              <a:t>Describe the difference between undo data and redo data</a:t>
            </a:r>
          </a:p>
          <a:p>
            <a:pPr lvl="1"/>
            <a:r>
              <a:rPr lang="en-US" dirty="0"/>
              <a:t>Configure undo retention</a:t>
            </a:r>
          </a:p>
          <a:p>
            <a:pPr lvl="1"/>
            <a:r>
              <a:rPr lang="en-US" dirty="0"/>
              <a:t>Guarantee undo retention</a:t>
            </a:r>
          </a:p>
          <a:p>
            <a:pPr lvl="1"/>
            <a:r>
              <a:rPr lang="en-US" dirty="0"/>
              <a:t>Enable temporary undo</a:t>
            </a:r>
          </a:p>
          <a:p>
            <a:pPr lvl="1"/>
            <a:r>
              <a:rPr lang="en-US" dirty="0"/>
              <a:t>Use the Undo Advisor</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14: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357356"/>
          </a:xfrm>
        </p:spPr>
        <p:txBody>
          <a:bodyPr>
            <a:normAutofit fontScale="92500" lnSpcReduction="20000"/>
          </a:bodyPr>
          <a:lstStyle/>
          <a:p>
            <a:pPr lvl="1">
              <a:buClr>
                <a:schemeClr val="accent1"/>
              </a:buClr>
            </a:pPr>
            <a:r>
              <a:rPr lang="en-US" dirty="0"/>
              <a:t>14-1: Managing Undo Data </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Undo Data: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4037851"/>
          </a:xfrm>
        </p:spPr>
        <p:txBody>
          <a:bodyPr/>
          <a:lstStyle/>
          <a:p>
            <a:pPr>
              <a:defRPr/>
            </a:pPr>
            <a:r>
              <a:rPr lang="en-US" dirty="0">
                <a:latin typeface="+mn-lt"/>
              </a:rPr>
              <a:t>Undo data is:</a:t>
            </a:r>
          </a:p>
          <a:p>
            <a:pPr lvl="1">
              <a:defRPr/>
            </a:pPr>
            <a:r>
              <a:rPr lang="en-US" dirty="0">
                <a:latin typeface="+mn-lt"/>
              </a:rPr>
              <a:t>A record of the action of a transaction</a:t>
            </a:r>
          </a:p>
          <a:p>
            <a:pPr lvl="1">
              <a:defRPr/>
            </a:pPr>
            <a:r>
              <a:rPr lang="en-US" dirty="0">
                <a:latin typeface="+mn-lt"/>
              </a:rPr>
              <a:t>Captured for every transaction that changes data</a:t>
            </a:r>
          </a:p>
          <a:p>
            <a:pPr lvl="1">
              <a:defRPr/>
            </a:pPr>
            <a:r>
              <a:rPr lang="en-US" dirty="0">
                <a:latin typeface="+mn-lt"/>
              </a:rPr>
              <a:t>Retained at least until the transaction is ended</a:t>
            </a:r>
          </a:p>
          <a:p>
            <a:pPr lvl="1">
              <a:defRPr/>
            </a:pPr>
            <a:r>
              <a:rPr lang="en-US" dirty="0">
                <a:latin typeface="+mn-lt"/>
              </a:rPr>
              <a:t>Used to support:</a:t>
            </a:r>
          </a:p>
          <a:p>
            <a:pPr lvl="2">
              <a:defRPr/>
            </a:pPr>
            <a:r>
              <a:rPr lang="en-US" dirty="0">
                <a:latin typeface="+mn-lt"/>
              </a:rPr>
              <a:t>Rollback operations</a:t>
            </a:r>
          </a:p>
          <a:p>
            <a:pPr lvl="2">
              <a:defRPr/>
            </a:pPr>
            <a:r>
              <a:rPr lang="en-US" dirty="0">
                <a:latin typeface="+mn-lt"/>
              </a:rPr>
              <a:t>Read-consistent queries</a:t>
            </a:r>
          </a:p>
          <a:p>
            <a:pPr lvl="2">
              <a:defRPr/>
            </a:pPr>
            <a:r>
              <a:rPr lang="en-US" dirty="0">
                <a:latin typeface="+mn-lt"/>
              </a:rPr>
              <a:t>Oracle Flashback Query, Oracle Flashback Transaction, and Oracle Flashback Table</a:t>
            </a:r>
          </a:p>
          <a:p>
            <a:pPr lvl="2">
              <a:defRPr/>
            </a:pPr>
            <a:r>
              <a:rPr lang="en-US" dirty="0">
                <a:latin typeface="+mn-lt"/>
              </a:rPr>
              <a:t>Recovery from failed transactions</a:t>
            </a:r>
          </a:p>
          <a:p>
            <a:pPr>
              <a:defRPr/>
            </a:pPr>
            <a:endParaRPr lang="en-US" dirty="0">
              <a:latin typeface="+mn-lt"/>
            </a:endParaRPr>
          </a:p>
        </p:txBody>
      </p:sp>
    </p:spTree>
    <p:custDataLst>
      <p:tags r:id="rId1"/>
    </p:custDataLst>
    <p:extLst>
      <p:ext uri="{BB962C8B-B14F-4D97-AF65-F5344CB8AC3E}">
        <p14:creationId xmlns:p14="http://schemas.microsoft.com/office/powerpoint/2010/main" val="375319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4516200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Transactions and Undo </a:t>
            </a:r>
            <a:r>
              <a:rPr lang="en-US" dirty="0" smtClean="0"/>
              <a:t>Data</a:t>
            </a:r>
            <a:br>
              <a:rPr lang="en-US" dirty="0" smtClean="0"/>
            </a:br>
            <a:endParaRPr lang="en-US" altLang="es-MX" dirty="0"/>
          </a:p>
        </p:txBody>
      </p:sp>
      <p:sp>
        <p:nvSpPr>
          <p:cNvPr id="9219" name="Content Placeholder 9"/>
          <p:cNvSpPr>
            <a:spLocks noGrp="1"/>
          </p:cNvSpPr>
          <p:nvPr>
            <p:ph idx="1"/>
          </p:nvPr>
        </p:nvSpPr>
        <p:spPr>
          <a:xfrm>
            <a:off x="622138" y="1242485"/>
            <a:ext cx="10944549" cy="795938"/>
          </a:xfrm>
        </p:spPr>
        <p:txBody>
          <a:bodyPr>
            <a:normAutofit lnSpcReduction="10000"/>
          </a:bodyPr>
          <a:lstStyle/>
          <a:p>
            <a:pPr lvl="1">
              <a:buClr>
                <a:schemeClr val="accent1"/>
              </a:buClr>
              <a:defRPr/>
            </a:pPr>
            <a:r>
              <a:rPr lang="en-US" dirty="0"/>
              <a:t>Each transaction is assigned to only one undo segment.</a:t>
            </a:r>
          </a:p>
          <a:p>
            <a:pPr lvl="1">
              <a:buClr>
                <a:schemeClr val="accent1"/>
              </a:buClr>
              <a:defRPr/>
            </a:pPr>
            <a:r>
              <a:rPr lang="en-US" dirty="0"/>
              <a:t>An undo segment can service more than one transaction at a time.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936" y="2607324"/>
            <a:ext cx="6510952" cy="2650476"/>
          </a:xfrm>
          <a:prstGeom prst="rect">
            <a:avLst/>
          </a:prstGeom>
        </p:spPr>
      </p:pic>
      <p:cxnSp>
        <p:nvCxnSpPr>
          <p:cNvPr id="4" name="Straight Arrow Connector 3"/>
          <p:cNvCxnSpPr/>
          <p:nvPr/>
        </p:nvCxnSpPr>
        <p:spPr bwMode="auto">
          <a:xfrm>
            <a:off x="4722812" y="4560711"/>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7" name="Straight Arrow Connector 6"/>
          <p:cNvCxnSpPr/>
          <p:nvPr/>
        </p:nvCxnSpPr>
        <p:spPr bwMode="auto">
          <a:xfrm>
            <a:off x="7847012" y="4594578"/>
            <a:ext cx="152400" cy="0"/>
          </a:xfrm>
          <a:prstGeom prst="straightConnector1">
            <a:avLst/>
          </a:prstGeom>
          <a:noFill/>
          <a:ln w="28575" cap="flat" cmpd="sng" algn="ctr">
            <a:solidFill>
              <a:schemeClr val="tx1"/>
            </a:solidFill>
            <a:prstDash val="solid"/>
            <a:round/>
            <a:headEnd type="none" w="lg" len="lg"/>
            <a:tailEnd type="triangle" w="lg" len="lg"/>
          </a:ln>
          <a:effectLst/>
        </p:spPr>
      </p:cxnSp>
      <p:cxnSp>
        <p:nvCxnSpPr>
          <p:cNvPr id="8" name="Straight Arrow Connector 7"/>
          <p:cNvCxnSpPr/>
          <p:nvPr/>
        </p:nvCxnSpPr>
        <p:spPr bwMode="auto">
          <a:xfrm>
            <a:off x="8292923" y="3318933"/>
            <a:ext cx="152400" cy="0"/>
          </a:xfrm>
          <a:prstGeom prst="straightConnector1">
            <a:avLst/>
          </a:prstGeom>
          <a:noFill/>
          <a:ln w="28575" cap="flat" cmpd="sng" algn="ctr">
            <a:solidFill>
              <a:schemeClr val="tx1"/>
            </a:solidFill>
            <a:prstDash val="solid"/>
            <a:round/>
            <a:headEnd type="none" w="lg" len="lg"/>
            <a:tailEnd type="triangle" w="lg" len="lg"/>
          </a:ln>
          <a:effectLst/>
        </p:spPr>
      </p:cxnSp>
    </p:spTree>
    <p:custDataLst>
      <p:tags r:id="rId1"/>
    </p:custDataLst>
    <p:extLst>
      <p:ext uri="{BB962C8B-B14F-4D97-AF65-F5344CB8AC3E}">
        <p14:creationId xmlns:p14="http://schemas.microsoft.com/office/powerpoint/2010/main" val="37545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Storing Undo Information</a:t>
            </a:r>
            <a:endParaRPr lang="en-US" altLang="es-MX" dirty="0"/>
          </a:p>
        </p:txBody>
      </p:sp>
      <p:sp>
        <p:nvSpPr>
          <p:cNvPr id="9219" name="Content Placeholder 9"/>
          <p:cNvSpPr>
            <a:spLocks noGrp="1"/>
          </p:cNvSpPr>
          <p:nvPr>
            <p:ph idx="1"/>
          </p:nvPr>
        </p:nvSpPr>
        <p:spPr>
          <a:xfrm>
            <a:off x="622138" y="1242485"/>
            <a:ext cx="10944549" cy="2591301"/>
          </a:xfrm>
        </p:spPr>
        <p:txBody>
          <a:bodyPr>
            <a:normAutofit lnSpcReduction="10000"/>
          </a:bodyPr>
          <a:lstStyle/>
          <a:p>
            <a:pPr lvl="1">
              <a:buClr>
                <a:schemeClr val="accent1"/>
              </a:buClr>
              <a:defRPr/>
            </a:pPr>
            <a:r>
              <a:rPr lang="en-US" dirty="0"/>
              <a:t>Undo information is stored in undo segments, which are stored in an undo tablespace.</a:t>
            </a:r>
          </a:p>
          <a:p>
            <a:pPr lvl="1">
              <a:buClr>
                <a:schemeClr val="accent1"/>
              </a:buClr>
              <a:defRPr/>
            </a:pPr>
            <a:r>
              <a:rPr lang="en-US" dirty="0"/>
              <a:t>Undo tablespaces:</a:t>
            </a:r>
          </a:p>
          <a:p>
            <a:pPr lvl="2">
              <a:buClr>
                <a:schemeClr val="accent1"/>
              </a:buClr>
              <a:defRPr/>
            </a:pPr>
            <a:r>
              <a:rPr lang="en-US" dirty="0"/>
              <a:t>Are used only for undo segments</a:t>
            </a:r>
          </a:p>
          <a:p>
            <a:pPr lvl="2">
              <a:buClr>
                <a:schemeClr val="accent1"/>
              </a:buClr>
              <a:defRPr/>
            </a:pPr>
            <a:r>
              <a:rPr lang="en-US" dirty="0"/>
              <a:t>Have special recovery considerations</a:t>
            </a:r>
          </a:p>
          <a:p>
            <a:pPr lvl="2">
              <a:buClr>
                <a:schemeClr val="accent1"/>
              </a:buClr>
              <a:defRPr/>
            </a:pPr>
            <a:r>
              <a:rPr lang="en-US" dirty="0"/>
              <a:t>May be associated with only a single instance</a:t>
            </a:r>
          </a:p>
          <a:p>
            <a:pPr lvl="2">
              <a:buClr>
                <a:schemeClr val="accent1"/>
              </a:buClr>
              <a:defRPr/>
            </a:pPr>
            <a:r>
              <a:rPr lang="en-US" dirty="0"/>
              <a:t>Require that only one of them be the current writable undo tablespace for a given instance at any given time</a:t>
            </a:r>
          </a:p>
        </p:txBody>
      </p:sp>
    </p:spTree>
    <p:custDataLst>
      <p:tags r:id="rId1"/>
    </p:custDataLst>
    <p:extLst>
      <p:ext uri="{BB962C8B-B14F-4D97-AF65-F5344CB8AC3E}">
        <p14:creationId xmlns:p14="http://schemas.microsoft.com/office/powerpoint/2010/main" val="86365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Comparing Undo Data and Redo </a:t>
            </a:r>
            <a:r>
              <a:rPr lang="en-US" dirty="0" smtClean="0"/>
              <a:t>Data</a:t>
            </a:r>
            <a:br>
              <a:rPr lang="en-US" dirty="0" smtClean="0"/>
            </a:br>
            <a:endParaRPr lang="en-US" dirty="0"/>
          </a:p>
        </p:txBody>
      </p:sp>
      <p:graphicFrame>
        <p:nvGraphicFramePr>
          <p:cNvPr id="29" name="Group 465"/>
          <p:cNvGraphicFramePr>
            <a:graphicFrameLocks noGrp="1"/>
          </p:cNvGraphicFramePr>
          <p:nvPr>
            <p:extLst>
              <p:ext uri="{D42A27DB-BD31-4B8C-83A1-F6EECF244321}">
                <p14:modId xmlns:p14="http://schemas.microsoft.com/office/powerpoint/2010/main" val="3866595019"/>
              </p:ext>
            </p:extLst>
          </p:nvPr>
        </p:nvGraphicFramePr>
        <p:xfrm>
          <a:off x="2290014" y="1286934"/>
          <a:ext cx="7690598" cy="2142173"/>
        </p:xfrm>
        <a:graphic>
          <a:graphicData uri="http://schemas.openxmlformats.org/drawingml/2006/table">
            <a:tbl>
              <a:tblPr firstRow="1" firstCol="1" bandRow="1">
                <a:tableStyleId>{5FD0F851-EC5A-4D38-B0AD-8093EC10F338}</a:tableStyleId>
              </a:tblPr>
              <a:tblGrid>
                <a:gridCol w="1899398">
                  <a:extLst>
                    <a:ext uri="{9D8B030D-6E8A-4147-A177-3AD203B41FA5}">
                      <a16:colId xmlns="" xmlns:a16="http://schemas.microsoft.com/office/drawing/2014/main" val="20000"/>
                    </a:ext>
                  </a:extLst>
                </a:gridCol>
                <a:gridCol w="2971800">
                  <a:extLst>
                    <a:ext uri="{9D8B030D-6E8A-4147-A177-3AD203B41FA5}">
                      <a16:colId xmlns="" xmlns:a16="http://schemas.microsoft.com/office/drawing/2014/main" val="20001"/>
                    </a:ext>
                  </a:extLst>
                </a:gridCol>
                <a:gridCol w="2819400">
                  <a:extLst>
                    <a:ext uri="{9D8B030D-6E8A-4147-A177-3AD203B41FA5}">
                      <a16:colId xmlns="" xmlns:a16="http://schemas.microsoft.com/office/drawing/2014/main" val="20002"/>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Undo</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b="1" i="0" u="none" strike="noStrike" cap="none" normalizeH="0" baseline="0" dirty="0">
                          <a:ln>
                            <a:noFill/>
                          </a:ln>
                          <a:solidFill>
                            <a:srgbClr val="000000"/>
                          </a:solidFill>
                          <a:effectLst/>
                          <a:latin typeface="+mn-lt"/>
                        </a:rPr>
                        <a:t>Redo</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Record of</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How to undo a change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How to reproduce a change</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Used for</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Rollback, read consistency, flashback	</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Rolling forward of database changes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u="none" strike="noStrike" cap="none" normalizeH="0" baseline="0" dirty="0">
                          <a:ln>
                            <a:noFill/>
                          </a:ln>
                          <a:solidFill>
                            <a:srgbClr val="000000"/>
                          </a:solidFill>
                          <a:effectLst/>
                        </a:rPr>
                        <a:t>Stored in</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Undo segments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Redo log files</a:t>
                      </a:r>
                      <a:endParaRPr kumimoji="0" lang="en-US" sz="16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10003"/>
                  </a:ext>
                </a:extLst>
              </a:tr>
            </a:tbl>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9604" y="4067247"/>
            <a:ext cx="5149616" cy="1800153"/>
          </a:xfrm>
          <a:prstGeom prst="rect">
            <a:avLst/>
          </a:prstGeom>
        </p:spPr>
      </p:pic>
    </p:spTree>
    <p:custDataLst>
      <p:tags r:id="rId1"/>
    </p:custDataLst>
    <p:extLst>
      <p:ext uri="{BB962C8B-B14F-4D97-AF65-F5344CB8AC3E}">
        <p14:creationId xmlns:p14="http://schemas.microsoft.com/office/powerpoint/2010/main" val="30130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Managing </a:t>
            </a:r>
            <a:r>
              <a:rPr lang="en-US" dirty="0" smtClean="0"/>
              <a:t>Undo</a:t>
            </a:r>
            <a:br>
              <a:rPr lang="en-US" dirty="0" smtClean="0"/>
            </a:br>
            <a:endParaRPr lang="en-US" altLang="es-MX" dirty="0"/>
          </a:p>
        </p:txBody>
      </p:sp>
      <p:sp>
        <p:nvSpPr>
          <p:cNvPr id="9219" name="Content Placeholder 9"/>
          <p:cNvSpPr>
            <a:spLocks noGrp="1"/>
          </p:cNvSpPr>
          <p:nvPr>
            <p:ph idx="1"/>
          </p:nvPr>
        </p:nvSpPr>
        <p:spPr>
          <a:xfrm>
            <a:off x="622138" y="1242485"/>
            <a:ext cx="10944549" cy="4212258"/>
          </a:xfrm>
        </p:spPr>
        <p:txBody>
          <a:bodyPr/>
          <a:lstStyle/>
          <a:p>
            <a:pPr lvl="1">
              <a:buClr>
                <a:schemeClr val="accent1"/>
              </a:buClr>
              <a:defRPr/>
            </a:pPr>
            <a:r>
              <a:rPr lang="en-US" dirty="0"/>
              <a:t>Automatic undo management:</a:t>
            </a:r>
          </a:p>
          <a:p>
            <a:pPr lvl="2">
              <a:buClr>
                <a:schemeClr val="accent1"/>
              </a:buClr>
              <a:defRPr/>
            </a:pPr>
            <a:r>
              <a:rPr lang="en-US" dirty="0"/>
              <a:t>Fully automated management of undo data and space in a dedicated undo tablespace</a:t>
            </a:r>
          </a:p>
          <a:p>
            <a:pPr lvl="2">
              <a:buClr>
                <a:schemeClr val="accent1"/>
              </a:buClr>
              <a:defRPr/>
            </a:pPr>
            <a:r>
              <a:rPr lang="en-US" dirty="0"/>
              <a:t>For all sessions</a:t>
            </a:r>
          </a:p>
          <a:p>
            <a:pPr lvl="2">
              <a:buClr>
                <a:schemeClr val="accent1"/>
              </a:buClr>
              <a:defRPr/>
            </a:pPr>
            <a:r>
              <a:rPr lang="en-US" dirty="0"/>
              <a:t>Self-tuning in </a:t>
            </a:r>
            <a:r>
              <a:rPr lang="en-US" dirty="0">
                <a:latin typeface="Courier New" panose="02070309020205020404" pitchFamily="49" charset="0"/>
                <a:cs typeface="Courier New" panose="02070309020205020404" pitchFamily="49" charset="0"/>
              </a:rPr>
              <a:t>AUTOEXTEND</a:t>
            </a:r>
            <a:r>
              <a:rPr lang="en-US" dirty="0"/>
              <a:t> tablespaces to satisfy long-running queries</a:t>
            </a:r>
          </a:p>
          <a:p>
            <a:pPr lvl="2">
              <a:buClr>
                <a:schemeClr val="accent1"/>
              </a:buClr>
              <a:defRPr/>
            </a:pPr>
            <a:r>
              <a:rPr lang="en-US" dirty="0"/>
              <a:t>Self-tuning in fixed-size tablespaces for best retention</a:t>
            </a:r>
          </a:p>
          <a:p>
            <a:pPr lvl="1">
              <a:buClr>
                <a:schemeClr val="accent1"/>
              </a:buClr>
              <a:defRPr/>
            </a:pPr>
            <a:r>
              <a:rPr lang="en-US" dirty="0"/>
              <a:t>DBA tasks in support of Flashback operations:</a:t>
            </a:r>
          </a:p>
          <a:p>
            <a:pPr lvl="2">
              <a:buClr>
                <a:schemeClr val="accent1"/>
              </a:buClr>
              <a:defRPr/>
            </a:pPr>
            <a:r>
              <a:rPr lang="en-US" dirty="0"/>
              <a:t>Configuring undo retention</a:t>
            </a:r>
          </a:p>
          <a:p>
            <a:pPr lvl="2">
              <a:buClr>
                <a:schemeClr val="accent1"/>
              </a:buClr>
              <a:defRPr/>
            </a:pPr>
            <a:r>
              <a:rPr lang="en-US" dirty="0"/>
              <a:t>Changing the undo tablespace to a fixed size</a:t>
            </a:r>
          </a:p>
          <a:p>
            <a:pPr lvl="2">
              <a:buClr>
                <a:schemeClr val="accent1"/>
              </a:buClr>
              <a:defRPr/>
            </a:pPr>
            <a:r>
              <a:rPr lang="en-US" dirty="0"/>
              <a:t>Avoiding space and “snapshot too old” errors</a:t>
            </a:r>
          </a:p>
          <a:p>
            <a:pPr lvl="1">
              <a:buClr>
                <a:schemeClr val="accent1"/>
              </a:buClr>
              <a:defRPr/>
            </a:pPr>
            <a:endParaRPr lang="en-US" dirty="0"/>
          </a:p>
        </p:txBody>
      </p:sp>
    </p:spTree>
    <p:custDataLst>
      <p:tags r:id="rId1"/>
    </p:custDataLst>
    <p:extLst>
      <p:ext uri="{BB962C8B-B14F-4D97-AF65-F5344CB8AC3E}">
        <p14:creationId xmlns:p14="http://schemas.microsoft.com/office/powerpoint/2010/main" val="345978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Comparing </a:t>
            </a:r>
            <a:r>
              <a:rPr lang="en-US" dirty="0">
                <a:latin typeface="Courier New" panose="02070309020205020404" pitchFamily="49" charset="0"/>
                <a:cs typeface="Courier New" panose="02070309020205020404" pitchFamily="49" charset="0"/>
              </a:rPr>
              <a:t>SHARED</a:t>
            </a:r>
            <a:r>
              <a:rPr lang="en-US" dirty="0"/>
              <a:t> Undo Mode and </a:t>
            </a:r>
            <a:r>
              <a:rPr lang="en-US" dirty="0">
                <a:latin typeface="Courier New" panose="02070309020205020404" pitchFamily="49" charset="0"/>
                <a:cs typeface="Courier New" panose="02070309020205020404" pitchFamily="49" charset="0"/>
              </a:rPr>
              <a:t>LOCAL</a:t>
            </a:r>
            <a:r>
              <a:rPr lang="en-US" dirty="0"/>
              <a:t> Undo </a:t>
            </a:r>
            <a:r>
              <a:rPr lang="en-US" dirty="0" smtClean="0"/>
              <a:t>Mode</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a:xfrm>
            <a:off x="622138" y="1242485"/>
            <a:ext cx="10944549" cy="3599269"/>
          </a:xfrm>
        </p:spPr>
        <p:txBody>
          <a:bodyPr>
            <a:normAutofit lnSpcReduction="10000"/>
          </a:bodyPr>
          <a:lstStyle/>
          <a:p>
            <a:pPr lvl="1">
              <a:buClr>
                <a:schemeClr val="accent1"/>
              </a:buClr>
              <a:defRPr/>
            </a:pPr>
            <a:r>
              <a:rPr lang="en-US" dirty="0"/>
              <a:t>There are two undo modes in the multitenant architecture: </a:t>
            </a:r>
            <a:r>
              <a:rPr lang="en-US" dirty="0">
                <a:latin typeface="Courier New" panose="02070309020205020404" pitchFamily="49" charset="0"/>
                <a:cs typeface="Courier New" panose="02070309020205020404" pitchFamily="49" charset="0"/>
              </a:rPr>
              <a:t>SHARED</a:t>
            </a:r>
            <a:r>
              <a:rPr lang="en-US" dirty="0"/>
              <a:t> and </a:t>
            </a:r>
            <a:r>
              <a:rPr lang="en-US" dirty="0">
                <a:latin typeface="Courier New" panose="02070309020205020404" pitchFamily="49" charset="0"/>
                <a:cs typeface="Courier New" panose="02070309020205020404" pitchFamily="49" charset="0"/>
              </a:rPr>
              <a:t>LOCAL.</a:t>
            </a:r>
          </a:p>
          <a:p>
            <a:pPr lvl="2">
              <a:buClr>
                <a:schemeClr val="accent1"/>
              </a:buClr>
              <a:defRPr/>
            </a:pPr>
            <a:r>
              <a:rPr lang="en-US" dirty="0"/>
              <a:t>There is only one </a:t>
            </a:r>
            <a:r>
              <a:rPr lang="en-US" dirty="0">
                <a:latin typeface="Courier New" panose="02070309020205020404" pitchFamily="49" charset="0"/>
                <a:cs typeface="Courier New" panose="02070309020205020404" pitchFamily="49" charset="0"/>
              </a:rPr>
              <a:t>SHARED</a:t>
            </a:r>
            <a:r>
              <a:rPr lang="en-US" dirty="0"/>
              <a:t> undo tablespace (in CDB root).</a:t>
            </a:r>
          </a:p>
          <a:p>
            <a:pPr lvl="2">
              <a:buClr>
                <a:schemeClr val="accent1"/>
              </a:buClr>
              <a:defRPr/>
            </a:pPr>
            <a:r>
              <a:rPr lang="en-US" dirty="0"/>
              <a:t>There can be a </a:t>
            </a:r>
            <a:r>
              <a:rPr lang="en-US" dirty="0">
                <a:latin typeface="Courier New" panose="02070309020205020404" pitchFamily="49" charset="0"/>
                <a:cs typeface="Courier New" panose="02070309020205020404" pitchFamily="49" charset="0"/>
              </a:rPr>
              <a:t>LOCAL</a:t>
            </a:r>
            <a:r>
              <a:rPr lang="en-US" dirty="0"/>
              <a:t> undo tablespace in each PDB.</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When is </a:t>
            </a:r>
            <a:r>
              <a:rPr lang="en-US" dirty="0">
                <a:latin typeface="Courier New" panose="02070309020205020404" pitchFamily="49" charset="0"/>
                <a:cs typeface="Courier New" panose="02070309020205020404" pitchFamily="49" charset="0"/>
              </a:rPr>
              <a:t>LOCAL</a:t>
            </a:r>
            <a:r>
              <a:rPr lang="en-US" dirty="0"/>
              <a:t> undo mode required?</a:t>
            </a:r>
          </a:p>
          <a:p>
            <a:pPr lvl="2">
              <a:buClr>
                <a:schemeClr val="accent1"/>
              </a:buClr>
              <a:defRPr/>
            </a:pPr>
            <a:r>
              <a:rPr lang="en-US" dirty="0"/>
              <a:t>Hot cloning</a:t>
            </a:r>
          </a:p>
          <a:p>
            <a:pPr lvl="2">
              <a:buClr>
                <a:schemeClr val="accent1"/>
              </a:buClr>
              <a:defRPr/>
            </a:pPr>
            <a:r>
              <a:rPr lang="en-US" dirty="0"/>
              <a:t>Near-zero down time PDB relocation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812" y="2514600"/>
            <a:ext cx="5105400" cy="1129079"/>
          </a:xfrm>
          <a:prstGeom prst="rect">
            <a:avLst/>
          </a:prstGeom>
        </p:spPr>
      </p:pic>
      <p:sp>
        <p:nvSpPr>
          <p:cNvPr id="5" name="Content Placeholder 2"/>
          <p:cNvSpPr txBox="1">
            <a:spLocks/>
          </p:cNvSpPr>
          <p:nvPr/>
        </p:nvSpPr>
        <p:spPr bwMode="gray">
          <a:xfrm>
            <a:off x="839707" y="4572000"/>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STARTUP UPGRADE;</a:t>
            </a:r>
          </a:p>
          <a:p>
            <a:pPr marL="609493" indent="-609493" defTabSz="533307">
              <a:tabLst>
                <a:tab pos="533307" algn="r"/>
                <a:tab pos="897310" algn="l"/>
              </a:tabLst>
              <a:defRPr/>
            </a:pPr>
            <a:r>
              <a:rPr lang="en-US" b="1" dirty="0">
                <a:latin typeface="Courier New" pitchFamily="49" charset="0"/>
              </a:rPr>
              <a:t>SQL&gt; ALTER DATABASE LOCAL UNDO ON;</a:t>
            </a:r>
          </a:p>
        </p:txBody>
      </p:sp>
    </p:spTree>
    <p:custDataLst>
      <p:tags r:id="rId1"/>
    </p:custDataLst>
    <p:extLst>
      <p:ext uri="{BB962C8B-B14F-4D97-AF65-F5344CB8AC3E}">
        <p14:creationId xmlns:p14="http://schemas.microsoft.com/office/powerpoint/2010/main" val="2835062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TotalTime>
  <Words>4131</Words>
  <Application>Microsoft Office PowerPoint</Application>
  <PresentationFormat>Custom</PresentationFormat>
  <Paragraphs>236</Paragraphs>
  <Slides>21</Slides>
  <Notes>21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Managing Undo Data</vt:lpstr>
      <vt:lpstr>Objectives </vt:lpstr>
      <vt:lpstr>Undo Data: Overview </vt:lpstr>
      <vt:lpstr>PowerPoint Presentation</vt:lpstr>
      <vt:lpstr>Transactions and Undo Data </vt:lpstr>
      <vt:lpstr>Storing Undo Information</vt:lpstr>
      <vt:lpstr>Comparing Undo Data and Redo Data </vt:lpstr>
      <vt:lpstr>Managing Undo </vt:lpstr>
      <vt:lpstr>Comparing SHARED Undo Mode and LOCAL Undo Mode  </vt:lpstr>
      <vt:lpstr>Configuring Undo Retention</vt:lpstr>
      <vt:lpstr>Categories of Undo </vt:lpstr>
      <vt:lpstr>Guaranteeing Undo Retention</vt:lpstr>
      <vt:lpstr>Changing an Undo Tablespace to a Fixed Size</vt:lpstr>
      <vt:lpstr>Temporary Undo: Overview</vt:lpstr>
      <vt:lpstr>Temporary Undo Benefits</vt:lpstr>
      <vt:lpstr>Enabling Temporary Undo </vt:lpstr>
      <vt:lpstr>Monitoring Temporary Undo</vt:lpstr>
      <vt:lpstr>Viewing Undo Information</vt:lpstr>
      <vt:lpstr>Viewing Undo Activity</vt:lpstr>
      <vt:lpstr>Summary</vt:lpstr>
      <vt:lpstr>Practice 14: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49</cp:revision>
  <cp:lastPrinted>2002-03-28T23:57:22Z</cp:lastPrinted>
  <dcterms:created xsi:type="dcterms:W3CDTF">2017-12-14T14:58:14Z</dcterms:created>
  <dcterms:modified xsi:type="dcterms:W3CDTF">2021-01-08T17:27:42Z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