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6"/>
  </p:notesMasterIdLst>
  <p:handoutMasterIdLst>
    <p:handoutMasterId r:id="rId27"/>
  </p:handoutMasterIdLst>
  <p:sldIdLst>
    <p:sldId id="259" r:id="rId2"/>
    <p:sldId id="261"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303" r:id="rId19"/>
    <p:sldId id="304" r:id="rId20"/>
    <p:sldId id="305" r:id="rId21"/>
    <p:sldId id="306" r:id="rId22"/>
    <p:sldId id="307" r:id="rId23"/>
    <p:sldId id="308" r:id="rId24"/>
    <p:sldId id="275" r:id="rId25"/>
  </p:sldIdLst>
  <p:sldSz cx="12188825" cy="6858000"/>
  <p:notesSz cx="6991350" cy="9282113"/>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805" autoAdjust="0"/>
    <p:restoredTop sz="99275" autoAdjust="0"/>
  </p:normalViewPr>
  <p:slideViewPr>
    <p:cSldViewPr showGuides="1">
      <p:cViewPr varScale="1">
        <p:scale>
          <a:sx n="86" d="100"/>
          <a:sy n="86" d="100"/>
        </p:scale>
        <p:origin x="931"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16 -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Oracle Corporation defines media failure as any failure that results in the loss or corruption of one or more database files (data, control, or redo log file).</a:t>
            </a:r>
          </a:p>
          <a:p>
            <a:pPr lvl="1"/>
            <a:r>
              <a:rPr lang="en-US" dirty="0">
                <a:latin typeface="Arial" charset="0"/>
              </a:rPr>
              <a:t>Recovering from media failure requires that you restore and recover the missing files.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D7511108-DF58-4BC1-ACE0-7803AB327DB8}" type="slidenum">
              <a:rPr lang="en-US" smtClean="0"/>
              <a:t>10</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575030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Details on each of these topics follow on the next few pages.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2215E07A-343E-4341-8DEB-1EBD0D454A93}"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54997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5"/>
          <p:cNvSpPr>
            <a:spLocks noGrp="1" noRot="1" noChangeAspect="1" noTextEdit="1"/>
          </p:cNvSpPr>
          <p:nvPr>
            <p:ph type="sldImg"/>
          </p:nvPr>
        </p:nvSpPr>
        <p:spPr>
          <a:ln/>
        </p:spPr>
      </p:sp>
      <p:sp>
        <p:nvSpPr>
          <p:cNvPr id="4301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cs typeface="Times New Roman" panose="02020603050405020304" pitchFamily="18" charset="0"/>
              </a:rPr>
              <a:t>To understand instance recovery, you need to understand the functioning of certain background processes.</a:t>
            </a:r>
          </a:p>
          <a:p>
            <a:pPr lvl="1"/>
            <a:r>
              <a:rPr lang="en-US" altLang="en-US" dirty="0">
                <a:cs typeface="Times New Roman" panose="02020603050405020304" pitchFamily="18" charset="0"/>
              </a:rPr>
              <a:t>Every three seconds (or more frequently), the CKPT process stores data in a control file to document the modified data blocks that DBW</a:t>
            </a:r>
            <a:r>
              <a:rPr lang="en-US" altLang="en-US" i="1" dirty="0">
                <a:cs typeface="Times New Roman" panose="02020603050405020304" pitchFamily="18" charset="0"/>
              </a:rPr>
              <a:t>n </a:t>
            </a:r>
            <a:r>
              <a:rPr lang="en-US" altLang="en-US" dirty="0">
                <a:cs typeface="Times New Roman" panose="02020603050405020304" pitchFamily="18" charset="0"/>
              </a:rPr>
              <a:t>has written from the SGA to disk. This is called an “incremental checkpoint.” The purpose of a checkpoint is to identify that place in the online redo log file where instance recovery is to begin (which is called the “checkpoint position”).</a:t>
            </a:r>
          </a:p>
          <a:p>
            <a:pPr lvl="1"/>
            <a:r>
              <a:rPr lang="en-US" altLang="en-US" dirty="0">
                <a:cs typeface="Times New Roman" panose="02020603050405020304" pitchFamily="18" charset="0"/>
              </a:rPr>
              <a:t>In the event of a log switch, the CKPT process also writes this checkpoint information to the headers of data files.</a:t>
            </a:r>
          </a:p>
          <a:p>
            <a:pPr lvl="1"/>
            <a:r>
              <a:rPr lang="en-US" altLang="en-US" dirty="0">
                <a:cs typeface="Times New Roman" panose="02020603050405020304" pitchFamily="18" charset="0"/>
              </a:rPr>
              <a:t>Checkpoints exist for the following reasons:</a:t>
            </a:r>
          </a:p>
          <a:p>
            <a:pPr lvl="2"/>
            <a:r>
              <a:rPr lang="en-US" altLang="en-US" dirty="0">
                <a:cs typeface="Times New Roman" panose="02020603050405020304" pitchFamily="18" charset="0"/>
              </a:rPr>
              <a:t>To ensure that modified data blocks in memory are written to the disk regularly so that data is not lost in case of a system or database failure</a:t>
            </a:r>
          </a:p>
          <a:p>
            <a:pPr lvl="2"/>
            <a:r>
              <a:rPr lang="en-US" altLang="en-US" dirty="0">
                <a:cs typeface="Times New Roman" panose="02020603050405020304" pitchFamily="18" charset="0"/>
              </a:rPr>
              <a:t>To reduce the time required for instance recovery (only the online redo log file entries following the last checkpoint need to be processed for recovery)</a:t>
            </a:r>
          </a:p>
          <a:p>
            <a:pPr lvl="2"/>
            <a:r>
              <a:rPr lang="en-US" altLang="en-US" dirty="0">
                <a:cs typeface="Times New Roman" panose="02020603050405020304" pitchFamily="18" charset="0"/>
              </a:rPr>
              <a:t>To ensure that all committed data has been written to data files during shutdown</a:t>
            </a:r>
          </a:p>
          <a:p>
            <a:pPr lvl="1"/>
            <a:r>
              <a:rPr lang="en-US" altLang="en-US" dirty="0">
                <a:cs typeface="Times New Roman" panose="02020603050405020304" pitchFamily="18" charset="0"/>
              </a:rPr>
              <a:t>The checkpoint information written by the CKPT process includes checkpoint position, system change number (SCN), location in the online redo log file to begin recovery, information about logs, and so on. </a:t>
            </a:r>
          </a:p>
          <a:p>
            <a:pPr lvl="1"/>
            <a:r>
              <a:rPr lang="en-US" altLang="en-US" b="1" dirty="0"/>
              <a:t>Note:</a:t>
            </a:r>
            <a:r>
              <a:rPr lang="en-US" altLang="en-US" dirty="0"/>
              <a:t> The CKPT process does not write data blocks to the disk or redo blocks to the online redo log files.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CBDFE752-B04D-4C4B-8A09-53BA1D3826DC}" type="slidenum">
              <a:rPr lang="en-US" altLang="en-US" smtClean="0"/>
              <a:t>12</a:t>
            </a:fld>
            <a:endParaRPr lang="en-US" altLang="en-US" dirty="0"/>
          </a:p>
        </p:txBody>
      </p:sp>
    </p:spTree>
    <p:extLst>
      <p:ext uri="{BB962C8B-B14F-4D97-AF65-F5344CB8AC3E}">
        <p14:creationId xmlns:p14="http://schemas.microsoft.com/office/powerpoint/2010/main" val="4022011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5"/>
          <p:cNvSpPr>
            <a:spLocks noGrp="1" noRot="1" noChangeAspect="1" noTextEdit="1"/>
          </p:cNvSpPr>
          <p:nvPr>
            <p:ph type="sldImg"/>
          </p:nvPr>
        </p:nvSpPr>
        <p:spPr>
          <a:ln/>
        </p:spPr>
      </p:sp>
      <p:sp>
        <p:nvSpPr>
          <p:cNvPr id="4403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Redo log files record changes to the database as a result of transactions and internal Oracle server actions. A transaction is a logical unit of work consisting of one or more SQL statements run by a user. Redo log files protect the database from loss of integrity because of system failures caused by power outages, disk failures, and so on. Redo log files should be multiplexed to ensure that the information stored in them is not lost in the event of a disk failure.</a:t>
            </a:r>
          </a:p>
          <a:p>
            <a:pPr lvl="1"/>
            <a:r>
              <a:rPr lang="en-US" altLang="en-US" dirty="0"/>
              <a:t>The redo log consists of groups of redo log files. A group consists of a redo log file and its multiplexed copies. Each identical copy is said to be a member of that group, and each group is identified by a number. The Log Writer (LGWR) process writes redo records from the redo log buffer to all members of a redo log group until the files are filled or a log switch operation is requested.</a:t>
            </a:r>
          </a:p>
          <a:p>
            <a:pPr lvl="1"/>
            <a:r>
              <a:rPr lang="en-US" altLang="en-US" dirty="0"/>
              <a:t>It then switches and writes to the files in the next group. Redo log groups are used in a circular fashion.</a:t>
            </a:r>
          </a:p>
          <a:p>
            <a:pPr lvl="1"/>
            <a:r>
              <a:rPr lang="en-US" altLang="en-US" b="1" dirty="0"/>
              <a:t>Best practice tip:</a:t>
            </a:r>
            <a:r>
              <a:rPr lang="en-US" altLang="en-US" dirty="0"/>
              <a:t> If possible, multiplexed redo log files should reside on different disks.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EF7716CE-60DC-4E33-ADC7-1668ACF7FC5A}" type="slidenum">
              <a:rPr lang="en-US" altLang="en-US" smtClean="0"/>
              <a:t>13</a:t>
            </a:fld>
            <a:endParaRPr lang="en-US" altLang="en-US" dirty="0"/>
          </a:p>
        </p:txBody>
      </p:sp>
    </p:spTree>
    <p:extLst>
      <p:ext uri="{BB962C8B-B14F-4D97-AF65-F5344CB8AC3E}">
        <p14:creationId xmlns:p14="http://schemas.microsoft.com/office/powerpoint/2010/main" val="134236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automatically recovers from instance failure. All that needs to happen is for the instance to be started normally. If Oracle Restart is enabled and configured to monitor this database, then this happens automatically. The instance mounts the control files and then attempts to open the data files. When it discovers that the data files have not been synchronized during shutdown, the instance uses information contained in the redo log groups to roll the data files forward to the time of shutdown. Then the database is opened, and any uncommitted transactions are rolled back.</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6AB4B708-15F0-4DD6-A615-D732E01697BF}" type="slidenum">
              <a:rPr lang="en-US" smtClean="0"/>
              <a:t>14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88784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5"/>
          <p:cNvSpPr>
            <a:spLocks noGrp="1" noRot="1" noChangeAspect="1" noTextEdit="1"/>
          </p:cNvSpPr>
          <p:nvPr>
            <p:ph type="sldImg"/>
          </p:nvPr>
        </p:nvSpPr>
        <p:spPr>
          <a:ln/>
        </p:spPr>
      </p:sp>
      <p:sp>
        <p:nvSpPr>
          <p:cNvPr id="4608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an instance to open a data file, the system change number (SCN) contained in the data file’s header must match the current SCN that is stored in the database’s control files.</a:t>
            </a:r>
          </a:p>
          <a:p>
            <a:pPr lvl="1"/>
            <a:r>
              <a:rPr lang="en-US" altLang="en-US" dirty="0"/>
              <a:t>If the numbers do not match, the instance applies redo data from the online redo logs, sequentially “redoing” transactions until the data files are up-to-date. After all data files have been synchronized with the control files, the database is opened and users can log in.</a:t>
            </a:r>
          </a:p>
          <a:p>
            <a:pPr lvl="1"/>
            <a:r>
              <a:rPr lang="en-US" altLang="en-US" dirty="0"/>
              <a:t>When redo logs are applied, </a:t>
            </a:r>
            <a:r>
              <a:rPr lang="en-US" altLang="en-US" i="1" dirty="0"/>
              <a:t>all</a:t>
            </a:r>
            <a:r>
              <a:rPr lang="en-US" altLang="en-US" dirty="0"/>
              <a:t> transactions are applied to bring the database up to the state as of the time of failure. This usually includes transactions that are in progress but have not yet been committed. After the database has been opened, those uncommitted transactions are rolled back.</a:t>
            </a:r>
          </a:p>
          <a:p>
            <a:pPr lvl="1"/>
            <a:r>
              <a:rPr lang="en-US" altLang="en-US" dirty="0"/>
              <a:t>At the end of the rollback phase of instance recovery, the data files contain only committed data.</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BBE5EDAF-2940-4D74-8514-487DD9347501}" type="slidenum">
              <a:rPr lang="en-US" altLang="en-US" smtClean="0"/>
              <a:t>15</a:t>
            </a:fld>
            <a:endParaRPr lang="en-US" altLang="en-US" dirty="0"/>
          </a:p>
        </p:txBody>
      </p:sp>
    </p:spTree>
    <p:extLst>
      <p:ext uri="{BB962C8B-B14F-4D97-AF65-F5344CB8AC3E}">
        <p14:creationId xmlns:p14="http://schemas.microsoft.com/office/powerpoint/2010/main" val="261541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5"/>
          <p:cNvSpPr>
            <a:spLocks noGrp="1" noRot="1" noChangeAspect="1" noTextEdit="1"/>
          </p:cNvSpPr>
          <p:nvPr>
            <p:ph type="sldImg"/>
          </p:nvPr>
        </p:nvSpPr>
        <p:spPr>
          <a:ln/>
        </p:spPr>
      </p:sp>
      <p:sp>
        <p:nvSpPr>
          <p:cNvPr id="4710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Transaction information is recorded in the redo log groups before the instance returns </a:t>
            </a:r>
            <a:r>
              <a:rPr lang="en-US" altLang="en-US" dirty="0">
                <a:latin typeface="Courier New" panose="02070309020205020404" pitchFamily="49" charset="0"/>
              </a:rPr>
              <a:t>commit</a:t>
            </a:r>
            <a:r>
              <a:rPr lang="en-US" altLang="en-US" dirty="0"/>
              <a:t> </a:t>
            </a:r>
            <a:r>
              <a:rPr lang="en-US" altLang="en-US" dirty="0">
                <a:latin typeface="Courier New" panose="02070309020205020404" pitchFamily="49" charset="0"/>
              </a:rPr>
              <a:t>complete</a:t>
            </a:r>
            <a:r>
              <a:rPr lang="en-US" altLang="en-US" dirty="0"/>
              <a:t> for a transaction. The information in the redo log groups guarantees that the transaction can be recovered in case of a failure. The transaction information must also be written to the data file. The data file write usually happens at some time after the information is recorded in redo log groups because the data file write process is much slower than the redo writes. Random writes for data files are slower than serial writes for redo log files.</a:t>
            </a:r>
          </a:p>
          <a:p>
            <a:pPr lvl="1"/>
            <a:r>
              <a:rPr lang="en-US" altLang="en-US" dirty="0"/>
              <a:t>Every three seconds, the checkpoint process records information in the control file about the checkpoint position in the redo log. Therefore, the Oracle Database server knows that all redo log entries recorded before this point are not necessary for database recovery. In the graphic in the slide, the striped blocks have not yet been written to the disk.</a:t>
            </a:r>
          </a:p>
          <a:p>
            <a:pPr lvl="1"/>
            <a:r>
              <a:rPr lang="en-US" altLang="en-US" dirty="0"/>
              <a:t>The time required for instance recovery is the time required to bring data files from their last checkpoint to the latest SCN recorded in the control file. The administrator controls that time by setting an MTTR target (in seconds) and through the sizing of redo log groups. For example, for two redo groups, the distance between the checkpoint position and the end of the redo log group cannot be more than 90% of the smallest redo log group.</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C763455E-D3CA-4E01-A34A-5595914F940D}" type="slidenum">
              <a:rPr lang="en-US" altLang="en-US" smtClean="0"/>
              <a:t>16</a:t>
            </a:fld>
            <a:endParaRPr lang="en-US" altLang="en-US" dirty="0"/>
          </a:p>
        </p:txBody>
      </p:sp>
    </p:spTree>
    <p:extLst>
      <p:ext uri="{BB962C8B-B14F-4D97-AF65-F5344CB8AC3E}">
        <p14:creationId xmlns:p14="http://schemas.microsoft.com/office/powerpoint/2010/main" val="1161512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5"/>
          <p:cNvSpPr>
            <a:spLocks noGrp="1" noRot="1" noChangeAspect="1" noTextEdit="1"/>
          </p:cNvSpPr>
          <p:nvPr>
            <p:ph type="sldImg"/>
          </p:nvPr>
        </p:nvSpPr>
        <p:spPr>
          <a:ln/>
        </p:spPr>
      </p:sp>
      <p:sp>
        <p:nvSpPr>
          <p:cNvPr id="4813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ea typeface="SimSun" panose="02010600030101010101" pitchFamily="2" charset="-122"/>
              </a:rPr>
              <a:t>The </a:t>
            </a:r>
            <a:r>
              <a:rPr lang="en-US" altLang="en-US" dirty="0">
                <a:latin typeface="Courier New" panose="02070309020205020404" pitchFamily="49" charset="0"/>
                <a:ea typeface="SimSun" panose="02010600030101010101" pitchFamily="2" charset="-122"/>
              </a:rPr>
              <a:t>FAST_START_MTTR_TARGET</a:t>
            </a:r>
            <a:r>
              <a:rPr lang="en-US" altLang="en-US" dirty="0">
                <a:ea typeface="SimSun" panose="02010600030101010101" pitchFamily="2" charset="-122"/>
              </a:rPr>
              <a:t> initialization parameter simplifies the configuration of recovery time from instance or system failure. The MTTR Advisor converts the </a:t>
            </a:r>
            <a:r>
              <a:rPr lang="en-US" altLang="en-US" dirty="0">
                <a:latin typeface="Courier New" panose="02070309020205020404" pitchFamily="49" charset="0"/>
                <a:ea typeface="SimSun" panose="02010600030101010101" pitchFamily="2" charset="-122"/>
              </a:rPr>
              <a:t>FAST_START_MTTR_TARGET</a:t>
            </a:r>
            <a:r>
              <a:rPr lang="en-US" altLang="en-US" dirty="0">
                <a:ea typeface="SimSun" panose="02010600030101010101" pitchFamily="2" charset="-122"/>
              </a:rPr>
              <a:t> value into several parameters to enable instance recovery in the desired time (or as close to it as possible). Note that e</a:t>
            </a:r>
            <a:r>
              <a:rPr lang="en-US" altLang="en-US" dirty="0">
                <a:cs typeface="Arial" panose="020B0604020202020204" pitchFamily="34" charset="0"/>
              </a:rPr>
              <a:t>xplicitly setting the </a:t>
            </a:r>
            <a:r>
              <a:rPr lang="en-US" altLang="en-US" dirty="0">
                <a:latin typeface="Courier New" panose="02070309020205020404" pitchFamily="49" charset="0"/>
              </a:rPr>
              <a:t>FAST_START_MTTR_TARGET</a:t>
            </a:r>
            <a:r>
              <a:rPr lang="en-US" altLang="en-US" dirty="0"/>
              <a:t> </a:t>
            </a:r>
            <a:r>
              <a:rPr lang="en-US" altLang="en-US" dirty="0">
                <a:solidFill>
                  <a:schemeClr val="tx1"/>
                </a:solidFill>
              </a:rPr>
              <a:t>parameter</a:t>
            </a:r>
            <a:r>
              <a:rPr lang="en-US" altLang="en-US" dirty="0">
                <a:solidFill>
                  <a:schemeClr val="tx1"/>
                </a:solidFill>
                <a:cs typeface="Arial" panose="020B0604020202020204" pitchFamily="34" charset="0"/>
              </a:rPr>
              <a:t> to </a:t>
            </a:r>
            <a:r>
              <a:rPr lang="en-US" altLang="en-US" dirty="0">
                <a:solidFill>
                  <a:schemeClr val="tx1"/>
                </a:solidFill>
                <a:latin typeface="Courier New" panose="02070309020205020404" pitchFamily="49" charset="0"/>
                <a:cs typeface="Arial" panose="020B0604020202020204" pitchFamily="34" charset="0"/>
              </a:rPr>
              <a:t>0</a:t>
            </a:r>
            <a:r>
              <a:rPr lang="en-US" altLang="en-US" dirty="0">
                <a:cs typeface="Arial" panose="020B0604020202020204" pitchFamily="34" charset="0"/>
              </a:rPr>
              <a:t> disables the MTTR Advisor.</a:t>
            </a:r>
          </a:p>
          <a:p>
            <a:pPr lvl="1"/>
            <a:r>
              <a:rPr lang="en-US" altLang="en-US" dirty="0">
                <a:solidFill>
                  <a:schemeClr val="tx1"/>
                </a:solidFill>
                <a:cs typeface="Arial" panose="020B0604020202020204" pitchFamily="34" charset="0"/>
              </a:rPr>
              <a:t>The </a:t>
            </a:r>
            <a:r>
              <a:rPr lang="en-US" altLang="en-US" dirty="0">
                <a:solidFill>
                  <a:schemeClr val="tx1"/>
                </a:solidFill>
                <a:latin typeface="Courier New" panose="02070309020205020404" pitchFamily="49" charset="0"/>
                <a:cs typeface="Arial" panose="020B0604020202020204" pitchFamily="34" charset="0"/>
              </a:rPr>
              <a:t>FAST_START_MTTR_TARGET</a:t>
            </a:r>
            <a:r>
              <a:rPr lang="en-US" altLang="en-US" dirty="0">
                <a:solidFill>
                  <a:schemeClr val="tx1"/>
                </a:solidFill>
                <a:cs typeface="Arial" panose="020B0604020202020204" pitchFamily="34" charset="0"/>
              </a:rPr>
              <a:t> parameter must be set </a:t>
            </a:r>
            <a:r>
              <a:rPr lang="en-US" altLang="en-US" dirty="0">
                <a:solidFill>
                  <a:schemeClr val="tx1"/>
                </a:solidFill>
              </a:rPr>
              <a:t>to a value that supports the service level agreement for your system. A small value for the MTTR target increases I/O overhead because of additional data file writes (affecting the performance). However, if you set the MTTR target too large, the instance takes longer to recover after a crash.</a:t>
            </a:r>
          </a:p>
          <a:p>
            <a:pPr lvl="1"/>
            <a:r>
              <a:rPr lang="en-US" altLang="en-US" dirty="0">
                <a:solidFill>
                  <a:schemeClr val="tx1"/>
                </a:solidFill>
              </a:rPr>
              <a:t>For assistance in setting the MTTR target by using Enterprise Manager Cloud Control, navigate as follows:</a:t>
            </a:r>
          </a:p>
          <a:p>
            <a:pPr lvl="2"/>
            <a:r>
              <a:rPr lang="en-US" altLang="en-US" dirty="0">
                <a:solidFill>
                  <a:schemeClr val="tx1"/>
                </a:solidFill>
              </a:rPr>
              <a:t>Performance &gt; Advisors Home &gt; MTTR Advisor</a:t>
            </a:r>
          </a:p>
          <a:p>
            <a:pPr lvl="2"/>
            <a:r>
              <a:rPr lang="en-US" altLang="en-US" dirty="0">
                <a:solidFill>
                  <a:schemeClr val="tx1"/>
                </a:solidFill>
              </a:rPr>
              <a:t>Availability &gt; Backup &amp; Recovery &gt; Recovery Settings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0C986455-90D8-40EC-8BFD-E6068F914B96}" type="slidenum">
              <a:rPr lang="en-US" altLang="en-US" smtClean="0"/>
              <a:t>17</a:t>
            </a:fld>
            <a:endParaRPr lang="en-US" altLang="en-US" dirty="0"/>
          </a:p>
        </p:txBody>
      </p:sp>
    </p:spTree>
    <p:extLst>
      <p:ext uri="{BB962C8B-B14F-4D97-AF65-F5344CB8AC3E}">
        <p14:creationId xmlns:p14="http://schemas.microsoft.com/office/powerpoint/2010/main" val="1474442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Rot="1" noChangeAspect="1" noChangeArrowheads="1" noTextEdit="1"/>
          </p:cNvSpPr>
          <p:nvPr>
            <p:ph type="sldImg"/>
          </p:nvPr>
        </p:nvSpPr>
        <p:spPr>
          <a:ln/>
        </p:spPr>
      </p:sp>
      <p:sp>
        <p:nvSpPr>
          <p:cNvPr id="5017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you perform complete recovery, you bring the database to the state where it is fully up-to-date, including all committed data modifications to the present time. </a:t>
            </a:r>
          </a:p>
          <a:p>
            <a:pPr lvl="1"/>
            <a:r>
              <a:rPr lang="en-US" altLang="en-US" dirty="0"/>
              <a:t>Incomplete recovery, however, brings the database or tablespace to some point of time in the past. This is also known as “point-in-time recovery (PITR).” It means there are missing transactions; any data modifications done between the recovery destination time and the present are lost. In many cases, this is the desirable goal because there may have been some changes made to the database that need to be undone. Recovering to a point in the past is a way to remove the unwanted changes.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5DFBBE63-F4AC-40FE-B340-4492D6A844DE}" type="slidenum">
              <a:rPr lang="en-US" altLang="en-US" smtClean="0"/>
              <a:t>18</a:t>
            </a:fld>
            <a:endParaRPr lang="en-US" altLang="en-US" dirty="0"/>
          </a:p>
        </p:txBody>
      </p:sp>
    </p:spTree>
    <p:extLst>
      <p:ext uri="{BB962C8B-B14F-4D97-AF65-F5344CB8AC3E}">
        <p14:creationId xmlns:p14="http://schemas.microsoft.com/office/powerpoint/2010/main" val="3176761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0"/>
          <p:cNvSpPr>
            <a:spLocks noGrp="1" noRot="1" noChangeAspect="1" noChangeArrowheads="1" noTextEdit="1"/>
          </p:cNvSpPr>
          <p:nvPr>
            <p:ph type="sldImg"/>
          </p:nvPr>
        </p:nvSpPr>
        <p:spPr>
          <a:ln/>
        </p:spPr>
      </p:sp>
      <p:sp>
        <p:nvSpPr>
          <p:cNvPr id="51203" name="Rectangle 103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The following steps describe what takes place during complete recovery:</a:t>
            </a:r>
          </a:p>
          <a:p>
            <a:pPr lvl="2" eaLnBrk="1" hangingPunct="1">
              <a:buFont typeface="Times New Roman" panose="02020603050405020304" pitchFamily="18" charset="0"/>
              <a:buNone/>
            </a:pPr>
            <a:r>
              <a:rPr lang="en-US" altLang="en-US" dirty="0"/>
              <a:t>1. 	Damaged or missing files are restored from a backup.</a:t>
            </a:r>
          </a:p>
          <a:p>
            <a:pPr lvl="2" eaLnBrk="1" hangingPunct="1">
              <a:buFont typeface="Times New Roman" panose="02020603050405020304" pitchFamily="18" charset="0"/>
              <a:buNone/>
            </a:pPr>
            <a:r>
              <a:rPr lang="en-US" altLang="en-US" dirty="0"/>
              <a:t>2. 	Changes from incremental backups, archived redo log files, and online redo log files are applied as necessary. The redo log changes are applied to the data files until the current online log is reached and the most recent transactions have been re-entered. Undo blocks are generated during this entire process. This is referred to as rolling forward or cache recovery.</a:t>
            </a:r>
          </a:p>
          <a:p>
            <a:pPr lvl="2" eaLnBrk="1" hangingPunct="1">
              <a:buFont typeface="Times New Roman" panose="02020603050405020304" pitchFamily="18" charset="0"/>
              <a:buNone/>
            </a:pPr>
            <a:r>
              <a:rPr lang="en-US" altLang="en-US" dirty="0"/>
              <a:t>3. 	The restored data files may now contain committed and uncommitted changes. </a:t>
            </a:r>
          </a:p>
          <a:p>
            <a:pPr lvl="2" eaLnBrk="1" hangingPunct="1">
              <a:buFont typeface="Times New Roman" panose="02020603050405020304" pitchFamily="18" charset="0"/>
              <a:buNone/>
            </a:pPr>
            <a:r>
              <a:rPr lang="en-US" altLang="en-US" dirty="0"/>
              <a:t>4. 	The undo blocks are used to roll back any uncommitted changes. This is sometimes referred to as transaction recovery.</a:t>
            </a:r>
          </a:p>
          <a:p>
            <a:pPr lvl="2" eaLnBrk="1" hangingPunct="1">
              <a:buFont typeface="Times New Roman" panose="02020603050405020304" pitchFamily="18" charset="0"/>
              <a:buNone/>
            </a:pPr>
            <a:r>
              <a:rPr lang="en-US" altLang="en-US" dirty="0"/>
              <a:t>5. 	The data files are now in a recovered state and are consistent with the other data files in the database.</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C1BF45E8-81B3-4961-9A3B-D98512398067}" type="slidenum">
              <a:rPr lang="en-US" altLang="en-US" smtClean="0"/>
              <a:t>19</a:t>
            </a:fld>
            <a:endParaRPr lang="en-US" altLang="en-US" dirty="0"/>
          </a:p>
        </p:txBody>
      </p:sp>
    </p:spTree>
    <p:extLst>
      <p:ext uri="{BB962C8B-B14F-4D97-AF65-F5344CB8AC3E}">
        <p14:creationId xmlns:p14="http://schemas.microsoft.com/office/powerpoint/2010/main" val="96327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45A0DA22-1B80-46DE-9669-5362B06CE5BA}"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Rot="1" noChangeAspect="1" noChangeArrowheads="1" noTextEdit="1"/>
          </p:cNvSpPr>
          <p:nvPr>
            <p:ph type="sldImg"/>
          </p:nvPr>
        </p:nvSpPr>
        <p:spPr>
          <a:ln/>
        </p:spPr>
      </p:sp>
      <p:sp>
        <p:nvSpPr>
          <p:cNvPr id="5222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Incomplete recovery, or database point-in-time recovery (DBPITR), uses a backup to produce a noncurrent version of the database. That is, you do not apply all the redo records generated after the most recent backup. Perform this type of recovery only when absolutely necessary. To perform point-in-time recovery, you need:</a:t>
            </a:r>
          </a:p>
          <a:p>
            <a:pPr lvl="2" eaLnBrk="1" hangingPunct="1"/>
            <a:r>
              <a:rPr lang="en-US" altLang="en-US" dirty="0"/>
              <a:t>A valid offline or online backup of all the data files made before the recovery point</a:t>
            </a:r>
          </a:p>
          <a:p>
            <a:pPr lvl="2" eaLnBrk="1" hangingPunct="1"/>
            <a:r>
              <a:rPr lang="en-US" altLang="en-US" dirty="0"/>
              <a:t>All archived logs from the time of the backup until the specified time of recovery</a:t>
            </a:r>
          </a:p>
          <a:p>
            <a:pPr lvl="1" eaLnBrk="1" hangingPunct="1"/>
            <a:r>
              <a:rPr lang="en-US" altLang="en-US" dirty="0"/>
              <a:t>The steps to perform a point-in-time recovery are as follows:</a:t>
            </a:r>
          </a:p>
          <a:p>
            <a:pPr lvl="2" eaLnBrk="1" hangingPunct="1">
              <a:buFont typeface="Times New Roman" panose="02020603050405020304" pitchFamily="18" charset="0"/>
              <a:buNone/>
            </a:pPr>
            <a:r>
              <a:rPr lang="en-US" altLang="en-US" dirty="0"/>
              <a:t>1.	</a:t>
            </a:r>
            <a:r>
              <a:rPr lang="en-US" altLang="en-US" b="1" dirty="0"/>
              <a:t>Restore the data files from backup: </a:t>
            </a:r>
            <a:r>
              <a:rPr lang="en-US" altLang="en-US" dirty="0"/>
              <a:t>The backup that is used must be from before your target recovery point. This entails either copying files using OS commands or using the RMAN </a:t>
            </a:r>
            <a:r>
              <a:rPr lang="en-US" altLang="en-US" dirty="0">
                <a:latin typeface="Courier New" panose="02070309020205020404" pitchFamily="49" charset="0"/>
              </a:rPr>
              <a:t>RESTORE</a:t>
            </a:r>
            <a:r>
              <a:rPr lang="en-US" altLang="en-US" dirty="0"/>
              <a:t> command.</a:t>
            </a:r>
          </a:p>
          <a:p>
            <a:pPr lvl="2" eaLnBrk="1" hangingPunct="1">
              <a:buFont typeface="Times New Roman" panose="02020603050405020304" pitchFamily="18" charset="0"/>
              <a:buNone/>
            </a:pPr>
            <a:r>
              <a:rPr lang="en-US" altLang="en-US" dirty="0"/>
              <a:t>2.	</a:t>
            </a:r>
            <a:r>
              <a:rPr lang="en-US" altLang="en-US" b="1" dirty="0"/>
              <a:t>Use the </a:t>
            </a:r>
            <a:r>
              <a:rPr lang="en-US" altLang="en-US" b="1" dirty="0">
                <a:latin typeface="Courier New" panose="02070309020205020404" pitchFamily="49" charset="0"/>
              </a:rPr>
              <a:t>RECOVER</a:t>
            </a:r>
            <a:r>
              <a:rPr lang="en-US" altLang="en-US" b="1" dirty="0"/>
              <a:t> command:</a:t>
            </a:r>
            <a:r>
              <a:rPr lang="en-US" altLang="en-US" dirty="0"/>
              <a:t> Apply redo from the archived redo log files, including as many as necessary to reach the restore point destination.</a:t>
            </a:r>
          </a:p>
          <a:p>
            <a:pPr lvl="2" eaLnBrk="1" hangingPunct="1">
              <a:buFontTx/>
              <a:buNone/>
            </a:pPr>
            <a:r>
              <a:rPr lang="en-US" altLang="en-US" dirty="0"/>
              <a:t>3.	</a:t>
            </a:r>
            <a:r>
              <a:rPr lang="en-US" altLang="en-US" b="1" dirty="0"/>
              <a:t>State of over-recovery:</a:t>
            </a:r>
            <a:r>
              <a:rPr lang="en-US" altLang="en-US" dirty="0"/>
              <a:t> Now the data files contain some committed and some uncommitted transactions because the redo can contain uncommitted data.</a:t>
            </a:r>
          </a:p>
          <a:p>
            <a:pPr lvl="2" eaLnBrk="1" hangingPunct="1">
              <a:buFontTx/>
              <a:buNone/>
            </a:pPr>
            <a:r>
              <a:rPr lang="en-US" altLang="en-US" dirty="0"/>
              <a:t>4.	</a:t>
            </a:r>
            <a:r>
              <a:rPr lang="en-US" altLang="en-US" b="1" dirty="0"/>
              <a:t>Use the </a:t>
            </a:r>
            <a:r>
              <a:rPr lang="en-US" altLang="en-US" b="1" dirty="0">
                <a:latin typeface="Courier New" panose="02070309020205020404" pitchFamily="49" charset="0"/>
              </a:rPr>
              <a:t>ALTER DATABASE OPEN</a:t>
            </a:r>
            <a:r>
              <a:rPr lang="en-US" altLang="en-US" b="1" dirty="0"/>
              <a:t> command:</a:t>
            </a:r>
            <a:r>
              <a:rPr lang="en-US" altLang="en-US" dirty="0"/>
              <a:t> The database is opened before undo is applied. This is to provide higher availability.</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8F5A00BE-E18B-4B98-AD35-986F5FF58BA2}" type="slidenum">
              <a:rPr lang="en-US" altLang="en-US" smtClean="0"/>
              <a:t>20</a:t>
            </a:fld>
            <a:endParaRPr lang="en-US" altLang="en-US" dirty="0"/>
          </a:p>
        </p:txBody>
      </p:sp>
    </p:spTree>
    <p:extLst>
      <p:ext uri="{BB962C8B-B14F-4D97-AF65-F5344CB8AC3E}">
        <p14:creationId xmlns:p14="http://schemas.microsoft.com/office/powerpoint/2010/main" val="1473172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16 - </a:t>
            </a:r>
            <a:fld id="{42DDC6BC-866C-4396-AAF6-D26C463CF372}" type="slidenum">
              <a:rPr lang="en-US" altLang="en-US" smtClean="0"/>
              <a:t>21</a:t>
            </a:fld>
            <a:endParaRPr lang="en-US" alt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spcBef>
                <a:spcPct val="25000"/>
              </a:spcBef>
              <a:buNone/>
            </a:pPr>
            <a:r>
              <a:rPr lang="en-US" altLang="en-US" dirty="0"/>
              <a:t>5.	</a:t>
            </a:r>
            <a:r>
              <a:rPr lang="en-US" altLang="en-US" b="1" dirty="0"/>
              <a:t>Apply undo data:</a:t>
            </a:r>
            <a:r>
              <a:rPr lang="en-US" altLang="en-US" dirty="0"/>
              <a:t> While the redo was being applied, redo supporting the undo data files was also applied. So the undo is available to be applied to the data files in order to undo any uncommitted transactions. That is done next.</a:t>
            </a:r>
          </a:p>
          <a:p>
            <a:pPr lvl="2" eaLnBrk="1" hangingPunct="1">
              <a:buNone/>
            </a:pPr>
            <a:r>
              <a:rPr lang="en-US" altLang="en-US" dirty="0"/>
              <a:t>6.	</a:t>
            </a:r>
            <a:r>
              <a:rPr lang="en-US" altLang="en-US" b="1" dirty="0"/>
              <a:t>Process complete:</a:t>
            </a:r>
            <a:r>
              <a:rPr lang="en-US" altLang="en-US" dirty="0"/>
              <a:t> The data files are now recovered to the point in time that you chose.</a:t>
            </a:r>
          </a:p>
          <a:p>
            <a:pPr lvl="1" eaLnBrk="1" hangingPunct="1"/>
            <a:r>
              <a:rPr lang="en-US" altLang="en-US" dirty="0"/>
              <a:t>Oracle Flashback Database is the most efficient alternative to DBPITR. Unlike the other flashback features, it operates at a physical level and reverts the current data files to their contents at a past time. The result is like the result of a DBPITR, including the </a:t>
            </a:r>
            <a:r>
              <a:rPr lang="en-US" altLang="en-US" dirty="0">
                <a:latin typeface="Courier New" panose="02070309020205020404" pitchFamily="49" charset="0"/>
                <a:cs typeface="Courier New" panose="02070309020205020404" pitchFamily="49" charset="0"/>
              </a:rPr>
              <a:t>OPEN</a:t>
            </a:r>
            <a:r>
              <a:rPr lang="en-US" altLang="en-US" dirty="0"/>
              <a:t> </a:t>
            </a:r>
            <a:r>
              <a:rPr lang="en-US" altLang="en-US" dirty="0">
                <a:latin typeface="Courier New" panose="02070309020205020404" pitchFamily="49" charset="0"/>
                <a:cs typeface="Courier New" panose="02070309020205020404" pitchFamily="49" charset="0"/>
              </a:rPr>
              <a:t>RESETLOGS</a:t>
            </a:r>
            <a:r>
              <a:rPr lang="en-US" altLang="en-US" dirty="0"/>
              <a:t>, but Flashback Database is typically faster because it does not require you to restore data files and requires only limited application of redo compared to media recovery.</a:t>
            </a:r>
          </a:p>
        </p:txBody>
      </p:sp>
    </p:spTree>
    <p:extLst>
      <p:ext uri="{BB962C8B-B14F-4D97-AF65-F5344CB8AC3E}">
        <p14:creationId xmlns:p14="http://schemas.microsoft.com/office/powerpoint/2010/main" val="1177120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6"/>
          <p:cNvSpPr>
            <a:spLocks noGrp="1" noRot="1" noChangeAspect="1" noChangeArrowheads="1" noTextEdit="1"/>
          </p:cNvSpPr>
          <p:nvPr>
            <p:ph type="sldImg"/>
          </p:nvPr>
        </p:nvSpPr>
        <p:spPr>
          <a:ln/>
        </p:spPr>
      </p:sp>
      <p:sp>
        <p:nvSpPr>
          <p:cNvPr id="54275" name="Rectangle 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solidFill>
                  <a:schemeClr val="tx1"/>
                </a:solidFill>
              </a:rPr>
              <a:t>Oracle provides an appropriate data protection solution depending on your backup and recovery objective and RTO:</a:t>
            </a:r>
          </a:p>
          <a:p>
            <a:pPr lvl="2" eaLnBrk="1" hangingPunct="1"/>
            <a:r>
              <a:rPr lang="en-US" altLang="en-US" dirty="0">
                <a:solidFill>
                  <a:schemeClr val="tx1"/>
                </a:solidFill>
              </a:rPr>
              <a:t>Oracle Recovery Manager (RMAN) is the core Oracle Database software component that manages database backup, restore, and recovery processes.</a:t>
            </a:r>
          </a:p>
          <a:p>
            <a:pPr lvl="2" eaLnBrk="1" hangingPunct="1"/>
            <a:r>
              <a:rPr lang="en-US" altLang="en-US" dirty="0">
                <a:solidFill>
                  <a:schemeClr val="tx1"/>
                </a:solidFill>
              </a:rPr>
              <a:t>Oracle Secure Backup (OSB) is Oracle’s enterprise-grade tape backup management solution for both database and file system data.</a:t>
            </a:r>
          </a:p>
          <a:p>
            <a:pPr lvl="2" eaLnBrk="1" hangingPunct="1"/>
            <a:r>
              <a:rPr lang="en-US" altLang="en-US" dirty="0">
                <a:solidFill>
                  <a:schemeClr val="tx1"/>
                </a:solidFill>
              </a:rPr>
              <a:t>Oracle Database Flashback technologies are a set of data recovery solutions that enable human errors to be reversed by selectively and efficiently undoing the effects of a mistake.</a:t>
            </a:r>
          </a:p>
          <a:p>
            <a:pPr lvl="2" eaLnBrk="1" hangingPunct="1"/>
            <a:r>
              <a:rPr lang="en-US" altLang="en-US" dirty="0">
                <a:solidFill>
                  <a:schemeClr val="tx1"/>
                </a:solidFill>
              </a:rPr>
              <a:t>The Data Recovery Advisor provides intelligent database problem identification and recovery capabilities.</a:t>
            </a:r>
          </a:p>
          <a:p>
            <a:pPr lvl="2" eaLnBrk="1" hangingPunct="1"/>
            <a:r>
              <a:rPr lang="en-US" altLang="en-US" dirty="0">
                <a:solidFill>
                  <a:schemeClr val="tx1"/>
                </a:solidFill>
              </a:rPr>
              <a:t>Data Guard and Active Data Guard enable physical standby databases to be open for read access while being kept synchronized with the production database through media recovery.</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A7D5D244-D270-4F75-BDFA-6F9A8621EEED}" type="slidenum">
              <a:rPr lang="en-US" altLang="en-US" smtClean="0"/>
              <a:t>22</a:t>
            </a:fld>
            <a:endParaRPr lang="en-US" altLang="en-US" dirty="0"/>
          </a:p>
        </p:txBody>
      </p:sp>
    </p:spTree>
    <p:extLst>
      <p:ext uri="{BB962C8B-B14F-4D97-AF65-F5344CB8AC3E}">
        <p14:creationId xmlns:p14="http://schemas.microsoft.com/office/powerpoint/2010/main" val="3303799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5"/>
          <p:cNvSpPr>
            <a:spLocks noGrp="1" noRot="1" noChangeAspect="1" noTextEdit="1"/>
          </p:cNvSpPr>
          <p:nvPr>
            <p:ph type="sldImg"/>
          </p:nvPr>
        </p:nvSpPr>
        <p:spPr>
          <a:ln/>
        </p:spPr>
      </p:sp>
      <p:sp>
        <p:nvSpPr>
          <p:cNvPr id="3993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includes Oracle Flashback technology: a group of features that support viewing past states of data</a:t>
            </a:r>
            <a:r>
              <a:rPr lang="en-US" altLang="en-US" dirty="0">
                <a:cs typeface="Times New Roman" panose="02020603050405020304" pitchFamily="18" charset="0"/>
              </a:rPr>
              <a:t> </a:t>
            </a:r>
            <a:r>
              <a:rPr lang="en-US" altLang="en-US" dirty="0"/>
              <a:t>and winding data back and forth in time</a:t>
            </a:r>
            <a:r>
              <a:rPr lang="en-US" altLang="en-US" dirty="0">
                <a:cs typeface="Times New Roman" panose="02020603050405020304" pitchFamily="18" charset="0"/>
              </a:rPr>
              <a:t>, </a:t>
            </a:r>
            <a:r>
              <a:rPr lang="en-US" altLang="en-US" dirty="0"/>
              <a:t>without requiring the restoration of the database from backup. With this technology, you help users analyze and recover from errors. For users who have committed erroneous changes, use the following to analyze the errors:</a:t>
            </a:r>
          </a:p>
          <a:p>
            <a:pPr lvl="2"/>
            <a:r>
              <a:rPr lang="en-US" altLang="en-US" b="1" dirty="0"/>
              <a:t>Flashback Query:</a:t>
            </a:r>
            <a:r>
              <a:rPr lang="en-US" altLang="en-US" dirty="0">
                <a:cs typeface="Times New Roman" panose="02020603050405020304" pitchFamily="18" charset="0"/>
              </a:rPr>
              <a:t> View committed data as it existed at some point in the past. The </a:t>
            </a:r>
            <a:r>
              <a:rPr lang="en-US" altLang="en-US" dirty="0">
                <a:latin typeface="Courier New" panose="02070309020205020404" pitchFamily="49" charset="0"/>
                <a:cs typeface="Times New Roman" panose="02020603050405020304" pitchFamily="18" charset="0"/>
              </a:rPr>
              <a:t>SELECT</a:t>
            </a:r>
            <a:r>
              <a:rPr lang="en-US" altLang="en-US" dirty="0">
                <a:cs typeface="Times New Roman" panose="02020603050405020304" pitchFamily="18" charset="0"/>
              </a:rPr>
              <a:t> command with the </a:t>
            </a:r>
            <a:r>
              <a:rPr lang="en-US" altLang="en-US" dirty="0">
                <a:latin typeface="Courier New" panose="02070309020205020404" pitchFamily="49" charset="0"/>
                <a:cs typeface="Times New Roman" panose="02020603050405020304" pitchFamily="18" charset="0"/>
              </a:rPr>
              <a:t>AS</a:t>
            </a:r>
            <a:r>
              <a:rPr lang="en-US" altLang="en-US" dirty="0">
                <a:cs typeface="Times New Roman" panose="02020603050405020304" pitchFamily="18" charset="0"/>
              </a:rPr>
              <a:t> </a:t>
            </a:r>
            <a:r>
              <a:rPr lang="en-US" altLang="en-US" dirty="0">
                <a:latin typeface="Courier New" panose="02070309020205020404" pitchFamily="49" charset="0"/>
                <a:cs typeface="Times New Roman" panose="02020603050405020304" pitchFamily="18" charset="0"/>
              </a:rPr>
              <a:t>OF</a:t>
            </a:r>
            <a:r>
              <a:rPr lang="en-US" altLang="en-US" dirty="0">
                <a:cs typeface="Times New Roman" panose="02020603050405020304" pitchFamily="18" charset="0"/>
              </a:rPr>
              <a:t> clause references a time in the past through a time stamp or system change number (SCN).</a:t>
            </a:r>
            <a:endParaRPr lang="en-US" altLang="en-US" dirty="0"/>
          </a:p>
          <a:p>
            <a:pPr lvl="2"/>
            <a:r>
              <a:rPr lang="en-US" altLang="en-US" b="1" dirty="0">
                <a:cs typeface="Times New Roman" panose="02020603050405020304" pitchFamily="18" charset="0"/>
              </a:rPr>
              <a:t>Flashback Version Query:</a:t>
            </a:r>
            <a:r>
              <a:rPr lang="en-US" altLang="en-US" dirty="0">
                <a:cs typeface="Times New Roman" panose="02020603050405020304" pitchFamily="18" charset="0"/>
              </a:rPr>
              <a:t> View committed historical data for a specific time interval. Use the </a:t>
            </a:r>
            <a:r>
              <a:rPr lang="en-US" altLang="en-US" dirty="0">
                <a:latin typeface="Courier New" panose="02070309020205020404" pitchFamily="49" charset="0"/>
                <a:cs typeface="Times New Roman" panose="02020603050405020304" pitchFamily="18" charset="0"/>
              </a:rPr>
              <a:t>VERSIONS</a:t>
            </a:r>
            <a:r>
              <a:rPr lang="en-US" altLang="en-US" dirty="0">
                <a:cs typeface="Times New Roman" panose="02020603050405020304" pitchFamily="18" charset="0"/>
              </a:rPr>
              <a:t> </a:t>
            </a:r>
            <a:r>
              <a:rPr lang="en-US" altLang="en-US" dirty="0">
                <a:latin typeface="Courier New" panose="02070309020205020404" pitchFamily="49" charset="0"/>
                <a:cs typeface="Times New Roman" panose="02020603050405020304" pitchFamily="18" charset="0"/>
              </a:rPr>
              <a:t>BETWEEN</a:t>
            </a:r>
            <a:r>
              <a:rPr lang="en-US" altLang="en-US" dirty="0">
                <a:cs typeface="Times New Roman" panose="02020603050405020304" pitchFamily="18" charset="0"/>
              </a:rPr>
              <a:t> clause of the </a:t>
            </a:r>
            <a:r>
              <a:rPr lang="en-US" altLang="en-US" dirty="0">
                <a:latin typeface="Courier New" panose="02070309020205020404" pitchFamily="49" charset="0"/>
                <a:cs typeface="Times New Roman" panose="02020603050405020304" pitchFamily="18" charset="0"/>
              </a:rPr>
              <a:t>SELECT</a:t>
            </a:r>
            <a:r>
              <a:rPr lang="en-US" altLang="en-US" dirty="0">
                <a:cs typeface="Times New Roman" panose="02020603050405020304" pitchFamily="18" charset="0"/>
              </a:rPr>
              <a:t> command (for performance reasons with existing indexes).</a:t>
            </a:r>
            <a:r>
              <a:rPr lang="en-US" altLang="en-US" dirty="0"/>
              <a:t> </a:t>
            </a:r>
          </a:p>
          <a:p>
            <a:pPr lvl="2"/>
            <a:r>
              <a:rPr lang="en-US" altLang="en-US" b="1" dirty="0">
                <a:cs typeface="Times New Roman" panose="02020603050405020304" pitchFamily="18" charset="0"/>
              </a:rPr>
              <a:t>Flashback Transactio</a:t>
            </a:r>
            <a:r>
              <a:rPr lang="en-US" altLang="en-US" dirty="0">
                <a:cs typeface="Times New Roman" panose="02020603050405020304" pitchFamily="18" charset="0"/>
              </a:rPr>
              <a:t>n </a:t>
            </a:r>
            <a:r>
              <a:rPr lang="en-US" altLang="en-US" b="1" dirty="0">
                <a:cs typeface="Times New Roman" panose="02020603050405020304" pitchFamily="18" charset="0"/>
              </a:rPr>
              <a:t>Query:</a:t>
            </a:r>
            <a:r>
              <a:rPr lang="en-US" altLang="en-US" dirty="0">
                <a:cs typeface="Times New Roman" panose="02020603050405020304" pitchFamily="18" charset="0"/>
              </a:rPr>
              <a:t> View all database changes made at the transaction level.</a:t>
            </a:r>
            <a:endParaRPr lang="en-US" altLang="en-US" dirty="0"/>
          </a:p>
          <a:p>
            <a:pPr lvl="1"/>
            <a:r>
              <a:rPr lang="en-US" altLang="en-US" dirty="0"/>
              <a:t>Possible solutions to recover from user error:</a:t>
            </a:r>
          </a:p>
          <a:p>
            <a:pPr lvl="2"/>
            <a:r>
              <a:rPr lang="en-US" altLang="en-US" b="1" dirty="0">
                <a:cs typeface="Times New Roman" panose="02020603050405020304" pitchFamily="18" charset="0"/>
              </a:rPr>
              <a:t>Flashback Transaction Backout:</a:t>
            </a:r>
            <a:r>
              <a:rPr lang="en-US" altLang="en-US" dirty="0">
                <a:cs typeface="Times New Roman" panose="02020603050405020304" pitchFamily="18" charset="0"/>
              </a:rPr>
              <a:t> Rolls back a specific transaction and dependent transactions</a:t>
            </a:r>
          </a:p>
          <a:p>
            <a:pPr lvl="2"/>
            <a:r>
              <a:rPr lang="en-US" altLang="en-US" b="1" dirty="0">
                <a:cs typeface="Times New Roman" panose="02020603050405020304" pitchFamily="18" charset="0"/>
              </a:rPr>
              <a:t>Flashback</a:t>
            </a:r>
            <a:r>
              <a:rPr lang="en-US" altLang="en-US" dirty="0">
                <a:cs typeface="Times New Roman" panose="02020603050405020304" pitchFamily="18" charset="0"/>
              </a:rPr>
              <a:t> </a:t>
            </a:r>
            <a:r>
              <a:rPr lang="en-US" altLang="en-US" b="1" dirty="0">
                <a:cs typeface="Times New Roman" panose="02020603050405020304" pitchFamily="18" charset="0"/>
              </a:rPr>
              <a:t>Table:</a:t>
            </a:r>
            <a:r>
              <a:rPr lang="en-US" altLang="en-US" dirty="0">
                <a:cs typeface="Times New Roman" panose="02020603050405020304" pitchFamily="18" charset="0"/>
              </a:rPr>
              <a:t> Rewinds one or more tables to their contents at a previous time without affecting other database objects</a:t>
            </a:r>
            <a:endParaRPr lang="en-US" altLang="en-US" dirty="0"/>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16 - </a:t>
            </a:r>
            <a:fld id="{54E20660-D9D4-412D-8595-4317488BAB5C}" type="slidenum">
              <a:rPr lang="en-US" altLang="en-US" smtClean="0"/>
              <a:t>23</a:t>
            </a:fld>
            <a:endParaRPr lang="en-US" altLang="en-US" dirty="0"/>
          </a:p>
        </p:txBody>
      </p:sp>
    </p:spTree>
    <p:extLst>
      <p:ext uri="{BB962C8B-B14F-4D97-AF65-F5344CB8AC3E}">
        <p14:creationId xmlns:p14="http://schemas.microsoft.com/office/powerpoint/2010/main" val="2661509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7B475771-CFAB-4B0E-8E80-180A3E3A8723}" type="slidenum">
              <a:rPr lang="en-US" smtClean="0"/>
              <a:t>24</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database administrator (DBA) is typically responsible for ensuring that the database is open and available when users need it. To achieve that goal, the DBA (working with the system administrator):</a:t>
            </a:r>
          </a:p>
          <a:p>
            <a:pPr lvl="2"/>
            <a:r>
              <a:rPr lang="en-US" altLang="en-US" dirty="0">
                <a:latin typeface="Arial" charset="0"/>
              </a:rPr>
              <a:t>Anticipates and works to protect the database from failure wherever possible and to avoid common causes of failure</a:t>
            </a:r>
          </a:p>
          <a:p>
            <a:pPr lvl="2"/>
            <a:r>
              <a:rPr lang="en-US" altLang="en-US" dirty="0">
                <a:latin typeface="Arial" charset="0"/>
              </a:rPr>
              <a:t>Works to increase the mean time between failures (MTBF) that negatively affect availability</a:t>
            </a:r>
          </a:p>
          <a:p>
            <a:pPr lvl="2"/>
            <a:r>
              <a:rPr lang="en-US" altLang="en-US" dirty="0">
                <a:latin typeface="Arial" charset="0"/>
              </a:rPr>
              <a:t>Ensures that hardware is as reliable as possible, that critical components are protected by redundancy, and that operating system maintenance is performed in a timely manner. Oracle Database provides advanced configuration options to increase MTBF, including:</a:t>
            </a:r>
          </a:p>
          <a:p>
            <a:pPr lvl="3"/>
            <a:r>
              <a:rPr lang="en-US" altLang="en-US" dirty="0">
                <a:latin typeface="Arial" charset="0"/>
              </a:rPr>
              <a:t>Real Application Clusters</a:t>
            </a:r>
          </a:p>
          <a:p>
            <a:pPr lvl="3"/>
            <a:r>
              <a:rPr lang="en-US" altLang="en-US" dirty="0">
                <a:latin typeface="Arial" charset="0"/>
              </a:rPr>
              <a:t>Oracle Data Guard</a:t>
            </a:r>
          </a:p>
          <a:p>
            <a:pPr lvl="2"/>
            <a:r>
              <a:rPr lang="en-US" altLang="en-US" dirty="0">
                <a:latin typeface="Arial" charset="0"/>
              </a:rPr>
              <a:t>Decreases the mean time to recover (MTTR) by practicing recovery procedures in advance and configuring backups so that they are readily available when needed</a:t>
            </a:r>
          </a:p>
          <a:p>
            <a:pPr lvl="2"/>
            <a:r>
              <a:rPr lang="en-US" altLang="en-US" dirty="0">
                <a:latin typeface="Arial" charset="0"/>
              </a:rPr>
              <a:t>Minimizes the loss of data. DBAs who follow accepted best practices can configure their databases so that no committed transaction is ever lost. Entities that assist in guaranteeing this include:</a:t>
            </a:r>
          </a:p>
          <a:p>
            <a:pPr lvl="3"/>
            <a:r>
              <a:rPr lang="en-US" altLang="en-US" dirty="0">
                <a:latin typeface="Arial" charset="0"/>
              </a:rPr>
              <a:t>Archive log files (discussed later in this lesson)</a:t>
            </a:r>
          </a:p>
          <a:p>
            <a:pPr lvl="3"/>
            <a:r>
              <a:rPr lang="en-US" altLang="en-US" dirty="0">
                <a:latin typeface="Arial" charset="0"/>
              </a:rPr>
              <a:t>Flashback technology</a:t>
            </a:r>
          </a:p>
          <a:p>
            <a:pPr lvl="3"/>
            <a:r>
              <a:rPr lang="en-US" altLang="en-US" dirty="0">
                <a:latin typeface="Arial" charset="0"/>
              </a:rPr>
              <a:t>Standby databases and Oracle Data Guard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A4A9A772-2C63-4EA3-8A1D-155C1CDF8783}"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0126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Failures can generally be divided into the following categories:</a:t>
            </a:r>
          </a:p>
          <a:p>
            <a:pPr lvl="2"/>
            <a:r>
              <a:rPr lang="en-US" altLang="en-US" b="1" dirty="0">
                <a:latin typeface="Arial" charset="0"/>
              </a:rPr>
              <a:t>Statement failure: </a:t>
            </a:r>
            <a:r>
              <a:rPr lang="en-US" altLang="en-US" dirty="0">
                <a:latin typeface="Arial" charset="0"/>
              </a:rPr>
              <a:t>A single database operation (select, insert, update, or delete) fails</a:t>
            </a:r>
          </a:p>
          <a:p>
            <a:pPr lvl="2"/>
            <a:r>
              <a:rPr lang="en-US" altLang="en-US" b="1" dirty="0">
                <a:latin typeface="Arial" charset="0"/>
              </a:rPr>
              <a:t>User process failure: </a:t>
            </a:r>
            <a:r>
              <a:rPr lang="en-US" altLang="en-US" dirty="0">
                <a:latin typeface="Arial" charset="0"/>
              </a:rPr>
              <a:t>A single database session fails</a:t>
            </a:r>
          </a:p>
          <a:p>
            <a:pPr lvl="2"/>
            <a:r>
              <a:rPr lang="en-US" altLang="en-US" b="1" dirty="0">
                <a:latin typeface="Arial" charset="0"/>
              </a:rPr>
              <a:t>Network failure: </a:t>
            </a:r>
            <a:r>
              <a:rPr lang="en-US" altLang="en-US" dirty="0">
                <a:latin typeface="Arial" charset="0"/>
              </a:rPr>
              <a:t>Connectivity to the database is lost</a:t>
            </a:r>
          </a:p>
          <a:p>
            <a:pPr lvl="2"/>
            <a:r>
              <a:rPr lang="en-US" altLang="en-US" b="1" dirty="0">
                <a:latin typeface="Arial" charset="0"/>
              </a:rPr>
              <a:t>User error: </a:t>
            </a:r>
            <a:r>
              <a:rPr lang="en-US" altLang="en-US" dirty="0">
                <a:latin typeface="Arial" charset="0"/>
              </a:rPr>
              <a:t>A user successfully completes an operation, but the operation (dropping a table or entering bad data) is incorrect</a:t>
            </a:r>
          </a:p>
          <a:p>
            <a:pPr lvl="2"/>
            <a:r>
              <a:rPr lang="en-US" altLang="en-US" b="1" dirty="0">
                <a:latin typeface="Arial" charset="0"/>
              </a:rPr>
              <a:t>Instance failure: </a:t>
            </a:r>
            <a:r>
              <a:rPr lang="en-US" altLang="en-US" dirty="0">
                <a:latin typeface="Arial" charset="0"/>
              </a:rPr>
              <a:t>The database instance shuts down unexpectedly</a:t>
            </a:r>
          </a:p>
          <a:p>
            <a:pPr lvl="2"/>
            <a:r>
              <a:rPr lang="en-US" altLang="en-US" b="1" dirty="0">
                <a:latin typeface="Arial" charset="0"/>
              </a:rPr>
              <a:t>Media failure: </a:t>
            </a:r>
            <a:r>
              <a:rPr lang="en-US" altLang="en-US" dirty="0">
                <a:latin typeface="Arial" charset="0"/>
              </a:rPr>
              <a:t>A loss of any file that is needed for database operation (that is, the files have been deleted or the disk has failed)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DD12931D-B1D3-488D-96D4-677392845B75}"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1903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When a single database operation fails, DBA involvement may be necessary to correct errors with user privileges or database space allocation. DBAs may also need to assist in troubleshooting, even for problems that are not directly in their task area. This can vary greatly from one organization to another.</a:t>
            </a:r>
          </a:p>
          <a:p>
            <a:pPr lvl="1"/>
            <a:r>
              <a:rPr lang="en-US" dirty="0">
                <a:latin typeface="Arial" charset="0"/>
              </a:rPr>
              <a:t>For example, in organizations that use off-the-shelf applications (that is, organizations that have no software developers), the DBA is the only point of contact and must examine logic errors in applications.</a:t>
            </a:r>
          </a:p>
          <a:p>
            <a:pPr lvl="1"/>
            <a:r>
              <a:rPr lang="en-US" dirty="0">
                <a:latin typeface="Arial" charset="0"/>
              </a:rPr>
              <a:t>To understand logic errors in applications, you should work with developers to understand the scope of the problem. Oracle Database tools may provide assistance by helping to examine audit trails or previous transactions.</a:t>
            </a:r>
          </a:p>
          <a:p>
            <a:pPr lvl="1"/>
            <a:r>
              <a:rPr lang="en-US" b="1" dirty="0">
                <a:latin typeface="Arial" charset="0"/>
              </a:rPr>
              <a:t>Note: </a:t>
            </a:r>
            <a:r>
              <a:rPr lang="en-US" dirty="0">
                <a:latin typeface="Arial" charset="0"/>
              </a:rPr>
              <a:t>In many cases, statement failures are by design and desired. For example, security policies and quota rules are often decided upon in advance. If a user gets an error while trying to exceed his or her limits, it may be better for the operation to fail and no resolution may be necessary.</a:t>
            </a:r>
          </a:p>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E8F0EDC3-F736-42B2-8486-26D0CC8E6606}" type="slidenum">
              <a:rPr lang="en-US" smtClean="0"/>
              <a:t>5</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07481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User processes that abnormally disconnect from the instance may have uncommitted work in progress that needs to be rolled back. The Process Monitor (PMON) background process periodically polls server processes to ensure that their sessions are still connected. If PMON finds a server process whose user is no longer connected, PMON recovers from any ongoing transactions; it also rolls back uncommitted changes and releases any locks that are held by the failed session.</a:t>
            </a:r>
          </a:p>
          <a:p>
            <a:pPr lvl="1"/>
            <a:r>
              <a:rPr lang="en-US" dirty="0">
                <a:latin typeface="Arial" charset="0"/>
              </a:rPr>
              <a:t>A DBA’s intervention should not be required to recover from user process failure, but the administrator must watch for trends. One or two users disconnecting abnormally is not a cause for concern. A small percentage of user process failures may occur from time to time.</a:t>
            </a:r>
          </a:p>
          <a:p>
            <a:pPr lvl="1"/>
            <a:r>
              <a:rPr lang="en-US" dirty="0">
                <a:latin typeface="Arial" charset="0"/>
              </a:rPr>
              <a:t>But consistent and systemic failures indicate other problems. A large percentage of abnormal disconnects may indicate a need for user training (which includes teaching users to log out rather than just terminate their programs). It may also be indicative of network or application problems.</a:t>
            </a:r>
          </a:p>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B5E62DC0-4387-4DC2-861C-6C6B77641E89}" type="slidenum">
              <a:rPr lang="en-US" smtClean="0"/>
              <a:t>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92479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best solution to network failure is to provide redundant paths for network connections. Backup listeners, network connections, and network interface cards reduce the chance that network failures will affect system availability.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A1C16334-B668-43A1-814E-7D31D0FFB36E}" type="slidenum">
              <a:rPr lang="en-US" smtClean="0"/>
              <a:t>7</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17973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Users may inadvertently delete or modify data. If they have not yet committed or exited their program, they can simply roll back.</a:t>
            </a:r>
          </a:p>
          <a:p>
            <a:pPr lvl="1"/>
            <a:r>
              <a:rPr lang="en-US" dirty="0">
                <a:latin typeface="Arial" charset="0"/>
              </a:rPr>
              <a:t>You can use Oracle LogMiner to query your online redo logs and archived redo logs through an Enterprise Manager or SQL interface. Transaction data may persist in online redo logs longer than it persists in undo segments; if you have configured archiving of redo information, redo persists until you delete the archived files. Oracle LogMiner is discussed in </a:t>
            </a:r>
            <a:r>
              <a:rPr lang="en-US" i="1" dirty="0">
                <a:latin typeface="Arial" charset="0"/>
              </a:rPr>
              <a:t>Oracle Database Utilities</a:t>
            </a:r>
            <a:r>
              <a:rPr lang="en-US" dirty="0">
                <a:latin typeface="Arial" charset="0"/>
              </a:rPr>
              <a:t>.</a:t>
            </a:r>
          </a:p>
          <a:p>
            <a:pPr lvl="1"/>
            <a:r>
              <a:rPr lang="en-US" dirty="0">
                <a:latin typeface="Arial" charset="0"/>
              </a:rPr>
              <a:t>Users who drop a table can recover it from the recycle bin by flashing back the table to before the drop.</a:t>
            </a:r>
          </a:p>
          <a:p>
            <a:pPr lvl="1"/>
            <a:r>
              <a:rPr lang="en-US" dirty="0">
                <a:latin typeface="Arial" charset="0"/>
              </a:rPr>
              <a:t>If the recycle bin has already been purged, or if the user dropped the table with the </a:t>
            </a:r>
            <a:r>
              <a:rPr lang="en-US" dirty="0">
                <a:latin typeface="Courier New" panose="02070309020205020404" pitchFamily="49" charset="0"/>
                <a:cs typeface="Courier New" panose="02070309020205020404" pitchFamily="49" charset="0"/>
              </a:rPr>
              <a:t>PURGE</a:t>
            </a:r>
            <a:r>
              <a:rPr lang="en-US" dirty="0">
                <a:latin typeface="Arial" charset="0"/>
              </a:rPr>
              <a:t> option, the dropped table can still be recovered by using point-in-time recovery (PITR) if the database has been properly configured.</a:t>
            </a:r>
          </a:p>
          <a:p>
            <a:pPr lvl="1"/>
            <a:r>
              <a:rPr lang="en-US" dirty="0">
                <a:latin typeface="Arial" charset="0"/>
              </a:rPr>
              <a:t>RMAN enables you to recover one or more tables or table partitions to a specified point in time without affecting the remaining database objects.</a:t>
            </a:r>
          </a:p>
          <a:p>
            <a:pPr lvl="1"/>
            <a:r>
              <a:rPr lang="en-US" b="1" dirty="0">
                <a:latin typeface="Arial" charset="0"/>
              </a:rPr>
              <a:t>Note: </a:t>
            </a:r>
            <a:r>
              <a:rPr lang="en-US" dirty="0">
                <a:latin typeface="Arial" charset="0"/>
              </a:rPr>
              <a:t>Flashback technologies, PITR, and table recovery are discussed in the Oracle Database </a:t>
            </a:r>
            <a:r>
              <a:rPr lang="en-US" dirty="0" smtClean="0">
                <a:latin typeface="Arial" charset="0"/>
              </a:rPr>
              <a:t>19c: </a:t>
            </a:r>
            <a:r>
              <a:rPr lang="en-US" dirty="0">
                <a:latin typeface="Arial" charset="0"/>
              </a:rPr>
              <a:t>Backup and Recovery Workshop course and in </a:t>
            </a:r>
            <a:r>
              <a:rPr lang="en-US" i="1" dirty="0">
                <a:latin typeface="Arial" charset="0"/>
              </a:rPr>
              <a:t>Oracle Database Backup and Recovery User’s Guide</a:t>
            </a:r>
            <a:r>
              <a:rPr 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293260C8-C0F7-46D8-9644-591916699FB6}" type="slidenum">
              <a:rPr lang="en-US" smtClean="0"/>
              <a:t>8</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0640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Instance failure occurs when the database instance is shut down before synchronizing all database files. An instance failure can occur because of hardware or software failure or through the use of the emergency </a:t>
            </a:r>
            <a:r>
              <a:rPr lang="en-US" dirty="0">
                <a:latin typeface="Courier New" panose="02070309020205020404" pitchFamily="49" charset="0"/>
                <a:cs typeface="Courier New" panose="02070309020205020404" pitchFamily="49" charset="0"/>
              </a:rPr>
              <a:t>SHUTDOWN</a:t>
            </a:r>
            <a:r>
              <a:rPr lang="en-US" dirty="0">
                <a:latin typeface="Arial" charset="0"/>
              </a:rPr>
              <a:t> </a:t>
            </a:r>
            <a:r>
              <a:rPr lang="en-US" dirty="0">
                <a:latin typeface="Courier New" panose="02070309020205020404" pitchFamily="49" charset="0"/>
                <a:cs typeface="Courier New" panose="02070309020205020404" pitchFamily="49" charset="0"/>
              </a:rPr>
              <a:t>ABORT</a:t>
            </a:r>
            <a:r>
              <a:rPr lang="en-US" dirty="0">
                <a:latin typeface="Arial" charset="0"/>
              </a:rPr>
              <a:t> and </a:t>
            </a:r>
            <a:r>
              <a:rPr lang="en-US" dirty="0">
                <a:latin typeface="Courier New" panose="02070309020205020404" pitchFamily="49" charset="0"/>
                <a:cs typeface="Courier New" panose="02070309020205020404" pitchFamily="49" charset="0"/>
              </a:rPr>
              <a:t>STARTUP</a:t>
            </a:r>
            <a:r>
              <a:rPr lang="en-US" dirty="0">
                <a:latin typeface="Arial" charset="0"/>
              </a:rPr>
              <a:t> </a:t>
            </a:r>
            <a:r>
              <a:rPr lang="en-US" dirty="0">
                <a:latin typeface="Courier New" panose="02070309020205020404" pitchFamily="49" charset="0"/>
                <a:cs typeface="Courier New" panose="02070309020205020404" pitchFamily="49" charset="0"/>
              </a:rPr>
              <a:t>FORCE</a:t>
            </a:r>
            <a:r>
              <a:rPr lang="en-US" dirty="0">
                <a:latin typeface="Arial" charset="0"/>
              </a:rPr>
              <a:t> shutdown commands.</a:t>
            </a:r>
          </a:p>
          <a:p>
            <a:pPr lvl="1"/>
            <a:r>
              <a:rPr lang="en-US" dirty="0">
                <a:latin typeface="Arial" charset="0"/>
              </a:rPr>
              <a:t>Administrator involvement in recovering from instance failure is rarely required if Oracle Restart is enabled and is monitoring your database. Oracle Restart attempts to restart your database instance as soon as it fails. If manual intervention is required, then there may be a more serious problem that prevents the instance from restarting, such as a memory CPU failure.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16 - </a:t>
            </a:r>
            <a:fld id="{4388AED7-6419-4462-8423-A9B4C2BB57DC}" type="slidenum">
              <a:rPr lang="en-US" smtClean="0"/>
              <a:t>9</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48783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C83012A9-F031-4EA0-BE63-02B82B67660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18038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83012A9-F031-4EA0-BE63-02B82B67660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388565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83012A9-F031-4EA0-BE63-02B82B67660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1064578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6224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83012A9-F031-4EA0-BE63-02B82B67660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132418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012A9-F031-4EA0-BE63-02B82B676604}"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25260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C83012A9-F031-4EA0-BE63-02B82B676604}"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247804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C83012A9-F031-4EA0-BE63-02B82B676604}"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205982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C83012A9-F031-4EA0-BE63-02B82B676604}"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62797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012A9-F031-4EA0-BE63-02B82B676604}"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119040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012A9-F031-4EA0-BE63-02B82B676604}"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87480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012A9-F031-4EA0-BE63-02B82B676604}"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AA691DF-D644-42D6-95A4-366C1FEC3496}" type="slidenum">
              <a:rPr lang="" smtClean="0"/>
              <a:t>‹#›</a:t>
            </a:fld>
            <a:endParaRPr lang=""/>
          </a:p>
        </p:txBody>
      </p:sp>
    </p:spTree>
    <p:extLst>
      <p:ext uri="{BB962C8B-B14F-4D97-AF65-F5344CB8AC3E}">
        <p14:creationId xmlns:p14="http://schemas.microsoft.com/office/powerpoint/2010/main" val="61028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012A9-F031-4EA0-BE63-02B82B676604}"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691DF-D644-42D6-95A4-366C1FEC3496}" type="slidenum">
              <a:rPr lang="" smtClean="0"/>
              <a:t>‹#›</a:t>
            </a:fld>
            <a:endParaRPr lang=""/>
          </a:p>
        </p:txBody>
      </p:sp>
    </p:spTree>
    <p:extLst>
      <p:ext uri="{BB962C8B-B14F-4D97-AF65-F5344CB8AC3E}">
        <p14:creationId xmlns:p14="http://schemas.microsoft.com/office/powerpoint/2010/main" val="2349549760"/>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9.xml"/><Relationship Id="rId7"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0.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2514600"/>
            <a:ext cx="10512862" cy="1325563"/>
          </a:xfrm>
        </p:spPr>
        <p:txBody>
          <a:bodyPr/>
          <a:lstStyle/>
          <a:p>
            <a:r>
              <a:rPr lang="en-US" dirty="0"/>
              <a:t>Backup and Recovery Concepts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Media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2602910937"/>
              </p:ext>
            </p:extLst>
          </p:nvPr>
        </p:nvGraphicFramePr>
        <p:xfrm>
          <a:off x="842214" y="1286934"/>
          <a:ext cx="5257114" cy="2203133"/>
        </p:xfrm>
        <a:graphic>
          <a:graphicData uri="http://schemas.openxmlformats.org/drawingml/2006/table">
            <a:tbl>
              <a:tblPr firstRow="1" firstCol="1" bandRow="1">
                <a:tableStyleId>{5FD0F851-EC5A-4D38-B0AD-8093EC10F338}</a:tableStyleId>
              </a:tblPr>
              <a:tblGrid>
                <a:gridCol w="5257114">
                  <a:extLst>
                    <a:ext uri="{9D8B030D-6E8A-4147-A177-3AD203B41FA5}">
                      <a16:colId xmlns="" xmlns:a16="http://schemas.microsoft.com/office/drawing/2014/main" val="20000"/>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Causes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Failure of a disk drive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Failure of a disk controller</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Deletion or corruption of a file needed for a database operation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graphicFrame>
        <p:nvGraphicFramePr>
          <p:cNvPr id="4" name="Group 465"/>
          <p:cNvGraphicFramePr>
            <a:graphicFrameLocks noGrp="1"/>
          </p:cNvGraphicFramePr>
          <p:nvPr>
            <p:extLst>
              <p:ext uri="{D42A27DB-BD31-4B8C-83A1-F6EECF244321}">
                <p14:modId xmlns:p14="http://schemas.microsoft.com/office/powerpoint/2010/main" val="1782445672"/>
              </p:ext>
            </p:extLst>
          </p:nvPr>
        </p:nvGraphicFramePr>
        <p:xfrm>
          <a:off x="6095098" y="1286934"/>
          <a:ext cx="5257114" cy="2201333"/>
        </p:xfrm>
        <a:graphic>
          <a:graphicData uri="http://schemas.openxmlformats.org/drawingml/2006/table">
            <a:tbl>
              <a:tblPr firstRow="1" firstCol="1" bandRow="1">
                <a:tableStyleId>{5FD0F851-EC5A-4D38-B0AD-8093EC10F338}</a:tableStyleId>
              </a:tblPr>
              <a:tblGrid>
                <a:gridCol w="5257114">
                  <a:extLst>
                    <a:ext uri="{9D8B030D-6E8A-4147-A177-3AD203B41FA5}">
                      <a16:colId xmlns="" xmlns:a16="http://schemas.microsoft.com/office/drawing/2014/main" val="20000"/>
                    </a:ext>
                  </a:extLst>
                </a:gridCol>
              </a:tblGrid>
              <a:tr h="51420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0"/>
                  </a:ext>
                </a:extLst>
              </a:tr>
              <a:tr h="168712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mj-lt"/>
                        <a:buNone/>
                        <a:tabLst/>
                      </a:pPr>
                      <a:r>
                        <a:rPr kumimoji="0" lang="en-US" sz="1800" b="0" u="none" strike="noStrike" cap="none" normalizeH="0" baseline="0" dirty="0">
                          <a:ln>
                            <a:noFill/>
                          </a:ln>
                          <a:solidFill>
                            <a:srgbClr val="000000"/>
                          </a:solidFill>
                          <a:effectLst/>
                        </a:rPr>
                        <a:t>Restore the affected file from backup.</a:t>
                      </a:r>
                    </a:p>
                    <a:p>
                      <a:pPr marL="0" marR="0" lvl="0" indent="0" algn="l" defTabSz="228600" rtl="0" eaLnBrk="1" fontAlgn="base" latinLnBrk="0" hangingPunct="1">
                        <a:lnSpc>
                          <a:spcPct val="100000"/>
                        </a:lnSpc>
                        <a:spcBef>
                          <a:spcPct val="20000"/>
                        </a:spcBef>
                        <a:spcAft>
                          <a:spcPct val="0"/>
                        </a:spcAft>
                        <a:buClr>
                          <a:srgbClr val="000000"/>
                        </a:buClr>
                        <a:buSzTx/>
                        <a:buFont typeface="+mj-lt"/>
                        <a:buNone/>
                        <a:tabLst/>
                      </a:pPr>
                      <a:r>
                        <a:rPr kumimoji="0" lang="en-US" sz="1800" b="0" u="none" strike="noStrike" cap="none" normalizeH="0" baseline="0" dirty="0">
                          <a:ln>
                            <a:noFill/>
                          </a:ln>
                          <a:solidFill>
                            <a:srgbClr val="000000"/>
                          </a:solidFill>
                          <a:effectLst/>
                        </a:rPr>
                        <a:t>Inform the database about a new file location (if necessary).</a:t>
                      </a:r>
                    </a:p>
                    <a:p>
                      <a:pPr marL="0" marR="0" lvl="0" indent="0" algn="l" defTabSz="228600" rtl="0" eaLnBrk="1" fontAlgn="base" latinLnBrk="0" hangingPunct="1">
                        <a:lnSpc>
                          <a:spcPct val="100000"/>
                        </a:lnSpc>
                        <a:spcBef>
                          <a:spcPct val="20000"/>
                        </a:spcBef>
                        <a:spcAft>
                          <a:spcPct val="0"/>
                        </a:spcAft>
                        <a:buClr>
                          <a:srgbClr val="000000"/>
                        </a:buClr>
                        <a:buSzTx/>
                        <a:buFont typeface="+mj-lt"/>
                        <a:buNone/>
                        <a:tabLst/>
                      </a:pPr>
                      <a:r>
                        <a:rPr kumimoji="0" lang="en-US" sz="1800" b="0" u="none" strike="noStrike" cap="none" normalizeH="0" baseline="0" dirty="0">
                          <a:ln>
                            <a:noFill/>
                          </a:ln>
                          <a:solidFill>
                            <a:srgbClr val="000000"/>
                          </a:solidFill>
                          <a:effectLst/>
                        </a:rPr>
                        <a:t>Recover the file by applying redo information (if necessary).</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9731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Understanding Instance </a:t>
            </a:r>
            <a:r>
              <a:rPr lang="en-US" dirty="0" smtClean="0"/>
              <a:t>Recovery</a:t>
            </a:r>
            <a:br>
              <a:rPr lang="en-US" dirty="0" smtClean="0"/>
            </a:br>
            <a:endParaRPr lang="en-US" altLang="es-MX" dirty="0"/>
          </a:p>
        </p:txBody>
      </p:sp>
      <p:sp>
        <p:nvSpPr>
          <p:cNvPr id="9219" name="Content Placeholder 9"/>
          <p:cNvSpPr>
            <a:spLocks noGrp="1"/>
          </p:cNvSpPr>
          <p:nvPr>
            <p:ph idx="1"/>
          </p:nvPr>
        </p:nvSpPr>
        <p:spPr>
          <a:xfrm>
            <a:off x="622138" y="1242485"/>
            <a:ext cx="10944549" cy="3750593"/>
          </a:xfrm>
        </p:spPr>
        <p:txBody>
          <a:bodyPr/>
          <a:lstStyle/>
          <a:p>
            <a:pPr>
              <a:defRPr/>
            </a:pPr>
            <a:r>
              <a:rPr lang="en-US" dirty="0">
                <a:latin typeface="+mn-lt"/>
              </a:rPr>
              <a:t>You can understand instance recovery by becoming familiar with these concepts and procedures:</a:t>
            </a:r>
          </a:p>
          <a:p>
            <a:pPr lvl="1">
              <a:defRPr/>
            </a:pPr>
            <a:r>
              <a:rPr lang="en-US" dirty="0">
                <a:latin typeface="+mn-lt"/>
              </a:rPr>
              <a:t>The </a:t>
            </a:r>
            <a:r>
              <a:rPr lang="en-US" dirty="0"/>
              <a:t>c</a:t>
            </a:r>
            <a:r>
              <a:rPr lang="en-US" dirty="0">
                <a:latin typeface="+mn-lt"/>
              </a:rPr>
              <a:t>heckpoint (CKPT) </a:t>
            </a:r>
            <a:r>
              <a:rPr lang="en-US" dirty="0"/>
              <a:t>p</a:t>
            </a:r>
            <a:r>
              <a:rPr lang="en-US" dirty="0">
                <a:latin typeface="+mn-lt"/>
              </a:rPr>
              <a:t>rocess</a:t>
            </a:r>
          </a:p>
          <a:p>
            <a:pPr lvl="1">
              <a:defRPr/>
            </a:pPr>
            <a:r>
              <a:rPr lang="en-US" dirty="0">
                <a:latin typeface="+mn-lt"/>
              </a:rPr>
              <a:t>Redo </a:t>
            </a:r>
            <a:r>
              <a:rPr lang="en-US" dirty="0"/>
              <a:t>l</a:t>
            </a:r>
            <a:r>
              <a:rPr lang="en-US" dirty="0">
                <a:latin typeface="+mn-lt"/>
              </a:rPr>
              <a:t>og </a:t>
            </a:r>
            <a:r>
              <a:rPr lang="en-US" dirty="0"/>
              <a:t>f</a:t>
            </a:r>
            <a:r>
              <a:rPr lang="en-US" dirty="0">
                <a:latin typeface="+mn-lt"/>
              </a:rPr>
              <a:t>iles and the Log </a:t>
            </a:r>
            <a:r>
              <a:rPr lang="en-US" dirty="0"/>
              <a:t>W</a:t>
            </a:r>
            <a:r>
              <a:rPr lang="en-US" dirty="0">
                <a:latin typeface="+mn-lt"/>
              </a:rPr>
              <a:t>riter </a:t>
            </a:r>
            <a:r>
              <a:rPr lang="en-US" dirty="0"/>
              <a:t>(LGWR) </a:t>
            </a:r>
            <a:r>
              <a:rPr lang="en-US" dirty="0">
                <a:latin typeface="+mn-lt"/>
              </a:rPr>
              <a:t>process</a:t>
            </a:r>
          </a:p>
          <a:p>
            <a:pPr lvl="1">
              <a:defRPr/>
            </a:pPr>
            <a:r>
              <a:rPr lang="en-US" dirty="0">
                <a:latin typeface="+mn-lt"/>
              </a:rPr>
              <a:t>Automatic </a:t>
            </a:r>
            <a:r>
              <a:rPr lang="en-US" dirty="0"/>
              <a:t>i</a:t>
            </a:r>
            <a:r>
              <a:rPr lang="en-US" dirty="0">
                <a:latin typeface="+mn-lt"/>
              </a:rPr>
              <a:t>nstance or crash </a:t>
            </a:r>
            <a:r>
              <a:rPr lang="en-US" dirty="0"/>
              <a:t>r</a:t>
            </a:r>
            <a:r>
              <a:rPr lang="en-US" dirty="0">
                <a:latin typeface="+mn-lt"/>
              </a:rPr>
              <a:t>ecovery</a:t>
            </a:r>
          </a:p>
          <a:p>
            <a:pPr lvl="1">
              <a:defRPr/>
            </a:pPr>
            <a:r>
              <a:rPr lang="en-US" dirty="0">
                <a:latin typeface="+mn-lt"/>
              </a:rPr>
              <a:t>Phases of instance </a:t>
            </a:r>
            <a:r>
              <a:rPr lang="en-US" dirty="0"/>
              <a:t>r</a:t>
            </a:r>
            <a:r>
              <a:rPr lang="en-US" dirty="0">
                <a:latin typeface="+mn-lt"/>
              </a:rPr>
              <a:t>ecovery</a:t>
            </a:r>
          </a:p>
          <a:p>
            <a:pPr lvl="1">
              <a:defRPr/>
            </a:pPr>
            <a:r>
              <a:rPr lang="en-US" dirty="0">
                <a:latin typeface="+mn-lt"/>
              </a:rPr>
              <a:t>Tuning </a:t>
            </a:r>
            <a:r>
              <a:rPr lang="en-US" dirty="0"/>
              <a:t>i</a:t>
            </a:r>
            <a:r>
              <a:rPr lang="en-US" dirty="0">
                <a:latin typeface="+mn-lt"/>
              </a:rPr>
              <a:t>nstance </a:t>
            </a:r>
            <a:r>
              <a:rPr lang="en-US" dirty="0"/>
              <a:t>r</a:t>
            </a:r>
            <a:r>
              <a:rPr lang="en-US" dirty="0">
                <a:latin typeface="+mn-lt"/>
              </a:rPr>
              <a:t>ecovery</a:t>
            </a:r>
          </a:p>
          <a:p>
            <a:pPr lvl="1">
              <a:defRPr/>
            </a:pPr>
            <a:r>
              <a:rPr lang="en-US" dirty="0">
                <a:latin typeface="+mn-lt"/>
              </a:rPr>
              <a:t>Using the MTTR Advisor</a:t>
            </a:r>
          </a:p>
          <a:p>
            <a:pPr>
              <a:defRPr/>
            </a:pPr>
            <a:endParaRPr lang="en-US" dirty="0">
              <a:latin typeface="+mn-lt"/>
            </a:endParaRPr>
          </a:p>
        </p:txBody>
      </p:sp>
    </p:spTree>
    <p:custDataLst>
      <p:tags r:id="rId1"/>
    </p:custDataLst>
    <p:extLst>
      <p:ext uri="{BB962C8B-B14F-4D97-AF65-F5344CB8AC3E}">
        <p14:creationId xmlns:p14="http://schemas.microsoft.com/office/powerpoint/2010/main" val="272144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5067200" y="860779"/>
            <a:ext cx="6513612" cy="5235221"/>
            <a:chOff x="761209" y="855663"/>
            <a:chExt cx="5485646" cy="3337217"/>
          </a:xfrm>
        </p:grpSpPr>
        <p:sp>
          <p:nvSpPr>
            <p:cNvPr id="46" name="Freeform 45"/>
            <p:cNvSpPr/>
            <p:nvPr/>
          </p:nvSpPr>
          <p:spPr bwMode="auto">
            <a:xfrm>
              <a:off x="880798" y="414716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7" name="Rounded Rectangle 4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6387" name="Rectangle 45"/>
          <p:cNvSpPr>
            <a:spLocks noGrp="1" noChangeArrowheads="1"/>
          </p:cNvSpPr>
          <p:nvPr>
            <p:ph type="title"/>
          </p:nvPr>
        </p:nvSpPr>
        <p:spPr>
          <a:xfrm>
            <a:off x="836612" y="168548"/>
            <a:ext cx="10133230" cy="435055"/>
          </a:xfrm>
        </p:spPr>
        <p:txBody>
          <a:bodyPr>
            <a:normAutofit fontScale="90000"/>
          </a:bodyPr>
          <a:lstStyle/>
          <a:p>
            <a:pPr eaLnBrk="1" hangingPunct="1"/>
            <a:r>
              <a:rPr lang="en-US" altLang="en-US" dirty="0"/>
              <a:t>The Checkpoint (CKPT) Process</a:t>
            </a:r>
          </a:p>
        </p:txBody>
      </p:sp>
      <p:sp>
        <p:nvSpPr>
          <p:cNvPr id="16388" name="Rectangle 46"/>
          <p:cNvSpPr>
            <a:spLocks noGrp="1" noChangeArrowheads="1"/>
          </p:cNvSpPr>
          <p:nvPr>
            <p:ph idx="1"/>
          </p:nvPr>
        </p:nvSpPr>
        <p:spPr>
          <a:xfrm>
            <a:off x="0" y="944415"/>
            <a:ext cx="10944549" cy="2642597"/>
          </a:xfrm>
        </p:spPr>
        <p:txBody>
          <a:bodyPr/>
          <a:lstStyle/>
          <a:p>
            <a:pPr eaLnBrk="1" hangingPunct="1"/>
            <a:r>
              <a:rPr lang="en-US" altLang="en-US" dirty="0"/>
              <a:t>CKPT is responsible for:</a:t>
            </a:r>
          </a:p>
          <a:p>
            <a:pPr lvl="1" eaLnBrk="1" hangingPunct="1"/>
            <a:r>
              <a:rPr lang="en-US" altLang="en-US" dirty="0"/>
              <a:t>Updating data file headers with</a:t>
            </a:r>
            <a:br>
              <a:rPr lang="en-US" altLang="en-US" dirty="0"/>
            </a:br>
            <a:r>
              <a:rPr lang="en-US" altLang="en-US" dirty="0"/>
              <a:t>checkpoint information</a:t>
            </a:r>
          </a:p>
          <a:p>
            <a:pPr lvl="1" eaLnBrk="1" hangingPunct="1"/>
            <a:r>
              <a:rPr lang="en-US" altLang="en-US" dirty="0"/>
              <a:t>Updating control files with</a:t>
            </a:r>
            <a:br>
              <a:rPr lang="en-US" altLang="en-US" dirty="0"/>
            </a:br>
            <a:r>
              <a:rPr lang="en-US" altLang="en-US" dirty="0"/>
              <a:t>checkpoint information</a:t>
            </a:r>
          </a:p>
          <a:p>
            <a:pPr lvl="1" eaLnBrk="1" hangingPunct="1"/>
            <a:r>
              <a:rPr lang="en-US" altLang="en-US" dirty="0"/>
              <a:t>Signaling DBW</a:t>
            </a:r>
            <a:r>
              <a:rPr lang="en-US" altLang="en-US" i="1" dirty="0"/>
              <a:t>n</a:t>
            </a:r>
            <a:r>
              <a:rPr lang="en-US" altLang="en-US" dirty="0"/>
              <a:t> at </a:t>
            </a:r>
            <a:br>
              <a:rPr lang="en-US" altLang="en-US" dirty="0"/>
            </a:br>
            <a:r>
              <a:rPr lang="en-US" altLang="en-US" dirty="0"/>
              <a:t>full checkpoints</a:t>
            </a:r>
          </a:p>
        </p:txBody>
      </p:sp>
      <p:grpSp>
        <p:nvGrpSpPr>
          <p:cNvPr id="2" name="Group 1"/>
          <p:cNvGrpSpPr/>
          <p:nvPr/>
        </p:nvGrpSpPr>
        <p:grpSpPr>
          <a:xfrm>
            <a:off x="5535611" y="1174044"/>
            <a:ext cx="5647095" cy="4513262"/>
            <a:chOff x="4418013" y="1262241"/>
            <a:chExt cx="7094895" cy="4513262"/>
          </a:xfrm>
        </p:grpSpPr>
        <p:cxnSp>
          <p:nvCxnSpPr>
            <p:cNvPr id="16386" name="Straight Arrow Connector 46"/>
            <p:cNvCxnSpPr>
              <a:cxnSpLocks noChangeShapeType="1"/>
            </p:cNvCxnSpPr>
            <p:nvPr/>
          </p:nvCxnSpPr>
          <p:spPr bwMode="auto">
            <a:xfrm>
              <a:off x="6094412" y="4815065"/>
              <a:ext cx="91440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6389" name="Line 5"/>
            <p:cNvSpPr>
              <a:spLocks noChangeShapeType="1"/>
            </p:cNvSpPr>
            <p:nvPr/>
          </p:nvSpPr>
          <p:spPr bwMode="auto">
            <a:xfrm flipV="1">
              <a:off x="6100762" y="5324654"/>
              <a:ext cx="2992438" cy="1587"/>
            </a:xfrm>
            <a:prstGeom prst="line">
              <a:avLst/>
            </a:prstGeom>
            <a:noFill/>
            <a:ln w="28575" cap="rnd">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dirty="0"/>
            </a:p>
          </p:txBody>
        </p:sp>
        <p:sp>
          <p:nvSpPr>
            <p:cNvPr id="16390" name="AutoShape 6"/>
            <p:cNvSpPr>
              <a:spLocks noChangeArrowheads="1"/>
            </p:cNvSpPr>
            <p:nvPr/>
          </p:nvSpPr>
          <p:spPr bwMode="blackWhite">
            <a:xfrm>
              <a:off x="8250237" y="1262241"/>
              <a:ext cx="2387600" cy="1565275"/>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dirty="0"/>
            </a:p>
          </p:txBody>
        </p:sp>
        <p:sp>
          <p:nvSpPr>
            <p:cNvPr id="16391" name="Rectangle 7"/>
            <p:cNvSpPr>
              <a:spLocks noChangeArrowheads="1"/>
            </p:cNvSpPr>
            <p:nvPr/>
          </p:nvSpPr>
          <p:spPr bwMode="auto">
            <a:xfrm>
              <a:off x="9063038" y="1374953"/>
              <a:ext cx="8604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SGA</a:t>
              </a:r>
            </a:p>
          </p:txBody>
        </p:sp>
        <p:sp>
          <p:nvSpPr>
            <p:cNvPr id="16392" name="AutoShape 8"/>
            <p:cNvSpPr>
              <a:spLocks noChangeArrowheads="1"/>
            </p:cNvSpPr>
            <p:nvPr/>
          </p:nvSpPr>
          <p:spPr bwMode="blackWhite">
            <a:xfrm>
              <a:off x="8609013" y="1784528"/>
              <a:ext cx="1768475" cy="785812"/>
            </a:xfrm>
            <a:prstGeom prst="roundRect">
              <a:avLst>
                <a:gd name="adj" fmla="val 12495"/>
              </a:avLst>
            </a:prstGeom>
            <a:solidFill>
              <a:srgbClr val="FFCC99"/>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0000"/>
                  </a:solidFill>
                </a:rPr>
                <a:t>Database</a:t>
              </a:r>
            </a:p>
            <a:p>
              <a:pPr algn="ctr"/>
              <a:r>
                <a:rPr lang="en-US" altLang="en-US" dirty="0">
                  <a:solidFill>
                    <a:srgbClr val="000000"/>
                  </a:solidFill>
                </a:rPr>
                <a:t>buffer cache</a:t>
              </a:r>
            </a:p>
          </p:txBody>
        </p:sp>
        <p:sp>
          <p:nvSpPr>
            <p:cNvPr id="16393" name="Line 9"/>
            <p:cNvSpPr>
              <a:spLocks noChangeShapeType="1"/>
            </p:cNvSpPr>
            <p:nvPr/>
          </p:nvSpPr>
          <p:spPr bwMode="auto">
            <a:xfrm>
              <a:off x="9491662" y="2565578"/>
              <a:ext cx="0" cy="49530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6394" name="Group 10"/>
            <p:cNvGrpSpPr>
              <a:grpSpLocks/>
            </p:cNvGrpSpPr>
            <p:nvPr/>
          </p:nvGrpSpPr>
          <p:grpSpPr bwMode="auto">
            <a:xfrm>
              <a:off x="4418013" y="4664254"/>
              <a:ext cx="1946275" cy="1055687"/>
              <a:chOff x="804" y="3208"/>
              <a:chExt cx="1226" cy="843"/>
            </a:xfrm>
          </p:grpSpPr>
          <p:sp>
            <p:nvSpPr>
              <p:cNvPr id="16426" name="Text Box 11"/>
              <p:cNvSpPr txBox="1">
                <a:spLocks noChangeArrowheads="1"/>
              </p:cNvSpPr>
              <p:nvPr/>
            </p:nvSpPr>
            <p:spPr bwMode="auto">
              <a:xfrm>
                <a:off x="829" y="3831"/>
                <a:ext cx="1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Checkpoint process</a:t>
                </a:r>
              </a:p>
            </p:txBody>
          </p:sp>
          <p:sp>
            <p:nvSpPr>
              <p:cNvPr id="16427" name="Oval 12"/>
              <p:cNvSpPr>
                <a:spLocks noChangeArrowheads="1"/>
              </p:cNvSpPr>
              <p:nvPr/>
            </p:nvSpPr>
            <p:spPr bwMode="blackWhite">
              <a:xfrm>
                <a:off x="804" y="3208"/>
                <a:ext cx="1226" cy="617"/>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CKPT</a:t>
                </a:r>
              </a:p>
            </p:txBody>
          </p:sp>
        </p:grpSp>
        <p:grpSp>
          <p:nvGrpSpPr>
            <p:cNvPr id="16395" name="Group 13"/>
            <p:cNvGrpSpPr>
              <a:grpSpLocks/>
            </p:cNvGrpSpPr>
            <p:nvPr/>
          </p:nvGrpSpPr>
          <p:grpSpPr bwMode="auto">
            <a:xfrm>
              <a:off x="8913812" y="4130853"/>
              <a:ext cx="1168400" cy="1644650"/>
              <a:chOff x="0" y="2472"/>
              <a:chExt cx="736" cy="1036"/>
            </a:xfrm>
          </p:grpSpPr>
          <p:sp>
            <p:nvSpPr>
              <p:cNvPr id="16411" name="Rectangle 14"/>
              <p:cNvSpPr>
                <a:spLocks noChangeArrowheads="1"/>
              </p:cNvSpPr>
              <p:nvPr/>
            </p:nvSpPr>
            <p:spPr bwMode="blackWhite">
              <a:xfrm>
                <a:off x="80" y="2472"/>
                <a:ext cx="576" cy="1008"/>
              </a:xfrm>
              <a:prstGeom prst="rect">
                <a:avLst/>
              </a:prstGeom>
              <a:solidFill>
                <a:srgbClr val="666699"/>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6412" name="Group 15"/>
              <p:cNvGrpSpPr>
                <a:grpSpLocks/>
              </p:cNvGrpSpPr>
              <p:nvPr/>
            </p:nvGrpSpPr>
            <p:grpSpPr bwMode="auto">
              <a:xfrm>
                <a:off x="148" y="2495"/>
                <a:ext cx="440" cy="851"/>
                <a:chOff x="1458" y="2807"/>
                <a:chExt cx="440" cy="851"/>
              </a:xfrm>
            </p:grpSpPr>
            <p:grpSp>
              <p:nvGrpSpPr>
                <p:cNvPr id="16414" name="Group 16"/>
                <p:cNvGrpSpPr>
                  <a:grpSpLocks/>
                </p:cNvGrpSpPr>
                <p:nvPr/>
              </p:nvGrpSpPr>
              <p:grpSpPr bwMode="auto">
                <a:xfrm>
                  <a:off x="1458" y="3320"/>
                  <a:ext cx="436" cy="338"/>
                  <a:chOff x="2128" y="3492"/>
                  <a:chExt cx="532" cy="412"/>
                </a:xfrm>
              </p:grpSpPr>
              <p:sp>
                <p:nvSpPr>
                  <p:cNvPr id="16423" name="Rectangle 17"/>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24" name="Oval 18"/>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25" name="Oval 19"/>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6415" name="Group 20"/>
                <p:cNvGrpSpPr>
                  <a:grpSpLocks/>
                </p:cNvGrpSpPr>
                <p:nvPr/>
              </p:nvGrpSpPr>
              <p:grpSpPr bwMode="auto">
                <a:xfrm>
                  <a:off x="1462" y="3063"/>
                  <a:ext cx="436" cy="338"/>
                  <a:chOff x="2128" y="3090"/>
                  <a:chExt cx="532" cy="412"/>
                </a:xfrm>
              </p:grpSpPr>
              <p:sp>
                <p:nvSpPr>
                  <p:cNvPr id="16420" name="Rectangle 21"/>
                  <p:cNvSpPr>
                    <a:spLocks noChangeArrowheads="1"/>
                  </p:cNvSpPr>
                  <p:nvPr/>
                </p:nvSpPr>
                <p:spPr bwMode="auto">
                  <a:xfrm>
                    <a:off x="2128" y="3174"/>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21" name="Oval 22"/>
                  <p:cNvSpPr>
                    <a:spLocks noChangeArrowheads="1"/>
                  </p:cNvSpPr>
                  <p:nvPr/>
                </p:nvSpPr>
                <p:spPr bwMode="auto">
                  <a:xfrm>
                    <a:off x="2128" y="3090"/>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22" name="Oval 23"/>
                  <p:cNvSpPr>
                    <a:spLocks noChangeArrowheads="1"/>
                  </p:cNvSpPr>
                  <p:nvPr/>
                </p:nvSpPr>
                <p:spPr bwMode="auto">
                  <a:xfrm>
                    <a:off x="2128" y="3344"/>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6416" name="Group 24"/>
                <p:cNvGrpSpPr>
                  <a:grpSpLocks/>
                </p:cNvGrpSpPr>
                <p:nvPr/>
              </p:nvGrpSpPr>
              <p:grpSpPr bwMode="auto">
                <a:xfrm>
                  <a:off x="1462" y="2807"/>
                  <a:ext cx="436" cy="338"/>
                  <a:chOff x="2128" y="2685"/>
                  <a:chExt cx="532" cy="412"/>
                </a:xfrm>
              </p:grpSpPr>
              <p:sp>
                <p:nvSpPr>
                  <p:cNvPr id="16417" name="Rectangle 25"/>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18" name="Oval 26"/>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19" name="Oval 27"/>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6413" name="Rectangle 28"/>
              <p:cNvSpPr>
                <a:spLocks noChangeArrowheads="1"/>
              </p:cNvSpPr>
              <p:nvPr/>
            </p:nvSpPr>
            <p:spPr bwMode="auto">
              <a:xfrm>
                <a:off x="0" y="3322"/>
                <a:ext cx="7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188" tIns="52388" rIns="103188" bIns="5238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 files</a:t>
                </a:r>
              </a:p>
            </p:txBody>
          </p:sp>
        </p:grpSp>
        <p:grpSp>
          <p:nvGrpSpPr>
            <p:cNvPr id="16396" name="Group 29"/>
            <p:cNvGrpSpPr>
              <a:grpSpLocks/>
            </p:cNvGrpSpPr>
            <p:nvPr/>
          </p:nvGrpSpPr>
          <p:grpSpPr bwMode="auto">
            <a:xfrm>
              <a:off x="6934201" y="3470453"/>
              <a:ext cx="1019175" cy="1524000"/>
              <a:chOff x="992" y="2520"/>
              <a:chExt cx="642" cy="960"/>
            </a:xfrm>
          </p:grpSpPr>
          <p:sp>
            <p:nvSpPr>
              <p:cNvPr id="16400" name="Rectangle 30"/>
              <p:cNvSpPr>
                <a:spLocks noChangeArrowheads="1"/>
              </p:cNvSpPr>
              <p:nvPr/>
            </p:nvSpPr>
            <p:spPr bwMode="blackWhite">
              <a:xfrm>
                <a:off x="1026" y="2520"/>
                <a:ext cx="576" cy="960"/>
              </a:xfrm>
              <a:prstGeom prst="rect">
                <a:avLst/>
              </a:prstGeom>
              <a:solidFill>
                <a:schemeClr val="accent1"/>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1" name="Rectangle 31"/>
              <p:cNvSpPr>
                <a:spLocks noChangeArrowheads="1"/>
              </p:cNvSpPr>
              <p:nvPr/>
            </p:nvSpPr>
            <p:spPr bwMode="auto">
              <a:xfrm>
                <a:off x="992" y="3170"/>
                <a:ext cx="6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Control files</a:t>
                </a:r>
              </a:p>
            </p:txBody>
          </p:sp>
          <p:grpSp>
            <p:nvGrpSpPr>
              <p:cNvPr id="16402" name="Group 32"/>
              <p:cNvGrpSpPr>
                <a:grpSpLocks/>
              </p:cNvGrpSpPr>
              <p:nvPr/>
            </p:nvGrpSpPr>
            <p:grpSpPr bwMode="auto">
              <a:xfrm>
                <a:off x="1092" y="2540"/>
                <a:ext cx="436" cy="604"/>
                <a:chOff x="2593" y="2912"/>
                <a:chExt cx="436" cy="604"/>
              </a:xfrm>
            </p:grpSpPr>
            <p:grpSp>
              <p:nvGrpSpPr>
                <p:cNvPr id="16403" name="Group 33"/>
                <p:cNvGrpSpPr>
                  <a:grpSpLocks/>
                </p:cNvGrpSpPr>
                <p:nvPr/>
              </p:nvGrpSpPr>
              <p:grpSpPr bwMode="auto">
                <a:xfrm>
                  <a:off x="2593" y="3178"/>
                  <a:ext cx="436" cy="338"/>
                  <a:chOff x="2128" y="3492"/>
                  <a:chExt cx="532" cy="412"/>
                </a:xfrm>
              </p:grpSpPr>
              <p:sp>
                <p:nvSpPr>
                  <p:cNvPr id="16408" name="Rectangle 34"/>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9" name="Oval 35"/>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10" name="Oval 36"/>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6404" name="Group 37"/>
                <p:cNvGrpSpPr>
                  <a:grpSpLocks/>
                </p:cNvGrpSpPr>
                <p:nvPr/>
              </p:nvGrpSpPr>
              <p:grpSpPr bwMode="auto">
                <a:xfrm>
                  <a:off x="2593" y="2912"/>
                  <a:ext cx="436" cy="338"/>
                  <a:chOff x="2128" y="2685"/>
                  <a:chExt cx="532" cy="412"/>
                </a:xfrm>
              </p:grpSpPr>
              <p:sp>
                <p:nvSpPr>
                  <p:cNvPr id="16405" name="Rectangle 38"/>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6" name="Oval 39"/>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6407" name="Oval 40"/>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grpSp>
        <p:sp>
          <p:nvSpPr>
            <p:cNvPr id="16397" name="Text Box 41"/>
            <p:cNvSpPr txBox="1">
              <a:spLocks noChangeArrowheads="1"/>
            </p:cNvSpPr>
            <p:nvPr/>
          </p:nvSpPr>
          <p:spPr bwMode="auto">
            <a:xfrm>
              <a:off x="9519884" y="3749912"/>
              <a:ext cx="19930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Database Writer Process</a:t>
              </a:r>
            </a:p>
          </p:txBody>
        </p:sp>
        <p:sp>
          <p:nvSpPr>
            <p:cNvPr id="16398" name="Oval 42"/>
            <p:cNvSpPr>
              <a:spLocks noChangeArrowheads="1"/>
            </p:cNvSpPr>
            <p:nvPr/>
          </p:nvSpPr>
          <p:spPr bwMode="blackWhite">
            <a:xfrm>
              <a:off x="8532813" y="3064054"/>
              <a:ext cx="1946275" cy="600075"/>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DBW</a:t>
              </a:r>
              <a:r>
                <a:rPr lang="en-US" altLang="en-US" i="1" dirty="0">
                  <a:solidFill>
                    <a:srgbClr val="000000"/>
                  </a:solidFill>
                </a:rPr>
                <a:t>n</a:t>
              </a:r>
            </a:p>
          </p:txBody>
        </p:sp>
        <p:sp>
          <p:nvSpPr>
            <p:cNvPr id="16399" name="Line 43"/>
            <p:cNvSpPr>
              <a:spLocks noChangeShapeType="1"/>
            </p:cNvSpPr>
            <p:nvPr/>
          </p:nvSpPr>
          <p:spPr bwMode="auto">
            <a:xfrm flipH="1">
              <a:off x="9491662" y="3683531"/>
              <a:ext cx="0" cy="44450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74484629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6870536" y="914400"/>
            <a:ext cx="4634076" cy="5132697"/>
            <a:chOff x="761209" y="855663"/>
            <a:chExt cx="5485646" cy="3351609"/>
          </a:xfrm>
        </p:grpSpPr>
        <p:sp>
          <p:nvSpPr>
            <p:cNvPr id="68" name="Freeform 67"/>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69" name="Rounded Rectangle 68"/>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7411" name="Rectangle 3"/>
          <p:cNvSpPr>
            <a:spLocks noGrp="1" noChangeArrowheads="1"/>
          </p:cNvSpPr>
          <p:nvPr>
            <p:ph type="title"/>
          </p:nvPr>
        </p:nvSpPr>
        <p:spPr>
          <a:xfrm>
            <a:off x="372762" y="322263"/>
            <a:ext cx="9523630" cy="515937"/>
          </a:xfrm>
        </p:spPr>
        <p:txBody>
          <a:bodyPr>
            <a:normAutofit fontScale="90000"/>
          </a:bodyPr>
          <a:lstStyle/>
          <a:p>
            <a:r>
              <a:rPr lang="en-US" altLang="en-US" dirty="0"/>
              <a:t>Redo Log Files and the Log Writer (LGWR) Process</a:t>
            </a:r>
          </a:p>
        </p:txBody>
      </p:sp>
      <p:sp>
        <p:nvSpPr>
          <p:cNvPr id="17412" name="Rectangle 4"/>
          <p:cNvSpPr>
            <a:spLocks noGrp="1" noChangeArrowheads="1"/>
          </p:cNvSpPr>
          <p:nvPr>
            <p:ph idx="1"/>
          </p:nvPr>
        </p:nvSpPr>
        <p:spPr>
          <a:xfrm>
            <a:off x="61979" y="1493837"/>
            <a:ext cx="10512862" cy="4351338"/>
          </a:xfrm>
        </p:spPr>
        <p:txBody>
          <a:bodyPr/>
          <a:lstStyle/>
          <a:p>
            <a:r>
              <a:rPr lang="en-US" altLang="en-US" dirty="0"/>
              <a:t>Redo log files:</a:t>
            </a:r>
          </a:p>
          <a:p>
            <a:pPr lvl="1"/>
            <a:r>
              <a:rPr lang="en-US" altLang="en-US" dirty="0"/>
              <a:t>Record changes to the database</a:t>
            </a:r>
          </a:p>
          <a:p>
            <a:pPr lvl="1"/>
            <a:r>
              <a:rPr lang="en-US" altLang="en-US" dirty="0"/>
              <a:t>Should be multiplexed to protect against loss</a:t>
            </a:r>
          </a:p>
          <a:p>
            <a:r>
              <a:rPr lang="en-US" altLang="en-US" dirty="0"/>
              <a:t>Log Writer (LGWR) writes:</a:t>
            </a:r>
          </a:p>
          <a:p>
            <a:pPr lvl="1"/>
            <a:r>
              <a:rPr lang="en-US" altLang="en-US" dirty="0"/>
              <a:t>At commit</a:t>
            </a:r>
          </a:p>
          <a:p>
            <a:pPr lvl="1"/>
            <a:r>
              <a:rPr lang="en-US" altLang="en-US" dirty="0"/>
              <a:t>When one-third full</a:t>
            </a:r>
          </a:p>
          <a:p>
            <a:pPr lvl="1"/>
            <a:r>
              <a:rPr lang="en-US" altLang="en-US" dirty="0"/>
              <a:t>Every three seconds</a:t>
            </a:r>
          </a:p>
          <a:p>
            <a:pPr lvl="1"/>
            <a:r>
              <a:rPr lang="en-US" altLang="en-US" dirty="0"/>
              <a:t>Before DBWn writes</a:t>
            </a:r>
          </a:p>
          <a:p>
            <a:pPr lvl="1"/>
            <a:r>
              <a:rPr lang="en-US" altLang="en-US" dirty="0"/>
              <a:t>Before clean shutdowns</a:t>
            </a:r>
          </a:p>
        </p:txBody>
      </p:sp>
      <p:grpSp>
        <p:nvGrpSpPr>
          <p:cNvPr id="2" name="Group 1"/>
          <p:cNvGrpSpPr/>
          <p:nvPr/>
        </p:nvGrpSpPr>
        <p:grpSpPr>
          <a:xfrm>
            <a:off x="7259554" y="1319211"/>
            <a:ext cx="3856038" cy="4195764"/>
            <a:chOff x="6856412" y="1319211"/>
            <a:chExt cx="3856038" cy="4195764"/>
          </a:xfrm>
        </p:grpSpPr>
        <p:sp>
          <p:nvSpPr>
            <p:cNvPr id="17410" name="Rectangle 2"/>
            <p:cNvSpPr>
              <a:spLocks noChangeArrowheads="1"/>
            </p:cNvSpPr>
            <p:nvPr/>
          </p:nvSpPr>
          <p:spPr bwMode="blackWhite">
            <a:xfrm>
              <a:off x="6856412" y="4038600"/>
              <a:ext cx="3827463" cy="1476375"/>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chemeClr val="bg2"/>
                </a:solidFill>
              </a:endParaRPr>
            </a:p>
          </p:txBody>
        </p:sp>
        <p:sp>
          <p:nvSpPr>
            <p:cNvPr id="17413" name="Line 5"/>
            <p:cNvSpPr>
              <a:spLocks noChangeShapeType="1"/>
            </p:cNvSpPr>
            <p:nvPr/>
          </p:nvSpPr>
          <p:spPr bwMode="auto">
            <a:xfrm>
              <a:off x="10147299" y="5162549"/>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4" name="Line 6"/>
            <p:cNvSpPr>
              <a:spLocks noChangeShapeType="1"/>
            </p:cNvSpPr>
            <p:nvPr/>
          </p:nvSpPr>
          <p:spPr bwMode="auto">
            <a:xfrm>
              <a:off x="7475536" y="5162549"/>
              <a:ext cx="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5" name="Line 7"/>
            <p:cNvSpPr>
              <a:spLocks noChangeShapeType="1"/>
            </p:cNvSpPr>
            <p:nvPr/>
          </p:nvSpPr>
          <p:spPr bwMode="auto">
            <a:xfrm>
              <a:off x="8767761" y="5103811"/>
              <a:ext cx="0" cy="228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6" name="Line 8"/>
            <p:cNvSpPr>
              <a:spLocks noChangeShapeType="1"/>
            </p:cNvSpPr>
            <p:nvPr/>
          </p:nvSpPr>
          <p:spPr bwMode="auto">
            <a:xfrm>
              <a:off x="8775699" y="2574924"/>
              <a:ext cx="0" cy="304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17" name="Line 9"/>
            <p:cNvSpPr>
              <a:spLocks noChangeShapeType="1"/>
            </p:cNvSpPr>
            <p:nvPr/>
          </p:nvSpPr>
          <p:spPr bwMode="auto">
            <a:xfrm>
              <a:off x="7480300" y="3857624"/>
              <a:ext cx="1247775" cy="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8" name="Line 10"/>
            <p:cNvSpPr>
              <a:spLocks noChangeShapeType="1"/>
            </p:cNvSpPr>
            <p:nvPr/>
          </p:nvSpPr>
          <p:spPr bwMode="auto">
            <a:xfrm>
              <a:off x="7477125" y="5314949"/>
              <a:ext cx="2668587"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19" name="Line 11"/>
            <p:cNvSpPr>
              <a:spLocks noChangeShapeType="1"/>
            </p:cNvSpPr>
            <p:nvPr/>
          </p:nvSpPr>
          <p:spPr bwMode="auto">
            <a:xfrm>
              <a:off x="8728075" y="3857624"/>
              <a:ext cx="1417637"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20" name="Line 12"/>
            <p:cNvSpPr>
              <a:spLocks noChangeShapeType="1"/>
            </p:cNvSpPr>
            <p:nvPr/>
          </p:nvSpPr>
          <p:spPr bwMode="auto">
            <a:xfrm>
              <a:off x="7466011" y="3857624"/>
              <a:ext cx="0" cy="3349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7421" name="Line 13"/>
            <p:cNvSpPr>
              <a:spLocks noChangeShapeType="1"/>
            </p:cNvSpPr>
            <p:nvPr/>
          </p:nvSpPr>
          <p:spPr bwMode="auto">
            <a:xfrm>
              <a:off x="10164761" y="3863974"/>
              <a:ext cx="0" cy="30480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nvGrpSpPr>
            <p:cNvPr id="17422" name="Group 14"/>
            <p:cNvGrpSpPr>
              <a:grpSpLocks/>
            </p:cNvGrpSpPr>
            <p:nvPr/>
          </p:nvGrpSpPr>
          <p:grpSpPr bwMode="auto">
            <a:xfrm>
              <a:off x="6900862" y="4176711"/>
              <a:ext cx="1158875" cy="958850"/>
              <a:chOff x="468" y="2994"/>
              <a:chExt cx="730" cy="604"/>
            </a:xfrm>
          </p:grpSpPr>
          <p:grpSp>
            <p:nvGrpSpPr>
              <p:cNvPr id="17465" name="Group 15"/>
              <p:cNvGrpSpPr>
                <a:grpSpLocks/>
              </p:cNvGrpSpPr>
              <p:nvPr/>
            </p:nvGrpSpPr>
            <p:grpSpPr bwMode="auto">
              <a:xfrm>
                <a:off x="551" y="2994"/>
                <a:ext cx="573" cy="604"/>
                <a:chOff x="2593" y="2912"/>
                <a:chExt cx="436" cy="604"/>
              </a:xfrm>
            </p:grpSpPr>
            <p:grpSp>
              <p:nvGrpSpPr>
                <p:cNvPr id="17467" name="Group 16"/>
                <p:cNvGrpSpPr>
                  <a:grpSpLocks/>
                </p:cNvGrpSpPr>
                <p:nvPr/>
              </p:nvGrpSpPr>
              <p:grpSpPr bwMode="auto">
                <a:xfrm>
                  <a:off x="2593" y="3178"/>
                  <a:ext cx="436" cy="338"/>
                  <a:chOff x="2128" y="3492"/>
                  <a:chExt cx="532" cy="412"/>
                </a:xfrm>
              </p:grpSpPr>
              <p:sp>
                <p:nvSpPr>
                  <p:cNvPr id="17472" name="Rectangle 17"/>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73" name="Oval 18"/>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74" name="Oval 19"/>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7468" name="Group 20"/>
                <p:cNvGrpSpPr>
                  <a:grpSpLocks/>
                </p:cNvGrpSpPr>
                <p:nvPr/>
              </p:nvGrpSpPr>
              <p:grpSpPr bwMode="auto">
                <a:xfrm>
                  <a:off x="2593" y="2912"/>
                  <a:ext cx="436" cy="338"/>
                  <a:chOff x="2128" y="2685"/>
                  <a:chExt cx="532" cy="412"/>
                </a:xfrm>
              </p:grpSpPr>
              <p:sp>
                <p:nvSpPr>
                  <p:cNvPr id="17469" name="Rectangle 21"/>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70" name="Oval 22"/>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71" name="Oval 23"/>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7466" name="Rectangle 24"/>
              <p:cNvSpPr>
                <a:spLocks noChangeArrowheads="1"/>
              </p:cNvSpPr>
              <p:nvPr/>
            </p:nvSpPr>
            <p:spPr bwMode="gray">
              <a:xfrm>
                <a:off x="468" y="3310"/>
                <a:ext cx="7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Redo log</a:t>
                </a:r>
              </a:p>
              <a:p>
                <a:pPr algn="ctr">
                  <a:lnSpc>
                    <a:spcPct val="85000"/>
                  </a:lnSpc>
                </a:pPr>
                <a:r>
                  <a:rPr lang="en-US" altLang="en-US" sz="1400" dirty="0">
                    <a:solidFill>
                      <a:srgbClr val="000000"/>
                    </a:solidFill>
                  </a:rPr>
                  <a:t>group 1</a:t>
                </a:r>
              </a:p>
            </p:txBody>
          </p:sp>
        </p:grpSp>
        <p:grpSp>
          <p:nvGrpSpPr>
            <p:cNvPr id="17423" name="Group 25"/>
            <p:cNvGrpSpPr>
              <a:grpSpLocks/>
            </p:cNvGrpSpPr>
            <p:nvPr/>
          </p:nvGrpSpPr>
          <p:grpSpPr bwMode="auto">
            <a:xfrm>
              <a:off x="9553575" y="4176711"/>
              <a:ext cx="1158875" cy="958850"/>
              <a:chOff x="468" y="2994"/>
              <a:chExt cx="730" cy="604"/>
            </a:xfrm>
          </p:grpSpPr>
          <p:grpSp>
            <p:nvGrpSpPr>
              <p:cNvPr id="17455" name="Group 26"/>
              <p:cNvGrpSpPr>
                <a:grpSpLocks/>
              </p:cNvGrpSpPr>
              <p:nvPr/>
            </p:nvGrpSpPr>
            <p:grpSpPr bwMode="auto">
              <a:xfrm>
                <a:off x="551" y="2994"/>
                <a:ext cx="573" cy="604"/>
                <a:chOff x="2593" y="2912"/>
                <a:chExt cx="436" cy="604"/>
              </a:xfrm>
            </p:grpSpPr>
            <p:grpSp>
              <p:nvGrpSpPr>
                <p:cNvPr id="17457" name="Group 27"/>
                <p:cNvGrpSpPr>
                  <a:grpSpLocks/>
                </p:cNvGrpSpPr>
                <p:nvPr/>
              </p:nvGrpSpPr>
              <p:grpSpPr bwMode="auto">
                <a:xfrm>
                  <a:off x="2593" y="3178"/>
                  <a:ext cx="436" cy="338"/>
                  <a:chOff x="2128" y="3492"/>
                  <a:chExt cx="532" cy="412"/>
                </a:xfrm>
              </p:grpSpPr>
              <p:sp>
                <p:nvSpPr>
                  <p:cNvPr id="17462" name="Rectangle 28"/>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63" name="Oval 29"/>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64" name="Oval 30"/>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7458" name="Group 31"/>
                <p:cNvGrpSpPr>
                  <a:grpSpLocks/>
                </p:cNvGrpSpPr>
                <p:nvPr/>
              </p:nvGrpSpPr>
              <p:grpSpPr bwMode="auto">
                <a:xfrm>
                  <a:off x="2593" y="2912"/>
                  <a:ext cx="436" cy="338"/>
                  <a:chOff x="2128" y="2685"/>
                  <a:chExt cx="532" cy="412"/>
                </a:xfrm>
              </p:grpSpPr>
              <p:sp>
                <p:nvSpPr>
                  <p:cNvPr id="17459" name="Rectangle 32"/>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60" name="Oval 33"/>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61" name="Oval 34"/>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7456" name="Rectangle 35"/>
              <p:cNvSpPr>
                <a:spLocks noChangeArrowheads="1"/>
              </p:cNvSpPr>
              <p:nvPr/>
            </p:nvSpPr>
            <p:spPr bwMode="gray">
              <a:xfrm>
                <a:off x="468" y="3310"/>
                <a:ext cx="7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Redo log</a:t>
                </a:r>
              </a:p>
              <a:p>
                <a:pPr algn="ctr">
                  <a:lnSpc>
                    <a:spcPct val="85000"/>
                  </a:lnSpc>
                </a:pPr>
                <a:r>
                  <a:rPr lang="en-US" altLang="en-US" sz="1400" dirty="0">
                    <a:solidFill>
                      <a:srgbClr val="000000"/>
                    </a:solidFill>
                  </a:rPr>
                  <a:t>group 3</a:t>
                </a:r>
              </a:p>
            </p:txBody>
          </p:sp>
        </p:grpSp>
        <p:grpSp>
          <p:nvGrpSpPr>
            <p:cNvPr id="17424" name="Group 36"/>
            <p:cNvGrpSpPr>
              <a:grpSpLocks/>
            </p:cNvGrpSpPr>
            <p:nvPr/>
          </p:nvGrpSpPr>
          <p:grpSpPr bwMode="auto">
            <a:xfrm>
              <a:off x="8191500" y="3835399"/>
              <a:ext cx="1158875" cy="1293812"/>
              <a:chOff x="1281" y="2779"/>
              <a:chExt cx="730" cy="815"/>
            </a:xfrm>
          </p:grpSpPr>
          <p:grpSp>
            <p:nvGrpSpPr>
              <p:cNvPr id="17443" name="Group 37"/>
              <p:cNvGrpSpPr>
                <a:grpSpLocks/>
              </p:cNvGrpSpPr>
              <p:nvPr/>
            </p:nvGrpSpPr>
            <p:grpSpPr bwMode="auto">
              <a:xfrm>
                <a:off x="1281" y="2990"/>
                <a:ext cx="730" cy="604"/>
                <a:chOff x="468" y="2994"/>
                <a:chExt cx="730" cy="604"/>
              </a:xfrm>
            </p:grpSpPr>
            <p:grpSp>
              <p:nvGrpSpPr>
                <p:cNvPr id="17445" name="Group 38"/>
                <p:cNvGrpSpPr>
                  <a:grpSpLocks/>
                </p:cNvGrpSpPr>
                <p:nvPr/>
              </p:nvGrpSpPr>
              <p:grpSpPr bwMode="auto">
                <a:xfrm>
                  <a:off x="551" y="2994"/>
                  <a:ext cx="573" cy="604"/>
                  <a:chOff x="2593" y="2912"/>
                  <a:chExt cx="436" cy="604"/>
                </a:xfrm>
              </p:grpSpPr>
              <p:grpSp>
                <p:nvGrpSpPr>
                  <p:cNvPr id="17447" name="Group 39"/>
                  <p:cNvGrpSpPr>
                    <a:grpSpLocks/>
                  </p:cNvGrpSpPr>
                  <p:nvPr/>
                </p:nvGrpSpPr>
                <p:grpSpPr bwMode="auto">
                  <a:xfrm>
                    <a:off x="2593" y="3178"/>
                    <a:ext cx="436" cy="338"/>
                    <a:chOff x="2128" y="3492"/>
                    <a:chExt cx="532" cy="412"/>
                  </a:xfrm>
                </p:grpSpPr>
                <p:sp>
                  <p:nvSpPr>
                    <p:cNvPr id="17452" name="Rectangle 4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53" name="Oval 4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54" name="Oval 4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7448" name="Group 43"/>
                  <p:cNvGrpSpPr>
                    <a:grpSpLocks/>
                  </p:cNvGrpSpPr>
                  <p:nvPr/>
                </p:nvGrpSpPr>
                <p:grpSpPr bwMode="auto">
                  <a:xfrm>
                    <a:off x="2593" y="2912"/>
                    <a:ext cx="436" cy="338"/>
                    <a:chOff x="2128" y="2685"/>
                    <a:chExt cx="532" cy="412"/>
                  </a:xfrm>
                </p:grpSpPr>
                <p:sp>
                  <p:nvSpPr>
                    <p:cNvPr id="17449" name="Rectangle 44"/>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50" name="Oval 45"/>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7451" name="Oval 46"/>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7446" name="Rectangle 47"/>
                <p:cNvSpPr>
                  <a:spLocks noChangeArrowheads="1"/>
                </p:cNvSpPr>
                <p:nvPr/>
              </p:nvSpPr>
              <p:spPr bwMode="gray">
                <a:xfrm>
                  <a:off x="468" y="3310"/>
                  <a:ext cx="7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Redo log</a:t>
                  </a:r>
                </a:p>
                <a:p>
                  <a:pPr algn="ctr">
                    <a:lnSpc>
                      <a:spcPct val="85000"/>
                    </a:lnSpc>
                  </a:pPr>
                  <a:r>
                    <a:rPr lang="en-US" altLang="en-US" sz="1400" dirty="0">
                      <a:solidFill>
                        <a:srgbClr val="000000"/>
                      </a:solidFill>
                    </a:rPr>
                    <a:t>group 2</a:t>
                  </a:r>
                </a:p>
              </p:txBody>
            </p:sp>
          </p:grpSp>
          <p:sp>
            <p:nvSpPr>
              <p:cNvPr id="17444" name="Line 48"/>
              <p:cNvSpPr>
                <a:spLocks noChangeShapeType="1"/>
              </p:cNvSpPr>
              <p:nvPr/>
            </p:nvSpPr>
            <p:spPr bwMode="gray">
              <a:xfrm>
                <a:off x="1646" y="2779"/>
                <a:ext cx="0" cy="22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17425" name="Group 49"/>
            <p:cNvGrpSpPr>
              <a:grpSpLocks/>
            </p:cNvGrpSpPr>
            <p:nvPr/>
          </p:nvGrpSpPr>
          <p:grpSpPr bwMode="auto">
            <a:xfrm>
              <a:off x="7469187" y="1319211"/>
              <a:ext cx="2695575" cy="1270000"/>
              <a:chOff x="826" y="1194"/>
              <a:chExt cx="1698" cy="800"/>
            </a:xfrm>
          </p:grpSpPr>
          <p:sp>
            <p:nvSpPr>
              <p:cNvPr id="17430" name="AutoShape 50"/>
              <p:cNvSpPr>
                <a:spLocks noChangeArrowheads="1"/>
              </p:cNvSpPr>
              <p:nvPr/>
            </p:nvSpPr>
            <p:spPr bwMode="blackWhite">
              <a:xfrm>
                <a:off x="826" y="1194"/>
                <a:ext cx="1698" cy="797"/>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dirty="0"/>
              </a:p>
            </p:txBody>
          </p:sp>
          <p:sp>
            <p:nvSpPr>
              <p:cNvPr id="17431" name="Text Box 51"/>
              <p:cNvSpPr txBox="1">
                <a:spLocks noChangeArrowheads="1"/>
              </p:cNvSpPr>
              <p:nvPr/>
            </p:nvSpPr>
            <p:spPr bwMode="auto">
              <a:xfrm>
                <a:off x="826" y="1268"/>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SGA</a:t>
                </a:r>
              </a:p>
            </p:txBody>
          </p:sp>
          <p:grpSp>
            <p:nvGrpSpPr>
              <p:cNvPr id="17432" name="Group 52"/>
              <p:cNvGrpSpPr>
                <a:grpSpLocks/>
              </p:cNvGrpSpPr>
              <p:nvPr/>
            </p:nvGrpSpPr>
            <p:grpSpPr bwMode="auto">
              <a:xfrm>
                <a:off x="1216" y="1283"/>
                <a:ext cx="885" cy="711"/>
                <a:chOff x="54" y="1591"/>
                <a:chExt cx="885" cy="711"/>
              </a:xfrm>
            </p:grpSpPr>
            <p:grpSp>
              <p:nvGrpSpPr>
                <p:cNvPr id="17433" name="Group 53"/>
                <p:cNvGrpSpPr>
                  <a:grpSpLocks/>
                </p:cNvGrpSpPr>
                <p:nvPr/>
              </p:nvGrpSpPr>
              <p:grpSpPr bwMode="auto">
                <a:xfrm>
                  <a:off x="100" y="1591"/>
                  <a:ext cx="791" cy="530"/>
                  <a:chOff x="38" y="1591"/>
                  <a:chExt cx="791" cy="530"/>
                </a:xfrm>
              </p:grpSpPr>
              <p:sp>
                <p:nvSpPr>
                  <p:cNvPr id="17435" name="Rectangle 54"/>
                  <p:cNvSpPr>
                    <a:spLocks noChangeArrowheads="1"/>
                  </p:cNvSpPr>
                  <p:nvPr/>
                </p:nvSpPr>
                <p:spPr bwMode="blackWhite">
                  <a:xfrm>
                    <a:off x="38" y="1591"/>
                    <a:ext cx="780" cy="526"/>
                  </a:xfrm>
                  <a:prstGeom prst="rect">
                    <a:avLst/>
                  </a:prstGeom>
                  <a:solidFill>
                    <a:srgbClr val="FFFF99"/>
                  </a:solidFill>
                  <a:ln w="28575">
                    <a:solidFill>
                      <a:srgbClr val="993366"/>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7436" name="Group 55"/>
                  <p:cNvGrpSpPr>
                    <a:grpSpLocks/>
                  </p:cNvGrpSpPr>
                  <p:nvPr/>
                </p:nvGrpSpPr>
                <p:grpSpPr bwMode="auto">
                  <a:xfrm>
                    <a:off x="197" y="1602"/>
                    <a:ext cx="453" cy="519"/>
                    <a:chOff x="2184" y="2016"/>
                    <a:chExt cx="288" cy="672"/>
                  </a:xfrm>
                </p:grpSpPr>
                <p:sp>
                  <p:nvSpPr>
                    <p:cNvPr id="17439" name="Line 56"/>
                    <p:cNvSpPr>
                      <a:spLocks noChangeShapeType="1"/>
                    </p:cNvSpPr>
                    <p:nvPr/>
                  </p:nvSpPr>
                  <p:spPr bwMode="blackWhite">
                    <a:xfrm>
                      <a:off x="2184"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17440" name="Line 57"/>
                    <p:cNvSpPr>
                      <a:spLocks noChangeShapeType="1"/>
                    </p:cNvSpPr>
                    <p:nvPr/>
                  </p:nvSpPr>
                  <p:spPr bwMode="blackWhite">
                    <a:xfrm>
                      <a:off x="2280"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17441" name="Line 58"/>
                    <p:cNvSpPr>
                      <a:spLocks noChangeShapeType="1"/>
                    </p:cNvSpPr>
                    <p:nvPr/>
                  </p:nvSpPr>
                  <p:spPr bwMode="blackWhite">
                    <a:xfrm>
                      <a:off x="2376"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17442" name="Line 59"/>
                    <p:cNvSpPr>
                      <a:spLocks noChangeShapeType="1"/>
                    </p:cNvSpPr>
                    <p:nvPr/>
                  </p:nvSpPr>
                  <p:spPr bwMode="blackWhite">
                    <a:xfrm>
                      <a:off x="2472"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grpSp>
              <p:sp>
                <p:nvSpPr>
                  <p:cNvPr id="17437" name="Line 60"/>
                  <p:cNvSpPr>
                    <a:spLocks noChangeShapeType="1"/>
                  </p:cNvSpPr>
                  <p:nvPr/>
                </p:nvSpPr>
                <p:spPr bwMode="blackWhite">
                  <a:xfrm>
                    <a:off x="38" y="1782"/>
                    <a:ext cx="79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17438" name="Line 61"/>
                  <p:cNvSpPr>
                    <a:spLocks noChangeShapeType="1"/>
                  </p:cNvSpPr>
                  <p:nvPr/>
                </p:nvSpPr>
                <p:spPr bwMode="blackWhite">
                  <a:xfrm flipV="1">
                    <a:off x="38" y="1946"/>
                    <a:ext cx="79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grpSp>
            <p:sp>
              <p:nvSpPr>
                <p:cNvPr id="17434" name="Text Box 62"/>
                <p:cNvSpPr txBox="1">
                  <a:spLocks noChangeArrowheads="1"/>
                </p:cNvSpPr>
                <p:nvPr/>
              </p:nvSpPr>
              <p:spPr bwMode="auto">
                <a:xfrm>
                  <a:off x="54" y="2108"/>
                  <a:ext cx="8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Redo log buffer</a:t>
                  </a:r>
                </a:p>
              </p:txBody>
            </p:sp>
          </p:grpSp>
        </p:grpSp>
        <p:grpSp>
          <p:nvGrpSpPr>
            <p:cNvPr id="17426" name="Group 63"/>
            <p:cNvGrpSpPr>
              <a:grpSpLocks/>
            </p:cNvGrpSpPr>
            <p:nvPr/>
          </p:nvGrpSpPr>
          <p:grpSpPr bwMode="auto">
            <a:xfrm>
              <a:off x="7797800" y="2892424"/>
              <a:ext cx="1946275" cy="965200"/>
              <a:chOff x="1033" y="2185"/>
              <a:chExt cx="1226" cy="608"/>
            </a:xfrm>
          </p:grpSpPr>
          <p:sp>
            <p:nvSpPr>
              <p:cNvPr id="17427" name="Line 64"/>
              <p:cNvSpPr>
                <a:spLocks noChangeShapeType="1"/>
              </p:cNvSpPr>
              <p:nvPr/>
            </p:nvSpPr>
            <p:spPr bwMode="auto">
              <a:xfrm>
                <a:off x="1648" y="2601"/>
                <a:ext cx="0" cy="192"/>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28" name="Text Box 65"/>
              <p:cNvSpPr txBox="1">
                <a:spLocks noChangeArrowheads="1"/>
              </p:cNvSpPr>
              <p:nvPr/>
            </p:nvSpPr>
            <p:spPr bwMode="auto">
              <a:xfrm>
                <a:off x="1574" y="2588"/>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Log Writer</a:t>
                </a:r>
              </a:p>
            </p:txBody>
          </p:sp>
          <p:sp>
            <p:nvSpPr>
              <p:cNvPr id="17429" name="Oval 66"/>
              <p:cNvSpPr>
                <a:spLocks noChangeArrowheads="1"/>
              </p:cNvSpPr>
              <p:nvPr/>
            </p:nvSpPr>
            <p:spPr bwMode="blackWhite">
              <a:xfrm>
                <a:off x="1033" y="2185"/>
                <a:ext cx="1226" cy="391"/>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LGWR</a:t>
                </a:r>
              </a:p>
            </p:txBody>
          </p:sp>
        </p:grpSp>
      </p:grpSp>
    </p:spTree>
    <p:custDataLst>
      <p:tags r:id="rId1"/>
    </p:custDataLst>
    <p:extLst>
      <p:ext uri="{BB962C8B-B14F-4D97-AF65-F5344CB8AC3E}">
        <p14:creationId xmlns:p14="http://schemas.microsoft.com/office/powerpoint/2010/main" val="206472456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5612" y="1"/>
            <a:ext cx="9220200" cy="1066800"/>
          </a:xfrm>
        </p:spPr>
        <p:txBody>
          <a:bodyPr>
            <a:normAutofit fontScale="90000"/>
          </a:bodyPr>
          <a:lstStyle/>
          <a:p>
            <a:pPr eaLnBrk="1" hangingPunct="1"/>
            <a:r>
              <a:rPr lang="en-US" dirty="0"/>
              <a:t>Automatic Instance Recovery or Crash Recovery</a:t>
            </a:r>
            <a:endParaRPr lang="en-US" altLang="es-MX" dirty="0"/>
          </a:p>
        </p:txBody>
      </p:sp>
      <p:sp>
        <p:nvSpPr>
          <p:cNvPr id="9219" name="Content Placeholder 9"/>
          <p:cNvSpPr>
            <a:spLocks noGrp="1"/>
          </p:cNvSpPr>
          <p:nvPr>
            <p:ph idx="1"/>
          </p:nvPr>
        </p:nvSpPr>
        <p:spPr>
          <a:xfrm>
            <a:off x="622138" y="1242485"/>
            <a:ext cx="10944549" cy="3794194"/>
          </a:xfrm>
        </p:spPr>
        <p:txBody>
          <a:bodyPr/>
          <a:lstStyle/>
          <a:p>
            <a:pPr>
              <a:defRPr/>
            </a:pPr>
            <a:r>
              <a:rPr lang="en-US" dirty="0">
                <a:latin typeface="+mn-lt"/>
              </a:rPr>
              <a:t>Automatic instance or crash recovery:</a:t>
            </a:r>
          </a:p>
          <a:p>
            <a:pPr lvl="1">
              <a:defRPr/>
            </a:pPr>
            <a:r>
              <a:rPr lang="en-US" dirty="0">
                <a:latin typeface="+mn-lt"/>
              </a:rPr>
              <a:t>Is caused by attempts to open a database whose files are not synchronized on shutdown</a:t>
            </a:r>
          </a:p>
          <a:p>
            <a:pPr lvl="1">
              <a:defRPr/>
            </a:pPr>
            <a:r>
              <a:rPr lang="en-US" dirty="0">
                <a:latin typeface="+mn-lt"/>
              </a:rPr>
              <a:t>Uses information stored in redo log groups to synchronize files</a:t>
            </a:r>
          </a:p>
          <a:p>
            <a:pPr lvl="1">
              <a:defRPr/>
            </a:pPr>
            <a:r>
              <a:rPr lang="en-US" dirty="0">
                <a:latin typeface="+mn-lt"/>
              </a:rPr>
              <a:t>Involves two distinct operations:</a:t>
            </a:r>
          </a:p>
          <a:p>
            <a:pPr lvl="2">
              <a:defRPr/>
            </a:pPr>
            <a:r>
              <a:rPr lang="en-US" dirty="0">
                <a:latin typeface="+mn-lt"/>
              </a:rPr>
              <a:t>Rolling forward: Redo log changes (both committed and uncommitted) are applied to data files.</a:t>
            </a:r>
          </a:p>
          <a:p>
            <a:pPr lvl="2">
              <a:defRPr/>
            </a:pPr>
            <a:r>
              <a:rPr lang="en-US" dirty="0">
                <a:latin typeface="+mn-lt"/>
              </a:rPr>
              <a:t>Rolling back: Changes that are made but not committed are returned to their original state.</a:t>
            </a:r>
          </a:p>
          <a:p>
            <a:pPr>
              <a:defRPr/>
            </a:pPr>
            <a:endParaRPr lang="en-US" dirty="0">
              <a:latin typeface="+mn-lt"/>
            </a:endParaRPr>
          </a:p>
        </p:txBody>
      </p:sp>
    </p:spTree>
    <p:custDataLst>
      <p:tags r:id="rId1"/>
    </p:custDataLst>
    <p:extLst>
      <p:ext uri="{BB962C8B-B14F-4D97-AF65-F5344CB8AC3E}">
        <p14:creationId xmlns:p14="http://schemas.microsoft.com/office/powerpoint/2010/main" val="345517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6094412" y="684282"/>
            <a:ext cx="5453297" cy="5335518"/>
            <a:chOff x="761209" y="855663"/>
            <a:chExt cx="5485646" cy="3351609"/>
          </a:xfrm>
        </p:grpSpPr>
        <p:sp>
          <p:nvSpPr>
            <p:cNvPr id="85" name="Freeform 84"/>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86" name="Rounded Rectangle 85"/>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9458" name="Rectangle 2"/>
          <p:cNvSpPr>
            <a:spLocks noGrp="1" noChangeArrowheads="1"/>
          </p:cNvSpPr>
          <p:nvPr>
            <p:ph type="title"/>
          </p:nvPr>
        </p:nvSpPr>
        <p:spPr>
          <a:xfrm>
            <a:off x="351885" y="-38128"/>
            <a:ext cx="8837830" cy="741836"/>
          </a:xfrm>
        </p:spPr>
        <p:txBody>
          <a:bodyPr/>
          <a:lstStyle/>
          <a:p>
            <a:pPr eaLnBrk="1" hangingPunct="1"/>
            <a:r>
              <a:rPr lang="en-US" altLang="en-US" dirty="0"/>
              <a:t>Phases of Instance Recovery</a:t>
            </a:r>
          </a:p>
        </p:txBody>
      </p:sp>
      <p:sp>
        <p:nvSpPr>
          <p:cNvPr id="19459" name="Rectangle 3"/>
          <p:cNvSpPr>
            <a:spLocks noGrp="1" noChangeArrowheads="1"/>
          </p:cNvSpPr>
          <p:nvPr>
            <p:ph idx="1"/>
          </p:nvPr>
        </p:nvSpPr>
        <p:spPr/>
        <p:txBody>
          <a:bodyPr>
            <a:normAutofit fontScale="62500" lnSpcReduction="20000"/>
          </a:bodyPr>
          <a:lstStyle/>
          <a:p>
            <a:pPr lvl="1" eaLnBrk="1" hangingPunct="1">
              <a:buFont typeface="Arial" panose="020B0604020202020204" pitchFamily="34" charset="0"/>
              <a:buAutoNum type="arabicPeriod"/>
            </a:pPr>
            <a:r>
              <a:rPr lang="en-US" altLang="en-US" dirty="0"/>
              <a:t>Instance startup (data files</a:t>
            </a:r>
            <a:br>
              <a:rPr lang="en-US" altLang="en-US" dirty="0"/>
            </a:br>
            <a:r>
              <a:rPr lang="en-US" altLang="en-US" dirty="0"/>
              <a:t>are out of sync)</a:t>
            </a:r>
          </a:p>
          <a:p>
            <a:pPr lvl="1" eaLnBrk="1" hangingPunct="1">
              <a:buFont typeface="Arial" panose="020B0604020202020204" pitchFamily="34" charset="0"/>
              <a:buAutoNum type="arabicPeriod"/>
            </a:pPr>
            <a:r>
              <a:rPr lang="en-US" altLang="en-US" dirty="0"/>
              <a:t>Roll forward (redo)</a:t>
            </a:r>
          </a:p>
          <a:p>
            <a:pPr lvl="1" eaLnBrk="1" hangingPunct="1">
              <a:buFont typeface="Arial" panose="020B0604020202020204" pitchFamily="34" charset="0"/>
              <a:buAutoNum type="arabicPeriod"/>
            </a:pPr>
            <a:r>
              <a:rPr lang="en-US" altLang="en-US" dirty="0"/>
              <a:t>Committed and uncommitted </a:t>
            </a:r>
            <a:br>
              <a:rPr lang="en-US" altLang="en-US" dirty="0"/>
            </a:br>
            <a:r>
              <a:rPr lang="en-US" altLang="en-US" dirty="0"/>
              <a:t>data in files</a:t>
            </a:r>
          </a:p>
          <a:p>
            <a:pPr lvl="1" eaLnBrk="1" hangingPunct="1">
              <a:buFont typeface="Arial" panose="020B0604020202020204" pitchFamily="34" charset="0"/>
              <a:buAutoNum type="arabicPeriod"/>
            </a:pPr>
            <a:r>
              <a:rPr lang="en-US" altLang="en-US" dirty="0"/>
              <a:t>Database opened</a:t>
            </a:r>
          </a:p>
          <a:p>
            <a:pPr lvl="1" eaLnBrk="1" hangingPunct="1">
              <a:buFont typeface="Arial" panose="020B0604020202020204" pitchFamily="34" charset="0"/>
              <a:buAutoNum type="arabicPeriod"/>
            </a:pPr>
            <a:r>
              <a:rPr lang="en-US" altLang="en-US" dirty="0"/>
              <a:t>Roll back (undo)</a:t>
            </a:r>
          </a:p>
          <a:p>
            <a:pPr lvl="1" eaLnBrk="1" hangingPunct="1">
              <a:buFont typeface="Arial" panose="020B0604020202020204" pitchFamily="34" charset="0"/>
              <a:buAutoNum type="arabicPeriod"/>
            </a:pPr>
            <a:r>
              <a:rPr lang="en-US" altLang="en-US" dirty="0"/>
              <a:t>Committed data in files</a:t>
            </a:r>
          </a:p>
        </p:txBody>
      </p:sp>
      <p:grpSp>
        <p:nvGrpSpPr>
          <p:cNvPr id="2" name="Group 1"/>
          <p:cNvGrpSpPr/>
          <p:nvPr/>
        </p:nvGrpSpPr>
        <p:grpSpPr>
          <a:xfrm>
            <a:off x="6432403" y="1143974"/>
            <a:ext cx="4777314" cy="4416135"/>
            <a:chOff x="5446251" y="990600"/>
            <a:chExt cx="5780549" cy="4857749"/>
          </a:xfrm>
        </p:grpSpPr>
        <p:grpSp>
          <p:nvGrpSpPr>
            <p:cNvPr id="19460" name="Group 4"/>
            <p:cNvGrpSpPr>
              <a:grpSpLocks/>
            </p:cNvGrpSpPr>
            <p:nvPr/>
          </p:nvGrpSpPr>
          <p:grpSpPr bwMode="auto">
            <a:xfrm>
              <a:off x="5446251" y="4302124"/>
              <a:ext cx="1665288" cy="1470025"/>
              <a:chOff x="997" y="2996"/>
              <a:chExt cx="1049" cy="926"/>
            </a:xfrm>
          </p:grpSpPr>
          <p:sp>
            <p:nvSpPr>
              <p:cNvPr id="19522" name="Freeform 5"/>
              <p:cNvSpPr>
                <a:spLocks/>
              </p:cNvSpPr>
              <p:nvPr/>
            </p:nvSpPr>
            <p:spPr bwMode="gray">
              <a:xfrm>
                <a:off x="997" y="3239"/>
                <a:ext cx="336" cy="454"/>
              </a:xfrm>
              <a:custGeom>
                <a:avLst/>
                <a:gdLst>
                  <a:gd name="T0" fmla="*/ 654976 w 278"/>
                  <a:gd name="T1" fmla="*/ 1161 h 430"/>
                  <a:gd name="T2" fmla="*/ 637346 w 278"/>
                  <a:gd name="T3" fmla="*/ 1232 h 430"/>
                  <a:gd name="T4" fmla="*/ 628013 w 278"/>
                  <a:gd name="T5" fmla="*/ 1326 h 430"/>
                  <a:gd name="T6" fmla="*/ 616011 w 278"/>
                  <a:gd name="T7" fmla="*/ 1446 h 430"/>
                  <a:gd name="T8" fmla="*/ 610239 w 278"/>
                  <a:gd name="T9" fmla="*/ 1538 h 430"/>
                  <a:gd name="T10" fmla="*/ 599793 w 278"/>
                  <a:gd name="T11" fmla="*/ 1635 h 430"/>
                  <a:gd name="T12" fmla="*/ 597096 w 278"/>
                  <a:gd name="T13" fmla="*/ 1758 h 430"/>
                  <a:gd name="T14" fmla="*/ 590161 w 278"/>
                  <a:gd name="T15" fmla="*/ 1856 h 430"/>
                  <a:gd name="T16" fmla="*/ 590161 w 278"/>
                  <a:gd name="T17" fmla="*/ 1998 h 430"/>
                  <a:gd name="T18" fmla="*/ 590161 w 278"/>
                  <a:gd name="T19" fmla="*/ 2079 h 430"/>
                  <a:gd name="T20" fmla="*/ 597096 w 278"/>
                  <a:gd name="T21" fmla="*/ 2195 h 430"/>
                  <a:gd name="T22" fmla="*/ 604355 w 278"/>
                  <a:gd name="T23" fmla="*/ 2408 h 430"/>
                  <a:gd name="T24" fmla="*/ 622191 w 278"/>
                  <a:gd name="T25" fmla="*/ 2622 h 430"/>
                  <a:gd name="T26" fmla="*/ 643236 w 278"/>
                  <a:gd name="T27" fmla="*/ 2798 h 430"/>
                  <a:gd name="T28" fmla="*/ 134012 w 278"/>
                  <a:gd name="T29" fmla="*/ 3969 h 430"/>
                  <a:gd name="T30" fmla="*/ 102465 w 278"/>
                  <a:gd name="T31" fmla="*/ 3737 h 430"/>
                  <a:gd name="T32" fmla="*/ 78114 w 278"/>
                  <a:gd name="T33" fmla="*/ 3511 h 430"/>
                  <a:gd name="T34" fmla="*/ 53474 w 278"/>
                  <a:gd name="T35" fmla="*/ 3275 h 430"/>
                  <a:gd name="T36" fmla="*/ 36606 w 278"/>
                  <a:gd name="T37" fmla="*/ 3022 h 430"/>
                  <a:gd name="T38" fmla="*/ 17154 w 278"/>
                  <a:gd name="T39" fmla="*/ 2783 h 430"/>
                  <a:gd name="T40" fmla="*/ 8039 w 278"/>
                  <a:gd name="T41" fmla="*/ 2516 h 430"/>
                  <a:gd name="T42" fmla="*/ 0 w 278"/>
                  <a:gd name="T43" fmla="*/ 2257 h 430"/>
                  <a:gd name="T44" fmla="*/ 0 w 278"/>
                  <a:gd name="T45" fmla="*/ 1998 h 430"/>
                  <a:gd name="T46" fmla="*/ 0 w 278"/>
                  <a:gd name="T47" fmla="*/ 1715 h 430"/>
                  <a:gd name="T48" fmla="*/ 8039 w 278"/>
                  <a:gd name="T49" fmla="*/ 1457 h 430"/>
                  <a:gd name="T50" fmla="*/ 17154 w 278"/>
                  <a:gd name="T51" fmla="*/ 1173 h 430"/>
                  <a:gd name="T52" fmla="*/ 36606 w 278"/>
                  <a:gd name="T53" fmla="*/ 940 h 430"/>
                  <a:gd name="T54" fmla="*/ 57393 w 278"/>
                  <a:gd name="T55" fmla="*/ 681 h 430"/>
                  <a:gd name="T56" fmla="*/ 78114 w 278"/>
                  <a:gd name="T57" fmla="*/ 444 h 430"/>
                  <a:gd name="T58" fmla="*/ 102465 w 278"/>
                  <a:gd name="T59" fmla="*/ 220 h 430"/>
                  <a:gd name="T60" fmla="*/ 134012 w 278"/>
                  <a:gd name="T61" fmla="*/ 0 h 430"/>
                  <a:gd name="T62" fmla="*/ 654976 w 278"/>
                  <a:gd name="T63" fmla="*/ 1161 h 4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8"/>
                  <a:gd name="T97" fmla="*/ 0 h 430"/>
                  <a:gd name="T98" fmla="*/ 278 w 278"/>
                  <a:gd name="T99" fmla="*/ 430 h 4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8" h="430">
                    <a:moveTo>
                      <a:pt x="277" y="124"/>
                    </a:moveTo>
                    <a:lnTo>
                      <a:pt x="270" y="133"/>
                    </a:lnTo>
                    <a:lnTo>
                      <a:pt x="265" y="144"/>
                    </a:lnTo>
                    <a:lnTo>
                      <a:pt x="261" y="155"/>
                    </a:lnTo>
                    <a:lnTo>
                      <a:pt x="257" y="166"/>
                    </a:lnTo>
                    <a:lnTo>
                      <a:pt x="254" y="177"/>
                    </a:lnTo>
                    <a:lnTo>
                      <a:pt x="252" y="190"/>
                    </a:lnTo>
                    <a:lnTo>
                      <a:pt x="250" y="201"/>
                    </a:lnTo>
                    <a:lnTo>
                      <a:pt x="250" y="214"/>
                    </a:lnTo>
                    <a:lnTo>
                      <a:pt x="250" y="225"/>
                    </a:lnTo>
                    <a:lnTo>
                      <a:pt x="252" y="238"/>
                    </a:lnTo>
                    <a:lnTo>
                      <a:pt x="256" y="260"/>
                    </a:lnTo>
                    <a:lnTo>
                      <a:pt x="263" y="281"/>
                    </a:lnTo>
                    <a:lnTo>
                      <a:pt x="272" y="301"/>
                    </a:lnTo>
                    <a:lnTo>
                      <a:pt x="57" y="429"/>
                    </a:lnTo>
                    <a:lnTo>
                      <a:pt x="44" y="403"/>
                    </a:lnTo>
                    <a:lnTo>
                      <a:pt x="33" y="379"/>
                    </a:lnTo>
                    <a:lnTo>
                      <a:pt x="22" y="353"/>
                    </a:lnTo>
                    <a:lnTo>
                      <a:pt x="15" y="327"/>
                    </a:lnTo>
                    <a:lnTo>
                      <a:pt x="7" y="299"/>
                    </a:lnTo>
                    <a:lnTo>
                      <a:pt x="3" y="272"/>
                    </a:lnTo>
                    <a:lnTo>
                      <a:pt x="0" y="244"/>
                    </a:lnTo>
                    <a:lnTo>
                      <a:pt x="0" y="214"/>
                    </a:lnTo>
                    <a:lnTo>
                      <a:pt x="0" y="185"/>
                    </a:lnTo>
                    <a:lnTo>
                      <a:pt x="3" y="157"/>
                    </a:lnTo>
                    <a:lnTo>
                      <a:pt x="7" y="127"/>
                    </a:lnTo>
                    <a:lnTo>
                      <a:pt x="15" y="101"/>
                    </a:lnTo>
                    <a:lnTo>
                      <a:pt x="24" y="74"/>
                    </a:lnTo>
                    <a:lnTo>
                      <a:pt x="33" y="48"/>
                    </a:lnTo>
                    <a:lnTo>
                      <a:pt x="44" y="24"/>
                    </a:lnTo>
                    <a:lnTo>
                      <a:pt x="57" y="0"/>
                    </a:lnTo>
                    <a:lnTo>
                      <a:pt x="277" y="124"/>
                    </a:lnTo>
                  </a:path>
                </a:pathLst>
              </a:custGeom>
              <a:solidFill>
                <a:srgbClr val="99CC99"/>
              </a:solidFill>
              <a:ln>
                <a:noFill/>
              </a:ln>
              <a:extLst>
                <a:ext uri="{91240B29-F687-4F45-9708-019B960494DF}">
                  <a14:hiddenLine xmlns:a14="http://schemas.microsoft.com/office/drawing/2010/main" w="9525" cap="rnd" cmpd="sng">
                    <a:solidFill>
                      <a:srgbClr val="000000"/>
                    </a:solidFill>
                    <a:prstDash val="solid"/>
                    <a:round/>
                    <a:headEnd type="none" w="med" len="med"/>
                    <a:tailEnd type="none" w="med" len="med"/>
                  </a14:hiddenLine>
                </a:ext>
              </a:extLst>
            </p:spPr>
            <p:txBody>
              <a:bodyPr/>
              <a:lstStyle/>
              <a:p>
                <a:endParaRPr lang="en-US" dirty="0"/>
              </a:p>
            </p:txBody>
          </p:sp>
          <p:sp>
            <p:nvSpPr>
              <p:cNvPr id="19523" name="Freeform 6"/>
              <p:cNvSpPr>
                <a:spLocks/>
              </p:cNvSpPr>
              <p:nvPr/>
            </p:nvSpPr>
            <p:spPr bwMode="gray">
              <a:xfrm>
                <a:off x="1067" y="3560"/>
                <a:ext cx="450" cy="362"/>
              </a:xfrm>
              <a:custGeom>
                <a:avLst/>
                <a:gdLst>
                  <a:gd name="T0" fmla="*/ 528346 w 372"/>
                  <a:gd name="T1" fmla="*/ 0 h 343"/>
                  <a:gd name="T2" fmla="*/ 545139 w 372"/>
                  <a:gd name="T3" fmla="*/ 104 h 343"/>
                  <a:gd name="T4" fmla="*/ 560506 w 372"/>
                  <a:gd name="T5" fmla="*/ 169 h 343"/>
                  <a:gd name="T6" fmla="*/ 574748 w 372"/>
                  <a:gd name="T7" fmla="*/ 246 h 343"/>
                  <a:gd name="T8" fmla="*/ 596402 w 372"/>
                  <a:gd name="T9" fmla="*/ 332 h 343"/>
                  <a:gd name="T10" fmla="*/ 617989 w 372"/>
                  <a:gd name="T11" fmla="*/ 400 h 343"/>
                  <a:gd name="T12" fmla="*/ 640720 w 372"/>
                  <a:gd name="T13" fmla="*/ 483 h 343"/>
                  <a:gd name="T14" fmla="*/ 663290 w 372"/>
                  <a:gd name="T15" fmla="*/ 538 h 343"/>
                  <a:gd name="T16" fmla="*/ 686867 w 372"/>
                  <a:gd name="T17" fmla="*/ 608 h 343"/>
                  <a:gd name="T18" fmla="*/ 713096 w 372"/>
                  <a:gd name="T19" fmla="*/ 649 h 343"/>
                  <a:gd name="T20" fmla="*/ 735129 w 372"/>
                  <a:gd name="T21" fmla="*/ 704 h 343"/>
                  <a:gd name="T22" fmla="*/ 761750 w 372"/>
                  <a:gd name="T23" fmla="*/ 743 h 343"/>
                  <a:gd name="T24" fmla="*/ 793229 w 372"/>
                  <a:gd name="T25" fmla="*/ 784 h 343"/>
                  <a:gd name="T26" fmla="*/ 820816 w 372"/>
                  <a:gd name="T27" fmla="*/ 798 h 343"/>
                  <a:gd name="T28" fmla="*/ 849850 w 372"/>
                  <a:gd name="T29" fmla="*/ 799 h 343"/>
                  <a:gd name="T30" fmla="*/ 879856 w 372"/>
                  <a:gd name="T31" fmla="*/ 827 h 343"/>
                  <a:gd name="T32" fmla="*/ 910759 w 372"/>
                  <a:gd name="T33" fmla="*/ 827 h 343"/>
                  <a:gd name="T34" fmla="*/ 910759 w 372"/>
                  <a:gd name="T35" fmla="*/ 3114 h 343"/>
                  <a:gd name="T36" fmla="*/ 838479 w 372"/>
                  <a:gd name="T37" fmla="*/ 3099 h 343"/>
                  <a:gd name="T38" fmla="*/ 765867 w 372"/>
                  <a:gd name="T39" fmla="*/ 3082 h 343"/>
                  <a:gd name="T40" fmla="*/ 694044 w 372"/>
                  <a:gd name="T41" fmla="*/ 3029 h 343"/>
                  <a:gd name="T42" fmla="*/ 627971 w 372"/>
                  <a:gd name="T43" fmla="*/ 2973 h 343"/>
                  <a:gd name="T44" fmla="*/ 562989 w 372"/>
                  <a:gd name="T45" fmla="*/ 2914 h 343"/>
                  <a:gd name="T46" fmla="*/ 501070 w 372"/>
                  <a:gd name="T47" fmla="*/ 2796 h 343"/>
                  <a:gd name="T48" fmla="*/ 436766 w 372"/>
                  <a:gd name="T49" fmla="*/ 2697 h 343"/>
                  <a:gd name="T50" fmla="*/ 376605 w 372"/>
                  <a:gd name="T51" fmla="*/ 2611 h 343"/>
                  <a:gd name="T52" fmla="*/ 318047 w 372"/>
                  <a:gd name="T53" fmla="*/ 2474 h 343"/>
                  <a:gd name="T54" fmla="*/ 261956 w 372"/>
                  <a:gd name="T55" fmla="*/ 2294 h 343"/>
                  <a:gd name="T56" fmla="*/ 212754 w 372"/>
                  <a:gd name="T57" fmla="*/ 2125 h 343"/>
                  <a:gd name="T58" fmla="*/ 163039 w 372"/>
                  <a:gd name="T59" fmla="*/ 1954 h 343"/>
                  <a:gd name="T60" fmla="*/ 118104 w 372"/>
                  <a:gd name="T61" fmla="*/ 1790 h 343"/>
                  <a:gd name="T62" fmla="*/ 71129 w 372"/>
                  <a:gd name="T63" fmla="*/ 1575 h 343"/>
                  <a:gd name="T64" fmla="*/ 37692 w 372"/>
                  <a:gd name="T65" fmla="*/ 1368 h 343"/>
                  <a:gd name="T66" fmla="*/ 0 w 372"/>
                  <a:gd name="T67" fmla="*/ 1164 h 343"/>
                  <a:gd name="T68" fmla="*/ 528346 w 372"/>
                  <a:gd name="T69" fmla="*/ 0 h 3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343"/>
                  <a:gd name="T107" fmla="*/ 372 w 372"/>
                  <a:gd name="T108" fmla="*/ 343 h 3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343">
                    <a:moveTo>
                      <a:pt x="215" y="0"/>
                    </a:moveTo>
                    <a:lnTo>
                      <a:pt x="222" y="11"/>
                    </a:lnTo>
                    <a:lnTo>
                      <a:pt x="228" y="20"/>
                    </a:lnTo>
                    <a:lnTo>
                      <a:pt x="235" y="27"/>
                    </a:lnTo>
                    <a:lnTo>
                      <a:pt x="243" y="37"/>
                    </a:lnTo>
                    <a:lnTo>
                      <a:pt x="252" y="44"/>
                    </a:lnTo>
                    <a:lnTo>
                      <a:pt x="261" y="53"/>
                    </a:lnTo>
                    <a:lnTo>
                      <a:pt x="270" y="59"/>
                    </a:lnTo>
                    <a:lnTo>
                      <a:pt x="280" y="66"/>
                    </a:lnTo>
                    <a:lnTo>
                      <a:pt x="291" y="72"/>
                    </a:lnTo>
                    <a:lnTo>
                      <a:pt x="300" y="77"/>
                    </a:lnTo>
                    <a:lnTo>
                      <a:pt x="311" y="81"/>
                    </a:lnTo>
                    <a:lnTo>
                      <a:pt x="324" y="85"/>
                    </a:lnTo>
                    <a:lnTo>
                      <a:pt x="335" y="87"/>
                    </a:lnTo>
                    <a:lnTo>
                      <a:pt x="346" y="88"/>
                    </a:lnTo>
                    <a:lnTo>
                      <a:pt x="359" y="90"/>
                    </a:lnTo>
                    <a:lnTo>
                      <a:pt x="371" y="90"/>
                    </a:lnTo>
                    <a:lnTo>
                      <a:pt x="371" y="342"/>
                    </a:lnTo>
                    <a:lnTo>
                      <a:pt x="341" y="340"/>
                    </a:lnTo>
                    <a:lnTo>
                      <a:pt x="313" y="338"/>
                    </a:lnTo>
                    <a:lnTo>
                      <a:pt x="283" y="333"/>
                    </a:lnTo>
                    <a:lnTo>
                      <a:pt x="256" y="327"/>
                    </a:lnTo>
                    <a:lnTo>
                      <a:pt x="230" y="318"/>
                    </a:lnTo>
                    <a:lnTo>
                      <a:pt x="204" y="307"/>
                    </a:lnTo>
                    <a:lnTo>
                      <a:pt x="178" y="296"/>
                    </a:lnTo>
                    <a:lnTo>
                      <a:pt x="154" y="283"/>
                    </a:lnTo>
                    <a:lnTo>
                      <a:pt x="130" y="268"/>
                    </a:lnTo>
                    <a:lnTo>
                      <a:pt x="107" y="251"/>
                    </a:lnTo>
                    <a:lnTo>
                      <a:pt x="87" y="233"/>
                    </a:lnTo>
                    <a:lnTo>
                      <a:pt x="66" y="214"/>
                    </a:lnTo>
                    <a:lnTo>
                      <a:pt x="48" y="194"/>
                    </a:lnTo>
                    <a:lnTo>
                      <a:pt x="29" y="172"/>
                    </a:lnTo>
                    <a:lnTo>
                      <a:pt x="15" y="149"/>
                    </a:lnTo>
                    <a:lnTo>
                      <a:pt x="0" y="127"/>
                    </a:lnTo>
                    <a:lnTo>
                      <a:pt x="215" y="0"/>
                    </a:lnTo>
                  </a:path>
                </a:pathLst>
              </a:custGeom>
              <a:solidFill>
                <a:srgbClr val="99CC99"/>
              </a:solidFill>
              <a:ln>
                <a:noFill/>
              </a:ln>
              <a:extLst>
                <a:ext uri="{91240B29-F687-4F45-9708-019B960494DF}">
                  <a14:hiddenLine xmlns:a14="http://schemas.microsoft.com/office/drawing/2010/main" w="9525" cap="rnd" cmpd="sng">
                    <a:solidFill>
                      <a:srgbClr val="000000"/>
                    </a:solidFill>
                    <a:prstDash val="solid"/>
                    <a:round/>
                    <a:headEnd type="none" w="med" len="med"/>
                    <a:tailEnd type="none" w="med" len="med"/>
                  </a14:hiddenLine>
                </a:ext>
              </a:extLst>
            </p:spPr>
            <p:txBody>
              <a:bodyPr/>
              <a:lstStyle/>
              <a:p>
                <a:endParaRPr lang="en-US" dirty="0"/>
              </a:p>
            </p:txBody>
          </p:sp>
          <p:sp>
            <p:nvSpPr>
              <p:cNvPr id="19524" name="Freeform 7"/>
              <p:cNvSpPr>
                <a:spLocks/>
              </p:cNvSpPr>
              <p:nvPr/>
            </p:nvSpPr>
            <p:spPr bwMode="gray">
              <a:xfrm>
                <a:off x="1519" y="3562"/>
                <a:ext cx="453" cy="360"/>
              </a:xfrm>
              <a:custGeom>
                <a:avLst/>
                <a:gdLst>
                  <a:gd name="T0" fmla="*/ 0 w 375"/>
                  <a:gd name="T1" fmla="*/ 806 h 341"/>
                  <a:gd name="T2" fmla="*/ 26680 w 375"/>
                  <a:gd name="T3" fmla="*/ 806 h 341"/>
                  <a:gd name="T4" fmla="*/ 56813 w 375"/>
                  <a:gd name="T5" fmla="*/ 797 h 341"/>
                  <a:gd name="T6" fmla="*/ 82905 w 375"/>
                  <a:gd name="T7" fmla="*/ 796 h 341"/>
                  <a:gd name="T8" fmla="*/ 108446 w 375"/>
                  <a:gd name="T9" fmla="*/ 763 h 341"/>
                  <a:gd name="T10" fmla="*/ 135337 w 375"/>
                  <a:gd name="T11" fmla="*/ 723 h 341"/>
                  <a:gd name="T12" fmla="*/ 163487 w 375"/>
                  <a:gd name="T13" fmla="*/ 685 h 341"/>
                  <a:gd name="T14" fmla="*/ 187001 w 375"/>
                  <a:gd name="T15" fmla="*/ 643 h 341"/>
                  <a:gd name="T16" fmla="*/ 208661 w 375"/>
                  <a:gd name="T17" fmla="*/ 601 h 341"/>
                  <a:gd name="T18" fmla="*/ 233892 w 375"/>
                  <a:gd name="T19" fmla="*/ 545 h 341"/>
                  <a:gd name="T20" fmla="*/ 254629 w 375"/>
                  <a:gd name="T21" fmla="*/ 469 h 341"/>
                  <a:gd name="T22" fmla="*/ 272884 w 375"/>
                  <a:gd name="T23" fmla="*/ 411 h 341"/>
                  <a:gd name="T24" fmla="*/ 293025 w 375"/>
                  <a:gd name="T25" fmla="*/ 331 h 341"/>
                  <a:gd name="T26" fmla="*/ 311207 w 375"/>
                  <a:gd name="T27" fmla="*/ 259 h 341"/>
                  <a:gd name="T28" fmla="*/ 329388 w 375"/>
                  <a:gd name="T29" fmla="*/ 159 h 341"/>
                  <a:gd name="T30" fmla="*/ 343720 w 375"/>
                  <a:gd name="T31" fmla="*/ 98 h 341"/>
                  <a:gd name="T32" fmla="*/ 358985 w 375"/>
                  <a:gd name="T33" fmla="*/ 0 h 341"/>
                  <a:gd name="T34" fmla="*/ 866864 w 375"/>
                  <a:gd name="T35" fmla="*/ 1142 h 341"/>
                  <a:gd name="T36" fmla="*/ 831506 w 375"/>
                  <a:gd name="T37" fmla="*/ 1354 h 341"/>
                  <a:gd name="T38" fmla="*/ 791242 w 375"/>
                  <a:gd name="T39" fmla="*/ 1562 h 341"/>
                  <a:gd name="T40" fmla="*/ 753772 w 375"/>
                  <a:gd name="T41" fmla="*/ 1754 h 341"/>
                  <a:gd name="T42" fmla="*/ 711363 w 375"/>
                  <a:gd name="T43" fmla="*/ 1937 h 341"/>
                  <a:gd name="T44" fmla="*/ 662700 w 375"/>
                  <a:gd name="T45" fmla="*/ 2136 h 341"/>
                  <a:gd name="T46" fmla="*/ 611383 w 375"/>
                  <a:gd name="T47" fmla="*/ 2279 h 341"/>
                  <a:gd name="T48" fmla="*/ 559728 w 375"/>
                  <a:gd name="T49" fmla="*/ 2432 h 341"/>
                  <a:gd name="T50" fmla="*/ 505079 w 375"/>
                  <a:gd name="T51" fmla="*/ 2595 h 341"/>
                  <a:gd name="T52" fmla="*/ 448858 w 375"/>
                  <a:gd name="T53" fmla="*/ 2709 h 341"/>
                  <a:gd name="T54" fmla="*/ 388627 w 375"/>
                  <a:gd name="T55" fmla="*/ 2815 h 341"/>
                  <a:gd name="T56" fmla="*/ 329388 w 375"/>
                  <a:gd name="T57" fmla="*/ 2922 h 341"/>
                  <a:gd name="T58" fmla="*/ 267586 w 375"/>
                  <a:gd name="T59" fmla="*/ 2982 h 341"/>
                  <a:gd name="T60" fmla="*/ 203646 w 375"/>
                  <a:gd name="T61" fmla="*/ 3054 h 341"/>
                  <a:gd name="T62" fmla="*/ 135337 w 375"/>
                  <a:gd name="T63" fmla="*/ 3108 h 341"/>
                  <a:gd name="T64" fmla="*/ 70947 w 375"/>
                  <a:gd name="T65" fmla="*/ 3123 h 341"/>
                  <a:gd name="T66" fmla="*/ 0 w 375"/>
                  <a:gd name="T67" fmla="*/ 3138 h 341"/>
                  <a:gd name="T68" fmla="*/ 0 w 375"/>
                  <a:gd name="T69" fmla="*/ 806 h 3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5"/>
                  <a:gd name="T106" fmla="*/ 0 h 341"/>
                  <a:gd name="T107" fmla="*/ 375 w 375"/>
                  <a:gd name="T108" fmla="*/ 341 h 3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5" h="341">
                    <a:moveTo>
                      <a:pt x="0" y="88"/>
                    </a:moveTo>
                    <a:lnTo>
                      <a:pt x="12" y="88"/>
                    </a:lnTo>
                    <a:lnTo>
                      <a:pt x="25" y="86"/>
                    </a:lnTo>
                    <a:lnTo>
                      <a:pt x="36" y="85"/>
                    </a:lnTo>
                    <a:lnTo>
                      <a:pt x="47" y="83"/>
                    </a:lnTo>
                    <a:lnTo>
                      <a:pt x="58" y="79"/>
                    </a:lnTo>
                    <a:lnTo>
                      <a:pt x="70" y="75"/>
                    </a:lnTo>
                    <a:lnTo>
                      <a:pt x="81" y="70"/>
                    </a:lnTo>
                    <a:lnTo>
                      <a:pt x="90" y="64"/>
                    </a:lnTo>
                    <a:lnTo>
                      <a:pt x="101" y="59"/>
                    </a:lnTo>
                    <a:lnTo>
                      <a:pt x="110" y="51"/>
                    </a:lnTo>
                    <a:lnTo>
                      <a:pt x="118" y="44"/>
                    </a:lnTo>
                    <a:lnTo>
                      <a:pt x="127" y="36"/>
                    </a:lnTo>
                    <a:lnTo>
                      <a:pt x="134" y="27"/>
                    </a:lnTo>
                    <a:lnTo>
                      <a:pt x="142" y="18"/>
                    </a:lnTo>
                    <a:lnTo>
                      <a:pt x="149" y="9"/>
                    </a:lnTo>
                    <a:lnTo>
                      <a:pt x="155" y="0"/>
                    </a:lnTo>
                    <a:lnTo>
                      <a:pt x="374" y="123"/>
                    </a:lnTo>
                    <a:lnTo>
                      <a:pt x="359" y="146"/>
                    </a:lnTo>
                    <a:lnTo>
                      <a:pt x="342" y="170"/>
                    </a:lnTo>
                    <a:lnTo>
                      <a:pt x="325" y="190"/>
                    </a:lnTo>
                    <a:lnTo>
                      <a:pt x="307" y="210"/>
                    </a:lnTo>
                    <a:lnTo>
                      <a:pt x="286" y="231"/>
                    </a:lnTo>
                    <a:lnTo>
                      <a:pt x="264" y="247"/>
                    </a:lnTo>
                    <a:lnTo>
                      <a:pt x="242" y="264"/>
                    </a:lnTo>
                    <a:lnTo>
                      <a:pt x="218" y="281"/>
                    </a:lnTo>
                    <a:lnTo>
                      <a:pt x="194" y="294"/>
                    </a:lnTo>
                    <a:lnTo>
                      <a:pt x="168" y="305"/>
                    </a:lnTo>
                    <a:lnTo>
                      <a:pt x="142" y="316"/>
                    </a:lnTo>
                    <a:lnTo>
                      <a:pt x="116" y="323"/>
                    </a:lnTo>
                    <a:lnTo>
                      <a:pt x="88" y="331"/>
                    </a:lnTo>
                    <a:lnTo>
                      <a:pt x="58" y="336"/>
                    </a:lnTo>
                    <a:lnTo>
                      <a:pt x="31" y="338"/>
                    </a:lnTo>
                    <a:lnTo>
                      <a:pt x="0" y="340"/>
                    </a:lnTo>
                    <a:lnTo>
                      <a:pt x="0" y="88"/>
                    </a:lnTo>
                  </a:path>
                </a:pathLst>
              </a:custGeom>
              <a:solidFill>
                <a:srgbClr val="99CC99"/>
              </a:solidFill>
              <a:ln>
                <a:noFill/>
              </a:ln>
              <a:extLst>
                <a:ext uri="{91240B29-F687-4F45-9708-019B960494DF}">
                  <a14:hiddenLine xmlns:a14="http://schemas.microsoft.com/office/drawing/2010/main" w="9525" cap="rnd" cmpd="sng">
                    <a:solidFill>
                      <a:srgbClr val="000000"/>
                    </a:solidFill>
                    <a:prstDash val="solid"/>
                    <a:round/>
                    <a:headEnd type="none" w="med" len="med"/>
                    <a:tailEnd type="none" w="med" len="med"/>
                  </a14:hiddenLine>
                </a:ext>
              </a:extLst>
            </p:spPr>
            <p:txBody>
              <a:bodyPr/>
              <a:lstStyle/>
              <a:p>
                <a:endParaRPr lang="en-US" dirty="0"/>
              </a:p>
            </p:txBody>
          </p:sp>
          <p:sp>
            <p:nvSpPr>
              <p:cNvPr id="19525" name="Freeform 8"/>
              <p:cNvSpPr>
                <a:spLocks/>
              </p:cNvSpPr>
              <p:nvPr/>
            </p:nvSpPr>
            <p:spPr bwMode="gray">
              <a:xfrm>
                <a:off x="1698" y="3232"/>
                <a:ext cx="338" cy="452"/>
              </a:xfrm>
              <a:custGeom>
                <a:avLst/>
                <a:gdLst>
                  <a:gd name="T0" fmla="*/ 8511 w 279"/>
                  <a:gd name="T1" fmla="*/ 2848 h 428"/>
                  <a:gd name="T2" fmla="*/ 23472 w 279"/>
                  <a:gd name="T3" fmla="*/ 2722 h 428"/>
                  <a:gd name="T4" fmla="*/ 34449 w 279"/>
                  <a:gd name="T5" fmla="*/ 2653 h 428"/>
                  <a:gd name="T6" fmla="*/ 41734 w 279"/>
                  <a:gd name="T7" fmla="*/ 2554 h 428"/>
                  <a:gd name="T8" fmla="*/ 50692 w 279"/>
                  <a:gd name="T9" fmla="*/ 2427 h 428"/>
                  <a:gd name="T10" fmla="*/ 61412 w 279"/>
                  <a:gd name="T11" fmla="*/ 2323 h 428"/>
                  <a:gd name="T12" fmla="*/ 67376 w 279"/>
                  <a:gd name="T13" fmla="*/ 2241 h 428"/>
                  <a:gd name="T14" fmla="*/ 67376 w 279"/>
                  <a:gd name="T15" fmla="*/ 2131 h 428"/>
                  <a:gd name="T16" fmla="*/ 70213 w 279"/>
                  <a:gd name="T17" fmla="*/ 2017 h 428"/>
                  <a:gd name="T18" fmla="*/ 67376 w 279"/>
                  <a:gd name="T19" fmla="*/ 1888 h 428"/>
                  <a:gd name="T20" fmla="*/ 67376 w 279"/>
                  <a:gd name="T21" fmla="*/ 1755 h 428"/>
                  <a:gd name="T22" fmla="*/ 57957 w 279"/>
                  <a:gd name="T23" fmla="*/ 1655 h 428"/>
                  <a:gd name="T24" fmla="*/ 50692 w 279"/>
                  <a:gd name="T25" fmla="*/ 1549 h 428"/>
                  <a:gd name="T26" fmla="*/ 41734 w 279"/>
                  <a:gd name="T27" fmla="*/ 1447 h 428"/>
                  <a:gd name="T28" fmla="*/ 28436 w 279"/>
                  <a:gd name="T29" fmla="*/ 1326 h 428"/>
                  <a:gd name="T30" fmla="*/ 18332 w 279"/>
                  <a:gd name="T31" fmla="*/ 1240 h 428"/>
                  <a:gd name="T32" fmla="*/ 0 w 279"/>
                  <a:gd name="T33" fmla="*/ 1156 h 428"/>
                  <a:gd name="T34" fmla="*/ 572836 w 279"/>
                  <a:gd name="T35" fmla="*/ 0 h 428"/>
                  <a:gd name="T36" fmla="*/ 607477 w 279"/>
                  <a:gd name="T37" fmla="*/ 245 h 428"/>
                  <a:gd name="T38" fmla="*/ 637089 w 279"/>
                  <a:gd name="T39" fmla="*/ 465 h 428"/>
                  <a:gd name="T40" fmla="*/ 664137 w 279"/>
                  <a:gd name="T41" fmla="*/ 715 h 428"/>
                  <a:gd name="T42" fmla="*/ 685460 w 279"/>
                  <a:gd name="T43" fmla="*/ 944 h 428"/>
                  <a:gd name="T44" fmla="*/ 703751 w 279"/>
                  <a:gd name="T45" fmla="*/ 1221 h 428"/>
                  <a:gd name="T46" fmla="*/ 714026 w 279"/>
                  <a:gd name="T47" fmla="*/ 1467 h 428"/>
                  <a:gd name="T48" fmla="*/ 719652 w 279"/>
                  <a:gd name="T49" fmla="*/ 1728 h 428"/>
                  <a:gd name="T50" fmla="*/ 722350 w 279"/>
                  <a:gd name="T51" fmla="*/ 2017 h 428"/>
                  <a:gd name="T52" fmla="*/ 719652 w 279"/>
                  <a:gd name="T53" fmla="*/ 2290 h 428"/>
                  <a:gd name="T54" fmla="*/ 714026 w 279"/>
                  <a:gd name="T55" fmla="*/ 2554 h 428"/>
                  <a:gd name="T56" fmla="*/ 703751 w 279"/>
                  <a:gd name="T57" fmla="*/ 2802 h 428"/>
                  <a:gd name="T58" fmla="*/ 685460 w 279"/>
                  <a:gd name="T59" fmla="*/ 3036 h 428"/>
                  <a:gd name="T60" fmla="*/ 664137 w 279"/>
                  <a:gd name="T61" fmla="*/ 3296 h 428"/>
                  <a:gd name="T62" fmla="*/ 639915 w 279"/>
                  <a:gd name="T63" fmla="*/ 3543 h 428"/>
                  <a:gd name="T64" fmla="*/ 612154 w 279"/>
                  <a:gd name="T65" fmla="*/ 3777 h 428"/>
                  <a:gd name="T66" fmla="*/ 579237 w 279"/>
                  <a:gd name="T67" fmla="*/ 3990 h 428"/>
                  <a:gd name="T68" fmla="*/ 8511 w 279"/>
                  <a:gd name="T69" fmla="*/ 2848 h 4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9"/>
                  <a:gd name="T106" fmla="*/ 0 h 428"/>
                  <a:gd name="T107" fmla="*/ 279 w 279"/>
                  <a:gd name="T108" fmla="*/ 428 h 4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9" h="428">
                    <a:moveTo>
                      <a:pt x="3" y="303"/>
                    </a:moveTo>
                    <a:lnTo>
                      <a:pt x="9" y="292"/>
                    </a:lnTo>
                    <a:lnTo>
                      <a:pt x="13" y="283"/>
                    </a:lnTo>
                    <a:lnTo>
                      <a:pt x="16" y="272"/>
                    </a:lnTo>
                    <a:lnTo>
                      <a:pt x="20" y="260"/>
                    </a:lnTo>
                    <a:lnTo>
                      <a:pt x="24" y="249"/>
                    </a:lnTo>
                    <a:lnTo>
                      <a:pt x="26" y="238"/>
                    </a:lnTo>
                    <a:lnTo>
                      <a:pt x="26" y="227"/>
                    </a:lnTo>
                    <a:lnTo>
                      <a:pt x="27" y="214"/>
                    </a:lnTo>
                    <a:lnTo>
                      <a:pt x="26" y="201"/>
                    </a:lnTo>
                    <a:lnTo>
                      <a:pt x="26" y="188"/>
                    </a:lnTo>
                    <a:lnTo>
                      <a:pt x="22" y="177"/>
                    </a:lnTo>
                    <a:lnTo>
                      <a:pt x="20" y="166"/>
                    </a:lnTo>
                    <a:lnTo>
                      <a:pt x="16" y="153"/>
                    </a:lnTo>
                    <a:lnTo>
                      <a:pt x="11" y="142"/>
                    </a:lnTo>
                    <a:lnTo>
                      <a:pt x="7" y="133"/>
                    </a:lnTo>
                    <a:lnTo>
                      <a:pt x="0" y="122"/>
                    </a:lnTo>
                    <a:lnTo>
                      <a:pt x="220" y="0"/>
                    </a:lnTo>
                    <a:lnTo>
                      <a:pt x="233" y="26"/>
                    </a:lnTo>
                    <a:lnTo>
                      <a:pt x="244" y="50"/>
                    </a:lnTo>
                    <a:lnTo>
                      <a:pt x="255" y="76"/>
                    </a:lnTo>
                    <a:lnTo>
                      <a:pt x="263" y="101"/>
                    </a:lnTo>
                    <a:lnTo>
                      <a:pt x="270" y="129"/>
                    </a:lnTo>
                    <a:lnTo>
                      <a:pt x="274" y="157"/>
                    </a:lnTo>
                    <a:lnTo>
                      <a:pt x="276" y="185"/>
                    </a:lnTo>
                    <a:lnTo>
                      <a:pt x="278" y="214"/>
                    </a:lnTo>
                    <a:lnTo>
                      <a:pt x="276" y="244"/>
                    </a:lnTo>
                    <a:lnTo>
                      <a:pt x="274" y="272"/>
                    </a:lnTo>
                    <a:lnTo>
                      <a:pt x="270" y="299"/>
                    </a:lnTo>
                    <a:lnTo>
                      <a:pt x="263" y="325"/>
                    </a:lnTo>
                    <a:lnTo>
                      <a:pt x="255" y="351"/>
                    </a:lnTo>
                    <a:lnTo>
                      <a:pt x="246" y="377"/>
                    </a:lnTo>
                    <a:lnTo>
                      <a:pt x="235" y="403"/>
                    </a:lnTo>
                    <a:lnTo>
                      <a:pt x="222" y="427"/>
                    </a:lnTo>
                    <a:lnTo>
                      <a:pt x="3" y="303"/>
                    </a:lnTo>
                  </a:path>
                </a:pathLst>
              </a:custGeom>
              <a:solidFill>
                <a:srgbClr val="99CC9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dirty="0"/>
              </a:p>
            </p:txBody>
          </p:sp>
          <p:sp>
            <p:nvSpPr>
              <p:cNvPr id="19526" name="Freeform 9"/>
              <p:cNvSpPr>
                <a:spLocks/>
              </p:cNvSpPr>
              <p:nvPr/>
            </p:nvSpPr>
            <p:spPr bwMode="gray">
              <a:xfrm>
                <a:off x="1523" y="2999"/>
                <a:ext cx="452" cy="356"/>
              </a:xfrm>
              <a:custGeom>
                <a:avLst/>
                <a:gdLst>
                  <a:gd name="T0" fmla="*/ 398145 w 373"/>
                  <a:gd name="T1" fmla="*/ 3187 h 337"/>
                  <a:gd name="T2" fmla="*/ 369835 w 373"/>
                  <a:gd name="T3" fmla="*/ 3016 h 337"/>
                  <a:gd name="T4" fmla="*/ 349756 w 373"/>
                  <a:gd name="T5" fmla="*/ 2908 h 337"/>
                  <a:gd name="T6" fmla="*/ 323604 w 373"/>
                  <a:gd name="T7" fmla="*/ 2856 h 337"/>
                  <a:gd name="T8" fmla="*/ 306049 w 373"/>
                  <a:gd name="T9" fmla="*/ 2783 h 337"/>
                  <a:gd name="T10" fmla="*/ 282262 w 373"/>
                  <a:gd name="T11" fmla="*/ 2706 h 337"/>
                  <a:gd name="T12" fmla="*/ 256034 w 373"/>
                  <a:gd name="T13" fmla="*/ 2664 h 337"/>
                  <a:gd name="T14" fmla="*/ 232929 w 373"/>
                  <a:gd name="T15" fmla="*/ 2569 h 337"/>
                  <a:gd name="T16" fmla="*/ 208416 w 373"/>
                  <a:gd name="T17" fmla="*/ 2559 h 337"/>
                  <a:gd name="T18" fmla="*/ 177144 w 373"/>
                  <a:gd name="T19" fmla="*/ 2517 h 337"/>
                  <a:gd name="T20" fmla="*/ 152368 w 373"/>
                  <a:gd name="T21" fmla="*/ 2458 h 337"/>
                  <a:gd name="T22" fmla="*/ 125332 w 373"/>
                  <a:gd name="T23" fmla="*/ 2423 h 337"/>
                  <a:gd name="T24" fmla="*/ 95328 w 373"/>
                  <a:gd name="T25" fmla="*/ 2396 h 337"/>
                  <a:gd name="T26" fmla="*/ 61729 w 373"/>
                  <a:gd name="T27" fmla="*/ 2396 h 337"/>
                  <a:gd name="T28" fmla="*/ 32769 w 373"/>
                  <a:gd name="T29" fmla="*/ 2387 h 337"/>
                  <a:gd name="T30" fmla="*/ 0 w 373"/>
                  <a:gd name="T31" fmla="*/ 2387 h 337"/>
                  <a:gd name="T32" fmla="*/ 0 w 373"/>
                  <a:gd name="T33" fmla="*/ 0 h 337"/>
                  <a:gd name="T34" fmla="*/ 82150 w 373"/>
                  <a:gd name="T35" fmla="*/ 1 h 337"/>
                  <a:gd name="T36" fmla="*/ 152368 w 373"/>
                  <a:gd name="T37" fmla="*/ 3 h 337"/>
                  <a:gd name="T38" fmla="*/ 224902 w 373"/>
                  <a:gd name="T39" fmla="*/ 8 h 337"/>
                  <a:gd name="T40" fmla="*/ 299109 w 373"/>
                  <a:gd name="T41" fmla="*/ 130 h 337"/>
                  <a:gd name="T42" fmla="*/ 372707 w 373"/>
                  <a:gd name="T43" fmla="*/ 213 h 337"/>
                  <a:gd name="T44" fmla="*/ 443258 w 373"/>
                  <a:gd name="T45" fmla="*/ 317 h 337"/>
                  <a:gd name="T46" fmla="*/ 510759 w 373"/>
                  <a:gd name="T47" fmla="*/ 436 h 337"/>
                  <a:gd name="T48" fmla="*/ 574286 w 373"/>
                  <a:gd name="T49" fmla="*/ 549 h 337"/>
                  <a:gd name="T50" fmla="*/ 635999 w 373"/>
                  <a:gd name="T51" fmla="*/ 686 h 337"/>
                  <a:gd name="T52" fmla="*/ 695918 w 373"/>
                  <a:gd name="T53" fmla="*/ 854 h 337"/>
                  <a:gd name="T54" fmla="*/ 750024 w 373"/>
                  <a:gd name="T55" fmla="*/ 1012 h 337"/>
                  <a:gd name="T56" fmla="*/ 803686 w 373"/>
                  <a:gd name="T57" fmla="*/ 1193 h 337"/>
                  <a:gd name="T58" fmla="*/ 853275 w 373"/>
                  <a:gd name="T59" fmla="*/ 1400 h 337"/>
                  <a:gd name="T60" fmla="*/ 900459 w 373"/>
                  <a:gd name="T61" fmla="*/ 1617 h 337"/>
                  <a:gd name="T62" fmla="*/ 942013 w 373"/>
                  <a:gd name="T63" fmla="*/ 1819 h 337"/>
                  <a:gd name="T64" fmla="*/ 981443 w 373"/>
                  <a:gd name="T65" fmla="*/ 2030 h 337"/>
                  <a:gd name="T66" fmla="*/ 398145 w 373"/>
                  <a:gd name="T67" fmla="*/ 3187 h 3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3"/>
                  <a:gd name="T103" fmla="*/ 0 h 337"/>
                  <a:gd name="T104" fmla="*/ 373 w 373"/>
                  <a:gd name="T105" fmla="*/ 337 h 3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3" h="337">
                    <a:moveTo>
                      <a:pt x="151" y="336"/>
                    </a:moveTo>
                    <a:lnTo>
                      <a:pt x="140" y="317"/>
                    </a:lnTo>
                    <a:lnTo>
                      <a:pt x="133" y="308"/>
                    </a:lnTo>
                    <a:lnTo>
                      <a:pt x="123" y="301"/>
                    </a:lnTo>
                    <a:lnTo>
                      <a:pt x="116" y="293"/>
                    </a:lnTo>
                    <a:lnTo>
                      <a:pt x="107" y="286"/>
                    </a:lnTo>
                    <a:lnTo>
                      <a:pt x="97" y="280"/>
                    </a:lnTo>
                    <a:lnTo>
                      <a:pt x="88" y="273"/>
                    </a:lnTo>
                    <a:lnTo>
                      <a:pt x="79" y="269"/>
                    </a:lnTo>
                    <a:lnTo>
                      <a:pt x="68" y="264"/>
                    </a:lnTo>
                    <a:lnTo>
                      <a:pt x="58" y="260"/>
                    </a:lnTo>
                    <a:lnTo>
                      <a:pt x="47" y="256"/>
                    </a:lnTo>
                    <a:lnTo>
                      <a:pt x="36" y="253"/>
                    </a:lnTo>
                    <a:lnTo>
                      <a:pt x="23" y="253"/>
                    </a:lnTo>
                    <a:lnTo>
                      <a:pt x="12" y="251"/>
                    </a:lnTo>
                    <a:lnTo>
                      <a:pt x="0" y="251"/>
                    </a:lnTo>
                    <a:lnTo>
                      <a:pt x="0" y="0"/>
                    </a:lnTo>
                    <a:lnTo>
                      <a:pt x="31" y="1"/>
                    </a:lnTo>
                    <a:lnTo>
                      <a:pt x="58" y="3"/>
                    </a:lnTo>
                    <a:lnTo>
                      <a:pt x="86" y="8"/>
                    </a:lnTo>
                    <a:lnTo>
                      <a:pt x="114" y="14"/>
                    </a:lnTo>
                    <a:lnTo>
                      <a:pt x="142" y="23"/>
                    </a:lnTo>
                    <a:lnTo>
                      <a:pt x="168" y="34"/>
                    </a:lnTo>
                    <a:lnTo>
                      <a:pt x="194" y="45"/>
                    </a:lnTo>
                    <a:lnTo>
                      <a:pt x="218" y="58"/>
                    </a:lnTo>
                    <a:lnTo>
                      <a:pt x="242" y="73"/>
                    </a:lnTo>
                    <a:lnTo>
                      <a:pt x="264" y="90"/>
                    </a:lnTo>
                    <a:lnTo>
                      <a:pt x="285" y="108"/>
                    </a:lnTo>
                    <a:lnTo>
                      <a:pt x="305" y="127"/>
                    </a:lnTo>
                    <a:lnTo>
                      <a:pt x="324" y="147"/>
                    </a:lnTo>
                    <a:lnTo>
                      <a:pt x="342" y="169"/>
                    </a:lnTo>
                    <a:lnTo>
                      <a:pt x="357" y="192"/>
                    </a:lnTo>
                    <a:lnTo>
                      <a:pt x="372" y="214"/>
                    </a:lnTo>
                    <a:lnTo>
                      <a:pt x="151" y="336"/>
                    </a:lnTo>
                  </a:path>
                </a:pathLst>
              </a:custGeom>
              <a:gradFill rotWithShape="0">
                <a:gsLst>
                  <a:gs pos="0">
                    <a:srgbClr val="B7E5B7"/>
                  </a:gs>
                  <a:gs pos="100000">
                    <a:srgbClr val="CCFFCC"/>
                  </a:gs>
                </a:gsLst>
                <a:lin ang="27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dirty="0"/>
              </a:p>
            </p:txBody>
          </p:sp>
          <p:sp>
            <p:nvSpPr>
              <p:cNvPr id="19527" name="Freeform 10"/>
              <p:cNvSpPr>
                <a:spLocks/>
              </p:cNvSpPr>
              <p:nvPr/>
            </p:nvSpPr>
            <p:spPr bwMode="gray">
              <a:xfrm>
                <a:off x="1070" y="3003"/>
                <a:ext cx="450" cy="358"/>
              </a:xfrm>
              <a:custGeom>
                <a:avLst/>
                <a:gdLst>
                  <a:gd name="T0" fmla="*/ 910759 w 372"/>
                  <a:gd name="T1" fmla="*/ 2366 h 339"/>
                  <a:gd name="T2" fmla="*/ 879856 w 372"/>
                  <a:gd name="T3" fmla="*/ 2366 h 339"/>
                  <a:gd name="T4" fmla="*/ 849850 w 372"/>
                  <a:gd name="T5" fmla="*/ 2376 h 339"/>
                  <a:gd name="T6" fmla="*/ 820816 w 372"/>
                  <a:gd name="T7" fmla="*/ 2379 h 339"/>
                  <a:gd name="T8" fmla="*/ 793229 w 372"/>
                  <a:gd name="T9" fmla="*/ 2394 h 339"/>
                  <a:gd name="T10" fmla="*/ 765867 w 372"/>
                  <a:gd name="T11" fmla="*/ 2426 h 339"/>
                  <a:gd name="T12" fmla="*/ 741427 w 372"/>
                  <a:gd name="T13" fmla="*/ 2481 h 339"/>
                  <a:gd name="T14" fmla="*/ 693143 w 372"/>
                  <a:gd name="T15" fmla="*/ 2562 h 339"/>
                  <a:gd name="T16" fmla="*/ 645195 w 372"/>
                  <a:gd name="T17" fmla="*/ 2672 h 339"/>
                  <a:gd name="T18" fmla="*/ 622392 w 372"/>
                  <a:gd name="T19" fmla="*/ 2722 h 339"/>
                  <a:gd name="T20" fmla="*/ 601332 w 372"/>
                  <a:gd name="T21" fmla="*/ 2838 h 339"/>
                  <a:gd name="T22" fmla="*/ 582040 w 372"/>
                  <a:gd name="T23" fmla="*/ 2888 h 339"/>
                  <a:gd name="T24" fmla="*/ 568305 w 372"/>
                  <a:gd name="T25" fmla="*/ 2980 h 339"/>
                  <a:gd name="T26" fmla="*/ 550171 w 372"/>
                  <a:gd name="T27" fmla="*/ 3057 h 339"/>
                  <a:gd name="T28" fmla="*/ 537047 w 372"/>
                  <a:gd name="T29" fmla="*/ 3165 h 339"/>
                  <a:gd name="T30" fmla="*/ 0 w 372"/>
                  <a:gd name="T31" fmla="*/ 2012 h 339"/>
                  <a:gd name="T32" fmla="*/ 37692 w 372"/>
                  <a:gd name="T33" fmla="*/ 1788 h 339"/>
                  <a:gd name="T34" fmla="*/ 74679 w 372"/>
                  <a:gd name="T35" fmla="*/ 1567 h 339"/>
                  <a:gd name="T36" fmla="*/ 118104 w 372"/>
                  <a:gd name="T37" fmla="*/ 1378 h 339"/>
                  <a:gd name="T38" fmla="*/ 163039 w 372"/>
                  <a:gd name="T39" fmla="*/ 1170 h 339"/>
                  <a:gd name="T40" fmla="*/ 212754 w 372"/>
                  <a:gd name="T41" fmla="*/ 997 h 339"/>
                  <a:gd name="T42" fmla="*/ 268410 w 372"/>
                  <a:gd name="T43" fmla="*/ 843 h 339"/>
                  <a:gd name="T44" fmla="*/ 320389 w 372"/>
                  <a:gd name="T45" fmla="*/ 681 h 339"/>
                  <a:gd name="T46" fmla="*/ 376605 w 372"/>
                  <a:gd name="T47" fmla="*/ 543 h 339"/>
                  <a:gd name="T48" fmla="*/ 436766 w 372"/>
                  <a:gd name="T49" fmla="*/ 422 h 339"/>
                  <a:gd name="T50" fmla="*/ 501070 w 372"/>
                  <a:gd name="T51" fmla="*/ 314 h 339"/>
                  <a:gd name="T52" fmla="*/ 562989 w 372"/>
                  <a:gd name="T53" fmla="*/ 208 h 339"/>
                  <a:gd name="T54" fmla="*/ 629713 w 372"/>
                  <a:gd name="T55" fmla="*/ 128 h 339"/>
                  <a:gd name="T56" fmla="*/ 698364 w 372"/>
                  <a:gd name="T57" fmla="*/ 8 h 339"/>
                  <a:gd name="T58" fmla="*/ 765867 w 372"/>
                  <a:gd name="T59" fmla="*/ 3 h 339"/>
                  <a:gd name="T60" fmla="*/ 838479 w 372"/>
                  <a:gd name="T61" fmla="*/ 1 h 339"/>
                  <a:gd name="T62" fmla="*/ 910759 w 372"/>
                  <a:gd name="T63" fmla="*/ 0 h 339"/>
                  <a:gd name="T64" fmla="*/ 910759 w 372"/>
                  <a:gd name="T65" fmla="*/ 2366 h 3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2"/>
                  <a:gd name="T100" fmla="*/ 0 h 339"/>
                  <a:gd name="T101" fmla="*/ 372 w 372"/>
                  <a:gd name="T102" fmla="*/ 339 h 3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2" h="339">
                    <a:moveTo>
                      <a:pt x="371" y="251"/>
                    </a:moveTo>
                    <a:lnTo>
                      <a:pt x="359" y="251"/>
                    </a:lnTo>
                    <a:lnTo>
                      <a:pt x="346" y="253"/>
                    </a:lnTo>
                    <a:lnTo>
                      <a:pt x="335" y="254"/>
                    </a:lnTo>
                    <a:lnTo>
                      <a:pt x="324" y="256"/>
                    </a:lnTo>
                    <a:lnTo>
                      <a:pt x="313" y="260"/>
                    </a:lnTo>
                    <a:lnTo>
                      <a:pt x="302" y="264"/>
                    </a:lnTo>
                    <a:lnTo>
                      <a:pt x="282" y="275"/>
                    </a:lnTo>
                    <a:lnTo>
                      <a:pt x="263" y="286"/>
                    </a:lnTo>
                    <a:lnTo>
                      <a:pt x="254" y="293"/>
                    </a:lnTo>
                    <a:lnTo>
                      <a:pt x="246" y="303"/>
                    </a:lnTo>
                    <a:lnTo>
                      <a:pt x="237" y="310"/>
                    </a:lnTo>
                    <a:lnTo>
                      <a:pt x="232" y="319"/>
                    </a:lnTo>
                    <a:lnTo>
                      <a:pt x="224" y="328"/>
                    </a:lnTo>
                    <a:lnTo>
                      <a:pt x="219" y="338"/>
                    </a:lnTo>
                    <a:lnTo>
                      <a:pt x="0" y="214"/>
                    </a:lnTo>
                    <a:lnTo>
                      <a:pt x="15" y="190"/>
                    </a:lnTo>
                    <a:lnTo>
                      <a:pt x="31" y="168"/>
                    </a:lnTo>
                    <a:lnTo>
                      <a:pt x="48" y="147"/>
                    </a:lnTo>
                    <a:lnTo>
                      <a:pt x="66" y="125"/>
                    </a:lnTo>
                    <a:lnTo>
                      <a:pt x="87" y="107"/>
                    </a:lnTo>
                    <a:lnTo>
                      <a:pt x="109" y="90"/>
                    </a:lnTo>
                    <a:lnTo>
                      <a:pt x="131" y="73"/>
                    </a:lnTo>
                    <a:lnTo>
                      <a:pt x="154" y="58"/>
                    </a:lnTo>
                    <a:lnTo>
                      <a:pt x="178" y="45"/>
                    </a:lnTo>
                    <a:lnTo>
                      <a:pt x="204" y="34"/>
                    </a:lnTo>
                    <a:lnTo>
                      <a:pt x="230" y="23"/>
                    </a:lnTo>
                    <a:lnTo>
                      <a:pt x="257" y="14"/>
                    </a:lnTo>
                    <a:lnTo>
                      <a:pt x="285" y="8"/>
                    </a:lnTo>
                    <a:lnTo>
                      <a:pt x="313" y="3"/>
                    </a:lnTo>
                    <a:lnTo>
                      <a:pt x="341" y="1"/>
                    </a:lnTo>
                    <a:lnTo>
                      <a:pt x="371" y="0"/>
                    </a:lnTo>
                    <a:lnTo>
                      <a:pt x="371" y="251"/>
                    </a:lnTo>
                  </a:path>
                </a:pathLst>
              </a:custGeom>
              <a:solidFill>
                <a:srgbClr val="99CC9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dirty="0"/>
              </a:p>
            </p:txBody>
          </p:sp>
          <p:sp>
            <p:nvSpPr>
              <p:cNvPr id="19528" name="Freeform 11"/>
              <p:cNvSpPr>
                <a:spLocks/>
              </p:cNvSpPr>
              <p:nvPr/>
            </p:nvSpPr>
            <p:spPr bwMode="gray">
              <a:xfrm>
                <a:off x="1504" y="2999"/>
                <a:ext cx="77" cy="267"/>
              </a:xfrm>
              <a:custGeom>
                <a:avLst/>
                <a:gdLst>
                  <a:gd name="T0" fmla="*/ 0 w 34"/>
                  <a:gd name="T1" fmla="*/ 0 h 253"/>
                  <a:gd name="T2" fmla="*/ 0 w 34"/>
                  <a:gd name="T3" fmla="*/ 2242 h 253"/>
                  <a:gd name="T4" fmla="*/ 2147483647 w 34"/>
                  <a:gd name="T5" fmla="*/ 2295 h 253"/>
                  <a:gd name="T6" fmla="*/ 2147483647 w 34"/>
                  <a:gd name="T7" fmla="*/ 1 h 253"/>
                  <a:gd name="T8" fmla="*/ 0 w 34"/>
                  <a:gd name="T9" fmla="*/ 0 h 253"/>
                  <a:gd name="T10" fmla="*/ 0 60000 65536"/>
                  <a:gd name="T11" fmla="*/ 0 60000 65536"/>
                  <a:gd name="T12" fmla="*/ 0 60000 65536"/>
                  <a:gd name="T13" fmla="*/ 0 60000 65536"/>
                  <a:gd name="T14" fmla="*/ 0 60000 65536"/>
                  <a:gd name="T15" fmla="*/ 0 w 34"/>
                  <a:gd name="T16" fmla="*/ 0 h 253"/>
                  <a:gd name="T17" fmla="*/ 34 w 34"/>
                  <a:gd name="T18" fmla="*/ 253 h 253"/>
                </a:gdLst>
                <a:ahLst/>
                <a:cxnLst>
                  <a:cxn ang="T10">
                    <a:pos x="T0" y="T1"/>
                  </a:cxn>
                  <a:cxn ang="T11">
                    <a:pos x="T2" y="T3"/>
                  </a:cxn>
                  <a:cxn ang="T12">
                    <a:pos x="T4" y="T5"/>
                  </a:cxn>
                  <a:cxn ang="T13">
                    <a:pos x="T6" y="T7"/>
                  </a:cxn>
                  <a:cxn ang="T14">
                    <a:pos x="T8" y="T9"/>
                  </a:cxn>
                </a:cxnLst>
                <a:rect l="T15" t="T16" r="T17" b="T18"/>
                <a:pathLst>
                  <a:path w="34" h="253">
                    <a:moveTo>
                      <a:pt x="0" y="0"/>
                    </a:moveTo>
                    <a:lnTo>
                      <a:pt x="0" y="246"/>
                    </a:lnTo>
                    <a:lnTo>
                      <a:pt x="33" y="252"/>
                    </a:lnTo>
                    <a:lnTo>
                      <a:pt x="33" y="1"/>
                    </a:lnTo>
                    <a:lnTo>
                      <a:pt x="0" y="0"/>
                    </a:lnTo>
                  </a:path>
                </a:pathLst>
              </a:custGeom>
              <a:solidFill>
                <a:srgbClr val="008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dirty="0"/>
              </a:p>
            </p:txBody>
          </p:sp>
          <p:sp>
            <p:nvSpPr>
              <p:cNvPr id="19529" name="Freeform 12"/>
              <p:cNvSpPr>
                <a:spLocks/>
              </p:cNvSpPr>
              <p:nvPr/>
            </p:nvSpPr>
            <p:spPr bwMode="gray">
              <a:xfrm>
                <a:off x="1724" y="3360"/>
                <a:ext cx="318" cy="114"/>
              </a:xfrm>
              <a:custGeom>
                <a:avLst/>
                <a:gdLst>
                  <a:gd name="T0" fmla="*/ 608385 w 263"/>
                  <a:gd name="T1" fmla="*/ 0 h 108"/>
                  <a:gd name="T2" fmla="*/ 0 w 263"/>
                  <a:gd name="T3" fmla="*/ 478 h 108"/>
                  <a:gd name="T4" fmla="*/ 11955 w 263"/>
                  <a:gd name="T5" fmla="*/ 841 h 108"/>
                  <a:gd name="T6" fmla="*/ 630549 w 263"/>
                  <a:gd name="T7" fmla="*/ 989 h 108"/>
                  <a:gd name="T8" fmla="*/ 608385 w 263"/>
                  <a:gd name="T9" fmla="*/ 0 h 108"/>
                  <a:gd name="T10" fmla="*/ 0 60000 65536"/>
                  <a:gd name="T11" fmla="*/ 0 60000 65536"/>
                  <a:gd name="T12" fmla="*/ 0 60000 65536"/>
                  <a:gd name="T13" fmla="*/ 0 60000 65536"/>
                  <a:gd name="T14" fmla="*/ 0 60000 65536"/>
                  <a:gd name="T15" fmla="*/ 0 w 263"/>
                  <a:gd name="T16" fmla="*/ 0 h 108"/>
                  <a:gd name="T17" fmla="*/ 263 w 263"/>
                  <a:gd name="T18" fmla="*/ 108 h 108"/>
                </a:gdLst>
                <a:ahLst/>
                <a:cxnLst>
                  <a:cxn ang="T10">
                    <a:pos x="T0" y="T1"/>
                  </a:cxn>
                  <a:cxn ang="T11">
                    <a:pos x="T2" y="T3"/>
                  </a:cxn>
                  <a:cxn ang="T12">
                    <a:pos x="T4" y="T5"/>
                  </a:cxn>
                  <a:cxn ang="T13">
                    <a:pos x="T6" y="T7"/>
                  </a:cxn>
                  <a:cxn ang="T14">
                    <a:pos x="T8" y="T9"/>
                  </a:cxn>
                </a:cxnLst>
                <a:rect l="T15" t="T16" r="T17" b="T18"/>
                <a:pathLst>
                  <a:path w="263" h="108">
                    <a:moveTo>
                      <a:pt x="253" y="0"/>
                    </a:moveTo>
                    <a:lnTo>
                      <a:pt x="0" y="52"/>
                    </a:lnTo>
                    <a:lnTo>
                      <a:pt x="5" y="91"/>
                    </a:lnTo>
                    <a:lnTo>
                      <a:pt x="262" y="107"/>
                    </a:lnTo>
                    <a:lnTo>
                      <a:pt x="253" y="0"/>
                    </a:lnTo>
                  </a:path>
                </a:pathLst>
              </a:custGeom>
              <a:gradFill rotWithShape="0">
                <a:gsLst>
                  <a:gs pos="0">
                    <a:srgbClr val="BDD2DF"/>
                  </a:gs>
                  <a:gs pos="50000">
                    <a:srgbClr val="D3EAF8"/>
                  </a:gs>
                  <a:gs pos="100000">
                    <a:srgbClr val="BDD2DF"/>
                  </a:gs>
                </a:gsLst>
                <a:lin ang="2700000" scaled="1"/>
              </a:gra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0" name="Freeform 13"/>
              <p:cNvSpPr>
                <a:spLocks/>
              </p:cNvSpPr>
              <p:nvPr/>
            </p:nvSpPr>
            <p:spPr bwMode="gray">
              <a:xfrm>
                <a:off x="1721" y="3459"/>
                <a:ext cx="325" cy="131"/>
              </a:xfrm>
              <a:custGeom>
                <a:avLst/>
                <a:gdLst>
                  <a:gd name="T0" fmla="*/ 623207 w 269"/>
                  <a:gd name="T1" fmla="*/ 171 h 124"/>
                  <a:gd name="T2" fmla="*/ 8608 w 269"/>
                  <a:gd name="T3" fmla="*/ 0 h 124"/>
                  <a:gd name="T4" fmla="*/ 0 w 269"/>
                  <a:gd name="T5" fmla="*/ 395 h 124"/>
                  <a:gd name="T6" fmla="*/ 589793 w 269"/>
                  <a:gd name="T7" fmla="*/ 1171 h 124"/>
                  <a:gd name="T8" fmla="*/ 623207 w 269"/>
                  <a:gd name="T9" fmla="*/ 171 h 124"/>
                  <a:gd name="T10" fmla="*/ 0 60000 65536"/>
                  <a:gd name="T11" fmla="*/ 0 60000 65536"/>
                  <a:gd name="T12" fmla="*/ 0 60000 65536"/>
                  <a:gd name="T13" fmla="*/ 0 60000 65536"/>
                  <a:gd name="T14" fmla="*/ 0 60000 65536"/>
                  <a:gd name="T15" fmla="*/ 0 w 269"/>
                  <a:gd name="T16" fmla="*/ 0 h 124"/>
                  <a:gd name="T17" fmla="*/ 269 w 269"/>
                  <a:gd name="T18" fmla="*/ 124 h 124"/>
                </a:gdLst>
                <a:ahLst/>
                <a:cxnLst>
                  <a:cxn ang="T10">
                    <a:pos x="T0" y="T1"/>
                  </a:cxn>
                  <a:cxn ang="T11">
                    <a:pos x="T2" y="T3"/>
                  </a:cxn>
                  <a:cxn ang="T12">
                    <a:pos x="T4" y="T5"/>
                  </a:cxn>
                  <a:cxn ang="T13">
                    <a:pos x="T6" y="T7"/>
                  </a:cxn>
                  <a:cxn ang="T14">
                    <a:pos x="T8" y="T9"/>
                  </a:cxn>
                </a:cxnLst>
                <a:rect l="T15" t="T16" r="T17" b="T18"/>
                <a:pathLst>
                  <a:path w="269" h="124">
                    <a:moveTo>
                      <a:pt x="268" y="19"/>
                    </a:moveTo>
                    <a:lnTo>
                      <a:pt x="4" y="0"/>
                    </a:lnTo>
                    <a:lnTo>
                      <a:pt x="0" y="42"/>
                    </a:lnTo>
                    <a:lnTo>
                      <a:pt x="253" y="123"/>
                    </a:lnTo>
                    <a:lnTo>
                      <a:pt x="268" y="19"/>
                    </a:lnTo>
                  </a:path>
                </a:pathLst>
              </a:custGeom>
              <a:solidFill>
                <a:srgbClr val="D3EAF8"/>
              </a:solidFill>
              <a:ln w="28575" cap="rnd" cmpd="sng">
                <a:solidFill>
                  <a:schemeClr val="bg2"/>
                </a:solidFill>
                <a:prstDash val="solid"/>
                <a:round/>
                <a:headEnd/>
                <a:tailEnd/>
              </a:ln>
            </p:spPr>
            <p:txBody>
              <a:bodyPr/>
              <a:lstStyle/>
              <a:p>
                <a:endParaRPr lang="en-US" dirty="0"/>
              </a:p>
            </p:txBody>
          </p:sp>
          <p:sp>
            <p:nvSpPr>
              <p:cNvPr id="19531" name="Freeform 14"/>
              <p:cNvSpPr>
                <a:spLocks/>
              </p:cNvSpPr>
              <p:nvPr/>
            </p:nvSpPr>
            <p:spPr bwMode="gray">
              <a:xfrm>
                <a:off x="1665" y="3560"/>
                <a:ext cx="303" cy="225"/>
              </a:xfrm>
              <a:custGeom>
                <a:avLst/>
                <a:gdLst>
                  <a:gd name="T0" fmla="*/ 294 w 303"/>
                  <a:gd name="T1" fmla="*/ 117 h 225"/>
                  <a:gd name="T2" fmla="*/ 297 w 303"/>
                  <a:gd name="T3" fmla="*/ 114 h 225"/>
                  <a:gd name="T4" fmla="*/ 36 w 303"/>
                  <a:gd name="T5" fmla="*/ 0 h 225"/>
                  <a:gd name="T6" fmla="*/ 0 w 303"/>
                  <a:gd name="T7" fmla="*/ 48 h 225"/>
                  <a:gd name="T8" fmla="*/ 213 w 303"/>
                  <a:gd name="T9" fmla="*/ 225 h 225"/>
                  <a:gd name="T10" fmla="*/ 303 w 303"/>
                  <a:gd name="T11" fmla="*/ 120 h 225"/>
                  <a:gd name="T12" fmla="*/ 0 60000 65536"/>
                  <a:gd name="T13" fmla="*/ 0 60000 65536"/>
                  <a:gd name="T14" fmla="*/ 0 60000 65536"/>
                  <a:gd name="T15" fmla="*/ 0 60000 65536"/>
                  <a:gd name="T16" fmla="*/ 0 60000 65536"/>
                  <a:gd name="T17" fmla="*/ 0 60000 65536"/>
                  <a:gd name="T18" fmla="*/ 0 w 303"/>
                  <a:gd name="T19" fmla="*/ 0 h 225"/>
                  <a:gd name="T20" fmla="*/ 303 w 303"/>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303" h="225">
                    <a:moveTo>
                      <a:pt x="294" y="117"/>
                    </a:moveTo>
                    <a:lnTo>
                      <a:pt x="297" y="114"/>
                    </a:lnTo>
                    <a:lnTo>
                      <a:pt x="36" y="0"/>
                    </a:lnTo>
                    <a:lnTo>
                      <a:pt x="0" y="48"/>
                    </a:lnTo>
                    <a:lnTo>
                      <a:pt x="213" y="225"/>
                    </a:lnTo>
                    <a:lnTo>
                      <a:pt x="303" y="120"/>
                    </a:lnTo>
                  </a:path>
                </a:pathLst>
              </a:custGeom>
              <a:solidFill>
                <a:srgbClr val="D3EAF8"/>
              </a:solidFill>
              <a:ln w="28575" cap="rnd" cmpd="sng">
                <a:solidFill>
                  <a:schemeClr val="bg2"/>
                </a:solidFill>
                <a:prstDash val="solid"/>
                <a:round/>
                <a:headEnd/>
                <a:tailEnd/>
              </a:ln>
            </p:spPr>
            <p:txBody>
              <a:bodyPr/>
              <a:lstStyle/>
              <a:p>
                <a:endParaRPr lang="en-US" dirty="0"/>
              </a:p>
            </p:txBody>
          </p:sp>
          <p:sp>
            <p:nvSpPr>
              <p:cNvPr id="19532" name="Freeform 15"/>
              <p:cNvSpPr>
                <a:spLocks/>
              </p:cNvSpPr>
              <p:nvPr/>
            </p:nvSpPr>
            <p:spPr bwMode="gray">
              <a:xfrm>
                <a:off x="1623" y="3614"/>
                <a:ext cx="243" cy="249"/>
              </a:xfrm>
              <a:custGeom>
                <a:avLst/>
                <a:gdLst>
                  <a:gd name="T0" fmla="*/ 240 w 243"/>
                  <a:gd name="T1" fmla="*/ 177 h 249"/>
                  <a:gd name="T2" fmla="*/ 36 w 243"/>
                  <a:gd name="T3" fmla="*/ 0 h 249"/>
                  <a:gd name="T4" fmla="*/ 0 w 243"/>
                  <a:gd name="T5" fmla="*/ 21 h 249"/>
                  <a:gd name="T6" fmla="*/ 138 w 243"/>
                  <a:gd name="T7" fmla="*/ 249 h 249"/>
                  <a:gd name="T8" fmla="*/ 243 w 243"/>
                  <a:gd name="T9" fmla="*/ 180 h 249"/>
                  <a:gd name="T10" fmla="*/ 0 60000 65536"/>
                  <a:gd name="T11" fmla="*/ 0 60000 65536"/>
                  <a:gd name="T12" fmla="*/ 0 60000 65536"/>
                  <a:gd name="T13" fmla="*/ 0 60000 65536"/>
                  <a:gd name="T14" fmla="*/ 0 60000 65536"/>
                  <a:gd name="T15" fmla="*/ 0 w 243"/>
                  <a:gd name="T16" fmla="*/ 0 h 249"/>
                  <a:gd name="T17" fmla="*/ 243 w 243"/>
                  <a:gd name="T18" fmla="*/ 249 h 249"/>
                </a:gdLst>
                <a:ahLst/>
                <a:cxnLst>
                  <a:cxn ang="T10">
                    <a:pos x="T0" y="T1"/>
                  </a:cxn>
                  <a:cxn ang="T11">
                    <a:pos x="T2" y="T3"/>
                  </a:cxn>
                  <a:cxn ang="T12">
                    <a:pos x="T4" y="T5"/>
                  </a:cxn>
                  <a:cxn ang="T13">
                    <a:pos x="T6" y="T7"/>
                  </a:cxn>
                  <a:cxn ang="T14">
                    <a:pos x="T8" y="T9"/>
                  </a:cxn>
                </a:cxnLst>
                <a:rect l="T15" t="T16" r="T17" b="T18"/>
                <a:pathLst>
                  <a:path w="243" h="249">
                    <a:moveTo>
                      <a:pt x="240" y="177"/>
                    </a:moveTo>
                    <a:lnTo>
                      <a:pt x="36" y="0"/>
                    </a:lnTo>
                    <a:lnTo>
                      <a:pt x="0" y="21"/>
                    </a:lnTo>
                    <a:lnTo>
                      <a:pt x="138" y="249"/>
                    </a:lnTo>
                    <a:lnTo>
                      <a:pt x="243" y="180"/>
                    </a:lnTo>
                  </a:path>
                </a:pathLst>
              </a:custGeom>
              <a:solidFill>
                <a:srgbClr val="D3EAF8"/>
              </a:solidFill>
              <a:ln w="28575" cap="rnd" cmpd="sng">
                <a:solidFill>
                  <a:schemeClr val="bg2"/>
                </a:solidFill>
                <a:prstDash val="solid"/>
                <a:round/>
                <a:headEnd/>
                <a:tailEnd/>
              </a:ln>
            </p:spPr>
            <p:txBody>
              <a:bodyPr/>
              <a:lstStyle/>
              <a:p>
                <a:endParaRPr lang="en-US" dirty="0"/>
              </a:p>
            </p:txBody>
          </p:sp>
          <p:sp>
            <p:nvSpPr>
              <p:cNvPr id="19533" name="Freeform 16"/>
              <p:cNvSpPr>
                <a:spLocks/>
              </p:cNvSpPr>
              <p:nvPr/>
            </p:nvSpPr>
            <p:spPr bwMode="gray">
              <a:xfrm>
                <a:off x="1575" y="3638"/>
                <a:ext cx="180" cy="270"/>
              </a:xfrm>
              <a:custGeom>
                <a:avLst/>
                <a:gdLst>
                  <a:gd name="T0" fmla="*/ 180 w 180"/>
                  <a:gd name="T1" fmla="*/ 228 h 270"/>
                  <a:gd name="T2" fmla="*/ 48 w 180"/>
                  <a:gd name="T3" fmla="*/ 0 h 270"/>
                  <a:gd name="T4" fmla="*/ 0 w 180"/>
                  <a:gd name="T5" fmla="*/ 18 h 270"/>
                  <a:gd name="T6" fmla="*/ 66 w 180"/>
                  <a:gd name="T7" fmla="*/ 270 h 270"/>
                  <a:gd name="T8" fmla="*/ 177 w 180"/>
                  <a:gd name="T9" fmla="*/ 228 h 270"/>
                  <a:gd name="T10" fmla="*/ 0 60000 65536"/>
                  <a:gd name="T11" fmla="*/ 0 60000 65536"/>
                  <a:gd name="T12" fmla="*/ 0 60000 65536"/>
                  <a:gd name="T13" fmla="*/ 0 60000 65536"/>
                  <a:gd name="T14" fmla="*/ 0 60000 65536"/>
                  <a:gd name="T15" fmla="*/ 0 w 180"/>
                  <a:gd name="T16" fmla="*/ 0 h 270"/>
                  <a:gd name="T17" fmla="*/ 180 w 180"/>
                  <a:gd name="T18" fmla="*/ 270 h 270"/>
                </a:gdLst>
                <a:ahLst/>
                <a:cxnLst>
                  <a:cxn ang="T10">
                    <a:pos x="T0" y="T1"/>
                  </a:cxn>
                  <a:cxn ang="T11">
                    <a:pos x="T2" y="T3"/>
                  </a:cxn>
                  <a:cxn ang="T12">
                    <a:pos x="T4" y="T5"/>
                  </a:cxn>
                  <a:cxn ang="T13">
                    <a:pos x="T6" y="T7"/>
                  </a:cxn>
                  <a:cxn ang="T14">
                    <a:pos x="T8" y="T9"/>
                  </a:cxn>
                </a:cxnLst>
                <a:rect l="T15" t="T16" r="T17" b="T18"/>
                <a:pathLst>
                  <a:path w="180" h="270">
                    <a:moveTo>
                      <a:pt x="180" y="228"/>
                    </a:moveTo>
                    <a:lnTo>
                      <a:pt x="48" y="0"/>
                    </a:lnTo>
                    <a:lnTo>
                      <a:pt x="0" y="18"/>
                    </a:lnTo>
                    <a:lnTo>
                      <a:pt x="66" y="270"/>
                    </a:lnTo>
                    <a:lnTo>
                      <a:pt x="177" y="228"/>
                    </a:lnTo>
                  </a:path>
                </a:pathLst>
              </a:custGeom>
              <a:solidFill>
                <a:srgbClr val="D3EAF8"/>
              </a:solidFill>
              <a:ln w="28575" cap="rnd" cmpd="sng">
                <a:solidFill>
                  <a:schemeClr val="bg2"/>
                </a:solidFill>
                <a:prstDash val="solid"/>
                <a:round/>
                <a:headEnd/>
                <a:tailEnd/>
              </a:ln>
            </p:spPr>
            <p:txBody>
              <a:bodyPr/>
              <a:lstStyle/>
              <a:p>
                <a:endParaRPr lang="en-US" dirty="0"/>
              </a:p>
            </p:txBody>
          </p:sp>
          <p:sp>
            <p:nvSpPr>
              <p:cNvPr id="19534" name="Freeform 17"/>
              <p:cNvSpPr>
                <a:spLocks/>
              </p:cNvSpPr>
              <p:nvPr/>
            </p:nvSpPr>
            <p:spPr bwMode="gray">
              <a:xfrm>
                <a:off x="1598" y="3020"/>
                <a:ext cx="205" cy="273"/>
              </a:xfrm>
              <a:custGeom>
                <a:avLst/>
                <a:gdLst>
                  <a:gd name="T0" fmla="*/ 230438 w 169"/>
                  <a:gd name="T1" fmla="*/ 0 h 259"/>
                  <a:gd name="T2" fmla="*/ 0 w 169"/>
                  <a:gd name="T3" fmla="*/ 2081 h 259"/>
                  <a:gd name="T4" fmla="*/ 88001 w 169"/>
                  <a:gd name="T5" fmla="*/ 2232 h 259"/>
                  <a:gd name="T6" fmla="*/ 461679 w 169"/>
                  <a:gd name="T7" fmla="*/ 414 h 259"/>
                  <a:gd name="T8" fmla="*/ 230438 w 169"/>
                  <a:gd name="T9" fmla="*/ 0 h 259"/>
                  <a:gd name="T10" fmla="*/ 0 60000 65536"/>
                  <a:gd name="T11" fmla="*/ 0 60000 65536"/>
                  <a:gd name="T12" fmla="*/ 0 60000 65536"/>
                  <a:gd name="T13" fmla="*/ 0 60000 65536"/>
                  <a:gd name="T14" fmla="*/ 0 60000 65536"/>
                  <a:gd name="T15" fmla="*/ 0 w 169"/>
                  <a:gd name="T16" fmla="*/ 0 h 259"/>
                  <a:gd name="T17" fmla="*/ 169 w 169"/>
                  <a:gd name="T18" fmla="*/ 259 h 259"/>
                </a:gdLst>
                <a:ahLst/>
                <a:cxnLst>
                  <a:cxn ang="T10">
                    <a:pos x="T0" y="T1"/>
                  </a:cxn>
                  <a:cxn ang="T11">
                    <a:pos x="T2" y="T3"/>
                  </a:cxn>
                  <a:cxn ang="T12">
                    <a:pos x="T4" y="T5"/>
                  </a:cxn>
                  <a:cxn ang="T13">
                    <a:pos x="T6" y="T7"/>
                  </a:cxn>
                  <a:cxn ang="T14">
                    <a:pos x="T8" y="T9"/>
                  </a:cxn>
                </a:cxnLst>
                <a:rect l="T15" t="T16" r="T17" b="T18"/>
                <a:pathLst>
                  <a:path w="169" h="259">
                    <a:moveTo>
                      <a:pt x="83" y="0"/>
                    </a:moveTo>
                    <a:lnTo>
                      <a:pt x="0" y="241"/>
                    </a:lnTo>
                    <a:lnTo>
                      <a:pt x="32" y="258"/>
                    </a:lnTo>
                    <a:lnTo>
                      <a:pt x="168" y="47"/>
                    </a:lnTo>
                    <a:lnTo>
                      <a:pt x="83"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5" name="Freeform 18"/>
              <p:cNvSpPr>
                <a:spLocks/>
              </p:cNvSpPr>
              <p:nvPr/>
            </p:nvSpPr>
            <p:spPr bwMode="gray">
              <a:xfrm>
                <a:off x="1641" y="3070"/>
                <a:ext cx="256" cy="252"/>
              </a:xfrm>
              <a:custGeom>
                <a:avLst/>
                <a:gdLst>
                  <a:gd name="T0" fmla="*/ 316614 w 212"/>
                  <a:gd name="T1" fmla="*/ 0 h 239"/>
                  <a:gd name="T2" fmla="*/ 0 w 212"/>
                  <a:gd name="T3" fmla="*/ 1888 h 239"/>
                  <a:gd name="T4" fmla="*/ 63751 w 212"/>
                  <a:gd name="T5" fmla="*/ 2087 h 239"/>
                  <a:gd name="T6" fmla="*/ 481214 w 212"/>
                  <a:gd name="T7" fmla="*/ 569 h 239"/>
                  <a:gd name="T8" fmla="*/ 316614 w 212"/>
                  <a:gd name="T9" fmla="*/ 0 h 239"/>
                  <a:gd name="T10" fmla="*/ 0 60000 65536"/>
                  <a:gd name="T11" fmla="*/ 0 60000 65536"/>
                  <a:gd name="T12" fmla="*/ 0 60000 65536"/>
                  <a:gd name="T13" fmla="*/ 0 60000 65536"/>
                  <a:gd name="T14" fmla="*/ 0 60000 65536"/>
                  <a:gd name="T15" fmla="*/ 0 w 212"/>
                  <a:gd name="T16" fmla="*/ 0 h 239"/>
                  <a:gd name="T17" fmla="*/ 212 w 212"/>
                  <a:gd name="T18" fmla="*/ 239 h 239"/>
                </a:gdLst>
                <a:ahLst/>
                <a:cxnLst>
                  <a:cxn ang="T10">
                    <a:pos x="T0" y="T1"/>
                  </a:cxn>
                  <a:cxn ang="T11">
                    <a:pos x="T2" y="T3"/>
                  </a:cxn>
                  <a:cxn ang="T12">
                    <a:pos x="T4" y="T5"/>
                  </a:cxn>
                  <a:cxn ang="T13">
                    <a:pos x="T6" y="T7"/>
                  </a:cxn>
                  <a:cxn ang="T14">
                    <a:pos x="T8" y="T9"/>
                  </a:cxn>
                </a:cxnLst>
                <a:rect l="T15" t="T16" r="T17" b="T18"/>
                <a:pathLst>
                  <a:path w="212" h="239">
                    <a:moveTo>
                      <a:pt x="139" y="0"/>
                    </a:moveTo>
                    <a:lnTo>
                      <a:pt x="0" y="215"/>
                    </a:lnTo>
                    <a:lnTo>
                      <a:pt x="28" y="238"/>
                    </a:lnTo>
                    <a:lnTo>
                      <a:pt x="211" y="65"/>
                    </a:lnTo>
                    <a:lnTo>
                      <a:pt x="139"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6" name="Freeform 19"/>
              <p:cNvSpPr>
                <a:spLocks/>
              </p:cNvSpPr>
              <p:nvPr/>
            </p:nvSpPr>
            <p:spPr bwMode="gray">
              <a:xfrm>
                <a:off x="1676" y="3140"/>
                <a:ext cx="293" cy="217"/>
              </a:xfrm>
              <a:custGeom>
                <a:avLst/>
                <a:gdLst>
                  <a:gd name="T0" fmla="*/ 470743 w 242"/>
                  <a:gd name="T1" fmla="*/ 0 h 205"/>
                  <a:gd name="T2" fmla="*/ 0 w 242"/>
                  <a:gd name="T3" fmla="*/ 1796 h 205"/>
                  <a:gd name="T4" fmla="*/ 51333 w 242"/>
                  <a:gd name="T5" fmla="*/ 2104 h 205"/>
                  <a:gd name="T6" fmla="*/ 613398 w 242"/>
                  <a:gd name="T7" fmla="*/ 824 h 205"/>
                  <a:gd name="T8" fmla="*/ 470743 w 242"/>
                  <a:gd name="T9" fmla="*/ 0 h 205"/>
                  <a:gd name="T10" fmla="*/ 0 60000 65536"/>
                  <a:gd name="T11" fmla="*/ 0 60000 65536"/>
                  <a:gd name="T12" fmla="*/ 0 60000 65536"/>
                  <a:gd name="T13" fmla="*/ 0 60000 65536"/>
                  <a:gd name="T14" fmla="*/ 0 60000 65536"/>
                  <a:gd name="T15" fmla="*/ 0 w 242"/>
                  <a:gd name="T16" fmla="*/ 0 h 205"/>
                  <a:gd name="T17" fmla="*/ 242 w 242"/>
                  <a:gd name="T18" fmla="*/ 205 h 205"/>
                </a:gdLst>
                <a:ahLst/>
                <a:cxnLst>
                  <a:cxn ang="T10">
                    <a:pos x="T0" y="T1"/>
                  </a:cxn>
                  <a:cxn ang="T11">
                    <a:pos x="T2" y="T3"/>
                  </a:cxn>
                  <a:cxn ang="T12">
                    <a:pos x="T4" y="T5"/>
                  </a:cxn>
                  <a:cxn ang="T13">
                    <a:pos x="T6" y="T7"/>
                  </a:cxn>
                  <a:cxn ang="T14">
                    <a:pos x="T8" y="T9"/>
                  </a:cxn>
                </a:cxnLst>
                <a:rect l="T15" t="T16" r="T17" b="T18"/>
                <a:pathLst>
                  <a:path w="242" h="205">
                    <a:moveTo>
                      <a:pt x="186" y="0"/>
                    </a:moveTo>
                    <a:lnTo>
                      <a:pt x="0" y="175"/>
                    </a:lnTo>
                    <a:lnTo>
                      <a:pt x="21" y="204"/>
                    </a:lnTo>
                    <a:lnTo>
                      <a:pt x="241" y="80"/>
                    </a:lnTo>
                    <a:lnTo>
                      <a:pt x="186"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7" name="Freeform 20"/>
              <p:cNvSpPr>
                <a:spLocks/>
              </p:cNvSpPr>
              <p:nvPr/>
            </p:nvSpPr>
            <p:spPr bwMode="gray">
              <a:xfrm>
                <a:off x="1709" y="3240"/>
                <a:ext cx="319" cy="175"/>
              </a:xfrm>
              <a:custGeom>
                <a:avLst/>
                <a:gdLst>
                  <a:gd name="T0" fmla="*/ 523710 w 264"/>
                  <a:gd name="T1" fmla="*/ 0 h 166"/>
                  <a:gd name="T2" fmla="*/ 0 w 264"/>
                  <a:gd name="T3" fmla="*/ 1088 h 166"/>
                  <a:gd name="T4" fmla="*/ 36319 w 264"/>
                  <a:gd name="T5" fmla="*/ 1438 h 166"/>
                  <a:gd name="T6" fmla="*/ 616455 w 264"/>
                  <a:gd name="T7" fmla="*/ 905 h 166"/>
                  <a:gd name="T8" fmla="*/ 523710 w 264"/>
                  <a:gd name="T9" fmla="*/ 0 h 166"/>
                  <a:gd name="T10" fmla="*/ 0 60000 65536"/>
                  <a:gd name="T11" fmla="*/ 0 60000 65536"/>
                  <a:gd name="T12" fmla="*/ 0 60000 65536"/>
                  <a:gd name="T13" fmla="*/ 0 60000 65536"/>
                  <a:gd name="T14" fmla="*/ 0 60000 65536"/>
                  <a:gd name="T15" fmla="*/ 0 w 264"/>
                  <a:gd name="T16" fmla="*/ 0 h 166"/>
                  <a:gd name="T17" fmla="*/ 264 w 264"/>
                  <a:gd name="T18" fmla="*/ 166 h 166"/>
                </a:gdLst>
                <a:ahLst/>
                <a:cxnLst>
                  <a:cxn ang="T10">
                    <a:pos x="T0" y="T1"/>
                  </a:cxn>
                  <a:cxn ang="T11">
                    <a:pos x="T2" y="T3"/>
                  </a:cxn>
                  <a:cxn ang="T12">
                    <a:pos x="T4" y="T5"/>
                  </a:cxn>
                  <a:cxn ang="T13">
                    <a:pos x="T6" y="T7"/>
                  </a:cxn>
                  <a:cxn ang="T14">
                    <a:pos x="T8" y="T9"/>
                  </a:cxn>
                </a:cxnLst>
                <a:rect l="T15" t="T16" r="T17" b="T18"/>
                <a:pathLst>
                  <a:path w="264" h="166">
                    <a:moveTo>
                      <a:pt x="224" y="0"/>
                    </a:moveTo>
                    <a:lnTo>
                      <a:pt x="0" y="125"/>
                    </a:lnTo>
                    <a:lnTo>
                      <a:pt x="15" y="165"/>
                    </a:lnTo>
                    <a:lnTo>
                      <a:pt x="263" y="103"/>
                    </a:lnTo>
                    <a:lnTo>
                      <a:pt x="224"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8" name="Freeform 21"/>
              <p:cNvSpPr>
                <a:spLocks/>
              </p:cNvSpPr>
              <p:nvPr/>
            </p:nvSpPr>
            <p:spPr bwMode="gray">
              <a:xfrm>
                <a:off x="1552" y="2996"/>
                <a:ext cx="138" cy="277"/>
              </a:xfrm>
              <a:custGeom>
                <a:avLst/>
                <a:gdLst>
                  <a:gd name="T0" fmla="*/ 46932 w 114"/>
                  <a:gd name="T1" fmla="*/ 0 h 263"/>
                  <a:gd name="T2" fmla="*/ 0 w 114"/>
                  <a:gd name="T3" fmla="*/ 2152 h 263"/>
                  <a:gd name="T4" fmla="*/ 90828 w 114"/>
                  <a:gd name="T5" fmla="*/ 2187 h 263"/>
                  <a:gd name="T6" fmla="*/ 285800 w 114"/>
                  <a:gd name="T7" fmla="*/ 172 h 263"/>
                  <a:gd name="T8" fmla="*/ 46932 w 114"/>
                  <a:gd name="T9" fmla="*/ 0 h 263"/>
                  <a:gd name="T10" fmla="*/ 0 60000 65536"/>
                  <a:gd name="T11" fmla="*/ 0 60000 65536"/>
                  <a:gd name="T12" fmla="*/ 0 60000 65536"/>
                  <a:gd name="T13" fmla="*/ 0 60000 65536"/>
                  <a:gd name="T14" fmla="*/ 0 60000 65536"/>
                  <a:gd name="T15" fmla="*/ 0 w 114"/>
                  <a:gd name="T16" fmla="*/ 0 h 263"/>
                  <a:gd name="T17" fmla="*/ 114 w 114"/>
                  <a:gd name="T18" fmla="*/ 263 h 263"/>
                </a:gdLst>
                <a:ahLst/>
                <a:cxnLst>
                  <a:cxn ang="T10">
                    <a:pos x="T0" y="T1"/>
                  </a:cxn>
                  <a:cxn ang="T11">
                    <a:pos x="T2" y="T3"/>
                  </a:cxn>
                  <a:cxn ang="T12">
                    <a:pos x="T4" y="T5"/>
                  </a:cxn>
                  <a:cxn ang="T13">
                    <a:pos x="T6" y="T7"/>
                  </a:cxn>
                  <a:cxn ang="T14">
                    <a:pos x="T8" y="T9"/>
                  </a:cxn>
                </a:cxnLst>
                <a:rect l="T15" t="T16" r="T17" b="T18"/>
                <a:pathLst>
                  <a:path w="114" h="263">
                    <a:moveTo>
                      <a:pt x="18" y="0"/>
                    </a:moveTo>
                    <a:lnTo>
                      <a:pt x="0" y="255"/>
                    </a:lnTo>
                    <a:lnTo>
                      <a:pt x="36" y="262"/>
                    </a:lnTo>
                    <a:lnTo>
                      <a:pt x="113" y="22"/>
                    </a:lnTo>
                    <a:lnTo>
                      <a:pt x="18" y="0"/>
                    </a:lnTo>
                  </a:path>
                </a:pathLst>
              </a:custGeom>
              <a:solidFill>
                <a:srgbClr val="D3EAF8"/>
              </a:solidFill>
              <a:ln w="28575" cap="flat" cmpd="sng">
                <a:solidFill>
                  <a:schemeClr val="bg2"/>
                </a:solidFill>
                <a:prstDash val="solid"/>
                <a:round/>
                <a:headEnd/>
                <a:tailEnd/>
              </a:ln>
            </p:spPr>
            <p:txBody>
              <a:bodyPr wrap="none" lIns="92075" tIns="46038" rIns="92075" bIns="46038" anchorCtr="1"/>
              <a:lstStyle/>
              <a:p>
                <a:endParaRPr lang="en-US" dirty="0"/>
              </a:p>
            </p:txBody>
          </p:sp>
          <p:sp>
            <p:nvSpPr>
              <p:cNvPr id="19539" name="Rectangle 22"/>
              <p:cNvSpPr>
                <a:spLocks noChangeArrowheads="1"/>
              </p:cNvSpPr>
              <p:nvPr/>
            </p:nvSpPr>
            <p:spPr bwMode="gray">
              <a:xfrm>
                <a:off x="1236" y="3346"/>
                <a:ext cx="54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dirty="0">
                    <a:solidFill>
                      <a:srgbClr val="000000"/>
                    </a:solidFill>
                  </a:rPr>
                  <a:t>Undo</a:t>
                </a:r>
              </a:p>
            </p:txBody>
          </p:sp>
        </p:grpSp>
        <p:sp>
          <p:nvSpPr>
            <p:cNvPr id="19461" name="Line 23"/>
            <p:cNvSpPr>
              <a:spLocks noChangeShapeType="1"/>
            </p:cNvSpPr>
            <p:nvPr/>
          </p:nvSpPr>
          <p:spPr bwMode="auto">
            <a:xfrm flipH="1" flipV="1">
              <a:off x="7161212" y="4973637"/>
              <a:ext cx="585788"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9462" name="Rectangle 24"/>
            <p:cNvSpPr>
              <a:spLocks noChangeArrowheads="1"/>
            </p:cNvSpPr>
            <p:nvPr/>
          </p:nvSpPr>
          <p:spPr bwMode="blackWhite">
            <a:xfrm>
              <a:off x="7770812" y="990600"/>
              <a:ext cx="3454400" cy="1827213"/>
            </a:xfrm>
            <a:prstGeom prst="rect">
              <a:avLst/>
            </a:prstGeom>
            <a:solidFill>
              <a:srgbClr val="99CCCC"/>
            </a:solidFill>
            <a:ln w="28575">
              <a:solidFill>
                <a:schemeClr val="bg2"/>
              </a:solidFill>
              <a:miter lim="800000"/>
              <a:headEnd/>
              <a:tailEnd/>
            </a:ln>
          </p:spPr>
          <p:txBody>
            <a:bodyPr wrap="none" lIns="92075" tIns="46038" rIns="92075" bIns="46038" anchorCtr="1"/>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50000"/>
                </a:spcBef>
              </a:pPr>
              <a:r>
                <a:rPr lang="en-US" altLang="en-US" dirty="0">
                  <a:solidFill>
                    <a:srgbClr val="000000"/>
                  </a:solidFill>
                </a:rPr>
                <a:t>Instance</a:t>
              </a:r>
            </a:p>
          </p:txBody>
        </p:sp>
        <p:grpSp>
          <p:nvGrpSpPr>
            <p:cNvPr id="19463" name="Group 25"/>
            <p:cNvGrpSpPr>
              <a:grpSpLocks/>
            </p:cNvGrpSpPr>
            <p:nvPr/>
          </p:nvGrpSpPr>
          <p:grpSpPr bwMode="auto">
            <a:xfrm>
              <a:off x="8050212" y="2057399"/>
              <a:ext cx="2895600" cy="685800"/>
              <a:chOff x="3294" y="1596"/>
              <a:chExt cx="1824" cy="432"/>
            </a:xfrm>
          </p:grpSpPr>
          <p:sp>
            <p:nvSpPr>
              <p:cNvPr id="19515" name="Oval 26"/>
              <p:cNvSpPr>
                <a:spLocks noChangeArrowheads="1"/>
              </p:cNvSpPr>
              <p:nvPr/>
            </p:nvSpPr>
            <p:spPr bwMode="blackWhite">
              <a:xfrm>
                <a:off x="4206"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16" name="Oval 27"/>
              <p:cNvSpPr>
                <a:spLocks noChangeArrowheads="1"/>
              </p:cNvSpPr>
              <p:nvPr/>
            </p:nvSpPr>
            <p:spPr bwMode="blackWhite">
              <a:xfrm>
                <a:off x="4054"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17" name="Oval 28"/>
              <p:cNvSpPr>
                <a:spLocks noChangeArrowheads="1"/>
              </p:cNvSpPr>
              <p:nvPr/>
            </p:nvSpPr>
            <p:spPr bwMode="blackWhite">
              <a:xfrm>
                <a:off x="3902"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18" name="Oval 29"/>
              <p:cNvSpPr>
                <a:spLocks noChangeArrowheads="1"/>
              </p:cNvSpPr>
              <p:nvPr/>
            </p:nvSpPr>
            <p:spPr bwMode="blackWhite">
              <a:xfrm>
                <a:off x="3750"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19" name="Oval 30"/>
              <p:cNvSpPr>
                <a:spLocks noChangeArrowheads="1"/>
              </p:cNvSpPr>
              <p:nvPr/>
            </p:nvSpPr>
            <p:spPr bwMode="blackWhite">
              <a:xfrm>
                <a:off x="3598"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20" name="Oval 31"/>
              <p:cNvSpPr>
                <a:spLocks noChangeArrowheads="1"/>
              </p:cNvSpPr>
              <p:nvPr/>
            </p:nvSpPr>
            <p:spPr bwMode="blackWhite">
              <a:xfrm>
                <a:off x="3446" y="1596"/>
                <a:ext cx="912" cy="432"/>
              </a:xfrm>
              <a:prstGeom prst="ellipse">
                <a:avLst/>
              </a:prstGeom>
              <a:solidFill>
                <a:srgbClr val="FFFFCC"/>
              </a:solidFill>
              <a:ln w="28575">
                <a:solidFill>
                  <a:schemeClr val="bg2"/>
                </a:solidFill>
                <a:round/>
                <a:headEnd/>
                <a:tailEnd/>
              </a:ln>
            </p:spPr>
            <p:txBody>
              <a:bodyPr wrap="none" lIns="55563" tIns="26988" rIns="55563" bIns="26988" anchor="ctr"/>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endParaRPr lang="en-US" altLang="en-US" sz="1400" dirty="0">
                  <a:solidFill>
                    <a:schemeClr val="bg2"/>
                  </a:solidFill>
                </a:endParaRPr>
              </a:p>
            </p:txBody>
          </p:sp>
          <p:sp>
            <p:nvSpPr>
              <p:cNvPr id="19521" name="Oval 32"/>
              <p:cNvSpPr>
                <a:spLocks noChangeArrowheads="1"/>
              </p:cNvSpPr>
              <p:nvPr/>
            </p:nvSpPr>
            <p:spPr bwMode="blackWhite">
              <a:xfrm>
                <a:off x="3294" y="1596"/>
                <a:ext cx="912" cy="432"/>
              </a:xfrm>
              <a:prstGeom prst="ellipse">
                <a:avLst/>
              </a:prstGeom>
              <a:solidFill>
                <a:srgbClr val="FFFFCC"/>
              </a:solidFill>
              <a:ln w="28575">
                <a:solidFill>
                  <a:schemeClr val="bg2"/>
                </a:solidFill>
                <a:round/>
                <a:headEnd/>
                <a:tailEnd/>
              </a:ln>
            </p:spPr>
            <p:txBody>
              <a:bodyPr wrap="none" lIns="55563" tIns="26988" rIns="55563" bIns="26988" anchor="b"/>
              <a:lstStyle>
                <a:lvl1pPr defTabSz="296863" eaLnBrk="0" hangingPunct="0">
                  <a:defRPr>
                    <a:solidFill>
                      <a:schemeClr val="tx1"/>
                    </a:solidFill>
                    <a:latin typeface="Arial" panose="020B0604020202020204" pitchFamily="34" charset="0"/>
                    <a:cs typeface="Arial" panose="020B0604020202020204" pitchFamily="34" charset="0"/>
                  </a:defRPr>
                </a:lvl1pPr>
                <a:lvl2pPr marL="742950" indent="-285750" defTabSz="296863" eaLnBrk="0" hangingPunct="0">
                  <a:defRPr>
                    <a:solidFill>
                      <a:schemeClr val="tx1"/>
                    </a:solidFill>
                    <a:latin typeface="Arial" panose="020B0604020202020204" pitchFamily="34" charset="0"/>
                    <a:cs typeface="Arial" panose="020B0604020202020204" pitchFamily="34" charset="0"/>
                  </a:defRPr>
                </a:lvl2pPr>
                <a:lvl3pPr marL="1143000" indent="-228600" defTabSz="296863" eaLnBrk="0" hangingPunct="0">
                  <a:defRPr>
                    <a:solidFill>
                      <a:schemeClr val="tx1"/>
                    </a:solidFill>
                    <a:latin typeface="Arial" panose="020B0604020202020204" pitchFamily="34" charset="0"/>
                    <a:cs typeface="Arial" panose="020B0604020202020204" pitchFamily="34" charset="0"/>
                  </a:defRPr>
                </a:lvl3pPr>
                <a:lvl4pPr marL="1600200" indent="-228600" defTabSz="296863" eaLnBrk="0" hangingPunct="0">
                  <a:defRPr>
                    <a:solidFill>
                      <a:schemeClr val="tx1"/>
                    </a:solidFill>
                    <a:latin typeface="Arial" panose="020B0604020202020204" pitchFamily="34" charset="0"/>
                    <a:cs typeface="Arial" panose="020B0604020202020204" pitchFamily="34" charset="0"/>
                  </a:defRPr>
                </a:lvl4pPr>
                <a:lvl5pPr marL="2057400" indent="-228600" defTabSz="296863" eaLnBrk="0" hangingPunct="0">
                  <a:defRPr>
                    <a:solidFill>
                      <a:schemeClr val="tx1"/>
                    </a:solidFill>
                    <a:latin typeface="Arial" panose="020B0604020202020204" pitchFamily="34" charset="0"/>
                    <a:cs typeface="Arial" panose="020B0604020202020204" pitchFamily="34" charset="0"/>
                  </a:defRPr>
                </a:lvl5pPr>
                <a:lvl6pPr marL="25146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96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en-US" altLang="en-US" sz="1600" dirty="0">
                    <a:solidFill>
                      <a:srgbClr val="000000"/>
                    </a:solidFill>
                  </a:rPr>
                  <a:t>Background</a:t>
                </a:r>
              </a:p>
              <a:p>
                <a:pPr algn="ctr">
                  <a:lnSpc>
                    <a:spcPct val="80000"/>
                  </a:lnSpc>
                </a:pPr>
                <a:r>
                  <a:rPr lang="en-US" altLang="en-US" sz="1600" dirty="0">
                    <a:solidFill>
                      <a:srgbClr val="000000"/>
                    </a:solidFill>
                  </a:rPr>
                  <a:t>processes</a:t>
                </a:r>
              </a:p>
            </p:txBody>
          </p:sp>
        </p:grpSp>
        <p:grpSp>
          <p:nvGrpSpPr>
            <p:cNvPr id="19464" name="Group 33"/>
            <p:cNvGrpSpPr>
              <a:grpSpLocks/>
            </p:cNvGrpSpPr>
            <p:nvPr/>
          </p:nvGrpSpPr>
          <p:grpSpPr bwMode="auto">
            <a:xfrm>
              <a:off x="8247062" y="1347787"/>
              <a:ext cx="2501900" cy="552450"/>
              <a:chOff x="1758" y="1340"/>
              <a:chExt cx="2255" cy="543"/>
            </a:xfrm>
          </p:grpSpPr>
          <p:sp>
            <p:nvSpPr>
              <p:cNvPr id="19513" name="AutoShape 34"/>
              <p:cNvSpPr>
                <a:spLocks noChangeArrowheads="1"/>
              </p:cNvSpPr>
              <p:nvPr/>
            </p:nvSpPr>
            <p:spPr bwMode="blackWhite">
              <a:xfrm>
                <a:off x="1758" y="1340"/>
                <a:ext cx="2255" cy="543"/>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dirty="0"/>
              </a:p>
            </p:txBody>
          </p:sp>
          <p:sp>
            <p:nvSpPr>
              <p:cNvPr id="19514" name="Text Box 35"/>
              <p:cNvSpPr txBox="1">
                <a:spLocks noChangeArrowheads="1"/>
              </p:cNvSpPr>
              <p:nvPr/>
            </p:nvSpPr>
            <p:spPr bwMode="blackWhite">
              <a:xfrm>
                <a:off x="2581" y="1437"/>
                <a:ext cx="612" cy="360"/>
              </a:xfrm>
              <a:prstGeom prst="rect">
                <a:avLst/>
              </a:prstGeom>
              <a:solidFill>
                <a:srgbClr val="99CC0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SGA</a:t>
                </a:r>
              </a:p>
            </p:txBody>
          </p:sp>
        </p:grpSp>
        <p:grpSp>
          <p:nvGrpSpPr>
            <p:cNvPr id="19465" name="Group 36"/>
            <p:cNvGrpSpPr>
              <a:grpSpLocks/>
            </p:cNvGrpSpPr>
            <p:nvPr/>
          </p:nvGrpSpPr>
          <p:grpSpPr bwMode="auto">
            <a:xfrm flipH="1">
              <a:off x="9421812" y="2813049"/>
              <a:ext cx="152400" cy="312738"/>
              <a:chOff x="3289" y="2566"/>
              <a:chExt cx="96" cy="243"/>
            </a:xfrm>
          </p:grpSpPr>
          <p:sp>
            <p:nvSpPr>
              <p:cNvPr id="19511" name="Line 37"/>
              <p:cNvSpPr>
                <a:spLocks noChangeShapeType="1"/>
              </p:cNvSpPr>
              <p:nvPr/>
            </p:nvSpPr>
            <p:spPr bwMode="auto">
              <a:xfrm>
                <a:off x="3289" y="2575"/>
                <a:ext cx="0" cy="23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9512" name="Line 38"/>
              <p:cNvSpPr>
                <a:spLocks noChangeShapeType="1"/>
              </p:cNvSpPr>
              <p:nvPr/>
            </p:nvSpPr>
            <p:spPr bwMode="auto">
              <a:xfrm flipV="1">
                <a:off x="3385" y="2566"/>
                <a:ext cx="0" cy="24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sp>
          <p:nvSpPr>
            <p:cNvPr id="19466" name="Rectangle 39"/>
            <p:cNvSpPr>
              <a:spLocks noChangeArrowheads="1"/>
            </p:cNvSpPr>
            <p:nvPr/>
          </p:nvSpPr>
          <p:spPr bwMode="blackWhite">
            <a:xfrm>
              <a:off x="7777162" y="3143249"/>
              <a:ext cx="3449638" cy="2705100"/>
            </a:xfrm>
            <a:prstGeom prst="rect">
              <a:avLst/>
            </a:prstGeom>
            <a:solidFill>
              <a:schemeClr val="accent1"/>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Database</a:t>
              </a:r>
            </a:p>
          </p:txBody>
        </p:sp>
        <p:sp>
          <p:nvSpPr>
            <p:cNvPr id="19467" name="Rectangle 40"/>
            <p:cNvSpPr>
              <a:spLocks noChangeArrowheads="1"/>
            </p:cNvSpPr>
            <p:nvPr/>
          </p:nvSpPr>
          <p:spPr bwMode="blackWhite">
            <a:xfrm>
              <a:off x="10037762" y="3487737"/>
              <a:ext cx="1066800" cy="2284412"/>
            </a:xfrm>
            <a:prstGeom prst="rect">
              <a:avLst/>
            </a:prstGeom>
            <a:solidFill>
              <a:srgbClr val="99CC00"/>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68" name="Rectangle 41"/>
            <p:cNvSpPr>
              <a:spLocks noChangeArrowheads="1"/>
            </p:cNvSpPr>
            <p:nvPr/>
          </p:nvSpPr>
          <p:spPr bwMode="blackWhite">
            <a:xfrm>
              <a:off x="8983662" y="3487737"/>
              <a:ext cx="914400" cy="2284412"/>
            </a:xfrm>
            <a:prstGeom prst="rect">
              <a:avLst/>
            </a:prstGeom>
            <a:solidFill>
              <a:schemeClr val="accent1"/>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69" name="Rectangle 42"/>
            <p:cNvSpPr>
              <a:spLocks noChangeArrowheads="1"/>
            </p:cNvSpPr>
            <p:nvPr/>
          </p:nvSpPr>
          <p:spPr bwMode="blackWhite">
            <a:xfrm>
              <a:off x="7932737" y="3487737"/>
              <a:ext cx="914400" cy="2284412"/>
            </a:xfrm>
            <a:prstGeom prst="rect">
              <a:avLst/>
            </a:prstGeom>
            <a:solidFill>
              <a:srgbClr val="666699"/>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19470" name="Group 43"/>
            <p:cNvGrpSpPr>
              <a:grpSpLocks/>
            </p:cNvGrpSpPr>
            <p:nvPr/>
          </p:nvGrpSpPr>
          <p:grpSpPr bwMode="auto">
            <a:xfrm>
              <a:off x="7977187" y="3602037"/>
              <a:ext cx="812800" cy="1905000"/>
              <a:chOff x="1436" y="2784"/>
              <a:chExt cx="440" cy="914"/>
            </a:xfrm>
          </p:grpSpPr>
          <p:grpSp>
            <p:nvGrpSpPr>
              <p:cNvPr id="19499" name="Group 44"/>
              <p:cNvGrpSpPr>
                <a:grpSpLocks/>
              </p:cNvGrpSpPr>
              <p:nvPr/>
            </p:nvGrpSpPr>
            <p:grpSpPr bwMode="auto">
              <a:xfrm>
                <a:off x="1436" y="3360"/>
                <a:ext cx="436" cy="338"/>
                <a:chOff x="2128" y="3492"/>
                <a:chExt cx="532" cy="412"/>
              </a:xfrm>
            </p:grpSpPr>
            <p:sp>
              <p:nvSpPr>
                <p:cNvPr id="19508" name="Rectangle 45"/>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9" name="Oval 46"/>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10" name="Oval 47"/>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9500" name="Group 48"/>
              <p:cNvGrpSpPr>
                <a:grpSpLocks/>
              </p:cNvGrpSpPr>
              <p:nvPr/>
            </p:nvGrpSpPr>
            <p:grpSpPr bwMode="auto">
              <a:xfrm>
                <a:off x="1440" y="3080"/>
                <a:ext cx="436" cy="338"/>
                <a:chOff x="2128" y="3090"/>
                <a:chExt cx="532" cy="412"/>
              </a:xfrm>
            </p:grpSpPr>
            <p:sp>
              <p:nvSpPr>
                <p:cNvPr id="19505" name="Rectangle 49"/>
                <p:cNvSpPr>
                  <a:spLocks noChangeArrowheads="1"/>
                </p:cNvSpPr>
                <p:nvPr/>
              </p:nvSpPr>
              <p:spPr bwMode="gray">
                <a:xfrm>
                  <a:off x="2128" y="3174"/>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6" name="Oval 50"/>
                <p:cNvSpPr>
                  <a:spLocks noChangeArrowheads="1"/>
                </p:cNvSpPr>
                <p:nvPr/>
              </p:nvSpPr>
              <p:spPr bwMode="gray">
                <a:xfrm>
                  <a:off x="2128" y="3090"/>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7" name="Oval 51"/>
                <p:cNvSpPr>
                  <a:spLocks noChangeArrowheads="1"/>
                </p:cNvSpPr>
                <p:nvPr/>
              </p:nvSpPr>
              <p:spPr bwMode="gray">
                <a:xfrm>
                  <a:off x="2128" y="3344"/>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9501" name="Group 52"/>
              <p:cNvGrpSpPr>
                <a:grpSpLocks/>
              </p:cNvGrpSpPr>
              <p:nvPr/>
            </p:nvGrpSpPr>
            <p:grpSpPr bwMode="auto">
              <a:xfrm>
                <a:off x="1440" y="2784"/>
                <a:ext cx="436" cy="338"/>
                <a:chOff x="2128" y="2685"/>
                <a:chExt cx="532" cy="412"/>
              </a:xfrm>
            </p:grpSpPr>
            <p:sp>
              <p:nvSpPr>
                <p:cNvPr id="19502" name="Rectangle 53"/>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3" name="Oval 54"/>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504" name="Oval 55"/>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9471" name="Rectangle 56"/>
            <p:cNvSpPr>
              <a:spLocks noChangeArrowheads="1"/>
            </p:cNvSpPr>
            <p:nvPr/>
          </p:nvSpPr>
          <p:spPr bwMode="auto">
            <a:xfrm>
              <a:off x="7793037" y="5502275"/>
              <a:ext cx="1168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188" tIns="52388" rIns="103188" bIns="5238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Data files</a:t>
              </a:r>
            </a:p>
          </p:txBody>
        </p:sp>
        <p:sp>
          <p:nvSpPr>
            <p:cNvPr id="19472" name="Rectangle 57"/>
            <p:cNvSpPr>
              <a:spLocks noChangeArrowheads="1"/>
            </p:cNvSpPr>
            <p:nvPr/>
          </p:nvSpPr>
          <p:spPr bwMode="auto">
            <a:xfrm>
              <a:off x="9961562" y="5330824"/>
              <a:ext cx="12192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Redo log group</a:t>
              </a:r>
            </a:p>
          </p:txBody>
        </p:sp>
        <p:sp>
          <p:nvSpPr>
            <p:cNvPr id="19473" name="Rectangle 58"/>
            <p:cNvSpPr>
              <a:spLocks noChangeArrowheads="1"/>
            </p:cNvSpPr>
            <p:nvPr/>
          </p:nvSpPr>
          <p:spPr bwMode="auto">
            <a:xfrm>
              <a:off x="8929688" y="5330824"/>
              <a:ext cx="10191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spAutoFit/>
            </a:bodyPr>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dirty="0">
                  <a:solidFill>
                    <a:schemeClr val="bg1"/>
                  </a:solidFill>
                </a:rPr>
                <a:t>Control files</a:t>
              </a:r>
            </a:p>
          </p:txBody>
        </p:sp>
        <p:grpSp>
          <p:nvGrpSpPr>
            <p:cNvPr id="19474" name="Group 59"/>
            <p:cNvGrpSpPr>
              <a:grpSpLocks/>
            </p:cNvGrpSpPr>
            <p:nvPr/>
          </p:nvGrpSpPr>
          <p:grpSpPr bwMode="auto">
            <a:xfrm>
              <a:off x="9050337" y="3602037"/>
              <a:ext cx="781050" cy="1408112"/>
              <a:chOff x="2593" y="2912"/>
              <a:chExt cx="436" cy="604"/>
            </a:xfrm>
          </p:grpSpPr>
          <p:grpSp>
            <p:nvGrpSpPr>
              <p:cNvPr id="19491" name="Group 60"/>
              <p:cNvGrpSpPr>
                <a:grpSpLocks/>
              </p:cNvGrpSpPr>
              <p:nvPr/>
            </p:nvGrpSpPr>
            <p:grpSpPr bwMode="auto">
              <a:xfrm>
                <a:off x="2593" y="3178"/>
                <a:ext cx="436" cy="338"/>
                <a:chOff x="2128" y="3492"/>
                <a:chExt cx="532" cy="412"/>
              </a:xfrm>
            </p:grpSpPr>
            <p:sp>
              <p:nvSpPr>
                <p:cNvPr id="19496" name="Rectangle 61"/>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7" name="Oval 62"/>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8" name="Oval 63"/>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9492" name="Group 64"/>
              <p:cNvGrpSpPr>
                <a:grpSpLocks/>
              </p:cNvGrpSpPr>
              <p:nvPr/>
            </p:nvGrpSpPr>
            <p:grpSpPr bwMode="auto">
              <a:xfrm>
                <a:off x="2593" y="2912"/>
                <a:ext cx="436" cy="338"/>
                <a:chOff x="2128" y="2685"/>
                <a:chExt cx="532" cy="412"/>
              </a:xfrm>
            </p:grpSpPr>
            <p:sp>
              <p:nvSpPr>
                <p:cNvPr id="19493" name="Rectangle 65"/>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4" name="Oval 66"/>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5" name="Oval 67"/>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grpSp>
          <p:nvGrpSpPr>
            <p:cNvPr id="19475" name="Group 68"/>
            <p:cNvGrpSpPr>
              <a:grpSpLocks/>
            </p:cNvGrpSpPr>
            <p:nvPr/>
          </p:nvGrpSpPr>
          <p:grpSpPr bwMode="auto">
            <a:xfrm>
              <a:off x="10136187" y="3602037"/>
              <a:ext cx="882650" cy="1408112"/>
              <a:chOff x="2593" y="2912"/>
              <a:chExt cx="436" cy="604"/>
            </a:xfrm>
          </p:grpSpPr>
          <p:grpSp>
            <p:nvGrpSpPr>
              <p:cNvPr id="19483" name="Group 69"/>
              <p:cNvGrpSpPr>
                <a:grpSpLocks/>
              </p:cNvGrpSpPr>
              <p:nvPr/>
            </p:nvGrpSpPr>
            <p:grpSpPr bwMode="auto">
              <a:xfrm>
                <a:off x="2593" y="3178"/>
                <a:ext cx="436" cy="338"/>
                <a:chOff x="2128" y="3492"/>
                <a:chExt cx="532" cy="412"/>
              </a:xfrm>
            </p:grpSpPr>
            <p:sp>
              <p:nvSpPr>
                <p:cNvPr id="19488" name="Rectangle 7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89" name="Oval 7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90" name="Oval 7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9484" name="Group 73"/>
              <p:cNvGrpSpPr>
                <a:grpSpLocks/>
              </p:cNvGrpSpPr>
              <p:nvPr/>
            </p:nvGrpSpPr>
            <p:grpSpPr bwMode="auto">
              <a:xfrm>
                <a:off x="2593" y="2912"/>
                <a:ext cx="436" cy="338"/>
                <a:chOff x="2128" y="2685"/>
                <a:chExt cx="532" cy="412"/>
              </a:xfrm>
            </p:grpSpPr>
            <p:sp>
              <p:nvSpPr>
                <p:cNvPr id="19485" name="Rectangle 74"/>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86" name="Oval 75"/>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9487" name="Oval 76"/>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9476" name="Text Box 77"/>
            <p:cNvSpPr txBox="1">
              <a:spLocks noChangeArrowheads="1"/>
            </p:cNvSpPr>
            <p:nvPr/>
          </p:nvSpPr>
          <p:spPr bwMode="auto">
            <a:xfrm>
              <a:off x="7913687" y="5140324"/>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 99</a:t>
              </a:r>
            </a:p>
          </p:txBody>
        </p:sp>
        <p:sp>
          <p:nvSpPr>
            <p:cNvPr id="19477" name="Text Box 78"/>
            <p:cNvSpPr txBox="1">
              <a:spLocks noChangeArrowheads="1"/>
            </p:cNvSpPr>
            <p:nvPr/>
          </p:nvSpPr>
          <p:spPr bwMode="auto">
            <a:xfrm>
              <a:off x="7926387" y="4568824"/>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SCN:129</a:t>
              </a:r>
            </a:p>
          </p:txBody>
        </p:sp>
        <p:sp>
          <p:nvSpPr>
            <p:cNvPr id="19478" name="Text Box 79"/>
            <p:cNvSpPr txBox="1">
              <a:spLocks noChangeArrowheads="1"/>
            </p:cNvSpPr>
            <p:nvPr/>
          </p:nvSpPr>
          <p:spPr bwMode="auto">
            <a:xfrm>
              <a:off x="7926387" y="3933824"/>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SCN:140</a:t>
              </a:r>
            </a:p>
          </p:txBody>
        </p:sp>
        <p:sp>
          <p:nvSpPr>
            <p:cNvPr id="19479" name="Text Box 80"/>
            <p:cNvSpPr txBox="1">
              <a:spLocks noChangeArrowheads="1"/>
            </p:cNvSpPr>
            <p:nvPr/>
          </p:nvSpPr>
          <p:spPr bwMode="auto">
            <a:xfrm>
              <a:off x="8955087" y="4579937"/>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SCN:143</a:t>
              </a:r>
            </a:p>
          </p:txBody>
        </p:sp>
        <p:sp>
          <p:nvSpPr>
            <p:cNvPr id="19480" name="Text Box 81"/>
            <p:cNvSpPr txBox="1">
              <a:spLocks noChangeArrowheads="1"/>
            </p:cNvSpPr>
            <p:nvPr/>
          </p:nvSpPr>
          <p:spPr bwMode="auto">
            <a:xfrm>
              <a:off x="10110787" y="4351338"/>
              <a:ext cx="935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a:t>
              </a:r>
            </a:p>
            <a:p>
              <a:pPr algn="ctr" eaLnBrk="1" hangingPunct="1"/>
              <a:r>
                <a:rPr lang="en-US" altLang="en-US" sz="1400" b="1" dirty="0">
                  <a:solidFill>
                    <a:srgbClr val="000000"/>
                  </a:solidFill>
                  <a:latin typeface="Courier New" panose="02070309020205020404" pitchFamily="49" charset="0"/>
                </a:rPr>
                <a:t>102-143</a:t>
              </a:r>
            </a:p>
          </p:txBody>
        </p:sp>
        <p:sp>
          <p:nvSpPr>
            <p:cNvPr id="19481" name="Text Box 82"/>
            <p:cNvSpPr txBox="1">
              <a:spLocks noChangeArrowheads="1"/>
            </p:cNvSpPr>
            <p:nvPr/>
          </p:nvSpPr>
          <p:spPr bwMode="auto">
            <a:xfrm>
              <a:off x="8967787" y="3944937"/>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SCN:143</a:t>
              </a:r>
            </a:p>
          </p:txBody>
        </p:sp>
        <p:sp>
          <p:nvSpPr>
            <p:cNvPr id="19482" name="Text Box 83"/>
            <p:cNvSpPr txBox="1">
              <a:spLocks noChangeArrowheads="1"/>
            </p:cNvSpPr>
            <p:nvPr/>
          </p:nvSpPr>
          <p:spPr bwMode="auto">
            <a:xfrm>
              <a:off x="10150476" y="3729038"/>
              <a:ext cx="828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rPr>
                <a:t>SCN:</a:t>
              </a:r>
            </a:p>
            <a:p>
              <a:pPr algn="ctr" eaLnBrk="1" hangingPunct="1"/>
              <a:r>
                <a:rPr lang="en-US" altLang="en-US" sz="1400" b="1" dirty="0">
                  <a:solidFill>
                    <a:srgbClr val="000000"/>
                  </a:solidFill>
                  <a:latin typeface="Courier New" panose="02070309020205020404" pitchFamily="49" charset="0"/>
                </a:rPr>
                <a:t>74-101</a:t>
              </a:r>
            </a:p>
          </p:txBody>
        </p:sp>
      </p:grpSp>
    </p:spTree>
    <p:custDataLst>
      <p:tags r:id="rId1"/>
    </p:custDataLst>
    <p:extLst>
      <p:ext uri="{BB962C8B-B14F-4D97-AF65-F5344CB8AC3E}">
        <p14:creationId xmlns:p14="http://schemas.microsoft.com/office/powerpoint/2010/main" val="233381921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Tuning Instance Recovery</a:t>
            </a:r>
          </a:p>
        </p:txBody>
      </p:sp>
      <p:sp>
        <p:nvSpPr>
          <p:cNvPr id="20483" name="Rectangle 3"/>
          <p:cNvSpPr>
            <a:spLocks noGrp="1" noChangeArrowheads="1"/>
          </p:cNvSpPr>
          <p:nvPr>
            <p:ph idx="1"/>
          </p:nvPr>
        </p:nvSpPr>
        <p:spPr/>
        <p:txBody>
          <a:bodyPr/>
          <a:lstStyle/>
          <a:p>
            <a:pPr lvl="1"/>
            <a:r>
              <a:rPr lang="en-US" altLang="en-US" dirty="0"/>
              <a:t>During instance recovery, the transactions between the checkpoint position and the end of the redo log must be applied to data files.</a:t>
            </a:r>
          </a:p>
          <a:p>
            <a:pPr lvl="1"/>
            <a:r>
              <a:rPr lang="en-US" altLang="en-US" dirty="0"/>
              <a:t>You tune instance recovery by controlling the difference between the checkpoint position and the end of the redo log.</a:t>
            </a:r>
          </a:p>
        </p:txBody>
      </p:sp>
      <p:grpSp>
        <p:nvGrpSpPr>
          <p:cNvPr id="20484" name="Group 4"/>
          <p:cNvGrpSpPr>
            <a:grpSpLocks/>
          </p:cNvGrpSpPr>
          <p:nvPr/>
        </p:nvGrpSpPr>
        <p:grpSpPr bwMode="auto">
          <a:xfrm>
            <a:off x="2644775" y="3352800"/>
            <a:ext cx="6899275" cy="1981200"/>
            <a:chOff x="688" y="2592"/>
            <a:chExt cx="4346" cy="1248"/>
          </a:xfrm>
        </p:grpSpPr>
        <p:sp>
          <p:nvSpPr>
            <p:cNvPr id="20485" name="Rectangle 5"/>
            <p:cNvSpPr>
              <a:spLocks noChangeArrowheads="1"/>
            </p:cNvSpPr>
            <p:nvPr/>
          </p:nvSpPr>
          <p:spPr bwMode="blackWhite">
            <a:xfrm>
              <a:off x="688" y="2592"/>
              <a:ext cx="4346" cy="1248"/>
            </a:xfrm>
            <a:prstGeom prst="rect">
              <a:avLst/>
            </a:prstGeom>
            <a:solidFill>
              <a:schemeClr val="accent3">
                <a:lumMod val="20000"/>
                <a:lumOff val="80000"/>
              </a:schemeClr>
            </a:solidFill>
            <a:ln w="28575">
              <a:solidFill>
                <a:schemeClr val="tx1"/>
              </a:solidFill>
              <a:miter lim="800000"/>
              <a:headEnd/>
              <a:tailEnd type="none" w="med" len="lg"/>
            </a:ln>
          </p:spPr>
          <p:txBody>
            <a:bodyPr wrap="none" anchor="ctr"/>
            <a:lstStyle/>
            <a:p>
              <a:pPr algn="ctr" eaLnBrk="0" hangingPunct="0">
                <a:defRPr/>
              </a:pPr>
              <a:endParaRPr lang="en-US" sz="2400" dirty="0">
                <a:solidFill>
                  <a:schemeClr val="accent2"/>
                </a:solidFill>
                <a:latin typeface="Times New Roman" pitchFamily="18" charset="0"/>
              </a:endParaRPr>
            </a:p>
          </p:txBody>
        </p:sp>
        <p:sp>
          <p:nvSpPr>
            <p:cNvPr id="20486" name="Rectangle 6" descr="Wide upward diagonal"/>
            <p:cNvSpPr>
              <a:spLocks noChangeArrowheads="1"/>
            </p:cNvSpPr>
            <p:nvPr/>
          </p:nvSpPr>
          <p:spPr bwMode="auto">
            <a:xfrm>
              <a:off x="1487" y="3146"/>
              <a:ext cx="176" cy="253"/>
            </a:xfrm>
            <a:prstGeom prst="rect">
              <a:avLst/>
            </a:prstGeom>
            <a:pattFill prst="wdUpDiag">
              <a:fgClr>
                <a:srgbClr val="FF7C80"/>
              </a:fgClr>
              <a:bgClr>
                <a:srgbClr val="FFFFFF"/>
              </a:bgClr>
            </a:patt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87" name="Rectangle 7"/>
            <p:cNvSpPr>
              <a:spLocks noChangeArrowheads="1"/>
            </p:cNvSpPr>
            <p:nvPr/>
          </p:nvSpPr>
          <p:spPr bwMode="gray">
            <a:xfrm>
              <a:off x="1724"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88" name="Rectangle 8" descr="Wide upward diagonal"/>
            <p:cNvSpPr>
              <a:spLocks noChangeArrowheads="1"/>
            </p:cNvSpPr>
            <p:nvPr/>
          </p:nvSpPr>
          <p:spPr bwMode="auto">
            <a:xfrm>
              <a:off x="2198" y="3146"/>
              <a:ext cx="176" cy="253"/>
            </a:xfrm>
            <a:prstGeom prst="rect">
              <a:avLst/>
            </a:prstGeom>
            <a:pattFill prst="wdUpDiag">
              <a:fgClr>
                <a:srgbClr val="FF7C80"/>
              </a:fgClr>
              <a:bgClr>
                <a:srgbClr val="FFFFFF"/>
              </a:bgClr>
            </a:patt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89" name="Rectangle 9"/>
            <p:cNvSpPr>
              <a:spLocks noChangeArrowheads="1"/>
            </p:cNvSpPr>
            <p:nvPr/>
          </p:nvSpPr>
          <p:spPr bwMode="gray">
            <a:xfrm>
              <a:off x="2435"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0" name="Rectangle 10"/>
            <p:cNvSpPr>
              <a:spLocks noChangeArrowheads="1"/>
            </p:cNvSpPr>
            <p:nvPr/>
          </p:nvSpPr>
          <p:spPr bwMode="gray">
            <a:xfrm>
              <a:off x="3142" y="3146"/>
              <a:ext cx="175"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1" name="Rectangle 11"/>
            <p:cNvSpPr>
              <a:spLocks noChangeArrowheads="1"/>
            </p:cNvSpPr>
            <p:nvPr/>
          </p:nvSpPr>
          <p:spPr bwMode="gray">
            <a:xfrm>
              <a:off x="3377" y="3146"/>
              <a:ext cx="175"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2" name="Rectangle 12" descr="Wide upward diagonal"/>
            <p:cNvSpPr>
              <a:spLocks noChangeArrowheads="1"/>
            </p:cNvSpPr>
            <p:nvPr/>
          </p:nvSpPr>
          <p:spPr bwMode="auto">
            <a:xfrm>
              <a:off x="3623" y="3146"/>
              <a:ext cx="175" cy="253"/>
            </a:xfrm>
            <a:prstGeom prst="rect">
              <a:avLst/>
            </a:prstGeom>
            <a:pattFill prst="wdUpDiag">
              <a:fgClr>
                <a:srgbClr val="FF7C80"/>
              </a:fgClr>
              <a:bgClr>
                <a:srgbClr val="FFFFFF"/>
              </a:bgClr>
            </a:patt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3" name="Rectangle 13"/>
            <p:cNvSpPr>
              <a:spLocks noChangeArrowheads="1"/>
            </p:cNvSpPr>
            <p:nvPr/>
          </p:nvSpPr>
          <p:spPr bwMode="gray">
            <a:xfrm>
              <a:off x="3861" y="3146"/>
              <a:ext cx="175"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4" name="Rectangle 14" descr="Wide upward diagonal"/>
            <p:cNvSpPr>
              <a:spLocks noChangeArrowheads="1"/>
            </p:cNvSpPr>
            <p:nvPr/>
          </p:nvSpPr>
          <p:spPr bwMode="auto">
            <a:xfrm>
              <a:off x="4102" y="3146"/>
              <a:ext cx="175" cy="253"/>
            </a:xfrm>
            <a:prstGeom prst="rect">
              <a:avLst/>
            </a:prstGeom>
            <a:pattFill prst="wdUpDiag">
              <a:fgClr>
                <a:srgbClr val="FF7C80"/>
              </a:fgClr>
              <a:bgClr>
                <a:srgbClr val="FFFFFF"/>
              </a:bgClr>
            </a:patt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5" name="Rectangle 15"/>
            <p:cNvSpPr>
              <a:spLocks noChangeArrowheads="1"/>
            </p:cNvSpPr>
            <p:nvPr/>
          </p:nvSpPr>
          <p:spPr bwMode="gray">
            <a:xfrm>
              <a:off x="2680" y="3146"/>
              <a:ext cx="178"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6" name="Rectangle 16"/>
            <p:cNvSpPr>
              <a:spLocks noChangeArrowheads="1"/>
            </p:cNvSpPr>
            <p:nvPr/>
          </p:nvSpPr>
          <p:spPr bwMode="gray">
            <a:xfrm>
              <a:off x="2920" y="3146"/>
              <a:ext cx="177"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7" name="Rectangle 17"/>
            <p:cNvSpPr>
              <a:spLocks noChangeArrowheads="1"/>
            </p:cNvSpPr>
            <p:nvPr/>
          </p:nvSpPr>
          <p:spPr bwMode="gray">
            <a:xfrm>
              <a:off x="1013"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8" name="Rectangle 18"/>
            <p:cNvSpPr>
              <a:spLocks noChangeArrowheads="1"/>
            </p:cNvSpPr>
            <p:nvPr/>
          </p:nvSpPr>
          <p:spPr bwMode="gray">
            <a:xfrm>
              <a:off x="1250"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499" name="Rectangle 19"/>
            <p:cNvSpPr>
              <a:spLocks noChangeArrowheads="1"/>
            </p:cNvSpPr>
            <p:nvPr/>
          </p:nvSpPr>
          <p:spPr bwMode="gray">
            <a:xfrm>
              <a:off x="1961" y="3146"/>
              <a:ext cx="176" cy="253"/>
            </a:xfrm>
            <a:prstGeom prst="rect">
              <a:avLst/>
            </a:prstGeom>
            <a:solidFill>
              <a:srgbClr val="66CC00"/>
            </a:solidFill>
            <a:ln w="2857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2400" dirty="0">
                <a:solidFill>
                  <a:schemeClr val="accent2"/>
                </a:solidFill>
                <a:latin typeface="Times New Roman" panose="02020603050405020304" pitchFamily="18" charset="0"/>
              </a:endParaRPr>
            </a:p>
          </p:txBody>
        </p:sp>
        <p:sp>
          <p:nvSpPr>
            <p:cNvPr id="20500" name="Freeform 20"/>
            <p:cNvSpPr>
              <a:spLocks/>
            </p:cNvSpPr>
            <p:nvPr/>
          </p:nvSpPr>
          <p:spPr bwMode="blackWhite">
            <a:xfrm>
              <a:off x="1372" y="2844"/>
              <a:ext cx="159" cy="299"/>
            </a:xfrm>
            <a:custGeom>
              <a:avLst/>
              <a:gdLst>
                <a:gd name="T0" fmla="*/ 80 w 159"/>
                <a:gd name="T1" fmla="*/ 299 h 299"/>
                <a:gd name="T2" fmla="*/ 159 w 159"/>
                <a:gd name="T3" fmla="*/ 188 h 299"/>
                <a:gd name="T4" fmla="*/ 120 w 159"/>
                <a:gd name="T5" fmla="*/ 188 h 299"/>
                <a:gd name="T6" fmla="*/ 120 w 159"/>
                <a:gd name="T7" fmla="*/ 0 h 299"/>
                <a:gd name="T8" fmla="*/ 39 w 159"/>
                <a:gd name="T9" fmla="*/ 0 h 299"/>
                <a:gd name="T10" fmla="*/ 39 w 159"/>
                <a:gd name="T11" fmla="*/ 188 h 299"/>
                <a:gd name="T12" fmla="*/ 0 w 159"/>
                <a:gd name="T13" fmla="*/ 188 h 299"/>
                <a:gd name="T14" fmla="*/ 80 w 159"/>
                <a:gd name="T15" fmla="*/ 299 h 299"/>
                <a:gd name="T16" fmla="*/ 0 60000 65536"/>
                <a:gd name="T17" fmla="*/ 0 60000 65536"/>
                <a:gd name="T18" fmla="*/ 0 60000 65536"/>
                <a:gd name="T19" fmla="*/ 0 60000 65536"/>
                <a:gd name="T20" fmla="*/ 0 60000 65536"/>
                <a:gd name="T21" fmla="*/ 0 60000 65536"/>
                <a:gd name="T22" fmla="*/ 0 60000 65536"/>
                <a:gd name="T23" fmla="*/ 0 60000 65536"/>
                <a:gd name="T24" fmla="*/ 0 w 159"/>
                <a:gd name="T25" fmla="*/ 0 h 299"/>
                <a:gd name="T26" fmla="*/ 159 w 159"/>
                <a:gd name="T27" fmla="*/ 299 h 2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9" h="299">
                  <a:moveTo>
                    <a:pt x="80" y="299"/>
                  </a:moveTo>
                  <a:lnTo>
                    <a:pt x="159" y="188"/>
                  </a:lnTo>
                  <a:lnTo>
                    <a:pt x="120" y="188"/>
                  </a:lnTo>
                  <a:lnTo>
                    <a:pt x="120" y="0"/>
                  </a:lnTo>
                  <a:lnTo>
                    <a:pt x="39" y="0"/>
                  </a:lnTo>
                  <a:lnTo>
                    <a:pt x="39" y="188"/>
                  </a:lnTo>
                  <a:lnTo>
                    <a:pt x="0" y="188"/>
                  </a:lnTo>
                  <a:lnTo>
                    <a:pt x="80" y="299"/>
                  </a:lnTo>
                  <a:close/>
                </a:path>
              </a:pathLst>
            </a:custGeom>
            <a:solidFill>
              <a:srgbClr val="969696"/>
            </a:solidFill>
            <a:ln w="28575">
              <a:solidFill>
                <a:schemeClr val="tx1"/>
              </a:solidFill>
              <a:prstDash val="solid"/>
              <a:round/>
              <a:headEnd/>
              <a:tailEnd/>
            </a:ln>
          </p:spPr>
          <p:txBody>
            <a:bodyPr/>
            <a:lstStyle/>
            <a:p>
              <a:endParaRPr lang="en-US" dirty="0"/>
            </a:p>
          </p:txBody>
        </p:sp>
        <p:sp>
          <p:nvSpPr>
            <p:cNvPr id="20501" name="Rectangle 21"/>
            <p:cNvSpPr>
              <a:spLocks noChangeArrowheads="1"/>
            </p:cNvSpPr>
            <p:nvPr/>
          </p:nvSpPr>
          <p:spPr bwMode="auto">
            <a:xfrm>
              <a:off x="3504" y="2640"/>
              <a:ext cx="144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04813" indent="-404813" defTabSz="346075" eaLnBrk="0" hangingPunct="0">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pPr algn="ctr">
                <a:lnSpc>
                  <a:spcPct val="95000"/>
                </a:lnSpc>
                <a:spcBef>
                  <a:spcPct val="35000"/>
                </a:spcBef>
                <a:buClr>
                  <a:schemeClr val="hlink"/>
                </a:buClr>
                <a:buSzPct val="125000"/>
              </a:pPr>
              <a:r>
                <a:rPr lang="en-US" altLang="en-US" dirty="0">
                  <a:solidFill>
                    <a:srgbClr val="000000"/>
                  </a:solidFill>
                </a:rPr>
                <a:t>End of redo log</a:t>
              </a:r>
            </a:p>
          </p:txBody>
        </p:sp>
        <p:sp>
          <p:nvSpPr>
            <p:cNvPr id="20502" name="Text Box 22"/>
            <p:cNvSpPr txBox="1">
              <a:spLocks noChangeArrowheads="1"/>
            </p:cNvSpPr>
            <p:nvPr/>
          </p:nvSpPr>
          <p:spPr bwMode="auto">
            <a:xfrm>
              <a:off x="926" y="2640"/>
              <a:ext cx="13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dirty="0">
                  <a:solidFill>
                    <a:srgbClr val="000000"/>
                  </a:solidFill>
                </a:rPr>
                <a:t>Checkpoint position</a:t>
              </a:r>
              <a:endParaRPr lang="en-US" altLang="en-US" dirty="0">
                <a:solidFill>
                  <a:srgbClr val="000000"/>
                </a:solidFill>
              </a:endParaRPr>
            </a:p>
          </p:txBody>
        </p:sp>
        <p:sp>
          <p:nvSpPr>
            <p:cNvPr id="20503" name="AutoShape 23"/>
            <p:cNvSpPr>
              <a:spLocks noChangeArrowheads="1"/>
            </p:cNvSpPr>
            <p:nvPr/>
          </p:nvSpPr>
          <p:spPr bwMode="blackWhite">
            <a:xfrm>
              <a:off x="960" y="3424"/>
              <a:ext cx="3360" cy="384"/>
            </a:xfrm>
            <a:prstGeom prst="rightArrow">
              <a:avLst>
                <a:gd name="adj1" fmla="val 50000"/>
                <a:gd name="adj2" fmla="val 63189"/>
              </a:avLst>
            </a:prstGeom>
            <a:solidFill>
              <a:srgbClr val="CC99FF"/>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Transactions</a:t>
              </a:r>
            </a:p>
          </p:txBody>
        </p:sp>
        <p:sp>
          <p:nvSpPr>
            <p:cNvPr id="20504" name="Freeform 24"/>
            <p:cNvSpPr>
              <a:spLocks/>
            </p:cNvSpPr>
            <p:nvPr/>
          </p:nvSpPr>
          <p:spPr bwMode="blackWhite">
            <a:xfrm>
              <a:off x="4224" y="2844"/>
              <a:ext cx="159" cy="299"/>
            </a:xfrm>
            <a:custGeom>
              <a:avLst/>
              <a:gdLst>
                <a:gd name="T0" fmla="*/ 80 w 159"/>
                <a:gd name="T1" fmla="*/ 299 h 299"/>
                <a:gd name="T2" fmla="*/ 159 w 159"/>
                <a:gd name="T3" fmla="*/ 188 h 299"/>
                <a:gd name="T4" fmla="*/ 120 w 159"/>
                <a:gd name="T5" fmla="*/ 188 h 299"/>
                <a:gd name="T6" fmla="*/ 120 w 159"/>
                <a:gd name="T7" fmla="*/ 0 h 299"/>
                <a:gd name="T8" fmla="*/ 39 w 159"/>
                <a:gd name="T9" fmla="*/ 0 h 299"/>
                <a:gd name="T10" fmla="*/ 39 w 159"/>
                <a:gd name="T11" fmla="*/ 188 h 299"/>
                <a:gd name="T12" fmla="*/ 0 w 159"/>
                <a:gd name="T13" fmla="*/ 188 h 299"/>
                <a:gd name="T14" fmla="*/ 80 w 159"/>
                <a:gd name="T15" fmla="*/ 299 h 299"/>
                <a:gd name="T16" fmla="*/ 0 60000 65536"/>
                <a:gd name="T17" fmla="*/ 0 60000 65536"/>
                <a:gd name="T18" fmla="*/ 0 60000 65536"/>
                <a:gd name="T19" fmla="*/ 0 60000 65536"/>
                <a:gd name="T20" fmla="*/ 0 60000 65536"/>
                <a:gd name="T21" fmla="*/ 0 60000 65536"/>
                <a:gd name="T22" fmla="*/ 0 60000 65536"/>
                <a:gd name="T23" fmla="*/ 0 60000 65536"/>
                <a:gd name="T24" fmla="*/ 0 w 159"/>
                <a:gd name="T25" fmla="*/ 0 h 299"/>
                <a:gd name="T26" fmla="*/ 159 w 159"/>
                <a:gd name="T27" fmla="*/ 299 h 2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9" h="299">
                  <a:moveTo>
                    <a:pt x="80" y="299"/>
                  </a:moveTo>
                  <a:lnTo>
                    <a:pt x="159" y="188"/>
                  </a:lnTo>
                  <a:lnTo>
                    <a:pt x="120" y="188"/>
                  </a:lnTo>
                  <a:lnTo>
                    <a:pt x="120" y="0"/>
                  </a:lnTo>
                  <a:lnTo>
                    <a:pt x="39" y="0"/>
                  </a:lnTo>
                  <a:lnTo>
                    <a:pt x="39" y="188"/>
                  </a:lnTo>
                  <a:lnTo>
                    <a:pt x="0" y="188"/>
                  </a:lnTo>
                  <a:lnTo>
                    <a:pt x="80" y="299"/>
                  </a:lnTo>
                  <a:close/>
                </a:path>
              </a:pathLst>
            </a:custGeom>
            <a:solidFill>
              <a:srgbClr val="969696"/>
            </a:solidFill>
            <a:ln w="28575">
              <a:solidFill>
                <a:schemeClr val="tx1"/>
              </a:solidFill>
              <a:prstDash val="solid"/>
              <a:round/>
              <a:headEnd/>
              <a:tailEnd/>
            </a:ln>
          </p:spPr>
          <p:txBody>
            <a:bodyPr/>
            <a:lstStyle/>
            <a:p>
              <a:endParaRPr lang="en-US" dirty="0"/>
            </a:p>
          </p:txBody>
        </p:sp>
        <p:sp>
          <p:nvSpPr>
            <p:cNvPr id="20505" name="Line 25"/>
            <p:cNvSpPr>
              <a:spLocks noChangeShapeType="1"/>
            </p:cNvSpPr>
            <p:nvPr/>
          </p:nvSpPr>
          <p:spPr bwMode="auto">
            <a:xfrm flipH="1">
              <a:off x="1536" y="2976"/>
              <a:ext cx="624"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0506" name="Line 26"/>
            <p:cNvSpPr>
              <a:spLocks noChangeShapeType="1"/>
            </p:cNvSpPr>
            <p:nvPr/>
          </p:nvSpPr>
          <p:spPr bwMode="auto">
            <a:xfrm>
              <a:off x="3552" y="2976"/>
              <a:ext cx="612"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0507" name="Rectangle 27"/>
            <p:cNvSpPr>
              <a:spLocks noChangeArrowheads="1"/>
            </p:cNvSpPr>
            <p:nvPr/>
          </p:nvSpPr>
          <p:spPr bwMode="auto">
            <a:xfrm>
              <a:off x="2112" y="2880"/>
              <a:ext cx="144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04813" indent="-404813" defTabSz="346075" eaLnBrk="0" hangingPunct="0">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pPr algn="ctr">
                <a:lnSpc>
                  <a:spcPct val="95000"/>
                </a:lnSpc>
                <a:spcBef>
                  <a:spcPct val="35000"/>
                </a:spcBef>
                <a:buClr>
                  <a:schemeClr val="hlink"/>
                </a:buClr>
                <a:buSzPct val="125000"/>
              </a:pPr>
              <a:r>
                <a:rPr lang="en-US" altLang="en-US" dirty="0">
                  <a:solidFill>
                    <a:srgbClr val="0000FF"/>
                  </a:solidFill>
                </a:rPr>
                <a:t>Instance recovery</a:t>
              </a:r>
            </a:p>
          </p:txBody>
        </p:sp>
      </p:grpSp>
    </p:spTree>
    <p:custDataLst>
      <p:tags r:id="rId1"/>
    </p:custDataLst>
    <p:extLst>
      <p:ext uri="{BB962C8B-B14F-4D97-AF65-F5344CB8AC3E}">
        <p14:creationId xmlns:p14="http://schemas.microsoft.com/office/powerpoint/2010/main" val="354343793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ltLang="en-US" dirty="0"/>
              <a:t>Using the MTTR </a:t>
            </a:r>
            <a:r>
              <a:rPr lang="en-US" altLang="en-US" dirty="0" smtClean="0"/>
              <a:t>Advisor</a:t>
            </a:r>
            <a:br>
              <a:rPr lang="en-US" altLang="en-US" dirty="0" smtClean="0"/>
            </a:br>
            <a:endParaRPr lang="en-US" altLang="en-US" dirty="0"/>
          </a:p>
        </p:txBody>
      </p:sp>
      <p:sp>
        <p:nvSpPr>
          <p:cNvPr id="21507" name="Rectangle 4"/>
          <p:cNvSpPr>
            <a:spLocks noGrp="1" noChangeArrowheads="1"/>
          </p:cNvSpPr>
          <p:nvPr>
            <p:ph idx="1"/>
          </p:nvPr>
        </p:nvSpPr>
        <p:spPr>
          <a:xfrm>
            <a:off x="622138" y="1242485"/>
            <a:ext cx="10944549" cy="1234519"/>
          </a:xfrm>
        </p:spPr>
        <p:txBody>
          <a:bodyPr/>
          <a:lstStyle/>
          <a:p>
            <a:pPr lvl="1" eaLnBrk="1" hangingPunct="1"/>
            <a:r>
              <a:rPr lang="en-US" altLang="en-US" dirty="0"/>
              <a:t>Specify the desired time in seconds or minutes.</a:t>
            </a:r>
          </a:p>
          <a:p>
            <a:pPr lvl="1" eaLnBrk="1" hangingPunct="1"/>
            <a:r>
              <a:rPr lang="en-US" altLang="en-US" dirty="0"/>
              <a:t>The default value is 0 (disabled).</a:t>
            </a:r>
          </a:p>
          <a:p>
            <a:pPr lvl="1" eaLnBrk="1" hangingPunct="1"/>
            <a:r>
              <a:rPr lang="en-US" altLang="en-US" dirty="0"/>
              <a:t>The maximum value is 3,600 seconds (one hour).</a:t>
            </a:r>
          </a:p>
        </p:txBody>
      </p:sp>
      <p:pic>
        <p:nvPicPr>
          <p:cNvPr id="21508" name="Picture 6" descr="EMCC_RecoverySetting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03551" y="3267076"/>
            <a:ext cx="6181725" cy="206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2908894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9"/>
          <p:cNvSpPr>
            <a:spLocks noGrp="1" noChangeArrowheads="1"/>
          </p:cNvSpPr>
          <p:nvPr>
            <p:ph type="title"/>
          </p:nvPr>
        </p:nvSpPr>
        <p:spPr/>
        <p:txBody>
          <a:bodyPr>
            <a:normAutofit fontScale="90000"/>
          </a:bodyPr>
          <a:lstStyle/>
          <a:p>
            <a:pPr eaLnBrk="1" hangingPunct="1"/>
            <a:r>
              <a:rPr lang="en-US" altLang="en-US" dirty="0"/>
              <a:t>Comparing Complete and Incomplete </a:t>
            </a:r>
            <a:r>
              <a:rPr lang="en-US" altLang="en-US" dirty="0" smtClean="0"/>
              <a:t>Recovery</a:t>
            </a:r>
            <a:br>
              <a:rPr lang="en-US" altLang="en-US" dirty="0" smtClean="0"/>
            </a:br>
            <a:r>
              <a:rPr lang="en-US" altLang="en-US" dirty="0"/>
              <a:t/>
            </a:r>
            <a:br>
              <a:rPr lang="en-US" altLang="en-US" dirty="0"/>
            </a:br>
            <a:endParaRPr lang="en-US" altLang="en-US" dirty="0"/>
          </a:p>
        </p:txBody>
      </p:sp>
      <p:sp>
        <p:nvSpPr>
          <p:cNvPr id="23555" name="Rectangle 30"/>
          <p:cNvSpPr>
            <a:spLocks noGrp="1" noChangeArrowheads="1"/>
          </p:cNvSpPr>
          <p:nvPr>
            <p:ph idx="1"/>
          </p:nvPr>
        </p:nvSpPr>
        <p:spPr>
          <a:xfrm>
            <a:off x="622138" y="1242485"/>
            <a:ext cx="10944549" cy="1880850"/>
          </a:xfrm>
        </p:spPr>
        <p:txBody>
          <a:bodyPr>
            <a:normAutofit fontScale="92500"/>
          </a:bodyPr>
          <a:lstStyle/>
          <a:p>
            <a:pPr eaLnBrk="1" hangingPunct="1"/>
            <a:r>
              <a:rPr lang="en-US" altLang="en-US" dirty="0"/>
              <a:t>Recovery can have two kinds of scope:</a:t>
            </a:r>
          </a:p>
          <a:p>
            <a:pPr lvl="1" eaLnBrk="1" hangingPunct="1"/>
            <a:r>
              <a:rPr lang="en-US" altLang="en-US" dirty="0"/>
              <a:t>Complete recovery: Brings the database or tablespace up to the present, including all committed data changes made to the point in time when the recovery was requested</a:t>
            </a:r>
          </a:p>
          <a:p>
            <a:pPr lvl="1" eaLnBrk="1" hangingPunct="1"/>
            <a:r>
              <a:rPr lang="en-US" altLang="en-US" dirty="0"/>
              <a:t>Incomplete or point-in-time recovery (PITR): Brings the database or tablespace up to a specified point in time in the past, before the recovery operation was requested</a:t>
            </a:r>
          </a:p>
        </p:txBody>
      </p:sp>
      <p:grpSp>
        <p:nvGrpSpPr>
          <p:cNvPr id="23556" name="Group 54"/>
          <p:cNvGrpSpPr>
            <a:grpSpLocks/>
          </p:cNvGrpSpPr>
          <p:nvPr/>
        </p:nvGrpSpPr>
        <p:grpSpPr bwMode="auto">
          <a:xfrm>
            <a:off x="2055812" y="3200400"/>
            <a:ext cx="7864475" cy="2527300"/>
            <a:chOff x="230" y="2327"/>
            <a:chExt cx="4954" cy="1592"/>
          </a:xfrm>
        </p:grpSpPr>
        <p:sp>
          <p:nvSpPr>
            <p:cNvPr id="23557" name="Rectangle 47"/>
            <p:cNvSpPr>
              <a:spLocks noChangeArrowheads="1"/>
            </p:cNvSpPr>
            <p:nvPr/>
          </p:nvSpPr>
          <p:spPr bwMode="auto">
            <a:xfrm>
              <a:off x="528" y="2671"/>
              <a:ext cx="4656" cy="1248"/>
            </a:xfrm>
            <a:prstGeom prst="rect">
              <a:avLst/>
            </a:prstGeom>
            <a:solidFill>
              <a:srgbClr val="FFFFAB"/>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3558" name="Line 31"/>
            <p:cNvSpPr>
              <a:spLocks noChangeShapeType="1"/>
            </p:cNvSpPr>
            <p:nvPr/>
          </p:nvSpPr>
          <p:spPr bwMode="auto">
            <a:xfrm flipV="1">
              <a:off x="2544" y="3151"/>
              <a:ext cx="0" cy="192"/>
            </a:xfrm>
            <a:prstGeom prst="line">
              <a:avLst/>
            </a:prstGeom>
            <a:noFill/>
            <a:ln w="28575">
              <a:solidFill>
                <a:srgbClr val="0000FF"/>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59" name="Line 32"/>
            <p:cNvSpPr>
              <a:spLocks noChangeShapeType="1"/>
            </p:cNvSpPr>
            <p:nvPr/>
          </p:nvSpPr>
          <p:spPr bwMode="auto">
            <a:xfrm flipH="1">
              <a:off x="3276" y="3631"/>
              <a:ext cx="96" cy="0"/>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60" name="Text Box 33"/>
            <p:cNvSpPr txBox="1">
              <a:spLocks noChangeArrowheads="1"/>
            </p:cNvSpPr>
            <p:nvPr/>
          </p:nvSpPr>
          <p:spPr bwMode="auto">
            <a:xfrm>
              <a:off x="230" y="2327"/>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3561" name="Line 34"/>
            <p:cNvSpPr>
              <a:spLocks noChangeShapeType="1"/>
            </p:cNvSpPr>
            <p:nvPr/>
          </p:nvSpPr>
          <p:spPr bwMode="gray">
            <a:xfrm flipV="1">
              <a:off x="720" y="3145"/>
              <a:ext cx="3744" cy="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3562" name="Text Box 35"/>
            <p:cNvSpPr txBox="1">
              <a:spLocks noChangeArrowheads="1"/>
            </p:cNvSpPr>
            <p:nvPr/>
          </p:nvSpPr>
          <p:spPr bwMode="auto">
            <a:xfrm>
              <a:off x="3744" y="3337"/>
              <a:ext cx="83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Recovery</a:t>
              </a:r>
              <a:br>
                <a:rPr lang="en-US" altLang="en-US" sz="1600" b="1" dirty="0">
                  <a:solidFill>
                    <a:srgbClr val="000000"/>
                  </a:solidFill>
                </a:rPr>
              </a:br>
              <a:r>
                <a:rPr lang="en-US" altLang="en-US" sz="1600" b="1" dirty="0">
                  <a:solidFill>
                    <a:srgbClr val="000000"/>
                  </a:solidFill>
                </a:rPr>
                <a:t>task started</a:t>
              </a:r>
              <a:br>
                <a:rPr lang="en-US" altLang="en-US" sz="1600" b="1" dirty="0">
                  <a:solidFill>
                    <a:srgbClr val="000000"/>
                  </a:solidFill>
                </a:rPr>
              </a:br>
              <a:r>
                <a:rPr lang="en-US" altLang="en-US" sz="1600" b="1" dirty="0">
                  <a:solidFill>
                    <a:srgbClr val="000000"/>
                  </a:solidFill>
                </a:rPr>
                <a:t>at this time</a:t>
              </a:r>
            </a:p>
          </p:txBody>
        </p:sp>
        <p:sp>
          <p:nvSpPr>
            <p:cNvPr id="23563" name="Line 36"/>
            <p:cNvSpPr>
              <a:spLocks noChangeShapeType="1"/>
            </p:cNvSpPr>
            <p:nvPr/>
          </p:nvSpPr>
          <p:spPr bwMode="gray">
            <a:xfrm flipV="1">
              <a:off x="4128" y="3160"/>
              <a:ext cx="0" cy="19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64" name="Line 37"/>
            <p:cNvSpPr>
              <a:spLocks noChangeShapeType="1"/>
            </p:cNvSpPr>
            <p:nvPr/>
          </p:nvSpPr>
          <p:spPr bwMode="auto">
            <a:xfrm rot="10800000" flipV="1">
              <a:off x="4128" y="2933"/>
              <a:ext cx="0" cy="192"/>
            </a:xfrm>
            <a:prstGeom prst="line">
              <a:avLst/>
            </a:prstGeom>
            <a:noFill/>
            <a:ln w="28575">
              <a:solidFill>
                <a:srgbClr val="008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65" name="Text Box 38"/>
            <p:cNvSpPr txBox="1">
              <a:spLocks noChangeArrowheads="1"/>
            </p:cNvSpPr>
            <p:nvPr/>
          </p:nvSpPr>
          <p:spPr bwMode="auto">
            <a:xfrm>
              <a:off x="2736" y="2785"/>
              <a:ext cx="69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Complete</a:t>
              </a:r>
              <a:br>
                <a:rPr lang="en-US" altLang="en-US" sz="1600" b="1" dirty="0">
                  <a:solidFill>
                    <a:srgbClr val="000000"/>
                  </a:solidFill>
                </a:rPr>
              </a:br>
              <a:r>
                <a:rPr lang="en-US" altLang="en-US" sz="1600" b="1" dirty="0">
                  <a:solidFill>
                    <a:srgbClr val="000000"/>
                  </a:solidFill>
                </a:rPr>
                <a:t>recovery</a:t>
              </a:r>
            </a:p>
          </p:txBody>
        </p:sp>
        <p:sp>
          <p:nvSpPr>
            <p:cNvPr id="23566" name="Line 39"/>
            <p:cNvSpPr>
              <a:spLocks noChangeShapeType="1"/>
            </p:cNvSpPr>
            <p:nvPr/>
          </p:nvSpPr>
          <p:spPr bwMode="gray">
            <a:xfrm flipH="1">
              <a:off x="3456" y="2944"/>
              <a:ext cx="670" cy="0"/>
            </a:xfrm>
            <a:prstGeom prst="line">
              <a:avLst/>
            </a:prstGeom>
            <a:noFill/>
            <a:ln w="28575">
              <a:solidFill>
                <a:srgbClr val="008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67" name="Line 40"/>
            <p:cNvSpPr>
              <a:spLocks noChangeShapeType="1"/>
            </p:cNvSpPr>
            <p:nvPr/>
          </p:nvSpPr>
          <p:spPr bwMode="gray">
            <a:xfrm>
              <a:off x="1056" y="2953"/>
              <a:ext cx="1632" cy="0"/>
            </a:xfrm>
            <a:prstGeom prst="line">
              <a:avLst/>
            </a:prstGeom>
            <a:noFill/>
            <a:ln w="28575">
              <a:solidFill>
                <a:srgbClr val="008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68" name="Line 41"/>
            <p:cNvSpPr>
              <a:spLocks noChangeShapeType="1"/>
            </p:cNvSpPr>
            <p:nvPr/>
          </p:nvSpPr>
          <p:spPr bwMode="gray">
            <a:xfrm>
              <a:off x="1056" y="3337"/>
              <a:ext cx="336" cy="0"/>
            </a:xfrm>
            <a:prstGeom prst="line">
              <a:avLst/>
            </a:prstGeom>
            <a:noFill/>
            <a:ln w="28575">
              <a:solidFill>
                <a:srgbClr val="0000FF"/>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69" name="Text Box 42"/>
            <p:cNvSpPr txBox="1">
              <a:spLocks noChangeArrowheads="1"/>
            </p:cNvSpPr>
            <p:nvPr/>
          </p:nvSpPr>
          <p:spPr bwMode="auto">
            <a:xfrm>
              <a:off x="1363" y="3145"/>
              <a:ext cx="9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Point-in-time</a:t>
              </a:r>
              <a:br>
                <a:rPr lang="en-US" altLang="en-US" sz="1600" b="1" dirty="0">
                  <a:solidFill>
                    <a:srgbClr val="000000"/>
                  </a:solidFill>
                </a:rPr>
              </a:br>
              <a:r>
                <a:rPr lang="en-US" altLang="en-US" sz="1600" b="1" dirty="0">
                  <a:solidFill>
                    <a:srgbClr val="000000"/>
                  </a:solidFill>
                </a:rPr>
                <a:t>recovery</a:t>
              </a:r>
            </a:p>
          </p:txBody>
        </p:sp>
        <p:sp>
          <p:nvSpPr>
            <p:cNvPr id="23570" name="Line 43"/>
            <p:cNvSpPr>
              <a:spLocks noChangeShapeType="1"/>
            </p:cNvSpPr>
            <p:nvPr/>
          </p:nvSpPr>
          <p:spPr bwMode="gray">
            <a:xfrm>
              <a:off x="2208" y="3337"/>
              <a:ext cx="336" cy="0"/>
            </a:xfrm>
            <a:prstGeom prst="line">
              <a:avLst/>
            </a:prstGeom>
            <a:noFill/>
            <a:ln w="28575">
              <a:solidFill>
                <a:srgbClr val="0000FF"/>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71" name="AutoShape 44"/>
            <p:cNvSpPr>
              <a:spLocks/>
            </p:cNvSpPr>
            <p:nvPr/>
          </p:nvSpPr>
          <p:spPr bwMode="gray">
            <a:xfrm rot="-5400000">
              <a:off x="3288" y="2545"/>
              <a:ext cx="96" cy="1392"/>
            </a:xfrm>
            <a:prstGeom prst="leftBrace">
              <a:avLst>
                <a:gd name="adj1" fmla="val 120833"/>
                <a:gd name="adj2" fmla="val 53120"/>
              </a:avLst>
            </a:prstGeom>
            <a:noFill/>
            <a:ln w="28575">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23572" name="Text Box 45"/>
            <p:cNvSpPr txBox="1">
              <a:spLocks noChangeArrowheads="1"/>
            </p:cNvSpPr>
            <p:nvPr/>
          </p:nvSpPr>
          <p:spPr bwMode="auto">
            <a:xfrm>
              <a:off x="1752" y="3529"/>
              <a:ext cx="17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Missing transactions</a:t>
              </a:r>
              <a:br>
                <a:rPr lang="en-US" altLang="en-US" sz="1600" b="1" dirty="0">
                  <a:solidFill>
                    <a:srgbClr val="000000"/>
                  </a:solidFill>
                </a:rPr>
              </a:br>
              <a:r>
                <a:rPr lang="en-US" altLang="en-US" sz="1600" b="1" dirty="0">
                  <a:solidFill>
                    <a:srgbClr val="000000"/>
                  </a:solidFill>
                </a:rPr>
                <a:t>after point-in-time recovery</a:t>
              </a:r>
            </a:p>
          </p:txBody>
        </p:sp>
        <p:sp>
          <p:nvSpPr>
            <p:cNvPr id="23573" name="Line 46"/>
            <p:cNvSpPr>
              <a:spLocks noChangeShapeType="1"/>
            </p:cNvSpPr>
            <p:nvPr/>
          </p:nvSpPr>
          <p:spPr bwMode="gray">
            <a:xfrm flipV="1">
              <a:off x="3366" y="3307"/>
              <a:ext cx="0" cy="33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74" name="Text Box 48"/>
            <p:cNvSpPr txBox="1">
              <a:spLocks noChangeArrowheads="1"/>
            </p:cNvSpPr>
            <p:nvPr/>
          </p:nvSpPr>
          <p:spPr bwMode="auto">
            <a:xfrm>
              <a:off x="531" y="3529"/>
              <a:ext cx="9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Restore from</a:t>
              </a:r>
              <a:br>
                <a:rPr lang="en-US" altLang="en-US" sz="1600" b="1" dirty="0">
                  <a:solidFill>
                    <a:srgbClr val="000000"/>
                  </a:solidFill>
                </a:rPr>
              </a:br>
              <a:r>
                <a:rPr lang="en-US" altLang="en-US" sz="1600" b="1" dirty="0">
                  <a:solidFill>
                    <a:srgbClr val="000000"/>
                  </a:solidFill>
                </a:rPr>
                <a:t>this backup</a:t>
              </a:r>
            </a:p>
          </p:txBody>
        </p:sp>
        <p:sp>
          <p:nvSpPr>
            <p:cNvPr id="23575" name="Line 49"/>
            <p:cNvSpPr>
              <a:spLocks noChangeShapeType="1"/>
            </p:cNvSpPr>
            <p:nvPr/>
          </p:nvSpPr>
          <p:spPr bwMode="auto">
            <a:xfrm flipV="1">
              <a:off x="1020" y="3160"/>
              <a:ext cx="0" cy="354"/>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76" name="Line 50"/>
            <p:cNvSpPr>
              <a:spLocks noChangeShapeType="1"/>
            </p:cNvSpPr>
            <p:nvPr/>
          </p:nvSpPr>
          <p:spPr bwMode="auto">
            <a:xfrm>
              <a:off x="1020" y="2821"/>
              <a:ext cx="0" cy="31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3577" name="Text Box 51"/>
            <p:cNvSpPr txBox="1">
              <a:spLocks noChangeArrowheads="1"/>
            </p:cNvSpPr>
            <p:nvPr/>
          </p:nvSpPr>
          <p:spPr bwMode="auto">
            <a:xfrm>
              <a:off x="4602" y="2688"/>
              <a:ext cx="57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Time of</a:t>
              </a:r>
              <a:br>
                <a:rPr lang="en-US" altLang="en-US" sz="1600" b="1" dirty="0">
                  <a:solidFill>
                    <a:srgbClr val="000000"/>
                  </a:solidFill>
                </a:rPr>
              </a:br>
              <a:r>
                <a:rPr lang="en-US" altLang="en-US" sz="1600" b="1" dirty="0">
                  <a:solidFill>
                    <a:srgbClr val="000000"/>
                  </a:solidFill>
                </a:rPr>
                <a:t>crash</a:t>
              </a:r>
            </a:p>
          </p:txBody>
        </p:sp>
        <p:sp>
          <p:nvSpPr>
            <p:cNvPr id="23578" name="Line 52"/>
            <p:cNvSpPr>
              <a:spLocks noChangeShapeType="1"/>
            </p:cNvSpPr>
            <p:nvPr/>
          </p:nvSpPr>
          <p:spPr bwMode="auto">
            <a:xfrm>
              <a:off x="4127" y="2790"/>
              <a:ext cx="46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79" name="Line 53"/>
            <p:cNvSpPr>
              <a:spLocks noChangeShapeType="1"/>
            </p:cNvSpPr>
            <p:nvPr/>
          </p:nvSpPr>
          <p:spPr bwMode="auto">
            <a:xfrm>
              <a:off x="4127" y="2790"/>
              <a:ext cx="0" cy="154"/>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81913512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502823" y="884856"/>
            <a:ext cx="9183179" cy="5178601"/>
            <a:chOff x="761209" y="855663"/>
            <a:chExt cx="5485646" cy="3351609"/>
          </a:xfrm>
        </p:grpSpPr>
        <p:sp>
          <p:nvSpPr>
            <p:cNvPr id="54" name="Freeform 53"/>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55" name="Rounded Rectangle 54"/>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24578" name="Rectangle 53"/>
          <p:cNvSpPr>
            <a:spLocks noGrp="1" noChangeArrowheads="1"/>
          </p:cNvSpPr>
          <p:nvPr>
            <p:ph type="title"/>
          </p:nvPr>
        </p:nvSpPr>
        <p:spPr>
          <a:xfrm>
            <a:off x="468728" y="135657"/>
            <a:ext cx="9848020" cy="522431"/>
          </a:xfrm>
        </p:spPr>
        <p:txBody>
          <a:bodyPr>
            <a:normAutofit fontScale="90000"/>
          </a:bodyPr>
          <a:lstStyle/>
          <a:p>
            <a:pPr eaLnBrk="1" hangingPunct="1"/>
            <a:r>
              <a:rPr lang="en-US" altLang="en-US" dirty="0"/>
              <a:t>The Complete Recovery Process</a:t>
            </a:r>
          </a:p>
        </p:txBody>
      </p:sp>
      <p:grpSp>
        <p:nvGrpSpPr>
          <p:cNvPr id="2" name="Group 1"/>
          <p:cNvGrpSpPr/>
          <p:nvPr/>
        </p:nvGrpSpPr>
        <p:grpSpPr>
          <a:xfrm>
            <a:off x="2060575" y="1143000"/>
            <a:ext cx="8067675" cy="4433455"/>
            <a:chOff x="2166938" y="1143000"/>
            <a:chExt cx="8067675" cy="4876800"/>
          </a:xfrm>
        </p:grpSpPr>
        <p:sp>
          <p:nvSpPr>
            <p:cNvPr id="24580" name="Line 54"/>
            <p:cNvSpPr>
              <a:spLocks noChangeShapeType="1"/>
            </p:cNvSpPr>
            <p:nvPr/>
          </p:nvSpPr>
          <p:spPr bwMode="auto">
            <a:xfrm>
              <a:off x="6780213" y="4349750"/>
              <a:ext cx="2133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4581" name="Line 55"/>
            <p:cNvSpPr>
              <a:spLocks noChangeShapeType="1"/>
            </p:cNvSpPr>
            <p:nvPr/>
          </p:nvSpPr>
          <p:spPr bwMode="auto">
            <a:xfrm>
              <a:off x="4198938" y="4395788"/>
              <a:ext cx="1895474" cy="0"/>
            </a:xfrm>
            <a:prstGeom prst="line">
              <a:avLst/>
            </a:prstGeom>
            <a:noFill/>
            <a:ln w="28575">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4582" name="Rectangle 56"/>
            <p:cNvSpPr>
              <a:spLocks noChangeArrowheads="1"/>
            </p:cNvSpPr>
            <p:nvPr/>
          </p:nvSpPr>
          <p:spPr bwMode="blackWhite">
            <a:xfrm>
              <a:off x="2817813" y="5476875"/>
              <a:ext cx="1790700" cy="542925"/>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Restored</a:t>
              </a:r>
              <a:br>
                <a:rPr lang="en-US" altLang="en-US" sz="1600" dirty="0">
                  <a:solidFill>
                    <a:srgbClr val="000000"/>
                  </a:solidFill>
                </a:rPr>
              </a:br>
              <a:r>
                <a:rPr lang="en-US" altLang="en-US" sz="1600" dirty="0">
                  <a:solidFill>
                    <a:srgbClr val="000000"/>
                  </a:solidFill>
                </a:rPr>
                <a:t>data files</a:t>
              </a:r>
            </a:p>
          </p:txBody>
        </p:sp>
        <p:sp>
          <p:nvSpPr>
            <p:cNvPr id="24583" name="Rectangle 57"/>
            <p:cNvSpPr>
              <a:spLocks noChangeArrowheads="1"/>
            </p:cNvSpPr>
            <p:nvPr/>
          </p:nvSpPr>
          <p:spPr bwMode="blackWhite">
            <a:xfrm>
              <a:off x="4916488" y="5041900"/>
              <a:ext cx="3276600" cy="9779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Data files containing</a:t>
              </a:r>
            </a:p>
            <a:p>
              <a:pPr algn="ctr">
                <a:lnSpc>
                  <a:spcPct val="95000"/>
                </a:lnSpc>
              </a:pPr>
              <a:r>
                <a:rPr lang="en-US" altLang="en-US" sz="1600" dirty="0">
                  <a:solidFill>
                    <a:srgbClr val="000000"/>
                  </a:solidFill>
                </a:rPr>
                <a:t>committed and uncommitted</a:t>
              </a:r>
            </a:p>
            <a:p>
              <a:pPr algn="ctr">
                <a:lnSpc>
                  <a:spcPct val="95000"/>
                </a:lnSpc>
              </a:pPr>
              <a:r>
                <a:rPr lang="en-US" altLang="en-US" sz="1600" dirty="0">
                  <a:solidFill>
                    <a:srgbClr val="000000"/>
                  </a:solidFill>
                </a:rPr>
                <a:t>transactions</a:t>
              </a:r>
            </a:p>
          </p:txBody>
        </p:sp>
        <p:sp>
          <p:nvSpPr>
            <p:cNvPr id="24584" name="Rectangle 58"/>
            <p:cNvSpPr>
              <a:spLocks noChangeArrowheads="1"/>
            </p:cNvSpPr>
            <p:nvPr/>
          </p:nvSpPr>
          <p:spPr bwMode="blackWhite">
            <a:xfrm>
              <a:off x="8558213" y="5473700"/>
              <a:ext cx="1676400" cy="5461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Recovered</a:t>
              </a:r>
              <a:br>
                <a:rPr lang="en-US" altLang="en-US" sz="1600" dirty="0">
                  <a:solidFill>
                    <a:srgbClr val="000000"/>
                  </a:solidFill>
                </a:rPr>
              </a:br>
              <a:r>
                <a:rPr lang="en-US" altLang="en-US" sz="1600" dirty="0">
                  <a:solidFill>
                    <a:srgbClr val="000000"/>
                  </a:solidFill>
                </a:rPr>
                <a:t>data files</a:t>
              </a:r>
            </a:p>
          </p:txBody>
        </p:sp>
        <p:sp>
          <p:nvSpPr>
            <p:cNvPr id="24585" name="Rectangle 59"/>
            <p:cNvSpPr>
              <a:spLocks noChangeArrowheads="1"/>
            </p:cNvSpPr>
            <p:nvPr/>
          </p:nvSpPr>
          <p:spPr bwMode="blackWhite">
            <a:xfrm>
              <a:off x="3665538" y="2849563"/>
              <a:ext cx="1943100" cy="34925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Changes applied</a:t>
              </a:r>
            </a:p>
          </p:txBody>
        </p:sp>
        <p:sp>
          <p:nvSpPr>
            <p:cNvPr id="24586" name="Rectangle 60"/>
            <p:cNvSpPr>
              <a:spLocks noChangeArrowheads="1"/>
            </p:cNvSpPr>
            <p:nvPr/>
          </p:nvSpPr>
          <p:spPr bwMode="blackWhite">
            <a:xfrm>
              <a:off x="7085013" y="2851150"/>
              <a:ext cx="1638300" cy="341313"/>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Undo applied</a:t>
              </a:r>
            </a:p>
          </p:txBody>
        </p:sp>
        <p:sp>
          <p:nvSpPr>
            <p:cNvPr id="24588" name="Oval 64"/>
            <p:cNvSpPr>
              <a:spLocks noChangeArrowheads="1"/>
            </p:cNvSpPr>
            <p:nvPr/>
          </p:nvSpPr>
          <p:spPr bwMode="blackWhite">
            <a:xfrm>
              <a:off x="7704138" y="3259138"/>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4</a:t>
              </a:r>
            </a:p>
          </p:txBody>
        </p:sp>
        <p:sp>
          <p:nvSpPr>
            <p:cNvPr id="24591" name="Oval 71"/>
            <p:cNvSpPr>
              <a:spLocks noChangeArrowheads="1"/>
            </p:cNvSpPr>
            <p:nvPr/>
          </p:nvSpPr>
          <p:spPr bwMode="blackWhite">
            <a:xfrm>
              <a:off x="2513013" y="4508500"/>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1</a:t>
              </a:r>
            </a:p>
          </p:txBody>
        </p:sp>
        <p:pic>
          <p:nvPicPr>
            <p:cNvPr id="24592" name="Picture 72" descr="missingPieces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827338" y="2019300"/>
              <a:ext cx="1254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3" name="Group 73"/>
            <p:cNvGrpSpPr>
              <a:grpSpLocks/>
            </p:cNvGrpSpPr>
            <p:nvPr/>
          </p:nvGrpSpPr>
          <p:grpSpPr bwMode="auto">
            <a:xfrm>
              <a:off x="3729038" y="1143000"/>
              <a:ext cx="1238250" cy="1049338"/>
              <a:chOff x="1638" y="768"/>
              <a:chExt cx="808" cy="685"/>
            </a:xfrm>
          </p:grpSpPr>
          <p:grpSp>
            <p:nvGrpSpPr>
              <p:cNvPr id="24614" name="Group 74"/>
              <p:cNvGrpSpPr>
                <a:grpSpLocks/>
              </p:cNvGrpSpPr>
              <p:nvPr/>
            </p:nvGrpSpPr>
            <p:grpSpPr bwMode="auto">
              <a:xfrm>
                <a:off x="1638" y="768"/>
                <a:ext cx="808" cy="685"/>
                <a:chOff x="1054" y="2449"/>
                <a:chExt cx="532" cy="412"/>
              </a:xfrm>
            </p:grpSpPr>
            <p:sp>
              <p:nvSpPr>
                <p:cNvPr id="24616" name="Rectangle 75"/>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17" name="Oval 76"/>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18" name="Oval 77"/>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4615" name="Rectangle 78"/>
              <p:cNvSpPr>
                <a:spLocks noChangeArrowheads="1"/>
              </p:cNvSpPr>
              <p:nvPr/>
            </p:nvSpPr>
            <p:spPr bwMode="gray">
              <a:xfrm>
                <a:off x="1714" y="1040"/>
                <a:ext cx="60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1"/>
                    </a:solidFill>
                  </a:rPr>
                  <a:t>Archived</a:t>
                </a:r>
                <a:br>
                  <a:rPr lang="en-US" altLang="en-US" dirty="0">
                    <a:solidFill>
                      <a:schemeClr val="bg1"/>
                    </a:solidFill>
                  </a:rPr>
                </a:br>
                <a:r>
                  <a:rPr lang="en-US" altLang="en-US" dirty="0">
                    <a:solidFill>
                      <a:schemeClr val="bg1"/>
                    </a:solidFill>
                  </a:rPr>
                  <a:t>log</a:t>
                </a:r>
              </a:p>
            </p:txBody>
          </p:sp>
        </p:grpSp>
        <p:grpSp>
          <p:nvGrpSpPr>
            <p:cNvPr id="24594" name="Group 79"/>
            <p:cNvGrpSpPr>
              <a:grpSpLocks/>
            </p:cNvGrpSpPr>
            <p:nvPr/>
          </p:nvGrpSpPr>
          <p:grpSpPr bwMode="auto">
            <a:xfrm>
              <a:off x="4262438" y="1403350"/>
              <a:ext cx="1236663" cy="1049338"/>
              <a:chOff x="1878" y="960"/>
              <a:chExt cx="808" cy="685"/>
            </a:xfrm>
          </p:grpSpPr>
          <p:grpSp>
            <p:nvGrpSpPr>
              <p:cNvPr id="24609" name="Group 80"/>
              <p:cNvGrpSpPr>
                <a:grpSpLocks/>
              </p:cNvGrpSpPr>
              <p:nvPr/>
            </p:nvGrpSpPr>
            <p:grpSpPr bwMode="auto">
              <a:xfrm>
                <a:off x="1878" y="960"/>
                <a:ext cx="808" cy="685"/>
                <a:chOff x="1054" y="2449"/>
                <a:chExt cx="532" cy="412"/>
              </a:xfrm>
            </p:grpSpPr>
            <p:sp>
              <p:nvSpPr>
                <p:cNvPr id="24611" name="Rectangle 81"/>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12" name="Oval 82"/>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13" name="Oval 83"/>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4610" name="Rectangle 84"/>
              <p:cNvSpPr>
                <a:spLocks noChangeArrowheads="1"/>
              </p:cNvSpPr>
              <p:nvPr/>
            </p:nvSpPr>
            <p:spPr bwMode="gray">
              <a:xfrm>
                <a:off x="1954" y="1247"/>
                <a:ext cx="60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1"/>
                    </a:solidFill>
                  </a:rPr>
                  <a:t>Archived</a:t>
                </a:r>
                <a:br>
                  <a:rPr lang="en-US" altLang="en-US" dirty="0">
                    <a:solidFill>
                      <a:schemeClr val="bg1"/>
                    </a:solidFill>
                  </a:rPr>
                </a:br>
                <a:r>
                  <a:rPr lang="en-US" altLang="en-US" dirty="0">
                    <a:solidFill>
                      <a:schemeClr val="bg1"/>
                    </a:solidFill>
                  </a:rPr>
                  <a:t>log</a:t>
                </a:r>
              </a:p>
            </p:txBody>
          </p:sp>
        </p:grpSp>
        <p:grpSp>
          <p:nvGrpSpPr>
            <p:cNvPr id="24595" name="Group 85"/>
            <p:cNvGrpSpPr>
              <a:grpSpLocks/>
            </p:cNvGrpSpPr>
            <p:nvPr/>
          </p:nvGrpSpPr>
          <p:grpSpPr bwMode="auto">
            <a:xfrm>
              <a:off x="4795838" y="1676400"/>
              <a:ext cx="1146175" cy="1049338"/>
              <a:chOff x="2143" y="1152"/>
              <a:chExt cx="748" cy="685"/>
            </a:xfrm>
          </p:grpSpPr>
          <p:grpSp>
            <p:nvGrpSpPr>
              <p:cNvPr id="24604" name="Group 86"/>
              <p:cNvGrpSpPr>
                <a:grpSpLocks/>
              </p:cNvGrpSpPr>
              <p:nvPr/>
            </p:nvGrpSpPr>
            <p:grpSpPr bwMode="auto">
              <a:xfrm>
                <a:off x="2143" y="1152"/>
                <a:ext cx="748" cy="685"/>
                <a:chOff x="1054" y="2449"/>
                <a:chExt cx="532" cy="412"/>
              </a:xfrm>
            </p:grpSpPr>
            <p:sp>
              <p:nvSpPr>
                <p:cNvPr id="24606" name="Rectangle 87"/>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07" name="Oval 88"/>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4608" name="Oval 89"/>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4605" name="Rectangle 90"/>
              <p:cNvSpPr>
                <a:spLocks noChangeArrowheads="1"/>
              </p:cNvSpPr>
              <p:nvPr/>
            </p:nvSpPr>
            <p:spPr bwMode="gray">
              <a:xfrm>
                <a:off x="2231" y="1450"/>
                <a:ext cx="61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1"/>
                    </a:solidFill>
                  </a:rPr>
                  <a:t>Online</a:t>
                </a:r>
                <a:br>
                  <a:rPr lang="en-US" altLang="en-US" dirty="0">
                    <a:solidFill>
                      <a:schemeClr val="bg1"/>
                    </a:solidFill>
                  </a:rPr>
                </a:br>
                <a:r>
                  <a:rPr lang="en-US" altLang="en-US" dirty="0">
                    <a:solidFill>
                      <a:schemeClr val="bg1"/>
                    </a:solidFill>
                  </a:rPr>
                  <a:t>Redo log</a:t>
                </a:r>
              </a:p>
            </p:txBody>
          </p:sp>
        </p:grpSp>
        <p:pic>
          <p:nvPicPr>
            <p:cNvPr id="24596" name="Picture 91" descr="db2xdb018-without-ta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196138" y="1898650"/>
              <a:ext cx="7016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92" descr="db2xdb018-without-ta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958138" y="1898650"/>
              <a:ext cx="7016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8" name="Picture 93" descr="Database: Database with Puzzle with Missing Piec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230563" y="381635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94" descr="Database: Database with Puzz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6072188" y="381635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0" name="Picture 95" descr="Database: Database with Puzzle, Offlin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8913813" y="381635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1" name="Picture 96" descr="media0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166938" y="3435350"/>
              <a:ext cx="990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2" name="Line 97"/>
            <p:cNvSpPr>
              <a:spLocks noChangeShapeType="1"/>
            </p:cNvSpPr>
            <p:nvPr/>
          </p:nvSpPr>
          <p:spPr bwMode="auto">
            <a:xfrm>
              <a:off x="2624138" y="4059238"/>
              <a:ext cx="0" cy="3619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4603" name="Line 98"/>
            <p:cNvSpPr>
              <a:spLocks noChangeShapeType="1"/>
            </p:cNvSpPr>
            <p:nvPr/>
          </p:nvSpPr>
          <p:spPr bwMode="auto">
            <a:xfrm>
              <a:off x="2624138" y="4421188"/>
              <a:ext cx="5905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49" name="Oval 71"/>
            <p:cNvSpPr>
              <a:spLocks noChangeArrowheads="1"/>
            </p:cNvSpPr>
            <p:nvPr/>
          </p:nvSpPr>
          <p:spPr bwMode="blackWhite">
            <a:xfrm>
              <a:off x="4505325" y="3331462"/>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2</a:t>
              </a:r>
            </a:p>
          </p:txBody>
        </p:sp>
        <p:sp>
          <p:nvSpPr>
            <p:cNvPr id="50" name="Oval 71"/>
            <p:cNvSpPr>
              <a:spLocks noChangeArrowheads="1"/>
            </p:cNvSpPr>
            <p:nvPr/>
          </p:nvSpPr>
          <p:spPr bwMode="blackWhite">
            <a:xfrm>
              <a:off x="5422045" y="4508128"/>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3</a:t>
              </a:r>
            </a:p>
          </p:txBody>
        </p:sp>
        <p:sp>
          <p:nvSpPr>
            <p:cNvPr id="51" name="Oval 64"/>
            <p:cNvSpPr>
              <a:spLocks noChangeArrowheads="1"/>
            </p:cNvSpPr>
            <p:nvPr/>
          </p:nvSpPr>
          <p:spPr bwMode="blackWhite">
            <a:xfrm>
              <a:off x="8389762" y="4490244"/>
              <a:ext cx="411163" cy="41116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5</a:t>
              </a:r>
            </a:p>
          </p:txBody>
        </p:sp>
      </p:grpSp>
    </p:spTree>
    <p:custDataLst>
      <p:tags r:id="rId1"/>
    </p:custDataLst>
    <p:extLst>
      <p:ext uri="{BB962C8B-B14F-4D97-AF65-F5344CB8AC3E}">
        <p14:creationId xmlns:p14="http://schemas.microsoft.com/office/powerpoint/2010/main" val="17872176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2111682"/>
          </a:xfrm>
        </p:spPr>
        <p:txBody>
          <a:bodyPr/>
          <a:lstStyle/>
          <a:p>
            <a:r>
              <a:rPr lang="en-US" dirty="0"/>
              <a:t>After completing this lesson, you should be able to:</a:t>
            </a:r>
          </a:p>
          <a:p>
            <a:pPr lvl="1"/>
            <a:r>
              <a:rPr lang="en-US" dirty="0"/>
              <a:t>Identify DBA responsibilities regarding database backup and recovery</a:t>
            </a:r>
          </a:p>
          <a:p>
            <a:pPr lvl="1"/>
            <a:r>
              <a:rPr lang="en-US" dirty="0"/>
              <a:t>Identify the types of failure that can occur in an Oracle database</a:t>
            </a:r>
          </a:p>
          <a:p>
            <a:pPr lvl="1"/>
            <a:r>
              <a:rPr lang="en-US" dirty="0"/>
              <a:t>Describe instance recovery</a:t>
            </a:r>
          </a:p>
          <a:p>
            <a:pPr lvl="1"/>
            <a:r>
              <a:rPr lang="en-US" dirty="0"/>
              <a:t>Describe complete and incomplete recovery</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1920240" y="884856"/>
            <a:ext cx="8348345" cy="5178601"/>
            <a:chOff x="761209" y="855663"/>
            <a:chExt cx="5485646" cy="3351609"/>
          </a:xfrm>
        </p:grpSpPr>
        <p:sp>
          <p:nvSpPr>
            <p:cNvPr id="66" name="Freeform 65"/>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67" name="Rounded Rectangle 6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25602" name="Rectangle 59"/>
          <p:cNvSpPr>
            <a:spLocks noGrp="1" noChangeArrowheads="1"/>
          </p:cNvSpPr>
          <p:nvPr>
            <p:ph type="title"/>
          </p:nvPr>
        </p:nvSpPr>
        <p:spPr>
          <a:xfrm>
            <a:off x="721843" y="199807"/>
            <a:ext cx="9752230" cy="274279"/>
          </a:xfrm>
        </p:spPr>
        <p:txBody>
          <a:bodyPr>
            <a:normAutofit fontScale="90000"/>
          </a:bodyPr>
          <a:lstStyle/>
          <a:p>
            <a:pPr eaLnBrk="1" hangingPunct="1"/>
            <a:r>
              <a:rPr lang="en-US" altLang="en-US" dirty="0"/>
              <a:t>The Point-in-Time Recovery Process</a:t>
            </a:r>
          </a:p>
        </p:txBody>
      </p:sp>
      <p:grpSp>
        <p:nvGrpSpPr>
          <p:cNvPr id="4" name="Group 3"/>
          <p:cNvGrpSpPr/>
          <p:nvPr/>
        </p:nvGrpSpPr>
        <p:grpSpPr>
          <a:xfrm>
            <a:off x="2319049" y="1150938"/>
            <a:ext cx="7550727" cy="4556125"/>
            <a:chOff x="2119312" y="1066800"/>
            <a:chExt cx="8305800" cy="5011738"/>
          </a:xfrm>
        </p:grpSpPr>
        <p:sp>
          <p:nvSpPr>
            <p:cNvPr id="25604" name="Line 60"/>
            <p:cNvSpPr>
              <a:spLocks noChangeShapeType="1"/>
            </p:cNvSpPr>
            <p:nvPr/>
          </p:nvSpPr>
          <p:spPr bwMode="auto">
            <a:xfrm>
              <a:off x="6361112" y="4237038"/>
              <a:ext cx="2741613" cy="0"/>
            </a:xfrm>
            <a:prstGeom prst="line">
              <a:avLst/>
            </a:prstGeom>
            <a:noFill/>
            <a:ln w="28575">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5605" name="Rectangle 61"/>
            <p:cNvSpPr>
              <a:spLocks noChangeArrowheads="1"/>
            </p:cNvSpPr>
            <p:nvPr/>
          </p:nvSpPr>
          <p:spPr bwMode="blackWhite">
            <a:xfrm>
              <a:off x="4875212" y="4948238"/>
              <a:ext cx="2667000" cy="11303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Data files containing</a:t>
              </a:r>
            </a:p>
            <a:p>
              <a:pPr algn="ctr">
                <a:lnSpc>
                  <a:spcPct val="95000"/>
                </a:lnSpc>
              </a:pPr>
              <a:r>
                <a:rPr lang="en-US" altLang="en-US" sz="1600" dirty="0">
                  <a:solidFill>
                    <a:srgbClr val="000000"/>
                  </a:solidFill>
                </a:rPr>
                <a:t>committed and</a:t>
              </a:r>
              <a:br>
                <a:rPr lang="en-US" altLang="en-US" sz="1600" dirty="0">
                  <a:solidFill>
                    <a:srgbClr val="000000"/>
                  </a:solidFill>
                </a:rPr>
              </a:br>
              <a:r>
                <a:rPr lang="en-US" altLang="en-US" sz="1600" dirty="0">
                  <a:solidFill>
                    <a:srgbClr val="000000"/>
                  </a:solidFill>
                </a:rPr>
                <a:t>uncommitted</a:t>
              </a:r>
            </a:p>
            <a:p>
              <a:pPr algn="ctr">
                <a:lnSpc>
                  <a:spcPct val="95000"/>
                </a:lnSpc>
              </a:pPr>
              <a:r>
                <a:rPr lang="en-US" altLang="en-US" sz="1600" dirty="0">
                  <a:solidFill>
                    <a:srgbClr val="000000"/>
                  </a:solidFill>
                </a:rPr>
                <a:t>transactions up to PIT</a:t>
              </a:r>
            </a:p>
          </p:txBody>
        </p:sp>
        <p:sp>
          <p:nvSpPr>
            <p:cNvPr id="25606" name="Rectangle 62"/>
            <p:cNvSpPr>
              <a:spLocks noChangeArrowheads="1"/>
            </p:cNvSpPr>
            <p:nvPr/>
          </p:nvSpPr>
          <p:spPr bwMode="blackWhite">
            <a:xfrm>
              <a:off x="8748712" y="4949740"/>
              <a:ext cx="1676400" cy="546099"/>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PIT-recovered</a:t>
              </a:r>
              <a:br>
                <a:rPr lang="en-US" altLang="en-US" sz="1600" dirty="0">
                  <a:solidFill>
                    <a:srgbClr val="000000"/>
                  </a:solidFill>
                </a:rPr>
              </a:br>
              <a:r>
                <a:rPr lang="en-US" altLang="en-US" sz="1600" dirty="0">
                  <a:solidFill>
                    <a:srgbClr val="000000"/>
                  </a:solidFill>
                </a:rPr>
                <a:t>data files</a:t>
              </a:r>
            </a:p>
          </p:txBody>
        </p:sp>
        <p:pic>
          <p:nvPicPr>
            <p:cNvPr id="25607" name="Picture 63" descr="missingPieces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716212" y="1943100"/>
              <a:ext cx="1254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8" name="Group 64"/>
            <p:cNvGrpSpPr>
              <a:grpSpLocks/>
            </p:cNvGrpSpPr>
            <p:nvPr/>
          </p:nvGrpSpPr>
          <p:grpSpPr bwMode="auto">
            <a:xfrm>
              <a:off x="3617912" y="1066800"/>
              <a:ext cx="1238250" cy="1049338"/>
              <a:chOff x="1638" y="768"/>
              <a:chExt cx="808" cy="685"/>
            </a:xfrm>
          </p:grpSpPr>
          <p:grpSp>
            <p:nvGrpSpPr>
              <p:cNvPr id="25653" name="Group 65"/>
              <p:cNvGrpSpPr>
                <a:grpSpLocks/>
              </p:cNvGrpSpPr>
              <p:nvPr/>
            </p:nvGrpSpPr>
            <p:grpSpPr bwMode="auto">
              <a:xfrm>
                <a:off x="1638" y="768"/>
                <a:ext cx="808" cy="685"/>
                <a:chOff x="1054" y="2449"/>
                <a:chExt cx="532" cy="412"/>
              </a:xfrm>
            </p:grpSpPr>
            <p:sp>
              <p:nvSpPr>
                <p:cNvPr id="25655" name="Rectangle 66"/>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56" name="Oval 67"/>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57" name="Oval 68"/>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5654" name="Rectangle 69"/>
              <p:cNvSpPr>
                <a:spLocks noChangeArrowheads="1"/>
              </p:cNvSpPr>
              <p:nvPr/>
            </p:nvSpPr>
            <p:spPr bwMode="gray">
              <a:xfrm>
                <a:off x="1714" y="1040"/>
                <a:ext cx="60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2"/>
                    </a:solidFill>
                  </a:rPr>
                  <a:t>Archived</a:t>
                </a:r>
                <a:br>
                  <a:rPr lang="en-US" altLang="en-US" dirty="0">
                    <a:solidFill>
                      <a:schemeClr val="bg2"/>
                    </a:solidFill>
                  </a:rPr>
                </a:br>
                <a:r>
                  <a:rPr lang="en-US" altLang="en-US" dirty="0">
                    <a:solidFill>
                      <a:schemeClr val="bg2"/>
                    </a:solidFill>
                  </a:rPr>
                  <a:t>log</a:t>
                </a:r>
              </a:p>
            </p:txBody>
          </p:sp>
        </p:grpSp>
        <p:grpSp>
          <p:nvGrpSpPr>
            <p:cNvPr id="25609" name="Group 70"/>
            <p:cNvGrpSpPr>
              <a:grpSpLocks/>
            </p:cNvGrpSpPr>
            <p:nvPr/>
          </p:nvGrpSpPr>
          <p:grpSpPr bwMode="auto">
            <a:xfrm>
              <a:off x="4151312" y="1327150"/>
              <a:ext cx="1236663" cy="1049338"/>
              <a:chOff x="1878" y="960"/>
              <a:chExt cx="808" cy="685"/>
            </a:xfrm>
          </p:grpSpPr>
          <p:grpSp>
            <p:nvGrpSpPr>
              <p:cNvPr id="25648" name="Group 71"/>
              <p:cNvGrpSpPr>
                <a:grpSpLocks/>
              </p:cNvGrpSpPr>
              <p:nvPr/>
            </p:nvGrpSpPr>
            <p:grpSpPr bwMode="auto">
              <a:xfrm>
                <a:off x="1878" y="960"/>
                <a:ext cx="808" cy="685"/>
                <a:chOff x="1054" y="2449"/>
                <a:chExt cx="532" cy="412"/>
              </a:xfrm>
            </p:grpSpPr>
            <p:sp>
              <p:nvSpPr>
                <p:cNvPr id="25650" name="Rectangle 72"/>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51" name="Oval 73"/>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52" name="Oval 74"/>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5649" name="Rectangle 75"/>
              <p:cNvSpPr>
                <a:spLocks noChangeArrowheads="1"/>
              </p:cNvSpPr>
              <p:nvPr/>
            </p:nvSpPr>
            <p:spPr bwMode="gray">
              <a:xfrm>
                <a:off x="1954" y="1247"/>
                <a:ext cx="60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2"/>
                    </a:solidFill>
                  </a:rPr>
                  <a:t>Archived</a:t>
                </a:r>
                <a:br>
                  <a:rPr lang="en-US" altLang="en-US" dirty="0">
                    <a:solidFill>
                      <a:schemeClr val="bg2"/>
                    </a:solidFill>
                  </a:rPr>
                </a:br>
                <a:r>
                  <a:rPr lang="en-US" altLang="en-US" dirty="0">
                    <a:solidFill>
                      <a:schemeClr val="bg2"/>
                    </a:solidFill>
                  </a:rPr>
                  <a:t>log</a:t>
                </a:r>
              </a:p>
            </p:txBody>
          </p:sp>
        </p:grpSp>
        <p:grpSp>
          <p:nvGrpSpPr>
            <p:cNvPr id="25610" name="Group 76"/>
            <p:cNvGrpSpPr>
              <a:grpSpLocks/>
            </p:cNvGrpSpPr>
            <p:nvPr/>
          </p:nvGrpSpPr>
          <p:grpSpPr bwMode="auto">
            <a:xfrm>
              <a:off x="4684712" y="1600200"/>
              <a:ext cx="1146175" cy="1049338"/>
              <a:chOff x="2143" y="1152"/>
              <a:chExt cx="748" cy="685"/>
            </a:xfrm>
          </p:grpSpPr>
          <p:grpSp>
            <p:nvGrpSpPr>
              <p:cNvPr id="25643" name="Group 77"/>
              <p:cNvGrpSpPr>
                <a:grpSpLocks/>
              </p:cNvGrpSpPr>
              <p:nvPr/>
            </p:nvGrpSpPr>
            <p:grpSpPr bwMode="auto">
              <a:xfrm>
                <a:off x="2143" y="1152"/>
                <a:ext cx="748" cy="685"/>
                <a:chOff x="1054" y="2449"/>
                <a:chExt cx="532" cy="412"/>
              </a:xfrm>
            </p:grpSpPr>
            <p:sp>
              <p:nvSpPr>
                <p:cNvPr id="25645" name="Rectangle 78"/>
                <p:cNvSpPr>
                  <a:spLocks noChangeArrowheads="1"/>
                </p:cNvSpPr>
                <p:nvPr/>
              </p:nvSpPr>
              <p:spPr bwMode="gray">
                <a:xfrm>
                  <a:off x="1054" y="2533"/>
                  <a:ext cx="532" cy="246"/>
                </a:xfrm>
                <a:prstGeom prst="rect">
                  <a:avLst/>
                </a:prstGeom>
                <a:solidFill>
                  <a:srgbClr val="009999"/>
                </a:solidFill>
                <a:ln w="3175">
                  <a:solidFill>
                    <a:srgbClr val="0099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46" name="Oval 79"/>
                <p:cNvSpPr>
                  <a:spLocks noChangeArrowheads="1"/>
                </p:cNvSpPr>
                <p:nvPr/>
              </p:nvSpPr>
              <p:spPr bwMode="gray">
                <a:xfrm>
                  <a:off x="1054" y="2449"/>
                  <a:ext cx="532" cy="158"/>
                </a:xfrm>
                <a:prstGeom prst="ellipse">
                  <a:avLst/>
                </a:prstGeom>
                <a:solidFill>
                  <a:srgbClr val="00CCCC"/>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47" name="Oval 80"/>
                <p:cNvSpPr>
                  <a:spLocks noChangeArrowheads="1"/>
                </p:cNvSpPr>
                <p:nvPr/>
              </p:nvSpPr>
              <p:spPr bwMode="gray">
                <a:xfrm>
                  <a:off x="1054" y="2703"/>
                  <a:ext cx="532" cy="158"/>
                </a:xfrm>
                <a:prstGeom prst="ellipse">
                  <a:avLst/>
                </a:prstGeom>
                <a:solidFill>
                  <a:srgbClr val="009999"/>
                </a:solidFill>
                <a:ln w="3175">
                  <a:solidFill>
                    <a:srgbClr val="0099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sp>
            <p:nvSpPr>
              <p:cNvPr id="2" name="Rectangle 81"/>
              <p:cNvSpPr>
                <a:spLocks noChangeArrowheads="1"/>
              </p:cNvSpPr>
              <p:nvPr/>
            </p:nvSpPr>
            <p:spPr bwMode="gray">
              <a:xfrm>
                <a:off x="2231" y="1450"/>
                <a:ext cx="61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dirty="0">
                    <a:solidFill>
                      <a:schemeClr val="bg2"/>
                    </a:solidFill>
                  </a:rPr>
                  <a:t>Online</a:t>
                </a:r>
                <a:br>
                  <a:rPr lang="en-US" altLang="en-US" dirty="0">
                    <a:solidFill>
                      <a:schemeClr val="bg2"/>
                    </a:solidFill>
                  </a:rPr>
                </a:br>
                <a:r>
                  <a:rPr lang="en-US" altLang="en-US" dirty="0">
                    <a:solidFill>
                      <a:schemeClr val="bg2"/>
                    </a:solidFill>
                  </a:rPr>
                  <a:t>Redo log</a:t>
                </a:r>
              </a:p>
            </p:txBody>
          </p:sp>
        </p:grpSp>
        <p:sp>
          <p:nvSpPr>
            <p:cNvPr id="25611" name="Text Box 82"/>
            <p:cNvSpPr txBox="1">
              <a:spLocks noChangeArrowheads="1"/>
            </p:cNvSpPr>
            <p:nvPr/>
          </p:nvSpPr>
          <p:spPr bwMode="auto">
            <a:xfrm>
              <a:off x="5065712" y="205740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solidFill>
                    <a:schemeClr val="accent2"/>
                  </a:solidFill>
                </a:rPr>
                <a:t>X</a:t>
              </a:r>
            </a:p>
          </p:txBody>
        </p:sp>
        <p:sp>
          <p:nvSpPr>
            <p:cNvPr id="25612" name="Text Box 83"/>
            <p:cNvSpPr txBox="1">
              <a:spLocks noChangeArrowheads="1"/>
            </p:cNvSpPr>
            <p:nvPr/>
          </p:nvSpPr>
          <p:spPr bwMode="auto">
            <a:xfrm>
              <a:off x="4151312" y="167640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solidFill>
                    <a:schemeClr val="accent2"/>
                  </a:solidFill>
                </a:rPr>
                <a:t>X</a:t>
              </a:r>
            </a:p>
          </p:txBody>
        </p:sp>
        <p:sp>
          <p:nvSpPr>
            <p:cNvPr id="25613" name="Rectangle 84"/>
            <p:cNvSpPr>
              <a:spLocks noChangeArrowheads="1"/>
            </p:cNvSpPr>
            <p:nvPr/>
          </p:nvSpPr>
          <p:spPr bwMode="blackWhite">
            <a:xfrm>
              <a:off x="2185987" y="2705100"/>
              <a:ext cx="4251325" cy="342900"/>
            </a:xfrm>
            <a:prstGeom prst="rect">
              <a:avLst/>
            </a:prstGeom>
            <a:solidFill>
              <a:srgbClr val="99CCFF"/>
            </a:solidFill>
            <a:ln w="28575">
              <a:solidFill>
                <a:srgbClr val="000000"/>
              </a:solidFill>
              <a:miter lim="800000"/>
              <a:headEnd/>
              <a:tailEnd/>
            </a:ln>
          </p:spPr>
          <p:txBody>
            <a:bodyPr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Changes applied to point in time (PIT)</a:t>
              </a:r>
            </a:p>
          </p:txBody>
        </p:sp>
        <p:sp>
          <p:nvSpPr>
            <p:cNvPr id="25614" name="Rectangle 85"/>
            <p:cNvSpPr>
              <a:spLocks noChangeArrowheads="1"/>
            </p:cNvSpPr>
            <p:nvPr/>
          </p:nvSpPr>
          <p:spPr bwMode="blackWhite">
            <a:xfrm>
              <a:off x="2474912" y="4953000"/>
              <a:ext cx="2133600" cy="85725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Restored data</a:t>
              </a:r>
            </a:p>
            <a:p>
              <a:pPr algn="ctr">
                <a:lnSpc>
                  <a:spcPct val="95000"/>
                </a:lnSpc>
              </a:pPr>
              <a:r>
                <a:rPr lang="en-US" altLang="en-US" sz="1600" dirty="0">
                  <a:solidFill>
                    <a:srgbClr val="000000"/>
                  </a:solidFill>
                </a:rPr>
                <a:t>files from as far</a:t>
              </a:r>
              <a:br>
                <a:rPr lang="en-US" altLang="en-US" sz="1600" dirty="0">
                  <a:solidFill>
                    <a:srgbClr val="000000"/>
                  </a:solidFill>
                </a:rPr>
              </a:br>
              <a:r>
                <a:rPr lang="en-US" altLang="en-US" sz="1600" dirty="0">
                  <a:solidFill>
                    <a:srgbClr val="000000"/>
                  </a:solidFill>
                </a:rPr>
                <a:t>back as necessary</a:t>
              </a:r>
            </a:p>
          </p:txBody>
        </p:sp>
        <p:sp>
          <p:nvSpPr>
            <p:cNvPr id="25615" name="Rectangle 86"/>
            <p:cNvSpPr>
              <a:spLocks noChangeArrowheads="1"/>
            </p:cNvSpPr>
            <p:nvPr/>
          </p:nvSpPr>
          <p:spPr bwMode="blackWhite">
            <a:xfrm>
              <a:off x="7775132" y="2679613"/>
              <a:ext cx="1638300" cy="341313"/>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Undo applied</a:t>
              </a:r>
            </a:p>
          </p:txBody>
        </p:sp>
        <p:pic>
          <p:nvPicPr>
            <p:cNvPr id="25618" name="Picture 91" descr="db2xdb018-without-ta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904161" y="1413934"/>
              <a:ext cx="7016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9" name="Picture 92" descr="db2xdb018-without-ta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666161" y="1413934"/>
              <a:ext cx="7016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0" name="Picture 93" descr="Database: Database with Puzzle, Offl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9104312" y="3603625"/>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Line 94"/>
            <p:cNvSpPr>
              <a:spLocks noChangeShapeType="1"/>
            </p:cNvSpPr>
            <p:nvPr/>
          </p:nvSpPr>
          <p:spPr bwMode="auto">
            <a:xfrm>
              <a:off x="4346575" y="4237038"/>
              <a:ext cx="1379538" cy="0"/>
            </a:xfrm>
            <a:prstGeom prst="line">
              <a:avLst/>
            </a:prstGeom>
            <a:noFill/>
            <a:ln w="28575">
              <a:solidFill>
                <a:schemeClr val="tx2"/>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25624" name="Picture 99" descr="Database: Database with Puzzle with Missing Piec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3436937" y="350520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100" descr="Database: Database with Puzz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5726112" y="3505200"/>
              <a:ext cx="96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6" name="Line 101"/>
            <p:cNvSpPr>
              <a:spLocks noChangeShapeType="1"/>
            </p:cNvSpPr>
            <p:nvPr/>
          </p:nvSpPr>
          <p:spPr bwMode="auto">
            <a:xfrm>
              <a:off x="2855912" y="3900488"/>
              <a:ext cx="0" cy="3619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5627" name="Line 102"/>
            <p:cNvSpPr>
              <a:spLocks noChangeShapeType="1"/>
            </p:cNvSpPr>
            <p:nvPr/>
          </p:nvSpPr>
          <p:spPr bwMode="auto">
            <a:xfrm>
              <a:off x="2855912" y="4262438"/>
              <a:ext cx="5905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25628" name="AutoShape 103"/>
            <p:cNvSpPr>
              <a:spLocks noChangeArrowheads="1"/>
            </p:cNvSpPr>
            <p:nvPr/>
          </p:nvSpPr>
          <p:spPr bwMode="gray">
            <a:xfrm rot="9000000">
              <a:off x="2881312" y="3070225"/>
              <a:ext cx="152400" cy="381000"/>
            </a:xfrm>
            <a:prstGeom prst="curvedRightArrow">
              <a:avLst>
                <a:gd name="adj1" fmla="val 50000"/>
                <a:gd name="adj2" fmla="val 100000"/>
                <a:gd name="adj3" fmla="val 33333"/>
              </a:avLst>
            </a:prstGeom>
            <a:solidFill>
              <a:schemeClr val="hlink"/>
            </a:solidFill>
            <a:ln w="28575">
              <a:solidFill>
                <a:schemeClr val="hlink"/>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pic>
          <p:nvPicPr>
            <p:cNvPr id="25629" name="Picture 104" descr="media0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119312" y="3222625"/>
              <a:ext cx="990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0" name="Picture 105" descr="media0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271712" y="3375025"/>
              <a:ext cx="990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106" descr="media0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424112" y="3527425"/>
              <a:ext cx="990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2" name="AutoShape 107"/>
            <p:cNvSpPr>
              <a:spLocks noChangeArrowheads="1"/>
            </p:cNvSpPr>
            <p:nvPr/>
          </p:nvSpPr>
          <p:spPr bwMode="gray">
            <a:xfrm rot="9000000">
              <a:off x="3186112" y="3298825"/>
              <a:ext cx="152400" cy="381000"/>
            </a:xfrm>
            <a:prstGeom prst="curvedRightArrow">
              <a:avLst>
                <a:gd name="adj1" fmla="val 50000"/>
                <a:gd name="adj2" fmla="val 100000"/>
                <a:gd name="adj3" fmla="val 33333"/>
              </a:avLst>
            </a:prstGeom>
            <a:solidFill>
              <a:schemeClr val="hlink"/>
            </a:solidFill>
            <a:ln w="28575">
              <a:solidFill>
                <a:schemeClr val="hlink"/>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25635" name="Rectangle 114"/>
            <p:cNvSpPr>
              <a:spLocks noChangeArrowheads="1"/>
            </p:cNvSpPr>
            <p:nvPr/>
          </p:nvSpPr>
          <p:spPr bwMode="blackWhite">
            <a:xfrm>
              <a:off x="6537236" y="2698750"/>
              <a:ext cx="1143000" cy="6096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Database</a:t>
              </a:r>
              <a:br>
                <a:rPr lang="en-US" altLang="en-US" sz="1600" dirty="0">
                  <a:solidFill>
                    <a:srgbClr val="000000"/>
                  </a:solidFill>
                </a:rPr>
              </a:br>
              <a:r>
                <a:rPr lang="en-US" altLang="en-US" sz="1600" dirty="0">
                  <a:solidFill>
                    <a:srgbClr val="000000"/>
                  </a:solidFill>
                </a:rPr>
                <a:t>opened</a:t>
              </a:r>
            </a:p>
          </p:txBody>
        </p:sp>
        <p:pic>
          <p:nvPicPr>
            <p:cNvPr id="25636" name="Picture 115" descr="Database: Database with Puzz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6617493" y="1279437"/>
              <a:ext cx="965200" cy="114300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pic>
        <p:sp>
          <p:nvSpPr>
            <p:cNvPr id="58" name="Oval 64"/>
            <p:cNvSpPr>
              <a:spLocks noChangeArrowheads="1"/>
            </p:cNvSpPr>
            <p:nvPr/>
          </p:nvSpPr>
          <p:spPr bwMode="blackWhite">
            <a:xfrm>
              <a:off x="6971150" y="3397770"/>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4</a:t>
              </a:r>
            </a:p>
          </p:txBody>
        </p:sp>
        <p:sp>
          <p:nvSpPr>
            <p:cNvPr id="59" name="Oval 71"/>
            <p:cNvSpPr>
              <a:spLocks noChangeArrowheads="1"/>
            </p:cNvSpPr>
            <p:nvPr/>
          </p:nvSpPr>
          <p:spPr bwMode="blackWhite">
            <a:xfrm>
              <a:off x="2846739" y="4389100"/>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1</a:t>
              </a:r>
            </a:p>
          </p:txBody>
        </p:sp>
        <p:sp>
          <p:nvSpPr>
            <p:cNvPr id="60" name="Oval 71"/>
            <p:cNvSpPr>
              <a:spLocks noChangeArrowheads="1"/>
            </p:cNvSpPr>
            <p:nvPr/>
          </p:nvSpPr>
          <p:spPr bwMode="blackWhite">
            <a:xfrm>
              <a:off x="4398962" y="3132511"/>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2</a:t>
              </a:r>
            </a:p>
          </p:txBody>
        </p:sp>
        <p:sp>
          <p:nvSpPr>
            <p:cNvPr id="61" name="Oval 71"/>
            <p:cNvSpPr>
              <a:spLocks noChangeArrowheads="1"/>
            </p:cNvSpPr>
            <p:nvPr/>
          </p:nvSpPr>
          <p:spPr bwMode="blackWhite">
            <a:xfrm>
              <a:off x="5215731" y="4384675"/>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3</a:t>
              </a:r>
            </a:p>
          </p:txBody>
        </p:sp>
        <p:sp>
          <p:nvSpPr>
            <p:cNvPr id="62" name="Oval 64"/>
            <p:cNvSpPr>
              <a:spLocks noChangeArrowheads="1"/>
            </p:cNvSpPr>
            <p:nvPr/>
          </p:nvSpPr>
          <p:spPr bwMode="blackWhite">
            <a:xfrm>
              <a:off x="8341252" y="3103952"/>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5</a:t>
              </a:r>
            </a:p>
          </p:txBody>
        </p:sp>
        <p:sp>
          <p:nvSpPr>
            <p:cNvPr id="63" name="Oval 64"/>
            <p:cNvSpPr>
              <a:spLocks noChangeArrowheads="1"/>
            </p:cNvSpPr>
            <p:nvPr/>
          </p:nvSpPr>
          <p:spPr bwMode="blackWhite">
            <a:xfrm>
              <a:off x="8628237" y="4383943"/>
              <a:ext cx="411163" cy="373785"/>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6</a:t>
              </a:r>
            </a:p>
          </p:txBody>
        </p:sp>
      </p:grpSp>
    </p:spTree>
    <p:custDataLst>
      <p:tags r:id="rId1"/>
    </p:custDataLst>
    <p:extLst>
      <p:ext uri="{BB962C8B-B14F-4D97-AF65-F5344CB8AC3E}">
        <p14:creationId xmlns:p14="http://schemas.microsoft.com/office/powerpoint/2010/main" val="410136054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0918221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1812" y="228600"/>
            <a:ext cx="9980830" cy="625474"/>
          </a:xfrm>
        </p:spPr>
        <p:txBody>
          <a:bodyPr>
            <a:normAutofit fontScale="90000"/>
          </a:bodyPr>
          <a:lstStyle/>
          <a:p>
            <a:pPr eaLnBrk="1" hangingPunct="1"/>
            <a:r>
              <a:rPr lang="en-US" altLang="en-US" dirty="0"/>
              <a:t>Oracle Data Protection Solutions</a:t>
            </a:r>
          </a:p>
        </p:txBody>
      </p:sp>
      <p:graphicFrame>
        <p:nvGraphicFramePr>
          <p:cNvPr id="5" name="Group 465"/>
          <p:cNvGraphicFramePr>
            <a:graphicFrameLocks noGrp="1"/>
          </p:cNvGraphicFramePr>
          <p:nvPr>
            <p:extLst>
              <p:ext uri="{D42A27DB-BD31-4B8C-83A1-F6EECF244321}">
                <p14:modId xmlns:p14="http://schemas.microsoft.com/office/powerpoint/2010/main" val="563932430"/>
              </p:ext>
            </p:extLst>
          </p:nvPr>
        </p:nvGraphicFramePr>
        <p:xfrm>
          <a:off x="1979612" y="1143000"/>
          <a:ext cx="8153401" cy="2819400"/>
        </p:xfrm>
        <a:graphic>
          <a:graphicData uri="http://schemas.openxmlformats.org/drawingml/2006/table">
            <a:tbl>
              <a:tblPr firstRow="1" firstCol="1" bandRow="1">
                <a:tableStyleId>{5FD0F851-EC5A-4D38-B0AD-8093EC10F338}</a:tableStyleId>
              </a:tblPr>
              <a:tblGrid>
                <a:gridCol w="2719259">
                  <a:extLst>
                    <a:ext uri="{9D8B030D-6E8A-4147-A177-3AD203B41FA5}">
                      <a16:colId xmlns="" xmlns:a16="http://schemas.microsoft.com/office/drawing/2014/main" val="20000"/>
                    </a:ext>
                  </a:extLst>
                </a:gridCol>
                <a:gridCol w="2717071">
                  <a:extLst>
                    <a:ext uri="{9D8B030D-6E8A-4147-A177-3AD203B41FA5}">
                      <a16:colId xmlns="" xmlns:a16="http://schemas.microsoft.com/office/drawing/2014/main" val="20001"/>
                    </a:ext>
                  </a:extLst>
                </a:gridCol>
                <a:gridCol w="2717071">
                  <a:extLst>
                    <a:ext uri="{9D8B030D-6E8A-4147-A177-3AD203B41FA5}">
                      <a16:colId xmlns="" xmlns:a16="http://schemas.microsoft.com/office/drawing/2014/main" val="20002"/>
                    </a:ext>
                  </a:extLst>
                </a:gridCol>
              </a:tblGrid>
              <a:tr h="66167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Backup and Recovery Objective</a:t>
                      </a:r>
                    </a:p>
                  </a:txBody>
                  <a:tcPr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Recovery Time Objective (RTO)</a:t>
                      </a:r>
                    </a:p>
                  </a:txBody>
                  <a:tcPr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Oracle Solution</a:t>
                      </a:r>
                    </a:p>
                  </a:txBody>
                  <a:tcPr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7162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Physical data protection</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Hours/Days</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Recovery Manager</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Oracle Secure Backup</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5415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Logical data protection</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Minutes/Hours</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Flashback Technologies</a:t>
                      </a:r>
                    </a:p>
                  </a:txBody>
                  <a:tcPr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82709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Recovery analysis</a:t>
                      </a:r>
                    </a:p>
                  </a:txBody>
                  <a:tcPr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Minimize time for problem identification and recovery planning</a:t>
                      </a:r>
                    </a:p>
                  </a:txBody>
                  <a:tcPr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Data Recovery Advisor</a:t>
                      </a:r>
                    </a:p>
                  </a:txBody>
                  <a:tcPr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graphicFrame>
        <p:nvGraphicFramePr>
          <p:cNvPr id="6" name="Group 465"/>
          <p:cNvGraphicFramePr>
            <a:graphicFrameLocks noGrp="1"/>
          </p:cNvGraphicFramePr>
          <p:nvPr>
            <p:extLst>
              <p:ext uri="{D42A27DB-BD31-4B8C-83A1-F6EECF244321}">
                <p14:modId xmlns:p14="http://schemas.microsoft.com/office/powerpoint/2010/main" val="3180239365"/>
              </p:ext>
            </p:extLst>
          </p:nvPr>
        </p:nvGraphicFramePr>
        <p:xfrm>
          <a:off x="1979612" y="4495801"/>
          <a:ext cx="8153401" cy="1450975"/>
        </p:xfrm>
        <a:graphic>
          <a:graphicData uri="http://schemas.openxmlformats.org/drawingml/2006/table">
            <a:tbl>
              <a:tblPr firstRow="1" firstCol="1" bandRow="1">
                <a:tableStyleId>{5FD0F851-EC5A-4D38-B0AD-8093EC10F338}</a:tableStyleId>
              </a:tblPr>
              <a:tblGrid>
                <a:gridCol w="2719259">
                  <a:extLst>
                    <a:ext uri="{9D8B030D-6E8A-4147-A177-3AD203B41FA5}">
                      <a16:colId xmlns="" xmlns:a16="http://schemas.microsoft.com/office/drawing/2014/main" val="20000"/>
                    </a:ext>
                  </a:extLst>
                </a:gridCol>
                <a:gridCol w="2717071">
                  <a:extLst>
                    <a:ext uri="{9D8B030D-6E8A-4147-A177-3AD203B41FA5}">
                      <a16:colId xmlns="" xmlns:a16="http://schemas.microsoft.com/office/drawing/2014/main" val="20001"/>
                    </a:ext>
                  </a:extLst>
                </a:gridCol>
                <a:gridCol w="2717071">
                  <a:extLst>
                    <a:ext uri="{9D8B030D-6E8A-4147-A177-3AD203B41FA5}">
                      <a16:colId xmlns="" xmlns:a16="http://schemas.microsoft.com/office/drawing/2014/main" val="20002"/>
                    </a:ext>
                  </a:extLst>
                </a:gridCol>
              </a:tblGrid>
              <a:tr h="73158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Disaster Recovery Objective</a:t>
                      </a:r>
                    </a:p>
                  </a:txBody>
                  <a:tcPr marT="91448" marB="9144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Recovery Time Objective (RTO)</a:t>
                      </a:r>
                    </a:p>
                  </a:txBody>
                  <a:tcPr marT="91448" marB="9144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Oracle Solution</a:t>
                      </a:r>
                    </a:p>
                  </a:txBody>
                  <a:tcPr marT="91448" marB="91448" horzOverflow="overflow"/>
                </a:tc>
                <a:extLst>
                  <a:ext uri="{0D108BD9-81ED-4DB2-BD59-A6C34878D82A}">
                    <a16:rowId xmlns="" xmlns:a16="http://schemas.microsoft.com/office/drawing/2014/main" val="10000"/>
                  </a:ext>
                </a:extLst>
              </a:tr>
              <a:tr h="71939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Physical data protection</a:t>
                      </a:r>
                    </a:p>
                  </a:txBody>
                  <a:tcPr marT="91448" marB="9144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Seconds/Minutes</a:t>
                      </a:r>
                    </a:p>
                  </a:txBody>
                  <a:tcPr marT="91448" marB="91448"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Data Guard</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Active Data Guard</a:t>
                      </a:r>
                    </a:p>
                  </a:txBody>
                  <a:tcPr marT="91448" marB="91448" horzOverflow="overflow"/>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75293358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8"/>
          <p:cNvSpPr>
            <a:spLocks noGrp="1" noChangeArrowheads="1"/>
          </p:cNvSpPr>
          <p:nvPr>
            <p:ph type="title"/>
          </p:nvPr>
        </p:nvSpPr>
        <p:spPr/>
        <p:txBody>
          <a:bodyPr/>
          <a:lstStyle/>
          <a:p>
            <a:pPr eaLnBrk="1" hangingPunct="1"/>
            <a:r>
              <a:rPr lang="en-US" altLang="en-US" dirty="0"/>
              <a:t>Flashback </a:t>
            </a:r>
            <a:r>
              <a:rPr lang="en-US" altLang="en-US" dirty="0" smtClean="0"/>
              <a:t>Technology</a:t>
            </a:r>
            <a:br>
              <a:rPr lang="en-US" altLang="en-US" dirty="0" smtClean="0"/>
            </a:br>
            <a:endParaRPr lang="en-US" altLang="en-US" dirty="0"/>
          </a:p>
        </p:txBody>
      </p:sp>
      <p:sp>
        <p:nvSpPr>
          <p:cNvPr id="13315" name="Rectangle 99"/>
          <p:cNvSpPr>
            <a:spLocks noGrp="1" noChangeArrowheads="1"/>
          </p:cNvSpPr>
          <p:nvPr>
            <p:ph idx="1"/>
          </p:nvPr>
        </p:nvSpPr>
        <p:spPr>
          <a:xfrm>
            <a:off x="622138" y="1242485"/>
            <a:ext cx="10944549" cy="1673101"/>
          </a:xfrm>
        </p:spPr>
        <p:txBody>
          <a:bodyPr/>
          <a:lstStyle/>
          <a:p>
            <a:pPr eaLnBrk="1" hangingPunct="1"/>
            <a:r>
              <a:rPr lang="en-US" altLang="en-US" dirty="0"/>
              <a:t>Use Flashback technology for:</a:t>
            </a:r>
          </a:p>
          <a:p>
            <a:pPr lvl="1" eaLnBrk="1" hangingPunct="1"/>
            <a:r>
              <a:rPr lang="en-US" altLang="en-US" dirty="0"/>
              <a:t>Viewing past states of data</a:t>
            </a:r>
          </a:p>
          <a:p>
            <a:pPr lvl="1" eaLnBrk="1" hangingPunct="1"/>
            <a:r>
              <a:rPr lang="en-US" altLang="en-US" dirty="0"/>
              <a:t>Winding data back and forth in time</a:t>
            </a:r>
          </a:p>
          <a:p>
            <a:pPr lvl="1" eaLnBrk="1" hangingPunct="1"/>
            <a:r>
              <a:rPr lang="en-US" altLang="en-US" dirty="0"/>
              <a:t>Assisting users in error analysis and recovery</a:t>
            </a:r>
          </a:p>
        </p:txBody>
      </p:sp>
      <p:grpSp>
        <p:nvGrpSpPr>
          <p:cNvPr id="13316" name="Group 6"/>
          <p:cNvGrpSpPr>
            <a:grpSpLocks/>
          </p:cNvGrpSpPr>
          <p:nvPr/>
        </p:nvGrpSpPr>
        <p:grpSpPr bwMode="auto">
          <a:xfrm>
            <a:off x="9218612" y="1202735"/>
            <a:ext cx="1216025" cy="1752600"/>
            <a:chOff x="4532" y="2815"/>
            <a:chExt cx="766" cy="1104"/>
          </a:xfrm>
        </p:grpSpPr>
        <p:pic>
          <p:nvPicPr>
            <p:cNvPr id="13334" name="Picture 7" descr="Tables: Table with H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532" y="2815"/>
              <a:ext cx="60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8" descr="Tables: Table with Header, 1 Row Highligh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676" y="3103"/>
              <a:ext cx="60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9" descr="Concept: Rollb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64" y="2828"/>
              <a:ext cx="53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Group 465"/>
          <p:cNvGraphicFramePr>
            <a:graphicFrameLocks noGrp="1"/>
          </p:cNvGraphicFramePr>
          <p:nvPr>
            <p:extLst>
              <p:ext uri="{D42A27DB-BD31-4B8C-83A1-F6EECF244321}">
                <p14:modId xmlns:p14="http://schemas.microsoft.com/office/powerpoint/2010/main" val="4023542144"/>
              </p:ext>
            </p:extLst>
          </p:nvPr>
        </p:nvGraphicFramePr>
        <p:xfrm>
          <a:off x="1979612" y="3810000"/>
          <a:ext cx="3733800" cy="1907400"/>
        </p:xfrm>
        <a:graphic>
          <a:graphicData uri="http://schemas.openxmlformats.org/drawingml/2006/table">
            <a:tbl>
              <a:tblPr firstRow="1" firstCol="1" bandRow="1">
                <a:tableStyleId>{5FD0F851-EC5A-4D38-B0AD-8093EC10F338}</a:tableStyleId>
              </a:tblPr>
              <a:tblGrid>
                <a:gridCol w="3733800">
                  <a:extLst>
                    <a:ext uri="{9D8B030D-6E8A-4147-A177-3AD203B41FA5}">
                      <a16:colId xmlns="" xmlns:a16="http://schemas.microsoft.com/office/drawing/2014/main" val="20000"/>
                    </a:ext>
                  </a:extLst>
                </a:gridCol>
              </a:tblGrid>
              <a:tr h="40705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dirty="0">
                          <a:ln>
                            <a:noFill/>
                          </a:ln>
                          <a:solidFill>
                            <a:srgbClr val="000000"/>
                          </a:solidFill>
                          <a:effectLst/>
                          <a:latin typeface="Arial" charset="0"/>
                        </a:rPr>
                        <a:t>For error analysis:</a:t>
                      </a:r>
                    </a:p>
                  </a:txBody>
                  <a:tcPr marT="45736" marB="45736" anchor="ctr" horzOverflow="overflow"/>
                </a:tc>
                <a:extLst>
                  <a:ext uri="{0D108BD9-81ED-4DB2-BD59-A6C34878D82A}">
                    <a16:rowId xmlns="" xmlns:a16="http://schemas.microsoft.com/office/drawing/2014/main" val="10000"/>
                  </a:ext>
                </a:extLst>
              </a:tr>
              <a:tr h="4316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Query</a:t>
                      </a:r>
                    </a:p>
                  </a:txBody>
                  <a:tcPr marT="45736" marB="45736" anchor="ctr" horzOverflow="overflow">
                    <a:solidFill>
                      <a:schemeClr val="accent6">
                        <a:lumMod val="20000"/>
                        <a:lumOff val="80000"/>
                      </a:schemeClr>
                    </a:solidFill>
                  </a:tcPr>
                </a:tc>
                <a:extLst>
                  <a:ext uri="{0D108BD9-81ED-4DB2-BD59-A6C34878D82A}">
                    <a16:rowId xmlns="" xmlns:a16="http://schemas.microsoft.com/office/drawing/2014/main" val="10001"/>
                  </a:ext>
                </a:extLst>
              </a:tr>
              <a:tr h="40503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Versions Query </a:t>
                      </a:r>
                    </a:p>
                  </a:txBody>
                  <a:tcPr marT="45736" marB="45736" anchor="ctr" horzOverflow="overflow"/>
                </a:tc>
                <a:extLst>
                  <a:ext uri="{0D108BD9-81ED-4DB2-BD59-A6C34878D82A}">
                    <a16:rowId xmlns="" xmlns:a16="http://schemas.microsoft.com/office/drawing/2014/main" val="10002"/>
                  </a:ext>
                </a:extLst>
              </a:tr>
              <a:tr h="66363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Transaction Query</a:t>
                      </a:r>
                    </a:p>
                  </a:txBody>
                  <a:tcPr marT="45736" marB="45736" anchor="ctr" horzOverflow="overflow">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graphicFrame>
        <p:nvGraphicFramePr>
          <p:cNvPr id="12" name="Group 465"/>
          <p:cNvGraphicFramePr>
            <a:graphicFrameLocks noGrp="1"/>
          </p:cNvGraphicFramePr>
          <p:nvPr>
            <p:extLst>
              <p:ext uri="{D42A27DB-BD31-4B8C-83A1-F6EECF244321}">
                <p14:modId xmlns:p14="http://schemas.microsoft.com/office/powerpoint/2010/main" val="851610890"/>
              </p:ext>
            </p:extLst>
          </p:nvPr>
        </p:nvGraphicFramePr>
        <p:xfrm>
          <a:off x="6018212" y="3810001"/>
          <a:ext cx="4191000" cy="1907399"/>
        </p:xfrm>
        <a:graphic>
          <a:graphicData uri="http://schemas.openxmlformats.org/drawingml/2006/table">
            <a:tbl>
              <a:tblPr firstRow="1" firstCol="1" bandRow="1">
                <a:tableStyleId>{5FD0F851-EC5A-4D38-B0AD-8093EC10F338}</a:tableStyleId>
              </a:tblPr>
              <a:tblGrid>
                <a:gridCol w="4191000">
                  <a:extLst>
                    <a:ext uri="{9D8B030D-6E8A-4147-A177-3AD203B41FA5}">
                      <a16:colId xmlns="" xmlns:a16="http://schemas.microsoft.com/office/drawing/2014/main" val="20000"/>
                    </a:ext>
                  </a:extLst>
                </a:gridCol>
              </a:tblGrid>
              <a:tr h="36914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000" b="1" i="0" u="none" strike="noStrike" cap="none" normalizeH="0" baseline="0" dirty="0">
                          <a:ln>
                            <a:noFill/>
                          </a:ln>
                          <a:solidFill>
                            <a:srgbClr val="000000"/>
                          </a:solidFill>
                          <a:effectLst/>
                          <a:latin typeface="Arial" charset="0"/>
                        </a:rPr>
                        <a:t>For error recovery:</a:t>
                      </a:r>
                    </a:p>
                  </a:txBody>
                  <a:tcPr marT="45719" marB="45719" anchor="ctr" horzOverflow="overflow"/>
                </a:tc>
                <a:extLst>
                  <a:ext uri="{0D108BD9-81ED-4DB2-BD59-A6C34878D82A}">
                    <a16:rowId xmlns="" xmlns:a16="http://schemas.microsoft.com/office/drawing/2014/main" val="10000"/>
                  </a:ext>
                </a:extLst>
              </a:tr>
              <a:tr h="43895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Transaction Backout </a:t>
                      </a:r>
                    </a:p>
                  </a:txBody>
                  <a:tcPr marT="45719" marB="45719" anchor="ctr" horzOverflow="overflow">
                    <a:solidFill>
                      <a:schemeClr val="accent6">
                        <a:lumMod val="20000"/>
                        <a:lumOff val="80000"/>
                      </a:schemeClr>
                    </a:solidFill>
                  </a:tcPr>
                </a:tc>
                <a:extLst>
                  <a:ext uri="{0D108BD9-81ED-4DB2-BD59-A6C34878D82A}">
                    <a16:rowId xmlns="" xmlns:a16="http://schemas.microsoft.com/office/drawing/2014/main" val="10001"/>
                  </a:ext>
                </a:extLst>
              </a:tr>
              <a:tr h="31235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Table </a:t>
                      </a:r>
                    </a:p>
                  </a:txBody>
                  <a:tcPr marT="45719" marB="45719" anchor="ctr" horzOverflow="overflow"/>
                </a:tc>
                <a:extLst>
                  <a:ext uri="{0D108BD9-81ED-4DB2-BD59-A6C34878D82A}">
                    <a16:rowId xmlns="" xmlns:a16="http://schemas.microsoft.com/office/drawing/2014/main" val="10002"/>
                  </a:ext>
                </a:extLst>
              </a:tr>
              <a:tr h="35624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Drop </a:t>
                      </a:r>
                    </a:p>
                  </a:txBody>
                  <a:tcPr marT="45719" marB="45719" anchor="ctr" horzOverflow="overflow">
                    <a:solidFill>
                      <a:schemeClr val="accent6">
                        <a:lumMod val="20000"/>
                        <a:lumOff val="80000"/>
                      </a:schemeClr>
                    </a:solidFill>
                  </a:tcPr>
                </a:tc>
                <a:extLst>
                  <a:ext uri="{0D108BD9-81ED-4DB2-BD59-A6C34878D82A}">
                    <a16:rowId xmlns="" xmlns:a16="http://schemas.microsoft.com/office/drawing/2014/main" val="10003"/>
                  </a:ext>
                </a:extLst>
              </a:tr>
              <a:tr h="38068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a:ln>
                            <a:noFill/>
                          </a:ln>
                          <a:solidFill>
                            <a:srgbClr val="000000"/>
                          </a:solidFill>
                          <a:effectLst/>
                          <a:latin typeface="Arial" charset="0"/>
                        </a:rPr>
                        <a:t>Oracle Flashback Database</a:t>
                      </a:r>
                    </a:p>
                  </a:txBody>
                  <a:tcPr marT="45719" marB="45719" anchor="ctr" horzOverflow="overflow"/>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8139389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smtClean="0"/>
              <a:t>Summary</a:t>
            </a:r>
            <a:br>
              <a:rPr lang="en-US" altLang="es-MX" smtClean="0"/>
            </a:br>
            <a:endParaRPr lang="en-US" altLang="es-MX" dirty="0"/>
          </a:p>
        </p:txBody>
      </p:sp>
      <p:sp>
        <p:nvSpPr>
          <p:cNvPr id="8" name="Content Placeholder 7"/>
          <p:cNvSpPr>
            <a:spLocks noGrp="1"/>
          </p:cNvSpPr>
          <p:nvPr>
            <p:ph idx="1"/>
          </p:nvPr>
        </p:nvSpPr>
        <p:spPr>
          <a:xfrm>
            <a:off x="622138" y="1242485"/>
            <a:ext cx="10944549" cy="2111682"/>
          </a:xfrm>
        </p:spPr>
        <p:txBody>
          <a:bodyPr/>
          <a:lstStyle/>
          <a:p>
            <a:r>
              <a:rPr lang="en-US" dirty="0"/>
              <a:t>In this lesson, you should have learned how to:</a:t>
            </a:r>
          </a:p>
          <a:p>
            <a:pPr lvl="1"/>
            <a:r>
              <a:rPr lang="en-US" dirty="0"/>
              <a:t>Identify DBA responsibilities regarding database backup and recovery</a:t>
            </a:r>
          </a:p>
          <a:p>
            <a:pPr lvl="1"/>
            <a:r>
              <a:rPr lang="en-US" dirty="0"/>
              <a:t>Identify the types of failure that can occur in an Oracle database</a:t>
            </a:r>
          </a:p>
          <a:p>
            <a:pPr lvl="1"/>
            <a:r>
              <a:rPr lang="en-US" dirty="0"/>
              <a:t>Describe instance recovery</a:t>
            </a:r>
          </a:p>
          <a:p>
            <a:pPr lvl="1"/>
            <a:r>
              <a:rPr lang="en-US" dirty="0"/>
              <a:t>Describe complete and incomplete recovery</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DBA Responsibilities</a:t>
            </a:r>
            <a:endParaRPr lang="en-US" altLang="es-MX" dirty="0"/>
          </a:p>
        </p:txBody>
      </p:sp>
      <p:sp>
        <p:nvSpPr>
          <p:cNvPr id="9219" name="Content Placeholder 9"/>
          <p:cNvSpPr>
            <a:spLocks noGrp="1"/>
          </p:cNvSpPr>
          <p:nvPr>
            <p:ph idx="1"/>
          </p:nvPr>
        </p:nvSpPr>
        <p:spPr>
          <a:xfrm>
            <a:off x="622138" y="1242485"/>
            <a:ext cx="10944549" cy="2111682"/>
          </a:xfrm>
        </p:spPr>
        <p:txBody>
          <a:bodyPr/>
          <a:lstStyle/>
          <a:p>
            <a:pPr lvl="1">
              <a:buClr>
                <a:schemeClr val="accent1"/>
              </a:buClr>
              <a:defRPr/>
            </a:pPr>
            <a:r>
              <a:rPr lang="en-US" dirty="0"/>
              <a:t>Protect the database from failure wherever possible.</a:t>
            </a:r>
          </a:p>
          <a:p>
            <a:pPr lvl="1">
              <a:buClr>
                <a:schemeClr val="accent1"/>
              </a:buClr>
              <a:defRPr/>
            </a:pPr>
            <a:r>
              <a:rPr lang="en-US" dirty="0"/>
              <a:t>Increase the mean time between failures (MTBF).</a:t>
            </a:r>
          </a:p>
          <a:p>
            <a:pPr lvl="1">
              <a:buClr>
                <a:schemeClr val="accent1"/>
              </a:buClr>
              <a:defRPr/>
            </a:pPr>
            <a:r>
              <a:rPr lang="en-US" dirty="0"/>
              <a:t>Protect critical components by using redundancy.</a:t>
            </a:r>
          </a:p>
          <a:p>
            <a:pPr lvl="1">
              <a:buClr>
                <a:schemeClr val="accent1"/>
              </a:buClr>
              <a:defRPr/>
            </a:pPr>
            <a:r>
              <a:rPr lang="en-US" dirty="0"/>
              <a:t>Decrease the mean time to recover (MTTR).</a:t>
            </a:r>
          </a:p>
          <a:p>
            <a:pPr lvl="1">
              <a:buClr>
                <a:schemeClr val="accent1"/>
              </a:buClr>
              <a:defRPr/>
            </a:pPr>
            <a:r>
              <a:rPr lang="en-US" dirty="0"/>
              <a:t>Minimize the loss of data.</a:t>
            </a:r>
          </a:p>
        </p:txBody>
      </p:sp>
    </p:spTree>
    <p:custDataLst>
      <p:tags r:id="rId1"/>
    </p:custDataLst>
    <p:extLst>
      <p:ext uri="{BB962C8B-B14F-4D97-AF65-F5344CB8AC3E}">
        <p14:creationId xmlns:p14="http://schemas.microsoft.com/office/powerpoint/2010/main" val="315285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84103" y="4567768"/>
            <a:ext cx="9110709"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5362" name="Title 1"/>
          <p:cNvSpPr>
            <a:spLocks noGrp="1"/>
          </p:cNvSpPr>
          <p:nvPr>
            <p:ph type="title"/>
          </p:nvPr>
        </p:nvSpPr>
        <p:spPr/>
        <p:txBody>
          <a:bodyPr/>
          <a:lstStyle/>
          <a:p>
            <a:pPr eaLnBrk="1" hangingPunct="1"/>
            <a:r>
              <a:rPr lang="en-US" dirty="0"/>
              <a:t>Categories of </a:t>
            </a:r>
            <a:r>
              <a:rPr lang="en-US" dirty="0" smtClean="0"/>
              <a:t>Failure</a:t>
            </a:r>
            <a:br>
              <a:rPr lang="en-US" dirty="0" smtClean="0"/>
            </a:br>
            <a:endParaRPr lang="en-US" altLang="es-MX" dirty="0"/>
          </a:p>
        </p:txBody>
      </p:sp>
      <p:sp>
        <p:nvSpPr>
          <p:cNvPr id="9219" name="Content Placeholder 9"/>
          <p:cNvSpPr>
            <a:spLocks noGrp="1"/>
          </p:cNvSpPr>
          <p:nvPr>
            <p:ph idx="1"/>
          </p:nvPr>
        </p:nvSpPr>
        <p:spPr>
          <a:xfrm>
            <a:off x="622138" y="1242485"/>
            <a:ext cx="10944549" cy="2988846"/>
          </a:xfrm>
        </p:spPr>
        <p:txBody>
          <a:bodyPr/>
          <a:lstStyle/>
          <a:p>
            <a:pPr>
              <a:defRPr/>
            </a:pPr>
            <a:r>
              <a:rPr lang="en-US" dirty="0">
                <a:latin typeface="+mn-lt"/>
              </a:rPr>
              <a:t>Failures can generally be divided into the following categories:</a:t>
            </a:r>
          </a:p>
          <a:p>
            <a:pPr lvl="1">
              <a:defRPr/>
            </a:pPr>
            <a:r>
              <a:rPr lang="en-US" dirty="0">
                <a:latin typeface="+mn-lt"/>
              </a:rPr>
              <a:t>Statement failure</a:t>
            </a:r>
          </a:p>
          <a:p>
            <a:pPr lvl="1">
              <a:defRPr/>
            </a:pPr>
            <a:r>
              <a:rPr lang="en-US" dirty="0">
                <a:latin typeface="+mn-lt"/>
              </a:rPr>
              <a:t>User process failure</a:t>
            </a:r>
          </a:p>
          <a:p>
            <a:pPr lvl="1">
              <a:defRPr/>
            </a:pPr>
            <a:r>
              <a:rPr lang="en-US" dirty="0">
                <a:latin typeface="+mn-lt"/>
              </a:rPr>
              <a:t>Network failure</a:t>
            </a:r>
          </a:p>
          <a:p>
            <a:pPr lvl="1">
              <a:defRPr/>
            </a:pPr>
            <a:r>
              <a:rPr lang="en-US" dirty="0">
                <a:latin typeface="+mn-lt"/>
              </a:rPr>
              <a:t>User error</a:t>
            </a:r>
          </a:p>
          <a:p>
            <a:pPr lvl="1">
              <a:defRPr/>
            </a:pPr>
            <a:r>
              <a:rPr lang="en-US" dirty="0">
                <a:latin typeface="+mn-lt"/>
              </a:rPr>
              <a:t>Instance failure</a:t>
            </a:r>
          </a:p>
          <a:p>
            <a:pPr lvl="1">
              <a:defRPr/>
            </a:pPr>
            <a:r>
              <a:rPr lang="en-US" dirty="0">
                <a:latin typeface="+mn-lt"/>
              </a:rPr>
              <a:t>Media failure</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1412" y="4257384"/>
            <a:ext cx="2690093" cy="1844200"/>
          </a:xfrm>
          <a:prstGeom prst="rect">
            <a:avLst/>
          </a:prstGeom>
        </p:spPr>
      </p:pic>
    </p:spTree>
    <p:custDataLst>
      <p:tags r:id="rId1"/>
    </p:custDataLst>
    <p:extLst>
      <p:ext uri="{BB962C8B-B14F-4D97-AF65-F5344CB8AC3E}">
        <p14:creationId xmlns:p14="http://schemas.microsoft.com/office/powerpoint/2010/main" val="383793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Statement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2949992272"/>
              </p:ext>
            </p:extLst>
          </p:nvPr>
        </p:nvGraphicFramePr>
        <p:xfrm>
          <a:off x="1029913" y="1286934"/>
          <a:ext cx="10128998" cy="3570796"/>
        </p:xfrm>
        <a:graphic>
          <a:graphicData uri="http://schemas.openxmlformats.org/drawingml/2006/table">
            <a:tbl>
              <a:tblPr firstRow="1" firstCol="1" bandRow="1">
                <a:tableStyleId>{5FD0F851-EC5A-4D38-B0AD-8093EC10F338}</a:tableStyleId>
              </a:tblPr>
              <a:tblGrid>
                <a:gridCol w="5066538">
                  <a:extLst>
                    <a:ext uri="{9D8B030D-6E8A-4147-A177-3AD203B41FA5}">
                      <a16:colId xmlns="" xmlns:a16="http://schemas.microsoft.com/office/drawing/2014/main" val="20000"/>
                    </a:ext>
                  </a:extLst>
                </a:gridCol>
                <a:gridCol w="5062460">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Problems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Attempts to enter invalid data into a table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Work with users to validate and correct data.</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Attempts to perform operations with insufficient privileges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Provide the appropriate object or system privileges.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Attempts to allocate space that fails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Enable resumable space allocation.</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Increase owner quota.</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Add space to the tablespace.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Logic errors in applications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Work with developers to correct program errors.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877247964"/>
                  </a:ext>
                </a:extLst>
              </a:tr>
            </a:tbl>
          </a:graphicData>
        </a:graphic>
      </p:graphicFrame>
    </p:spTree>
    <p:custDataLst>
      <p:tags r:id="rId1"/>
    </p:custDataLst>
    <p:extLst>
      <p:ext uri="{BB962C8B-B14F-4D97-AF65-F5344CB8AC3E}">
        <p14:creationId xmlns:p14="http://schemas.microsoft.com/office/powerpoint/2010/main" val="65642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User Process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1927968918"/>
              </p:ext>
            </p:extLst>
          </p:nvPr>
        </p:nvGraphicFramePr>
        <p:xfrm>
          <a:off x="760412" y="1286934"/>
          <a:ext cx="5257114" cy="2203133"/>
        </p:xfrm>
        <a:graphic>
          <a:graphicData uri="http://schemas.openxmlformats.org/drawingml/2006/table">
            <a:tbl>
              <a:tblPr firstRow="1" firstCol="1" bandRow="1">
                <a:tableStyleId>{5FD0F851-EC5A-4D38-B0AD-8093EC10F338}</a:tableStyleId>
              </a:tblPr>
              <a:tblGrid>
                <a:gridCol w="5257114">
                  <a:extLst>
                    <a:ext uri="{9D8B030D-6E8A-4147-A177-3AD203B41FA5}">
                      <a16:colId xmlns="" xmlns:a16="http://schemas.microsoft.com/office/drawing/2014/main" val="20000"/>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Problems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 user performs an abnormal disconnect.</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 user’s session is abnormally terminated.</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 user experiences a program error that terminates the session.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graphicFrame>
        <p:nvGraphicFramePr>
          <p:cNvPr id="4" name="Group 465"/>
          <p:cNvGraphicFramePr>
            <a:graphicFrameLocks noGrp="1"/>
          </p:cNvGraphicFramePr>
          <p:nvPr>
            <p:extLst>
              <p:ext uri="{D42A27DB-BD31-4B8C-83A1-F6EECF244321}">
                <p14:modId xmlns:p14="http://schemas.microsoft.com/office/powerpoint/2010/main" val="735316636"/>
              </p:ext>
            </p:extLst>
          </p:nvPr>
        </p:nvGraphicFramePr>
        <p:xfrm>
          <a:off x="6004100" y="1286934"/>
          <a:ext cx="5257114" cy="2190044"/>
        </p:xfrm>
        <a:graphic>
          <a:graphicData uri="http://schemas.openxmlformats.org/drawingml/2006/table">
            <a:tbl>
              <a:tblPr firstRow="1" firstCol="1" bandRow="1">
                <a:tableStyleId>{5FD0F851-EC5A-4D38-B0AD-8093EC10F338}</a:tableStyleId>
              </a:tblPr>
              <a:tblGrid>
                <a:gridCol w="5257114">
                  <a:extLst>
                    <a:ext uri="{9D8B030D-6E8A-4147-A177-3AD203B41FA5}">
                      <a16:colId xmlns="" xmlns:a16="http://schemas.microsoft.com/office/drawing/2014/main" val="20000"/>
                    </a:ext>
                  </a:extLst>
                </a:gridCol>
              </a:tblGrid>
              <a:tr h="5079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168204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 DBA’s action is not usually needed to resolve user process failures.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Instance background processes roll back uncommitted changes and release locks.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The DBA should watch for trends.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4023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Network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438437521"/>
              </p:ext>
            </p:extLst>
          </p:nvPr>
        </p:nvGraphicFramePr>
        <p:xfrm>
          <a:off x="842214" y="1286934"/>
          <a:ext cx="10509998" cy="1951038"/>
        </p:xfrm>
        <a:graphic>
          <a:graphicData uri="http://schemas.openxmlformats.org/drawingml/2006/table">
            <a:tbl>
              <a:tblPr firstRow="1" firstCol="1" bandRow="1">
                <a:tableStyleId>{5FD0F851-EC5A-4D38-B0AD-8093EC10F338}</a:tableStyleId>
              </a:tblPr>
              <a:tblGrid>
                <a:gridCol w="4032998">
                  <a:extLst>
                    <a:ext uri="{9D8B030D-6E8A-4147-A177-3AD203B41FA5}">
                      <a16:colId xmlns="" xmlns:a16="http://schemas.microsoft.com/office/drawing/2014/main" val="20000"/>
                    </a:ext>
                  </a:extLst>
                </a:gridCol>
                <a:gridCol w="6477000">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Problems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Listener fails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Configure a backup listener and connect-time failover.</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Network interface card (NIC) fails	</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Configure multiple network cards.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Network connection fails.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Configure a backup network connection.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75764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User </a:t>
            </a:r>
            <a:r>
              <a:rPr lang="en-US" dirty="0" smtClean="0"/>
              <a:t>Error</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1303477605"/>
              </p:ext>
            </p:extLst>
          </p:nvPr>
        </p:nvGraphicFramePr>
        <p:xfrm>
          <a:off x="842214" y="1286934"/>
          <a:ext cx="10509998" cy="2029079"/>
        </p:xfrm>
        <a:graphic>
          <a:graphicData uri="http://schemas.openxmlformats.org/drawingml/2006/table">
            <a:tbl>
              <a:tblPr firstRow="1" firstCol="1" bandRow="1">
                <a:tableStyleId>{5FD0F851-EC5A-4D38-B0AD-8093EC10F338}</a:tableStyleId>
              </a:tblPr>
              <a:tblGrid>
                <a:gridCol w="5257114">
                  <a:extLst>
                    <a:ext uri="{9D8B030D-6E8A-4147-A177-3AD203B41FA5}">
                      <a16:colId xmlns="" xmlns:a16="http://schemas.microsoft.com/office/drawing/2014/main" val="20000"/>
                    </a:ext>
                  </a:extLst>
                </a:gridCol>
                <a:gridCol w="5252884">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Problems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User inadvertently deletes or modifies data</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Roll back a transaction and dependent transactions or rewind the table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User drops a table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Recover the table from recycle bin</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Recover the table from a backup</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tcPr>
                </a:tc>
                <a:extLst>
                  <a:ext uri="{0D108BD9-81ED-4DB2-BD59-A6C34878D82A}">
                    <a16:rowId xmlns="" xmlns:a16="http://schemas.microsoft.com/office/drawing/2014/main" val="10002"/>
                  </a:ext>
                </a:extLst>
              </a:tr>
            </a:tbl>
          </a:graphicData>
        </a:graphic>
      </p:graphicFrame>
      <p:sp>
        <p:nvSpPr>
          <p:cNvPr id="4" name="Content Placeholder 9"/>
          <p:cNvSpPr txBox="1">
            <a:spLocks/>
          </p:cNvSpPr>
          <p:nvPr/>
        </p:nvSpPr>
        <p:spPr>
          <a:xfrm>
            <a:off x="1983011" y="3886200"/>
            <a:ext cx="8222802" cy="795938"/>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lgn="ctr">
              <a:defRPr/>
            </a:pPr>
            <a:r>
              <a:rPr lang="en-US" kern="0" dirty="0">
                <a:latin typeface="+mn-lt"/>
              </a:rPr>
              <a:t>Use Oracle LogMiner to query your online redo logs and archived redo logs through an Enterprise Manager or SQL interface.</a:t>
            </a:r>
            <a:endParaRPr lang="en-US" kern="0" dirty="0"/>
          </a:p>
        </p:txBody>
      </p:sp>
    </p:spTree>
    <p:custDataLst>
      <p:tags r:id="rId1"/>
    </p:custDataLst>
    <p:extLst>
      <p:ext uri="{BB962C8B-B14F-4D97-AF65-F5344CB8AC3E}">
        <p14:creationId xmlns:p14="http://schemas.microsoft.com/office/powerpoint/2010/main" val="33565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Instance </a:t>
            </a:r>
            <a:r>
              <a:rPr lang="en-US" dirty="0" smtClean="0"/>
              <a:t>Failure</a:t>
            </a:r>
            <a:br>
              <a:rPr lang="en-US" dirty="0" smtClean="0"/>
            </a:br>
            <a:endParaRPr lang="en-US" dirty="0"/>
          </a:p>
        </p:txBody>
      </p:sp>
      <p:graphicFrame>
        <p:nvGraphicFramePr>
          <p:cNvPr id="3" name="Group 465"/>
          <p:cNvGraphicFramePr>
            <a:graphicFrameLocks noGrp="1"/>
          </p:cNvGraphicFramePr>
          <p:nvPr>
            <p:extLst>
              <p:ext uri="{D42A27DB-BD31-4B8C-83A1-F6EECF244321}">
                <p14:modId xmlns:p14="http://schemas.microsoft.com/office/powerpoint/2010/main" val="3143531617"/>
              </p:ext>
            </p:extLst>
          </p:nvPr>
        </p:nvGraphicFramePr>
        <p:xfrm>
          <a:off x="842214" y="1275645"/>
          <a:ext cx="5257114" cy="2441753"/>
        </p:xfrm>
        <a:graphic>
          <a:graphicData uri="http://schemas.openxmlformats.org/drawingml/2006/table">
            <a:tbl>
              <a:tblPr firstRow="1" firstCol="1" bandRow="1">
                <a:tableStyleId>{5FD0F851-EC5A-4D38-B0AD-8093EC10F338}</a:tableStyleId>
              </a:tblPr>
              <a:tblGrid>
                <a:gridCol w="5257114">
                  <a:extLst>
                    <a:ext uri="{9D8B030D-6E8A-4147-A177-3AD203B41FA5}">
                      <a16:colId xmlns="" xmlns:a16="http://schemas.microsoft.com/office/drawing/2014/main" val="20000"/>
                    </a:ext>
                  </a:extLst>
                </a:gridCol>
              </a:tblGrid>
              <a:tr h="52246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Typical Causes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Power outage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Hardware failure</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Failure of one of the critical background processes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Emergency shutdown procedures</a:t>
                      </a: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401063772"/>
                  </a:ext>
                </a:extLst>
              </a:tr>
            </a:tbl>
          </a:graphicData>
        </a:graphic>
      </p:graphicFrame>
      <p:graphicFrame>
        <p:nvGraphicFramePr>
          <p:cNvPr id="4" name="Group 465"/>
          <p:cNvGraphicFramePr>
            <a:graphicFrameLocks noGrp="1"/>
          </p:cNvGraphicFramePr>
          <p:nvPr>
            <p:extLst>
              <p:ext uri="{D42A27DB-BD31-4B8C-83A1-F6EECF244321}">
                <p14:modId xmlns:p14="http://schemas.microsoft.com/office/powerpoint/2010/main" val="842652434"/>
              </p:ext>
            </p:extLst>
          </p:nvPr>
        </p:nvGraphicFramePr>
        <p:xfrm>
          <a:off x="6094412" y="1275645"/>
          <a:ext cx="5257114" cy="2698045"/>
        </p:xfrm>
        <a:graphic>
          <a:graphicData uri="http://schemas.openxmlformats.org/drawingml/2006/table">
            <a:tbl>
              <a:tblPr firstRow="1" firstCol="1" bandRow="1">
                <a:tableStyleId>{5FD0F851-EC5A-4D38-B0AD-8093EC10F338}</a:tableStyleId>
              </a:tblPr>
              <a:tblGrid>
                <a:gridCol w="5257114">
                  <a:extLst>
                    <a:ext uri="{9D8B030D-6E8A-4147-A177-3AD203B41FA5}">
                      <a16:colId xmlns="" xmlns:a16="http://schemas.microsoft.com/office/drawing/2014/main" val="20000"/>
                    </a:ext>
                  </a:extLst>
                </a:gridCol>
              </a:tblGrid>
              <a:tr h="52549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Possible Solutions</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tc>
                <a:extLst>
                  <a:ext uri="{0D108BD9-81ED-4DB2-BD59-A6C34878D82A}">
                    <a16:rowId xmlns="" xmlns:a16="http://schemas.microsoft.com/office/drawing/2014/main" val="10000"/>
                  </a:ext>
                </a:extLst>
              </a:tr>
              <a:tr h="217254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Restart the instance by using the </a:t>
                      </a:r>
                      <a:r>
                        <a:rPr kumimoji="0" lang="en-US" sz="18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STARTUP</a:t>
                      </a:r>
                      <a:r>
                        <a:rPr kumimoji="0" lang="en-US" sz="1800" b="0" u="none" strike="noStrike" cap="none" normalizeH="0" baseline="0" dirty="0">
                          <a:ln>
                            <a:noFill/>
                          </a:ln>
                          <a:solidFill>
                            <a:srgbClr val="000000"/>
                          </a:solidFill>
                          <a:effectLst/>
                        </a:rPr>
                        <a:t> command. Recovering from instance failure is automatic, including rolling forward changes in the redo logs and then rolling back any uncommitted transactions.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Investigate the causes of failure by using the alert log, trace files, and Enterprise Manager.</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solidFill>
                      <a:schemeClr val="accent6">
                        <a:lumMod val="20000"/>
                        <a:lumOff val="80000"/>
                      </a:schemeClr>
                    </a:solidFill>
                  </a:tcPr>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003276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Understanding Instance Recovery: Checkpoint (CKPT) Process"/>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NOTEHDR" val="Understanding Instance Recovery: Redo Log Files and Log Writer"/>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NOTEHDR" val="Phases of Instance Recovery"/>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NOTEHDR" val="Tuning Instance Recovery"/>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Using the MTTR Advisor"/>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NOTEHDR" val="Complete Recovery Process"/>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NOTEHDR" val="Point-in-Time Recovery Process"/>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NOTEHDR" val="Point-in-Time Recovery Process (continued)"/>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NOTEHDR" val="Flashback Technology"/>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TotalTime>
  <Words>4098</Words>
  <Application>Microsoft Office PowerPoint</Application>
  <PresentationFormat>Custom</PresentationFormat>
  <Paragraphs>370</Paragraphs>
  <Slides>24</Slides>
  <Notes>24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SimSun</vt:lpstr>
      <vt:lpstr>Arial</vt:lpstr>
      <vt:lpstr>Calibri</vt:lpstr>
      <vt:lpstr>Calibri Light</vt:lpstr>
      <vt:lpstr>Courier New</vt:lpstr>
      <vt:lpstr>Times New Roman</vt:lpstr>
      <vt:lpstr>Office Theme</vt:lpstr>
      <vt:lpstr>Backup and Recovery Concepts</vt:lpstr>
      <vt:lpstr>Objectives</vt:lpstr>
      <vt:lpstr>DBA Responsibilities</vt:lpstr>
      <vt:lpstr>Categories of Failure </vt:lpstr>
      <vt:lpstr>Statement Failure </vt:lpstr>
      <vt:lpstr>User Process Failure </vt:lpstr>
      <vt:lpstr>Network Failure </vt:lpstr>
      <vt:lpstr>User Error </vt:lpstr>
      <vt:lpstr>Instance Failure </vt:lpstr>
      <vt:lpstr>Media Failure </vt:lpstr>
      <vt:lpstr>Understanding Instance Recovery </vt:lpstr>
      <vt:lpstr>The Checkpoint (CKPT) Process</vt:lpstr>
      <vt:lpstr>Redo Log Files and the Log Writer (LGWR) Process</vt:lpstr>
      <vt:lpstr>Automatic Instance Recovery or Crash Recovery</vt:lpstr>
      <vt:lpstr>Phases of Instance Recovery</vt:lpstr>
      <vt:lpstr>Tuning Instance Recovery</vt:lpstr>
      <vt:lpstr>Using the MTTR Advisor </vt:lpstr>
      <vt:lpstr>Comparing Complete and Incomplete Recovery  </vt:lpstr>
      <vt:lpstr>The Complete Recovery Process</vt:lpstr>
      <vt:lpstr>The Point-in-Time Recovery Process</vt:lpstr>
      <vt:lpstr>PowerPoint Presentation</vt:lpstr>
      <vt:lpstr>Oracle Data Protection Solutions</vt:lpstr>
      <vt:lpstr>Flashback Technology </vt:lpstr>
      <vt:lpstr>Summary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44</cp:revision>
  <cp:lastPrinted>2002-03-28T23:57:22Z</cp:lastPrinted>
  <dcterms:created xsi:type="dcterms:W3CDTF">2017-12-14T14:58:14Z</dcterms:created>
  <dcterms:modified xsi:type="dcterms:W3CDTF">2021-01-08T17:29:22Z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