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1"/>
  </p:notesMasterIdLst>
  <p:handoutMasterIdLst>
    <p:handoutMasterId r:id="rId32"/>
  </p:handoutMasterIdLst>
  <p:sldIdLst>
    <p:sldId id="259" r:id="rId2"/>
    <p:sldId id="261" r:id="rId3"/>
    <p:sldId id="281" r:id="rId4"/>
    <p:sldId id="283" r:id="rId5"/>
    <p:sldId id="285" r:id="rId6"/>
    <p:sldId id="287" r:id="rId7"/>
    <p:sldId id="288" r:id="rId8"/>
    <p:sldId id="289" r:id="rId9"/>
    <p:sldId id="290" r:id="rId10"/>
    <p:sldId id="291" r:id="rId11"/>
    <p:sldId id="292" r:id="rId12"/>
    <p:sldId id="293" r:id="rId13"/>
    <p:sldId id="294" r:id="rId14"/>
    <p:sldId id="295" r:id="rId15"/>
    <p:sldId id="296" r:id="rId16"/>
    <p:sldId id="297" r:id="rId17"/>
    <p:sldId id="298" r:id="rId18"/>
    <p:sldId id="309" r:id="rId19"/>
    <p:sldId id="299" r:id="rId20"/>
    <p:sldId id="300" r:id="rId21"/>
    <p:sldId id="301" r:id="rId22"/>
    <p:sldId id="302" r:id="rId23"/>
    <p:sldId id="303" r:id="rId24"/>
    <p:sldId id="304" r:id="rId25"/>
    <p:sldId id="307" r:id="rId26"/>
    <p:sldId id="305" r:id="rId27"/>
    <p:sldId id="308" r:id="rId28"/>
    <p:sldId id="275" r:id="rId29"/>
    <p:sldId id="276" r:id="rId30"/>
  </p:sldIdLst>
  <p:sldSz cx="12188825" cy="6858000"/>
  <p:notesSz cx="6991350" cy="9282113"/>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58" autoAdjust="0"/>
    <p:restoredTop sz="86372" autoAdjust="0"/>
  </p:normalViewPr>
  <p:slideViewPr>
    <p:cSldViewPr showGuides="1">
      <p:cViewPr varScale="1">
        <p:scale>
          <a:sx n="73" d="100"/>
          <a:sy n="73" d="100"/>
        </p:scale>
        <p:origin x="1445" y="72"/>
      </p:cViewPr>
      <p:guideLst>
        <p:guide orient="horz" pos="2160"/>
        <p:guide orient="horz" pos="864"/>
        <p:guide pos="3839"/>
      </p:guideLst>
    </p:cSldViewPr>
  </p:slideViewPr>
  <p:outlineViewPr>
    <p:cViewPr>
      <p:scale>
        <a:sx n="33" d="100"/>
        <a:sy n="33" d="100"/>
      </p:scale>
      <p:origin x="0" y="-14454"/>
    </p:cViewPr>
  </p:outlineViewPr>
  <p:notesTextViewPr>
    <p:cViewPr>
      <p:scale>
        <a:sx n="100" d="100"/>
        <a:sy n="100" d="100"/>
      </p:scale>
      <p:origin x="0" y="0"/>
    </p:cViewPr>
  </p:notesTextViewPr>
  <p:sorterViewPr>
    <p:cViewPr varScale="1">
      <p:scale>
        <a:sx n="1" d="1"/>
        <a:sy n="1" d="1"/>
      </p:scale>
      <p:origin x="0" y="-9246"/>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7 -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6B884093-215E-49F1-86F9-19477A715B07}" type="slidenum">
              <a:rPr lang="en-US" smtClean="0"/>
              <a:t>10</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Courier New" panose="02070309020205020404" pitchFamily="49" charset="0"/>
                <a:cs typeface="Courier New" panose="02070309020205020404" pitchFamily="49" charset="0"/>
              </a:rPr>
              <a:t>SQL&gt; SELECT name, value FROM v$parameter WHERE name LIKE '%pool%';</a:t>
            </a:r>
          </a:p>
          <a:p>
            <a:pPr lvl="1" eaLnBrk="1" hangingPunct="1"/>
            <a:r>
              <a:rPr lang="en-US" dirty="0">
                <a:latin typeface="Courier New" panose="02070309020205020404" pitchFamily="49" charset="0"/>
                <a:cs typeface="Courier New" panose="02070309020205020404" pitchFamily="49" charset="0"/>
              </a:rPr>
              <a:t>NAME                       VALUE</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shared_pool_size           0</a:t>
            </a:r>
          </a:p>
          <a:p>
            <a:pPr lvl="1" eaLnBrk="1" hangingPunct="1"/>
            <a:r>
              <a:rPr lang="en-US" dirty="0">
                <a:latin typeface="Courier New" panose="02070309020205020404" pitchFamily="49" charset="0"/>
                <a:cs typeface="Courier New" panose="02070309020205020404" pitchFamily="49" charset="0"/>
              </a:rPr>
              <a:t>large_pool_size            0</a:t>
            </a:r>
          </a:p>
          <a:p>
            <a:pPr lvl="1" eaLnBrk="1" hangingPunct="1"/>
            <a:r>
              <a:rPr lang="en-US" dirty="0">
                <a:latin typeface="Courier New" panose="02070309020205020404" pitchFamily="49" charset="0"/>
                <a:cs typeface="Courier New" panose="02070309020205020404" pitchFamily="49" charset="0"/>
              </a:rPr>
              <a:t>java_pool_size             0</a:t>
            </a:r>
          </a:p>
          <a:p>
            <a:pPr lvl="1" eaLnBrk="1" hangingPunct="1"/>
            <a:r>
              <a:rPr lang="en-US" dirty="0">
                <a:latin typeface="Courier New" panose="02070309020205020404" pitchFamily="49" charset="0"/>
                <a:cs typeface="Courier New" panose="02070309020205020404" pitchFamily="49" charset="0"/>
              </a:rPr>
              <a:t>streams_pool_size          0</a:t>
            </a:r>
          </a:p>
          <a:p>
            <a:pPr lvl="1" eaLnBrk="1" hangingPunct="1"/>
            <a:r>
              <a:rPr lang="en-US" dirty="0">
                <a:latin typeface="Courier New" panose="02070309020205020404" pitchFamily="49" charset="0"/>
                <a:cs typeface="Courier New" panose="02070309020205020404" pitchFamily="49" charset="0"/>
              </a:rPr>
              <a:t>shared_pool_reserved_size  15728640</a:t>
            </a:r>
          </a:p>
          <a:p>
            <a:pPr lvl="1" eaLnBrk="1" hangingPunct="1"/>
            <a:r>
              <a:rPr lang="en-US" dirty="0">
                <a:latin typeface="Courier New" panose="02070309020205020404" pitchFamily="49" charset="0"/>
                <a:cs typeface="Courier New" panose="02070309020205020404" pitchFamily="49" charset="0"/>
              </a:rPr>
              <a:t>…</a:t>
            </a:r>
          </a:p>
          <a:p>
            <a:pPr lvl="1" eaLnBrk="1" hangingPunct="1"/>
            <a:r>
              <a:rPr lang="en-US" dirty="0">
                <a:latin typeface="Courier New" panose="02070309020205020404" pitchFamily="49" charset="0"/>
                <a:cs typeface="Courier New" panose="02070309020205020404" pitchFamily="49" charset="0"/>
              </a:rPr>
              <a:t>9 rows selected.</a:t>
            </a:r>
          </a:p>
          <a:p>
            <a:pPr lvl="1" eaLnBrk="1" hangingPunct="1"/>
            <a:endParaRPr lang="en-US" dirty="0">
              <a:latin typeface="Arial" charset="0"/>
            </a:endParaRPr>
          </a:p>
          <a:p>
            <a:pPr lvl="1" eaLnBrk="1" hangingPunct="1"/>
            <a:r>
              <a:rPr lang="en-US" dirty="0">
                <a:latin typeface="Arial" charset="0"/>
              </a:rPr>
              <a:t>Other views that contain parameter information include:</a:t>
            </a:r>
          </a:p>
          <a:p>
            <a:pPr lvl="2" eaLnBrk="1" hangingPunct="1"/>
            <a:r>
              <a:rPr lang="en-US" dirty="0">
                <a:latin typeface="Courier New" panose="02070309020205020404" pitchFamily="49" charset="0"/>
                <a:cs typeface="Courier New" panose="02070309020205020404" pitchFamily="49" charset="0"/>
              </a:rPr>
              <a:t>V$SPPARAMETER</a:t>
            </a:r>
            <a:r>
              <a:rPr lang="en-US" dirty="0">
                <a:latin typeface="Arial" charset="0"/>
              </a:rPr>
              <a:t>: Displays information about the contents of the SPFILE. If you didn't use an SPFILE to start the database instance, each row of the view will contain </a:t>
            </a:r>
            <a:r>
              <a:rPr lang="en-US" dirty="0">
                <a:latin typeface="Courier New" panose="02070309020205020404" pitchFamily="49" charset="0"/>
                <a:cs typeface="Courier New" panose="02070309020205020404" pitchFamily="49" charset="0"/>
              </a:rPr>
              <a:t>FALSE</a:t>
            </a:r>
            <a:r>
              <a:rPr lang="en-US" dirty="0">
                <a:latin typeface="Arial" charset="0"/>
              </a:rPr>
              <a:t> in the </a:t>
            </a:r>
            <a:r>
              <a:rPr lang="en-US" dirty="0">
                <a:latin typeface="Courier New" panose="02070309020205020404" pitchFamily="49" charset="0"/>
                <a:cs typeface="Courier New" panose="02070309020205020404" pitchFamily="49" charset="0"/>
              </a:rPr>
              <a:t>ISSPECIFIED</a:t>
            </a:r>
            <a:r>
              <a:rPr lang="en-US" dirty="0">
                <a:latin typeface="Arial" charset="0"/>
              </a:rPr>
              <a:t> column.</a:t>
            </a:r>
          </a:p>
          <a:p>
            <a:pPr lvl="2" eaLnBrk="1" hangingPunct="1"/>
            <a:r>
              <a:rPr lang="en-US" dirty="0">
                <a:latin typeface="Courier New" panose="02070309020205020404" pitchFamily="49" charset="0"/>
                <a:cs typeface="Courier New" panose="02070309020205020404" pitchFamily="49" charset="0"/>
              </a:rPr>
              <a:t>V$PARAMETER2</a:t>
            </a:r>
            <a:r>
              <a:rPr lang="en-US" dirty="0">
                <a:latin typeface="Arial" charset="0"/>
              </a:rPr>
              <a:t>: Displays information about the parameters that are currently in effect for the session, with each parameter value appearing as a row in the view. A new session inherits parameter values from the database instance-wide values displayed in the </a:t>
            </a:r>
            <a:r>
              <a:rPr lang="en-US" dirty="0">
                <a:latin typeface="Courier New" panose="02070309020205020404" pitchFamily="49" charset="0"/>
                <a:cs typeface="Courier New" panose="02070309020205020404" pitchFamily="49" charset="0"/>
              </a:rPr>
              <a:t>V$SYSTEM_PARAMETER2</a:t>
            </a:r>
            <a:r>
              <a:rPr lang="en-US" dirty="0">
                <a:latin typeface="Arial" charset="0"/>
              </a:rPr>
              <a:t> view.</a:t>
            </a:r>
          </a:p>
          <a:p>
            <a:pPr lvl="2" eaLnBrk="1" hangingPunct="1"/>
            <a:r>
              <a:rPr lang="en-US" dirty="0">
                <a:latin typeface="Courier New" panose="02070309020205020404" pitchFamily="49" charset="0"/>
                <a:cs typeface="Courier New" panose="02070309020205020404" pitchFamily="49" charset="0"/>
              </a:rPr>
              <a:t>V$SYSTEM_PARAMETER</a:t>
            </a:r>
            <a:r>
              <a:rPr lang="en-US" dirty="0">
                <a:latin typeface="Arial" charset="0"/>
              </a:rPr>
              <a:t>: Displays information about the parameters that are currently in effect for the database instance.</a:t>
            </a:r>
          </a:p>
          <a:p>
            <a:pPr lvl="2" eaLnBrk="1" hangingPunct="1"/>
            <a:r>
              <a:rPr lang="en-US" dirty="0">
                <a:latin typeface="Courier New" panose="02070309020205020404" pitchFamily="49" charset="0"/>
                <a:cs typeface="Courier New" panose="02070309020205020404" pitchFamily="49" charset="0"/>
              </a:rPr>
              <a:t>V$SYSTEM_PARAMETER2</a:t>
            </a:r>
            <a:r>
              <a:rPr lang="en-US" dirty="0">
                <a:latin typeface="Arial" charset="0"/>
              </a:rPr>
              <a:t>: Displays information about the initialization parameters that are currently in effect for the instance, with each list parameter value appearing as a row in the view.</a:t>
            </a:r>
          </a:p>
          <a:p>
            <a:pPr lvl="1" eaLnBrk="1" hangingPunct="1"/>
            <a:endParaRPr lang="en-US" dirty="0">
              <a:latin typeface="Arial" charset="0"/>
            </a:endParaRPr>
          </a:p>
          <a:p>
            <a:endParaRPr lang="en-US" dirty="0"/>
          </a:p>
        </p:txBody>
      </p:sp>
    </p:spTree>
    <p:extLst>
      <p:ext uri="{BB962C8B-B14F-4D97-AF65-F5344CB8AC3E}">
        <p14:creationId xmlns:p14="http://schemas.microsoft.com/office/powerpoint/2010/main" val="203162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Before users can connect to a database instance, a database administrator must start the database instance. The database instance and database go through stages as the database is made available for access by users. The database instance is started, the database is mounted, and then the database is opened, as shown in the slide.</a:t>
            </a:r>
          </a:p>
          <a:p>
            <a:pPr lvl="1"/>
            <a:r>
              <a:rPr lang="en-US" dirty="0">
                <a:latin typeface="Arial" charset="0"/>
              </a:rPr>
              <a:t>You can use the </a:t>
            </a:r>
            <a:r>
              <a:rPr lang="en-US" dirty="0">
                <a:latin typeface="Courier New" panose="02070309020205020404" pitchFamily="49" charset="0"/>
                <a:cs typeface="Courier New" panose="02070309020205020404" pitchFamily="49" charset="0"/>
              </a:rPr>
              <a:t>STARTUP</a:t>
            </a:r>
            <a:r>
              <a:rPr lang="en-US" dirty="0">
                <a:latin typeface="Arial" charset="0"/>
              </a:rPr>
              <a:t> command in SQL*Plus with the options shown in the slide for each stage. The default option is </a:t>
            </a:r>
            <a:r>
              <a:rPr lang="en-US" dirty="0">
                <a:latin typeface="Courier New" panose="02070309020205020404" pitchFamily="49" charset="0"/>
                <a:cs typeface="Courier New" panose="02070309020205020404" pitchFamily="49" charset="0"/>
              </a:rPr>
              <a:t>OPEN</a:t>
            </a:r>
            <a:r>
              <a:rPr lang="en-US" dirty="0">
                <a:latin typeface="Arial" charset="0"/>
              </a:rPr>
              <a:t>.</a:t>
            </a:r>
          </a:p>
          <a:p>
            <a:pPr lvl="1"/>
            <a:r>
              <a:rPr lang="en-US" dirty="0">
                <a:latin typeface="Courier New" panose="02070309020205020404" pitchFamily="49" charset="0"/>
                <a:cs typeface="Courier New" panose="02070309020205020404" pitchFamily="49" charset="0"/>
              </a:rPr>
              <a:t>NOMOUNT</a:t>
            </a:r>
            <a:r>
              <a:rPr lang="en-US" dirty="0">
                <a:latin typeface="Arial" charset="0"/>
              </a:rPr>
              <a:t>: During this stage, the Oracle software reads an initialization parameter file, starts background processes, allocates memory to the SGA, and opens the alert log and trace files. An instance is typically started only in </a:t>
            </a:r>
            <a:r>
              <a:rPr lang="en-US" dirty="0">
                <a:latin typeface="Courier New" panose="02070309020205020404" pitchFamily="49" charset="0"/>
                <a:cs typeface="Courier New" panose="02070309020205020404" pitchFamily="49" charset="0"/>
              </a:rPr>
              <a:t>NOMOUNT</a:t>
            </a:r>
            <a:r>
              <a:rPr lang="en-US" dirty="0">
                <a:latin typeface="Arial" charset="0"/>
              </a:rPr>
              <a:t> mode during database creation, during re-creation of control files, or in certain backup and recovery scenarios.</a:t>
            </a:r>
          </a:p>
          <a:p>
            <a:pPr lvl="1"/>
            <a:r>
              <a:rPr lang="en-US" dirty="0">
                <a:latin typeface="Courier New" panose="02070309020205020404" pitchFamily="49" charset="0"/>
                <a:cs typeface="Courier New" panose="02070309020205020404" pitchFamily="49" charset="0"/>
              </a:rPr>
              <a:t>MOUNT</a:t>
            </a:r>
            <a:r>
              <a:rPr lang="en-US" dirty="0">
                <a:latin typeface="Arial" charset="0"/>
              </a:rPr>
              <a:t>: During this stage, the Oracle software associates the database (CDB) with the previously started database instance, opens and reads the control files that are specified in the initialization parameter file, and obtains the names and statuses of the data files and online redo log files. No checks, however, are performed to verify the existence of the data files and online redo log files at this time. Start in </a:t>
            </a:r>
            <a:r>
              <a:rPr lang="en-US" dirty="0">
                <a:latin typeface="Courier New" panose="02070309020205020404" pitchFamily="49" charset="0"/>
                <a:cs typeface="Courier New" panose="02070309020205020404" pitchFamily="49" charset="0"/>
              </a:rPr>
              <a:t>MOUNT</a:t>
            </a:r>
            <a:r>
              <a:rPr lang="en-US" dirty="0">
                <a:latin typeface="Arial" charset="0"/>
              </a:rPr>
              <a:t> mode to perform some maintenance operations, such as renaming data files and performing full database recoveries.</a:t>
            </a:r>
          </a:p>
          <a:p>
            <a:pPr lvl="1"/>
            <a:r>
              <a:rPr lang="en-US" dirty="0">
                <a:latin typeface="Courier New" panose="02070309020205020404" pitchFamily="49" charset="0"/>
                <a:cs typeface="Courier New" panose="02070309020205020404" pitchFamily="49" charset="0"/>
              </a:rPr>
              <a:t>OPEN</a:t>
            </a:r>
            <a:r>
              <a:rPr lang="en-US" dirty="0">
                <a:latin typeface="Arial" charset="0"/>
              </a:rPr>
              <a:t>: The Oracle software opens the redo log files and data files according to the list registered in the control files. Start up in </a:t>
            </a:r>
            <a:r>
              <a:rPr lang="en-US" dirty="0">
                <a:latin typeface="Courier New" panose="02070309020205020404" pitchFamily="49" charset="0"/>
                <a:cs typeface="Courier New" panose="02070309020205020404" pitchFamily="49" charset="0"/>
              </a:rPr>
              <a:t>OPEN</a:t>
            </a:r>
            <a:r>
              <a:rPr lang="en-US" dirty="0">
                <a:latin typeface="Arial" charset="0"/>
              </a:rPr>
              <a:t> mode to enable users to connect to the database instance. PDBs are not, by default, started when you open the database.</a:t>
            </a:r>
          </a:p>
          <a:p>
            <a:pPr lvl="1"/>
            <a:endParaRPr lang="en-US" dirty="0">
              <a:latin typeface="Arial" charset="0"/>
            </a:endParaRP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423272A3-3051-4296-8CD9-873C6FC4B9BE}" type="slidenum">
              <a:rPr lang="en-US" smtClean="0"/>
              <a:t>11</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1709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Mode: A shutdown in </a:t>
            </a:r>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mode is the most typically used option.</a:t>
            </a:r>
          </a:p>
          <a:p>
            <a:pPr lvl="2"/>
            <a:r>
              <a:rPr lang="en-US" altLang="en-US" dirty="0">
                <a:latin typeface="Arial" charset="0"/>
              </a:rPr>
              <a:t>Current SQL statements being processed by the database instance are not completed.</a:t>
            </a:r>
          </a:p>
          <a:p>
            <a:pPr lvl="2"/>
            <a:r>
              <a:rPr lang="en-US" altLang="en-US" dirty="0">
                <a:latin typeface="Arial" charset="0"/>
              </a:rPr>
              <a:t>The database server does not wait for the users who are currently connected to the database instance to disconnect.</a:t>
            </a:r>
          </a:p>
          <a:p>
            <a:pPr lvl="2"/>
            <a:r>
              <a:rPr lang="en-US" altLang="en-US" dirty="0">
                <a:latin typeface="Arial" charset="0"/>
              </a:rPr>
              <a:t>The database server rolls back active transactions and disconnects all connected users.</a:t>
            </a:r>
          </a:p>
          <a:p>
            <a:pPr lvl="2"/>
            <a:r>
              <a:rPr lang="en-US" altLang="en-US" dirty="0">
                <a:latin typeface="Arial" charset="0"/>
              </a:rPr>
              <a:t>The database server closes and dismounts the database before shutting down the database instance.</a:t>
            </a:r>
          </a:p>
          <a:p>
            <a:pPr lvl="1"/>
            <a:r>
              <a:rPr lang="en-US" altLang="en-US" dirty="0">
                <a:latin typeface="Courier New" panose="02070309020205020404" pitchFamily="49" charset="0"/>
                <a:cs typeface="Courier New" panose="02070309020205020404" pitchFamily="49" charset="0"/>
              </a:rPr>
              <a:t>TRANSACTIONAL</a:t>
            </a:r>
            <a:r>
              <a:rPr lang="en-US" altLang="en-US" dirty="0">
                <a:latin typeface="Arial" charset="0"/>
              </a:rPr>
              <a:t> Mode: A shutdown in </a:t>
            </a:r>
            <a:r>
              <a:rPr lang="en-US" altLang="en-US" dirty="0">
                <a:latin typeface="Courier New" panose="02070309020205020404" pitchFamily="49" charset="0"/>
                <a:cs typeface="Courier New" panose="02070309020205020404" pitchFamily="49" charset="0"/>
              </a:rPr>
              <a:t>TRANSACTIONAL</a:t>
            </a:r>
            <a:r>
              <a:rPr lang="en-US" altLang="en-US" dirty="0">
                <a:latin typeface="Arial" charset="0"/>
              </a:rPr>
              <a:t> mode prevents clients from losing data, including results from their current activity.</a:t>
            </a:r>
          </a:p>
          <a:p>
            <a:pPr lvl="2"/>
            <a:r>
              <a:rPr lang="en-US" altLang="en-US" dirty="0">
                <a:latin typeface="Arial" charset="0"/>
              </a:rPr>
              <a:t>No client can start a new transaction on this particular instance.</a:t>
            </a:r>
          </a:p>
          <a:p>
            <a:pPr lvl="2"/>
            <a:r>
              <a:rPr lang="en-US" altLang="en-US" dirty="0">
                <a:latin typeface="Arial" charset="0"/>
              </a:rPr>
              <a:t>A client is disconnected when the client ends the transaction that is in progress.</a:t>
            </a:r>
          </a:p>
          <a:p>
            <a:pPr lvl="2"/>
            <a:r>
              <a:rPr lang="en-US" altLang="en-US" dirty="0">
                <a:latin typeface="Arial" charset="0"/>
              </a:rPr>
              <a:t>When all transactions have been completed, a shutdown occurs immediately.</a:t>
            </a:r>
          </a:p>
          <a:p>
            <a:pPr lvl="1"/>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Mode: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is the default shutdown mode if no mode is specified with the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command.</a:t>
            </a:r>
          </a:p>
          <a:p>
            <a:pPr lvl="2"/>
            <a:r>
              <a:rPr lang="en-US" altLang="en-US" dirty="0">
                <a:latin typeface="Arial" charset="0"/>
              </a:rPr>
              <a:t>No new connections can be made.</a:t>
            </a:r>
          </a:p>
          <a:p>
            <a:pPr lvl="2"/>
            <a:r>
              <a:rPr lang="en-US" altLang="en-US" dirty="0">
                <a:latin typeface="Arial" charset="0"/>
              </a:rPr>
              <a:t>The Oracle server waits for all users to disconnect before completing the shutdown.</a:t>
            </a:r>
          </a:p>
          <a:p>
            <a:pPr lvl="2"/>
            <a:r>
              <a:rPr lang="en-US" altLang="en-US" dirty="0">
                <a:latin typeface="Arial" charset="0"/>
              </a:rPr>
              <a:t>Database and redo buffers are written to disk.</a:t>
            </a:r>
          </a:p>
          <a:p>
            <a:pPr lvl="2"/>
            <a:r>
              <a:rPr lang="en-US" altLang="en-US" dirty="0">
                <a:latin typeface="Arial" charset="0"/>
              </a:rPr>
              <a:t>Background processes are terminated, and the SGA is removed from memory.</a:t>
            </a:r>
          </a:p>
          <a:p>
            <a:pPr lvl="2"/>
            <a:r>
              <a:rPr lang="en-US" altLang="en-US" dirty="0">
                <a:latin typeface="Arial" charset="0"/>
              </a:rPr>
              <a:t>The Oracle server closes and dismounts the database before shutting down the instance.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A7663A82-B95F-4783-8178-D08E8223B119}"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76272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A7D3B8AC-84E3-420C-9C6C-01BCB4719E5B}" type="slidenum">
              <a:rPr lang="en-US" smtClean="0"/>
              <a:t>13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Courier New" panose="02070309020205020404" pitchFamily="49" charset="0"/>
                <a:cs typeface="Courier New" panose="02070309020205020404" pitchFamily="49" charset="0"/>
              </a:rPr>
              <a:t>ABORT</a:t>
            </a:r>
            <a:r>
              <a:rPr lang="en-US" dirty="0">
                <a:latin typeface="Arial" charset="0"/>
              </a:rPr>
              <a:t> Mode: If the other shutdown modes don't work, you can use </a:t>
            </a:r>
            <a:r>
              <a:rPr lang="en-US" dirty="0">
                <a:latin typeface="Courier New" panose="02070309020205020404" pitchFamily="49" charset="0"/>
                <a:cs typeface="Courier New" panose="02070309020205020404" pitchFamily="49" charset="0"/>
              </a:rPr>
              <a:t>ABORT</a:t>
            </a:r>
            <a:r>
              <a:rPr lang="en-US" dirty="0">
                <a:latin typeface="Arial" charset="0"/>
              </a:rPr>
              <a:t> mode. </a:t>
            </a:r>
            <a:r>
              <a:rPr lang="en-US" dirty="0">
                <a:latin typeface="Courier New" panose="02070309020205020404" pitchFamily="49" charset="0"/>
                <a:cs typeface="Courier New" panose="02070309020205020404" pitchFamily="49" charset="0"/>
              </a:rPr>
              <a:t>ABORT</a:t>
            </a:r>
            <a:r>
              <a:rPr lang="en-US" dirty="0">
                <a:latin typeface="Arial" charset="0"/>
              </a:rPr>
              <a:t> mode performs the least amount of work before shutting down. Because this mode puts the database in an inconsistent state and requires recovery before startup, use it only when necessary. It's not advisable to back up the database in this state. It's typically used when no other form of shutdown works, when there are problems with starting the database instance, or when you need to shut down immediately because of an impending situation (such as notice of a power outage within seconds). </a:t>
            </a:r>
            <a:r>
              <a:rPr lang="en-US" dirty="0">
                <a:latin typeface="Courier New" panose="02070309020205020404" pitchFamily="49" charset="0"/>
                <a:cs typeface="Courier New" panose="02070309020205020404" pitchFamily="49" charset="0"/>
              </a:rPr>
              <a:t>ABORT</a:t>
            </a:r>
            <a:r>
              <a:rPr lang="en-US" dirty="0">
                <a:latin typeface="Arial" charset="0"/>
              </a:rPr>
              <a:t> mode is usually the fastest shutdown mode and </a:t>
            </a:r>
            <a:r>
              <a:rPr lang="en-US" dirty="0">
                <a:latin typeface="Courier New" panose="02070309020205020404" pitchFamily="49" charset="0"/>
                <a:cs typeface="Courier New" panose="02070309020205020404" pitchFamily="49" charset="0"/>
              </a:rPr>
              <a:t>NORMAL</a:t>
            </a:r>
            <a:r>
              <a:rPr lang="en-US" dirty="0">
                <a:latin typeface="Arial" charset="0"/>
              </a:rPr>
              <a:t> mode is the slowest. </a:t>
            </a:r>
            <a:r>
              <a:rPr lang="en-US" dirty="0">
                <a:latin typeface="Courier New" panose="02070309020205020404" pitchFamily="49" charset="0"/>
                <a:cs typeface="Courier New" panose="02070309020205020404" pitchFamily="49" charset="0"/>
              </a:rPr>
              <a:t>NORMAL</a:t>
            </a:r>
            <a:r>
              <a:rPr lang="en-US" dirty="0">
                <a:latin typeface="Arial" charset="0"/>
              </a:rPr>
              <a:t> and </a:t>
            </a:r>
            <a:r>
              <a:rPr lang="en-US" dirty="0">
                <a:latin typeface="Courier New" panose="02070309020205020404" pitchFamily="49" charset="0"/>
                <a:cs typeface="Courier New" panose="02070309020205020404" pitchFamily="49" charset="0"/>
              </a:rPr>
              <a:t>TRANSACTIONAL</a:t>
            </a:r>
            <a:r>
              <a:rPr lang="en-US" dirty="0">
                <a:latin typeface="Arial" charset="0"/>
              </a:rPr>
              <a:t> modes can take a long time depending on the number of sessions and transactions.</a:t>
            </a:r>
          </a:p>
          <a:p>
            <a:pPr lvl="1" eaLnBrk="1" hangingPunct="1"/>
            <a:r>
              <a:rPr lang="en-US" dirty="0">
                <a:latin typeface="Arial" charset="0"/>
              </a:rPr>
              <a:t>The following happens during a shutdown in </a:t>
            </a:r>
            <a:r>
              <a:rPr lang="en-US" dirty="0">
                <a:latin typeface="Courier New" panose="02070309020205020404" pitchFamily="49" charset="0"/>
                <a:cs typeface="Courier New" panose="02070309020205020404" pitchFamily="49" charset="0"/>
              </a:rPr>
              <a:t>ABORT</a:t>
            </a:r>
            <a:r>
              <a:rPr lang="en-US" dirty="0">
                <a:latin typeface="Arial" charset="0"/>
              </a:rPr>
              <a:t> mode, an instance failure, or a database instance startup in </a:t>
            </a:r>
            <a:r>
              <a:rPr lang="en-US" dirty="0">
                <a:latin typeface="Courier New" panose="02070309020205020404" pitchFamily="49" charset="0"/>
                <a:cs typeface="Courier New" panose="02070309020205020404" pitchFamily="49" charset="0"/>
              </a:rPr>
              <a:t>FORCE</a:t>
            </a:r>
            <a:r>
              <a:rPr lang="en-US" dirty="0">
                <a:latin typeface="Arial" charset="0"/>
              </a:rPr>
              <a:t> mode:</a:t>
            </a:r>
          </a:p>
          <a:p>
            <a:pPr lvl="2" eaLnBrk="1" hangingPunct="1"/>
            <a:r>
              <a:rPr lang="en-US" dirty="0">
                <a:latin typeface="Arial" charset="0"/>
              </a:rPr>
              <a:t>Current SQL statements being processed by the Oracle server are immediately terminated.</a:t>
            </a:r>
          </a:p>
          <a:p>
            <a:pPr lvl="2" eaLnBrk="1" hangingPunct="1"/>
            <a:r>
              <a:rPr lang="en-US" dirty="0">
                <a:latin typeface="Arial" charset="0"/>
              </a:rPr>
              <a:t>The Oracle server does not wait for users who are currently connected to the database to disconnect.</a:t>
            </a:r>
          </a:p>
          <a:p>
            <a:pPr lvl="2" eaLnBrk="1" hangingPunct="1"/>
            <a:r>
              <a:rPr lang="en-US" dirty="0">
                <a:latin typeface="Arial" charset="0"/>
              </a:rPr>
              <a:t>Database and redo buffers are not written to disk.</a:t>
            </a:r>
          </a:p>
          <a:p>
            <a:pPr lvl="2" eaLnBrk="1" hangingPunct="1"/>
            <a:r>
              <a:rPr lang="en-US" dirty="0">
                <a:latin typeface="Arial" charset="0"/>
              </a:rPr>
              <a:t>Uncommitted transactions are not rolled back.</a:t>
            </a:r>
          </a:p>
          <a:p>
            <a:pPr lvl="2" eaLnBrk="1" hangingPunct="1"/>
            <a:r>
              <a:rPr lang="en-US" dirty="0">
                <a:latin typeface="Arial" charset="0"/>
              </a:rPr>
              <a:t>The instance is terminated without closing the files.</a:t>
            </a:r>
          </a:p>
          <a:p>
            <a:pPr lvl="2" eaLnBrk="1" hangingPunct="1"/>
            <a:r>
              <a:rPr lang="en-US" dirty="0">
                <a:latin typeface="Arial" charset="0"/>
              </a:rPr>
              <a:t>The database is not closed or dismounted.</a:t>
            </a:r>
          </a:p>
          <a:p>
            <a:pPr lvl="2" eaLnBrk="1" hangingPunct="1"/>
            <a:r>
              <a:rPr lang="en-US" dirty="0">
                <a:latin typeface="Arial" charset="0"/>
              </a:rPr>
              <a:t>The next startup requires instance recovery, which occurs automatically.</a:t>
            </a:r>
          </a:p>
        </p:txBody>
      </p:sp>
    </p:spTree>
    <p:extLst>
      <p:ext uri="{BB962C8B-B14F-4D97-AF65-F5344CB8AC3E}">
        <p14:creationId xmlns:p14="http://schemas.microsoft.com/office/powerpoint/2010/main" val="784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diagram in this slide shows the </a:t>
            </a:r>
            <a:r>
              <a:rPr lang="en-US" dirty="0">
                <a:latin typeface="Courier New" panose="02070309020205020404" pitchFamily="49" charset="0"/>
                <a:cs typeface="Courier New" panose="02070309020205020404" pitchFamily="49" charset="0"/>
              </a:rPr>
              <a:t>IMMEDIATE</a:t>
            </a:r>
            <a:r>
              <a:rPr lang="en-US" dirty="0">
                <a:latin typeface="Arial" charset="0"/>
              </a:rPr>
              <a:t>, </a:t>
            </a:r>
            <a:r>
              <a:rPr lang="en-US" dirty="0">
                <a:latin typeface="Courier New" panose="02070309020205020404" pitchFamily="49" charset="0"/>
                <a:cs typeface="Courier New" panose="02070309020205020404" pitchFamily="49" charset="0"/>
              </a:rPr>
              <a:t>TRANSACTIONAL</a:t>
            </a:r>
            <a:r>
              <a:rPr lang="en-US" dirty="0">
                <a:latin typeface="Arial" charset="0"/>
              </a:rPr>
              <a:t>, and </a:t>
            </a:r>
            <a:r>
              <a:rPr lang="en-US" dirty="0">
                <a:latin typeface="Courier New" panose="02070309020205020404" pitchFamily="49" charset="0"/>
                <a:cs typeface="Courier New" panose="02070309020205020404" pitchFamily="49" charset="0"/>
              </a:rPr>
              <a:t>NORMAL</a:t>
            </a:r>
            <a:r>
              <a:rPr lang="en-US" dirty="0">
                <a:latin typeface="Arial" charset="0"/>
              </a:rPr>
              <a:t> shutdown modes. The diagram in the next slide shows </a:t>
            </a:r>
            <a:r>
              <a:rPr lang="en-US" dirty="0">
                <a:latin typeface="Courier New" panose="02070309020205020404" pitchFamily="49" charset="0"/>
                <a:cs typeface="Courier New" panose="02070309020205020404" pitchFamily="49" charset="0"/>
              </a:rPr>
              <a:t>ABORT</a:t>
            </a:r>
            <a:r>
              <a:rPr lang="en-US" dirty="0">
                <a:latin typeface="Arial" charset="0"/>
              </a:rPr>
              <a:t> shutdown mode (and instance failure or </a:t>
            </a:r>
            <a:r>
              <a:rPr lang="en-US" dirty="0">
                <a:latin typeface="Courier New" panose="02070309020205020404" pitchFamily="49" charset="0"/>
                <a:cs typeface="Courier New" panose="02070309020205020404" pitchFamily="49" charset="0"/>
              </a:rPr>
              <a:t>STARTUP</a:t>
            </a:r>
            <a:r>
              <a:rPr lang="en-US" dirty="0">
                <a:latin typeface="Arial" charset="0"/>
              </a:rPr>
              <a:t> </a:t>
            </a:r>
            <a:r>
              <a:rPr lang="en-US" dirty="0">
                <a:latin typeface="Courier New" panose="02070309020205020404" pitchFamily="49" charset="0"/>
                <a:cs typeface="Courier New" panose="02070309020205020404" pitchFamily="49" charset="0"/>
              </a:rPr>
              <a:t>FORCE</a:t>
            </a:r>
            <a:r>
              <a:rPr lang="en-US" dirty="0">
                <a:latin typeface="Arial" charset="0"/>
              </a:rPr>
              <a:t> mode). Notice that the database becomes inconsistent when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it stays consistent during the other shutdown modes. Also note that you need to recover the database instance after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with the other shutdown modes, you don't need to do so.</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70233206-06C8-4872-9051-60C2E5DF42DD}"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7370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Notice that the database becomes inconsistent when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it stays consistent during the other shutdown modes. Also note that you need to recover the database instance after you perform an </a:t>
            </a:r>
            <a:r>
              <a:rPr lang="en-US" dirty="0">
                <a:latin typeface="Courier New" panose="02070309020205020404" pitchFamily="49" charset="0"/>
                <a:cs typeface="Courier New" panose="02070309020205020404" pitchFamily="49" charset="0"/>
              </a:rPr>
              <a:t>ABORT</a:t>
            </a:r>
            <a:r>
              <a:rPr lang="en-US" dirty="0">
                <a:latin typeface="Arial" charset="0"/>
              </a:rPr>
              <a:t> shutdown; whereas with the other shutdown modes, you don't need to do so.</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D7A5FC27-BE9D-4D23-BFBE-EE4769B829C8}" type="slidenum">
              <a:rPr lang="en-US" smtClean="0"/>
              <a:t>15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26514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Open Modes</a:t>
            </a:r>
          </a:p>
          <a:p>
            <a:pPr lvl="1"/>
            <a:r>
              <a:rPr lang="en-US" altLang="en-US" dirty="0">
                <a:latin typeface="Arial" charset="0"/>
              </a:rPr>
              <a:t>Starting up a PDB and opening a PDB mean the same thing, and you'll find both phrases used in documentation and online resources. When you open a PDB, the database server opens the data files for that PDB. Similar to a CDB, a PDB has four levels of being open, and these levels are referred to as open modes. The open modes are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 (the PDB is fully started/opened),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ONLY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MIGRATE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MOUNTED</a:t>
            </a:r>
            <a:r>
              <a:rPr lang="en-US" altLang="en-US" dirty="0">
                <a:latin typeface="Arial" charset="0"/>
              </a:rPr>
              <a:t> (the PDB is shut down/closed).</a:t>
            </a:r>
          </a:p>
          <a:p>
            <a:pPr lvl="1"/>
            <a:r>
              <a:rPr lang="en-US" altLang="en-US" b="1" dirty="0">
                <a:latin typeface="Arial" charset="0"/>
              </a:rPr>
              <a:t>Commands to Open and Close PDBs</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command to open and close a PDB from either the root container or within the PDB itself. You can also use  </a:t>
            </a:r>
            <a:r>
              <a:rPr lang="en-US" altLang="en-US" dirty="0">
                <a:latin typeface="Courier New" panose="02070309020205020404" pitchFamily="49" charset="0"/>
                <a:cs typeface="Courier New" panose="02070309020205020404" pitchFamily="49" charset="0"/>
              </a:rPr>
              <a:t>STARTUP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commands.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command lets you change from any open mode to another for a PDB. To use the </a:t>
            </a:r>
            <a:r>
              <a:rPr lang="en-US" altLang="en-US" dirty="0">
                <a:latin typeface="Courier New" panose="02070309020205020404" pitchFamily="49" charset="0"/>
                <a:cs typeface="Courier New" panose="02070309020205020404" pitchFamily="49" charset="0"/>
              </a:rPr>
              <a:t>STARTUP</a:t>
            </a:r>
            <a:r>
              <a:rPr lang="en-US" altLang="en-US" dirty="0">
                <a:latin typeface="Arial" charset="0"/>
              </a:rPr>
              <a:t> command, the PDB must first be in  </a:t>
            </a:r>
            <a:r>
              <a:rPr lang="en-US" altLang="en-US" dirty="0">
                <a:latin typeface="Courier New" panose="02070309020205020404" pitchFamily="49" charset="0"/>
                <a:cs typeface="Courier New" panose="02070309020205020404" pitchFamily="49" charset="0"/>
              </a:rPr>
              <a:t>MOUNTED</a:t>
            </a:r>
            <a:r>
              <a:rPr lang="en-US" altLang="en-US" dirty="0">
                <a:latin typeface="Arial" charset="0"/>
              </a:rPr>
              <a:t> mode. Either command requires you to be connected to the root container or PDB with one of the following system privileges: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SYSBACKUP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SYSDG</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a:t>
            </a:r>
          </a:p>
          <a:p>
            <a:pPr lvl="1"/>
            <a:r>
              <a:rPr lang="en-US" altLang="en-US" b="1" dirty="0">
                <a:latin typeface="Arial" charset="0"/>
              </a:rPr>
              <a:t>Examples</a:t>
            </a:r>
          </a:p>
          <a:p>
            <a:pPr lvl="1"/>
            <a:r>
              <a:rPr lang="en-US" altLang="en-US" dirty="0">
                <a:latin typeface="Arial" charset="0"/>
              </a:rPr>
              <a:t>In this example,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is started up (opened). Its open mode is changed from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ALTER PLUGGABLE DATABASE PDB1 OPEN;</a:t>
            </a:r>
          </a:p>
          <a:p>
            <a:pPr lvl="1"/>
            <a:r>
              <a:rPr lang="en-US" altLang="en-US" dirty="0">
                <a:latin typeface="Arial" charset="0"/>
              </a:rPr>
              <a:t>In this example,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is shut down (closed). Its open mode is changed to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ALTER PLUGGABLE DATABASE PDB1 CLOSE;</a:t>
            </a:r>
            <a:r>
              <a:rPr lang="en-US" altLang="en-US" dirty="0">
                <a:latin typeface="Arial" charset="0"/>
              </a:rPr>
              <a:t>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0E2793F7-FF18-479B-892E-FFD42546FCA6}"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168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Automatic Diagnostic Repository</a:t>
            </a:r>
          </a:p>
          <a:p>
            <a:pPr lvl="1"/>
            <a:r>
              <a:rPr lang="en-US" altLang="en-US" dirty="0">
                <a:latin typeface="Arial" charset="0"/>
              </a:rPr>
              <a:t>The Automatic Diagnostic Repository (ADR) is a system-wide tracing and logging central repository for database diagnostic data such as traces, the alert log, health monitor reports, and more.</a:t>
            </a:r>
          </a:p>
          <a:p>
            <a:pPr lvl="1"/>
            <a:r>
              <a:rPr lang="en-US" altLang="en-US" dirty="0">
                <a:latin typeface="Arial" charset="0"/>
              </a:rPr>
              <a:t>The ADR root directory is known as the ADR base. Its location is set by the </a:t>
            </a:r>
            <a:r>
              <a:rPr lang="en-US" altLang="en-US" dirty="0">
                <a:latin typeface="Courier New" panose="02070309020205020404" pitchFamily="49" charset="0"/>
                <a:cs typeface="Courier New" panose="02070309020205020404" pitchFamily="49" charset="0"/>
              </a:rPr>
              <a:t>DIAGNOSTIC_DEST</a:t>
            </a:r>
            <a:r>
              <a:rPr lang="en-US" altLang="en-US" dirty="0">
                <a:latin typeface="Arial" charset="0"/>
              </a:rPr>
              <a:t> initialization parameter (for example, </a:t>
            </a:r>
            <a:r>
              <a:rPr lang="en-US" altLang="en-US" dirty="0">
                <a:latin typeface="Courier New" panose="02070309020205020404" pitchFamily="49" charset="0"/>
                <a:cs typeface="Courier New" panose="02070309020205020404" pitchFamily="49" charset="0"/>
              </a:rPr>
              <a:t>/u01/app/oracle)</a:t>
            </a:r>
            <a:r>
              <a:rPr lang="en-US" altLang="en-US" dirty="0">
                <a:latin typeface="Arial" charset="0"/>
              </a:rPr>
              <a:t>.</a:t>
            </a:r>
          </a:p>
          <a:p>
            <a:pPr lvl="1"/>
            <a:r>
              <a:rPr lang="en-US" altLang="en-US" dirty="0">
                <a:latin typeface="Arial" charset="0"/>
              </a:rPr>
              <a:t>The location of an ADR home is given by the following path, which starts at the ADR base directory:</a:t>
            </a:r>
          </a:p>
          <a:p>
            <a:pPr lvl="1"/>
            <a:r>
              <a:rPr lang="en-US" altLang="en-US" dirty="0">
                <a:latin typeface="Courier New" panose="02070309020205020404" pitchFamily="49" charset="0"/>
                <a:cs typeface="Courier New" panose="02070309020205020404" pitchFamily="49" charset="0"/>
              </a:rPr>
              <a:t>&lt;ADR Base&gt;/diag/product_type/db_id/instance_id</a:t>
            </a:r>
          </a:p>
          <a:p>
            <a:pPr lvl="1"/>
            <a:r>
              <a:rPr lang="en-US" altLang="en-US" dirty="0">
                <a:latin typeface="Arial" charset="0"/>
              </a:rPr>
              <a:t>For example:</a:t>
            </a:r>
          </a:p>
          <a:p>
            <a:pPr lvl="1"/>
            <a:r>
              <a:rPr lang="en-US" altLang="en-US" dirty="0">
                <a:latin typeface="Courier New" panose="02070309020205020404" pitchFamily="49" charset="0"/>
                <a:cs typeface="Courier New" panose="02070309020205020404" pitchFamily="49" charset="0"/>
              </a:rPr>
              <a:t>/u01/app/oracle/diag/rdbms/orcl/ORCL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E8878B4E-3AC0-4BC3-81C0-E4C0D57E2C2B}"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043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ADR is a file-based repository for database diagnostic data such as traces, incident dumps and packages, the alert log, Health Monitor reports, core dumps, and more. It has a unified directory structure across multiple instances and multiple products—stored outside of any database. It is, therefore, available for problem diagnosis when the database is down. </a:t>
            </a:r>
          </a:p>
          <a:p>
            <a:pPr lvl="1"/>
            <a:r>
              <a:rPr lang="en-US" altLang="en-US" dirty="0"/>
              <a:t>The Oracle Database server, Automatic Storage Management (ASM), Cluster Ready Services (CRS), and other Oracle products or components store all diagnostic data in the ADR. Each instance of each product stores diagnostic data underneath its own ADR home directory. For example, in a Real Application Clusters environment with shared storage and ASM, each database instance and each ASM instance have a home directory within the ADR. ADR’s unified directory structure, consistent diagnostic data formats across products and instances, and a unified set of tools enable customers and Oracle Support to correlate and analyze diagnostic data across multiple instances.</a:t>
            </a:r>
          </a:p>
          <a:p>
            <a:pPr lvl="1"/>
            <a:r>
              <a:rPr lang="en-US" altLang="en-US" dirty="0"/>
              <a:t>The ADR root directory is known as the ADR base. Its location is set by the </a:t>
            </a:r>
            <a:r>
              <a:rPr lang="en-US" altLang="en-US" dirty="0">
                <a:latin typeface="Courier New" panose="02070309020205020404" pitchFamily="49" charset="0"/>
              </a:rPr>
              <a:t>DIAGNOSTIC_DEST</a:t>
            </a:r>
            <a:r>
              <a:rPr lang="en-US" altLang="en-US" dirty="0"/>
              <a:t> initialization parameter. If this parameter is omitted or left null, the database sets </a:t>
            </a:r>
            <a:r>
              <a:rPr lang="en-US" altLang="en-US" dirty="0">
                <a:latin typeface="Courier New" panose="02070309020205020404" pitchFamily="49" charset="0"/>
              </a:rPr>
              <a:t>DIAGNOSTIC_DEST</a:t>
            </a:r>
            <a:r>
              <a:rPr lang="en-US" altLang="en-US" dirty="0"/>
              <a:t> upon startup as follows: If environment variable </a:t>
            </a:r>
            <a:r>
              <a:rPr lang="en-US" altLang="en-US" dirty="0">
                <a:latin typeface="Courier New" panose="02070309020205020404" pitchFamily="49" charset="0"/>
              </a:rPr>
              <a:t>ORACLE_BASE</a:t>
            </a:r>
            <a:r>
              <a:rPr lang="en-US" altLang="en-US" dirty="0"/>
              <a:t> is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$ORACLE_BASE</a:t>
            </a:r>
            <a:r>
              <a:rPr lang="en-US" altLang="en-US" dirty="0"/>
              <a:t>. If environment variable </a:t>
            </a:r>
            <a:r>
              <a:rPr lang="en-US" altLang="en-US" dirty="0">
                <a:latin typeface="Courier New" panose="02070309020205020404" pitchFamily="49" charset="0"/>
              </a:rPr>
              <a:t>ORACLE_BASE</a:t>
            </a:r>
            <a:r>
              <a:rPr lang="en-US" altLang="en-US" dirty="0"/>
              <a:t> is not set, </a:t>
            </a:r>
            <a:r>
              <a:rPr lang="en-US" altLang="en-US" dirty="0">
                <a:latin typeface="Courier New" panose="02070309020205020404" pitchFamily="49" charset="0"/>
              </a:rPr>
              <a:t>DIAGNOSTIC_DEST</a:t>
            </a:r>
            <a:r>
              <a:rPr lang="en-US" altLang="en-US" dirty="0"/>
              <a:t> is set to </a:t>
            </a:r>
            <a:r>
              <a:rPr lang="en-US" altLang="en-US" dirty="0">
                <a:latin typeface="Courier New" panose="02070309020205020404" pitchFamily="49" charset="0"/>
              </a:rPr>
              <a:t>$ORACLE_HOME/log</a:t>
            </a:r>
            <a:r>
              <a:rPr lang="en-US" altLang="en-US" dirty="0"/>
              <a:t>.</a:t>
            </a:r>
          </a:p>
        </p:txBody>
      </p:sp>
      <p:sp>
        <p:nvSpPr>
          <p:cNvPr id="46083" name="Slide Image Placeholder 9"/>
          <p:cNvSpPr>
            <a:spLocks noGrp="1" noRot="1" noChangeAspect="1" noTextEdit="1"/>
          </p:cNvSpPr>
          <p:nvPr>
            <p:ph type="sldImg"/>
          </p:nvPr>
        </p:nvSpPr>
        <p:spPr>
          <a:ln/>
        </p:spPr>
      </p:sp>
      <p:sp>
        <p:nvSpPr>
          <p:cNvPr id="46084"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7 - </a:t>
            </a:r>
            <a:fld id="{14A4F03A-A733-4528-83A1-85104DD3FC51}" type="slidenum">
              <a:rPr lang="en-US" altLang="en-US" smtClean="0"/>
              <a:t>18</a:t>
            </a:fld>
            <a:endParaRPr lang="en-US" altLang="en-US" dirty="0"/>
          </a:p>
        </p:txBody>
      </p:sp>
    </p:spTree>
    <p:extLst>
      <p:ext uri="{BB962C8B-B14F-4D97-AF65-F5344CB8AC3E}">
        <p14:creationId xmlns:p14="http://schemas.microsoft.com/office/powerpoint/2010/main" val="243315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Each database instance has an </a:t>
            </a:r>
            <a:r>
              <a:rPr lang="en-US" altLang="en-US" dirty="0">
                <a:latin typeface="Courier New" panose="02070309020205020404" pitchFamily="49" charset="0"/>
                <a:cs typeface="Courier New" panose="02070309020205020404" pitchFamily="49" charset="0"/>
              </a:rPr>
              <a:t>alert_SID.log</a:t>
            </a:r>
            <a:r>
              <a:rPr lang="en-US" altLang="en-US" dirty="0">
                <a:latin typeface="Arial" charset="0"/>
              </a:rPr>
              <a:t> file. The file is on the server with the database and is stored in </a:t>
            </a:r>
            <a:r>
              <a:rPr lang="en-US" altLang="en-US" dirty="0">
                <a:latin typeface="Courier New" panose="02070309020205020404" pitchFamily="49" charset="0"/>
                <a:cs typeface="Courier New" panose="02070309020205020404" pitchFamily="49" charset="0"/>
              </a:rPr>
              <a:t>$ORACLE_BASE/diag/rdbms/&lt;db_name&gt;/&lt;SID&gt;/trace</a:t>
            </a:r>
            <a:r>
              <a:rPr lang="en-US" altLang="en-US" dirty="0">
                <a:latin typeface="Arial" charset="0"/>
              </a:rPr>
              <a:t> by default if </a:t>
            </a:r>
            <a:r>
              <a:rPr lang="en-US" altLang="en-US" dirty="0">
                <a:latin typeface="Courier New" panose="02070309020205020404" pitchFamily="49" charset="0"/>
                <a:cs typeface="Courier New" panose="02070309020205020404" pitchFamily="49" charset="0"/>
              </a:rPr>
              <a:t>$ORACLE_BASE</a:t>
            </a:r>
            <a:r>
              <a:rPr lang="en-US" altLang="en-US" dirty="0">
                <a:latin typeface="Arial" charset="0"/>
              </a:rPr>
              <a:t> is set.</a:t>
            </a:r>
          </a:p>
          <a:p>
            <a:pPr lvl="1"/>
            <a:r>
              <a:rPr lang="en-US" altLang="en-US" dirty="0">
                <a:latin typeface="Arial" charset="0"/>
              </a:rPr>
              <a:t>Oracle Database uses the alert log to keep a record of these events as an alternative to displaying the information on an operator’s console. Many systems also display this information on the console. If an administrative operation is successful, a message is written in the alert log as “completed” along with a time stamp.</a:t>
            </a:r>
          </a:p>
          <a:p>
            <a:pPr lvl="1"/>
            <a:r>
              <a:rPr lang="en-US" altLang="en-US" dirty="0">
                <a:latin typeface="Arial" charset="0"/>
              </a:rPr>
              <a:t>Enterprise Manager Cloud Control monitors the alert log file and notifies you of critical errors. You can also view the log to see noncritical error and information messages. Because the file can grow to an unmanageable size, you can periodically back up the alert file and delete the current alert file. When the database attempts to write to the alert file again, it creates a new one.</a:t>
            </a:r>
          </a:p>
          <a:p>
            <a:pPr lvl="1"/>
            <a:r>
              <a:rPr lang="en-US" altLang="en-US" b="1" dirty="0">
                <a:latin typeface="Arial" charset="0"/>
              </a:rPr>
              <a:t>Note: </a:t>
            </a:r>
            <a:r>
              <a:rPr lang="en-US" altLang="en-US" dirty="0">
                <a:latin typeface="Arial" charset="0"/>
              </a:rPr>
              <a:t>There is an XML version of the alert log in the </a:t>
            </a:r>
            <a:r>
              <a:rPr lang="en-US" altLang="en-US" dirty="0">
                <a:latin typeface="Courier New" panose="02070309020205020404" pitchFamily="49" charset="0"/>
                <a:cs typeface="Courier New" panose="02070309020205020404" pitchFamily="49" charset="0"/>
              </a:rPr>
              <a:t>$ORACLE_BASE/diag/rdbms/&lt;db_name&gt;/&lt;SID&gt;/alert</a:t>
            </a:r>
            <a:r>
              <a:rPr lang="en-US" altLang="en-US" dirty="0">
                <a:latin typeface="Arial" charset="0"/>
              </a:rPr>
              <a:t> directory.</a:t>
            </a:r>
          </a:p>
          <a:p>
            <a:pPr lvl="1"/>
            <a:r>
              <a:rPr lang="en-US" altLang="en-US" dirty="0">
                <a:latin typeface="Arial" charset="0"/>
              </a:rPr>
              <a:t>ADRCI is an Oracle command-line utility that enables you to investigate problems, view health check reports, and package and upload first-failure data to Oracle Support. You can also use the utility to view the names of the trace files in the Automatic Diagnostic Repository (ADR) and the alert log. ADRCI has a rich command set that you can use interactively or in scripts.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053A5548-EBD6-4AD0-8BC9-728A81750185}"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1002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8B1BC172-39D7-4524-9567-777DD7546C5A}"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Trace Files</a:t>
            </a:r>
          </a:p>
          <a:p>
            <a:pPr lvl="1"/>
            <a:r>
              <a:rPr lang="en-US" altLang="en-US" dirty="0">
                <a:latin typeface="Arial" charset="0"/>
              </a:rPr>
              <a:t>Each server and background process can write to an associated trace file. When a process detects an internal error, it dumps information about the error to its trace file. If an internal error occurs and information is written to a trace file, the administrator should contact Oracle Support Services.</a:t>
            </a:r>
          </a:p>
          <a:p>
            <a:pPr lvl="1"/>
            <a:r>
              <a:rPr lang="en-US" altLang="en-US" dirty="0">
                <a:latin typeface="Arial" charset="0"/>
              </a:rPr>
              <a:t>All file names of trace files associated with a background process contain the name of the process that generated the trace file. The one exception to this is trace files that are generated by job queue processes (Jnnn).</a:t>
            </a:r>
          </a:p>
          <a:p>
            <a:pPr lvl="1"/>
            <a:r>
              <a:rPr lang="en-US" altLang="en-US" dirty="0">
                <a:latin typeface="Arial" charset="0"/>
              </a:rPr>
              <a:t>Additional information in trace files can provide guidance for tuning applications or an instance. Background processes always write this information to a trace file when appropriate.</a:t>
            </a:r>
          </a:p>
          <a:p>
            <a:pPr lvl="1"/>
            <a:r>
              <a:rPr lang="en-US" altLang="en-US" dirty="0">
                <a:latin typeface="Arial" charset="0"/>
              </a:rPr>
              <a:t>Oracle Database includes an advanced fault diagnosability infrastructure for preventing, detecting, diagnosing, and resolving problems. In particular, problems that are targeted include critical errors such as those caused by database code bugs, metadata corruption, and customer data corruption.</a:t>
            </a:r>
          </a:p>
          <a:p>
            <a:pPr lvl="1"/>
            <a:r>
              <a:rPr lang="en-US" altLang="en-US" dirty="0">
                <a:latin typeface="Arial" charset="0"/>
              </a:rPr>
              <a:t>When a critical error occurs, an incident number is assigned to it; diagnostic data for the error (such as trace files) is immediately captured and tagged with this number. The data is then stored in the Automatic Diagnostic Repository (ADR)—a file-based repository outside the database—where it can later be retrieved by incident number and analyzed.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44B03591-B582-4BA0-94C3-1A17A79D1C12}" type="slidenum">
              <a:rPr lang="en-US" smtClean="0"/>
              <a:t>20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7321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16DC0E43-BFE3-44E0-9F46-BA7B49A0A3B2}" type="slidenum">
              <a:rPr lang="en-US" smtClean="0"/>
              <a:t>21</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Purging Mechanism</a:t>
            </a:r>
          </a:p>
          <a:p>
            <a:pPr lvl="1" eaLnBrk="1" hangingPunct="1"/>
            <a:r>
              <a:rPr lang="en-US" dirty="0">
                <a:latin typeface="Arial" charset="0"/>
              </a:rPr>
              <a:t>The purging mechanism allows you to specify a retention policy stating:</a:t>
            </a:r>
          </a:p>
          <a:p>
            <a:pPr lvl="2" eaLnBrk="1" hangingPunct="1"/>
            <a:r>
              <a:rPr lang="en-US" dirty="0">
                <a:latin typeface="Arial" charset="0"/>
              </a:rPr>
              <a:t>How old ADR contents should be before they are automatically deleted.</a:t>
            </a:r>
          </a:p>
          <a:p>
            <a:pPr lvl="3" eaLnBrk="1" hangingPunct="1"/>
            <a:r>
              <a:rPr lang="en-US" dirty="0">
                <a:latin typeface="Arial" charset="0"/>
              </a:rPr>
              <a:t>The long retention period is used for the relatively higher-value diagnostic data, such as incidents and alert log (default value is 365 days).</a:t>
            </a:r>
          </a:p>
          <a:p>
            <a:pPr lvl="3" eaLnBrk="1" hangingPunct="1"/>
            <a:r>
              <a:rPr lang="en-US" dirty="0">
                <a:latin typeface="Arial" charset="0"/>
              </a:rPr>
              <a:t>The short retention period is used for traces and core dumps (default value is 30 days).</a:t>
            </a:r>
          </a:p>
          <a:p>
            <a:pPr marL="304746" lvl="2" indent="0" eaLnBrk="1" hangingPunct="1">
              <a:buNone/>
            </a:pPr>
            <a:r>
              <a:rPr lang="en-US" dirty="0">
                <a:latin typeface="Arial" charset="0"/>
              </a:rPr>
              <a:t>	Older items are deleted first. The long retention period items are typically older than any of 	the items in the short retention period. So a mechanism is used in which the time periods are 	“scaled” so that roughly the same percentage of each gets deleted. Some components use 	these periods in slightly different ways. For instance, IPS, the packaging facility, uses the 	short retention period to determine when to purge packaging metadata and the staging 	directory contents. However, the age of the data is based on when the package was 	completed, not when it was originally created. </a:t>
            </a:r>
          </a:p>
          <a:p>
            <a:pPr lvl="2" eaLnBrk="1" hangingPunct="1"/>
            <a:r>
              <a:rPr lang="en-US" dirty="0">
                <a:latin typeface="Arial" charset="0"/>
              </a:rPr>
              <a:t>The size-based retention to specify a target size for an ADR home. When purging, the old data, determined by the time-based retention periods, is deleted first. If the size of the ADR home is still greater than the target size, diagnostics are automatically deleted until the target size is no longer exceeded.</a:t>
            </a:r>
          </a:p>
        </p:txBody>
      </p:sp>
    </p:spTree>
    <p:extLst>
      <p:ext uri="{BB962C8B-B14F-4D97-AF65-F5344CB8AC3E}">
        <p14:creationId xmlns:p14="http://schemas.microsoft.com/office/powerpoint/2010/main" val="4250597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DDL log is created only if the </a:t>
            </a:r>
            <a:r>
              <a:rPr lang="en-US" altLang="en-US" dirty="0">
                <a:latin typeface="Courier New" panose="02070309020205020404" pitchFamily="49" charset="0"/>
                <a:cs typeface="Courier New" panose="02070309020205020404" pitchFamily="49" charset="0"/>
              </a:rPr>
              <a:t>ENABLE_DDL_LOGGING</a:t>
            </a:r>
            <a:r>
              <a:rPr lang="en-US" altLang="en-US" dirty="0">
                <a:latin typeface="Arial" charset="0"/>
              </a:rPr>
              <a:t> initialization parameter is set to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When this parameter is set to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DDL statements are not included in any log. A subset of executed DDL statements is written to the DDL log.</a:t>
            </a:r>
          </a:p>
          <a:p>
            <a:pPr lvl="1"/>
            <a:r>
              <a:rPr lang="en-US" altLang="en-US" dirty="0">
                <a:latin typeface="Arial" charset="0"/>
              </a:rPr>
              <a:t>There are two DDL logs that contain the same information. One is an XML file, and the other is a text file. The DDL log is stored in the </a:t>
            </a:r>
            <a:r>
              <a:rPr lang="en-US" altLang="en-US" dirty="0">
                <a:latin typeface="Courier New" panose="02070309020205020404" pitchFamily="49" charset="0"/>
                <a:cs typeface="Courier New" panose="02070309020205020404" pitchFamily="49" charset="0"/>
              </a:rPr>
              <a:t>log/ddl</a:t>
            </a:r>
            <a:r>
              <a:rPr lang="en-US" altLang="en-US" dirty="0">
                <a:latin typeface="Arial" charset="0"/>
              </a:rPr>
              <a:t> subdirectory of the ADR home.</a:t>
            </a:r>
          </a:p>
          <a:p>
            <a:pPr lvl="1"/>
            <a:r>
              <a:rPr lang="en-US" altLang="en-US" dirty="0">
                <a:latin typeface="Arial" charset="0"/>
              </a:rPr>
              <a:t>Important: You must have a license for Oracle Database Lifecycle Management Pack to enable DDL logging.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B672B7DB-CADC-4F1E-B8ED-0D7590EF4CEA}" type="slidenum">
              <a:rPr lang="en-US" smtClean="0"/>
              <a:t>22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84341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maintains a dynamic set of data about the operation and performance of the database instance. The dynamic performance views are based on virtual tables that are built from memory structures inside the database server. They are not conventional tables that reside in a database. This is the reason that some of them are available before a database is mounted or open.</a:t>
            </a:r>
          </a:p>
          <a:p>
            <a:pPr lvl="1"/>
            <a:r>
              <a:rPr lang="en-US" altLang="en-US" b="1" dirty="0">
                <a:latin typeface="Arial" charset="0"/>
              </a:rPr>
              <a:t>Note: </a:t>
            </a:r>
            <a:r>
              <a:rPr lang="en-US" altLang="en-US" dirty="0">
                <a:latin typeface="Arial" charset="0"/>
              </a:rPr>
              <a:t>The </a:t>
            </a:r>
            <a:r>
              <a:rPr lang="en-US" altLang="en-US" dirty="0">
                <a:latin typeface="Courier New" panose="02070309020205020404" pitchFamily="49" charset="0"/>
                <a:cs typeface="Courier New" panose="02070309020205020404" pitchFamily="49" charset="0"/>
              </a:rPr>
              <a:t>DICT</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DICT_COLUMNS</a:t>
            </a:r>
            <a:r>
              <a:rPr lang="en-US" altLang="en-US" dirty="0">
                <a:latin typeface="Arial" charset="0"/>
              </a:rPr>
              <a:t> views also contain the names of these dynamic performance views.</a:t>
            </a:r>
          </a:p>
          <a:p>
            <a:pPr lvl="1"/>
            <a:r>
              <a:rPr lang="en-US" altLang="en-US" dirty="0">
                <a:latin typeface="Arial" charset="0"/>
              </a:rPr>
              <a:t>You can use dynamic performance views to answer questions such as the following:</a:t>
            </a:r>
          </a:p>
          <a:p>
            <a:pPr lvl="2">
              <a:buFont typeface="+mj-lt"/>
              <a:buAutoNum type="arabicPeriod"/>
            </a:pPr>
            <a:r>
              <a:rPr lang="en-US" altLang="en-US" dirty="0">
                <a:latin typeface="Arial" charset="0"/>
              </a:rPr>
              <a:t>For which SQL statements (and their associated numbers of executions) is the CPU time consumed greater than 200,000 microseconds? </a:t>
            </a:r>
          </a:p>
          <a:p>
            <a:pPr marL="304746" lvl="2" indent="0">
              <a:buNone/>
            </a:pPr>
            <a:r>
              <a:rPr lang="en-US" altLang="en-US" dirty="0">
                <a:latin typeface="Courier New" panose="02070309020205020404" pitchFamily="49" charset="0"/>
                <a:cs typeface="Courier New" panose="02070309020205020404" pitchFamily="49" charset="0"/>
              </a:rPr>
              <a:t>	SQL&gt; SELECT sql_text, executions FROM V$SQL  WHERE cpu_time &gt; 	200000;</a:t>
            </a:r>
          </a:p>
          <a:p>
            <a:pPr lvl="2">
              <a:buFont typeface="+mj-lt"/>
              <a:buAutoNum type="arabicPeriod" startAt="2"/>
            </a:pPr>
            <a:r>
              <a:rPr lang="en-US" altLang="en-US" dirty="0">
                <a:latin typeface="Arial" charset="0"/>
              </a:rPr>
              <a:t>What are the session IDs of those sessions that are currently holding a lock that is blocking another user, and how long have those locks been held?</a:t>
            </a:r>
          </a:p>
          <a:p>
            <a:pPr marL="304746" lvl="2" indent="0">
              <a:buNone/>
            </a:pPr>
            <a:r>
              <a:rPr lang="en-US" altLang="en-US" dirty="0">
                <a:latin typeface="Courier New" panose="02070309020205020404" pitchFamily="49" charset="0"/>
                <a:cs typeface="Courier New" panose="02070309020205020404" pitchFamily="49" charset="0"/>
              </a:rPr>
              <a:t>	SQL&gt; SELECT sid, ctime FROM v$lock WHERE block &gt; 0;</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586F733A-120C-43EC-8145-96FBFE77CA5C}" type="slidenum">
              <a:rPr lang="en-US" smtClean="0"/>
              <a:t>23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97296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Some dynamic views provide information that is not applicable to all states of an instance or database. For example, if an instance has just been started but no database is mounted, you can query </a:t>
            </a:r>
            <a:r>
              <a:rPr lang="en-US" altLang="en-US" dirty="0">
                <a:latin typeface="Courier New" panose="02070309020205020404" pitchFamily="49" charset="0"/>
                <a:cs typeface="Courier New" panose="02070309020205020404" pitchFamily="49" charset="0"/>
              </a:rPr>
              <a:t>V$BGPROCESS</a:t>
            </a:r>
            <a:r>
              <a:rPr lang="en-US" altLang="en-US" dirty="0">
                <a:latin typeface="Arial" charset="0"/>
              </a:rPr>
              <a:t> to see the list of background processes that are running. But querying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to see the status of database data files would return no rows. The database must be mounted or opened for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to provide meaningful information. It is when the database is mounted that the control file is read to obtain information about the data files associated with a database.</a:t>
            </a:r>
          </a:p>
          <a:p>
            <a:pPr lvl="1"/>
            <a:r>
              <a:rPr lang="en-US" altLang="en-US" dirty="0">
                <a:latin typeface="Arial" charset="0"/>
              </a:rPr>
              <a:t>Some </a:t>
            </a:r>
            <a:r>
              <a:rPr lang="en-US" altLang="en-US" dirty="0">
                <a:latin typeface="Courier New" panose="02070309020205020404" pitchFamily="49" charset="0"/>
                <a:cs typeface="Courier New" panose="02070309020205020404" pitchFamily="49" charset="0"/>
              </a:rPr>
              <a:t>V$</a:t>
            </a:r>
            <a:r>
              <a:rPr lang="en-US" altLang="en-US" dirty="0">
                <a:latin typeface="Arial" charset="0"/>
              </a:rPr>
              <a:t> views contain information that is similar to information in the corresponding </a:t>
            </a:r>
            <a:r>
              <a:rPr lang="en-US" altLang="en-US" dirty="0">
                <a:latin typeface="Courier New" panose="02070309020205020404" pitchFamily="49" charset="0"/>
                <a:cs typeface="Courier New" panose="02070309020205020404" pitchFamily="49" charset="0"/>
              </a:rPr>
              <a:t>DBA_</a:t>
            </a:r>
            <a:r>
              <a:rPr lang="en-US" altLang="en-US" dirty="0">
                <a:latin typeface="Arial" charset="0"/>
              </a:rPr>
              <a:t> views. For example, </a:t>
            </a:r>
            <a:r>
              <a:rPr lang="en-US" altLang="en-US" dirty="0">
                <a:latin typeface="Courier New" panose="02070309020205020404" pitchFamily="49" charset="0"/>
                <a:cs typeface="Courier New" panose="02070309020205020404" pitchFamily="49" charset="0"/>
              </a:rPr>
              <a:t>V$DATAFILE</a:t>
            </a:r>
            <a:r>
              <a:rPr lang="en-US" altLang="en-US" dirty="0">
                <a:latin typeface="Arial" charset="0"/>
              </a:rPr>
              <a:t> is similar to </a:t>
            </a:r>
            <a:r>
              <a:rPr lang="en-US" altLang="en-US" dirty="0">
                <a:latin typeface="Courier New" panose="02070309020205020404" pitchFamily="49" charset="0"/>
                <a:cs typeface="Courier New" panose="02070309020205020404" pitchFamily="49" charset="0"/>
              </a:rPr>
              <a:t>DBA_DATA_FILES</a:t>
            </a:r>
            <a:r>
              <a:rPr lang="en-US" altLang="en-US" dirty="0">
                <a:latin typeface="Arial" charset="0"/>
              </a:rPr>
              <a:t>. Note also that </a:t>
            </a:r>
            <a:r>
              <a:rPr lang="en-US" altLang="en-US" dirty="0">
                <a:latin typeface="Courier New" panose="02070309020205020404" pitchFamily="49" charset="0"/>
                <a:cs typeface="Courier New" panose="02070309020205020404" pitchFamily="49" charset="0"/>
              </a:rPr>
              <a:t>V$</a:t>
            </a:r>
            <a:r>
              <a:rPr lang="en-US" altLang="en-US" dirty="0">
                <a:latin typeface="Arial" charset="0"/>
              </a:rPr>
              <a:t> view names are generally singular and </a:t>
            </a:r>
            <a:r>
              <a:rPr lang="en-US" altLang="en-US" dirty="0">
                <a:latin typeface="Courier New" panose="02070309020205020404" pitchFamily="49" charset="0"/>
                <a:cs typeface="Courier New" panose="02070309020205020404" pitchFamily="49" charset="0"/>
              </a:rPr>
              <a:t>DBA_</a:t>
            </a:r>
            <a:r>
              <a:rPr lang="en-US" altLang="en-US" dirty="0">
                <a:latin typeface="Arial" charset="0"/>
              </a:rPr>
              <a:t> view names are plural.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1EABD545-C1D8-460B-B045-0E198DE19DE2}" type="slidenum">
              <a:rPr lang="en-US" smtClean="0"/>
              <a:t>24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29883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7 - </a:t>
            </a:r>
            <a:fld id="{62ED3345-8288-47BB-8F66-37F4FFDE4E21}" type="slidenum">
              <a:rPr lang="en-US" altLang="en-US" smtClean="0"/>
              <a:t>25</a:t>
            </a:fld>
            <a:endParaRPr lang="en-US" altLang="en-US" dirty="0"/>
          </a:p>
        </p:txBody>
      </p:sp>
      <p:sp>
        <p:nvSpPr>
          <p:cNvPr id="81923" name="Slide Image Placeholder 5"/>
          <p:cNvSpPr>
            <a:spLocks noGrp="1" noRot="1" noChangeAspect="1" noTextEdit="1"/>
          </p:cNvSpPr>
          <p:nvPr>
            <p:ph type="sldImg"/>
          </p:nvPr>
        </p:nvSpPr>
        <p:spPr>
          <a:ln/>
        </p:spPr>
      </p:sp>
      <p:sp>
        <p:nvSpPr>
          <p:cNvPr id="8192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 dictionary is the metadata of the database and contains the names and attributes of all objects in the database. The creation or modification of any object causes an update to the data dictionary that reflects those changes. This information is stored in the base tables that are maintained by the Oracle Database server, but you access these tables by using predefined views rather than by reading the tables directly.</a:t>
            </a:r>
          </a:p>
          <a:p>
            <a:pPr lvl="1"/>
            <a:r>
              <a:rPr lang="en-US" altLang="en-US" dirty="0"/>
              <a:t>The data dictionary:</a:t>
            </a:r>
          </a:p>
          <a:p>
            <a:pPr lvl="2"/>
            <a:r>
              <a:rPr lang="en-US" altLang="en-US" dirty="0"/>
              <a:t>Is used by the Oracle Database server to find information about users, objects, constraints, and storage</a:t>
            </a:r>
          </a:p>
          <a:p>
            <a:pPr lvl="2"/>
            <a:r>
              <a:rPr lang="en-US" altLang="en-US" dirty="0"/>
              <a:t>Is maintained by the Oracle Database server when object structures or definitions are modified</a:t>
            </a:r>
          </a:p>
          <a:p>
            <a:pPr lvl="2"/>
            <a:r>
              <a:rPr lang="en-US" altLang="en-US" dirty="0"/>
              <a:t>Is available for use by any user to query information about the database</a:t>
            </a:r>
          </a:p>
          <a:p>
            <a:pPr lvl="2"/>
            <a:r>
              <a:rPr lang="en-US" altLang="en-US" dirty="0"/>
              <a:t>Is owned by the </a:t>
            </a:r>
            <a:r>
              <a:rPr lang="en-US" altLang="en-US" dirty="0">
                <a:latin typeface="Courier New" panose="02070309020205020404" pitchFamily="49" charset="0"/>
              </a:rPr>
              <a:t>SYS</a:t>
            </a:r>
            <a:r>
              <a:rPr lang="en-US" altLang="en-US" dirty="0"/>
              <a:t> user</a:t>
            </a:r>
          </a:p>
          <a:p>
            <a:pPr lvl="2"/>
            <a:r>
              <a:rPr lang="en-US" altLang="en-US" dirty="0"/>
              <a:t>Should never be modified directly by using SQL</a:t>
            </a:r>
          </a:p>
          <a:p>
            <a:pPr lvl="1"/>
            <a:r>
              <a:rPr lang="en-US" altLang="en-US" b="1" dirty="0"/>
              <a:t>Note: </a:t>
            </a:r>
            <a:r>
              <a:rPr lang="en-US" altLang="en-US" dirty="0"/>
              <a:t>The </a:t>
            </a:r>
            <a:r>
              <a:rPr lang="en-US" altLang="en-US" dirty="0">
                <a:latin typeface="Courier New" panose="02070309020205020404" pitchFamily="49" charset="0"/>
              </a:rPr>
              <a:t>DICTIONARY</a:t>
            </a:r>
            <a:r>
              <a:rPr lang="en-US" altLang="en-US" dirty="0"/>
              <a:t> data dictionary view (or the </a:t>
            </a:r>
            <a:r>
              <a:rPr lang="en-US" altLang="en-US" dirty="0">
                <a:latin typeface="Courier New" panose="02070309020205020404" pitchFamily="49" charset="0"/>
              </a:rPr>
              <a:t>DICT</a:t>
            </a:r>
            <a:r>
              <a:rPr lang="en-US" altLang="en-US" dirty="0"/>
              <a:t> synonym for this) contains the names and descriptions of data dictionary tables and views. Use the </a:t>
            </a:r>
            <a:r>
              <a:rPr lang="en-US" altLang="en-US" dirty="0">
                <a:latin typeface="Courier New" panose="02070309020205020404" pitchFamily="49" charset="0"/>
              </a:rPr>
              <a:t>DICT_COLUMNS</a:t>
            </a:r>
            <a:r>
              <a:rPr lang="en-US" altLang="en-US" dirty="0"/>
              <a:t> view to see the view columns and their definitions. For complete definitions of each view, see the </a:t>
            </a:r>
            <a:r>
              <a:rPr lang="en-US" altLang="en-US" i="1" dirty="0"/>
              <a:t>Oracle Database Reference</a:t>
            </a:r>
            <a:r>
              <a:rPr lang="en-US" altLang="en-US" dirty="0"/>
              <a:t>. There are over 1000 views that reference hundreds of base tables.</a:t>
            </a:r>
          </a:p>
        </p:txBody>
      </p:sp>
    </p:spTree>
    <p:extLst>
      <p:ext uri="{BB962C8B-B14F-4D97-AF65-F5344CB8AC3E}">
        <p14:creationId xmlns:p14="http://schemas.microsoft.com/office/powerpoint/2010/main" val="3621576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70F9DDCD-4892-4FF0-9CDD-84276DCB30DD}" type="slidenum">
              <a:rPr lang="en-US" smtClean="0"/>
              <a:t>26</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r>
              <a:rPr lang="en-US" b="1" dirty="0">
                <a:latin typeface="Courier New" panose="02070309020205020404" pitchFamily="49" charset="0"/>
                <a:cs typeface="Courier New" panose="02070309020205020404" pitchFamily="49" charset="0"/>
              </a:rPr>
              <a:t>CDB_</a:t>
            </a:r>
            <a:r>
              <a:rPr lang="en-US" b="1" dirty="0">
                <a:latin typeface="Arial" charset="0"/>
              </a:rPr>
              <a:t>, </a:t>
            </a:r>
            <a:r>
              <a:rPr lang="en-US" b="1" dirty="0">
                <a:latin typeface="Courier New" panose="02070309020205020404" pitchFamily="49" charset="0"/>
                <a:cs typeface="Courier New" panose="02070309020205020404" pitchFamily="49" charset="0"/>
              </a:rPr>
              <a:t>DBA_</a:t>
            </a:r>
            <a:r>
              <a:rPr lang="en-US" b="1" dirty="0">
                <a:latin typeface="Arial" charset="0"/>
              </a:rPr>
              <a:t>, </a:t>
            </a:r>
            <a:r>
              <a:rPr lang="en-US" b="1" dirty="0">
                <a:latin typeface="Courier New" panose="02070309020205020404" pitchFamily="49" charset="0"/>
                <a:cs typeface="Courier New" panose="02070309020205020404" pitchFamily="49" charset="0"/>
              </a:rPr>
              <a:t>ALL_</a:t>
            </a:r>
            <a:r>
              <a:rPr lang="en-US" b="1" dirty="0">
                <a:latin typeface="Arial" charset="0"/>
              </a:rPr>
              <a:t>, and </a:t>
            </a:r>
            <a:r>
              <a:rPr lang="en-US" b="1" dirty="0">
                <a:latin typeface="Courier New" panose="02070309020205020404" pitchFamily="49" charset="0"/>
                <a:cs typeface="Courier New" panose="02070309020205020404" pitchFamily="49" charset="0"/>
              </a:rPr>
              <a:t>USER_</a:t>
            </a:r>
            <a:r>
              <a:rPr lang="en-US" b="1" dirty="0">
                <a:latin typeface="Arial" charset="0"/>
              </a:rPr>
              <a:t> Views</a:t>
            </a:r>
          </a:p>
          <a:p>
            <a:pPr lvl="1"/>
            <a:r>
              <a:rPr lang="en-US" dirty="0">
                <a:latin typeface="Arial" charset="0"/>
              </a:rPr>
              <a:t>The view prefixes, as shown in the slide, indicate the data (and how much of that data) a given user can see.</a:t>
            </a:r>
          </a:p>
          <a:p>
            <a:pPr lvl="2"/>
            <a:r>
              <a:rPr lang="en-US" dirty="0">
                <a:latin typeface="Courier New" panose="02070309020205020404" pitchFamily="49" charset="0"/>
                <a:cs typeface="Courier New" panose="02070309020205020404" pitchFamily="49" charset="0"/>
              </a:rPr>
              <a:t>CDB_</a:t>
            </a:r>
            <a:r>
              <a:rPr lang="en-US" dirty="0">
                <a:latin typeface="Arial" charset="0"/>
              </a:rPr>
              <a:t> views display metadata for all objects in a CDB across all PDBs.</a:t>
            </a:r>
          </a:p>
          <a:p>
            <a:pPr lvl="2"/>
            <a:r>
              <a:rPr lang="en-US" dirty="0">
                <a:latin typeface="Courier New" panose="02070309020205020404" pitchFamily="49" charset="0"/>
                <a:cs typeface="Courier New" panose="02070309020205020404" pitchFamily="49" charset="0"/>
              </a:rPr>
              <a:t>DBA_</a:t>
            </a:r>
            <a:r>
              <a:rPr lang="en-US" dirty="0">
                <a:latin typeface="Arial" charset="0"/>
              </a:rPr>
              <a:t> views display metadata for all objects in a container or PDB.  </a:t>
            </a:r>
          </a:p>
          <a:p>
            <a:pPr lvl="2"/>
            <a:r>
              <a:rPr lang="en-US" dirty="0">
                <a:latin typeface="Courier New" panose="02070309020205020404" pitchFamily="49" charset="0"/>
                <a:cs typeface="Courier New" panose="02070309020205020404" pitchFamily="49" charset="0"/>
              </a:rPr>
              <a:t>ALL_</a:t>
            </a:r>
            <a:r>
              <a:rPr lang="en-US" dirty="0">
                <a:latin typeface="Arial" charset="0"/>
              </a:rPr>
              <a:t>views display metadata for objects that the current user is privileged to see, whether the user owns them or not. For example, if  </a:t>
            </a:r>
            <a:r>
              <a:rPr lang="en-US" dirty="0">
                <a:latin typeface="Courier New" panose="02070309020205020404" pitchFamily="49" charset="0"/>
                <a:cs typeface="Courier New" panose="02070309020205020404" pitchFamily="49" charset="0"/>
              </a:rPr>
              <a:t>USER_A</a:t>
            </a:r>
            <a:r>
              <a:rPr lang="en-US" dirty="0">
                <a:latin typeface="Arial" charset="0"/>
              </a:rPr>
              <a:t> has been granted access to a table owned by </a:t>
            </a:r>
            <a:r>
              <a:rPr lang="en-US" dirty="0">
                <a:latin typeface="Courier New" panose="02070309020205020404" pitchFamily="49" charset="0"/>
                <a:cs typeface="Courier New" panose="02070309020205020404" pitchFamily="49" charset="0"/>
              </a:rPr>
              <a:t>USER_B</a:t>
            </a:r>
            <a:r>
              <a:rPr lang="en-US" dirty="0">
                <a:latin typeface="Arial" charset="0"/>
              </a:rPr>
              <a:t>, then </a:t>
            </a:r>
            <a:r>
              <a:rPr lang="en-US" dirty="0">
                <a:latin typeface="Courier New" panose="02070309020205020404" pitchFamily="49" charset="0"/>
                <a:cs typeface="Courier New" panose="02070309020205020404" pitchFamily="49" charset="0"/>
              </a:rPr>
              <a:t>USER_A</a:t>
            </a:r>
            <a:r>
              <a:rPr lang="en-US" dirty="0">
                <a:latin typeface="Arial" charset="0"/>
              </a:rPr>
              <a:t> sees that table listed in any </a:t>
            </a:r>
            <a:r>
              <a:rPr lang="en-US" dirty="0">
                <a:latin typeface="Courier New" panose="02070309020205020404" pitchFamily="49" charset="0"/>
                <a:cs typeface="Courier New" panose="02070309020205020404" pitchFamily="49" charset="0"/>
              </a:rPr>
              <a:t>ALL_</a:t>
            </a:r>
            <a:r>
              <a:rPr lang="en-US" dirty="0">
                <a:latin typeface="Arial" charset="0"/>
              </a:rPr>
              <a:t> view dealing with table names.</a:t>
            </a:r>
          </a:p>
          <a:p>
            <a:pPr lvl="2"/>
            <a:r>
              <a:rPr lang="en-US" dirty="0">
                <a:latin typeface="Courier New" panose="02070309020205020404" pitchFamily="49" charset="0"/>
                <a:cs typeface="Courier New" panose="02070309020205020404" pitchFamily="49" charset="0"/>
              </a:rPr>
              <a:t>USER_</a:t>
            </a:r>
            <a:r>
              <a:rPr lang="en-US" dirty="0">
                <a:latin typeface="Arial" charset="0"/>
              </a:rPr>
              <a:t> views display metadata for all objects owned by the current user; that is, objects that are present in the user's own schema.</a:t>
            </a:r>
          </a:p>
          <a:p>
            <a:pPr lvl="1"/>
            <a:r>
              <a:rPr lang="en-US" dirty="0">
                <a:latin typeface="Arial" charset="0"/>
              </a:rPr>
              <a:t>Only </a:t>
            </a:r>
            <a:r>
              <a:rPr lang="en-US" dirty="0">
                <a:latin typeface="Courier New" panose="02070309020205020404" pitchFamily="49" charset="0"/>
                <a:cs typeface="Courier New" panose="02070309020205020404" pitchFamily="49" charset="0"/>
              </a:rPr>
              <a:t>USER_</a:t>
            </a:r>
            <a:r>
              <a:rPr lang="en-US" dirty="0">
                <a:latin typeface="Arial" charset="0"/>
              </a:rPr>
              <a:t> and </a:t>
            </a:r>
            <a:r>
              <a:rPr lang="en-US" dirty="0">
                <a:latin typeface="Courier New" panose="02070309020205020404" pitchFamily="49" charset="0"/>
                <a:cs typeface="Courier New" panose="02070309020205020404" pitchFamily="49" charset="0"/>
              </a:rPr>
              <a:t>ALL_ views</a:t>
            </a:r>
            <a:r>
              <a:rPr lang="en-US" dirty="0">
                <a:latin typeface="Arial" charset="0"/>
              </a:rPr>
              <a:t> are available to any user. The </a:t>
            </a:r>
            <a:r>
              <a:rPr lang="en-US" dirty="0">
                <a:latin typeface="Courier New" panose="02070309020205020404" pitchFamily="49" charset="0"/>
                <a:cs typeface="Courier New" panose="02070309020205020404" pitchFamily="49" charset="0"/>
              </a:rPr>
              <a:t>CDB_</a:t>
            </a:r>
            <a:r>
              <a:rPr lang="en-US" dirty="0">
                <a:latin typeface="Arial" charset="0"/>
              </a:rPr>
              <a:t> and </a:t>
            </a:r>
            <a:r>
              <a:rPr lang="en-US" dirty="0">
                <a:latin typeface="Courier New" panose="02070309020205020404" pitchFamily="49" charset="0"/>
                <a:cs typeface="Courier New" panose="02070309020205020404" pitchFamily="49" charset="0"/>
              </a:rPr>
              <a:t>DBA_</a:t>
            </a:r>
            <a:r>
              <a:rPr lang="en-US" dirty="0">
                <a:latin typeface="Arial" charset="0"/>
              </a:rPr>
              <a:t> views are restricted to DBA accounts.</a:t>
            </a:r>
          </a:p>
          <a:p>
            <a:pPr lvl="1"/>
            <a:r>
              <a:rPr lang="en-US" dirty="0">
                <a:latin typeface="Arial" charset="0"/>
              </a:rPr>
              <a:t>Generally, each view set is a subset of the higher-privileged view set, row-wise and column-wise. Not all views in a given view set have a corresponding view in the other view sets. It depends on the nature of the information in the view. For example, there is a </a:t>
            </a:r>
            <a:r>
              <a:rPr lang="en-US" dirty="0">
                <a:latin typeface="Courier New" panose="02070309020205020404" pitchFamily="49" charset="0"/>
                <a:cs typeface="Courier New" panose="02070309020205020404" pitchFamily="49" charset="0"/>
              </a:rPr>
              <a:t>DBA_LOCK</a:t>
            </a:r>
            <a:r>
              <a:rPr lang="en-US" dirty="0">
                <a:latin typeface="Arial" charset="0"/>
              </a:rPr>
              <a:t> view, but no </a:t>
            </a:r>
            <a:r>
              <a:rPr lang="en-US" dirty="0">
                <a:latin typeface="Courier New" panose="02070309020205020404" pitchFamily="49" charset="0"/>
                <a:cs typeface="Courier New" panose="02070309020205020404" pitchFamily="49" charset="0"/>
              </a:rPr>
              <a:t>ALL_LOCK</a:t>
            </a:r>
            <a:r>
              <a:rPr lang="en-US" dirty="0">
                <a:latin typeface="Arial" charset="0"/>
              </a:rPr>
              <a:t> view, because only a DBA would have interest in data about locks. Be sure to choose the appropriate view set to meet the need that you have. If you have the privilege to access the DBA views, you still may want to query only the </a:t>
            </a:r>
            <a:r>
              <a:rPr lang="en-US" dirty="0">
                <a:latin typeface="Courier New" panose="02070309020205020404" pitchFamily="49" charset="0"/>
                <a:cs typeface="Courier New" panose="02070309020205020404" pitchFamily="49" charset="0"/>
              </a:rPr>
              <a:t>USER_</a:t>
            </a:r>
            <a:r>
              <a:rPr lang="en-US" dirty="0">
                <a:latin typeface="Arial" charset="0"/>
              </a:rPr>
              <a:t> version of the view because the results show information on objects that you own and you may not want other objects to be added to your result set.</a:t>
            </a:r>
          </a:p>
          <a:p>
            <a:pPr lvl="1"/>
            <a:r>
              <a:rPr lang="en-US" dirty="0">
                <a:latin typeface="Arial" charset="0"/>
              </a:rPr>
              <a:t>The </a:t>
            </a:r>
            <a:r>
              <a:rPr lang="en-US" dirty="0">
                <a:latin typeface="Courier New" panose="02070309020205020404" pitchFamily="49" charset="0"/>
                <a:cs typeface="Courier New" panose="02070309020205020404" pitchFamily="49" charset="0"/>
              </a:rPr>
              <a:t>CDB_</a:t>
            </a:r>
            <a:r>
              <a:rPr lang="en-US" dirty="0">
                <a:latin typeface="Arial" charset="0"/>
              </a:rPr>
              <a:t> and </a:t>
            </a:r>
            <a:r>
              <a:rPr lang="en-US" dirty="0">
                <a:latin typeface="Courier New" panose="02070309020205020404" pitchFamily="49" charset="0"/>
                <a:cs typeface="Courier New" panose="02070309020205020404" pitchFamily="49" charset="0"/>
              </a:rPr>
              <a:t>DBA_</a:t>
            </a:r>
            <a:r>
              <a:rPr lang="en-US" dirty="0">
                <a:latin typeface="Arial" charset="0"/>
              </a:rPr>
              <a:t> views can be queried only by users with the </a:t>
            </a:r>
            <a:r>
              <a:rPr lang="en-US" dirty="0">
                <a:latin typeface="Courier New" panose="02070309020205020404" pitchFamily="49" charset="0"/>
                <a:cs typeface="Courier New" panose="02070309020205020404" pitchFamily="49" charset="0"/>
              </a:rPr>
              <a:t>SYSDBA</a:t>
            </a:r>
            <a:r>
              <a:rPr lang="en-US" dirty="0">
                <a:latin typeface="Arial" charset="0"/>
              </a:rPr>
              <a:t> or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DICTIONARY</a:t>
            </a:r>
            <a:r>
              <a:rPr lang="en-US" dirty="0">
                <a:latin typeface="Arial" charset="0"/>
              </a:rPr>
              <a:t> privilege, or </a:t>
            </a:r>
            <a:r>
              <a:rPr lang="en-US" dirty="0">
                <a:latin typeface="Courier New" panose="02070309020205020404" pitchFamily="49" charset="0"/>
                <a:cs typeface="Courier New" panose="02070309020205020404" pitchFamily="49" charset="0"/>
              </a:rPr>
              <a:t>SELECT_CATALOG_ROLE</a:t>
            </a:r>
            <a:r>
              <a:rPr lang="en-US" dirty="0">
                <a:latin typeface="Arial" charset="0"/>
              </a:rPr>
              <a:t> role, or by users with direct privileges granted to them.</a:t>
            </a:r>
          </a:p>
        </p:txBody>
      </p:sp>
    </p:spTree>
    <p:extLst>
      <p:ext uri="{BB962C8B-B14F-4D97-AF65-F5344CB8AC3E}">
        <p14:creationId xmlns:p14="http://schemas.microsoft.com/office/powerpoint/2010/main" val="2466957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16B0C7B7-A6B7-4F86-91E8-91A0FB4AE839}" type="slidenum">
              <a:rPr lang="en-US" smtClean="0"/>
              <a:t>27</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4300" lvl="1"/>
            <a:r>
              <a:rPr lang="en-US" dirty="0">
                <a:latin typeface="Arial" charset="0"/>
              </a:rPr>
              <a:t>When a user connected to the root queries a </a:t>
            </a:r>
            <a:r>
              <a:rPr lang="en-US" dirty="0">
                <a:latin typeface="Courier New" panose="02070309020205020404" pitchFamily="49" charset="0"/>
                <a:cs typeface="Courier New" panose="02070309020205020404" pitchFamily="49" charset="0"/>
              </a:rPr>
              <a:t>CDB_*</a:t>
            </a:r>
            <a:r>
              <a:rPr lang="en-US" dirty="0">
                <a:latin typeface="Arial" charset="0"/>
              </a:rPr>
              <a:t> view, the query results will depend on the </a:t>
            </a:r>
            <a:r>
              <a:rPr lang="en-US" dirty="0">
                <a:latin typeface="Courier New" panose="02070309020205020404" pitchFamily="49" charset="0"/>
                <a:cs typeface="Courier New" panose="02070309020205020404" pitchFamily="49" charset="0"/>
              </a:rPr>
              <a:t>CONTAINER_DATA</a:t>
            </a:r>
            <a:r>
              <a:rPr lang="en-US" dirty="0">
                <a:latin typeface="Arial" charset="0"/>
              </a:rPr>
              <a:t> attribute for the user. The </a:t>
            </a:r>
            <a:r>
              <a:rPr lang="en-US" dirty="0">
                <a:latin typeface="Courier New" panose="02070309020205020404" pitchFamily="49" charset="0"/>
                <a:cs typeface="Courier New" panose="02070309020205020404" pitchFamily="49" charset="0"/>
              </a:rPr>
              <a:t>CONTAINER_DATA</a:t>
            </a:r>
            <a:r>
              <a:rPr lang="en-US" dirty="0">
                <a:latin typeface="Arial" charset="0"/>
              </a:rPr>
              <a:t> clause of the SQL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statement is used to set and modify the users' </a:t>
            </a:r>
            <a:r>
              <a:rPr lang="en-US" dirty="0">
                <a:latin typeface="Courier New" panose="02070309020205020404" pitchFamily="49" charset="0"/>
                <a:cs typeface="Courier New" panose="02070309020205020404" pitchFamily="49" charset="0"/>
              </a:rPr>
              <a:t>CONTAINER_DATA</a:t>
            </a:r>
            <a:r>
              <a:rPr lang="en-US" dirty="0">
                <a:latin typeface="Arial" charset="0"/>
              </a:rPr>
              <a:t> attribute. In a PDB, the </a:t>
            </a:r>
            <a:r>
              <a:rPr lang="en-US" dirty="0">
                <a:latin typeface="Courier New" panose="02070309020205020404" pitchFamily="49" charset="0"/>
                <a:cs typeface="Courier New" panose="02070309020205020404" pitchFamily="49" charset="0"/>
              </a:rPr>
              <a:t>CDB_*</a:t>
            </a:r>
            <a:r>
              <a:rPr lang="en-US" dirty="0">
                <a:latin typeface="Arial" charset="0"/>
              </a:rPr>
              <a:t> views only show objects visible through a corresponding </a:t>
            </a:r>
            <a:r>
              <a:rPr lang="en-US" dirty="0">
                <a:latin typeface="Courier New" panose="02070309020205020404" pitchFamily="49" charset="0"/>
                <a:cs typeface="Courier New" panose="02070309020205020404" pitchFamily="49" charset="0"/>
              </a:rPr>
              <a:t>DBA_*</a:t>
            </a:r>
            <a:r>
              <a:rPr lang="en-US" dirty="0">
                <a:latin typeface="Arial" charset="0"/>
              </a:rPr>
              <a:t> view.</a:t>
            </a:r>
          </a:p>
        </p:txBody>
      </p:sp>
    </p:spTree>
    <p:extLst>
      <p:ext uri="{BB962C8B-B14F-4D97-AF65-F5344CB8AC3E}">
        <p14:creationId xmlns:p14="http://schemas.microsoft.com/office/powerpoint/2010/main" val="3076756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F7F14BD8-D0FF-4C94-A45F-F8612FBA87A0}" type="slidenum">
              <a:rPr lang="en-US" smtClean="0"/>
              <a:t>28</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CFBCE9BE-ADED-4983-9FD4-80F0586AC9D5}" type="slidenum">
              <a:rPr lang="en-US" smtClean="0"/>
              <a:t>29</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CD6B3834-8ADB-4BC2-BCBD-69408B9921D6}" type="slidenum">
              <a:rPr lang="en-US" smtClean="0"/>
              <a:t>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549616"/>
          </a:xfrm>
        </p:spPr>
        <p:txBody>
          <a:bodyPr/>
          <a:lstStyle/>
          <a:p>
            <a:pPr lvl="1">
              <a:lnSpc>
                <a:spcPct val="98000"/>
              </a:lnSpc>
            </a:pPr>
            <a:r>
              <a:rPr lang="en-US" b="1" dirty="0">
                <a:latin typeface="Arial" charset="0"/>
              </a:rPr>
              <a:t>Initialization Parameter Files</a:t>
            </a:r>
          </a:p>
          <a:p>
            <a:pPr lvl="1">
              <a:lnSpc>
                <a:spcPct val="98000"/>
              </a:lnSpc>
            </a:pPr>
            <a:r>
              <a:rPr lang="en-US" dirty="0">
                <a:latin typeface="Arial" charset="0"/>
              </a:rPr>
              <a:t>When you start a database instance, it reads instance configuration parameters (initialization parameters) from an initialization parameter file (parameter file). On most platforms, parameter files are stored in the </a:t>
            </a:r>
            <a:r>
              <a:rPr lang="en-US" dirty="0">
                <a:latin typeface="Courier New" panose="02070309020205020404" pitchFamily="49" charset="0"/>
                <a:cs typeface="Courier New" panose="02070309020205020404" pitchFamily="49" charset="0"/>
              </a:rPr>
              <a:t>$ORACLE_HOME/dbs</a:t>
            </a:r>
            <a:r>
              <a:rPr lang="en-US" dirty="0">
                <a:latin typeface="Arial" charset="0"/>
              </a:rPr>
              <a:t> directory by default.</a:t>
            </a:r>
          </a:p>
          <a:p>
            <a:pPr lvl="1">
              <a:lnSpc>
                <a:spcPct val="98000"/>
              </a:lnSpc>
            </a:pPr>
            <a:r>
              <a:rPr lang="en-US" dirty="0">
                <a:latin typeface="Arial" charset="0"/>
              </a:rPr>
              <a:t>You can use one of the following types of parameter files to start your database instance, as illustrated in the slide:</a:t>
            </a:r>
          </a:p>
          <a:p>
            <a:pPr lvl="2">
              <a:lnSpc>
                <a:spcPct val="98000"/>
              </a:lnSpc>
            </a:pPr>
            <a:r>
              <a:rPr lang="en-US" b="1" dirty="0">
                <a:latin typeface="Arial" charset="0"/>
              </a:rPr>
              <a:t>Server parameter file (SPFILE): </a:t>
            </a:r>
            <a:r>
              <a:rPr lang="en-US" dirty="0">
                <a:latin typeface="Arial" charset="0"/>
              </a:rPr>
              <a:t>An SPFILE is a binary file that is written to and read by the database server. You can't edit it manually. An SPFILE is preferred over a PFILE because you can change initialization parameters with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commands in SQL*Plus, and the changes persist when you shut down and start up the database instance. It also provides a basis for self-tuning by Oracle Database. An SPFILE is automatically created for you by Database Configuration Assistant (DBCA) when you create a CDB. It resides on the server on which the Oracle instance is running. The default name of the SPFILE, which is automatically sought at startup, is </a:t>
            </a:r>
            <a:r>
              <a:rPr lang="en-US" dirty="0">
                <a:latin typeface="Courier New" panose="02070309020205020404" pitchFamily="49" charset="0"/>
                <a:cs typeface="Courier New" panose="02070309020205020404" pitchFamily="49" charset="0"/>
              </a:rPr>
              <a:t>SPFILE&lt;SID&gt;.ora</a:t>
            </a:r>
            <a:r>
              <a:rPr lang="en-US" dirty="0">
                <a:latin typeface="Arial" charset="0"/>
              </a:rPr>
              <a:t>.</a:t>
            </a:r>
          </a:p>
          <a:p>
            <a:pPr lvl="2">
              <a:lnSpc>
                <a:spcPct val="98000"/>
              </a:lnSpc>
            </a:pPr>
            <a:r>
              <a:rPr lang="en-US" b="1" dirty="0">
                <a:latin typeface="Arial" charset="0"/>
              </a:rPr>
              <a:t>Text initialization parameter file (PFILE): </a:t>
            </a:r>
            <a:r>
              <a:rPr lang="en-US" dirty="0">
                <a:latin typeface="Arial" charset="0"/>
              </a:rPr>
              <a:t>A PFILE is a text file containing parameter values in name/value pairs, which the database server can read to start the database instance. Unlike an SPFILE, the database server cannot write to and alter a PFILE. Therefore, to change parameter values in a PFILE and make them persist during shutdown and startup, you must manually edit the PFILE in a text editor and restart the database instance to refresh the parameter values. Your installation includes a sample PFILE named </a:t>
            </a:r>
            <a:r>
              <a:rPr lang="en-US" dirty="0">
                <a:latin typeface="Courier New" panose="02070309020205020404" pitchFamily="49" charset="0"/>
                <a:cs typeface="Courier New" panose="02070309020205020404" pitchFamily="49" charset="0"/>
              </a:rPr>
              <a:t>init.ora</a:t>
            </a:r>
            <a:r>
              <a:rPr lang="en-US" dirty="0">
                <a:latin typeface="Arial" charset="0"/>
              </a:rPr>
              <a:t> in the default directory for parameter files. You can use this file as a starting point for a PFILE, or you can create a PFILE from the SPFILE. If you save your PFILE as </a:t>
            </a:r>
            <a:r>
              <a:rPr lang="en-US" dirty="0">
                <a:latin typeface="Courier New" panose="02070309020205020404" pitchFamily="49" charset="0"/>
                <a:cs typeface="Courier New" panose="02070309020205020404" pitchFamily="49" charset="0"/>
              </a:rPr>
              <a:t>init&lt;SID&gt;.ora</a:t>
            </a:r>
            <a:r>
              <a:rPr lang="en-US" dirty="0">
                <a:latin typeface="Arial" charset="0"/>
              </a:rPr>
              <a:t> in the default directory, the database server will automatically use it if an SPFILE is not available. If you save the PFILE under a different name, you'll need to specify it during startup.</a:t>
            </a:r>
          </a:p>
        </p:txBody>
      </p:sp>
    </p:spTree>
    <p:extLst>
      <p:ext uri="{BB962C8B-B14F-4D97-AF65-F5344CB8AC3E}">
        <p14:creationId xmlns:p14="http://schemas.microsoft.com/office/powerpoint/2010/main" val="13138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7A08DF96-B30B-44E1-B89F-734E25202174}" type="slidenum">
              <a:rPr lang="en-US" smtClean="0"/>
              <a:t>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Search Order for a Parameter File</a:t>
            </a:r>
          </a:p>
          <a:p>
            <a:pPr lvl="1" eaLnBrk="1" hangingPunct="1"/>
            <a:r>
              <a:rPr lang="en-US" dirty="0">
                <a:latin typeface="Arial" charset="0"/>
              </a:rPr>
              <a:t>The database server locates your parameter file by examining file names in the </a:t>
            </a:r>
            <a:r>
              <a:rPr lang="en-US" dirty="0">
                <a:latin typeface="Courier New" panose="02070309020205020404" pitchFamily="49" charset="0"/>
                <a:cs typeface="Courier New" panose="02070309020205020404" pitchFamily="49" charset="0"/>
              </a:rPr>
              <a:t>$ORACLE_HOME/dbs</a:t>
            </a:r>
            <a:r>
              <a:rPr lang="en-US" dirty="0">
                <a:latin typeface="Arial" charset="0"/>
              </a:rPr>
              <a:t> directory in the following order:</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SPFILE&lt;SID&gt;.ora</a:t>
            </a:r>
            <a:r>
              <a:rPr lang="en-US" dirty="0">
                <a:latin typeface="Arial" charset="0"/>
              </a:rPr>
              <a:t>, where SID is the system ID and identifies the instance name (for example, </a:t>
            </a:r>
            <a:r>
              <a:rPr lang="en-US" dirty="0">
                <a:latin typeface="Courier New" panose="02070309020205020404" pitchFamily="49" charset="0"/>
                <a:cs typeface="Courier New" panose="02070309020205020404" pitchFamily="49" charset="0"/>
              </a:rPr>
              <a:t>ORCL</a:t>
            </a:r>
            <a:r>
              <a:rPr lang="en-US" dirty="0">
                <a:latin typeface="Arial" charset="0"/>
              </a:rPr>
              <a:t>)</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SPFILE.ora</a:t>
            </a:r>
          </a:p>
          <a:p>
            <a:pPr lvl="2" eaLnBrk="1" hangingPunct="1">
              <a:buFont typeface="+mj-lt"/>
              <a:buAutoNum type="arabicPeriod"/>
            </a:pPr>
            <a:r>
              <a:rPr lang="en-US" dirty="0">
                <a:latin typeface="Courier New" panose="02070309020205020404" pitchFamily="49" charset="0"/>
                <a:cs typeface="Courier New" panose="02070309020205020404" pitchFamily="49" charset="0"/>
              </a:rPr>
              <a:t>init&lt;SID&gt;.ora</a:t>
            </a:r>
            <a:r>
              <a:rPr lang="en-US" dirty="0">
                <a:latin typeface="Arial" charset="0"/>
              </a:rPr>
              <a:t> (PFILE)</a:t>
            </a:r>
          </a:p>
        </p:txBody>
      </p:sp>
    </p:spTree>
    <p:extLst>
      <p:ext uri="{BB962C8B-B14F-4D97-AF65-F5344CB8AC3E}">
        <p14:creationId xmlns:p14="http://schemas.microsoft.com/office/powerpoint/2010/main" val="361796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7 - </a:t>
            </a:r>
            <a:fld id="{47AA0F13-146B-4FB7-9930-BB11E2E45AE9}" type="slidenum">
              <a:rPr lang="en-US" smtClean="0"/>
              <a:t>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dirty="0">
                <a:latin typeface="Arial" charset="0"/>
              </a:rPr>
              <a:t>Initialization parameters (parameters) set database limits, set databasewide defaults, specify files and directories, and affect performance. The parameter file must, at a minimum, specify the </a:t>
            </a:r>
            <a:r>
              <a:rPr lang="en-US" altLang="en-US" dirty="0">
                <a:latin typeface="Courier New" panose="02070309020205020404" pitchFamily="49" charset="0"/>
                <a:cs typeface="Courier New" panose="02070309020205020404" pitchFamily="49" charset="0"/>
              </a:rPr>
              <a:t>DB_NAME</a:t>
            </a:r>
            <a:r>
              <a:rPr lang="en-US" altLang="en-US" dirty="0">
                <a:latin typeface="Arial" charset="0"/>
              </a:rPr>
              <a:t> parameter. All other parameters have default values.</a:t>
            </a:r>
          </a:p>
          <a:p>
            <a:pPr lvl="1"/>
            <a:r>
              <a:rPr lang="en-US" altLang="en-US" b="1" dirty="0">
                <a:latin typeface="Arial" charset="0"/>
              </a:rPr>
              <a:t>Types of Initialization Parameters</a:t>
            </a:r>
          </a:p>
          <a:p>
            <a:pPr lvl="1"/>
            <a:r>
              <a:rPr lang="en-US" altLang="en-US" dirty="0">
                <a:latin typeface="Arial" charset="0"/>
              </a:rPr>
              <a:t>Parameters can be of two types: basic or advanced. In the majority of cases, you'll need to set and tune only the 30 or so basic parameters to get reasonable performance from the database. In rare situations, you'll need to modify one or more of the 300 or so advanced parameters to achieve optimal performance. An example of a basic parameter is </a:t>
            </a:r>
            <a:r>
              <a:rPr lang="en-US" altLang="en-US" dirty="0">
                <a:latin typeface="Courier New" panose="02070309020205020404" pitchFamily="49" charset="0"/>
                <a:cs typeface="Courier New" panose="02070309020205020404" pitchFamily="49" charset="0"/>
              </a:rPr>
              <a:t>SGA_TARGET</a:t>
            </a:r>
            <a:r>
              <a:rPr lang="en-US" altLang="en-US" dirty="0">
                <a:latin typeface="Arial" charset="0"/>
              </a:rPr>
              <a:t>, which specifies the total memory size of all SGA components. And example of an advanced parameter is </a:t>
            </a:r>
            <a:r>
              <a:rPr lang="en-US" altLang="en-US" dirty="0">
                <a:latin typeface="Courier New" panose="02070309020205020404" pitchFamily="49" charset="0"/>
                <a:cs typeface="Courier New" panose="02070309020205020404" pitchFamily="49" charset="0"/>
              </a:rPr>
              <a:t>DB_CACHE_SIZE</a:t>
            </a:r>
            <a:r>
              <a:rPr lang="en-US" altLang="en-US" dirty="0">
                <a:latin typeface="Arial" charset="0"/>
              </a:rPr>
              <a:t>, which specifies the size of the default buffer pool.</a:t>
            </a:r>
          </a:p>
          <a:p>
            <a:pPr lvl="1"/>
            <a:r>
              <a:rPr lang="en-US" altLang="en-US" b="1" dirty="0">
                <a:latin typeface="Arial" charset="0"/>
              </a:rPr>
              <a:t>Derived Parameters</a:t>
            </a:r>
          </a:p>
          <a:p>
            <a:pPr lvl="1"/>
            <a:r>
              <a:rPr lang="en-US" altLang="en-US" dirty="0">
                <a:latin typeface="Arial" charset="0"/>
              </a:rPr>
              <a:t>Some parameters are derived, meaning their values are calculated from the values of other parameters. Normally, you shouldn't alter values for derived parameters. But if you do, the value that you specify overrides the calculated value. For example, the default value of the </a:t>
            </a:r>
            <a:r>
              <a:rPr lang="en-US" altLang="en-US" dirty="0">
                <a:latin typeface="Courier New" panose="02070309020205020404" pitchFamily="49" charset="0"/>
                <a:cs typeface="Courier New" panose="02070309020205020404" pitchFamily="49" charset="0"/>
              </a:rPr>
              <a:t>SESSIONS</a:t>
            </a:r>
            <a:r>
              <a:rPr lang="en-US" altLang="en-US" dirty="0">
                <a:latin typeface="Arial" charset="0"/>
              </a:rPr>
              <a:t> parameter is derived from the value of the </a:t>
            </a:r>
            <a:r>
              <a:rPr lang="en-US" altLang="en-US" dirty="0">
                <a:latin typeface="Courier New" panose="02070309020205020404" pitchFamily="49" charset="0"/>
                <a:cs typeface="Courier New" panose="02070309020205020404" pitchFamily="49" charset="0"/>
              </a:rPr>
              <a:t>PROCESSES</a:t>
            </a:r>
            <a:r>
              <a:rPr lang="en-US" altLang="en-US" dirty="0">
                <a:latin typeface="Arial" charset="0"/>
              </a:rPr>
              <a:t> parameter. If the value of </a:t>
            </a:r>
            <a:r>
              <a:rPr lang="en-US" altLang="en-US" dirty="0">
                <a:latin typeface="Courier New" panose="02070309020205020404" pitchFamily="49" charset="0"/>
                <a:cs typeface="Courier New" panose="02070309020205020404" pitchFamily="49" charset="0"/>
              </a:rPr>
              <a:t>PROCESSES</a:t>
            </a:r>
            <a:r>
              <a:rPr lang="en-US" altLang="en-US" dirty="0">
                <a:latin typeface="Arial" charset="0"/>
              </a:rPr>
              <a:t> changes, the default value of </a:t>
            </a:r>
            <a:r>
              <a:rPr lang="en-US" altLang="en-US" dirty="0">
                <a:latin typeface="Courier New" panose="02070309020205020404" pitchFamily="49" charset="0"/>
                <a:cs typeface="Courier New" panose="02070309020205020404" pitchFamily="49" charset="0"/>
              </a:rPr>
              <a:t>SESSIONS</a:t>
            </a:r>
            <a:r>
              <a:rPr lang="en-US" altLang="en-US" dirty="0">
                <a:latin typeface="Arial" charset="0"/>
              </a:rPr>
              <a:t> changes as well, unless you override it with a specified value.</a:t>
            </a:r>
          </a:p>
          <a:p>
            <a:pPr lvl="1"/>
            <a:r>
              <a:rPr lang="en-US" altLang="en-US" b="1" dirty="0">
                <a:latin typeface="Arial" charset="0"/>
              </a:rPr>
              <a:t>Parameter Values That Depend on the OS</a:t>
            </a:r>
          </a:p>
          <a:p>
            <a:pPr lvl="1"/>
            <a:r>
              <a:rPr lang="en-US" altLang="en-US" dirty="0">
                <a:latin typeface="Arial" charset="0"/>
              </a:rPr>
              <a:t>Some parameter values or value ranges depend on the host operating system. For example, the </a:t>
            </a:r>
            <a:r>
              <a:rPr lang="en-US" altLang="en-US" dirty="0">
                <a:latin typeface="Courier New" panose="02070309020205020404" pitchFamily="49" charset="0"/>
                <a:cs typeface="Courier New" panose="02070309020205020404" pitchFamily="49" charset="0"/>
              </a:rPr>
              <a:t>DB_FILE_MULTIBLOCK_READ_COUNT</a:t>
            </a:r>
            <a:r>
              <a:rPr lang="en-US" altLang="en-US" dirty="0">
                <a:latin typeface="Arial" charset="0"/>
              </a:rPr>
              <a:t> parameter specifies the maximum number of blocks that are read in one I/O operation during a sequential scan; this parameter is platform dependent. The size of those blocks, which is set by </a:t>
            </a:r>
            <a:r>
              <a:rPr lang="en-US" altLang="en-US" dirty="0">
                <a:latin typeface="Courier New" panose="02070309020205020404" pitchFamily="49" charset="0"/>
                <a:cs typeface="Courier New" panose="02070309020205020404" pitchFamily="49" charset="0"/>
              </a:rPr>
              <a:t>DB_BLOCK_SIZE</a:t>
            </a:r>
            <a:r>
              <a:rPr lang="en-US" altLang="en-US" dirty="0">
                <a:latin typeface="Arial" charset="0"/>
              </a:rPr>
              <a:t>, has a default value that depends on the operating system.</a:t>
            </a:r>
          </a:p>
        </p:txBody>
      </p:sp>
    </p:spTree>
    <p:extLst>
      <p:ext uri="{BB962C8B-B14F-4D97-AF65-F5344CB8AC3E}">
        <p14:creationId xmlns:p14="http://schemas.microsoft.com/office/powerpoint/2010/main" val="391391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C03C4772-8E07-4100-AA85-1FDBBFC15EBC}" type="slidenum">
              <a:rPr lang="en-US" smtClean="0"/>
              <a:t>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View</a:t>
            </a:r>
          </a:p>
          <a:p>
            <a:pPr lvl="1" eaLnBrk="1" hangingPunct="1"/>
            <a:r>
              <a:rPr lang="en-US" dirty="0">
                <a:latin typeface="Arial" charset="0"/>
              </a:rPr>
              <a:t>Review the information about the </a:t>
            </a:r>
            <a:r>
              <a:rPr lang="en-US" dirty="0">
                <a:latin typeface="Courier New" panose="02070309020205020404" pitchFamily="49" charset="0"/>
                <a:cs typeface="Courier New" panose="02070309020205020404" pitchFamily="49" charset="0"/>
              </a:rPr>
              <a:t>CONTROL_FILES</a:t>
            </a:r>
            <a:r>
              <a:rPr lang="en-US" dirty="0">
                <a:latin typeface="Arial" charset="0"/>
              </a:rPr>
              <a:t> parameter. </a:t>
            </a:r>
            <a:r>
              <a:rPr lang="en-US" i="1" dirty="0">
                <a:latin typeface="Arial" charset="0"/>
              </a:rPr>
              <a:t>Oracle Database Reference</a:t>
            </a:r>
            <a:r>
              <a:rPr lang="en-US" dirty="0">
                <a:latin typeface="Arial" charset="0"/>
              </a:rPr>
              <a:t> is a good source of information about parameters. In this example, you'll learn the parameter's data type (string), syntax (</a:t>
            </a:r>
            <a:r>
              <a:rPr lang="en-US" dirty="0">
                <a:latin typeface="Courier New" panose="02070309020205020404" pitchFamily="49" charset="0"/>
                <a:cs typeface="Courier New" panose="02070309020205020404" pitchFamily="49" charset="0"/>
              </a:rPr>
              <a:t>CONTROL_FILES</a:t>
            </a:r>
            <a:r>
              <a:rPr lang="en-US" dirty="0">
                <a:latin typeface="Arial" charset="0"/>
              </a:rPr>
              <a:t> = file name, [, file name]...), default value (operating system-dependent), whether its modifiable (no), whether you can modify its value in a PDB (no), its range of values (1 to 8 file names), whether it is a basic parameter (yes), and details for Oracle Real Application Clusters (multiple instances must have the same value).</a:t>
            </a:r>
          </a:p>
        </p:txBody>
      </p:sp>
    </p:spTree>
    <p:extLst>
      <p:ext uri="{BB962C8B-B14F-4D97-AF65-F5344CB8AC3E}">
        <p14:creationId xmlns:p14="http://schemas.microsoft.com/office/powerpoint/2010/main" val="415214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Using </a:t>
            </a:r>
            <a:r>
              <a:rPr lang="en-US" altLang="en-US" b="1" dirty="0">
                <a:latin typeface="Courier New" panose="02070309020205020404" pitchFamily="49" charset="0"/>
                <a:cs typeface="Courier New" panose="02070309020205020404" pitchFamily="49" charset="0"/>
              </a:rPr>
              <a:t>ALTER</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SESSION</a:t>
            </a:r>
            <a:r>
              <a:rPr lang="en-US" altLang="en-US" b="1" dirty="0">
                <a:latin typeface="Arial" charset="0"/>
              </a:rPr>
              <a:t> or </a:t>
            </a:r>
            <a:r>
              <a:rPr lang="en-US" altLang="en-US" b="1" dirty="0">
                <a:latin typeface="Courier New" panose="02070309020205020404" pitchFamily="49" charset="0"/>
                <a:cs typeface="Courier New" panose="02070309020205020404" pitchFamily="49" charset="0"/>
              </a:rPr>
              <a:t>ALTER</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SYSTEM</a:t>
            </a:r>
            <a:r>
              <a:rPr lang="en-US" altLang="en-US" b="1" dirty="0">
                <a:latin typeface="Arial" charset="0"/>
              </a:rPr>
              <a:t> Commands</a:t>
            </a:r>
          </a:p>
          <a:p>
            <a:pPr lvl="1"/>
            <a:r>
              <a:rPr lang="en-US" altLang="en-US" dirty="0">
                <a:latin typeface="Arial" charset="0"/>
              </a:rPr>
              <a:t>You modify parameters because you want to set capacity limits or improve performance. You can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commands in SQL*Plus to modify parameters. In your own environment, you'll likely only modify the basic initialization parameters to keep your database running with good performance. You can also use EM Express to modify parameters.</a:t>
            </a:r>
          </a:p>
          <a:p>
            <a:pPr lvl="1"/>
            <a:r>
              <a:rPr lang="en-US" altLang="en-US" dirty="0">
                <a:latin typeface="Arial" charset="0"/>
              </a:rPr>
              <a:t>Increasing the values of parameters may improve your system’s performance, but increasing most parameters also increases the SGA size. A larger SGA can improve database performance up to a point. An SGA that is too large can degrade performance if it is swapped in and out of memory. You should set operating system parameters that control virtual memory working areas with the SGA size in mind. The operating system configuration can also limit the maximum size of the SGA.</a:t>
            </a:r>
          </a:p>
          <a:p>
            <a:pPr lvl="1"/>
            <a:r>
              <a:rPr lang="en-US" altLang="en-US" dirty="0">
                <a:latin typeface="Arial" charset="0"/>
              </a:rPr>
              <a:t>Before modifying a parameter, you should query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to learn about how you can modify a parameter.</a:t>
            </a:r>
          </a:p>
          <a:p>
            <a:pPr lvl="2"/>
            <a:r>
              <a:rPr lang="en-US" altLang="en-US" dirty="0">
                <a:latin typeface="Arial" charset="0"/>
              </a:rPr>
              <a:t>The </a:t>
            </a:r>
            <a:r>
              <a:rPr lang="en-US" altLang="en-US" dirty="0">
                <a:latin typeface="Courier New" panose="02070309020205020404" pitchFamily="49" charset="0"/>
                <a:cs typeface="Courier New" panose="02070309020205020404" pitchFamily="49" charset="0"/>
              </a:rPr>
              <a:t>ISSES_MODIFIABLE</a:t>
            </a:r>
            <a:r>
              <a:rPr lang="en-US" altLang="en-US" dirty="0">
                <a:latin typeface="Arial" charset="0"/>
              </a:rPr>
              <a:t> column value tells you whether you can change the parameter for your current session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or not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by using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command. You can change some parameters at the session level, but not all. Changes are applied to your current session immediately (dynamically) and expire when you end your session. Parameters with a value of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are referred to as session-level parameters. </a:t>
            </a:r>
          </a:p>
          <a:p>
            <a:pPr marL="304746" lvl="2" indent="0">
              <a:buNone/>
            </a:pPr>
            <a:r>
              <a:rPr lang="en-US" altLang="en-US" dirty="0">
                <a:latin typeface="Arial" charset="0"/>
              </a:rPr>
              <a:t>	Example: </a:t>
            </a:r>
            <a:r>
              <a:rPr lang="en-US" altLang="en-US" dirty="0">
                <a:latin typeface="Courier New" panose="02070309020205020404" pitchFamily="49" charset="0"/>
                <a:cs typeface="Courier New" panose="02070309020205020404" pitchFamily="49" charset="0"/>
              </a:rPr>
              <a:t>SQL&gt; ALTER SESSION SET NLS_DATE_FORMAT ='mon dd yyyy';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389D1703-8B24-4276-B44E-8E81EC7B6A9C}"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6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7 - </a:t>
            </a:r>
            <a:fld id="{59B2DA7E-1820-43D1-9EDC-6740876F4B30}" type="slidenum">
              <a:rPr lang="en-US" smtClean="0"/>
              <a:t>8</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ISSYS_MODIFIABLE</a:t>
            </a:r>
            <a:r>
              <a:rPr lang="en-US" dirty="0">
                <a:latin typeface="Arial" charset="0"/>
              </a:rPr>
              <a:t> column value tells you when a system-level change to the parameter, made by using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takes effect.</a:t>
            </a:r>
          </a:p>
          <a:p>
            <a:pPr lvl="3" eaLnBrk="1" hangingPunct="1"/>
            <a:r>
              <a:rPr lang="en-US" dirty="0">
                <a:latin typeface="Courier New" panose="02070309020205020404" pitchFamily="49" charset="0"/>
                <a:cs typeface="Courier New" panose="02070309020205020404" pitchFamily="49" charset="0"/>
              </a:rPr>
              <a:t>IMMEDIATE</a:t>
            </a:r>
            <a:r>
              <a:rPr lang="en-US" dirty="0">
                <a:latin typeface="Arial" charset="0"/>
              </a:rPr>
              <a:t> means the change will take effect immediately and be applied to all current sessions.</a:t>
            </a:r>
          </a:p>
          <a:p>
            <a:pPr lvl="3" eaLnBrk="1" hangingPunct="1"/>
            <a:r>
              <a:rPr lang="en-US" dirty="0">
                <a:latin typeface="Courier New" panose="02070309020205020404" pitchFamily="49" charset="0"/>
                <a:cs typeface="Courier New" panose="02070309020205020404" pitchFamily="49" charset="0"/>
              </a:rPr>
              <a:t>DEFFERED</a:t>
            </a:r>
            <a:r>
              <a:rPr lang="en-US" dirty="0">
                <a:latin typeface="Arial" charset="0"/>
              </a:rPr>
              <a:t> means the change will take effect in subsequent sessions.</a:t>
            </a:r>
          </a:p>
          <a:p>
            <a:pPr lvl="3" eaLnBrk="1" hangingPunct="1"/>
            <a:r>
              <a:rPr lang="en-US" dirty="0">
                <a:latin typeface="Courier New" panose="02070309020205020404" pitchFamily="49" charset="0"/>
                <a:cs typeface="Courier New" panose="02070309020205020404" pitchFamily="49" charset="0"/>
              </a:rPr>
              <a:t>FALSE</a:t>
            </a:r>
            <a:r>
              <a:rPr lang="en-US" dirty="0">
                <a:latin typeface="Arial" charset="0"/>
              </a:rPr>
              <a:t> means the change will take effect in subsequent instances.</a:t>
            </a:r>
          </a:p>
          <a:p>
            <a:pPr marL="304746" lvl="2" indent="0" eaLnBrk="1" hangingPunct="1">
              <a:buNone/>
            </a:pPr>
            <a:r>
              <a:rPr lang="en-US" dirty="0">
                <a:latin typeface="Arial" charset="0"/>
              </a:rPr>
              <a:t>	You can change all parameters at the system level by using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and the change is applied to all sessions.</a:t>
            </a:r>
          </a:p>
          <a:p>
            <a:pPr marL="304746" lvl="2" indent="0" eaLnBrk="1" hangingPunct="1">
              <a:buNone/>
            </a:pPr>
            <a:r>
              <a:rPr lang="en-US" dirty="0">
                <a:latin typeface="Arial" charset="0"/>
              </a:rPr>
              <a:t>	Parameters with a value of </a:t>
            </a:r>
            <a:r>
              <a:rPr lang="en-US" dirty="0">
                <a:latin typeface="Courier New" panose="02070309020205020404" pitchFamily="49" charset="0"/>
                <a:cs typeface="Courier New" panose="02070309020205020404" pitchFamily="49" charset="0"/>
              </a:rPr>
              <a:t>FALSE</a:t>
            </a:r>
            <a:r>
              <a:rPr lang="en-US" dirty="0">
                <a:latin typeface="Arial" charset="0"/>
              </a:rPr>
              <a:t> are referred to as static parameters. For static 	parameters, you need to shut down and restart the database instance to implement the 	change. Also, the database instance must have been started with an SPFILE.</a:t>
            </a:r>
          </a:p>
          <a:p>
            <a:pPr marL="304746" lvl="2" indent="0" eaLnBrk="1" hangingPunct="1">
              <a:buNone/>
            </a:pPr>
            <a:r>
              <a:rPr lang="en-US" dirty="0">
                <a:latin typeface="Arial" charset="0"/>
              </a:rPr>
              <a:t>	Example: </a:t>
            </a:r>
            <a:r>
              <a:rPr lang="en-US" dirty="0">
                <a:latin typeface="Courier New" panose="02070309020205020404" pitchFamily="49" charset="0"/>
                <a:cs typeface="Courier New" panose="02070309020205020404" pitchFamily="49" charset="0"/>
              </a:rPr>
              <a:t>SQL&gt; ALTER SYSTEM SET SEC_MAX_FAILED_LOGIN_ATTEMPTS=2 	SCOPE=SPFILE;</a:t>
            </a:r>
            <a:r>
              <a:rPr lang="en-US" dirty="0">
                <a:latin typeface="Arial" charset="0"/>
              </a:rPr>
              <a:t>  </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ISPDB_MODIFIABLE</a:t>
            </a:r>
            <a:r>
              <a:rPr lang="en-US" dirty="0">
                <a:latin typeface="Arial" charset="0"/>
              </a:rPr>
              <a:t> column value tells you whether you can (</a:t>
            </a:r>
            <a:r>
              <a:rPr lang="en-US" dirty="0">
                <a:latin typeface="Courier New" panose="02070309020205020404" pitchFamily="49" charset="0"/>
                <a:cs typeface="Courier New" panose="02070309020205020404" pitchFamily="49" charset="0"/>
              </a:rPr>
              <a:t>TRUE</a:t>
            </a:r>
            <a:r>
              <a:rPr lang="en-US" dirty="0">
                <a:latin typeface="Arial" charset="0"/>
              </a:rPr>
              <a:t>) or can't (</a:t>
            </a:r>
            <a:r>
              <a:rPr lang="en-US" dirty="0">
                <a:latin typeface="Courier New" panose="02070309020205020404" pitchFamily="49" charset="0"/>
                <a:cs typeface="Courier New" panose="02070309020205020404" pitchFamily="49" charset="0"/>
              </a:rPr>
              <a:t>FALSE</a:t>
            </a:r>
            <a:r>
              <a:rPr lang="en-US" dirty="0">
                <a:latin typeface="Arial" charset="0"/>
              </a:rPr>
              <a:t>) modify the parameter inside a PDB. In a non-CDB, the value of this column is </a:t>
            </a:r>
            <a:r>
              <a:rPr lang="en-US" dirty="0">
                <a:latin typeface="Courier New" panose="02070309020205020404" pitchFamily="49" charset="0"/>
                <a:cs typeface="Courier New" panose="02070309020205020404" pitchFamily="49" charset="0"/>
              </a:rPr>
              <a:t>NULL</a:t>
            </a:r>
            <a:r>
              <a:rPr lang="en-US" dirty="0">
                <a:latin typeface="Arial" charset="0"/>
              </a:rPr>
              <a:t>.</a:t>
            </a:r>
          </a:p>
          <a:p>
            <a:pPr lvl="1" eaLnBrk="1" hangingPunct="1"/>
            <a:r>
              <a:rPr lang="en-US" b="1" dirty="0">
                <a:latin typeface="Arial" charset="0"/>
              </a:rPr>
              <a:t>Setting the Scope in the </a:t>
            </a:r>
            <a:r>
              <a:rPr lang="en-US" b="1" dirty="0">
                <a:latin typeface="Courier New" panose="02070309020205020404" pitchFamily="49" charset="0"/>
                <a:cs typeface="Courier New" panose="02070309020205020404" pitchFamily="49" charset="0"/>
              </a:rPr>
              <a:t>ALTER</a:t>
            </a:r>
            <a:r>
              <a:rPr lang="en-US" b="1" dirty="0">
                <a:latin typeface="Arial" charset="0"/>
              </a:rPr>
              <a:t> </a:t>
            </a:r>
            <a:r>
              <a:rPr lang="en-US" b="1" dirty="0">
                <a:latin typeface="Courier New" panose="02070309020205020404" pitchFamily="49" charset="0"/>
                <a:cs typeface="Courier New" panose="02070309020205020404" pitchFamily="49" charset="0"/>
              </a:rPr>
              <a:t>SYSTEM</a:t>
            </a:r>
            <a:r>
              <a:rPr lang="en-US" b="1" dirty="0">
                <a:latin typeface="Arial" charset="0"/>
              </a:rPr>
              <a:t> Command</a:t>
            </a:r>
          </a:p>
          <a:p>
            <a:pPr lvl="1" eaLnBrk="1" hangingPunct="1"/>
            <a:r>
              <a:rPr lang="en-US" dirty="0">
                <a:latin typeface="Arial" charset="0"/>
              </a:rPr>
              <a:t>Use the </a:t>
            </a:r>
            <a:r>
              <a:rPr lang="en-US" dirty="0">
                <a:latin typeface="Courier New" panose="02070309020205020404" pitchFamily="49" charset="0"/>
                <a:cs typeface="Courier New" panose="02070309020205020404" pitchFamily="49" charset="0"/>
              </a:rPr>
              <a:t>SCOPE</a:t>
            </a:r>
            <a:r>
              <a:rPr lang="en-US" dirty="0">
                <a:latin typeface="Arial" charset="0"/>
              </a:rPr>
              <a:t> clause with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to tell the system where to update the system-level parameter. This location dictates how long the change will stay in effect. Scope also depends on whether you started the database instance by using a PFILE or an SPFILE. Scope can have the following values:</a:t>
            </a:r>
          </a:p>
          <a:p>
            <a:pPr lvl="2" eaLnBrk="1" hangingPunct="1"/>
            <a:r>
              <a:rPr lang="en-US" dirty="0">
                <a:latin typeface="Courier New" panose="02070309020205020404" pitchFamily="49" charset="0"/>
                <a:cs typeface="Courier New" panose="02070309020205020404" pitchFamily="49" charset="0"/>
              </a:rPr>
              <a:t>MEMORY</a:t>
            </a:r>
            <a:r>
              <a:rPr lang="en-US" dirty="0">
                <a:latin typeface="Arial" charset="0"/>
              </a:rPr>
              <a:t>: This value tells the system to make the parameter change in memory only. The change will take effect immediately, but not persist in subsequent sessions. If you started the database instance by using a PFILE, then this is the only scope you can specify. This specification is not allowed for static parameters.</a:t>
            </a:r>
          </a:p>
          <a:p>
            <a:pPr lvl="2" eaLnBrk="1" hangingPunct="1"/>
            <a:r>
              <a:rPr lang="en-US" dirty="0">
                <a:latin typeface="Courier New" panose="02070309020205020404" pitchFamily="49" charset="0"/>
                <a:cs typeface="Courier New" panose="02070309020205020404" pitchFamily="49" charset="0"/>
              </a:rPr>
              <a:t>SPFILE</a:t>
            </a:r>
            <a:r>
              <a:rPr lang="en-US" dirty="0">
                <a:latin typeface="Arial" charset="0"/>
              </a:rPr>
              <a:t>: This value tells the system to make the parameter change in the SPFILE only. The change will take effect immediately and persist after you restart the database instance. This is the only scope allowed for static parameters.</a:t>
            </a:r>
          </a:p>
          <a:p>
            <a:pPr lvl="2" eaLnBrk="1" hangingPunct="1"/>
            <a:r>
              <a:rPr lang="en-US" dirty="0">
                <a:latin typeface="Courier New" panose="02070309020205020404" pitchFamily="49" charset="0"/>
                <a:cs typeface="Courier New" panose="02070309020205020404" pitchFamily="49" charset="0"/>
              </a:rPr>
              <a:t>BOTH</a:t>
            </a:r>
            <a:r>
              <a:rPr lang="en-US" dirty="0">
                <a:latin typeface="Arial" charset="0"/>
              </a:rPr>
              <a:t>: This value tells the system to make the parameter change in both memory and in the SPFILE. The change will take effect immediately and persist after you restart the database instance. If you started the database instance by using an SPFILE, then </a:t>
            </a:r>
            <a:r>
              <a:rPr lang="en-US" dirty="0">
                <a:latin typeface="Courier New" panose="02070309020205020404" pitchFamily="49" charset="0"/>
                <a:cs typeface="Courier New" panose="02070309020205020404" pitchFamily="49" charset="0"/>
              </a:rPr>
              <a:t>BOTH</a:t>
            </a:r>
            <a:r>
              <a:rPr lang="en-US" dirty="0">
                <a:latin typeface="Arial" charset="0"/>
              </a:rPr>
              <a:t> is the default.</a:t>
            </a:r>
          </a:p>
          <a:p>
            <a:pPr lvl="1" eaLnBrk="1" hangingPunct="1"/>
            <a:r>
              <a:rPr lang="en-US" b="1" dirty="0">
                <a:latin typeface="Arial" charset="0"/>
              </a:rPr>
              <a:t>Using the </a:t>
            </a:r>
            <a:r>
              <a:rPr lang="en-US" b="1" dirty="0">
                <a:latin typeface="Courier New" panose="02070309020205020404" pitchFamily="49" charset="0"/>
                <a:cs typeface="Courier New" panose="02070309020205020404" pitchFamily="49" charset="0"/>
              </a:rPr>
              <a:t>DEFERRED</a:t>
            </a:r>
            <a:r>
              <a:rPr lang="en-US" b="1" dirty="0">
                <a:latin typeface="Arial" charset="0"/>
              </a:rPr>
              <a:t> Keyword</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DEFFERED</a:t>
            </a:r>
            <a:r>
              <a:rPr lang="en-US" dirty="0">
                <a:latin typeface="Arial" charset="0"/>
              </a:rPr>
              <a:t> keyword tells the system to make the parameter change effective only for future sessions. You must specify </a:t>
            </a:r>
            <a:r>
              <a:rPr lang="en-US" dirty="0">
                <a:latin typeface="Courier New" panose="02070309020205020404" pitchFamily="49" charset="0"/>
                <a:cs typeface="Courier New" panose="02070309020205020404" pitchFamily="49" charset="0"/>
              </a:rPr>
              <a:t>DEFERRED</a:t>
            </a:r>
            <a:r>
              <a:rPr lang="en-US" dirty="0">
                <a:latin typeface="Arial" charset="0"/>
              </a:rPr>
              <a:t> in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command if the value of the </a:t>
            </a:r>
            <a:r>
              <a:rPr lang="en-US" dirty="0">
                <a:latin typeface="Courier New" panose="02070309020205020404" pitchFamily="49" charset="0"/>
                <a:cs typeface="Courier New" panose="02070309020205020404" pitchFamily="49" charset="0"/>
              </a:rPr>
              <a:t>ISSYS_MODIFIABLE</a:t>
            </a:r>
            <a:r>
              <a:rPr lang="en-US" dirty="0">
                <a:latin typeface="Arial" charset="0"/>
              </a:rPr>
              <a:t> column is </a:t>
            </a:r>
            <a:r>
              <a:rPr lang="en-US" dirty="0">
                <a:latin typeface="Courier New" panose="02070309020205020404" pitchFamily="49" charset="0"/>
                <a:cs typeface="Courier New" panose="02070309020205020404" pitchFamily="49" charset="0"/>
              </a:rPr>
              <a:t>DEFERRED</a:t>
            </a:r>
            <a:r>
              <a:rPr lang="en-US" dirty="0">
                <a:latin typeface="Arial" charset="0"/>
              </a:rPr>
              <a:t>. If the value of that column is </a:t>
            </a:r>
            <a:r>
              <a:rPr lang="en-US" dirty="0">
                <a:latin typeface="Courier New" panose="02070309020205020404" pitchFamily="49" charset="0"/>
                <a:cs typeface="Courier New" panose="02070309020205020404" pitchFamily="49" charset="0"/>
              </a:rPr>
              <a:t>IMMEDIATE</a:t>
            </a:r>
            <a:r>
              <a:rPr lang="en-US" dirty="0">
                <a:latin typeface="Arial" charset="0"/>
              </a:rPr>
              <a:t>, then the </a:t>
            </a:r>
            <a:r>
              <a:rPr lang="en-US" dirty="0">
                <a:latin typeface="Courier New" panose="02070309020205020404" pitchFamily="49" charset="0"/>
                <a:cs typeface="Courier New" panose="02070309020205020404" pitchFamily="49" charset="0"/>
              </a:rPr>
              <a:t>DEFERRED</a:t>
            </a:r>
            <a:r>
              <a:rPr lang="en-US" dirty="0">
                <a:latin typeface="Arial" charset="0"/>
              </a:rPr>
              <a:t> keyword is optional. If the value of that column is </a:t>
            </a:r>
            <a:r>
              <a:rPr lang="en-US" dirty="0">
                <a:latin typeface="Courier New" panose="02070309020205020404" pitchFamily="49" charset="0"/>
                <a:cs typeface="Courier New" panose="02070309020205020404" pitchFamily="49" charset="0"/>
              </a:rPr>
              <a:t>FALSE</a:t>
            </a:r>
            <a:r>
              <a:rPr lang="en-US" dirty="0">
                <a:latin typeface="Arial" charset="0"/>
              </a:rPr>
              <a:t>, then you cannot specify </a:t>
            </a:r>
            <a:r>
              <a:rPr lang="en-US" dirty="0">
                <a:latin typeface="Courier New" panose="02070309020205020404" pitchFamily="49" charset="0"/>
                <a:cs typeface="Courier New" panose="02070309020205020404" pitchFamily="49" charset="0"/>
              </a:rPr>
              <a:t>DEFERRED</a:t>
            </a:r>
            <a:r>
              <a:rPr lang="en-US" dirty="0">
                <a:latin typeface="Arial" charset="0"/>
              </a:rPr>
              <a:t> in the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SYSTEM</a:t>
            </a:r>
            <a:r>
              <a:rPr lang="en-US" dirty="0">
                <a:latin typeface="Arial" charset="0"/>
              </a:rPr>
              <a:t> statement.</a:t>
            </a:r>
          </a:p>
        </p:txBody>
      </p:sp>
    </p:spTree>
    <p:extLst>
      <p:ext uri="{BB962C8B-B14F-4D97-AF65-F5344CB8AC3E}">
        <p14:creationId xmlns:p14="http://schemas.microsoft.com/office/powerpoint/2010/main" val="199636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Issuing the </a:t>
            </a:r>
            <a:r>
              <a:rPr lang="en-US" altLang="en-US" b="1" dirty="0">
                <a:latin typeface="Courier New" panose="02070309020205020404" pitchFamily="49" charset="0"/>
                <a:cs typeface="Courier New" panose="02070309020205020404" pitchFamily="49" charset="0"/>
              </a:rPr>
              <a:t>SHOW</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PARAMETER</a:t>
            </a:r>
            <a:r>
              <a:rPr lang="en-US" altLang="en-US" b="1" dirty="0">
                <a:latin typeface="Arial" charset="0"/>
              </a:rPr>
              <a:t> Command</a:t>
            </a:r>
          </a:p>
          <a:p>
            <a:pPr lvl="1"/>
            <a:r>
              <a:rPr lang="en-US" altLang="en-US" dirty="0">
                <a:latin typeface="Arial" charset="0"/>
              </a:rPr>
              <a:t>You can issue the </a:t>
            </a:r>
            <a:r>
              <a:rPr lang="en-US" altLang="en-US" dirty="0">
                <a:latin typeface="Courier New" panose="02070309020205020404" pitchFamily="49" charset="0"/>
                <a:cs typeface="Courier New" panose="02070309020205020404" pitchFamily="49" charset="0"/>
              </a:rPr>
              <a:t>SHOW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PARAMETER</a:t>
            </a:r>
            <a:r>
              <a:rPr lang="en-US" altLang="en-US" dirty="0">
                <a:latin typeface="Arial" charset="0"/>
              </a:rPr>
              <a:t> command in SQL*Plus to view information about an initialization parameter (for example, view a parameter's data type and default value). For instance, the following </a:t>
            </a:r>
            <a:r>
              <a:rPr lang="en-US" altLang="en-US" dirty="0">
                <a:latin typeface="Courier New" panose="02070309020205020404" pitchFamily="49" charset="0"/>
                <a:cs typeface="Courier New" panose="02070309020205020404" pitchFamily="49" charset="0"/>
              </a:rPr>
              <a:t>SHOW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PARAMETER</a:t>
            </a:r>
            <a:r>
              <a:rPr lang="en-US" altLang="en-US" dirty="0">
                <a:latin typeface="Arial" charset="0"/>
              </a:rPr>
              <a:t> command returns information about parameters whose names contain the word “para.”</a:t>
            </a:r>
          </a:p>
          <a:p>
            <a:pPr lvl="1"/>
            <a:r>
              <a:rPr lang="en-US" altLang="en-US" dirty="0">
                <a:latin typeface="Courier New" panose="02070309020205020404" pitchFamily="49" charset="0"/>
                <a:cs typeface="Courier New" panose="02070309020205020404" pitchFamily="49" charset="0"/>
              </a:rPr>
              <a:t>SQL&gt; SHOW PARAMETER para</a:t>
            </a:r>
          </a:p>
          <a:p>
            <a:pPr lvl="1"/>
            <a:r>
              <a:rPr lang="en-US" altLang="en-US" dirty="0">
                <a:latin typeface="Courier New" panose="02070309020205020404" pitchFamily="49" charset="0"/>
                <a:cs typeface="Courier New" panose="02070309020205020404" pitchFamily="49" charset="0"/>
              </a:rPr>
              <a:t>NAME                                 TYPE        VALUE</a:t>
            </a:r>
          </a:p>
          <a:p>
            <a:pPr lvl="1"/>
            <a:r>
              <a:rPr lang="en-US" altLang="en-US" dirty="0">
                <a:latin typeface="Courier New" panose="02070309020205020404" pitchFamily="49" charset="0"/>
                <a:cs typeface="Courier New" panose="02070309020205020404" pitchFamily="49" charset="0"/>
              </a:rPr>
              <a:t>------------------------------------ ----------- ---------------------</a:t>
            </a:r>
          </a:p>
          <a:p>
            <a:pPr lvl="1"/>
            <a:r>
              <a:rPr lang="en-US" altLang="en-US" dirty="0">
                <a:latin typeface="Courier New" panose="02070309020205020404" pitchFamily="49" charset="0"/>
                <a:cs typeface="Courier New" panose="02070309020205020404" pitchFamily="49" charset="0"/>
              </a:rPr>
              <a:t>cell_offload_parameters              string</a:t>
            </a:r>
          </a:p>
          <a:p>
            <a:pPr lvl="1"/>
            <a:r>
              <a:rPr lang="en-US" altLang="en-US" dirty="0">
                <a:latin typeface="Courier New" panose="02070309020205020404" pitchFamily="49" charset="0"/>
                <a:cs typeface="Courier New" panose="02070309020205020404" pitchFamily="49" charset="0"/>
              </a:rPr>
              <a:t>fast_start_parallel_rollback         string      LOW</a:t>
            </a:r>
          </a:p>
          <a:p>
            <a:pPr lvl="1"/>
            <a:r>
              <a:rPr lang="en-US" altLang="en-US" dirty="0">
                <a:latin typeface="Courier New" panose="02070309020205020404" pitchFamily="49" charset="0"/>
                <a:cs typeface="Courier New" panose="02070309020205020404" pitchFamily="49" charset="0"/>
              </a:rPr>
              <a:t>parallel_adaptive_multi_user         boolean     TRUE</a:t>
            </a:r>
          </a:p>
          <a:p>
            <a:pPr lvl="1"/>
            <a:r>
              <a:rPr lang="en-US" altLang="en-US" dirty="0">
                <a:latin typeface="Courier New" panose="02070309020205020404" pitchFamily="49" charset="0"/>
                <a:cs typeface="Courier New" panose="02070309020205020404" pitchFamily="49" charset="0"/>
              </a:rPr>
              <a:t>parallel_automatic_tuning            boolean     FALSE</a:t>
            </a:r>
          </a:p>
          <a:p>
            <a:pPr lvl="1"/>
            <a:endParaRPr lang="en-US" altLang="en-US" b="1" dirty="0">
              <a:latin typeface="Arial" charset="0"/>
            </a:endParaRPr>
          </a:p>
          <a:p>
            <a:pPr lvl="1"/>
            <a:r>
              <a:rPr lang="en-US" altLang="en-US" b="1" dirty="0">
                <a:latin typeface="Arial" charset="0"/>
              </a:rPr>
              <a:t>Querying Views</a:t>
            </a:r>
          </a:p>
          <a:p>
            <a:pPr lvl="1"/>
            <a:r>
              <a:rPr lang="en-US" altLang="en-US" dirty="0">
                <a:latin typeface="Arial" charset="0"/>
              </a:rPr>
              <a:t>You can also query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in SQL*Plus to view information about an initialization parameter. For example, the following query against the </a:t>
            </a:r>
            <a:r>
              <a:rPr lang="en-US" altLang="en-US" dirty="0">
                <a:latin typeface="Courier New" panose="02070309020205020404" pitchFamily="49" charset="0"/>
                <a:cs typeface="Courier New" panose="02070309020205020404" pitchFamily="49" charset="0"/>
              </a:rPr>
              <a:t>V$PARAMETER</a:t>
            </a:r>
            <a:r>
              <a:rPr lang="en-US" altLang="en-US" dirty="0">
                <a:latin typeface="Arial" charset="0"/>
              </a:rPr>
              <a:t> view returns information about parameters whose names contain the word “pool.”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7 - </a:t>
            </a:r>
            <a:fld id="{1D9AB821-C90D-462C-9DA4-99BD9F3DB8ED}"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62524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9210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62903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44148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62F7891-03E3-4B12-ABB3-4A88BD0ACB5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7043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F7891-03E3-4B12-ABB3-4A88BD0ACB5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75724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62F7891-03E3-4B12-ABB3-4A88BD0ACB5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96498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62F7891-03E3-4B12-ABB3-4A88BD0ACB5E}"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69499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62F7891-03E3-4B12-ABB3-4A88BD0ACB5E}"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89797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F7891-03E3-4B12-ABB3-4A88BD0ACB5E}"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136941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F7891-03E3-4B12-ABB3-4A88BD0ACB5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37986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F7891-03E3-4B12-ABB3-4A88BD0ACB5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CE6506F-C4D4-4C66-9D73-A074A9D96EFA}" type="slidenum">
              <a:rPr lang="" smtClean="0"/>
              <a:t>‹#›</a:t>
            </a:fld>
            <a:endParaRPr lang=""/>
          </a:p>
        </p:txBody>
      </p:sp>
    </p:spTree>
    <p:extLst>
      <p:ext uri="{BB962C8B-B14F-4D97-AF65-F5344CB8AC3E}">
        <p14:creationId xmlns:p14="http://schemas.microsoft.com/office/powerpoint/2010/main" val="247142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F7891-03E3-4B12-ABB3-4A88BD0ACB5E}"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6506F-C4D4-4C66-9D73-A074A9D96EFA}" type="slidenum">
              <a:rPr lang="" smtClean="0"/>
              <a:t>‹#›</a:t>
            </a:fld>
            <a:endParaRPr lang=""/>
          </a:p>
        </p:txBody>
      </p:sp>
    </p:spTree>
    <p:extLst>
      <p:ext uri="{BB962C8B-B14F-4D97-AF65-F5344CB8AC3E}">
        <p14:creationId xmlns:p14="http://schemas.microsoft.com/office/powerpoint/2010/main" val="39003378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590800"/>
            <a:ext cx="10512862" cy="1325563"/>
          </a:xfrm>
        </p:spPr>
        <p:txBody>
          <a:bodyPr/>
          <a:lstStyle/>
          <a:p>
            <a:r>
              <a:rPr lang="en-US" dirty="0"/>
              <a:t>Managing Database Instances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956764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Starting the Oracle Database </a:t>
            </a:r>
            <a:r>
              <a:rPr lang="en-US" dirty="0" smtClean="0"/>
              <a:t>Instance</a:t>
            </a:r>
            <a:br>
              <a:rPr lang="en-US" dirty="0" smtClean="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12" y="1311302"/>
            <a:ext cx="10058400" cy="4235396"/>
          </a:xfrm>
          <a:prstGeom prst="rect">
            <a:avLst/>
          </a:prstGeom>
        </p:spPr>
      </p:pic>
      <p:cxnSp>
        <p:nvCxnSpPr>
          <p:cNvPr id="4" name="Straight Arrow Connector 3"/>
          <p:cNvCxnSpPr/>
          <p:nvPr/>
        </p:nvCxnSpPr>
        <p:spPr bwMode="auto">
          <a:xfrm flipV="1">
            <a:off x="1130123" y="1288724"/>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77454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Shutting Down an Oracle Database </a:t>
            </a:r>
            <a:r>
              <a:rPr lang="en-US" dirty="0" smtClean="0"/>
              <a:t>Instance</a:t>
            </a:r>
            <a:br>
              <a:rPr lang="en-US" dirty="0" smtClean="0"/>
            </a:br>
            <a:endParaRPr lang="en-US" altLang="es-MX" dirty="0"/>
          </a:p>
        </p:txBody>
      </p:sp>
      <p:sp>
        <p:nvSpPr>
          <p:cNvPr id="9219" name="Content Placeholder 9"/>
          <p:cNvSpPr>
            <a:spLocks noGrp="1"/>
          </p:cNvSpPr>
          <p:nvPr>
            <p:ph idx="1"/>
          </p:nvPr>
        </p:nvSpPr>
        <p:spPr>
          <a:xfrm>
            <a:off x="622138" y="1242485"/>
            <a:ext cx="10944549" cy="1442268"/>
          </a:xfrm>
        </p:spPr>
        <p:txBody>
          <a:bodyPr>
            <a:normAutofit lnSpcReduction="10000"/>
          </a:bodyPr>
          <a:lstStyle/>
          <a:p>
            <a:pPr lvl="1">
              <a:defRPr/>
            </a:pPr>
            <a:r>
              <a:rPr lang="en-US" dirty="0"/>
              <a:t>Sometimes you need to shut down the database instance (for example, to change a static parameter or patch the database server).</a:t>
            </a:r>
          </a:p>
          <a:p>
            <a:pPr lvl="1">
              <a:defRPr/>
            </a:pPr>
            <a:r>
              <a:rPr lang="en-US" dirty="0"/>
              <a:t>Use the </a:t>
            </a:r>
            <a:r>
              <a:rPr lang="en-US" dirty="0">
                <a:latin typeface="Courier New" panose="02070309020205020404" pitchFamily="49" charset="0"/>
                <a:cs typeface="Courier New" panose="02070309020205020404" pitchFamily="49" charset="0"/>
              </a:rPr>
              <a:t>SHUTDOWN</a:t>
            </a:r>
            <a:r>
              <a:rPr lang="en-US" dirty="0"/>
              <a:t> command to shut down the database instance in various modes: </a:t>
            </a:r>
            <a:r>
              <a:rPr lang="en-US" dirty="0">
                <a:latin typeface="Courier New" panose="02070309020205020404" pitchFamily="49" charset="0"/>
                <a:cs typeface="Courier New" panose="02070309020205020404" pitchFamily="49" charset="0"/>
              </a:rPr>
              <a:t>ABORT</a:t>
            </a:r>
            <a:r>
              <a:rPr lang="en-US" dirty="0"/>
              <a:t>, </a:t>
            </a:r>
            <a:r>
              <a:rPr lang="en-US" dirty="0">
                <a:latin typeface="Courier New" panose="02070309020205020404" pitchFamily="49" charset="0"/>
                <a:cs typeface="Courier New" panose="02070309020205020404" pitchFamily="49" charset="0"/>
              </a:rPr>
              <a:t>IMMEDIATE</a:t>
            </a:r>
            <a:r>
              <a:rPr lang="en-US" dirty="0"/>
              <a:t>, </a:t>
            </a:r>
            <a:r>
              <a:rPr lang="en-US" dirty="0">
                <a:latin typeface="Courier New" panose="02070309020205020404" pitchFamily="49" charset="0"/>
                <a:cs typeface="Courier New" panose="02070309020205020404" pitchFamily="49" charset="0"/>
              </a:rPr>
              <a:t>TRANSACTIONAL</a:t>
            </a:r>
            <a:r>
              <a:rPr lang="en-US" dirty="0"/>
              <a:t>, and </a:t>
            </a:r>
            <a:r>
              <a:rPr lang="en-US" dirty="0">
                <a:latin typeface="Courier New" panose="02070309020205020404" pitchFamily="49" charset="0"/>
                <a:cs typeface="Courier New" panose="02070309020205020404" pitchFamily="49" charset="0"/>
              </a:rPr>
              <a:t>NORMAL</a:t>
            </a:r>
            <a:r>
              <a:rPr lang="en-US" dirty="0"/>
              <a:t>.</a:t>
            </a:r>
          </a:p>
        </p:txBody>
      </p:sp>
      <p:graphicFrame>
        <p:nvGraphicFramePr>
          <p:cNvPr id="4" name="Group 465"/>
          <p:cNvGraphicFramePr>
            <a:graphicFrameLocks noGrp="1"/>
          </p:cNvGraphicFramePr>
          <p:nvPr>
            <p:extLst>
              <p:ext uri="{D42A27DB-BD31-4B8C-83A1-F6EECF244321}">
                <p14:modId xmlns:p14="http://schemas.microsoft.com/office/powerpoint/2010/main" val="3312739658"/>
              </p:ext>
            </p:extLst>
          </p:nvPr>
        </p:nvGraphicFramePr>
        <p:xfrm>
          <a:off x="841154" y="2781018"/>
          <a:ext cx="10506516" cy="3261360"/>
        </p:xfrm>
        <a:graphic>
          <a:graphicData uri="http://schemas.openxmlformats.org/drawingml/2006/table">
            <a:tbl>
              <a:tblPr firstRow="1" firstCol="1" bandRow="1">
                <a:tableStyleId>{5FD0F851-EC5A-4D38-B0AD-8093EC10F338}</a:tableStyleId>
              </a:tblPr>
              <a:tblGrid>
                <a:gridCol w="2889998">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2438400">
                  <a:extLst>
                    <a:ext uri="{9D8B030D-6E8A-4147-A177-3AD203B41FA5}">
                      <a16:colId xmlns:a16="http://schemas.microsoft.com/office/drawing/2014/main" xmlns="" val="20003"/>
                    </a:ext>
                  </a:extLst>
                </a:gridCol>
                <a:gridCol w="1368118">
                  <a:extLst>
                    <a:ext uri="{9D8B030D-6E8A-4147-A177-3AD203B41FA5}">
                      <a16:colId xmlns:a16="http://schemas.microsoft.com/office/drawing/2014/main" xmlns="" val="2940605277"/>
                    </a:ext>
                  </a:extLst>
                </a:gridCol>
              </a:tblGrid>
              <a:tr h="4585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ABORT</a:t>
                      </a:r>
                      <a:endPar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IMMEDIATE</a:t>
                      </a: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TRANSACTIONAL</a:t>
                      </a: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NORMAL</a:t>
                      </a: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3072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Allows new connections</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69471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Waits until current sessions end</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69471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rPr>
                        <a:t>Waits until current transactions end</a:t>
                      </a:r>
                      <a:endParaRPr kumimoji="0" lang="en-US" sz="19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No</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rPr>
                        <a:t>Yes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55022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Forces a checkpoint and closes files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Yes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779478443"/>
                  </a:ext>
                </a:extLst>
              </a:tr>
            </a:tbl>
          </a:graphicData>
        </a:graphic>
      </p:graphicFrame>
    </p:spTree>
    <p:custDataLst>
      <p:tags r:id="rId1"/>
    </p:custDataLst>
    <p:extLst>
      <p:ext uri="{BB962C8B-B14F-4D97-AF65-F5344CB8AC3E}">
        <p14:creationId xmlns:p14="http://schemas.microsoft.com/office/powerpoint/2010/main" val="3218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4855029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8600"/>
            <a:ext cx="10285630" cy="526696"/>
          </a:xfrm>
        </p:spPr>
        <p:txBody>
          <a:bodyPr>
            <a:normAutofit fontScale="90000"/>
          </a:bodyPr>
          <a:lstStyle/>
          <a:p>
            <a:pPr eaLnBrk="1" hangingPunct="1"/>
            <a:r>
              <a:rPr lang="en-US" dirty="0"/>
              <a:t>Comparing </a:t>
            </a:r>
            <a:r>
              <a:rPr lang="en-US" dirty="0">
                <a:latin typeface="Courier New" panose="02070309020205020404" pitchFamily="49" charset="0"/>
                <a:cs typeface="Courier New" panose="02070309020205020404" pitchFamily="49" charset="0"/>
              </a:rPr>
              <a:t>SHUTDOWN</a:t>
            </a:r>
            <a:r>
              <a:rPr lang="en-US" dirty="0"/>
              <a:t> Modes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251" y="990600"/>
            <a:ext cx="7460961" cy="5181599"/>
          </a:xfrm>
          <a:prstGeom prst="rect">
            <a:avLst/>
          </a:prstGeom>
        </p:spPr>
      </p:pic>
      <p:cxnSp>
        <p:nvCxnSpPr>
          <p:cNvPr id="4" name="Straight Arrow Connector 3"/>
          <p:cNvCxnSpPr/>
          <p:nvPr/>
        </p:nvCxnSpPr>
        <p:spPr bwMode="auto">
          <a:xfrm flipV="1">
            <a:off x="5103812" y="1447800"/>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5" name="Straight Arrow Connector 4"/>
          <p:cNvCxnSpPr/>
          <p:nvPr/>
        </p:nvCxnSpPr>
        <p:spPr bwMode="auto">
          <a:xfrm flipV="1">
            <a:off x="7401101" y="3276600"/>
            <a:ext cx="22578" cy="152400"/>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8" name="Straight Arrow Connector 7"/>
          <p:cNvCxnSpPr/>
          <p:nvPr/>
        </p:nvCxnSpPr>
        <p:spPr bwMode="auto">
          <a:xfrm flipV="1">
            <a:off x="7584545" y="1436511"/>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9" name="Straight Arrow Connector 8"/>
          <p:cNvCxnSpPr/>
          <p:nvPr/>
        </p:nvCxnSpPr>
        <p:spPr bwMode="auto">
          <a:xfrm>
            <a:off x="5374745" y="3711222"/>
            <a:ext cx="22578" cy="151342"/>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11" name="Straight Arrow Connector 10"/>
          <p:cNvCxnSpPr/>
          <p:nvPr/>
        </p:nvCxnSpPr>
        <p:spPr bwMode="auto">
          <a:xfrm flipH="1">
            <a:off x="5103812" y="1360840"/>
            <a:ext cx="1" cy="163160"/>
          </a:xfrm>
          <a:prstGeom prst="straightConnector1">
            <a:avLst/>
          </a:prstGeom>
          <a:noFill/>
          <a:ln w="28575" cap="flat" cmpd="sng" algn="ctr">
            <a:solidFill>
              <a:schemeClr val="accent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30965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37442"/>
            <a:ext cx="10133230" cy="760657"/>
          </a:xfrm>
        </p:spPr>
        <p:txBody>
          <a:bodyPr/>
          <a:lstStyle/>
          <a:p>
            <a:pPr eaLnBrk="1" hangingPunct="1"/>
            <a:r>
              <a:rPr lang="en-US" dirty="0"/>
              <a:t>Comparing </a:t>
            </a:r>
            <a:r>
              <a:rPr lang="en-US" dirty="0">
                <a:latin typeface="Courier New" panose="02070309020205020404" pitchFamily="49" charset="0"/>
                <a:cs typeface="Courier New" panose="02070309020205020404" pitchFamily="49" charset="0"/>
              </a:rPr>
              <a:t>SHUTDOWN</a:t>
            </a:r>
            <a:r>
              <a:rPr lang="en-US" dirty="0"/>
              <a:t> Modes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312" y="881309"/>
            <a:ext cx="7696200" cy="5095382"/>
          </a:xfrm>
          <a:prstGeom prst="rect">
            <a:avLst/>
          </a:prstGeom>
        </p:spPr>
      </p:pic>
      <p:cxnSp>
        <p:nvCxnSpPr>
          <p:cNvPr id="4" name="Straight Arrow Connector 3"/>
          <p:cNvCxnSpPr/>
          <p:nvPr/>
        </p:nvCxnSpPr>
        <p:spPr bwMode="auto">
          <a:xfrm flipV="1">
            <a:off x="5047367" y="1425222"/>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5" name="Straight Arrow Connector 4"/>
          <p:cNvCxnSpPr/>
          <p:nvPr/>
        </p:nvCxnSpPr>
        <p:spPr bwMode="auto">
          <a:xfrm flipV="1">
            <a:off x="7389812" y="3285066"/>
            <a:ext cx="22578" cy="152400"/>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6" name="Straight Arrow Connector 5"/>
          <p:cNvCxnSpPr/>
          <p:nvPr/>
        </p:nvCxnSpPr>
        <p:spPr bwMode="auto">
          <a:xfrm flipV="1">
            <a:off x="7587368" y="1391355"/>
            <a:ext cx="0" cy="174978"/>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7" name="Straight Arrow Connector 6"/>
          <p:cNvCxnSpPr/>
          <p:nvPr/>
        </p:nvCxnSpPr>
        <p:spPr bwMode="auto">
          <a:xfrm>
            <a:off x="5307011" y="3666066"/>
            <a:ext cx="22578" cy="151342"/>
          </a:xfrm>
          <a:prstGeom prst="straightConnector1">
            <a:avLst/>
          </a:prstGeom>
          <a:noFill/>
          <a:ln w="28575" cap="flat" cmpd="sng" algn="ctr">
            <a:solidFill>
              <a:schemeClr val="bg2">
                <a:lumMod val="75000"/>
              </a:schemeClr>
            </a:solidFill>
            <a:prstDash val="solid"/>
            <a:round/>
            <a:headEnd type="none" w="sm" len="sm"/>
            <a:tailEnd type="triangle" w="lg" len="lg"/>
          </a:ln>
          <a:effectLst/>
        </p:spPr>
      </p:cxnSp>
      <p:cxnSp>
        <p:nvCxnSpPr>
          <p:cNvPr id="8" name="Straight Arrow Connector 7"/>
          <p:cNvCxnSpPr/>
          <p:nvPr/>
        </p:nvCxnSpPr>
        <p:spPr bwMode="auto">
          <a:xfrm flipH="1">
            <a:off x="5047367" y="1338262"/>
            <a:ext cx="1" cy="163160"/>
          </a:xfrm>
          <a:prstGeom prst="straightConnector1">
            <a:avLst/>
          </a:prstGeom>
          <a:noFill/>
          <a:ln w="28575" cap="flat" cmpd="sng" algn="ctr">
            <a:solidFill>
              <a:schemeClr val="accent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252912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Opening and Closing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4617497"/>
          </a:xfrm>
        </p:spPr>
        <p:txBody>
          <a:bodyPr/>
          <a:lstStyle/>
          <a:p>
            <a:pPr lvl="1">
              <a:defRPr/>
            </a:pPr>
            <a:r>
              <a:rPr lang="en-US" dirty="0"/>
              <a:t>Open/close a PDB to open/close its data files.</a:t>
            </a:r>
          </a:p>
          <a:p>
            <a:pPr lvl="1">
              <a:defRPr/>
            </a:pPr>
            <a:r>
              <a:rPr lang="en-US" dirty="0"/>
              <a:t>A PDB has four open modes:</a:t>
            </a:r>
          </a:p>
          <a:p>
            <a:pPr lvl="2">
              <a:defRPr/>
            </a:pPr>
            <a:r>
              <a:rPr lang="en-US" dirty="0">
                <a:latin typeface="Courier New" panose="02070309020205020404" pitchFamily="49" charset="0"/>
                <a:cs typeface="Courier New" panose="02070309020205020404" pitchFamily="49" charset="0"/>
              </a:rPr>
              <a:t>READ</a:t>
            </a:r>
            <a:r>
              <a:rPr lang="en-US" dirty="0"/>
              <a:t> </a:t>
            </a:r>
            <a:r>
              <a:rPr lang="en-US" dirty="0">
                <a:latin typeface="Courier New" panose="02070309020205020404" pitchFamily="49" charset="0"/>
                <a:cs typeface="Courier New" panose="02070309020205020404" pitchFamily="49" charset="0"/>
              </a:rPr>
              <a:t>WRITE</a:t>
            </a:r>
            <a:r>
              <a:rPr lang="en-US" dirty="0"/>
              <a:t> (the PDB is fully started/opened)</a:t>
            </a:r>
          </a:p>
          <a:p>
            <a:pPr lvl="2">
              <a:defRPr/>
            </a:pPr>
            <a:r>
              <a:rPr lang="en-US" dirty="0">
                <a:latin typeface="Courier New" panose="02070309020205020404" pitchFamily="49" charset="0"/>
                <a:cs typeface="Courier New" panose="02070309020205020404" pitchFamily="49" charset="0"/>
              </a:rPr>
              <a:t>READ</a:t>
            </a:r>
            <a:r>
              <a:rPr lang="en-US" dirty="0"/>
              <a:t> </a:t>
            </a:r>
            <a:r>
              <a:rPr lang="en-US" dirty="0">
                <a:latin typeface="Courier New" panose="02070309020205020404" pitchFamily="49" charset="0"/>
                <a:cs typeface="Courier New" panose="02070309020205020404" pitchFamily="49" charset="0"/>
              </a:rPr>
              <a:t>ONLY</a:t>
            </a:r>
          </a:p>
          <a:p>
            <a:pPr lvl="2">
              <a:defRPr/>
            </a:pPr>
            <a:r>
              <a:rPr lang="en-US" dirty="0">
                <a:latin typeface="Courier New" panose="02070309020205020404" pitchFamily="49" charset="0"/>
                <a:cs typeface="Courier New" panose="02070309020205020404" pitchFamily="49" charset="0"/>
              </a:rPr>
              <a:t>MIGRATE</a:t>
            </a:r>
          </a:p>
          <a:p>
            <a:pPr lvl="2">
              <a:defRPr/>
            </a:pPr>
            <a:r>
              <a:rPr lang="en-US" dirty="0">
                <a:latin typeface="Courier New" panose="02070309020205020404" pitchFamily="49" charset="0"/>
                <a:cs typeface="Courier New" panose="02070309020205020404" pitchFamily="49" charset="0"/>
              </a:rPr>
              <a:t>MOUNTED</a:t>
            </a:r>
            <a:r>
              <a:rPr lang="en-US" dirty="0"/>
              <a:t> (the PDB is shut down/closed)</a:t>
            </a:r>
          </a:p>
          <a:p>
            <a:pPr lvl="1">
              <a:defRPr/>
            </a:pPr>
            <a:r>
              <a:rPr lang="en-US" dirty="0"/>
              <a:t>Use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command or </a:t>
            </a:r>
            <a:r>
              <a:rPr lang="en-US" dirty="0">
                <a:latin typeface="Courier New" panose="02070309020205020404" pitchFamily="49" charset="0"/>
                <a:cs typeface="Courier New" panose="02070309020205020404" pitchFamily="49" charset="0"/>
              </a:rPr>
              <a:t>STARTUP</a:t>
            </a:r>
            <a:r>
              <a:rPr lang="en-US" dirty="0"/>
              <a:t> and </a:t>
            </a:r>
            <a:r>
              <a:rPr lang="en-US" dirty="0">
                <a:latin typeface="Courier New" panose="02070309020205020404" pitchFamily="49" charset="0"/>
                <a:cs typeface="Courier New" panose="02070309020205020404" pitchFamily="49" charset="0"/>
              </a:rPr>
              <a:t>SHUTDOWN</a:t>
            </a:r>
            <a:r>
              <a:rPr lang="en-US" dirty="0"/>
              <a:t> commands to open and close PDBs.</a:t>
            </a:r>
          </a:p>
          <a:p>
            <a:pPr lvl="2">
              <a:defRPr/>
            </a:pPr>
            <a:r>
              <a:rPr lang="en-US" dirty="0"/>
              <a:t>Example: </a:t>
            </a:r>
            <a:r>
              <a:rPr lang="en-US" dirty="0">
                <a:latin typeface="Courier New" panose="02070309020205020404" pitchFamily="49" charset="0"/>
                <a:cs typeface="Courier New" panose="02070309020205020404" pitchFamily="49" charset="0"/>
              </a:rPr>
              <a:t>SQL&gt; ALTER PLUGGABLE DATABASE PDB1 OPEN;</a:t>
            </a:r>
          </a:p>
          <a:p>
            <a:pPr lvl="1">
              <a:defRPr/>
            </a:pPr>
            <a:r>
              <a:rPr lang="en-US" dirty="0"/>
              <a:t>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command lets you change from any open mode to another.</a:t>
            </a:r>
          </a:p>
          <a:p>
            <a:pPr lvl="1">
              <a:defRPr/>
            </a:pPr>
            <a:r>
              <a:rPr lang="en-US" dirty="0"/>
              <a:t>To use the </a:t>
            </a:r>
            <a:r>
              <a:rPr lang="en-US" dirty="0">
                <a:latin typeface="Courier New" panose="02070309020205020404" pitchFamily="49" charset="0"/>
                <a:cs typeface="Courier New" panose="02070309020205020404" pitchFamily="49" charset="0"/>
              </a:rPr>
              <a:t>STARTUP</a:t>
            </a:r>
            <a:r>
              <a:rPr lang="en-US" dirty="0"/>
              <a:t> command, the PDB must be in </a:t>
            </a:r>
            <a:r>
              <a:rPr lang="en-US" dirty="0">
                <a:latin typeface="Courier New" panose="02070309020205020404" pitchFamily="49" charset="0"/>
                <a:cs typeface="Courier New" panose="02070309020205020404" pitchFamily="49" charset="0"/>
              </a:rPr>
              <a:t>MOUNTED</a:t>
            </a:r>
            <a:r>
              <a:rPr lang="en-US" dirty="0"/>
              <a:t> mode.</a:t>
            </a:r>
          </a:p>
        </p:txBody>
      </p:sp>
    </p:spTree>
    <p:custDataLst>
      <p:tags r:id="rId1"/>
    </p:custDataLst>
    <p:extLst>
      <p:ext uri="{BB962C8B-B14F-4D97-AF65-F5344CB8AC3E}">
        <p14:creationId xmlns:p14="http://schemas.microsoft.com/office/powerpoint/2010/main" val="43028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0412" y="152400"/>
            <a:ext cx="9904630" cy="701674"/>
          </a:xfrm>
        </p:spPr>
        <p:txBody>
          <a:bodyPr>
            <a:normAutofit fontScale="90000"/>
          </a:bodyPr>
          <a:lstStyle/>
          <a:p>
            <a:pPr eaLnBrk="1" hangingPunct="1"/>
            <a:r>
              <a:rPr lang="en-US" dirty="0"/>
              <a:t>Working with the Automatic Diagnostic Repository</a:t>
            </a:r>
            <a:endParaRPr lang="en-US" altLang="es-MX" dirty="0"/>
          </a:p>
        </p:txBody>
      </p:sp>
      <p:sp>
        <p:nvSpPr>
          <p:cNvPr id="9219" name="Content Placeholder 9"/>
          <p:cNvSpPr>
            <a:spLocks noGrp="1"/>
          </p:cNvSpPr>
          <p:nvPr>
            <p:ph idx="1"/>
          </p:nvPr>
        </p:nvSpPr>
        <p:spPr>
          <a:xfrm>
            <a:off x="622138" y="1242485"/>
            <a:ext cx="10944549" cy="3665954"/>
          </a:xfrm>
        </p:spPr>
        <p:txBody>
          <a:bodyPr/>
          <a:lstStyle/>
          <a:p>
            <a:pPr>
              <a:defRPr/>
            </a:pPr>
            <a:r>
              <a:rPr lang="en-US" dirty="0"/>
              <a:t>The Automatic Diagnostic Repository (ADR):</a:t>
            </a:r>
          </a:p>
          <a:p>
            <a:pPr lvl="1">
              <a:defRPr/>
            </a:pPr>
            <a:r>
              <a:rPr lang="en-US" dirty="0"/>
              <a:t>Is a file-based repository outside the database</a:t>
            </a:r>
          </a:p>
          <a:p>
            <a:pPr lvl="1">
              <a:defRPr/>
            </a:pPr>
            <a:r>
              <a:rPr lang="en-US" dirty="0"/>
              <a:t>Is a system-wide central tracing and logging repository</a:t>
            </a:r>
          </a:p>
          <a:p>
            <a:pPr lvl="1">
              <a:defRPr/>
            </a:pPr>
            <a:r>
              <a:rPr lang="en-US" dirty="0"/>
              <a:t>Stores database diagnostic data such as:</a:t>
            </a:r>
          </a:p>
          <a:p>
            <a:pPr lvl="2">
              <a:defRPr/>
            </a:pPr>
            <a:r>
              <a:rPr lang="en-US" dirty="0"/>
              <a:t>Traces</a:t>
            </a:r>
          </a:p>
          <a:p>
            <a:pPr lvl="2">
              <a:defRPr/>
            </a:pPr>
            <a:r>
              <a:rPr lang="en-US" dirty="0"/>
              <a:t>Alert log</a:t>
            </a:r>
          </a:p>
          <a:p>
            <a:pPr lvl="2">
              <a:defRPr/>
            </a:pPr>
            <a:r>
              <a:rPr lang="en-US" dirty="0"/>
              <a:t>Health monitor reports</a:t>
            </a:r>
          </a:p>
          <a:p>
            <a:pPr>
              <a:defRPr/>
            </a:pPr>
            <a:endParaRPr lang="en-US" dirty="0"/>
          </a:p>
          <a:p>
            <a:pPr eaLnBrk="1" hangingPunct="1">
              <a:defRPr/>
            </a:pPr>
            <a:endParaRPr lang="en-US" dirty="0"/>
          </a:p>
        </p:txBody>
      </p:sp>
    </p:spTree>
    <p:custDataLst>
      <p:tags r:id="rId1"/>
    </p:custDataLst>
    <p:extLst>
      <p:ext uri="{BB962C8B-B14F-4D97-AF65-F5344CB8AC3E}">
        <p14:creationId xmlns:p14="http://schemas.microsoft.com/office/powerpoint/2010/main" val="1548307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1292754" y="861721"/>
            <a:ext cx="9603316" cy="5324495"/>
            <a:chOff x="830654" y="1268641"/>
            <a:chExt cx="7482693" cy="3017277"/>
          </a:xfrm>
        </p:grpSpPr>
        <p:sp>
          <p:nvSpPr>
            <p:cNvPr id="81" name="Freeform 80"/>
            <p:cNvSpPr/>
            <p:nvPr/>
          </p:nvSpPr>
          <p:spPr bwMode="auto">
            <a:xfrm>
              <a:off x="1005948" y="4240199"/>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2" name="Rounded Rectangle 81"/>
            <p:cNvSpPr/>
            <p:nvPr/>
          </p:nvSpPr>
          <p:spPr bwMode="auto">
            <a:xfrm>
              <a:off x="830654" y="1268641"/>
              <a:ext cx="7482693" cy="3000214"/>
            </a:xfrm>
            <a:prstGeom prst="roundRect">
              <a:avLst>
                <a:gd name="adj" fmla="val 728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3" name="Rectangle 4"/>
          <p:cNvSpPr>
            <a:spLocks noGrp="1" noChangeArrowheads="1"/>
          </p:cNvSpPr>
          <p:nvPr>
            <p:ph type="title"/>
          </p:nvPr>
        </p:nvSpPr>
        <p:spPr>
          <a:xfrm>
            <a:off x="842475" y="169624"/>
            <a:ext cx="10209430" cy="461828"/>
          </a:xfrm>
          <a:noFill/>
        </p:spPr>
        <p:txBody>
          <a:bodyPr>
            <a:normAutofit fontScale="90000"/>
          </a:bodyPr>
          <a:lstStyle/>
          <a:p>
            <a:pPr eaLnBrk="1" hangingPunct="1"/>
            <a:r>
              <a:rPr lang="en-US" altLang="en-US" dirty="0"/>
              <a:t>Automatic Diagnostic Repository</a:t>
            </a:r>
          </a:p>
        </p:txBody>
      </p:sp>
      <p:grpSp>
        <p:nvGrpSpPr>
          <p:cNvPr id="9" name="Group 8"/>
          <p:cNvGrpSpPr/>
          <p:nvPr/>
        </p:nvGrpSpPr>
        <p:grpSpPr>
          <a:xfrm>
            <a:off x="2194340" y="899738"/>
            <a:ext cx="7800145" cy="5058525"/>
            <a:chOff x="2052638" y="1210974"/>
            <a:chExt cx="7800145" cy="5058525"/>
          </a:xfrm>
        </p:grpSpPr>
        <p:sp>
          <p:nvSpPr>
            <p:cNvPr id="7170" name="Freeform 77"/>
            <p:cNvSpPr>
              <a:spLocks/>
            </p:cNvSpPr>
            <p:nvPr/>
          </p:nvSpPr>
          <p:spPr bwMode="auto">
            <a:xfrm>
              <a:off x="7478712" y="5043488"/>
              <a:ext cx="1111875" cy="811212"/>
            </a:xfrm>
            <a:custGeom>
              <a:avLst/>
              <a:gdLst>
                <a:gd name="T0" fmla="*/ 0 w 992"/>
                <a:gd name="T1" fmla="*/ 0 h 464"/>
                <a:gd name="T2" fmla="*/ 2147483647 w 992"/>
                <a:gd name="T3" fmla="*/ 0 h 464"/>
                <a:gd name="T4" fmla="*/ 2147483647 w 992"/>
                <a:gd name="T5" fmla="*/ 2147483647 h 464"/>
                <a:gd name="T6" fmla="*/ 0 60000 65536"/>
                <a:gd name="T7" fmla="*/ 0 60000 65536"/>
                <a:gd name="T8" fmla="*/ 0 60000 65536"/>
                <a:gd name="T9" fmla="*/ 0 w 992"/>
                <a:gd name="T10" fmla="*/ 0 h 464"/>
                <a:gd name="T11" fmla="*/ 992 w 992"/>
                <a:gd name="T12" fmla="*/ 464 h 464"/>
              </a:gdLst>
              <a:ahLst/>
              <a:cxnLst>
                <a:cxn ang="T6">
                  <a:pos x="T0" y="T1"/>
                </a:cxn>
                <a:cxn ang="T7">
                  <a:pos x="T2" y="T3"/>
                </a:cxn>
                <a:cxn ang="T8">
                  <a:pos x="T4" y="T5"/>
                </a:cxn>
              </a:cxnLst>
              <a:rect l="T9" t="T10" r="T11" b="T12"/>
              <a:pathLst>
                <a:path w="992" h="464">
                  <a:moveTo>
                    <a:pt x="0" y="0"/>
                  </a:moveTo>
                  <a:lnTo>
                    <a:pt x="992" y="0"/>
                  </a:lnTo>
                  <a:lnTo>
                    <a:pt x="992" y="46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171" name="Oval 2"/>
            <p:cNvSpPr>
              <a:spLocks noChangeArrowheads="1"/>
            </p:cNvSpPr>
            <p:nvPr/>
          </p:nvSpPr>
          <p:spPr bwMode="auto">
            <a:xfrm>
              <a:off x="3122612" y="2362201"/>
              <a:ext cx="4953000" cy="3463925"/>
            </a:xfrm>
            <a:prstGeom prst="ellipse">
              <a:avLst/>
            </a:prstGeom>
            <a:solidFill>
              <a:srgbClr val="FF99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2" name="Line 3"/>
            <p:cNvSpPr>
              <a:spLocks noChangeShapeType="1"/>
            </p:cNvSpPr>
            <p:nvPr/>
          </p:nvSpPr>
          <p:spPr bwMode="auto">
            <a:xfrm flipV="1">
              <a:off x="5607050" y="2686050"/>
              <a:ext cx="0" cy="1524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74" name="AutoShape 5"/>
            <p:cNvSpPr>
              <a:spLocks noChangeArrowheads="1"/>
            </p:cNvSpPr>
            <p:nvPr/>
          </p:nvSpPr>
          <p:spPr bwMode="auto">
            <a:xfrm>
              <a:off x="5373687" y="2463800"/>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5" name="AutoShape 6"/>
            <p:cNvSpPr>
              <a:spLocks noChangeArrowheads="1"/>
            </p:cNvSpPr>
            <p:nvPr/>
          </p:nvSpPr>
          <p:spPr bwMode="auto">
            <a:xfrm>
              <a:off x="5375276" y="2882900"/>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6" name="AutoShape 7"/>
            <p:cNvSpPr>
              <a:spLocks noChangeArrowheads="1"/>
            </p:cNvSpPr>
            <p:nvPr/>
          </p:nvSpPr>
          <p:spPr bwMode="auto">
            <a:xfrm>
              <a:off x="5375276" y="3303588"/>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7" name="AutoShape 8"/>
            <p:cNvSpPr>
              <a:spLocks noChangeArrowheads="1"/>
            </p:cNvSpPr>
            <p:nvPr/>
          </p:nvSpPr>
          <p:spPr bwMode="auto">
            <a:xfrm>
              <a:off x="5375276" y="3762375"/>
              <a:ext cx="465137" cy="317500"/>
            </a:xfrm>
            <a:prstGeom prst="flowChartPunchedCard">
              <a:avLst/>
            </a:prstGeom>
            <a:solidFill>
              <a:srgbClr val="FFCC66"/>
            </a:solidFill>
            <a:ln w="1905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178" name="AutoShape 9"/>
            <p:cNvSpPr>
              <a:spLocks noChangeArrowheads="1"/>
            </p:cNvSpPr>
            <p:nvPr/>
          </p:nvSpPr>
          <p:spPr bwMode="auto">
            <a:xfrm>
              <a:off x="5375276" y="4224338"/>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cxnSp>
          <p:nvCxnSpPr>
            <p:cNvPr id="7179" name="AutoShape 10"/>
            <p:cNvCxnSpPr>
              <a:cxnSpLocks noChangeShapeType="1"/>
            </p:cNvCxnSpPr>
            <p:nvPr/>
          </p:nvCxnSpPr>
          <p:spPr bwMode="auto">
            <a:xfrm rot="5400000">
              <a:off x="5447507" y="4701382"/>
              <a:ext cx="319087" cy="0"/>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180" name="Line 11"/>
            <p:cNvSpPr>
              <a:spLocks noChangeShapeType="1"/>
            </p:cNvSpPr>
            <p:nvPr/>
          </p:nvSpPr>
          <p:spPr bwMode="auto">
            <a:xfrm flipV="1">
              <a:off x="4051300" y="4660900"/>
              <a:ext cx="3117850" cy="63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1" name="Line 12"/>
            <p:cNvSpPr>
              <a:spLocks noChangeShapeType="1"/>
            </p:cNvSpPr>
            <p:nvPr/>
          </p:nvSpPr>
          <p:spPr bwMode="auto">
            <a:xfrm>
              <a:off x="4059237" y="466725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2" name="Line 13"/>
            <p:cNvSpPr>
              <a:spLocks noChangeShapeType="1"/>
            </p:cNvSpPr>
            <p:nvPr/>
          </p:nvSpPr>
          <p:spPr bwMode="auto">
            <a:xfrm>
              <a:off x="6659562" y="4659314"/>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3" name="Line 14"/>
            <p:cNvSpPr>
              <a:spLocks noChangeShapeType="1"/>
            </p:cNvSpPr>
            <p:nvPr/>
          </p:nvSpPr>
          <p:spPr bwMode="auto">
            <a:xfrm>
              <a:off x="4600575" y="4668839"/>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4" name="Line 15"/>
            <p:cNvSpPr>
              <a:spLocks noChangeShapeType="1"/>
            </p:cNvSpPr>
            <p:nvPr/>
          </p:nvSpPr>
          <p:spPr bwMode="auto">
            <a:xfrm>
              <a:off x="6137275" y="466090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185" name="Text Box 16"/>
            <p:cNvSpPr txBox="1">
              <a:spLocks noChangeArrowheads="1"/>
            </p:cNvSpPr>
            <p:nvPr/>
          </p:nvSpPr>
          <p:spPr bwMode="auto">
            <a:xfrm>
              <a:off x="5384800" y="2878139"/>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diag</a:t>
              </a:r>
            </a:p>
          </p:txBody>
        </p:sp>
        <p:sp>
          <p:nvSpPr>
            <p:cNvPr id="7186" name="Text Box 17"/>
            <p:cNvSpPr txBox="1">
              <a:spLocks noChangeArrowheads="1"/>
            </p:cNvSpPr>
            <p:nvPr/>
          </p:nvSpPr>
          <p:spPr bwMode="auto">
            <a:xfrm>
              <a:off x="5321300" y="3324226"/>
              <a:ext cx="57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rdbms</a:t>
              </a:r>
            </a:p>
          </p:txBody>
        </p:sp>
        <p:sp>
          <p:nvSpPr>
            <p:cNvPr id="7187" name="Text Box 18"/>
            <p:cNvSpPr txBox="1">
              <a:spLocks noChangeArrowheads="1"/>
            </p:cNvSpPr>
            <p:nvPr/>
          </p:nvSpPr>
          <p:spPr bwMode="auto">
            <a:xfrm>
              <a:off x="5343526" y="3724276"/>
              <a:ext cx="528637" cy="396875"/>
            </a:xfrm>
            <a:prstGeom prst="rect">
              <a:avLst/>
            </a:prstGeom>
            <a:solidFill>
              <a:srgbClr val="FFCC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000" b="1" dirty="0"/>
            </a:p>
          </p:txBody>
        </p:sp>
        <p:sp>
          <p:nvSpPr>
            <p:cNvPr id="7188" name="Text Box 19"/>
            <p:cNvSpPr txBox="1">
              <a:spLocks noChangeArrowheads="1"/>
            </p:cNvSpPr>
            <p:nvPr/>
          </p:nvSpPr>
          <p:spPr bwMode="auto">
            <a:xfrm>
              <a:off x="5410201" y="4248151"/>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SID</a:t>
              </a:r>
            </a:p>
          </p:txBody>
        </p:sp>
        <p:sp>
          <p:nvSpPr>
            <p:cNvPr id="7189" name="Text Box 20"/>
            <p:cNvSpPr txBox="1">
              <a:spLocks noChangeArrowheads="1"/>
            </p:cNvSpPr>
            <p:nvPr/>
          </p:nvSpPr>
          <p:spPr bwMode="auto">
            <a:xfrm>
              <a:off x="5364163" y="2432051"/>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ADR</a:t>
              </a:r>
              <a:br>
                <a:rPr lang="en-US" altLang="en-US" sz="1000" b="1" dirty="0">
                  <a:solidFill>
                    <a:srgbClr val="000000"/>
                  </a:solidFill>
                </a:rPr>
              </a:br>
              <a:r>
                <a:rPr lang="en-US" altLang="en-US" sz="1000" b="1" dirty="0">
                  <a:solidFill>
                    <a:srgbClr val="000000"/>
                  </a:solidFill>
                </a:rPr>
                <a:t>Base</a:t>
              </a:r>
            </a:p>
          </p:txBody>
        </p:sp>
        <p:sp>
          <p:nvSpPr>
            <p:cNvPr id="7190" name="Text Box 21"/>
            <p:cNvSpPr txBox="1">
              <a:spLocks noChangeArrowheads="1"/>
            </p:cNvSpPr>
            <p:nvPr/>
          </p:nvSpPr>
          <p:spPr bwMode="auto">
            <a:xfrm>
              <a:off x="2138363" y="2281239"/>
              <a:ext cx="1415772" cy="246221"/>
            </a:xfrm>
            <a:prstGeom prst="rect">
              <a:avLst/>
            </a:prstGeom>
            <a:solidFill>
              <a:srgbClr val="FFFFFF"/>
            </a:solidFill>
            <a:ln w="28575">
              <a:solidFill>
                <a:schemeClr val="tx1"/>
              </a:solidFill>
              <a:miter lim="800000"/>
              <a:headEnd type="none" w="sm" len="sm"/>
              <a:tailEnd type="none" w="sm" len="sm"/>
            </a:ln>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$ORACLE_HOME/log</a:t>
              </a:r>
            </a:p>
          </p:txBody>
        </p:sp>
        <p:cxnSp>
          <p:nvCxnSpPr>
            <p:cNvPr id="7191" name="AutoShape 22"/>
            <p:cNvCxnSpPr>
              <a:cxnSpLocks noChangeShapeType="1"/>
              <a:stCxn id="7190" idx="2"/>
              <a:endCxn id="7189" idx="1"/>
            </p:cNvCxnSpPr>
            <p:nvPr/>
          </p:nvCxnSpPr>
          <p:spPr bwMode="auto">
            <a:xfrm rot="16200000" flipH="1">
              <a:off x="4053692" y="1320017"/>
              <a:ext cx="103029" cy="2517914"/>
            </a:xfrm>
            <a:prstGeom prst="bentConnector2">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sp>
          <p:nvSpPr>
            <p:cNvPr id="7192" name="Text Box 23"/>
            <p:cNvSpPr txBox="1">
              <a:spLocks noChangeArrowheads="1"/>
            </p:cNvSpPr>
            <p:nvPr/>
          </p:nvSpPr>
          <p:spPr bwMode="auto">
            <a:xfrm>
              <a:off x="3089276" y="1323976"/>
              <a:ext cx="3165475" cy="307975"/>
            </a:xfrm>
            <a:prstGeom prst="rect">
              <a:avLst/>
            </a:prstGeom>
            <a:solidFill>
              <a:srgbClr val="FFFFFF"/>
            </a:solidFill>
            <a:ln w="28575">
              <a:solidFill>
                <a:schemeClr val="tx1"/>
              </a:solidFill>
              <a:miter lim="800000"/>
              <a:headEnd type="none" w="sm" len="sm"/>
              <a:tailEnd type="none" w="sm" len="sm"/>
            </a:ln>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latin typeface="Courier New" panose="02070309020205020404" pitchFamily="49" charset="0"/>
                </a:rPr>
                <a:t>DIAGNOSTIC_DEST</a:t>
              </a:r>
            </a:p>
          </p:txBody>
        </p:sp>
        <p:cxnSp>
          <p:nvCxnSpPr>
            <p:cNvPr id="7193" name="AutoShape 24"/>
            <p:cNvCxnSpPr>
              <a:cxnSpLocks noChangeShapeType="1"/>
              <a:stCxn id="7192" idx="1"/>
            </p:cNvCxnSpPr>
            <p:nvPr/>
          </p:nvCxnSpPr>
          <p:spPr bwMode="auto">
            <a:xfrm rot="10800000" flipV="1">
              <a:off x="2846248" y="1477963"/>
              <a:ext cx="243028" cy="309561"/>
            </a:xfrm>
            <a:prstGeom prst="bentConnector2">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7194" name="Text Box 25"/>
            <p:cNvSpPr txBox="1">
              <a:spLocks noChangeArrowheads="1"/>
            </p:cNvSpPr>
            <p:nvPr/>
          </p:nvSpPr>
          <p:spPr bwMode="auto">
            <a:xfrm>
              <a:off x="4494212" y="4184651"/>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ADR</a:t>
              </a:r>
              <a:br>
                <a:rPr lang="en-US" altLang="en-US" sz="1000" b="1" dirty="0">
                  <a:solidFill>
                    <a:srgbClr val="000000"/>
                  </a:solidFill>
                </a:rPr>
              </a:br>
              <a:r>
                <a:rPr lang="en-US" altLang="en-US" sz="1000" b="1" dirty="0">
                  <a:solidFill>
                    <a:srgbClr val="000000"/>
                  </a:solidFill>
                </a:rPr>
                <a:t>Home</a:t>
              </a:r>
            </a:p>
          </p:txBody>
        </p:sp>
        <p:cxnSp>
          <p:nvCxnSpPr>
            <p:cNvPr id="7195" name="AutoShape 26"/>
            <p:cNvCxnSpPr>
              <a:cxnSpLocks noChangeShapeType="1"/>
            </p:cNvCxnSpPr>
            <p:nvPr/>
          </p:nvCxnSpPr>
          <p:spPr bwMode="auto">
            <a:xfrm>
              <a:off x="5008563" y="4392613"/>
              <a:ext cx="365125" cy="0"/>
            </a:xfrm>
            <a:prstGeom prst="straightConnector1">
              <a:avLst/>
            </a:prstGeom>
            <a:noFill/>
            <a:ln w="28575">
              <a:solidFill>
                <a:schemeClr val="tx1"/>
              </a:solidFill>
              <a:prstDash val="sysDot"/>
              <a:round/>
              <a:headEnd type="none" w="sm" len="sm"/>
              <a:tailEnd type="triangle" w="lg" len="lg"/>
            </a:ln>
            <a:extLst>
              <a:ext uri="{909E8E84-426E-40DD-AFC4-6F175D3DCCD1}">
                <a14:hiddenFill xmlns:a14="http://schemas.microsoft.com/office/drawing/2010/main">
                  <a:noFill/>
                </a14:hiddenFill>
              </a:ext>
            </a:extLst>
          </p:spPr>
        </p:cxnSp>
        <p:sp>
          <p:nvSpPr>
            <p:cNvPr id="7196" name="Text Box 27"/>
            <p:cNvSpPr txBox="1">
              <a:spLocks noChangeArrowheads="1"/>
            </p:cNvSpPr>
            <p:nvPr/>
          </p:nvSpPr>
          <p:spPr bwMode="auto">
            <a:xfrm>
              <a:off x="2157412" y="1787526"/>
              <a:ext cx="1887538" cy="246221"/>
            </a:xfrm>
            <a:prstGeom prst="rect">
              <a:avLst/>
            </a:prstGeom>
            <a:solidFill>
              <a:srgbClr val="FFFFFF"/>
            </a:solidFill>
            <a:ln w="28575">
              <a:solidFill>
                <a:schemeClr val="tx1"/>
              </a:solidFill>
              <a:miter lim="800000"/>
              <a:headEnd type="none" w="sm" len="sm"/>
              <a:tailEnd type="none" w="sm" len="sm"/>
            </a:ln>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latin typeface="Courier New" panose="02070309020205020404" pitchFamily="49" charset="0"/>
                </a:rPr>
                <a:t>$ORACLE_BASE</a:t>
              </a:r>
            </a:p>
          </p:txBody>
        </p:sp>
        <p:cxnSp>
          <p:nvCxnSpPr>
            <p:cNvPr id="7197" name="AutoShape 28"/>
            <p:cNvCxnSpPr>
              <a:cxnSpLocks noChangeShapeType="1"/>
            </p:cNvCxnSpPr>
            <p:nvPr/>
          </p:nvCxnSpPr>
          <p:spPr bwMode="auto">
            <a:xfrm rot="5400000">
              <a:off x="2948848" y="2162512"/>
              <a:ext cx="282443" cy="2324"/>
            </a:xfrm>
            <a:prstGeom prst="bentConnector3">
              <a:avLst>
                <a:gd name="adj1" fmla="val 49398"/>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cxnSp>
          <p:nvCxnSpPr>
            <p:cNvPr id="7198" name="AutoShape 29"/>
            <p:cNvCxnSpPr>
              <a:cxnSpLocks noChangeShapeType="1"/>
            </p:cNvCxnSpPr>
            <p:nvPr/>
          </p:nvCxnSpPr>
          <p:spPr bwMode="auto">
            <a:xfrm flipV="1">
              <a:off x="8088231" y="2819400"/>
              <a:ext cx="481012" cy="1190625"/>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7199" name="Text Box 30"/>
            <p:cNvSpPr txBox="1">
              <a:spLocks noChangeArrowheads="1"/>
            </p:cNvSpPr>
            <p:nvPr/>
          </p:nvSpPr>
          <p:spPr bwMode="auto">
            <a:xfrm>
              <a:off x="2212975" y="5853114"/>
              <a:ext cx="591829" cy="246221"/>
            </a:xfrm>
            <a:prstGeom prst="rect">
              <a:avLst/>
            </a:prstGeom>
            <a:solidFill>
              <a:srgbClr val="00B0F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ADRCI</a:t>
              </a:r>
            </a:p>
          </p:txBody>
        </p:sp>
        <p:sp>
          <p:nvSpPr>
            <p:cNvPr id="7200" name="Text Box 32"/>
            <p:cNvSpPr txBox="1">
              <a:spLocks noChangeArrowheads="1"/>
            </p:cNvSpPr>
            <p:nvPr/>
          </p:nvSpPr>
          <p:spPr bwMode="auto">
            <a:xfrm>
              <a:off x="3590926" y="5915026"/>
              <a:ext cx="723275" cy="246221"/>
            </a:xfrm>
            <a:prstGeom prst="rect">
              <a:avLst/>
            </a:prstGeom>
            <a:solidFill>
              <a:srgbClr val="FFFF0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log.xml</a:t>
              </a:r>
            </a:p>
          </p:txBody>
        </p:sp>
        <p:sp>
          <p:nvSpPr>
            <p:cNvPr id="7201" name="Text Box 33"/>
            <p:cNvSpPr txBox="1">
              <a:spLocks noChangeArrowheads="1"/>
            </p:cNvSpPr>
            <p:nvPr/>
          </p:nvSpPr>
          <p:spPr bwMode="auto">
            <a:xfrm>
              <a:off x="5848350" y="5915026"/>
              <a:ext cx="1184940" cy="246221"/>
            </a:xfrm>
            <a:prstGeom prst="rect">
              <a:avLst/>
            </a:prstGeom>
            <a:solidFill>
              <a:srgbClr val="FFFF00"/>
            </a:solidFill>
            <a:ln w="28575">
              <a:solidFill>
                <a:schemeClr val="tx1"/>
              </a:solidFill>
              <a:miter lim="800000"/>
              <a:headEnd type="none" w="sm" len="sm"/>
              <a:tailEnd type="none" w="sm" len="sm"/>
            </a:ln>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latin typeface="Courier New" panose="02070309020205020404" pitchFamily="49" charset="0"/>
                </a:rPr>
                <a:t>alert_SID.log</a:t>
              </a:r>
            </a:p>
          </p:txBody>
        </p:sp>
        <p:cxnSp>
          <p:nvCxnSpPr>
            <p:cNvPr id="7202" name="AutoShape 34"/>
            <p:cNvCxnSpPr>
              <a:cxnSpLocks noChangeShapeType="1"/>
            </p:cNvCxnSpPr>
            <p:nvPr/>
          </p:nvCxnSpPr>
          <p:spPr bwMode="auto">
            <a:xfrm rot="5400000" flipH="1">
              <a:off x="6271419" y="5512595"/>
              <a:ext cx="752475" cy="4762"/>
            </a:xfrm>
            <a:prstGeom prst="bentConnector3">
              <a:avLst>
                <a:gd name="adj1" fmla="val 50000"/>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cxnSp>
          <p:nvCxnSpPr>
            <p:cNvPr id="7203" name="AutoShape 35"/>
            <p:cNvCxnSpPr>
              <a:cxnSpLocks noChangeShapeType="1"/>
            </p:cNvCxnSpPr>
            <p:nvPr/>
          </p:nvCxnSpPr>
          <p:spPr bwMode="auto">
            <a:xfrm rot="5400000" flipH="1">
              <a:off x="3673475" y="5537201"/>
              <a:ext cx="788988" cy="1587"/>
            </a:xfrm>
            <a:prstGeom prst="bentConnector3">
              <a:avLst>
                <a:gd name="adj1" fmla="val 49898"/>
              </a:avLst>
            </a:prstGeom>
            <a:noFill/>
            <a:ln w="28575">
              <a:solidFill>
                <a:schemeClr val="tx1"/>
              </a:solidFill>
              <a:prstDash val="sysDot"/>
              <a:miter lim="800000"/>
              <a:headEnd type="none" w="sm" len="sm"/>
              <a:tailEnd type="triangle" w="lg" len="lg"/>
            </a:ln>
            <a:extLst>
              <a:ext uri="{909E8E84-426E-40DD-AFC4-6F175D3DCCD1}">
                <a14:hiddenFill xmlns:a14="http://schemas.microsoft.com/office/drawing/2010/main">
                  <a:noFill/>
                </a14:hiddenFill>
              </a:ext>
            </a:extLst>
          </p:spPr>
        </p:cxnSp>
        <p:sp>
          <p:nvSpPr>
            <p:cNvPr id="7205" name="Text Box 36"/>
            <p:cNvSpPr txBox="1">
              <a:spLocks noChangeArrowheads="1"/>
            </p:cNvSpPr>
            <p:nvPr/>
          </p:nvSpPr>
          <p:spPr bwMode="auto">
            <a:xfrm>
              <a:off x="8049037" y="5853114"/>
              <a:ext cx="1031051" cy="246221"/>
            </a:xfrm>
            <a:prstGeom prst="rect">
              <a:avLst/>
            </a:prstGeom>
            <a:solidFill>
              <a:schemeClr val="bg1">
                <a:lumMod val="65000"/>
              </a:schemeClr>
            </a:solidFill>
            <a:ln w="28575">
              <a:solidFill>
                <a:schemeClr val="tx1"/>
              </a:solidFill>
              <a:miter lim="800000"/>
              <a:headEnd type="none" w="sm" len="sm"/>
              <a:tailEnd type="none" w="sm" len="sm"/>
            </a:ln>
          </p:spPr>
          <p:txBody>
            <a:bodyPr wrap="none" anchor="ctr">
              <a:spAutoFit/>
            </a:bodyPr>
            <a:lstStyle/>
            <a:p>
              <a:pPr defTabSz="228600">
                <a:defRPr/>
              </a:pPr>
              <a:r>
                <a:rPr lang="en-US" sz="1000" b="1" dirty="0">
                  <a:solidFill>
                    <a:srgbClr val="000000"/>
                  </a:solidFill>
                  <a:latin typeface="Courier New" pitchFamily="49" charset="0"/>
                </a:rPr>
                <a:t>V$DIAG_INFO</a:t>
              </a:r>
            </a:p>
          </p:txBody>
        </p:sp>
        <p:sp>
          <p:nvSpPr>
            <p:cNvPr id="2" name="Line 44"/>
            <p:cNvSpPr>
              <a:spLocks noChangeShapeType="1"/>
            </p:cNvSpPr>
            <p:nvPr/>
          </p:nvSpPr>
          <p:spPr bwMode="auto">
            <a:xfrm>
              <a:off x="7154862" y="4660901"/>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06" name="Line 45"/>
            <p:cNvSpPr>
              <a:spLocks noChangeShapeType="1"/>
            </p:cNvSpPr>
            <p:nvPr/>
          </p:nvSpPr>
          <p:spPr bwMode="auto">
            <a:xfrm>
              <a:off x="5106987" y="4678364"/>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07" name="AutoShape 46"/>
            <p:cNvSpPr>
              <a:spLocks noChangeArrowheads="1"/>
            </p:cNvSpPr>
            <p:nvPr/>
          </p:nvSpPr>
          <p:spPr bwMode="auto">
            <a:xfrm>
              <a:off x="3824287" y="4837113"/>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08" name="AutoShape 47"/>
            <p:cNvSpPr>
              <a:spLocks noChangeArrowheads="1"/>
            </p:cNvSpPr>
            <p:nvPr/>
          </p:nvSpPr>
          <p:spPr bwMode="auto">
            <a:xfrm>
              <a:off x="4333876" y="4837113"/>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09" name="AutoShape 48"/>
            <p:cNvSpPr>
              <a:spLocks noChangeArrowheads="1"/>
            </p:cNvSpPr>
            <p:nvPr/>
          </p:nvSpPr>
          <p:spPr bwMode="auto">
            <a:xfrm>
              <a:off x="5891212" y="4837113"/>
              <a:ext cx="4651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0" name="AutoShape 49"/>
            <p:cNvSpPr>
              <a:spLocks noChangeArrowheads="1"/>
            </p:cNvSpPr>
            <p:nvPr/>
          </p:nvSpPr>
          <p:spPr bwMode="auto">
            <a:xfrm>
              <a:off x="6908801" y="4837113"/>
              <a:ext cx="465137" cy="317500"/>
            </a:xfrm>
            <a:prstGeom prst="flowChartPunchedCard">
              <a:avLst/>
            </a:prstGeom>
            <a:solidFill>
              <a:srgbClr val="FFCC66"/>
            </a:solidFill>
            <a:ln w="28575">
              <a:solidFill>
                <a:schemeClr val="tx1"/>
              </a:solidFill>
              <a:prstDash val="sysDot"/>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1" name="Text Box 50"/>
            <p:cNvSpPr txBox="1">
              <a:spLocks noChangeArrowheads="1"/>
            </p:cNvSpPr>
            <p:nvPr/>
          </p:nvSpPr>
          <p:spPr bwMode="auto">
            <a:xfrm>
              <a:off x="3825875" y="4873626"/>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alert</a:t>
              </a:r>
            </a:p>
          </p:txBody>
        </p:sp>
        <p:sp>
          <p:nvSpPr>
            <p:cNvPr id="7212" name="Text Box 51"/>
            <p:cNvSpPr txBox="1">
              <a:spLocks noChangeArrowheads="1"/>
            </p:cNvSpPr>
            <p:nvPr/>
          </p:nvSpPr>
          <p:spPr bwMode="auto">
            <a:xfrm>
              <a:off x="4271963" y="4873626"/>
              <a:ext cx="60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cdump</a:t>
              </a:r>
            </a:p>
          </p:txBody>
        </p:sp>
        <p:sp>
          <p:nvSpPr>
            <p:cNvPr id="7213" name="Text Box 52"/>
            <p:cNvSpPr txBox="1">
              <a:spLocks noChangeArrowheads="1"/>
            </p:cNvSpPr>
            <p:nvPr/>
          </p:nvSpPr>
          <p:spPr bwMode="auto">
            <a:xfrm>
              <a:off x="6848475" y="4881563"/>
              <a:ext cx="6623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(others)</a:t>
              </a:r>
            </a:p>
          </p:txBody>
        </p:sp>
        <p:sp>
          <p:nvSpPr>
            <p:cNvPr id="7214" name="AutoShape 53"/>
            <p:cNvSpPr>
              <a:spLocks noChangeArrowheads="1"/>
            </p:cNvSpPr>
            <p:nvPr/>
          </p:nvSpPr>
          <p:spPr bwMode="auto">
            <a:xfrm>
              <a:off x="6400801" y="4837113"/>
              <a:ext cx="465137"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5" name="Text Box 54"/>
            <p:cNvSpPr txBox="1">
              <a:spLocks noChangeArrowheads="1"/>
            </p:cNvSpPr>
            <p:nvPr/>
          </p:nvSpPr>
          <p:spPr bwMode="auto">
            <a:xfrm>
              <a:off x="5935662" y="4873626"/>
              <a:ext cx="37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hm</a:t>
              </a:r>
            </a:p>
          </p:txBody>
        </p:sp>
        <p:sp>
          <p:nvSpPr>
            <p:cNvPr id="7216" name="AutoShape 55"/>
            <p:cNvSpPr>
              <a:spLocks noChangeArrowheads="1"/>
            </p:cNvSpPr>
            <p:nvPr/>
          </p:nvSpPr>
          <p:spPr bwMode="auto">
            <a:xfrm>
              <a:off x="4845050" y="4837113"/>
              <a:ext cx="450850"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7" name="Text Box 56"/>
            <p:cNvSpPr txBox="1">
              <a:spLocks noChangeArrowheads="1"/>
            </p:cNvSpPr>
            <p:nvPr/>
          </p:nvSpPr>
          <p:spPr bwMode="auto">
            <a:xfrm>
              <a:off x="4802187" y="4881563"/>
              <a:ext cx="59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incpkg</a:t>
              </a:r>
            </a:p>
          </p:txBody>
        </p:sp>
        <p:sp>
          <p:nvSpPr>
            <p:cNvPr id="7218" name="AutoShape 57"/>
            <p:cNvSpPr>
              <a:spLocks noChangeArrowheads="1"/>
            </p:cNvSpPr>
            <p:nvPr/>
          </p:nvSpPr>
          <p:spPr bwMode="auto">
            <a:xfrm>
              <a:off x="5353050" y="4837113"/>
              <a:ext cx="506412"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19" name="Text Box 58"/>
            <p:cNvSpPr txBox="1">
              <a:spLocks noChangeArrowheads="1"/>
            </p:cNvSpPr>
            <p:nvPr/>
          </p:nvSpPr>
          <p:spPr bwMode="auto">
            <a:xfrm>
              <a:off x="5295900" y="4881563"/>
              <a:ext cx="6751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incident</a:t>
              </a:r>
            </a:p>
          </p:txBody>
        </p:sp>
        <p:sp>
          <p:nvSpPr>
            <p:cNvPr id="7220" name="Line 59"/>
            <p:cNvSpPr>
              <a:spLocks noChangeShapeType="1"/>
            </p:cNvSpPr>
            <p:nvPr/>
          </p:nvSpPr>
          <p:spPr bwMode="auto">
            <a:xfrm>
              <a:off x="6915150" y="4478339"/>
              <a:ext cx="0" cy="193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7221" name="AutoShape 60"/>
            <p:cNvSpPr>
              <a:spLocks noChangeArrowheads="1"/>
            </p:cNvSpPr>
            <p:nvPr/>
          </p:nvSpPr>
          <p:spPr bwMode="auto">
            <a:xfrm>
              <a:off x="6581775" y="4168775"/>
              <a:ext cx="658812"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2" name="Text Box 61"/>
            <p:cNvSpPr txBox="1">
              <a:spLocks noChangeArrowheads="1"/>
            </p:cNvSpPr>
            <p:nvPr/>
          </p:nvSpPr>
          <p:spPr bwMode="auto">
            <a:xfrm>
              <a:off x="6550026" y="4192589"/>
              <a:ext cx="73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chemeClr val="accent2"/>
                  </a:solidFill>
                </a:rPr>
                <a:t>metadata</a:t>
              </a:r>
            </a:p>
          </p:txBody>
        </p:sp>
        <p:sp>
          <p:nvSpPr>
            <p:cNvPr id="7223" name="AutoShape 62"/>
            <p:cNvSpPr>
              <a:spLocks noChangeArrowheads="1"/>
            </p:cNvSpPr>
            <p:nvPr/>
          </p:nvSpPr>
          <p:spPr bwMode="auto">
            <a:xfrm>
              <a:off x="4732337" y="5338763"/>
              <a:ext cx="6683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4" name="Text Box 63"/>
            <p:cNvSpPr txBox="1">
              <a:spLocks noChangeArrowheads="1"/>
            </p:cNvSpPr>
            <p:nvPr/>
          </p:nvSpPr>
          <p:spPr bwMode="auto">
            <a:xfrm>
              <a:off x="4732337" y="5378451"/>
              <a:ext cx="668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incdir_1</a:t>
              </a:r>
            </a:p>
          </p:txBody>
        </p:sp>
        <p:sp>
          <p:nvSpPr>
            <p:cNvPr id="7225" name="AutoShape 64"/>
            <p:cNvSpPr>
              <a:spLocks noChangeArrowheads="1"/>
            </p:cNvSpPr>
            <p:nvPr/>
          </p:nvSpPr>
          <p:spPr bwMode="auto">
            <a:xfrm>
              <a:off x="5757862" y="5340350"/>
              <a:ext cx="668338" cy="317500"/>
            </a:xfrm>
            <a:prstGeom prst="flowChartPunchedCard">
              <a:avLst/>
            </a:prstGeom>
            <a:solidFill>
              <a:srgbClr val="FFCC66"/>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7226" name="Text Box 65"/>
            <p:cNvSpPr txBox="1">
              <a:spLocks noChangeArrowheads="1"/>
            </p:cNvSpPr>
            <p:nvPr/>
          </p:nvSpPr>
          <p:spPr bwMode="auto">
            <a:xfrm>
              <a:off x="5757862" y="5380039"/>
              <a:ext cx="668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incdir_</a:t>
              </a:r>
              <a:r>
                <a:rPr lang="en-US" altLang="en-US" sz="1000" b="1" i="1" dirty="0">
                  <a:solidFill>
                    <a:srgbClr val="000000"/>
                  </a:solidFill>
                  <a:latin typeface="Times New Roman" panose="02020603050405020304" pitchFamily="18" charset="0"/>
                </a:rPr>
                <a:t>n</a:t>
              </a:r>
            </a:p>
          </p:txBody>
        </p:sp>
        <p:sp>
          <p:nvSpPr>
            <p:cNvPr id="7227" name="Text Box 66"/>
            <p:cNvSpPr txBox="1">
              <a:spLocks noChangeArrowheads="1"/>
            </p:cNvSpPr>
            <p:nvPr/>
          </p:nvSpPr>
          <p:spPr bwMode="auto">
            <a:xfrm>
              <a:off x="5432425" y="5359401"/>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t>…</a:t>
              </a:r>
            </a:p>
          </p:txBody>
        </p:sp>
        <p:sp>
          <p:nvSpPr>
            <p:cNvPr id="7228" name="Text Box 67"/>
            <p:cNvSpPr txBox="1">
              <a:spLocks noChangeArrowheads="1"/>
            </p:cNvSpPr>
            <p:nvPr/>
          </p:nvSpPr>
          <p:spPr bwMode="auto">
            <a:xfrm>
              <a:off x="6394451" y="4873626"/>
              <a:ext cx="48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trace</a:t>
              </a:r>
            </a:p>
          </p:txBody>
        </p:sp>
        <p:sp>
          <p:nvSpPr>
            <p:cNvPr id="7229" name="Rectangle 73"/>
            <p:cNvSpPr>
              <a:spLocks noChangeArrowheads="1"/>
            </p:cNvSpPr>
            <p:nvPr/>
          </p:nvSpPr>
          <p:spPr bwMode="auto">
            <a:xfrm>
              <a:off x="5343526" y="3714751"/>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b="1" dirty="0">
                  <a:solidFill>
                    <a:srgbClr val="000000"/>
                  </a:solidFill>
                </a:rPr>
                <a:t>DB</a:t>
              </a:r>
              <a:br>
                <a:rPr lang="en-US" altLang="en-US" sz="1000" b="1" dirty="0">
                  <a:solidFill>
                    <a:srgbClr val="000000"/>
                  </a:solidFill>
                </a:rPr>
              </a:br>
              <a:r>
                <a:rPr lang="en-US" altLang="en-US" sz="1000" b="1" dirty="0">
                  <a:solidFill>
                    <a:srgbClr val="000000"/>
                  </a:solidFill>
                </a:rPr>
                <a:t>Name</a:t>
              </a:r>
            </a:p>
          </p:txBody>
        </p:sp>
        <p:sp>
          <p:nvSpPr>
            <p:cNvPr id="7230" name="Freeform 74"/>
            <p:cNvSpPr>
              <a:spLocks/>
            </p:cNvSpPr>
            <p:nvPr/>
          </p:nvSpPr>
          <p:spPr bwMode="auto">
            <a:xfrm>
              <a:off x="5664201" y="5162551"/>
              <a:ext cx="458787" cy="188913"/>
            </a:xfrm>
            <a:custGeom>
              <a:avLst/>
              <a:gdLst>
                <a:gd name="T0" fmla="*/ 0 w 289"/>
                <a:gd name="T1" fmla="*/ 0 h 119"/>
                <a:gd name="T2" fmla="*/ 0 w 289"/>
                <a:gd name="T3" fmla="*/ 2147483647 h 119"/>
                <a:gd name="T4" fmla="*/ 2147483647 w 289"/>
                <a:gd name="T5" fmla="*/ 2147483647 h 119"/>
                <a:gd name="T6" fmla="*/ 2147483647 w 289"/>
                <a:gd name="T7" fmla="*/ 2147483647 h 119"/>
                <a:gd name="T8" fmla="*/ 0 60000 65536"/>
                <a:gd name="T9" fmla="*/ 0 60000 65536"/>
                <a:gd name="T10" fmla="*/ 0 60000 65536"/>
                <a:gd name="T11" fmla="*/ 0 60000 65536"/>
                <a:gd name="T12" fmla="*/ 0 w 289"/>
                <a:gd name="T13" fmla="*/ 0 h 119"/>
                <a:gd name="T14" fmla="*/ 289 w 289"/>
                <a:gd name="T15" fmla="*/ 119 h 119"/>
              </a:gdLst>
              <a:ahLst/>
              <a:cxnLst>
                <a:cxn ang="T8">
                  <a:pos x="T0" y="T1"/>
                </a:cxn>
                <a:cxn ang="T9">
                  <a:pos x="T2" y="T3"/>
                </a:cxn>
                <a:cxn ang="T10">
                  <a:pos x="T4" y="T5"/>
                </a:cxn>
                <a:cxn ang="T11">
                  <a:pos x="T6" y="T7"/>
                </a:cxn>
              </a:cxnLst>
              <a:rect l="T12" t="T13" r="T14" b="T15"/>
              <a:pathLst>
                <a:path w="289" h="119">
                  <a:moveTo>
                    <a:pt x="0" y="0"/>
                  </a:moveTo>
                  <a:lnTo>
                    <a:pt x="0" y="32"/>
                  </a:lnTo>
                  <a:lnTo>
                    <a:pt x="289" y="32"/>
                  </a:lnTo>
                  <a:lnTo>
                    <a:pt x="288" y="119"/>
                  </a:lnTo>
                </a:path>
              </a:pathLst>
            </a:custGeom>
            <a:noFill/>
            <a:ln w="28575" cap="flat"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31" name="Freeform 75"/>
            <p:cNvSpPr>
              <a:spLocks/>
            </p:cNvSpPr>
            <p:nvPr/>
          </p:nvSpPr>
          <p:spPr bwMode="auto">
            <a:xfrm>
              <a:off x="5129213" y="5162551"/>
              <a:ext cx="461963" cy="188913"/>
            </a:xfrm>
            <a:custGeom>
              <a:avLst/>
              <a:gdLst>
                <a:gd name="T0" fmla="*/ 2147483647 w 291"/>
                <a:gd name="T1" fmla="*/ 0 h 119"/>
                <a:gd name="T2" fmla="*/ 2147483647 w 291"/>
                <a:gd name="T3" fmla="*/ 2147483647 h 119"/>
                <a:gd name="T4" fmla="*/ 0 w 291"/>
                <a:gd name="T5" fmla="*/ 2147483647 h 119"/>
                <a:gd name="T6" fmla="*/ 2147483647 w 291"/>
                <a:gd name="T7" fmla="*/ 2147483647 h 119"/>
                <a:gd name="T8" fmla="*/ 0 60000 65536"/>
                <a:gd name="T9" fmla="*/ 0 60000 65536"/>
                <a:gd name="T10" fmla="*/ 0 60000 65536"/>
                <a:gd name="T11" fmla="*/ 0 60000 65536"/>
                <a:gd name="T12" fmla="*/ 0 w 291"/>
                <a:gd name="T13" fmla="*/ 0 h 119"/>
                <a:gd name="T14" fmla="*/ 291 w 291"/>
                <a:gd name="T15" fmla="*/ 119 h 119"/>
              </a:gdLst>
              <a:ahLst/>
              <a:cxnLst>
                <a:cxn ang="T8">
                  <a:pos x="T0" y="T1"/>
                </a:cxn>
                <a:cxn ang="T9">
                  <a:pos x="T2" y="T3"/>
                </a:cxn>
                <a:cxn ang="T10">
                  <a:pos x="T4" y="T5"/>
                </a:cxn>
                <a:cxn ang="T11">
                  <a:pos x="T6" y="T7"/>
                </a:cxn>
              </a:cxnLst>
              <a:rect l="T12" t="T13" r="T14" b="T15"/>
              <a:pathLst>
                <a:path w="291" h="119">
                  <a:moveTo>
                    <a:pt x="291" y="0"/>
                  </a:moveTo>
                  <a:lnTo>
                    <a:pt x="291" y="32"/>
                  </a:lnTo>
                  <a:lnTo>
                    <a:pt x="0" y="32"/>
                  </a:lnTo>
                  <a:lnTo>
                    <a:pt x="3" y="119"/>
                  </a:lnTo>
                </a:path>
              </a:pathLst>
            </a:custGeom>
            <a:noFill/>
            <a:ln w="28575" cap="flat"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32" name="AutoShape 40"/>
            <p:cNvSpPr>
              <a:spLocks noChangeArrowheads="1"/>
            </p:cNvSpPr>
            <p:nvPr/>
          </p:nvSpPr>
          <p:spPr bwMode="auto">
            <a:xfrm>
              <a:off x="2670792" y="3904898"/>
              <a:ext cx="1371600" cy="373062"/>
            </a:xfrm>
            <a:prstGeom prst="wedgeRectCallout">
              <a:avLst>
                <a:gd name="adj1" fmla="val 82386"/>
                <a:gd name="adj2" fmla="val 20702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Core dumps</a:t>
              </a:r>
            </a:p>
          </p:txBody>
        </p:sp>
        <p:sp>
          <p:nvSpPr>
            <p:cNvPr id="7233" name="AutoShape 40"/>
            <p:cNvSpPr>
              <a:spLocks noChangeArrowheads="1"/>
            </p:cNvSpPr>
            <p:nvPr/>
          </p:nvSpPr>
          <p:spPr bwMode="auto">
            <a:xfrm>
              <a:off x="2052638" y="4436711"/>
              <a:ext cx="1406525" cy="354012"/>
            </a:xfrm>
            <a:prstGeom prst="wedgeRectCallout">
              <a:avLst>
                <a:gd name="adj1" fmla="val 88382"/>
                <a:gd name="adj2" fmla="val 8065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Alert log data</a:t>
              </a:r>
            </a:p>
          </p:txBody>
        </p:sp>
        <p:sp>
          <p:nvSpPr>
            <p:cNvPr id="7239" name="Text Box 72"/>
            <p:cNvSpPr txBox="1">
              <a:spLocks noChangeArrowheads="1"/>
            </p:cNvSpPr>
            <p:nvPr/>
          </p:nvSpPr>
          <p:spPr bwMode="auto">
            <a:xfrm>
              <a:off x="7618412" y="2591193"/>
              <a:ext cx="1892300" cy="30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Support Workbench</a:t>
              </a:r>
            </a:p>
          </p:txBody>
        </p:sp>
        <p:cxnSp>
          <p:nvCxnSpPr>
            <p:cNvPr id="7236" name="Straight Arrow Connector 99"/>
            <p:cNvCxnSpPr>
              <a:cxnSpLocks noChangeShapeType="1"/>
            </p:cNvCxnSpPr>
            <p:nvPr/>
          </p:nvCxnSpPr>
          <p:spPr bwMode="auto">
            <a:xfrm>
              <a:off x="5637212" y="1643063"/>
              <a:ext cx="0" cy="711200"/>
            </a:xfrm>
            <a:prstGeom prst="straightConnector1">
              <a:avLst/>
            </a:prstGeom>
            <a:noFill/>
            <a:ln w="28575" algn="ctr">
              <a:solidFill>
                <a:schemeClr val="tx1"/>
              </a:solidFill>
              <a:prstDash val="dash"/>
              <a:round/>
              <a:headEnd type="none" w="sm" len="sm"/>
              <a:tailEnd type="triangle" w="lg" len="lg"/>
            </a:ln>
            <a:extLst>
              <a:ext uri="{909E8E84-426E-40DD-AFC4-6F175D3DCCD1}">
                <a14:hiddenFill xmlns:a14="http://schemas.microsoft.com/office/drawing/2010/main">
                  <a:noFill/>
                </a14:hiddenFill>
              </a:ext>
            </a:extLst>
          </p:spPr>
        </p:cxnSp>
        <p:cxnSp>
          <p:nvCxnSpPr>
            <p:cNvPr id="7237" name="Straight Arrow Connector 101"/>
            <p:cNvCxnSpPr>
              <a:cxnSpLocks noChangeShapeType="1"/>
              <a:stCxn id="7211" idx="1"/>
              <a:endCxn id="7199" idx="0"/>
            </p:cNvCxnSpPr>
            <p:nvPr/>
          </p:nvCxnSpPr>
          <p:spPr bwMode="auto">
            <a:xfrm rot="10800000" flipV="1">
              <a:off x="2508891" y="4995864"/>
              <a:ext cx="1316985" cy="857250"/>
            </a:xfrm>
            <a:prstGeom prst="bentConnector2">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7238" name="AutoShape 40"/>
            <p:cNvSpPr>
              <a:spLocks noChangeArrowheads="1"/>
            </p:cNvSpPr>
            <p:nvPr/>
          </p:nvSpPr>
          <p:spPr bwMode="auto">
            <a:xfrm>
              <a:off x="4546235" y="5791200"/>
              <a:ext cx="1018143" cy="478299"/>
            </a:xfrm>
            <a:prstGeom prst="wedgeRectCallout">
              <a:avLst>
                <a:gd name="adj1" fmla="val 56151"/>
                <a:gd name="adj2" fmla="val -13974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Incident dumps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699" y="1210974"/>
              <a:ext cx="1073727" cy="1359477"/>
            </a:xfrm>
            <a:prstGeom prst="rect">
              <a:avLst/>
            </a:prstGeom>
          </p:spPr>
        </p:pic>
        <p:sp>
          <p:nvSpPr>
            <p:cNvPr id="77" name="Rectangular Callout 76"/>
            <p:cNvSpPr/>
            <p:nvPr/>
          </p:nvSpPr>
          <p:spPr bwMode="auto">
            <a:xfrm>
              <a:off x="7701791" y="4117160"/>
              <a:ext cx="2150992" cy="735675"/>
            </a:xfrm>
            <a:prstGeom prst="wedgeRectCallout">
              <a:avLst>
                <a:gd name="adj1" fmla="val -98986"/>
                <a:gd name="adj2" fmla="val 5636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400" dirty="0">
                  <a:solidFill>
                    <a:srgbClr val="000000"/>
                  </a:solidFill>
                </a:rPr>
                <a:t>Foreground and background process traces, and alert log data</a:t>
              </a:r>
            </a:p>
          </p:txBody>
        </p:sp>
      </p:grpSp>
    </p:spTree>
    <p:custDataLst>
      <p:tags r:id="rId1"/>
    </p:custDataLst>
    <p:extLst>
      <p:ext uri="{BB962C8B-B14F-4D97-AF65-F5344CB8AC3E}">
        <p14:creationId xmlns:p14="http://schemas.microsoft.com/office/powerpoint/2010/main" val="11669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5212" y="152400"/>
            <a:ext cx="10361830" cy="701674"/>
          </a:xfrm>
        </p:spPr>
        <p:txBody>
          <a:bodyPr/>
          <a:lstStyle/>
          <a:p>
            <a:pPr eaLnBrk="1" hangingPunct="1"/>
            <a:r>
              <a:rPr lang="en-US" dirty="0"/>
              <a:t>Viewing the Alert Log</a:t>
            </a:r>
            <a:endParaRPr lang="en-US" altLang="es-MX" dirty="0"/>
          </a:p>
        </p:txBody>
      </p:sp>
      <p:sp>
        <p:nvSpPr>
          <p:cNvPr id="9219" name="Content Placeholder 9"/>
          <p:cNvSpPr>
            <a:spLocks noGrp="1"/>
          </p:cNvSpPr>
          <p:nvPr>
            <p:ph idx="1"/>
          </p:nvPr>
        </p:nvSpPr>
        <p:spPr>
          <a:xfrm>
            <a:off x="622138" y="990600"/>
            <a:ext cx="10944549" cy="5392068"/>
          </a:xfrm>
        </p:spPr>
        <p:txBody>
          <a:bodyPr/>
          <a:lstStyle/>
          <a:p>
            <a:pPr lvl="1">
              <a:defRPr/>
            </a:pPr>
            <a:r>
              <a:rPr lang="en-US" dirty="0"/>
              <a:t>The alert log file is a chronological log of messages about the database instance and database, such as:</a:t>
            </a:r>
          </a:p>
          <a:p>
            <a:pPr lvl="2">
              <a:defRPr/>
            </a:pPr>
            <a:r>
              <a:rPr lang="en-US" dirty="0"/>
              <a:t>Any nondefault initialization parameters used at startup</a:t>
            </a:r>
          </a:p>
          <a:p>
            <a:pPr lvl="2">
              <a:defRPr/>
            </a:pPr>
            <a:r>
              <a:rPr lang="en-US" dirty="0"/>
              <a:t>All internal errors (</a:t>
            </a:r>
            <a:r>
              <a:rPr lang="en-US" dirty="0">
                <a:latin typeface="Courier New" panose="02070309020205020404" pitchFamily="49" charset="0"/>
                <a:cs typeface="Courier New" panose="02070309020205020404" pitchFamily="49" charset="0"/>
              </a:rPr>
              <a:t>ORA-600</a:t>
            </a:r>
            <a:r>
              <a:rPr lang="en-US" dirty="0"/>
              <a:t>), block corruption errors (</a:t>
            </a:r>
            <a:r>
              <a:rPr lang="en-US" dirty="0">
                <a:latin typeface="Courier New" panose="02070309020205020404" pitchFamily="49" charset="0"/>
                <a:cs typeface="Courier New" panose="02070309020205020404" pitchFamily="49" charset="0"/>
              </a:rPr>
              <a:t>ORA-1578</a:t>
            </a:r>
            <a:r>
              <a:rPr lang="en-US" dirty="0"/>
              <a:t>), and deadlock errors (</a:t>
            </a:r>
            <a:r>
              <a:rPr lang="en-US" dirty="0">
                <a:latin typeface="Courier New" panose="02070309020205020404" pitchFamily="49" charset="0"/>
                <a:cs typeface="Courier New" panose="02070309020205020404" pitchFamily="49" charset="0"/>
              </a:rPr>
              <a:t>ORA-60</a:t>
            </a:r>
            <a:r>
              <a:rPr lang="en-US" dirty="0"/>
              <a:t>) that occurred</a:t>
            </a:r>
          </a:p>
          <a:p>
            <a:pPr lvl="2">
              <a:defRPr/>
            </a:pPr>
            <a:r>
              <a:rPr lang="en-US" dirty="0"/>
              <a:t>Administrative operations, such as the SQL statements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DATABASE</a:t>
            </a:r>
            <a:r>
              <a:rPr lang="en-US" dirty="0"/>
              <a:t>, and </a:t>
            </a:r>
            <a:r>
              <a:rPr lang="en-US" dirty="0">
                <a:latin typeface="Courier New" panose="02070309020205020404" pitchFamily="49" charset="0"/>
                <a:cs typeface="Courier New" panose="02070309020205020404" pitchFamily="49" charset="0"/>
              </a:rPr>
              <a:t>TABLESPACE</a:t>
            </a:r>
            <a:r>
              <a:rPr lang="en-US" dirty="0">
                <a:cs typeface="Courier New" panose="02070309020205020404" pitchFamily="49" charset="0"/>
              </a:rPr>
              <a:t>,</a:t>
            </a:r>
            <a:r>
              <a:rPr lang="en-US" dirty="0"/>
              <a:t> and the Enterprise Manager or SQL*Plus statements </a:t>
            </a:r>
            <a:r>
              <a:rPr lang="en-US" dirty="0">
                <a:latin typeface="Courier New" panose="02070309020205020404" pitchFamily="49" charset="0"/>
                <a:cs typeface="Courier New" panose="02070309020205020404" pitchFamily="49" charset="0"/>
              </a:rPr>
              <a:t>STARTUP</a:t>
            </a:r>
            <a:r>
              <a:rPr lang="en-US" dirty="0"/>
              <a:t>, </a:t>
            </a:r>
            <a:r>
              <a:rPr lang="en-US" dirty="0">
                <a:latin typeface="Courier New" panose="02070309020205020404" pitchFamily="49" charset="0"/>
                <a:cs typeface="Courier New" panose="02070309020205020404" pitchFamily="49" charset="0"/>
              </a:rPr>
              <a:t>SHUTDOWN</a:t>
            </a:r>
            <a:r>
              <a:rPr lang="en-US" dirty="0"/>
              <a:t>, </a:t>
            </a:r>
            <a:r>
              <a:rPr lang="en-US" dirty="0">
                <a:latin typeface="Courier New" panose="02070309020205020404" pitchFamily="49" charset="0"/>
                <a:cs typeface="Courier New" panose="02070309020205020404" pitchFamily="49" charset="0"/>
              </a:rPr>
              <a:t>ARCHIVE</a:t>
            </a:r>
            <a:r>
              <a:rPr lang="en-US" dirty="0"/>
              <a:t> </a:t>
            </a:r>
            <a:r>
              <a:rPr lang="en-US" dirty="0">
                <a:latin typeface="Courier New" panose="02070309020205020404" pitchFamily="49" charset="0"/>
                <a:cs typeface="Courier New" panose="02070309020205020404" pitchFamily="49" charset="0"/>
              </a:rPr>
              <a:t>LOG</a:t>
            </a:r>
            <a:r>
              <a:rPr lang="en-US" dirty="0"/>
              <a:t>, and </a:t>
            </a:r>
            <a:r>
              <a:rPr lang="en-US" dirty="0">
                <a:latin typeface="Courier New" panose="02070309020205020404" pitchFamily="49" charset="0"/>
                <a:cs typeface="Courier New" panose="02070309020205020404" pitchFamily="49" charset="0"/>
              </a:rPr>
              <a:t>RECOVER</a:t>
            </a:r>
          </a:p>
          <a:p>
            <a:pPr lvl="2">
              <a:defRPr/>
            </a:pPr>
            <a:r>
              <a:rPr lang="en-US" dirty="0"/>
              <a:t>Several messages and errors relating to the functions of shared server and dispatcher processes</a:t>
            </a:r>
          </a:p>
          <a:p>
            <a:pPr lvl="2">
              <a:defRPr/>
            </a:pPr>
            <a:r>
              <a:rPr lang="en-US" dirty="0"/>
              <a:t>Errors during the automatic refresh of a materialized view</a:t>
            </a:r>
          </a:p>
          <a:p>
            <a:pPr lvl="1">
              <a:defRPr/>
            </a:pPr>
            <a:r>
              <a:rPr lang="en-US" dirty="0"/>
              <a:t>Query </a:t>
            </a:r>
            <a:r>
              <a:rPr lang="en-US" dirty="0">
                <a:latin typeface="Courier New" panose="02070309020205020404" pitchFamily="49" charset="0"/>
                <a:cs typeface="Courier New" panose="02070309020205020404" pitchFamily="49" charset="0"/>
              </a:rPr>
              <a:t>V$DIAG_INFO</a:t>
            </a:r>
            <a:r>
              <a:rPr lang="en-US" dirty="0"/>
              <a:t> to find the location of the alert log.</a:t>
            </a:r>
          </a:p>
          <a:p>
            <a:pPr lvl="2">
              <a:defRPr/>
            </a:pPr>
            <a:r>
              <a:rPr lang="en-US" dirty="0"/>
              <a:t>The path to </a:t>
            </a:r>
            <a:r>
              <a:rPr lang="en-US" dirty="0">
                <a:latin typeface="Courier New" panose="02070309020205020404" pitchFamily="49" charset="0"/>
                <a:cs typeface="Courier New" panose="02070309020205020404" pitchFamily="49" charset="0"/>
              </a:rPr>
              <a:t>alert_SID.log</a:t>
            </a:r>
            <a:r>
              <a:rPr lang="en-US" dirty="0"/>
              <a:t> corresponds to the Diag Trace entry.</a:t>
            </a:r>
          </a:p>
          <a:p>
            <a:pPr lvl="2">
              <a:defRPr/>
            </a:pPr>
            <a:r>
              <a:rPr lang="en-US" dirty="0"/>
              <a:t>The path to </a:t>
            </a:r>
            <a:r>
              <a:rPr lang="en-US" dirty="0">
                <a:latin typeface="Courier New" panose="02070309020205020404" pitchFamily="49" charset="0"/>
                <a:cs typeface="Courier New" panose="02070309020205020404" pitchFamily="49" charset="0"/>
              </a:rPr>
              <a:t>log.xml</a:t>
            </a:r>
            <a:r>
              <a:rPr lang="en-US" dirty="0"/>
              <a:t> corresponds to the Diag Alert entry.</a:t>
            </a:r>
          </a:p>
          <a:p>
            <a:pPr lvl="1">
              <a:defRPr/>
            </a:pPr>
            <a:r>
              <a:rPr lang="en-US" dirty="0"/>
              <a:t>You can view the alert log in a text editor or in ADRCI.</a:t>
            </a:r>
          </a:p>
        </p:txBody>
      </p:sp>
    </p:spTree>
    <p:custDataLst>
      <p:tags r:id="rId1"/>
    </p:custDataLst>
    <p:extLst>
      <p:ext uri="{BB962C8B-B14F-4D97-AF65-F5344CB8AC3E}">
        <p14:creationId xmlns:p14="http://schemas.microsoft.com/office/powerpoint/2010/main" val="258093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988846"/>
          </a:xfrm>
        </p:spPr>
        <p:txBody>
          <a:bodyPr/>
          <a:lstStyle/>
          <a:p>
            <a:r>
              <a:rPr lang="en-US" dirty="0"/>
              <a:t>After completing this lesson, you should be able to:</a:t>
            </a:r>
          </a:p>
          <a:p>
            <a:pPr lvl="1"/>
            <a:r>
              <a:rPr lang="en-US" dirty="0"/>
              <a:t>Describe initialization parameter files and initialization parameters</a:t>
            </a:r>
          </a:p>
          <a:p>
            <a:pPr lvl="1"/>
            <a:r>
              <a:rPr lang="en-US" dirty="0"/>
              <a:t>View and modify initialization parameters in SQL*Plus</a:t>
            </a:r>
          </a:p>
          <a:p>
            <a:pPr lvl="1"/>
            <a:r>
              <a:rPr lang="en-US" dirty="0"/>
              <a:t>Start up and shut down Oracle databases</a:t>
            </a:r>
          </a:p>
          <a:p>
            <a:pPr lvl="1"/>
            <a:r>
              <a:rPr lang="en-US" dirty="0"/>
              <a:t>Open and close PDBs</a:t>
            </a:r>
          </a:p>
          <a:p>
            <a:pPr lvl="1"/>
            <a:r>
              <a:rPr lang="en-US" dirty="0"/>
              <a:t>Work with the Automatic Diagnostic Repository (ADR)</a:t>
            </a:r>
          </a:p>
          <a:p>
            <a:pPr lvl="1"/>
            <a:r>
              <a:rPr lang="en-US" dirty="0"/>
              <a:t>Query dynamic performance views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228600"/>
            <a:ext cx="10133230" cy="603702"/>
          </a:xfrm>
        </p:spPr>
        <p:txBody>
          <a:bodyPr>
            <a:normAutofit fontScale="90000"/>
          </a:bodyPr>
          <a:lstStyle/>
          <a:p>
            <a:pPr eaLnBrk="1" hangingPunct="1"/>
            <a:r>
              <a:rPr lang="en-US" dirty="0"/>
              <a:t>Using Trace Files</a:t>
            </a:r>
            <a:endParaRPr lang="en-US" altLang="es-MX" dirty="0"/>
          </a:p>
        </p:txBody>
      </p:sp>
      <p:sp>
        <p:nvSpPr>
          <p:cNvPr id="9219" name="Content Placeholder 9"/>
          <p:cNvSpPr>
            <a:spLocks noGrp="1"/>
          </p:cNvSpPr>
          <p:nvPr>
            <p:ph idx="1"/>
          </p:nvPr>
        </p:nvSpPr>
        <p:spPr>
          <a:xfrm>
            <a:off x="622138" y="968828"/>
            <a:ext cx="10944549" cy="5412586"/>
          </a:xfrm>
        </p:spPr>
        <p:txBody>
          <a:bodyPr/>
          <a:lstStyle/>
          <a:p>
            <a:pPr lvl="1">
              <a:defRPr/>
            </a:pPr>
            <a:r>
              <a:rPr lang="en-US" dirty="0"/>
              <a:t>Trace files contain:</a:t>
            </a:r>
          </a:p>
          <a:p>
            <a:pPr lvl="2">
              <a:defRPr/>
            </a:pPr>
            <a:r>
              <a:rPr lang="en-US" dirty="0"/>
              <a:t>Error information (contact Oracle Support Services if an internal error occurs)</a:t>
            </a:r>
          </a:p>
          <a:p>
            <a:pPr lvl="2">
              <a:defRPr/>
            </a:pPr>
            <a:r>
              <a:rPr lang="en-US" dirty="0"/>
              <a:t>Information that can provide guidance for tuning applications or an instance</a:t>
            </a:r>
          </a:p>
          <a:p>
            <a:pPr lvl="1">
              <a:defRPr/>
            </a:pPr>
            <a:r>
              <a:rPr lang="en-US" dirty="0"/>
              <a:t>Each server and background process can write to an associated trace file.</a:t>
            </a:r>
          </a:p>
          <a:p>
            <a:pPr lvl="1">
              <a:defRPr/>
            </a:pPr>
            <a:r>
              <a:rPr lang="en-US" dirty="0"/>
              <a:t>Trace file names for background processes are named after their processes.</a:t>
            </a:r>
          </a:p>
          <a:p>
            <a:pPr lvl="2">
              <a:defRPr/>
            </a:pPr>
            <a:r>
              <a:rPr lang="en-US" dirty="0"/>
              <a:t>Exception: Trace files generated by job queue processes</a:t>
            </a:r>
          </a:p>
          <a:p>
            <a:pPr lvl="1">
              <a:defRPr/>
            </a:pPr>
            <a:r>
              <a:rPr lang="en-US" dirty="0"/>
              <a:t>Oracle Database includes an advanced fault diagnosability infrastructure for preventing, detecting, diagnosing, and resolving problems.</a:t>
            </a:r>
          </a:p>
          <a:p>
            <a:pPr lvl="1">
              <a:defRPr/>
            </a:pPr>
            <a:r>
              <a:rPr lang="en-US" dirty="0"/>
              <a:t>When a critical error occurs:</a:t>
            </a:r>
          </a:p>
          <a:p>
            <a:pPr lvl="2">
              <a:defRPr/>
            </a:pPr>
            <a:r>
              <a:rPr lang="en-US" dirty="0"/>
              <a:t>An incident number is assigned to the error</a:t>
            </a:r>
          </a:p>
          <a:p>
            <a:pPr lvl="2">
              <a:defRPr/>
            </a:pPr>
            <a:r>
              <a:rPr lang="en-US" dirty="0"/>
              <a:t>Diagnostic data for the error (such as trace files) is immediately captured and tagged with the incident number</a:t>
            </a:r>
          </a:p>
          <a:p>
            <a:pPr lvl="2">
              <a:defRPr/>
            </a:pPr>
            <a:r>
              <a:rPr lang="en-US" dirty="0"/>
              <a:t>Data is stored in the ADR</a:t>
            </a:r>
          </a:p>
          <a:p>
            <a:pPr lvl="1">
              <a:defRPr/>
            </a:pPr>
            <a:r>
              <a:rPr lang="en-US" dirty="0"/>
              <a:t>ADR files can be automatically purged by setting retention policy parameters.</a:t>
            </a:r>
          </a:p>
        </p:txBody>
      </p:sp>
    </p:spTree>
    <p:custDataLst>
      <p:tags r:id="rId1"/>
    </p:custDataLst>
    <p:extLst>
      <p:ext uri="{BB962C8B-B14F-4D97-AF65-F5344CB8AC3E}">
        <p14:creationId xmlns:p14="http://schemas.microsoft.com/office/powerpoint/2010/main" val="144501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615214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10209430" cy="625474"/>
          </a:xfrm>
        </p:spPr>
        <p:txBody>
          <a:bodyPr>
            <a:normAutofit fontScale="90000"/>
          </a:bodyPr>
          <a:lstStyle/>
          <a:p>
            <a:pPr eaLnBrk="1" hangingPunct="1"/>
            <a:r>
              <a:rPr lang="en-US" dirty="0"/>
              <a:t>Administering the DDL Log File</a:t>
            </a:r>
            <a:endParaRPr lang="en-US" altLang="es-MX" dirty="0"/>
          </a:p>
        </p:txBody>
      </p:sp>
      <p:sp>
        <p:nvSpPr>
          <p:cNvPr id="9219" name="Content Placeholder 9"/>
          <p:cNvSpPr>
            <a:spLocks noGrp="1"/>
          </p:cNvSpPr>
          <p:nvPr>
            <p:ph idx="1"/>
          </p:nvPr>
        </p:nvSpPr>
        <p:spPr>
          <a:xfrm>
            <a:off x="622138" y="1242485"/>
            <a:ext cx="10944549" cy="4471303"/>
          </a:xfrm>
        </p:spPr>
        <p:txBody>
          <a:bodyPr/>
          <a:lstStyle/>
          <a:p>
            <a:pPr lvl="1">
              <a:defRPr/>
            </a:pPr>
            <a:r>
              <a:rPr lang="en-US" dirty="0"/>
              <a:t>Enable the capture of certain DDL statements to a DDL log file by setting </a:t>
            </a:r>
            <a:r>
              <a:rPr lang="en-US" dirty="0">
                <a:latin typeface="Courier New" panose="02070309020205020404" pitchFamily="49" charset="0"/>
                <a:cs typeface="Courier New" panose="02070309020205020404" pitchFamily="49" charset="0"/>
              </a:rPr>
              <a:t>ENABLE_DDL_LOGGING</a:t>
            </a:r>
            <a:r>
              <a:rPr lang="en-US" dirty="0"/>
              <a:t> to </a:t>
            </a:r>
            <a:r>
              <a:rPr lang="en-US" dirty="0">
                <a:latin typeface="Courier New" panose="02070309020205020404" pitchFamily="49" charset="0"/>
                <a:cs typeface="Courier New" panose="02070309020205020404" pitchFamily="49" charset="0"/>
              </a:rPr>
              <a:t>TRUE</a:t>
            </a:r>
            <a:r>
              <a:rPr lang="en-US" dirty="0"/>
              <a:t>.</a:t>
            </a:r>
          </a:p>
          <a:p>
            <a:pPr lvl="1">
              <a:defRPr/>
            </a:pPr>
            <a:r>
              <a:rPr lang="en-US" dirty="0"/>
              <a:t>The DDL log contains one log record for each DDL statement.</a:t>
            </a:r>
          </a:p>
          <a:p>
            <a:pPr lvl="1">
              <a:defRPr/>
            </a:pPr>
            <a:r>
              <a:rPr lang="en-US" dirty="0"/>
              <a:t>Two DDL logs containing the same information:</a:t>
            </a:r>
          </a:p>
          <a:p>
            <a:pPr lvl="2">
              <a:defRPr/>
            </a:pPr>
            <a:r>
              <a:rPr lang="en-US" dirty="0"/>
              <a:t>XML DDL log: </a:t>
            </a:r>
            <a:r>
              <a:rPr lang="en-US" dirty="0">
                <a:latin typeface="Courier New" panose="02070309020205020404" pitchFamily="49" charset="0"/>
                <a:cs typeface="Courier New" panose="02070309020205020404" pitchFamily="49" charset="0"/>
              </a:rPr>
              <a:t>log.xml</a:t>
            </a:r>
            <a:r>
              <a:rPr lang="en-US" dirty="0"/>
              <a:t> written to </a:t>
            </a:r>
            <a:r>
              <a:rPr lang="en-US" dirty="0">
                <a:latin typeface="Courier New" panose="02070309020205020404" pitchFamily="49" charset="0"/>
                <a:cs typeface="Courier New" panose="02070309020205020404" pitchFamily="49" charset="0"/>
              </a:rPr>
              <a:t>$ORACLE_BASE/diag/rdbms/&lt;dbname&gt;/&lt;SID&gt;/log/ddl</a:t>
            </a:r>
          </a:p>
          <a:p>
            <a:pPr lvl="2">
              <a:defRPr/>
            </a:pPr>
            <a:r>
              <a:rPr lang="en-US" dirty="0"/>
              <a:t>Text DDL: </a:t>
            </a:r>
            <a:r>
              <a:rPr lang="en-US" dirty="0">
                <a:latin typeface="Courier New" panose="02070309020205020404" pitchFamily="49" charset="0"/>
                <a:cs typeface="Courier New" panose="02070309020205020404" pitchFamily="49" charset="0"/>
              </a:rPr>
              <a:t>ddl_&lt;sid&gt;.log</a:t>
            </a:r>
            <a:r>
              <a:rPr lang="en-US" dirty="0"/>
              <a:t> written to </a:t>
            </a:r>
            <a:r>
              <a:rPr lang="en-US" dirty="0">
                <a:latin typeface="Courier New" panose="02070309020205020404" pitchFamily="49" charset="0"/>
                <a:cs typeface="Courier New" panose="02070309020205020404" pitchFamily="49" charset="0"/>
              </a:rPr>
              <a:t>$ORACLE_BASE/diag/rdbms/&lt;dbname&gt;/&lt;SID&gt;/log</a:t>
            </a:r>
          </a:p>
          <a:p>
            <a:pPr lvl="1">
              <a:defRPr/>
            </a:pPr>
            <a:r>
              <a:rPr lang="en-US" dirty="0"/>
              <a:t>Example:</a:t>
            </a:r>
          </a:p>
          <a:p>
            <a:pPr marL="914400" lvl="2" indent="0">
              <a:buNone/>
              <a:defRPr/>
            </a:pPr>
            <a:r>
              <a:rPr lang="en-US" dirty="0">
                <a:latin typeface="Courier New" panose="02070309020205020404" pitchFamily="49" charset="0"/>
                <a:cs typeface="Courier New" panose="02070309020205020404" pitchFamily="49" charset="0"/>
              </a:rPr>
              <a:t>$ more ddl_orcl.log</a:t>
            </a:r>
          </a:p>
          <a:p>
            <a:pPr marL="914400" lvl="2" indent="0">
              <a:buNone/>
              <a:defRPr/>
            </a:pPr>
            <a:r>
              <a:rPr lang="en-US" dirty="0">
                <a:latin typeface="Courier New" panose="02070309020205020404" pitchFamily="49" charset="0"/>
                <a:cs typeface="Courier New" panose="02070309020205020404" pitchFamily="49" charset="0"/>
              </a:rPr>
              <a:t>Thu Nov 15 08:35:47 2016</a:t>
            </a:r>
          </a:p>
          <a:p>
            <a:pPr marL="914400" lvl="2" indent="0">
              <a:buNone/>
              <a:defRPr/>
            </a:pPr>
            <a:r>
              <a:rPr lang="en-US" dirty="0">
                <a:latin typeface="Courier New" panose="02070309020205020404" pitchFamily="49" charset="0"/>
                <a:cs typeface="Courier New" panose="02070309020205020404" pitchFamily="49" charset="0"/>
              </a:rPr>
              <a:t>diag_adl:drop user app_user</a:t>
            </a:r>
          </a:p>
        </p:txBody>
      </p:sp>
    </p:spTree>
    <p:custDataLst>
      <p:tags r:id="rId1"/>
    </p:custDataLst>
    <p:extLst>
      <p:ext uri="{BB962C8B-B14F-4D97-AF65-F5344CB8AC3E}">
        <p14:creationId xmlns:p14="http://schemas.microsoft.com/office/powerpoint/2010/main" val="894527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10209430" cy="549274"/>
          </a:xfrm>
        </p:spPr>
        <p:txBody>
          <a:bodyPr>
            <a:normAutofit fontScale="90000"/>
          </a:bodyPr>
          <a:lstStyle/>
          <a:p>
            <a:pPr eaLnBrk="1" hangingPunct="1"/>
            <a:r>
              <a:rPr lang="en-US" dirty="0"/>
              <a:t>Querying Dynamic Performance Views</a:t>
            </a:r>
            <a:endParaRPr lang="en-US" altLang="es-MX" dirty="0"/>
          </a:p>
        </p:txBody>
      </p:sp>
      <p:sp>
        <p:nvSpPr>
          <p:cNvPr id="9219" name="Content Placeholder 9"/>
          <p:cNvSpPr>
            <a:spLocks noGrp="1"/>
          </p:cNvSpPr>
          <p:nvPr>
            <p:ph idx="1"/>
          </p:nvPr>
        </p:nvSpPr>
        <p:spPr>
          <a:xfrm>
            <a:off x="622138" y="1143000"/>
            <a:ext cx="10944549" cy="4112230"/>
          </a:xfrm>
        </p:spPr>
        <p:txBody>
          <a:bodyPr/>
          <a:lstStyle/>
          <a:p>
            <a:pPr lvl="1">
              <a:defRPr/>
            </a:pPr>
            <a:r>
              <a:rPr lang="en-US" dirty="0"/>
              <a:t>Dynamic performance views provide access to information about the changing states of instance memory structures:</a:t>
            </a:r>
          </a:p>
          <a:p>
            <a:pPr lvl="2">
              <a:defRPr/>
            </a:pPr>
            <a:r>
              <a:rPr lang="en-US" dirty="0"/>
              <a:t>Sessions, file states, and locks</a:t>
            </a:r>
          </a:p>
          <a:p>
            <a:pPr lvl="2">
              <a:defRPr/>
            </a:pPr>
            <a:r>
              <a:rPr lang="en-US" dirty="0"/>
              <a:t>Progress of jobs and tasks</a:t>
            </a:r>
          </a:p>
          <a:p>
            <a:pPr lvl="2">
              <a:defRPr/>
            </a:pPr>
            <a:r>
              <a:rPr lang="en-US" dirty="0"/>
              <a:t>Backup status, memory usage, and allocation</a:t>
            </a:r>
          </a:p>
          <a:p>
            <a:pPr lvl="2">
              <a:defRPr/>
            </a:pPr>
            <a:r>
              <a:rPr lang="en-US" dirty="0"/>
              <a:t>System and session parameters</a:t>
            </a:r>
          </a:p>
          <a:p>
            <a:pPr lvl="2">
              <a:defRPr/>
            </a:pPr>
            <a:r>
              <a:rPr lang="en-US" dirty="0"/>
              <a:t>SQL execution</a:t>
            </a:r>
          </a:p>
          <a:p>
            <a:pPr lvl="2">
              <a:defRPr/>
            </a:pPr>
            <a:r>
              <a:rPr lang="en-US" dirty="0"/>
              <a:t>Statistics and metrics</a:t>
            </a:r>
          </a:p>
          <a:p>
            <a:pPr lvl="1">
              <a:defRPr/>
            </a:pPr>
            <a:r>
              <a:rPr lang="en-US" dirty="0"/>
              <a:t>Dynamic performance views start with the prefix </a:t>
            </a:r>
            <a:r>
              <a:rPr lang="en-US" dirty="0">
                <a:latin typeface="Courier New" panose="02070309020205020404" pitchFamily="49" charset="0"/>
                <a:cs typeface="Courier New" panose="02070309020205020404" pitchFamily="49" charset="0"/>
              </a:rPr>
              <a:t>V$</a:t>
            </a:r>
            <a:r>
              <a:rPr lang="en-US" dirty="0"/>
              <a:t>.</a:t>
            </a:r>
          </a:p>
          <a:p>
            <a:pPr lvl="1">
              <a:defRPr/>
            </a:pPr>
            <a:r>
              <a:rPr lang="en-US" dirty="0"/>
              <a:t>Example query: Which current sessions have logged in from the EDXX9P1 computer on the last day?</a:t>
            </a:r>
          </a:p>
        </p:txBody>
      </p:sp>
      <p:sp>
        <p:nvSpPr>
          <p:cNvPr id="4" name="Content Placeholder 2"/>
          <p:cNvSpPr txBox="1">
            <a:spLocks/>
          </p:cNvSpPr>
          <p:nvPr/>
        </p:nvSpPr>
        <p:spPr bwMode="gray">
          <a:xfrm>
            <a:off x="1059018" y="5204178"/>
            <a:ext cx="10750394" cy="95120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marL="609493" indent="-609493" defTabSz="533307">
              <a:tabLst>
                <a:tab pos="533307" algn="r"/>
                <a:tab pos="897310" algn="l"/>
              </a:tabLst>
              <a:defRPr/>
            </a:pPr>
            <a:r>
              <a:rPr lang="en-US" b="1" dirty="0">
                <a:latin typeface="Courier New" pitchFamily="49" charset="0"/>
              </a:rPr>
              <a:t>SQL&gt; SELECT * FROM V$SESSION</a:t>
            </a:r>
          </a:p>
          <a:p>
            <a:pPr marL="609493" indent="-609493" defTabSz="533307">
              <a:tabLst>
                <a:tab pos="533307" algn="r"/>
                <a:tab pos="897310" algn="l"/>
              </a:tabLst>
              <a:defRPr/>
            </a:pPr>
            <a:r>
              <a:rPr lang="en-US" b="1" dirty="0">
                <a:latin typeface="Courier New" pitchFamily="49" charset="0"/>
              </a:rPr>
              <a:t>  2  WHERE machine = 'EDXX9P1'</a:t>
            </a:r>
          </a:p>
          <a:p>
            <a:pPr marL="609493" indent="-609493" defTabSz="533307">
              <a:tabLst>
                <a:tab pos="533307" algn="r"/>
                <a:tab pos="897310" algn="l"/>
              </a:tabLst>
              <a:defRPr/>
            </a:pPr>
            <a:r>
              <a:rPr lang="en-US" b="1" dirty="0">
                <a:latin typeface="Courier New" pitchFamily="49" charset="0"/>
              </a:rPr>
              <a:t>  3  AND logon_time &gt; SYSDATE - 1;</a:t>
            </a:r>
          </a:p>
        </p:txBody>
      </p:sp>
    </p:spTree>
    <p:custDataLst>
      <p:tags r:id="rId1"/>
    </p:custDataLst>
    <p:extLst>
      <p:ext uri="{BB962C8B-B14F-4D97-AF65-F5344CB8AC3E}">
        <p14:creationId xmlns:p14="http://schemas.microsoft.com/office/powerpoint/2010/main" val="204551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9676030" cy="320673"/>
          </a:xfrm>
        </p:spPr>
        <p:txBody>
          <a:bodyPr>
            <a:normAutofit fontScale="90000"/>
          </a:bodyPr>
          <a:lstStyle/>
          <a:p>
            <a:pPr eaLnBrk="1" hangingPunct="1"/>
            <a:r>
              <a:rPr lang="en-US" dirty="0"/>
              <a:t>Considerations for Dynamic Performance Views</a:t>
            </a:r>
            <a:endParaRPr lang="en-US" altLang="es-MX" dirty="0"/>
          </a:p>
        </p:txBody>
      </p:sp>
      <p:sp>
        <p:nvSpPr>
          <p:cNvPr id="9219" name="Content Placeholder 9"/>
          <p:cNvSpPr>
            <a:spLocks noGrp="1"/>
          </p:cNvSpPr>
          <p:nvPr>
            <p:ph idx="1"/>
          </p:nvPr>
        </p:nvSpPr>
        <p:spPr>
          <a:xfrm>
            <a:off x="622138" y="1242485"/>
            <a:ext cx="10944549" cy="2111682"/>
          </a:xfrm>
        </p:spPr>
        <p:txBody>
          <a:bodyPr>
            <a:normAutofit lnSpcReduction="10000"/>
          </a:bodyPr>
          <a:lstStyle/>
          <a:p>
            <a:pPr lvl="1">
              <a:defRPr/>
            </a:pPr>
            <a:r>
              <a:rPr lang="en-US" dirty="0"/>
              <a:t>These views are owned by the </a:t>
            </a:r>
            <a:r>
              <a:rPr lang="en-US" dirty="0">
                <a:latin typeface="Courier New" panose="02070309020205020404" pitchFamily="49" charset="0"/>
                <a:cs typeface="Courier New" panose="02070309020205020404" pitchFamily="49" charset="0"/>
              </a:rPr>
              <a:t>SYS</a:t>
            </a:r>
            <a:r>
              <a:rPr lang="en-US" dirty="0"/>
              <a:t> user.</a:t>
            </a:r>
          </a:p>
          <a:p>
            <a:pPr lvl="1">
              <a:defRPr/>
            </a:pPr>
            <a:r>
              <a:rPr lang="en-US" dirty="0"/>
              <a:t>Views provide information depending on the stage (</a:t>
            </a:r>
            <a:r>
              <a:rPr lang="en-US" dirty="0">
                <a:latin typeface="Courier New" panose="02070309020205020404" pitchFamily="49" charset="0"/>
                <a:cs typeface="Courier New" panose="02070309020205020404" pitchFamily="49" charset="0"/>
              </a:rPr>
              <a:t>NOMOUNT</a:t>
            </a:r>
            <a:r>
              <a:rPr lang="en-US" dirty="0"/>
              <a:t>, </a:t>
            </a:r>
            <a:r>
              <a:rPr lang="en-US" dirty="0">
                <a:latin typeface="Courier New" panose="02070309020205020404" pitchFamily="49" charset="0"/>
                <a:cs typeface="Courier New" panose="02070309020205020404" pitchFamily="49" charset="0"/>
              </a:rPr>
              <a:t>MOUNT</a:t>
            </a:r>
            <a:r>
              <a:rPr lang="en-US" dirty="0"/>
              <a:t>, or </a:t>
            </a:r>
            <a:r>
              <a:rPr lang="en-US" dirty="0">
                <a:latin typeface="Courier New" panose="02070309020205020404" pitchFamily="49" charset="0"/>
                <a:cs typeface="Courier New" panose="02070309020205020404" pitchFamily="49" charset="0"/>
              </a:rPr>
              <a:t>OPEN</a:t>
            </a:r>
            <a:r>
              <a:rPr lang="en-US" dirty="0"/>
              <a:t>).</a:t>
            </a:r>
          </a:p>
          <a:p>
            <a:pPr lvl="1">
              <a:defRPr/>
            </a:pPr>
            <a:r>
              <a:rPr lang="en-US" dirty="0"/>
              <a:t>You can query </a:t>
            </a:r>
            <a:r>
              <a:rPr lang="en-US" dirty="0">
                <a:latin typeface="Courier New" panose="02070309020205020404" pitchFamily="49" charset="0"/>
                <a:cs typeface="Courier New" panose="02070309020205020404" pitchFamily="49" charset="0"/>
              </a:rPr>
              <a:t>V$FIXED_TABLE</a:t>
            </a:r>
            <a:r>
              <a:rPr lang="en-US" dirty="0"/>
              <a:t> to see all the view names.</a:t>
            </a:r>
          </a:p>
          <a:p>
            <a:pPr lvl="1">
              <a:defRPr/>
            </a:pPr>
            <a:r>
              <a:rPr lang="en-US" dirty="0"/>
              <a:t>These views are often referred to as “v-dollar views.”</a:t>
            </a:r>
          </a:p>
          <a:p>
            <a:pPr lvl="1">
              <a:defRPr/>
            </a:pPr>
            <a:r>
              <a:rPr lang="en-US" dirty="0"/>
              <a:t>Read consistency is not guaranteed on these views because the data is dynamic.</a:t>
            </a:r>
          </a:p>
        </p:txBody>
      </p:sp>
    </p:spTree>
    <p:custDataLst>
      <p:tags r:id="rId1"/>
    </p:custDataLst>
    <p:extLst>
      <p:ext uri="{BB962C8B-B14F-4D97-AF65-F5344CB8AC3E}">
        <p14:creationId xmlns:p14="http://schemas.microsoft.com/office/powerpoint/2010/main" val="416907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 name="Group 283"/>
          <p:cNvGrpSpPr/>
          <p:nvPr/>
        </p:nvGrpSpPr>
        <p:grpSpPr>
          <a:xfrm>
            <a:off x="1729269" y="881385"/>
            <a:ext cx="8730287" cy="5168101"/>
            <a:chOff x="830654" y="1268641"/>
            <a:chExt cx="7482693" cy="3030071"/>
          </a:xfrm>
        </p:grpSpPr>
        <p:sp>
          <p:nvSpPr>
            <p:cNvPr id="285" name="Freeform 284"/>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6" name="Rounded Rectangle 285"/>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7891" name="Rectangle 2"/>
          <p:cNvSpPr>
            <a:spLocks noGrp="1" noChangeArrowheads="1"/>
          </p:cNvSpPr>
          <p:nvPr>
            <p:ph type="title"/>
          </p:nvPr>
        </p:nvSpPr>
        <p:spPr>
          <a:xfrm>
            <a:off x="772909" y="194215"/>
            <a:ext cx="9523630" cy="254034"/>
          </a:xfrm>
        </p:spPr>
        <p:txBody>
          <a:bodyPr>
            <a:normAutofit fontScale="90000"/>
          </a:bodyPr>
          <a:lstStyle/>
          <a:p>
            <a:pPr eaLnBrk="1" hangingPunct="1"/>
            <a:r>
              <a:rPr lang="en-US" altLang="en-US" dirty="0"/>
              <a:t>Data Dictionary: Overview</a:t>
            </a:r>
            <a:endParaRPr lang="en-US" altLang="en-US" dirty="0">
              <a:solidFill>
                <a:srgbClr val="0000FF"/>
              </a:solidFill>
            </a:endParaRPr>
          </a:p>
        </p:txBody>
      </p:sp>
      <p:grpSp>
        <p:nvGrpSpPr>
          <p:cNvPr id="2" name="Group 1"/>
          <p:cNvGrpSpPr/>
          <p:nvPr/>
        </p:nvGrpSpPr>
        <p:grpSpPr>
          <a:xfrm>
            <a:off x="2912269" y="1138502"/>
            <a:ext cx="6364287" cy="4520050"/>
            <a:chOff x="2603500" y="1295401"/>
            <a:chExt cx="6364287" cy="4520050"/>
          </a:xfrm>
        </p:grpSpPr>
        <p:sp>
          <p:nvSpPr>
            <p:cNvPr id="37893" name="Freeform 4"/>
            <p:cNvSpPr>
              <a:spLocks/>
            </p:cNvSpPr>
            <p:nvPr/>
          </p:nvSpPr>
          <p:spPr bwMode="auto">
            <a:xfrm>
              <a:off x="4812311" y="1806223"/>
              <a:ext cx="2690213" cy="3522134"/>
            </a:xfrm>
            <a:custGeom>
              <a:avLst/>
              <a:gdLst>
                <a:gd name="T0" fmla="*/ 2147483647 w 1709"/>
                <a:gd name="T1" fmla="*/ 2147483647 h 2155"/>
                <a:gd name="T2" fmla="*/ 2147483647 w 1709"/>
                <a:gd name="T3" fmla="*/ 0 h 2155"/>
                <a:gd name="T4" fmla="*/ 2147483647 w 1709"/>
                <a:gd name="T5" fmla="*/ 2147483647 h 2155"/>
                <a:gd name="T6" fmla="*/ 2147483647 w 1709"/>
                <a:gd name="T7" fmla="*/ 2147483647 h 2155"/>
                <a:gd name="T8" fmla="*/ 0 w 1709"/>
                <a:gd name="T9" fmla="*/ 2147483647 h 2155"/>
                <a:gd name="T10" fmla="*/ 0 w 1709"/>
                <a:gd name="T11" fmla="*/ 2147483647 h 2155"/>
                <a:gd name="T12" fmla="*/ 2147483647 w 1709"/>
                <a:gd name="T13" fmla="*/ 2147483647 h 2155"/>
                <a:gd name="T14" fmla="*/ 0 60000 65536"/>
                <a:gd name="T15" fmla="*/ 0 60000 65536"/>
                <a:gd name="T16" fmla="*/ 0 60000 65536"/>
                <a:gd name="T17" fmla="*/ 0 60000 65536"/>
                <a:gd name="T18" fmla="*/ 0 60000 65536"/>
                <a:gd name="T19" fmla="*/ 0 60000 65536"/>
                <a:gd name="T20" fmla="*/ 0 60000 65536"/>
                <a:gd name="T21" fmla="*/ 0 w 1709"/>
                <a:gd name="T22" fmla="*/ 0 h 2155"/>
                <a:gd name="T23" fmla="*/ 1709 w 1709"/>
                <a:gd name="T24" fmla="*/ 2155 h 2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9" h="2155">
                  <a:moveTo>
                    <a:pt x="6" y="221"/>
                  </a:moveTo>
                  <a:lnTo>
                    <a:pt x="767" y="0"/>
                  </a:lnTo>
                  <a:lnTo>
                    <a:pt x="1709" y="1924"/>
                  </a:lnTo>
                  <a:lnTo>
                    <a:pt x="1505" y="2155"/>
                  </a:lnTo>
                  <a:lnTo>
                    <a:pt x="0" y="1835"/>
                  </a:lnTo>
                  <a:lnTo>
                    <a:pt x="0" y="221"/>
                  </a:lnTo>
                  <a:lnTo>
                    <a:pt x="6" y="221"/>
                  </a:lnTo>
                  <a:close/>
                </a:path>
              </a:pathLst>
            </a:custGeom>
            <a:solidFill>
              <a:srgbClr val="99CCFF"/>
            </a:solidFill>
            <a:ln>
              <a:noFill/>
            </a:ln>
            <a:extLst>
              <a:ext uri="{91240B29-F687-4F45-9708-019B960494DF}">
                <a14:hiddenLine xmlns:a14="http://schemas.microsoft.com/office/drawing/2010/main" w="28575" cap="flat" cmpd="sng">
                  <a:solidFill>
                    <a:srgbClr val="000000"/>
                  </a:solidFill>
                  <a:prstDash val="solid"/>
                  <a:round/>
                  <a:headEnd type="none" w="sm" len="sm"/>
                  <a:tailEnd type="none" w="sm" len="sm"/>
                </a14:hiddenLine>
              </a:ext>
            </a:extLst>
          </p:spPr>
          <p:txBody>
            <a:bodyPr/>
            <a:lstStyle/>
            <a:p>
              <a:endParaRPr lang="en-US" dirty="0"/>
            </a:p>
          </p:txBody>
        </p:sp>
        <p:sp>
          <p:nvSpPr>
            <p:cNvPr id="37890" name="Rectangle 285"/>
            <p:cNvSpPr>
              <a:spLocks noChangeArrowheads="1"/>
            </p:cNvSpPr>
            <p:nvPr/>
          </p:nvSpPr>
          <p:spPr bwMode="auto">
            <a:xfrm>
              <a:off x="2665412" y="2195513"/>
              <a:ext cx="2133600" cy="2590800"/>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892" name="Rectangle 3"/>
            <p:cNvSpPr>
              <a:spLocks noChangeArrowheads="1"/>
            </p:cNvSpPr>
            <p:nvPr/>
          </p:nvSpPr>
          <p:spPr bwMode="blackGray">
            <a:xfrm>
              <a:off x="2603500" y="5414699"/>
              <a:ext cx="4038600" cy="400752"/>
            </a:xfrm>
            <a:prstGeom prst="rect">
              <a:avLst/>
            </a:prstGeom>
            <a:solidFill>
              <a:schemeClr val="bg1"/>
            </a:solidFill>
            <a:ln w="28575">
              <a:solidFill>
                <a:schemeClr val="bg2"/>
              </a:solidFill>
              <a:miter lim="800000"/>
              <a:headEnd/>
              <a:tailEnd/>
            </a:ln>
          </p:spPr>
          <p:txBody>
            <a:bodyPr lIns="92075" tIns="46038" rIns="92075" bIns="46038">
              <a:spAutoFit/>
            </a:bodyP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a:r>
                <a:rPr lang="en-US" altLang="en-US" sz="2000" dirty="0">
                  <a:solidFill>
                    <a:srgbClr val="000000"/>
                  </a:solidFill>
                  <a:latin typeface="Courier New" panose="02070309020205020404" pitchFamily="49" charset="0"/>
                </a:rPr>
                <a:t>SELECT * FROM dictionary;</a:t>
              </a:r>
            </a:p>
          </p:txBody>
        </p:sp>
        <p:grpSp>
          <p:nvGrpSpPr>
            <p:cNvPr id="37894" name="Group 5"/>
            <p:cNvGrpSpPr>
              <a:grpSpLocks/>
            </p:cNvGrpSpPr>
            <p:nvPr/>
          </p:nvGrpSpPr>
          <p:grpSpPr bwMode="auto">
            <a:xfrm>
              <a:off x="6003925" y="1787525"/>
              <a:ext cx="1795462" cy="1423988"/>
              <a:chOff x="3285" y="1056"/>
              <a:chExt cx="1131" cy="897"/>
            </a:xfrm>
          </p:grpSpPr>
          <p:sp>
            <p:nvSpPr>
              <p:cNvPr id="38136" name="Rectangle 6"/>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37" name="Group 7"/>
              <p:cNvGrpSpPr>
                <a:grpSpLocks/>
              </p:cNvGrpSpPr>
              <p:nvPr/>
            </p:nvGrpSpPr>
            <p:grpSpPr bwMode="auto">
              <a:xfrm>
                <a:off x="3312" y="1056"/>
                <a:ext cx="1104" cy="864"/>
                <a:chOff x="3312" y="1056"/>
                <a:chExt cx="1104" cy="864"/>
              </a:xfrm>
            </p:grpSpPr>
            <p:sp>
              <p:nvSpPr>
                <p:cNvPr id="38138" name="Rectangle 8"/>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39" name="Group 9"/>
                <p:cNvGrpSpPr>
                  <a:grpSpLocks/>
                </p:cNvGrpSpPr>
                <p:nvPr/>
              </p:nvGrpSpPr>
              <p:grpSpPr bwMode="auto">
                <a:xfrm>
                  <a:off x="3312" y="1200"/>
                  <a:ext cx="1104" cy="8"/>
                  <a:chOff x="3312" y="1200"/>
                  <a:chExt cx="1104" cy="8"/>
                </a:xfrm>
              </p:grpSpPr>
              <p:sp>
                <p:nvSpPr>
                  <p:cNvPr id="38170" name="Line 10"/>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71" name="Line 11"/>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0" name="Group 12"/>
                <p:cNvGrpSpPr>
                  <a:grpSpLocks/>
                </p:cNvGrpSpPr>
                <p:nvPr/>
              </p:nvGrpSpPr>
              <p:grpSpPr bwMode="auto">
                <a:xfrm>
                  <a:off x="3312" y="1320"/>
                  <a:ext cx="1104" cy="8"/>
                  <a:chOff x="3312" y="1324"/>
                  <a:chExt cx="1104" cy="8"/>
                </a:xfrm>
              </p:grpSpPr>
              <p:sp>
                <p:nvSpPr>
                  <p:cNvPr id="38168" name="Line 1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9" name="Line 1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1" name="Group 15"/>
                <p:cNvGrpSpPr>
                  <a:grpSpLocks/>
                </p:cNvGrpSpPr>
                <p:nvPr/>
              </p:nvGrpSpPr>
              <p:grpSpPr bwMode="auto">
                <a:xfrm>
                  <a:off x="3312" y="1440"/>
                  <a:ext cx="1104" cy="8"/>
                  <a:chOff x="3312" y="1324"/>
                  <a:chExt cx="1104" cy="8"/>
                </a:xfrm>
              </p:grpSpPr>
              <p:sp>
                <p:nvSpPr>
                  <p:cNvPr id="38166" name="Line 1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7" name="Line 1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2" name="Group 18"/>
                <p:cNvGrpSpPr>
                  <a:grpSpLocks/>
                </p:cNvGrpSpPr>
                <p:nvPr/>
              </p:nvGrpSpPr>
              <p:grpSpPr bwMode="auto">
                <a:xfrm>
                  <a:off x="3312" y="1560"/>
                  <a:ext cx="1104" cy="8"/>
                  <a:chOff x="3312" y="1324"/>
                  <a:chExt cx="1104" cy="8"/>
                </a:xfrm>
              </p:grpSpPr>
              <p:sp>
                <p:nvSpPr>
                  <p:cNvPr id="38164" name="Line 1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5" name="Line 2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3" name="Group 21"/>
                <p:cNvGrpSpPr>
                  <a:grpSpLocks/>
                </p:cNvGrpSpPr>
                <p:nvPr/>
              </p:nvGrpSpPr>
              <p:grpSpPr bwMode="auto">
                <a:xfrm>
                  <a:off x="3312" y="1680"/>
                  <a:ext cx="1104" cy="8"/>
                  <a:chOff x="3312" y="1324"/>
                  <a:chExt cx="1104" cy="8"/>
                </a:xfrm>
              </p:grpSpPr>
              <p:sp>
                <p:nvSpPr>
                  <p:cNvPr id="38162" name="Line 2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3" name="Line 2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4" name="Group 24"/>
                <p:cNvGrpSpPr>
                  <a:grpSpLocks/>
                </p:cNvGrpSpPr>
                <p:nvPr/>
              </p:nvGrpSpPr>
              <p:grpSpPr bwMode="auto">
                <a:xfrm>
                  <a:off x="3312" y="1800"/>
                  <a:ext cx="1104" cy="8"/>
                  <a:chOff x="3312" y="1324"/>
                  <a:chExt cx="1104" cy="8"/>
                </a:xfrm>
              </p:grpSpPr>
              <p:sp>
                <p:nvSpPr>
                  <p:cNvPr id="38160" name="Line 2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61" name="Line 2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5" name="Group 27"/>
                <p:cNvGrpSpPr>
                  <a:grpSpLocks/>
                </p:cNvGrpSpPr>
                <p:nvPr/>
              </p:nvGrpSpPr>
              <p:grpSpPr bwMode="auto">
                <a:xfrm>
                  <a:off x="3495" y="1203"/>
                  <a:ext cx="8" cy="712"/>
                  <a:chOff x="3475" y="1203"/>
                  <a:chExt cx="8" cy="712"/>
                </a:xfrm>
              </p:grpSpPr>
              <p:sp>
                <p:nvSpPr>
                  <p:cNvPr id="38158" name="Line 2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9" name="Line 2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6" name="Group 30"/>
                <p:cNvGrpSpPr>
                  <a:grpSpLocks/>
                </p:cNvGrpSpPr>
                <p:nvPr/>
              </p:nvGrpSpPr>
              <p:grpSpPr bwMode="auto">
                <a:xfrm>
                  <a:off x="3679" y="1203"/>
                  <a:ext cx="8" cy="712"/>
                  <a:chOff x="3475" y="1203"/>
                  <a:chExt cx="8" cy="712"/>
                </a:xfrm>
              </p:grpSpPr>
              <p:sp>
                <p:nvSpPr>
                  <p:cNvPr id="38156" name="Line 3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7" name="Line 3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7" name="Group 33"/>
                <p:cNvGrpSpPr>
                  <a:grpSpLocks/>
                </p:cNvGrpSpPr>
                <p:nvPr/>
              </p:nvGrpSpPr>
              <p:grpSpPr bwMode="auto">
                <a:xfrm>
                  <a:off x="3863" y="1203"/>
                  <a:ext cx="8" cy="712"/>
                  <a:chOff x="3475" y="1203"/>
                  <a:chExt cx="8" cy="712"/>
                </a:xfrm>
              </p:grpSpPr>
              <p:sp>
                <p:nvSpPr>
                  <p:cNvPr id="38154" name="Line 3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5" name="Line 3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8" name="Group 36"/>
                <p:cNvGrpSpPr>
                  <a:grpSpLocks/>
                </p:cNvGrpSpPr>
                <p:nvPr/>
              </p:nvGrpSpPr>
              <p:grpSpPr bwMode="auto">
                <a:xfrm>
                  <a:off x="4047" y="1203"/>
                  <a:ext cx="8" cy="712"/>
                  <a:chOff x="3475" y="1203"/>
                  <a:chExt cx="8" cy="712"/>
                </a:xfrm>
              </p:grpSpPr>
              <p:sp>
                <p:nvSpPr>
                  <p:cNvPr id="38152" name="Line 3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3" name="Line 3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49" name="Group 39"/>
                <p:cNvGrpSpPr>
                  <a:grpSpLocks/>
                </p:cNvGrpSpPr>
                <p:nvPr/>
              </p:nvGrpSpPr>
              <p:grpSpPr bwMode="auto">
                <a:xfrm>
                  <a:off x="4231" y="1203"/>
                  <a:ext cx="8" cy="712"/>
                  <a:chOff x="3475" y="1203"/>
                  <a:chExt cx="8" cy="712"/>
                </a:xfrm>
              </p:grpSpPr>
              <p:sp>
                <p:nvSpPr>
                  <p:cNvPr id="38150" name="Line 4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51" name="Line 4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5" name="Text Box 42"/>
            <p:cNvSpPr txBox="1">
              <a:spLocks noChangeArrowheads="1"/>
            </p:cNvSpPr>
            <p:nvPr/>
          </p:nvSpPr>
          <p:spPr bwMode="auto">
            <a:xfrm>
              <a:off x="6509997" y="1727201"/>
              <a:ext cx="851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Tables</a:t>
              </a:r>
            </a:p>
          </p:txBody>
        </p:sp>
        <p:grpSp>
          <p:nvGrpSpPr>
            <p:cNvPr id="37896" name="Group 43"/>
            <p:cNvGrpSpPr>
              <a:grpSpLocks/>
            </p:cNvGrpSpPr>
            <p:nvPr/>
          </p:nvGrpSpPr>
          <p:grpSpPr bwMode="auto">
            <a:xfrm>
              <a:off x="6197600" y="2116139"/>
              <a:ext cx="1795462" cy="1423987"/>
              <a:chOff x="3285" y="1056"/>
              <a:chExt cx="1131" cy="897"/>
            </a:xfrm>
          </p:grpSpPr>
          <p:sp>
            <p:nvSpPr>
              <p:cNvPr id="38100" name="Rectangle 44"/>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01" name="Group 45"/>
              <p:cNvGrpSpPr>
                <a:grpSpLocks/>
              </p:cNvGrpSpPr>
              <p:nvPr/>
            </p:nvGrpSpPr>
            <p:grpSpPr bwMode="auto">
              <a:xfrm>
                <a:off x="3312" y="1056"/>
                <a:ext cx="1104" cy="864"/>
                <a:chOff x="3312" y="1056"/>
                <a:chExt cx="1104" cy="864"/>
              </a:xfrm>
            </p:grpSpPr>
            <p:sp>
              <p:nvSpPr>
                <p:cNvPr id="38102" name="Rectangle 46"/>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103" name="Group 47"/>
                <p:cNvGrpSpPr>
                  <a:grpSpLocks/>
                </p:cNvGrpSpPr>
                <p:nvPr/>
              </p:nvGrpSpPr>
              <p:grpSpPr bwMode="auto">
                <a:xfrm>
                  <a:off x="3312" y="1200"/>
                  <a:ext cx="1104" cy="8"/>
                  <a:chOff x="3312" y="1200"/>
                  <a:chExt cx="1104" cy="8"/>
                </a:xfrm>
              </p:grpSpPr>
              <p:sp>
                <p:nvSpPr>
                  <p:cNvPr id="38134" name="Line 48"/>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5" name="Line 49"/>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4" name="Group 50"/>
                <p:cNvGrpSpPr>
                  <a:grpSpLocks/>
                </p:cNvGrpSpPr>
                <p:nvPr/>
              </p:nvGrpSpPr>
              <p:grpSpPr bwMode="auto">
                <a:xfrm>
                  <a:off x="3312" y="1320"/>
                  <a:ext cx="1104" cy="8"/>
                  <a:chOff x="3312" y="1324"/>
                  <a:chExt cx="1104" cy="8"/>
                </a:xfrm>
              </p:grpSpPr>
              <p:sp>
                <p:nvSpPr>
                  <p:cNvPr id="38132" name="Line 5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3" name="Line 5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5" name="Group 53"/>
                <p:cNvGrpSpPr>
                  <a:grpSpLocks/>
                </p:cNvGrpSpPr>
                <p:nvPr/>
              </p:nvGrpSpPr>
              <p:grpSpPr bwMode="auto">
                <a:xfrm>
                  <a:off x="3312" y="1440"/>
                  <a:ext cx="1104" cy="8"/>
                  <a:chOff x="3312" y="1324"/>
                  <a:chExt cx="1104" cy="8"/>
                </a:xfrm>
              </p:grpSpPr>
              <p:sp>
                <p:nvSpPr>
                  <p:cNvPr id="38130" name="Line 5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31" name="Line 5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6" name="Group 56"/>
                <p:cNvGrpSpPr>
                  <a:grpSpLocks/>
                </p:cNvGrpSpPr>
                <p:nvPr/>
              </p:nvGrpSpPr>
              <p:grpSpPr bwMode="auto">
                <a:xfrm>
                  <a:off x="3312" y="1560"/>
                  <a:ext cx="1104" cy="8"/>
                  <a:chOff x="3312" y="1324"/>
                  <a:chExt cx="1104" cy="8"/>
                </a:xfrm>
              </p:grpSpPr>
              <p:sp>
                <p:nvSpPr>
                  <p:cNvPr id="38128" name="Line 5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9" name="Line 5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7" name="Group 59"/>
                <p:cNvGrpSpPr>
                  <a:grpSpLocks/>
                </p:cNvGrpSpPr>
                <p:nvPr/>
              </p:nvGrpSpPr>
              <p:grpSpPr bwMode="auto">
                <a:xfrm>
                  <a:off x="3312" y="1680"/>
                  <a:ext cx="1104" cy="8"/>
                  <a:chOff x="3312" y="1324"/>
                  <a:chExt cx="1104" cy="8"/>
                </a:xfrm>
              </p:grpSpPr>
              <p:sp>
                <p:nvSpPr>
                  <p:cNvPr id="38126" name="Line 6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7" name="Line 6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8" name="Group 62"/>
                <p:cNvGrpSpPr>
                  <a:grpSpLocks/>
                </p:cNvGrpSpPr>
                <p:nvPr/>
              </p:nvGrpSpPr>
              <p:grpSpPr bwMode="auto">
                <a:xfrm>
                  <a:off x="3312" y="1800"/>
                  <a:ext cx="1104" cy="8"/>
                  <a:chOff x="3312" y="1324"/>
                  <a:chExt cx="1104" cy="8"/>
                </a:xfrm>
              </p:grpSpPr>
              <p:sp>
                <p:nvSpPr>
                  <p:cNvPr id="38124" name="Line 6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5" name="Line 6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09" name="Group 65"/>
                <p:cNvGrpSpPr>
                  <a:grpSpLocks/>
                </p:cNvGrpSpPr>
                <p:nvPr/>
              </p:nvGrpSpPr>
              <p:grpSpPr bwMode="auto">
                <a:xfrm>
                  <a:off x="3495" y="1203"/>
                  <a:ext cx="8" cy="712"/>
                  <a:chOff x="3475" y="1203"/>
                  <a:chExt cx="8" cy="712"/>
                </a:xfrm>
              </p:grpSpPr>
              <p:sp>
                <p:nvSpPr>
                  <p:cNvPr id="38122" name="Line 6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3" name="Line 6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0" name="Group 68"/>
                <p:cNvGrpSpPr>
                  <a:grpSpLocks/>
                </p:cNvGrpSpPr>
                <p:nvPr/>
              </p:nvGrpSpPr>
              <p:grpSpPr bwMode="auto">
                <a:xfrm>
                  <a:off x="3679" y="1203"/>
                  <a:ext cx="8" cy="712"/>
                  <a:chOff x="3475" y="1203"/>
                  <a:chExt cx="8" cy="712"/>
                </a:xfrm>
              </p:grpSpPr>
              <p:sp>
                <p:nvSpPr>
                  <p:cNvPr id="38120" name="Line 6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21" name="Line 7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1" name="Group 71"/>
                <p:cNvGrpSpPr>
                  <a:grpSpLocks/>
                </p:cNvGrpSpPr>
                <p:nvPr/>
              </p:nvGrpSpPr>
              <p:grpSpPr bwMode="auto">
                <a:xfrm>
                  <a:off x="3863" y="1203"/>
                  <a:ext cx="8" cy="712"/>
                  <a:chOff x="3475" y="1203"/>
                  <a:chExt cx="8" cy="712"/>
                </a:xfrm>
              </p:grpSpPr>
              <p:sp>
                <p:nvSpPr>
                  <p:cNvPr id="38118" name="Line 7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9" name="Line 7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2" name="Group 74"/>
                <p:cNvGrpSpPr>
                  <a:grpSpLocks/>
                </p:cNvGrpSpPr>
                <p:nvPr/>
              </p:nvGrpSpPr>
              <p:grpSpPr bwMode="auto">
                <a:xfrm>
                  <a:off x="4047" y="1203"/>
                  <a:ext cx="8" cy="712"/>
                  <a:chOff x="3475" y="1203"/>
                  <a:chExt cx="8" cy="712"/>
                </a:xfrm>
              </p:grpSpPr>
              <p:sp>
                <p:nvSpPr>
                  <p:cNvPr id="38116" name="Line 7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7" name="Line 7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113" name="Group 77"/>
                <p:cNvGrpSpPr>
                  <a:grpSpLocks/>
                </p:cNvGrpSpPr>
                <p:nvPr/>
              </p:nvGrpSpPr>
              <p:grpSpPr bwMode="auto">
                <a:xfrm>
                  <a:off x="4231" y="1203"/>
                  <a:ext cx="8" cy="712"/>
                  <a:chOff x="3475" y="1203"/>
                  <a:chExt cx="8" cy="712"/>
                </a:xfrm>
              </p:grpSpPr>
              <p:sp>
                <p:nvSpPr>
                  <p:cNvPr id="38114" name="Line 7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115" name="Line 7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7" name="Text Box 80"/>
            <p:cNvSpPr txBox="1">
              <a:spLocks noChangeArrowheads="1"/>
            </p:cNvSpPr>
            <p:nvPr/>
          </p:nvSpPr>
          <p:spPr bwMode="auto">
            <a:xfrm>
              <a:off x="6633172" y="2055813"/>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Indexes</a:t>
              </a:r>
            </a:p>
          </p:txBody>
        </p:sp>
        <p:grpSp>
          <p:nvGrpSpPr>
            <p:cNvPr id="37898" name="Group 81"/>
            <p:cNvGrpSpPr>
              <a:grpSpLocks/>
            </p:cNvGrpSpPr>
            <p:nvPr/>
          </p:nvGrpSpPr>
          <p:grpSpPr bwMode="auto">
            <a:xfrm>
              <a:off x="6391275" y="2457450"/>
              <a:ext cx="1795462" cy="1423988"/>
              <a:chOff x="3285" y="1056"/>
              <a:chExt cx="1131" cy="897"/>
            </a:xfrm>
          </p:grpSpPr>
          <p:sp>
            <p:nvSpPr>
              <p:cNvPr id="38064" name="Rectangle 82"/>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65" name="Group 83"/>
              <p:cNvGrpSpPr>
                <a:grpSpLocks/>
              </p:cNvGrpSpPr>
              <p:nvPr/>
            </p:nvGrpSpPr>
            <p:grpSpPr bwMode="auto">
              <a:xfrm>
                <a:off x="3312" y="1056"/>
                <a:ext cx="1104" cy="864"/>
                <a:chOff x="3312" y="1056"/>
                <a:chExt cx="1104" cy="864"/>
              </a:xfrm>
            </p:grpSpPr>
            <p:sp>
              <p:nvSpPr>
                <p:cNvPr id="38066" name="Rectangle 84"/>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67" name="Group 85"/>
                <p:cNvGrpSpPr>
                  <a:grpSpLocks/>
                </p:cNvGrpSpPr>
                <p:nvPr/>
              </p:nvGrpSpPr>
              <p:grpSpPr bwMode="auto">
                <a:xfrm>
                  <a:off x="3312" y="1200"/>
                  <a:ext cx="1104" cy="8"/>
                  <a:chOff x="3312" y="1200"/>
                  <a:chExt cx="1104" cy="8"/>
                </a:xfrm>
              </p:grpSpPr>
              <p:sp>
                <p:nvSpPr>
                  <p:cNvPr id="38098" name="Line 86"/>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9" name="Line 87"/>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68" name="Group 88"/>
                <p:cNvGrpSpPr>
                  <a:grpSpLocks/>
                </p:cNvGrpSpPr>
                <p:nvPr/>
              </p:nvGrpSpPr>
              <p:grpSpPr bwMode="auto">
                <a:xfrm>
                  <a:off x="3312" y="1320"/>
                  <a:ext cx="1104" cy="8"/>
                  <a:chOff x="3312" y="1324"/>
                  <a:chExt cx="1104" cy="8"/>
                </a:xfrm>
              </p:grpSpPr>
              <p:sp>
                <p:nvSpPr>
                  <p:cNvPr id="38096" name="Line 8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7" name="Line 9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69" name="Group 91"/>
                <p:cNvGrpSpPr>
                  <a:grpSpLocks/>
                </p:cNvGrpSpPr>
                <p:nvPr/>
              </p:nvGrpSpPr>
              <p:grpSpPr bwMode="auto">
                <a:xfrm>
                  <a:off x="3312" y="1440"/>
                  <a:ext cx="1104" cy="8"/>
                  <a:chOff x="3312" y="1324"/>
                  <a:chExt cx="1104" cy="8"/>
                </a:xfrm>
              </p:grpSpPr>
              <p:sp>
                <p:nvSpPr>
                  <p:cNvPr id="38094" name="Line 9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5" name="Line 9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0" name="Group 94"/>
                <p:cNvGrpSpPr>
                  <a:grpSpLocks/>
                </p:cNvGrpSpPr>
                <p:nvPr/>
              </p:nvGrpSpPr>
              <p:grpSpPr bwMode="auto">
                <a:xfrm>
                  <a:off x="3312" y="1560"/>
                  <a:ext cx="1104" cy="8"/>
                  <a:chOff x="3312" y="1324"/>
                  <a:chExt cx="1104" cy="8"/>
                </a:xfrm>
              </p:grpSpPr>
              <p:sp>
                <p:nvSpPr>
                  <p:cNvPr id="38092" name="Line 9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3" name="Line 9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1" name="Group 97"/>
                <p:cNvGrpSpPr>
                  <a:grpSpLocks/>
                </p:cNvGrpSpPr>
                <p:nvPr/>
              </p:nvGrpSpPr>
              <p:grpSpPr bwMode="auto">
                <a:xfrm>
                  <a:off x="3312" y="1680"/>
                  <a:ext cx="1104" cy="8"/>
                  <a:chOff x="3312" y="1324"/>
                  <a:chExt cx="1104" cy="8"/>
                </a:xfrm>
              </p:grpSpPr>
              <p:sp>
                <p:nvSpPr>
                  <p:cNvPr id="38090" name="Line 98"/>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91" name="Line 99"/>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2" name="Group 100"/>
                <p:cNvGrpSpPr>
                  <a:grpSpLocks/>
                </p:cNvGrpSpPr>
                <p:nvPr/>
              </p:nvGrpSpPr>
              <p:grpSpPr bwMode="auto">
                <a:xfrm>
                  <a:off x="3312" y="1800"/>
                  <a:ext cx="1104" cy="8"/>
                  <a:chOff x="3312" y="1324"/>
                  <a:chExt cx="1104" cy="8"/>
                </a:xfrm>
              </p:grpSpPr>
              <p:sp>
                <p:nvSpPr>
                  <p:cNvPr id="38088" name="Line 10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9" name="Line 10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3" name="Group 103"/>
                <p:cNvGrpSpPr>
                  <a:grpSpLocks/>
                </p:cNvGrpSpPr>
                <p:nvPr/>
              </p:nvGrpSpPr>
              <p:grpSpPr bwMode="auto">
                <a:xfrm>
                  <a:off x="3495" y="1203"/>
                  <a:ext cx="8" cy="712"/>
                  <a:chOff x="3475" y="1203"/>
                  <a:chExt cx="8" cy="712"/>
                </a:xfrm>
              </p:grpSpPr>
              <p:sp>
                <p:nvSpPr>
                  <p:cNvPr id="38086" name="Line 10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7" name="Line 10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4" name="Group 106"/>
                <p:cNvGrpSpPr>
                  <a:grpSpLocks/>
                </p:cNvGrpSpPr>
                <p:nvPr/>
              </p:nvGrpSpPr>
              <p:grpSpPr bwMode="auto">
                <a:xfrm>
                  <a:off x="3679" y="1203"/>
                  <a:ext cx="8" cy="712"/>
                  <a:chOff x="3475" y="1203"/>
                  <a:chExt cx="8" cy="712"/>
                </a:xfrm>
              </p:grpSpPr>
              <p:sp>
                <p:nvSpPr>
                  <p:cNvPr id="38084" name="Line 10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5" name="Line 10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5" name="Group 109"/>
                <p:cNvGrpSpPr>
                  <a:grpSpLocks/>
                </p:cNvGrpSpPr>
                <p:nvPr/>
              </p:nvGrpSpPr>
              <p:grpSpPr bwMode="auto">
                <a:xfrm>
                  <a:off x="3863" y="1203"/>
                  <a:ext cx="8" cy="712"/>
                  <a:chOff x="3475" y="1203"/>
                  <a:chExt cx="8" cy="712"/>
                </a:xfrm>
              </p:grpSpPr>
              <p:sp>
                <p:nvSpPr>
                  <p:cNvPr id="38082" name="Line 11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3" name="Line 11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6" name="Group 112"/>
                <p:cNvGrpSpPr>
                  <a:grpSpLocks/>
                </p:cNvGrpSpPr>
                <p:nvPr/>
              </p:nvGrpSpPr>
              <p:grpSpPr bwMode="auto">
                <a:xfrm>
                  <a:off x="4047" y="1203"/>
                  <a:ext cx="8" cy="712"/>
                  <a:chOff x="3475" y="1203"/>
                  <a:chExt cx="8" cy="712"/>
                </a:xfrm>
              </p:grpSpPr>
              <p:sp>
                <p:nvSpPr>
                  <p:cNvPr id="38080" name="Line 113"/>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81" name="Line 114"/>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77" name="Group 115"/>
                <p:cNvGrpSpPr>
                  <a:grpSpLocks/>
                </p:cNvGrpSpPr>
                <p:nvPr/>
              </p:nvGrpSpPr>
              <p:grpSpPr bwMode="auto">
                <a:xfrm>
                  <a:off x="4231" y="1203"/>
                  <a:ext cx="8" cy="712"/>
                  <a:chOff x="3475" y="1203"/>
                  <a:chExt cx="8" cy="712"/>
                </a:xfrm>
              </p:grpSpPr>
              <p:sp>
                <p:nvSpPr>
                  <p:cNvPr id="38078" name="Line 11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79" name="Line 11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899" name="Text Box 118"/>
            <p:cNvSpPr txBox="1">
              <a:spLocks noChangeArrowheads="1"/>
            </p:cNvSpPr>
            <p:nvPr/>
          </p:nvSpPr>
          <p:spPr bwMode="auto">
            <a:xfrm>
              <a:off x="6925111" y="2397126"/>
              <a:ext cx="796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Views</a:t>
              </a:r>
            </a:p>
          </p:txBody>
        </p:sp>
        <p:grpSp>
          <p:nvGrpSpPr>
            <p:cNvPr id="37900" name="Group 119"/>
            <p:cNvGrpSpPr>
              <a:grpSpLocks/>
            </p:cNvGrpSpPr>
            <p:nvPr/>
          </p:nvGrpSpPr>
          <p:grpSpPr bwMode="auto">
            <a:xfrm>
              <a:off x="6583363" y="2805114"/>
              <a:ext cx="1795463" cy="1423987"/>
              <a:chOff x="3285" y="1056"/>
              <a:chExt cx="1131" cy="897"/>
            </a:xfrm>
          </p:grpSpPr>
          <p:sp>
            <p:nvSpPr>
              <p:cNvPr id="38028" name="Rectangle 120"/>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29" name="Group 121"/>
              <p:cNvGrpSpPr>
                <a:grpSpLocks/>
              </p:cNvGrpSpPr>
              <p:nvPr/>
            </p:nvGrpSpPr>
            <p:grpSpPr bwMode="auto">
              <a:xfrm>
                <a:off x="3312" y="1056"/>
                <a:ext cx="1104" cy="864"/>
                <a:chOff x="3312" y="1056"/>
                <a:chExt cx="1104" cy="864"/>
              </a:xfrm>
            </p:grpSpPr>
            <p:sp>
              <p:nvSpPr>
                <p:cNvPr id="38030" name="Rectangle 122"/>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8031" name="Group 123"/>
                <p:cNvGrpSpPr>
                  <a:grpSpLocks/>
                </p:cNvGrpSpPr>
                <p:nvPr/>
              </p:nvGrpSpPr>
              <p:grpSpPr bwMode="auto">
                <a:xfrm>
                  <a:off x="3312" y="1200"/>
                  <a:ext cx="1104" cy="8"/>
                  <a:chOff x="3312" y="1200"/>
                  <a:chExt cx="1104" cy="8"/>
                </a:xfrm>
              </p:grpSpPr>
              <p:sp>
                <p:nvSpPr>
                  <p:cNvPr id="38062" name="Line 124"/>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63" name="Line 125"/>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2" name="Group 126"/>
                <p:cNvGrpSpPr>
                  <a:grpSpLocks/>
                </p:cNvGrpSpPr>
                <p:nvPr/>
              </p:nvGrpSpPr>
              <p:grpSpPr bwMode="auto">
                <a:xfrm>
                  <a:off x="3312" y="1320"/>
                  <a:ext cx="1104" cy="8"/>
                  <a:chOff x="3312" y="1324"/>
                  <a:chExt cx="1104" cy="8"/>
                </a:xfrm>
              </p:grpSpPr>
              <p:sp>
                <p:nvSpPr>
                  <p:cNvPr id="38060" name="Line 12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61" name="Line 12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3" name="Group 129"/>
                <p:cNvGrpSpPr>
                  <a:grpSpLocks/>
                </p:cNvGrpSpPr>
                <p:nvPr/>
              </p:nvGrpSpPr>
              <p:grpSpPr bwMode="auto">
                <a:xfrm>
                  <a:off x="3312" y="1440"/>
                  <a:ext cx="1104" cy="8"/>
                  <a:chOff x="3312" y="1324"/>
                  <a:chExt cx="1104" cy="8"/>
                </a:xfrm>
              </p:grpSpPr>
              <p:sp>
                <p:nvSpPr>
                  <p:cNvPr id="38058" name="Line 13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9" name="Line 13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4" name="Group 132"/>
                <p:cNvGrpSpPr>
                  <a:grpSpLocks/>
                </p:cNvGrpSpPr>
                <p:nvPr/>
              </p:nvGrpSpPr>
              <p:grpSpPr bwMode="auto">
                <a:xfrm>
                  <a:off x="3312" y="1560"/>
                  <a:ext cx="1104" cy="8"/>
                  <a:chOff x="3312" y="1324"/>
                  <a:chExt cx="1104" cy="8"/>
                </a:xfrm>
              </p:grpSpPr>
              <p:sp>
                <p:nvSpPr>
                  <p:cNvPr id="38056" name="Line 13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7" name="Line 13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5" name="Group 135"/>
                <p:cNvGrpSpPr>
                  <a:grpSpLocks/>
                </p:cNvGrpSpPr>
                <p:nvPr/>
              </p:nvGrpSpPr>
              <p:grpSpPr bwMode="auto">
                <a:xfrm>
                  <a:off x="3312" y="1680"/>
                  <a:ext cx="1104" cy="8"/>
                  <a:chOff x="3312" y="1324"/>
                  <a:chExt cx="1104" cy="8"/>
                </a:xfrm>
              </p:grpSpPr>
              <p:sp>
                <p:nvSpPr>
                  <p:cNvPr id="38054" name="Line 13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5" name="Line 13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6" name="Group 138"/>
                <p:cNvGrpSpPr>
                  <a:grpSpLocks/>
                </p:cNvGrpSpPr>
                <p:nvPr/>
              </p:nvGrpSpPr>
              <p:grpSpPr bwMode="auto">
                <a:xfrm>
                  <a:off x="3312" y="1800"/>
                  <a:ext cx="1104" cy="8"/>
                  <a:chOff x="3312" y="1324"/>
                  <a:chExt cx="1104" cy="8"/>
                </a:xfrm>
              </p:grpSpPr>
              <p:sp>
                <p:nvSpPr>
                  <p:cNvPr id="38052" name="Line 13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3" name="Line 14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7" name="Group 141"/>
                <p:cNvGrpSpPr>
                  <a:grpSpLocks/>
                </p:cNvGrpSpPr>
                <p:nvPr/>
              </p:nvGrpSpPr>
              <p:grpSpPr bwMode="auto">
                <a:xfrm>
                  <a:off x="3495" y="1203"/>
                  <a:ext cx="8" cy="712"/>
                  <a:chOff x="3475" y="1203"/>
                  <a:chExt cx="8" cy="712"/>
                </a:xfrm>
              </p:grpSpPr>
              <p:sp>
                <p:nvSpPr>
                  <p:cNvPr id="38050" name="Line 14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51" name="Line 14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8" name="Group 144"/>
                <p:cNvGrpSpPr>
                  <a:grpSpLocks/>
                </p:cNvGrpSpPr>
                <p:nvPr/>
              </p:nvGrpSpPr>
              <p:grpSpPr bwMode="auto">
                <a:xfrm>
                  <a:off x="3679" y="1203"/>
                  <a:ext cx="8" cy="712"/>
                  <a:chOff x="3475" y="1203"/>
                  <a:chExt cx="8" cy="712"/>
                </a:xfrm>
              </p:grpSpPr>
              <p:sp>
                <p:nvSpPr>
                  <p:cNvPr id="38048" name="Line 14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9" name="Line 14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39" name="Group 147"/>
                <p:cNvGrpSpPr>
                  <a:grpSpLocks/>
                </p:cNvGrpSpPr>
                <p:nvPr/>
              </p:nvGrpSpPr>
              <p:grpSpPr bwMode="auto">
                <a:xfrm>
                  <a:off x="3863" y="1203"/>
                  <a:ext cx="8" cy="712"/>
                  <a:chOff x="3475" y="1203"/>
                  <a:chExt cx="8" cy="712"/>
                </a:xfrm>
              </p:grpSpPr>
              <p:sp>
                <p:nvSpPr>
                  <p:cNvPr id="38046" name="Line 14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7" name="Line 14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40" name="Group 150"/>
                <p:cNvGrpSpPr>
                  <a:grpSpLocks/>
                </p:cNvGrpSpPr>
                <p:nvPr/>
              </p:nvGrpSpPr>
              <p:grpSpPr bwMode="auto">
                <a:xfrm>
                  <a:off x="4047" y="1203"/>
                  <a:ext cx="8" cy="712"/>
                  <a:chOff x="3475" y="1203"/>
                  <a:chExt cx="8" cy="712"/>
                </a:xfrm>
              </p:grpSpPr>
              <p:sp>
                <p:nvSpPr>
                  <p:cNvPr id="38044" name="Line 15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5" name="Line 15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41" name="Group 153"/>
                <p:cNvGrpSpPr>
                  <a:grpSpLocks/>
                </p:cNvGrpSpPr>
                <p:nvPr/>
              </p:nvGrpSpPr>
              <p:grpSpPr bwMode="auto">
                <a:xfrm>
                  <a:off x="4231" y="1203"/>
                  <a:ext cx="8" cy="712"/>
                  <a:chOff x="3475" y="1203"/>
                  <a:chExt cx="8" cy="712"/>
                </a:xfrm>
              </p:grpSpPr>
              <p:sp>
                <p:nvSpPr>
                  <p:cNvPr id="38042" name="Line 15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43" name="Line 15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901" name="Text Box 156"/>
            <p:cNvSpPr txBox="1">
              <a:spLocks noChangeArrowheads="1"/>
            </p:cNvSpPr>
            <p:nvPr/>
          </p:nvSpPr>
          <p:spPr bwMode="auto">
            <a:xfrm>
              <a:off x="7121527" y="274478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Users</a:t>
              </a:r>
            </a:p>
          </p:txBody>
        </p:sp>
        <p:grpSp>
          <p:nvGrpSpPr>
            <p:cNvPr id="37902" name="Group 157"/>
            <p:cNvGrpSpPr>
              <a:grpSpLocks/>
            </p:cNvGrpSpPr>
            <p:nvPr/>
          </p:nvGrpSpPr>
          <p:grpSpPr bwMode="auto">
            <a:xfrm>
              <a:off x="6777038" y="3168650"/>
              <a:ext cx="1795463" cy="1423988"/>
              <a:chOff x="3285" y="1056"/>
              <a:chExt cx="1131" cy="897"/>
            </a:xfrm>
          </p:grpSpPr>
          <p:sp>
            <p:nvSpPr>
              <p:cNvPr id="37992" name="Rectangle 158"/>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7993" name="Group 159"/>
              <p:cNvGrpSpPr>
                <a:grpSpLocks/>
              </p:cNvGrpSpPr>
              <p:nvPr/>
            </p:nvGrpSpPr>
            <p:grpSpPr bwMode="auto">
              <a:xfrm>
                <a:off x="3312" y="1056"/>
                <a:ext cx="1104" cy="864"/>
                <a:chOff x="3312" y="1056"/>
                <a:chExt cx="1104" cy="864"/>
              </a:xfrm>
            </p:grpSpPr>
            <p:sp>
              <p:nvSpPr>
                <p:cNvPr id="37994" name="Rectangle 160"/>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grpSp>
              <p:nvGrpSpPr>
                <p:cNvPr id="37995" name="Group 161"/>
                <p:cNvGrpSpPr>
                  <a:grpSpLocks/>
                </p:cNvGrpSpPr>
                <p:nvPr/>
              </p:nvGrpSpPr>
              <p:grpSpPr bwMode="auto">
                <a:xfrm>
                  <a:off x="3312" y="1200"/>
                  <a:ext cx="1104" cy="8"/>
                  <a:chOff x="3312" y="1200"/>
                  <a:chExt cx="1104" cy="8"/>
                </a:xfrm>
              </p:grpSpPr>
              <p:sp>
                <p:nvSpPr>
                  <p:cNvPr id="38026" name="Line 162"/>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7" name="Line 163"/>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6" name="Group 164"/>
                <p:cNvGrpSpPr>
                  <a:grpSpLocks/>
                </p:cNvGrpSpPr>
                <p:nvPr/>
              </p:nvGrpSpPr>
              <p:grpSpPr bwMode="auto">
                <a:xfrm>
                  <a:off x="3312" y="1320"/>
                  <a:ext cx="1104" cy="8"/>
                  <a:chOff x="3312" y="1324"/>
                  <a:chExt cx="1104" cy="8"/>
                </a:xfrm>
              </p:grpSpPr>
              <p:sp>
                <p:nvSpPr>
                  <p:cNvPr id="38024" name="Line 16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5" name="Line 16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7" name="Group 167"/>
                <p:cNvGrpSpPr>
                  <a:grpSpLocks/>
                </p:cNvGrpSpPr>
                <p:nvPr/>
              </p:nvGrpSpPr>
              <p:grpSpPr bwMode="auto">
                <a:xfrm>
                  <a:off x="3312" y="1440"/>
                  <a:ext cx="1104" cy="8"/>
                  <a:chOff x="3312" y="1324"/>
                  <a:chExt cx="1104" cy="8"/>
                </a:xfrm>
              </p:grpSpPr>
              <p:sp>
                <p:nvSpPr>
                  <p:cNvPr id="38022" name="Line 168"/>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3" name="Line 169"/>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8" name="Group 170"/>
                <p:cNvGrpSpPr>
                  <a:grpSpLocks/>
                </p:cNvGrpSpPr>
                <p:nvPr/>
              </p:nvGrpSpPr>
              <p:grpSpPr bwMode="auto">
                <a:xfrm>
                  <a:off x="3312" y="1560"/>
                  <a:ext cx="1104" cy="8"/>
                  <a:chOff x="3312" y="1324"/>
                  <a:chExt cx="1104" cy="8"/>
                </a:xfrm>
              </p:grpSpPr>
              <p:sp>
                <p:nvSpPr>
                  <p:cNvPr id="38020" name="Line 17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21" name="Line 17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7999" name="Group 173"/>
                <p:cNvGrpSpPr>
                  <a:grpSpLocks/>
                </p:cNvGrpSpPr>
                <p:nvPr/>
              </p:nvGrpSpPr>
              <p:grpSpPr bwMode="auto">
                <a:xfrm>
                  <a:off x="3312" y="1680"/>
                  <a:ext cx="1104" cy="8"/>
                  <a:chOff x="3312" y="1324"/>
                  <a:chExt cx="1104" cy="8"/>
                </a:xfrm>
              </p:grpSpPr>
              <p:sp>
                <p:nvSpPr>
                  <p:cNvPr id="38018" name="Line 17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9" name="Line 17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0" name="Group 176"/>
                <p:cNvGrpSpPr>
                  <a:grpSpLocks/>
                </p:cNvGrpSpPr>
                <p:nvPr/>
              </p:nvGrpSpPr>
              <p:grpSpPr bwMode="auto">
                <a:xfrm>
                  <a:off x="3312" y="1800"/>
                  <a:ext cx="1104" cy="8"/>
                  <a:chOff x="3312" y="1324"/>
                  <a:chExt cx="1104" cy="8"/>
                </a:xfrm>
              </p:grpSpPr>
              <p:sp>
                <p:nvSpPr>
                  <p:cNvPr id="38016" name="Line 17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7" name="Line 17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1" name="Group 179"/>
                <p:cNvGrpSpPr>
                  <a:grpSpLocks/>
                </p:cNvGrpSpPr>
                <p:nvPr/>
              </p:nvGrpSpPr>
              <p:grpSpPr bwMode="auto">
                <a:xfrm>
                  <a:off x="3495" y="1203"/>
                  <a:ext cx="8" cy="712"/>
                  <a:chOff x="3475" y="1203"/>
                  <a:chExt cx="8" cy="712"/>
                </a:xfrm>
              </p:grpSpPr>
              <p:sp>
                <p:nvSpPr>
                  <p:cNvPr id="38014" name="Line 18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5" name="Line 18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2" name="Group 182"/>
                <p:cNvGrpSpPr>
                  <a:grpSpLocks/>
                </p:cNvGrpSpPr>
                <p:nvPr/>
              </p:nvGrpSpPr>
              <p:grpSpPr bwMode="auto">
                <a:xfrm>
                  <a:off x="3679" y="1203"/>
                  <a:ext cx="8" cy="712"/>
                  <a:chOff x="3475" y="1203"/>
                  <a:chExt cx="8" cy="712"/>
                </a:xfrm>
              </p:grpSpPr>
              <p:sp>
                <p:nvSpPr>
                  <p:cNvPr id="38012" name="Line 183"/>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3" name="Line 184"/>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3" name="Group 185"/>
                <p:cNvGrpSpPr>
                  <a:grpSpLocks/>
                </p:cNvGrpSpPr>
                <p:nvPr/>
              </p:nvGrpSpPr>
              <p:grpSpPr bwMode="auto">
                <a:xfrm>
                  <a:off x="3863" y="1203"/>
                  <a:ext cx="8" cy="712"/>
                  <a:chOff x="3475" y="1203"/>
                  <a:chExt cx="8" cy="712"/>
                </a:xfrm>
              </p:grpSpPr>
              <p:sp>
                <p:nvSpPr>
                  <p:cNvPr id="38010" name="Line 18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11" name="Line 18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4" name="Group 188"/>
                <p:cNvGrpSpPr>
                  <a:grpSpLocks/>
                </p:cNvGrpSpPr>
                <p:nvPr/>
              </p:nvGrpSpPr>
              <p:grpSpPr bwMode="auto">
                <a:xfrm>
                  <a:off x="4047" y="1203"/>
                  <a:ext cx="8" cy="712"/>
                  <a:chOff x="3475" y="1203"/>
                  <a:chExt cx="8" cy="712"/>
                </a:xfrm>
              </p:grpSpPr>
              <p:sp>
                <p:nvSpPr>
                  <p:cNvPr id="38008" name="Line 18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09" name="Line 19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nvGrpSpPr>
                <p:cNvPr id="38005" name="Group 191"/>
                <p:cNvGrpSpPr>
                  <a:grpSpLocks/>
                </p:cNvGrpSpPr>
                <p:nvPr/>
              </p:nvGrpSpPr>
              <p:grpSpPr bwMode="auto">
                <a:xfrm>
                  <a:off x="4231" y="1203"/>
                  <a:ext cx="8" cy="712"/>
                  <a:chOff x="3475" y="1203"/>
                  <a:chExt cx="8" cy="712"/>
                </a:xfrm>
              </p:grpSpPr>
              <p:sp>
                <p:nvSpPr>
                  <p:cNvPr id="38006" name="Line 19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8007" name="Line 19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grpSp>
        <p:sp>
          <p:nvSpPr>
            <p:cNvPr id="37903" name="Text Box 194"/>
            <p:cNvSpPr txBox="1">
              <a:spLocks noChangeArrowheads="1"/>
            </p:cNvSpPr>
            <p:nvPr/>
          </p:nvSpPr>
          <p:spPr bwMode="auto">
            <a:xfrm>
              <a:off x="7115175" y="3108326"/>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Schemas</a:t>
              </a:r>
            </a:p>
          </p:txBody>
        </p:sp>
        <p:grpSp>
          <p:nvGrpSpPr>
            <p:cNvPr id="37904" name="Group 195"/>
            <p:cNvGrpSpPr>
              <a:grpSpLocks/>
            </p:cNvGrpSpPr>
            <p:nvPr/>
          </p:nvGrpSpPr>
          <p:grpSpPr bwMode="auto">
            <a:xfrm>
              <a:off x="6978650" y="3521075"/>
              <a:ext cx="1795462" cy="1423988"/>
              <a:chOff x="3285" y="1056"/>
              <a:chExt cx="1131" cy="897"/>
            </a:xfrm>
          </p:grpSpPr>
          <p:sp>
            <p:nvSpPr>
              <p:cNvPr id="37956" name="Rectangle 196"/>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57" name="Group 197"/>
              <p:cNvGrpSpPr>
                <a:grpSpLocks/>
              </p:cNvGrpSpPr>
              <p:nvPr/>
            </p:nvGrpSpPr>
            <p:grpSpPr bwMode="auto">
              <a:xfrm>
                <a:off x="3312" y="1056"/>
                <a:ext cx="1104" cy="864"/>
                <a:chOff x="3312" y="1056"/>
                <a:chExt cx="1104" cy="864"/>
              </a:xfrm>
            </p:grpSpPr>
            <p:sp>
              <p:nvSpPr>
                <p:cNvPr id="37958" name="Rectangle 198"/>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59" name="Group 199"/>
                <p:cNvGrpSpPr>
                  <a:grpSpLocks/>
                </p:cNvGrpSpPr>
                <p:nvPr/>
              </p:nvGrpSpPr>
              <p:grpSpPr bwMode="auto">
                <a:xfrm>
                  <a:off x="3312" y="1200"/>
                  <a:ext cx="1104" cy="8"/>
                  <a:chOff x="3312" y="1200"/>
                  <a:chExt cx="1104" cy="8"/>
                </a:xfrm>
              </p:grpSpPr>
              <p:sp>
                <p:nvSpPr>
                  <p:cNvPr id="37990" name="Line 200"/>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91" name="Line 201"/>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0" name="Group 202"/>
                <p:cNvGrpSpPr>
                  <a:grpSpLocks/>
                </p:cNvGrpSpPr>
                <p:nvPr/>
              </p:nvGrpSpPr>
              <p:grpSpPr bwMode="auto">
                <a:xfrm>
                  <a:off x="3312" y="1320"/>
                  <a:ext cx="1104" cy="8"/>
                  <a:chOff x="3312" y="1324"/>
                  <a:chExt cx="1104" cy="8"/>
                </a:xfrm>
              </p:grpSpPr>
              <p:sp>
                <p:nvSpPr>
                  <p:cNvPr id="37988" name="Line 20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9" name="Line 20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1" name="Group 205"/>
                <p:cNvGrpSpPr>
                  <a:grpSpLocks/>
                </p:cNvGrpSpPr>
                <p:nvPr/>
              </p:nvGrpSpPr>
              <p:grpSpPr bwMode="auto">
                <a:xfrm>
                  <a:off x="3312" y="1440"/>
                  <a:ext cx="1104" cy="8"/>
                  <a:chOff x="3312" y="1324"/>
                  <a:chExt cx="1104" cy="8"/>
                </a:xfrm>
              </p:grpSpPr>
              <p:sp>
                <p:nvSpPr>
                  <p:cNvPr id="37986" name="Line 206"/>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7" name="Line 207"/>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2" name="Group 208"/>
                <p:cNvGrpSpPr>
                  <a:grpSpLocks/>
                </p:cNvGrpSpPr>
                <p:nvPr/>
              </p:nvGrpSpPr>
              <p:grpSpPr bwMode="auto">
                <a:xfrm>
                  <a:off x="3312" y="1560"/>
                  <a:ext cx="1104" cy="8"/>
                  <a:chOff x="3312" y="1324"/>
                  <a:chExt cx="1104" cy="8"/>
                </a:xfrm>
              </p:grpSpPr>
              <p:sp>
                <p:nvSpPr>
                  <p:cNvPr id="37984" name="Line 209"/>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5" name="Line 210"/>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3" name="Group 211"/>
                <p:cNvGrpSpPr>
                  <a:grpSpLocks/>
                </p:cNvGrpSpPr>
                <p:nvPr/>
              </p:nvGrpSpPr>
              <p:grpSpPr bwMode="auto">
                <a:xfrm>
                  <a:off x="3312" y="1680"/>
                  <a:ext cx="1104" cy="8"/>
                  <a:chOff x="3312" y="1324"/>
                  <a:chExt cx="1104" cy="8"/>
                </a:xfrm>
              </p:grpSpPr>
              <p:sp>
                <p:nvSpPr>
                  <p:cNvPr id="37982" name="Line 212"/>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3" name="Line 213"/>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4" name="Group 214"/>
                <p:cNvGrpSpPr>
                  <a:grpSpLocks/>
                </p:cNvGrpSpPr>
                <p:nvPr/>
              </p:nvGrpSpPr>
              <p:grpSpPr bwMode="auto">
                <a:xfrm>
                  <a:off x="3312" y="1800"/>
                  <a:ext cx="1104" cy="8"/>
                  <a:chOff x="3312" y="1324"/>
                  <a:chExt cx="1104" cy="8"/>
                </a:xfrm>
              </p:grpSpPr>
              <p:sp>
                <p:nvSpPr>
                  <p:cNvPr id="37980" name="Line 215"/>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81" name="Line 216"/>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5" name="Group 217"/>
                <p:cNvGrpSpPr>
                  <a:grpSpLocks/>
                </p:cNvGrpSpPr>
                <p:nvPr/>
              </p:nvGrpSpPr>
              <p:grpSpPr bwMode="auto">
                <a:xfrm>
                  <a:off x="3495" y="1203"/>
                  <a:ext cx="8" cy="712"/>
                  <a:chOff x="3475" y="1203"/>
                  <a:chExt cx="8" cy="712"/>
                </a:xfrm>
              </p:grpSpPr>
              <p:sp>
                <p:nvSpPr>
                  <p:cNvPr id="37978" name="Line 21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9" name="Line 21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6" name="Group 220"/>
                <p:cNvGrpSpPr>
                  <a:grpSpLocks/>
                </p:cNvGrpSpPr>
                <p:nvPr/>
              </p:nvGrpSpPr>
              <p:grpSpPr bwMode="auto">
                <a:xfrm>
                  <a:off x="3679" y="1203"/>
                  <a:ext cx="8" cy="712"/>
                  <a:chOff x="3475" y="1203"/>
                  <a:chExt cx="8" cy="712"/>
                </a:xfrm>
              </p:grpSpPr>
              <p:sp>
                <p:nvSpPr>
                  <p:cNvPr id="37976" name="Line 221"/>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7" name="Line 222"/>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7" name="Group 223"/>
                <p:cNvGrpSpPr>
                  <a:grpSpLocks/>
                </p:cNvGrpSpPr>
                <p:nvPr/>
              </p:nvGrpSpPr>
              <p:grpSpPr bwMode="auto">
                <a:xfrm>
                  <a:off x="3863" y="1203"/>
                  <a:ext cx="8" cy="712"/>
                  <a:chOff x="3475" y="1203"/>
                  <a:chExt cx="8" cy="712"/>
                </a:xfrm>
              </p:grpSpPr>
              <p:sp>
                <p:nvSpPr>
                  <p:cNvPr id="37974" name="Line 224"/>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5" name="Line 225"/>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8" name="Group 226"/>
                <p:cNvGrpSpPr>
                  <a:grpSpLocks/>
                </p:cNvGrpSpPr>
                <p:nvPr/>
              </p:nvGrpSpPr>
              <p:grpSpPr bwMode="auto">
                <a:xfrm>
                  <a:off x="4047" y="1203"/>
                  <a:ext cx="8" cy="712"/>
                  <a:chOff x="3475" y="1203"/>
                  <a:chExt cx="8" cy="712"/>
                </a:xfrm>
              </p:grpSpPr>
              <p:sp>
                <p:nvSpPr>
                  <p:cNvPr id="37972" name="Line 227"/>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3" name="Line 228"/>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69" name="Group 229"/>
                <p:cNvGrpSpPr>
                  <a:grpSpLocks/>
                </p:cNvGrpSpPr>
                <p:nvPr/>
              </p:nvGrpSpPr>
              <p:grpSpPr bwMode="auto">
                <a:xfrm>
                  <a:off x="4231" y="1203"/>
                  <a:ext cx="8" cy="712"/>
                  <a:chOff x="3475" y="1203"/>
                  <a:chExt cx="8" cy="712"/>
                </a:xfrm>
              </p:grpSpPr>
              <p:sp>
                <p:nvSpPr>
                  <p:cNvPr id="37970" name="Line 230"/>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71" name="Line 231"/>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grpSp>
        <p:sp>
          <p:nvSpPr>
            <p:cNvPr id="37905" name="Text Box 232"/>
            <p:cNvSpPr txBox="1">
              <a:spLocks noChangeArrowheads="1"/>
            </p:cNvSpPr>
            <p:nvPr/>
          </p:nvSpPr>
          <p:spPr bwMode="auto">
            <a:xfrm>
              <a:off x="7228274" y="3460751"/>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Procedures</a:t>
              </a:r>
            </a:p>
          </p:txBody>
        </p:sp>
        <p:grpSp>
          <p:nvGrpSpPr>
            <p:cNvPr id="37906" name="Group 233"/>
            <p:cNvGrpSpPr>
              <a:grpSpLocks/>
            </p:cNvGrpSpPr>
            <p:nvPr/>
          </p:nvGrpSpPr>
          <p:grpSpPr bwMode="auto">
            <a:xfrm>
              <a:off x="7172325" y="3863975"/>
              <a:ext cx="1795462" cy="1423988"/>
              <a:chOff x="3285" y="1056"/>
              <a:chExt cx="1131" cy="897"/>
            </a:xfrm>
          </p:grpSpPr>
          <p:sp>
            <p:nvSpPr>
              <p:cNvPr id="37920" name="Rectangle 234"/>
              <p:cNvSpPr>
                <a:spLocks noChangeArrowheads="1"/>
              </p:cNvSpPr>
              <p:nvPr/>
            </p:nvSpPr>
            <p:spPr bwMode="auto">
              <a:xfrm>
                <a:off x="3285" y="1089"/>
                <a:ext cx="1104" cy="864"/>
              </a:xfrm>
              <a:prstGeom prst="rect">
                <a:avLst/>
              </a:prstGeom>
              <a:solidFill>
                <a:srgbClr val="777777"/>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21" name="Group 235"/>
              <p:cNvGrpSpPr>
                <a:grpSpLocks/>
              </p:cNvGrpSpPr>
              <p:nvPr/>
            </p:nvGrpSpPr>
            <p:grpSpPr bwMode="auto">
              <a:xfrm>
                <a:off x="3312" y="1056"/>
                <a:ext cx="1104" cy="864"/>
                <a:chOff x="3312" y="1056"/>
                <a:chExt cx="1104" cy="864"/>
              </a:xfrm>
            </p:grpSpPr>
            <p:sp>
              <p:nvSpPr>
                <p:cNvPr id="37922" name="Rectangle 236"/>
                <p:cNvSpPr>
                  <a:spLocks noChangeArrowheads="1"/>
                </p:cNvSpPr>
                <p:nvPr/>
              </p:nvSpPr>
              <p:spPr bwMode="auto">
                <a:xfrm>
                  <a:off x="3312" y="1056"/>
                  <a:ext cx="1104" cy="864"/>
                </a:xfrm>
                <a:prstGeom prst="rect">
                  <a:avLst/>
                </a:prstGeom>
                <a:solidFill>
                  <a:srgbClr val="00FF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nvGrpSpPr>
                <p:cNvPr id="37923" name="Group 237"/>
                <p:cNvGrpSpPr>
                  <a:grpSpLocks/>
                </p:cNvGrpSpPr>
                <p:nvPr/>
              </p:nvGrpSpPr>
              <p:grpSpPr bwMode="auto">
                <a:xfrm>
                  <a:off x="3312" y="1200"/>
                  <a:ext cx="1104" cy="8"/>
                  <a:chOff x="3312" y="1200"/>
                  <a:chExt cx="1104" cy="8"/>
                </a:xfrm>
              </p:grpSpPr>
              <p:sp>
                <p:nvSpPr>
                  <p:cNvPr id="37954" name="Line 238"/>
                  <p:cNvSpPr>
                    <a:spLocks noChangeShapeType="1"/>
                  </p:cNvSpPr>
                  <p:nvPr/>
                </p:nvSpPr>
                <p:spPr bwMode="auto">
                  <a:xfrm>
                    <a:off x="3312" y="1200"/>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5" name="Line 239"/>
                  <p:cNvSpPr>
                    <a:spLocks noChangeShapeType="1"/>
                  </p:cNvSpPr>
                  <p:nvPr/>
                </p:nvSpPr>
                <p:spPr bwMode="auto">
                  <a:xfrm>
                    <a:off x="3312" y="1208"/>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4" name="Group 240"/>
                <p:cNvGrpSpPr>
                  <a:grpSpLocks/>
                </p:cNvGrpSpPr>
                <p:nvPr/>
              </p:nvGrpSpPr>
              <p:grpSpPr bwMode="auto">
                <a:xfrm>
                  <a:off x="3312" y="1320"/>
                  <a:ext cx="1104" cy="8"/>
                  <a:chOff x="3312" y="1324"/>
                  <a:chExt cx="1104" cy="8"/>
                </a:xfrm>
              </p:grpSpPr>
              <p:sp>
                <p:nvSpPr>
                  <p:cNvPr id="37952" name="Line 241"/>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3" name="Line 242"/>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5" name="Group 243"/>
                <p:cNvGrpSpPr>
                  <a:grpSpLocks/>
                </p:cNvGrpSpPr>
                <p:nvPr/>
              </p:nvGrpSpPr>
              <p:grpSpPr bwMode="auto">
                <a:xfrm>
                  <a:off x="3312" y="1440"/>
                  <a:ext cx="1104" cy="8"/>
                  <a:chOff x="3312" y="1324"/>
                  <a:chExt cx="1104" cy="8"/>
                </a:xfrm>
              </p:grpSpPr>
              <p:sp>
                <p:nvSpPr>
                  <p:cNvPr id="37950" name="Line 244"/>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51" name="Line 245"/>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6" name="Group 246"/>
                <p:cNvGrpSpPr>
                  <a:grpSpLocks/>
                </p:cNvGrpSpPr>
                <p:nvPr/>
              </p:nvGrpSpPr>
              <p:grpSpPr bwMode="auto">
                <a:xfrm>
                  <a:off x="3312" y="1560"/>
                  <a:ext cx="1104" cy="8"/>
                  <a:chOff x="3312" y="1324"/>
                  <a:chExt cx="1104" cy="8"/>
                </a:xfrm>
              </p:grpSpPr>
              <p:sp>
                <p:nvSpPr>
                  <p:cNvPr id="37948" name="Line 247"/>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9" name="Line 248"/>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7" name="Group 249"/>
                <p:cNvGrpSpPr>
                  <a:grpSpLocks/>
                </p:cNvGrpSpPr>
                <p:nvPr/>
              </p:nvGrpSpPr>
              <p:grpSpPr bwMode="auto">
                <a:xfrm>
                  <a:off x="3312" y="1680"/>
                  <a:ext cx="1104" cy="8"/>
                  <a:chOff x="3312" y="1324"/>
                  <a:chExt cx="1104" cy="8"/>
                </a:xfrm>
              </p:grpSpPr>
              <p:sp>
                <p:nvSpPr>
                  <p:cNvPr id="37946" name="Line 250"/>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7" name="Line 251"/>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8" name="Group 252"/>
                <p:cNvGrpSpPr>
                  <a:grpSpLocks/>
                </p:cNvGrpSpPr>
                <p:nvPr/>
              </p:nvGrpSpPr>
              <p:grpSpPr bwMode="auto">
                <a:xfrm>
                  <a:off x="3312" y="1800"/>
                  <a:ext cx="1104" cy="8"/>
                  <a:chOff x="3312" y="1324"/>
                  <a:chExt cx="1104" cy="8"/>
                </a:xfrm>
              </p:grpSpPr>
              <p:sp>
                <p:nvSpPr>
                  <p:cNvPr id="37944" name="Line 253"/>
                  <p:cNvSpPr>
                    <a:spLocks noChangeShapeType="1"/>
                  </p:cNvSpPr>
                  <p:nvPr/>
                </p:nvSpPr>
                <p:spPr bwMode="auto">
                  <a:xfrm>
                    <a:off x="3312" y="1324"/>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5" name="Line 254"/>
                  <p:cNvSpPr>
                    <a:spLocks noChangeShapeType="1"/>
                  </p:cNvSpPr>
                  <p:nvPr/>
                </p:nvSpPr>
                <p:spPr bwMode="auto">
                  <a:xfrm>
                    <a:off x="3312" y="1332"/>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29" name="Group 255"/>
                <p:cNvGrpSpPr>
                  <a:grpSpLocks/>
                </p:cNvGrpSpPr>
                <p:nvPr/>
              </p:nvGrpSpPr>
              <p:grpSpPr bwMode="auto">
                <a:xfrm>
                  <a:off x="3495" y="1203"/>
                  <a:ext cx="8" cy="712"/>
                  <a:chOff x="3475" y="1203"/>
                  <a:chExt cx="8" cy="712"/>
                </a:xfrm>
              </p:grpSpPr>
              <p:sp>
                <p:nvSpPr>
                  <p:cNvPr id="37942" name="Line 256"/>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3" name="Line 257"/>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0" name="Group 258"/>
                <p:cNvGrpSpPr>
                  <a:grpSpLocks/>
                </p:cNvGrpSpPr>
                <p:nvPr/>
              </p:nvGrpSpPr>
              <p:grpSpPr bwMode="auto">
                <a:xfrm>
                  <a:off x="3679" y="1203"/>
                  <a:ext cx="8" cy="712"/>
                  <a:chOff x="3475" y="1203"/>
                  <a:chExt cx="8" cy="712"/>
                </a:xfrm>
              </p:grpSpPr>
              <p:sp>
                <p:nvSpPr>
                  <p:cNvPr id="37940" name="Line 259"/>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41" name="Line 260"/>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1" name="Group 261"/>
                <p:cNvGrpSpPr>
                  <a:grpSpLocks/>
                </p:cNvGrpSpPr>
                <p:nvPr/>
              </p:nvGrpSpPr>
              <p:grpSpPr bwMode="auto">
                <a:xfrm>
                  <a:off x="3863" y="1203"/>
                  <a:ext cx="8" cy="712"/>
                  <a:chOff x="3475" y="1203"/>
                  <a:chExt cx="8" cy="712"/>
                </a:xfrm>
              </p:grpSpPr>
              <p:sp>
                <p:nvSpPr>
                  <p:cNvPr id="37938" name="Line 262"/>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9" name="Line 263"/>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2" name="Group 264"/>
                <p:cNvGrpSpPr>
                  <a:grpSpLocks/>
                </p:cNvGrpSpPr>
                <p:nvPr/>
              </p:nvGrpSpPr>
              <p:grpSpPr bwMode="auto">
                <a:xfrm>
                  <a:off x="4047" y="1203"/>
                  <a:ext cx="8" cy="712"/>
                  <a:chOff x="3475" y="1203"/>
                  <a:chExt cx="8" cy="712"/>
                </a:xfrm>
              </p:grpSpPr>
              <p:sp>
                <p:nvSpPr>
                  <p:cNvPr id="37936" name="Line 265"/>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7" name="Line 266"/>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7933" name="Group 267"/>
                <p:cNvGrpSpPr>
                  <a:grpSpLocks/>
                </p:cNvGrpSpPr>
                <p:nvPr/>
              </p:nvGrpSpPr>
              <p:grpSpPr bwMode="auto">
                <a:xfrm>
                  <a:off x="4231" y="1203"/>
                  <a:ext cx="8" cy="712"/>
                  <a:chOff x="3475" y="1203"/>
                  <a:chExt cx="8" cy="712"/>
                </a:xfrm>
              </p:grpSpPr>
              <p:sp>
                <p:nvSpPr>
                  <p:cNvPr id="37934" name="Line 268"/>
                  <p:cNvSpPr>
                    <a:spLocks noChangeShapeType="1"/>
                  </p:cNvSpPr>
                  <p:nvPr/>
                </p:nvSpPr>
                <p:spPr bwMode="auto">
                  <a:xfrm rot="5400000">
                    <a:off x="3127" y="1559"/>
                    <a:ext cx="7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7935" name="Line 269"/>
                  <p:cNvSpPr>
                    <a:spLocks noChangeShapeType="1"/>
                  </p:cNvSpPr>
                  <p:nvPr/>
                </p:nvSpPr>
                <p:spPr bwMode="auto">
                  <a:xfrm rot="5400000">
                    <a:off x="3122" y="1562"/>
                    <a:ext cx="7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grpSp>
        <p:sp>
          <p:nvSpPr>
            <p:cNvPr id="37907" name="Text Box 270"/>
            <p:cNvSpPr txBox="1">
              <a:spLocks noChangeArrowheads="1"/>
            </p:cNvSpPr>
            <p:nvPr/>
          </p:nvSpPr>
          <p:spPr bwMode="auto">
            <a:xfrm>
              <a:off x="7389889" y="3803651"/>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…and so on</a:t>
              </a:r>
            </a:p>
          </p:txBody>
        </p:sp>
        <p:grpSp>
          <p:nvGrpSpPr>
            <p:cNvPr id="37908" name="Group 271"/>
            <p:cNvGrpSpPr>
              <a:grpSpLocks/>
            </p:cNvGrpSpPr>
            <p:nvPr/>
          </p:nvGrpSpPr>
          <p:grpSpPr bwMode="auto">
            <a:xfrm>
              <a:off x="8047037" y="5338763"/>
              <a:ext cx="109538" cy="430212"/>
              <a:chOff x="4628" y="3293"/>
              <a:chExt cx="88" cy="346"/>
            </a:xfrm>
          </p:grpSpPr>
          <p:sp>
            <p:nvSpPr>
              <p:cNvPr id="37917" name="Oval 272"/>
              <p:cNvSpPr>
                <a:spLocks noChangeArrowheads="1"/>
              </p:cNvSpPr>
              <p:nvPr/>
            </p:nvSpPr>
            <p:spPr bwMode="auto">
              <a:xfrm>
                <a:off x="4628" y="3293"/>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8" name="Oval 273"/>
              <p:cNvSpPr>
                <a:spLocks noChangeArrowheads="1"/>
              </p:cNvSpPr>
              <p:nvPr/>
            </p:nvSpPr>
            <p:spPr bwMode="auto">
              <a:xfrm>
                <a:off x="4628" y="3422"/>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9" name="Oval 274"/>
              <p:cNvSpPr>
                <a:spLocks noChangeArrowheads="1"/>
              </p:cNvSpPr>
              <p:nvPr/>
            </p:nvSpPr>
            <p:spPr bwMode="auto">
              <a:xfrm>
                <a:off x="4628" y="3551"/>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grpSp>
          <p:nvGrpSpPr>
            <p:cNvPr id="37909" name="Group 275"/>
            <p:cNvGrpSpPr>
              <a:grpSpLocks/>
            </p:cNvGrpSpPr>
            <p:nvPr/>
          </p:nvGrpSpPr>
          <p:grpSpPr bwMode="auto">
            <a:xfrm>
              <a:off x="6875462" y="1295401"/>
              <a:ext cx="109538" cy="430213"/>
              <a:chOff x="4628" y="3293"/>
              <a:chExt cx="88" cy="346"/>
            </a:xfrm>
          </p:grpSpPr>
          <p:sp>
            <p:nvSpPr>
              <p:cNvPr id="37914" name="Oval 276"/>
              <p:cNvSpPr>
                <a:spLocks noChangeArrowheads="1"/>
              </p:cNvSpPr>
              <p:nvPr/>
            </p:nvSpPr>
            <p:spPr bwMode="auto">
              <a:xfrm>
                <a:off x="4628" y="3293"/>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5" name="Oval 277"/>
              <p:cNvSpPr>
                <a:spLocks noChangeArrowheads="1"/>
              </p:cNvSpPr>
              <p:nvPr/>
            </p:nvSpPr>
            <p:spPr bwMode="auto">
              <a:xfrm>
                <a:off x="4628" y="3422"/>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7916" name="Oval 278"/>
              <p:cNvSpPr>
                <a:spLocks noChangeArrowheads="1"/>
              </p:cNvSpPr>
              <p:nvPr/>
            </p:nvSpPr>
            <p:spPr bwMode="auto">
              <a:xfrm>
                <a:off x="4628" y="3551"/>
                <a:ext cx="88" cy="88"/>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pic>
          <p:nvPicPr>
            <p:cNvPr id="37910" name="Picture 283"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62709" y="2708565"/>
              <a:ext cx="1532659" cy="18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1" name="Text Box 286"/>
            <p:cNvSpPr txBox="1">
              <a:spLocks noChangeArrowheads="1"/>
            </p:cNvSpPr>
            <p:nvPr/>
          </p:nvSpPr>
          <p:spPr bwMode="auto">
            <a:xfrm>
              <a:off x="2741613" y="2271713"/>
              <a:ext cx="1997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rgbClr val="FF0000"/>
                </a:buClr>
                <a:buFont typeface="Arial" panose="020B0604020202020204" pitchFamily="34" charset="0"/>
                <a:buNone/>
              </a:pPr>
              <a:r>
                <a:rPr lang="en-US" altLang="en-US" sz="1600" dirty="0">
                  <a:solidFill>
                    <a:srgbClr val="000000"/>
                  </a:solidFill>
                  <a:latin typeface="Courier New" panose="02070309020205020404" pitchFamily="49" charset="0"/>
                  <a:cs typeface="Courier New" panose="02070309020205020404" pitchFamily="49" charset="0"/>
                </a:rPr>
                <a:t>SYSTEM</a:t>
              </a:r>
              <a:r>
                <a:rPr lang="en-US" altLang="en-US" sz="1600" dirty="0">
                  <a:solidFill>
                    <a:srgbClr val="000000"/>
                  </a:solidFill>
                </a:rPr>
                <a:t> Tablespace</a:t>
              </a:r>
            </a:p>
          </p:txBody>
        </p:sp>
        <p:sp>
          <p:nvSpPr>
            <p:cNvPr id="37912" name="Text Box 287"/>
            <p:cNvSpPr txBox="1">
              <a:spLocks noChangeArrowheads="1"/>
            </p:cNvSpPr>
            <p:nvPr/>
          </p:nvSpPr>
          <p:spPr bwMode="auto">
            <a:xfrm>
              <a:off x="4905377" y="3371170"/>
              <a:ext cx="1997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rgbClr val="FF0000"/>
                </a:buClr>
                <a:buFont typeface="Arial" panose="020B0604020202020204" pitchFamily="34" charset="0"/>
                <a:buNone/>
              </a:pPr>
              <a:r>
                <a:rPr lang="en-US" altLang="en-US" dirty="0">
                  <a:solidFill>
                    <a:srgbClr val="000000"/>
                  </a:solidFill>
                </a:rPr>
                <a:t>Metadata</a:t>
              </a:r>
            </a:p>
          </p:txBody>
        </p:sp>
      </p:grpSp>
    </p:spTree>
    <p:custDataLst>
      <p:tags r:id="rId1"/>
    </p:custDataLst>
    <p:extLst>
      <p:ext uri="{BB962C8B-B14F-4D97-AF65-F5344CB8AC3E}">
        <p14:creationId xmlns:p14="http://schemas.microsoft.com/office/powerpoint/2010/main" val="396264893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52400"/>
            <a:ext cx="9828430" cy="549274"/>
          </a:xfrm>
        </p:spPr>
        <p:txBody>
          <a:bodyPr>
            <a:normAutofit fontScale="90000"/>
          </a:bodyPr>
          <a:lstStyle/>
          <a:p>
            <a:pPr eaLnBrk="1" hangingPunct="1"/>
            <a:r>
              <a:rPr lang="en-US" dirty="0"/>
              <a:t>Querying the Oracle Data Dictionary</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749" y="996566"/>
            <a:ext cx="6749326" cy="4864868"/>
          </a:xfrm>
          <a:prstGeom prst="rect">
            <a:avLst/>
          </a:prstGeom>
        </p:spPr>
      </p:pic>
    </p:spTree>
    <p:custDataLst>
      <p:tags r:id="rId1"/>
    </p:custDataLst>
    <p:extLst>
      <p:ext uri="{BB962C8B-B14F-4D97-AF65-F5344CB8AC3E}">
        <p14:creationId xmlns:p14="http://schemas.microsoft.com/office/powerpoint/2010/main" val="357348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0022853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988846"/>
          </a:xfrm>
        </p:spPr>
        <p:txBody>
          <a:bodyPr/>
          <a:lstStyle/>
          <a:p>
            <a:r>
              <a:rPr lang="en-US" dirty="0"/>
              <a:t>In this lesson, you should have learned how to:</a:t>
            </a:r>
          </a:p>
          <a:p>
            <a:pPr lvl="1"/>
            <a:r>
              <a:rPr lang="en-US" dirty="0"/>
              <a:t>Describe initialization parameter files and initialization parameters</a:t>
            </a:r>
          </a:p>
          <a:p>
            <a:pPr lvl="1"/>
            <a:r>
              <a:rPr lang="en-US" dirty="0"/>
              <a:t>View and modify initialization parameters in SQL*Plus</a:t>
            </a:r>
          </a:p>
          <a:p>
            <a:pPr lvl="1"/>
            <a:r>
              <a:rPr lang="en-US" dirty="0"/>
              <a:t>Start up and shut down Oracle databases</a:t>
            </a:r>
          </a:p>
          <a:p>
            <a:pPr lvl="1"/>
            <a:r>
              <a:rPr lang="en-US" dirty="0"/>
              <a:t>Open and close PDBs</a:t>
            </a:r>
          </a:p>
          <a:p>
            <a:pPr lvl="1"/>
            <a:r>
              <a:rPr lang="en-US" dirty="0"/>
              <a:t>Work with the Automatic Diagnostic Repository (ADR)</a:t>
            </a:r>
          </a:p>
          <a:p>
            <a:pPr lvl="1"/>
            <a:r>
              <a:rPr lang="en-US" dirty="0"/>
              <a:t>Query dynamic performance views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7: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2873429"/>
          </a:xfrm>
        </p:spPr>
        <p:txBody>
          <a:bodyPr/>
          <a:lstStyle/>
          <a:p>
            <a:pPr lvl="1">
              <a:buClr>
                <a:schemeClr val="accent1"/>
              </a:buClr>
            </a:pPr>
            <a:r>
              <a:rPr lang="en-US" dirty="0"/>
              <a:t>7-1: Investigating Initialization Parameter Files</a:t>
            </a:r>
          </a:p>
          <a:p>
            <a:pPr lvl="1">
              <a:buClr>
                <a:schemeClr val="accent1"/>
              </a:buClr>
            </a:pPr>
            <a:r>
              <a:rPr lang="en-US" dirty="0"/>
              <a:t>7-2: Viewing Initialization Parameters by Using SQL*Plus</a:t>
            </a:r>
          </a:p>
          <a:p>
            <a:pPr lvl="1">
              <a:buClr>
                <a:schemeClr val="accent1"/>
              </a:buClr>
            </a:pPr>
            <a:r>
              <a:rPr lang="en-US" dirty="0"/>
              <a:t>7-3: Modifying Initialization Parameters by Using SQL*Plus</a:t>
            </a:r>
          </a:p>
          <a:p>
            <a:pPr lvl="1">
              <a:buClr>
                <a:schemeClr val="accent1"/>
              </a:buClr>
            </a:pPr>
            <a:r>
              <a:rPr lang="en-US" dirty="0"/>
              <a:t>7-4: Modifying an Initialization Parameter by Using Enterprise Manager Database Express</a:t>
            </a:r>
          </a:p>
          <a:p>
            <a:pPr lvl="1">
              <a:buClr>
                <a:schemeClr val="accent1"/>
              </a:buClr>
            </a:pPr>
            <a:r>
              <a:rPr lang="en-US" dirty="0"/>
              <a:t>7-5: Shutting Down and Starting Up the Oracle Database</a:t>
            </a:r>
          </a:p>
          <a:p>
            <a:pPr lvl="1">
              <a:buClr>
                <a:schemeClr val="accent1"/>
              </a:buClr>
            </a:pPr>
            <a:r>
              <a:rPr lang="en-US" dirty="0"/>
              <a:t>7-6: Viewing </a:t>
            </a:r>
            <a:r>
              <a:rPr lang="en-US"/>
              <a:t>Diagnostic </a:t>
            </a:r>
            <a:r>
              <a:rPr lang="en-US" smtClean="0"/>
              <a:t>Information </a:t>
            </a:r>
            <a:endParaRPr lang="en-US" dirty="0"/>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76200"/>
            <a:ext cx="10512862" cy="1325563"/>
          </a:xfrm>
        </p:spPr>
        <p:txBody>
          <a:bodyPr/>
          <a:lstStyle/>
          <a:p>
            <a:pPr eaLnBrk="1" hangingPunct="1"/>
            <a:r>
              <a:rPr lang="en-US" dirty="0"/>
              <a:t>Working with Initialization Parameters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6512" y="1146171"/>
            <a:ext cx="4495800" cy="4721229"/>
          </a:xfrm>
          <a:prstGeom prst="rect">
            <a:avLst/>
          </a:prstGeom>
        </p:spPr>
      </p:pic>
      <p:cxnSp>
        <p:nvCxnSpPr>
          <p:cNvPr id="5" name="Straight Arrow Connector 4"/>
          <p:cNvCxnSpPr/>
          <p:nvPr/>
        </p:nvCxnSpPr>
        <p:spPr bwMode="auto">
          <a:xfrm flipV="1">
            <a:off x="4982456" y="2341207"/>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cxnSp>
        <p:nvCxnSpPr>
          <p:cNvPr id="9" name="Straight Arrow Connector 8"/>
          <p:cNvCxnSpPr/>
          <p:nvPr/>
        </p:nvCxnSpPr>
        <p:spPr bwMode="auto">
          <a:xfrm flipV="1">
            <a:off x="7149923" y="2341207"/>
            <a:ext cx="0" cy="174978"/>
          </a:xfrm>
          <a:prstGeom prst="straightConnector1">
            <a:avLst/>
          </a:prstGeom>
          <a:noFill/>
          <a:ln w="28575" cap="flat" cmpd="sng" algn="ctr">
            <a:solidFill>
              <a:schemeClr val="tx1">
                <a:lumMod val="50000"/>
              </a:schemeClr>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08594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7484953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5020171"/>
          </a:xfrm>
        </p:spPr>
        <p:txBody>
          <a:bodyPr/>
          <a:lstStyle/>
          <a:p>
            <a:pPr lvl="1">
              <a:defRPr/>
            </a:pPr>
            <a:r>
              <a:rPr lang="en-US" dirty="0"/>
              <a:t>Initialization parameters (parameters):</a:t>
            </a:r>
          </a:p>
          <a:p>
            <a:pPr lvl="2">
              <a:defRPr/>
            </a:pPr>
            <a:r>
              <a:rPr lang="en-US" dirty="0"/>
              <a:t>Set database limits</a:t>
            </a:r>
          </a:p>
          <a:p>
            <a:pPr lvl="2">
              <a:defRPr/>
            </a:pPr>
            <a:r>
              <a:rPr lang="en-US" dirty="0"/>
              <a:t>Set database-wide defaults</a:t>
            </a:r>
          </a:p>
          <a:p>
            <a:pPr lvl="2">
              <a:defRPr/>
            </a:pPr>
            <a:r>
              <a:rPr lang="en-US" dirty="0"/>
              <a:t>Specify files and directories</a:t>
            </a:r>
          </a:p>
          <a:p>
            <a:pPr lvl="2">
              <a:defRPr/>
            </a:pPr>
            <a:r>
              <a:rPr lang="en-US" dirty="0"/>
              <a:t>Affect performance</a:t>
            </a:r>
          </a:p>
          <a:p>
            <a:pPr lvl="1">
              <a:defRPr/>
            </a:pPr>
            <a:r>
              <a:rPr lang="en-US" dirty="0"/>
              <a:t>Parameters can be of two types: basic or advanced.</a:t>
            </a:r>
          </a:p>
          <a:p>
            <a:pPr lvl="2">
              <a:defRPr/>
            </a:pPr>
            <a:r>
              <a:rPr lang="en-US" dirty="0"/>
              <a:t>Tune around 30 basic parameters to get reasonable database performance.</a:t>
            </a:r>
          </a:p>
          <a:p>
            <a:pPr lvl="2">
              <a:defRPr/>
            </a:pPr>
            <a:r>
              <a:rPr lang="en-US" dirty="0"/>
              <a:t>Example of a basic parameter: </a:t>
            </a:r>
            <a:r>
              <a:rPr lang="en-US" dirty="0">
                <a:latin typeface="Courier New" panose="02070309020205020404" pitchFamily="49" charset="0"/>
                <a:cs typeface="Courier New" panose="02070309020205020404" pitchFamily="49" charset="0"/>
              </a:rPr>
              <a:t>SGA_TARGET</a:t>
            </a:r>
          </a:p>
          <a:p>
            <a:pPr lvl="2">
              <a:defRPr/>
            </a:pPr>
            <a:r>
              <a:rPr lang="en-US" dirty="0"/>
              <a:t>Example of an advanced parameter: </a:t>
            </a:r>
            <a:r>
              <a:rPr lang="en-US" dirty="0">
                <a:latin typeface="Courier New" panose="02070309020205020404" pitchFamily="49" charset="0"/>
                <a:cs typeface="Courier New" panose="02070309020205020404" pitchFamily="49" charset="0"/>
              </a:rPr>
              <a:t>DB_CACHE_SIZE</a:t>
            </a:r>
          </a:p>
          <a:p>
            <a:pPr lvl="1">
              <a:defRPr/>
            </a:pPr>
            <a:r>
              <a:rPr lang="en-US" dirty="0"/>
              <a:t>Derived parameters calculate their values from the values of other parameters.</a:t>
            </a:r>
          </a:p>
          <a:p>
            <a:pPr lvl="2">
              <a:defRPr/>
            </a:pPr>
            <a:r>
              <a:rPr lang="en-US" dirty="0"/>
              <a:t>Example: </a:t>
            </a:r>
            <a:r>
              <a:rPr lang="en-US" dirty="0">
                <a:latin typeface="Courier New" panose="02070309020205020404" pitchFamily="49" charset="0"/>
                <a:cs typeface="Courier New" panose="02070309020205020404" pitchFamily="49" charset="0"/>
              </a:rPr>
              <a:t>SESSIONS</a:t>
            </a:r>
            <a:r>
              <a:rPr lang="en-US" dirty="0"/>
              <a:t> is derived from </a:t>
            </a:r>
            <a:r>
              <a:rPr lang="en-US" dirty="0">
                <a:latin typeface="Courier New" panose="02070309020205020404" pitchFamily="49" charset="0"/>
                <a:cs typeface="Courier New" panose="02070309020205020404" pitchFamily="49" charset="0"/>
              </a:rPr>
              <a:t>PROCESSES</a:t>
            </a:r>
            <a:r>
              <a:rPr lang="en-US" dirty="0"/>
              <a:t>.</a:t>
            </a:r>
          </a:p>
          <a:p>
            <a:pPr lvl="1">
              <a:defRPr/>
            </a:pPr>
            <a:r>
              <a:rPr lang="en-US" dirty="0"/>
              <a:t>Some parameter values or value ranges depend on the host operating system.</a:t>
            </a:r>
          </a:p>
          <a:p>
            <a:pPr lvl="2">
              <a:defRPr/>
            </a:pPr>
            <a:r>
              <a:rPr lang="en-US" dirty="0"/>
              <a:t>Example: </a:t>
            </a:r>
            <a:r>
              <a:rPr lang="en-US" dirty="0">
                <a:latin typeface="Courier New" panose="02070309020205020404" pitchFamily="49" charset="0"/>
                <a:cs typeface="Courier New" panose="02070309020205020404" pitchFamily="49" charset="0"/>
              </a:rPr>
              <a:t>DB_BLOCK_SIZE</a:t>
            </a:r>
          </a:p>
        </p:txBody>
      </p:sp>
    </p:spTree>
    <p:custDataLst>
      <p:tags r:id="rId1"/>
    </p:custDataLst>
    <p:extLst>
      <p:ext uri="{BB962C8B-B14F-4D97-AF65-F5344CB8AC3E}">
        <p14:creationId xmlns:p14="http://schemas.microsoft.com/office/powerpoint/2010/main" val="127322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30228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Modifying 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4922708"/>
          </a:xfrm>
        </p:spPr>
        <p:txBody>
          <a:bodyPr>
            <a:normAutofit lnSpcReduction="10000"/>
          </a:bodyPr>
          <a:lstStyle/>
          <a:p>
            <a:pPr lvl="1">
              <a:defRPr/>
            </a:pPr>
            <a:r>
              <a:rPr lang="en-US" dirty="0"/>
              <a:t>Modify parameters to set capacity limits or improve performance.</a:t>
            </a:r>
          </a:p>
          <a:p>
            <a:pPr lvl="2">
              <a:defRPr/>
            </a:pPr>
            <a:r>
              <a:rPr lang="en-US" dirty="0"/>
              <a:t>Use EM Express or SQL*Plus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or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a:t>
            </a:r>
          </a:p>
          <a:p>
            <a:pPr lvl="1">
              <a:defRPr/>
            </a:pPr>
            <a:r>
              <a:rPr lang="en-US" dirty="0"/>
              <a:t>Query </a:t>
            </a:r>
            <a:r>
              <a:rPr lang="en-US" dirty="0">
                <a:latin typeface="Courier New" panose="02070309020205020404" pitchFamily="49" charset="0"/>
                <a:cs typeface="Courier New" panose="02070309020205020404" pitchFamily="49" charset="0"/>
              </a:rPr>
              <a:t>V$PARAMETER</a:t>
            </a:r>
            <a:r>
              <a:rPr lang="en-US" dirty="0"/>
              <a:t> for an initialization parameter to learn whether you can make:</a:t>
            </a:r>
          </a:p>
          <a:p>
            <a:pPr lvl="2">
              <a:defRPr/>
            </a:pPr>
            <a:r>
              <a:rPr lang="en-US" dirty="0"/>
              <a:t>Session-level changes (</a:t>
            </a:r>
            <a:r>
              <a:rPr lang="en-US" dirty="0">
                <a:latin typeface="Courier New" panose="02070309020205020404" pitchFamily="49" charset="0"/>
                <a:cs typeface="Courier New" panose="02070309020205020404" pitchFamily="49" charset="0"/>
              </a:rPr>
              <a:t>ISSES_MODIFIABLE</a:t>
            </a:r>
            <a:r>
              <a:rPr lang="en-US" dirty="0"/>
              <a:t> column)</a:t>
            </a:r>
          </a:p>
          <a:p>
            <a:pPr lvl="2">
              <a:defRPr/>
            </a:pPr>
            <a:r>
              <a:rPr lang="en-US" dirty="0"/>
              <a:t>System-level changes (</a:t>
            </a:r>
            <a:r>
              <a:rPr lang="en-US" dirty="0">
                <a:latin typeface="Courier New" panose="02070309020205020404" pitchFamily="49" charset="0"/>
                <a:cs typeface="Courier New" panose="02070309020205020404" pitchFamily="49" charset="0"/>
              </a:rPr>
              <a:t>ISSYS_MODIFIABLE</a:t>
            </a:r>
            <a:r>
              <a:rPr lang="en-US" dirty="0"/>
              <a:t> column)</a:t>
            </a:r>
          </a:p>
          <a:p>
            <a:pPr lvl="2">
              <a:defRPr/>
            </a:pPr>
            <a:r>
              <a:rPr lang="en-US" dirty="0"/>
              <a:t>PDB-level changes (</a:t>
            </a:r>
            <a:r>
              <a:rPr lang="en-US" dirty="0">
                <a:latin typeface="Courier New" panose="02070309020205020404" pitchFamily="49" charset="0"/>
                <a:cs typeface="Courier New" panose="02070309020205020404" pitchFamily="49" charset="0"/>
              </a:rPr>
              <a:t>ISPDB_MODIFIABLE</a:t>
            </a:r>
            <a:r>
              <a:rPr lang="en-US" dirty="0"/>
              <a:t> column)</a:t>
            </a:r>
          </a:p>
          <a:p>
            <a:pPr lvl="1">
              <a:defRPr/>
            </a:pPr>
            <a:r>
              <a:rPr lang="en-US" dirty="0"/>
              <a:t>Use the </a:t>
            </a:r>
            <a:r>
              <a:rPr lang="en-US" dirty="0">
                <a:latin typeface="Courier New" panose="02070309020205020404" pitchFamily="49" charset="0"/>
                <a:cs typeface="Courier New" panose="02070309020205020404" pitchFamily="49" charset="0"/>
              </a:rPr>
              <a:t>SCOPE</a:t>
            </a:r>
            <a:r>
              <a:rPr lang="en-US" dirty="0"/>
              <a:t> clause with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 command to tell the system where to update the system-level parameter:</a:t>
            </a:r>
          </a:p>
          <a:p>
            <a:pPr lvl="2">
              <a:defRPr/>
            </a:pPr>
            <a:r>
              <a:rPr lang="en-US" dirty="0">
                <a:latin typeface="Courier New" panose="02070309020205020404" pitchFamily="49" charset="0"/>
                <a:cs typeface="Courier New" panose="02070309020205020404" pitchFamily="49" charset="0"/>
              </a:rPr>
              <a:t>MEMORY</a:t>
            </a:r>
          </a:p>
          <a:p>
            <a:pPr lvl="2">
              <a:defRPr/>
            </a:pPr>
            <a:r>
              <a:rPr lang="en-US" dirty="0">
                <a:latin typeface="Courier New" panose="02070309020205020404" pitchFamily="49" charset="0"/>
                <a:cs typeface="Courier New" panose="02070309020205020404" pitchFamily="49" charset="0"/>
              </a:rPr>
              <a:t>SPFILE</a:t>
            </a:r>
          </a:p>
          <a:p>
            <a:pPr lvl="2">
              <a:defRPr/>
            </a:pPr>
            <a:r>
              <a:rPr lang="en-US" dirty="0">
                <a:latin typeface="Courier New" panose="02070309020205020404" pitchFamily="49" charset="0"/>
                <a:cs typeface="Courier New" panose="02070309020205020404" pitchFamily="49" charset="0"/>
              </a:rPr>
              <a:t>BOTH</a:t>
            </a:r>
          </a:p>
          <a:p>
            <a:pPr lvl="1">
              <a:defRPr/>
            </a:pPr>
            <a:r>
              <a:rPr lang="en-US" dirty="0">
                <a:cs typeface="Courier New" panose="02070309020205020404" pitchFamily="49" charset="0"/>
              </a:rPr>
              <a:t>Use the </a:t>
            </a:r>
            <a:r>
              <a:rPr lang="en-US" dirty="0">
                <a:latin typeface="Courier New" panose="02070309020205020404" pitchFamily="49" charset="0"/>
                <a:cs typeface="Courier New" panose="02070309020205020404" pitchFamily="49" charset="0"/>
              </a:rPr>
              <a:t>DEFERRED</a:t>
            </a:r>
            <a:r>
              <a:rPr lang="en-US" dirty="0">
                <a:cs typeface="Courier New" panose="02070309020205020404" pitchFamily="49" charset="0"/>
              </a:rPr>
              <a:t> keyword</a:t>
            </a:r>
            <a:r>
              <a:rPr lang="en-US" dirty="0"/>
              <a:t> to set or modify the value of the parameter for future sessions that connect to the database.</a:t>
            </a:r>
          </a:p>
        </p:txBody>
      </p:sp>
    </p:spTree>
    <p:custDataLst>
      <p:tags r:id="rId1"/>
    </p:custDataLst>
    <p:extLst>
      <p:ext uri="{BB962C8B-B14F-4D97-AF65-F5344CB8AC3E}">
        <p14:creationId xmlns:p14="http://schemas.microsoft.com/office/powerpoint/2010/main" val="402003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755447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Viewing Initialization </a:t>
            </a:r>
            <a:r>
              <a:rPr lang="en-US" dirty="0" smtClean="0"/>
              <a:t>Parameters</a:t>
            </a:r>
            <a:br>
              <a:rPr lang="en-US" dirty="0" smtClean="0"/>
            </a:br>
            <a:endParaRPr lang="en-US" altLang="es-MX" dirty="0"/>
          </a:p>
        </p:txBody>
      </p:sp>
      <p:sp>
        <p:nvSpPr>
          <p:cNvPr id="9219" name="Content Placeholder 9"/>
          <p:cNvSpPr>
            <a:spLocks noGrp="1"/>
          </p:cNvSpPr>
          <p:nvPr>
            <p:ph idx="1"/>
          </p:nvPr>
        </p:nvSpPr>
        <p:spPr>
          <a:xfrm>
            <a:off x="622138" y="1242485"/>
            <a:ext cx="10944549" cy="4781644"/>
          </a:xfrm>
        </p:spPr>
        <p:txBody>
          <a:bodyPr/>
          <a:lstStyle/>
          <a:p>
            <a:pPr>
              <a:defRPr/>
            </a:pPr>
            <a:r>
              <a:rPr lang="en-US" dirty="0"/>
              <a:t>Ways to view initialization parameters in SQL*Plus:</a:t>
            </a:r>
          </a:p>
          <a:p>
            <a:pPr lvl="1">
              <a:defRPr/>
            </a:pPr>
            <a:r>
              <a:rPr lang="en-US" dirty="0"/>
              <a:t>Issue the </a:t>
            </a:r>
            <a:r>
              <a:rPr lang="en-US" dirty="0">
                <a:latin typeface="Courier New" panose="02070309020205020404" pitchFamily="49" charset="0"/>
                <a:cs typeface="Courier New" panose="02070309020205020404" pitchFamily="49" charset="0"/>
              </a:rPr>
              <a:t>SHOW</a:t>
            </a:r>
            <a:r>
              <a:rPr lang="en-US" dirty="0"/>
              <a:t> </a:t>
            </a:r>
            <a:r>
              <a:rPr lang="en-US" dirty="0">
                <a:latin typeface="Courier New" panose="02070309020205020404" pitchFamily="49" charset="0"/>
                <a:cs typeface="Courier New" panose="02070309020205020404" pitchFamily="49" charset="0"/>
              </a:rPr>
              <a:t>PARAMETER</a:t>
            </a:r>
            <a:r>
              <a:rPr lang="en-US" dirty="0"/>
              <a:t> command.</a:t>
            </a:r>
          </a:p>
          <a:p>
            <a:pPr lvl="2">
              <a:defRPr/>
            </a:pPr>
            <a:r>
              <a:rPr lang="en-US" dirty="0"/>
              <a:t>Example: Find out about all the parameters whose names contain the word “para.”</a:t>
            </a:r>
            <a:r>
              <a:rPr lang="en-US" dirty="0">
                <a:latin typeface="Courier New" panose="02070309020205020404" pitchFamily="49" charset="0"/>
                <a:cs typeface="Courier New" panose="02070309020205020404" pitchFamily="49" charset="0"/>
              </a:rPr>
              <a:t> </a:t>
            </a:r>
          </a:p>
          <a:p>
            <a:pPr marL="91440" lvl="1" indent="0">
              <a:buNone/>
              <a:defRPr/>
            </a:pPr>
            <a:endParaRPr lang="en-US" dirty="0"/>
          </a:p>
          <a:p>
            <a:pPr lvl="1">
              <a:defRPr/>
            </a:pPr>
            <a:r>
              <a:rPr lang="en-US" dirty="0"/>
              <a:t>Query the following views:</a:t>
            </a:r>
          </a:p>
          <a:p>
            <a:pPr lvl="2">
              <a:defRPr/>
            </a:pPr>
            <a:r>
              <a:rPr lang="en-US" dirty="0">
                <a:latin typeface="Courier New" panose="02070309020205020404" pitchFamily="49" charset="0"/>
                <a:cs typeface="Courier New" panose="02070309020205020404" pitchFamily="49" charset="0"/>
              </a:rPr>
              <a:t>V$PARAMETER</a:t>
            </a:r>
          </a:p>
          <a:p>
            <a:pPr lvl="2">
              <a:defRPr/>
            </a:pPr>
            <a:r>
              <a:rPr lang="en-US" dirty="0">
                <a:latin typeface="Courier New" panose="02070309020205020404" pitchFamily="49" charset="0"/>
                <a:cs typeface="Courier New" panose="02070309020205020404" pitchFamily="49" charset="0"/>
              </a:rPr>
              <a:t>V$PARAMETER2</a:t>
            </a:r>
          </a:p>
          <a:p>
            <a:pPr lvl="2">
              <a:defRPr/>
            </a:pPr>
            <a:r>
              <a:rPr lang="en-US" dirty="0">
                <a:latin typeface="Courier New" panose="02070309020205020404" pitchFamily="49" charset="0"/>
                <a:cs typeface="Courier New" panose="02070309020205020404" pitchFamily="49" charset="0"/>
              </a:rPr>
              <a:t>V$SPPARAMETER</a:t>
            </a:r>
          </a:p>
          <a:p>
            <a:pPr lvl="2">
              <a:defRPr/>
            </a:pPr>
            <a:r>
              <a:rPr lang="en-US" dirty="0">
                <a:latin typeface="Courier New" panose="02070309020205020404" pitchFamily="49" charset="0"/>
                <a:cs typeface="Courier New" panose="02070309020205020404" pitchFamily="49" charset="0"/>
              </a:rPr>
              <a:t>V$SYSTEM_PARAMETER</a:t>
            </a:r>
          </a:p>
          <a:p>
            <a:pPr lvl="2">
              <a:defRPr/>
            </a:pPr>
            <a:r>
              <a:rPr lang="en-US" dirty="0">
                <a:latin typeface="Courier New" panose="02070309020205020404" pitchFamily="49" charset="0"/>
                <a:cs typeface="Courier New" panose="02070309020205020404" pitchFamily="49" charset="0"/>
              </a:rPr>
              <a:t>V$SYSTEM_PARAMETER2</a:t>
            </a:r>
          </a:p>
          <a:p>
            <a:pPr>
              <a:defRPr/>
            </a:pPr>
            <a:endParaRPr lang="en-US" dirty="0"/>
          </a:p>
          <a:p>
            <a:pPr eaLnBrk="1" hangingPunct="1">
              <a:defRPr/>
            </a:pPr>
            <a:endParaRPr lang="en-US" dirty="0"/>
          </a:p>
        </p:txBody>
      </p:sp>
      <p:sp>
        <p:nvSpPr>
          <p:cNvPr id="4" name="Content Placeholder 2"/>
          <p:cNvSpPr txBox="1">
            <a:spLocks/>
          </p:cNvSpPr>
          <p:nvPr/>
        </p:nvSpPr>
        <p:spPr bwMode="gray">
          <a:xfrm>
            <a:off x="1059018" y="2438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SHOW PARAMETER para</a:t>
            </a:r>
          </a:p>
        </p:txBody>
      </p:sp>
    </p:spTree>
    <p:custDataLst>
      <p:tags r:id="rId1"/>
    </p:custDataLst>
    <p:extLst>
      <p:ext uri="{BB962C8B-B14F-4D97-AF65-F5344CB8AC3E}">
        <p14:creationId xmlns:p14="http://schemas.microsoft.com/office/powerpoint/2010/main" val="3224939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NOTEHDR" val="Data Dictionary: Overview"/>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1617</TotalTime>
  <Words>5999</Words>
  <Application>Microsoft Office PowerPoint</Application>
  <PresentationFormat>Custom</PresentationFormat>
  <Paragraphs>401</Paragraphs>
  <Slides>29</Slides>
  <Notes>29</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Times New Roman</vt:lpstr>
      <vt:lpstr>Office Theme</vt:lpstr>
      <vt:lpstr>Managing Database Instances</vt:lpstr>
      <vt:lpstr>Objectives </vt:lpstr>
      <vt:lpstr>Working with Initialization Parameters</vt:lpstr>
      <vt:lpstr>PowerPoint Presentation</vt:lpstr>
      <vt:lpstr>Initialization Parameters </vt:lpstr>
      <vt:lpstr>PowerPoint Presentation</vt:lpstr>
      <vt:lpstr>Modifying Initialization Parameters </vt:lpstr>
      <vt:lpstr>PowerPoint Presentation</vt:lpstr>
      <vt:lpstr>Viewing Initialization Parameters </vt:lpstr>
      <vt:lpstr>PowerPoint Presentation</vt:lpstr>
      <vt:lpstr>Starting the Oracle Database Instance </vt:lpstr>
      <vt:lpstr>Shutting Down an Oracle Database Instance </vt:lpstr>
      <vt:lpstr>PowerPoint Presentation</vt:lpstr>
      <vt:lpstr>Comparing SHUTDOWN Modes</vt:lpstr>
      <vt:lpstr>Comparing SHUTDOWN Modes</vt:lpstr>
      <vt:lpstr>Opening and Closing PDBs </vt:lpstr>
      <vt:lpstr>Working with the Automatic Diagnostic Repository</vt:lpstr>
      <vt:lpstr>Automatic Diagnostic Repository</vt:lpstr>
      <vt:lpstr>Viewing the Alert Log</vt:lpstr>
      <vt:lpstr>Using Trace Files</vt:lpstr>
      <vt:lpstr>PowerPoint Presentation</vt:lpstr>
      <vt:lpstr>Administering the DDL Log File</vt:lpstr>
      <vt:lpstr>Querying Dynamic Performance Views</vt:lpstr>
      <vt:lpstr>Considerations for Dynamic Performance Views</vt:lpstr>
      <vt:lpstr>Data Dictionary: Overview</vt:lpstr>
      <vt:lpstr>Querying the Oracle Data Dictionary</vt:lpstr>
      <vt:lpstr>PowerPoint Presentation</vt:lpstr>
      <vt:lpstr>Summary</vt:lpstr>
      <vt:lpstr>Practice 7: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91</cp:revision>
  <cp:lastPrinted>2002-03-28T23:57:22Z</cp:lastPrinted>
  <dcterms:created xsi:type="dcterms:W3CDTF">2017-12-13T15:54:48Z</dcterms:created>
  <dcterms:modified xsi:type="dcterms:W3CDTF">2021-01-08T17:18:20Z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