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3"/>
  </p:notesMasterIdLst>
  <p:handoutMasterIdLst>
    <p:handoutMasterId r:id="rId34"/>
  </p:handoutMasterIdLst>
  <p:sldIdLst>
    <p:sldId id="259" r:id="rId2"/>
    <p:sldId id="261" r:id="rId3"/>
    <p:sldId id="283" r:id="rId4"/>
    <p:sldId id="284" r:id="rId5"/>
    <p:sldId id="285" r:id="rId6"/>
    <p:sldId id="286" r:id="rId7"/>
    <p:sldId id="296" r:id="rId8"/>
    <p:sldId id="297" r:id="rId9"/>
    <p:sldId id="287" r:id="rId10"/>
    <p:sldId id="298" r:id="rId11"/>
    <p:sldId id="299" r:id="rId12"/>
    <p:sldId id="300" r:id="rId13"/>
    <p:sldId id="308" r:id="rId14"/>
    <p:sldId id="288" r:id="rId15"/>
    <p:sldId id="289" r:id="rId16"/>
    <p:sldId id="290" r:id="rId17"/>
    <p:sldId id="301" r:id="rId18"/>
    <p:sldId id="302" r:id="rId19"/>
    <p:sldId id="291" r:id="rId20"/>
    <p:sldId id="292" r:id="rId21"/>
    <p:sldId id="303" r:id="rId22"/>
    <p:sldId id="293" r:id="rId23"/>
    <p:sldId id="294" r:id="rId24"/>
    <p:sldId id="304" r:id="rId25"/>
    <p:sldId id="305" r:id="rId26"/>
    <p:sldId id="306" r:id="rId27"/>
    <p:sldId id="295" r:id="rId28"/>
    <p:sldId id="307" r:id="rId29"/>
    <p:sldId id="309" r:id="rId30"/>
    <p:sldId id="275" r:id="rId31"/>
    <p:sldId id="276" r:id="rId32"/>
  </p:sldIdLst>
  <p:sldSz cx="12188825" cy="6858000"/>
  <p:notesSz cx="6991350" cy="9282113"/>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67" autoAdjust="0"/>
    <p:restoredTop sz="86372" autoAdjust="0"/>
  </p:normalViewPr>
  <p:slideViewPr>
    <p:cSldViewPr showGuides="1">
      <p:cViewPr varScale="1">
        <p:scale>
          <a:sx n="73" d="100"/>
          <a:sy n="73" d="100"/>
        </p:scale>
        <p:origin x="1445" y="72"/>
      </p:cViewPr>
      <p:guideLst>
        <p:guide orient="horz" pos="2160"/>
        <p:guide orient="horz" pos="864"/>
        <p:guide pos="3839"/>
      </p:guideLst>
    </p:cSldViewPr>
  </p:slideViewPr>
  <p:outlineViewPr>
    <p:cViewPr>
      <p:scale>
        <a:sx n="33" d="100"/>
        <a:sy n="33" d="100"/>
      </p:scale>
      <p:origin x="0" y="-8184"/>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13 -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Segment creation can be controlled in two ways: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DEFERRED_SEGMENT_CREATION</a:t>
            </a:r>
            <a:r>
              <a:rPr lang="en-US" altLang="en-US" dirty="0">
                <a:latin typeface="Arial" charset="0"/>
              </a:rPr>
              <a:t> initialization parameter set to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This parameter can be set in the initialization parameter file. You can also control it via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commands.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clause of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command:</a:t>
            </a:r>
          </a:p>
          <a:p>
            <a:pPr lvl="3"/>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DEFERRED</a:t>
            </a:r>
            <a:r>
              <a:rPr lang="en-US" altLang="en-US" dirty="0">
                <a:latin typeface="Arial" charset="0"/>
              </a:rPr>
              <a:t>: If specified, segment creation is deferred until the first row is inserted into the table. This is the default behavior.</a:t>
            </a:r>
          </a:p>
          <a:p>
            <a:pPr lvl="3"/>
            <a:r>
              <a:rPr lang="en-US" altLang="en-US" dirty="0">
                <a:latin typeface="Courier New" panose="02070309020205020404" pitchFamily="49" charset="0"/>
                <a:cs typeface="Courier New" panose="02070309020205020404" pitchFamily="49" charset="0"/>
              </a:rPr>
              <a:t>SEGMENT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IMMEDIATE</a:t>
            </a:r>
            <a:r>
              <a:rPr lang="en-US" altLang="en-US" dirty="0">
                <a:latin typeface="Arial" charset="0"/>
              </a:rPr>
              <a:t>: If specified, segments are materialized during table creation.</a:t>
            </a:r>
          </a:p>
          <a:p>
            <a:pPr lvl="1"/>
            <a:r>
              <a:rPr lang="en-US" altLang="en-US" dirty="0">
                <a:latin typeface="Arial" charset="0"/>
              </a:rPr>
              <a:t>This clause takes precedence over the </a:t>
            </a:r>
            <a:r>
              <a:rPr lang="en-US" altLang="en-US" dirty="0">
                <a:latin typeface="Courier New" panose="02070309020205020404" pitchFamily="49" charset="0"/>
                <a:cs typeface="Courier New" panose="02070309020205020404" pitchFamily="49" charset="0"/>
              </a:rPr>
              <a:t>DEFERRED_SEGMENT_CREATION</a:t>
            </a:r>
            <a:r>
              <a:rPr lang="en-US" altLang="en-US" dirty="0">
                <a:latin typeface="Arial" charset="0"/>
              </a:rPr>
              <a:t> parameter.</a:t>
            </a:r>
          </a:p>
          <a:p>
            <a:pPr lvl="1"/>
            <a:r>
              <a:rPr lang="en-US" altLang="en-US" dirty="0">
                <a:latin typeface="Arial" charset="0"/>
              </a:rPr>
              <a:t>It is possible to force the creation of segments for an existing table with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MOVE</a:t>
            </a:r>
            <a:r>
              <a:rPr lang="en-US" altLang="en-US" dirty="0">
                <a:latin typeface="Arial" charset="0"/>
              </a:rPr>
              <a:t> command.</a:t>
            </a:r>
          </a:p>
          <a:p>
            <a:pPr lvl="1"/>
            <a:r>
              <a:rPr lang="en-US" altLang="en-US" dirty="0">
                <a:latin typeface="Arial" charset="0"/>
              </a:rPr>
              <a:t>It is not possible to directly control the deferred segment creation for dependent objects such as indexes. They inherit this characteristic from their parent object—in this case, the table.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96F8A516-F4AE-4D41-A34D-77999CD5DA60}"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26160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Segment creation on demand is not supported for IOTs, clustered tables, global temp tables, session-specific temp tables, internal tables, typed tables, AQ tables,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-owned tables, external tables, bitmap join indexes, and domain indexes. Tables owned by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OUTLN</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XDB</a:t>
            </a:r>
            <a:r>
              <a:rPr lang="en-US" altLang="en-US" dirty="0">
                <a:latin typeface="Arial" charset="0"/>
              </a:rPr>
              <a:t> are also excluded.</a:t>
            </a:r>
          </a:p>
          <a:p>
            <a:pPr lvl="1"/>
            <a:r>
              <a:rPr lang="en-US" altLang="en-US" dirty="0">
                <a:latin typeface="Arial" charset="0"/>
              </a:rPr>
              <a:t>Segment creation on demand is not supported for tables created in dictionary-managed tablespaces and for clustered tables. An attempt to do so creates segments.</a:t>
            </a:r>
          </a:p>
          <a:p>
            <a:pPr lvl="1"/>
            <a:r>
              <a:rPr lang="en-US" altLang="en-US" dirty="0">
                <a:latin typeface="Arial" charset="0"/>
              </a:rPr>
              <a:t>If you create a table with deferred segment creation on a locally managed tablespace, it has no segments. If at a later time you migrate the tablespace to be dictionary-managed, any attempt to create segments produces errors. In this case, you must drop the table and re-create it.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97F9307B-A7EA-4910-9031-E63ED954558A}"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8717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Additional features are implemented in Oracle Database to save space. All </a:t>
            </a:r>
            <a:r>
              <a:rPr lang="en-US" altLang="en-US" dirty="0">
                <a:latin typeface="Courier New" panose="02070309020205020404" pitchFamily="49" charset="0"/>
                <a:cs typeface="Courier New" panose="02070309020205020404" pitchFamily="49" charset="0"/>
              </a:rPr>
              <a:t>UNUSABLE</a:t>
            </a:r>
            <a:r>
              <a:rPr lang="en-US" altLang="en-US" dirty="0">
                <a:latin typeface="Arial" charset="0"/>
              </a:rPr>
              <a:t> indexes and index partitions are created without a segment. This functionality is completely transparent.</a:t>
            </a:r>
          </a:p>
          <a:p>
            <a:pPr lvl="1"/>
            <a:r>
              <a:rPr lang="en-US" altLang="en-US" b="1" dirty="0">
                <a:latin typeface="Arial" charset="0"/>
              </a:rPr>
              <a:t>Example: </a:t>
            </a:r>
            <a:r>
              <a:rPr lang="en-US" altLang="en-US" dirty="0">
                <a:latin typeface="Arial" charset="0"/>
              </a:rPr>
              <a:t>If you have a table with three partitions and a local index, you see three table and three index segments when you query </a:t>
            </a:r>
            <a:r>
              <a:rPr lang="en-US" altLang="en-US" dirty="0">
                <a:latin typeface="Courier New" panose="02070309020205020404" pitchFamily="49" charset="0"/>
                <a:cs typeface="Courier New" panose="02070309020205020404" pitchFamily="49" charset="0"/>
              </a:rPr>
              <a:t>USER_SEGMENTS</a:t>
            </a:r>
            <a:r>
              <a:rPr lang="en-US" altLang="en-US" dirty="0">
                <a:latin typeface="Arial" charset="0"/>
              </a:rPr>
              <a:t>. If you execute the same query after you move one table partition to a new tablespace, you see three table segments and only two index segments because the unusable one is automatically deleted.</a:t>
            </a:r>
          </a:p>
          <a:p>
            <a:pPr lvl="1"/>
            <a:r>
              <a:rPr lang="en-US" altLang="en-US" dirty="0">
                <a:latin typeface="Arial" charset="0"/>
              </a:rPr>
              <a:t>When you rebuild an index, you use an existing index as the data source. Rebuilding an index based on an existing data source removes intra-block fragmentation.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DC97148E-802A-4C69-B300-37BF83FBB6CA}"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9227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Private Temporary Tables (PTTs) are local to a specific session. In contrast with Global Temporary Tables, the definition and contents are local to the creating session only and are not visible to other sessions.</a:t>
            </a:r>
          </a:p>
          <a:p>
            <a:pPr lvl="1"/>
            <a:r>
              <a:rPr lang="fr-FR" altLang="en-US" dirty="0"/>
              <a:t>There are two types of durations for the created PTTs:</a:t>
            </a:r>
          </a:p>
          <a:p>
            <a:pPr lvl="2">
              <a:buFont typeface="Arial" panose="020B0604020202020204" pitchFamily="34" charset="0"/>
              <a:buChar char="•"/>
            </a:pPr>
            <a:r>
              <a:rPr lang="fr-FR" altLang="en-US" b="1" dirty="0"/>
              <a:t>Transaction:</a:t>
            </a:r>
            <a:r>
              <a:rPr lang="fr-FR" altLang="en-US" dirty="0"/>
              <a:t> The PTT is automatically dropped when the transaction in which it was created ends with either a </a:t>
            </a:r>
            <a:r>
              <a:rPr lang="fr-FR" altLang="en-US" dirty="0">
                <a:latin typeface="Courier New" panose="02070309020205020404" pitchFamily="49" charset="0"/>
                <a:cs typeface="Courier New" panose="02070309020205020404" pitchFamily="49" charset="0"/>
              </a:rPr>
              <a:t>ROLLBACK</a:t>
            </a:r>
            <a:r>
              <a:rPr lang="fr-FR" altLang="en-US" dirty="0"/>
              <a:t> or </a:t>
            </a:r>
            <a:r>
              <a:rPr lang="fr-FR" altLang="en-US" dirty="0">
                <a:latin typeface="Courier New" panose="02070309020205020404" pitchFamily="49" charset="0"/>
                <a:cs typeface="Courier New" panose="02070309020205020404" pitchFamily="49" charset="0"/>
              </a:rPr>
              <a:t>COMMIT</a:t>
            </a:r>
            <a:r>
              <a:rPr lang="fr-FR" altLang="en-US" dirty="0"/>
              <a:t>. This is the default behavior if no </a:t>
            </a:r>
            <a:r>
              <a:rPr lang="fr-FR" altLang="en-US" dirty="0">
                <a:latin typeface="Courier"/>
              </a:rPr>
              <a:t>ON COMMIT </a:t>
            </a:r>
            <a:r>
              <a:rPr lang="fr-FR" altLang="en-US" dirty="0"/>
              <a:t>clause is defined at PTT creation.</a:t>
            </a:r>
          </a:p>
          <a:p>
            <a:pPr lvl="2">
              <a:buFont typeface="Arial" panose="020B0604020202020204" pitchFamily="34" charset="0"/>
              <a:buChar char="•"/>
            </a:pPr>
            <a:r>
              <a:rPr lang="fr-FR" altLang="en-US" b="1" dirty="0"/>
              <a:t>Session:</a:t>
            </a:r>
            <a:r>
              <a:rPr lang="fr-FR" altLang="en-US" dirty="0"/>
              <a:t> The PTT is automatically dropped when the session that created it ends. This is the behavior if the </a:t>
            </a:r>
            <a:r>
              <a:rPr lang="fr-FR" altLang="en-US" dirty="0">
                <a:latin typeface="Courier"/>
              </a:rPr>
              <a:t>ON COMMIT PRESERVE DEFINITION </a:t>
            </a:r>
            <a:r>
              <a:rPr lang="fr-FR" altLang="en-US" dirty="0"/>
              <a:t>clause is defined at the PTT creation.</a:t>
            </a:r>
            <a:endParaRPr lang="en-US" altLang="en-US" dirty="0"/>
          </a:p>
          <a:p>
            <a:pPr lvl="1"/>
            <a:r>
              <a:rPr lang="en-US" altLang="en-US" dirty="0"/>
              <a:t>A PTT must be named with a prefix '</a:t>
            </a:r>
            <a:r>
              <a:rPr lang="en-US" altLang="en-US" dirty="0">
                <a:latin typeface="Courier New" panose="02070309020205020404" pitchFamily="49" charset="0"/>
                <a:cs typeface="Courier New" panose="02070309020205020404" pitchFamily="49" charset="0"/>
              </a:rPr>
              <a:t>ORA$PTT_</a:t>
            </a:r>
            <a:r>
              <a:rPr lang="en-US" altLang="en-US" dirty="0"/>
              <a:t>'. The prefix is defined by default by the </a:t>
            </a:r>
            <a:r>
              <a:rPr lang="en-US" altLang="en-US" dirty="0">
                <a:latin typeface="Courier"/>
              </a:rPr>
              <a:t>PRIVATE_TEMP_TABLE_PREFIX</a:t>
            </a:r>
            <a:r>
              <a:rPr lang="en-US" altLang="en-US" dirty="0"/>
              <a:t> initialization parameter, modifiable at the instance level only.</a:t>
            </a:r>
          </a:p>
          <a:p>
            <a:pPr lvl="1"/>
            <a:r>
              <a:rPr lang="en-US" altLang="en-US" dirty="0"/>
              <a:t>Creating a PTT does not commit the current transaction. Because it is local to the current session, a concurrent session may also create a PTT with the same name but having a different shape.</a:t>
            </a:r>
          </a:p>
          <a:p>
            <a:pPr lvl="1"/>
            <a:r>
              <a:rPr lang="en-US" altLang="en-US" dirty="0"/>
              <a:t>At this time, PTTs cannot include User Defined Types, constraints, column default values, object types or XML types, or an identity clause. </a:t>
            </a:r>
          </a:p>
          <a:p>
            <a:pPr lvl="1"/>
            <a:r>
              <a:rPr lang="en-US" altLang="en-US" dirty="0"/>
              <a:t>PTTs must be created in the user schema. Creating a PTT in another schema, using the </a:t>
            </a:r>
            <a:r>
              <a:rPr lang="en-US" altLang="en-US" dirty="0">
                <a:latin typeface="Courier New" panose="02070309020205020404" pitchFamily="49" charset="0"/>
                <a:cs typeface="Courier New" panose="02070309020205020404" pitchFamily="49" charset="0"/>
              </a:rPr>
              <a:t>ALTER SESSION SET CURRENT SCHEMA</a:t>
            </a:r>
            <a:r>
              <a:rPr lang="en-US" altLang="en-US" dirty="0"/>
              <a:t> command, is not allowed.</a:t>
            </a:r>
          </a:p>
          <a:p>
            <a:endParaRPr lang="en-US" altLang="en-US" dirty="0"/>
          </a:p>
        </p:txBody>
      </p:sp>
      <p:sp>
        <p:nvSpPr>
          <p:cNvPr id="13315"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38"/>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ts val="538"/>
              </a:spcBef>
              <a:buSzPct val="100000"/>
              <a:buFont typeface="Times New Roman" panose="02020603050405020304" pitchFamily="18" charset="0"/>
              <a:defRPr sz="1100">
                <a:solidFill>
                  <a:srgbClr val="000000"/>
                </a:solidFill>
                <a:latin typeface="Arial" panose="020B0604020202020204" pitchFamily="34" charset="0"/>
              </a:defRPr>
            </a:lvl2pPr>
            <a:lvl3pPr marL="11430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3pPr>
            <a:lvl4pPr marL="1600200" indent="-228600">
              <a:spcBef>
                <a:spcPts val="400"/>
              </a:spcBef>
              <a:buSzPct val="100000"/>
              <a:buFont typeface="Times New Roman" panose="02020603050405020304" pitchFamily="18" charset="0"/>
              <a:buChar char="-"/>
              <a:defRPr sz="1100">
                <a:solidFill>
                  <a:srgbClr val="000000"/>
                </a:solidFill>
                <a:latin typeface="Arial" panose="020B0604020202020204" pitchFamily="34" charset="0"/>
              </a:defRPr>
            </a:lvl4pPr>
            <a:lvl5pPr marL="2057400" indent="-228600">
              <a:spcBef>
                <a:spcPts val="400"/>
              </a:spcBef>
              <a:buSzPct val="100000"/>
              <a:buFont typeface="Times New Roman" panose="02020603050405020304" pitchFamily="18" charset="0"/>
              <a:defRPr sz="1100">
                <a:solidFill>
                  <a:srgbClr val="000000"/>
                </a:solidFill>
                <a:latin typeface="Courier New" panose="02070309020205020404" pitchFamily="49" charset="0"/>
              </a:defRPr>
            </a:lvl5pPr>
            <a:lvl6pPr marL="25146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6pPr>
            <a:lvl7pPr marL="29718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7pPr>
            <a:lvl8pPr marL="34290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8pPr>
            <a:lvl9pPr marL="3886200" indent="-228600" eaLnBrk="0" fontAlgn="base" hangingPunct="0">
              <a:spcBef>
                <a:spcPts val="400"/>
              </a:spcBef>
              <a:spcAft>
                <a:spcPct val="0"/>
              </a:spcAft>
              <a:buSzPct val="100000"/>
              <a:buFont typeface="Times New Roman" panose="02020603050405020304" pitchFamily="18" charset="0"/>
              <a:defRPr sz="1100">
                <a:solidFill>
                  <a:srgbClr val="000000"/>
                </a:solidFill>
                <a:latin typeface="Courier New" panose="02070309020205020404" pitchFamily="49" charset="0"/>
              </a:defRPr>
            </a:lvl9pPr>
          </a:lstStyle>
          <a:p>
            <a:pPr>
              <a:spcBef>
                <a:spcPct val="0"/>
              </a:spcBef>
              <a:buSzTx/>
              <a:buFontTx/>
              <a:buNone/>
            </a:pPr>
            <a:r>
              <a:rPr lang="en-US" altLang="en-US" sz="1100" dirty="0"/>
              <a:t>Oracle Database </a:t>
            </a:r>
            <a:r>
              <a:rPr lang="en-US" altLang="en-US" sz="1100" dirty="0" smtClean="0"/>
              <a:t>19c: </a:t>
            </a:r>
            <a:r>
              <a:rPr lang="en-US" altLang="en-US" sz="1100" dirty="0"/>
              <a:t>Administration Workshop   13 - </a:t>
            </a:r>
            <a:fld id="{90539233-051A-4CD7-9B31-419E8BA6BE1E}" type="slidenum">
              <a:rPr lang="en-US" altLang="en-US" sz="1100" smtClean="0"/>
              <a:t>13</a:t>
            </a:fld>
            <a:endParaRPr lang="en-US" altLang="en-US" sz="1100" dirty="0"/>
          </a:p>
        </p:txBody>
      </p:sp>
      <p:sp>
        <p:nvSpPr>
          <p:cNvPr id="1331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1929230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Database supports three methods of table compression:</a:t>
            </a:r>
          </a:p>
          <a:p>
            <a:pPr lvl="2"/>
            <a:r>
              <a:rPr lang="en-US" altLang="en-US" dirty="0"/>
              <a:t>Basic table compression</a:t>
            </a:r>
          </a:p>
          <a:p>
            <a:pPr lvl="2"/>
            <a:r>
              <a:rPr lang="en-US" altLang="en-US" dirty="0"/>
              <a:t>Advanced row compression</a:t>
            </a:r>
          </a:p>
          <a:p>
            <a:pPr lvl="2"/>
            <a:r>
              <a:rPr lang="en-US" altLang="en-US" dirty="0"/>
              <a:t>Hybrid columnar compression (with Exadata)</a:t>
            </a:r>
          </a:p>
          <a:p>
            <a:pPr lvl="1"/>
            <a:r>
              <a:rPr lang="en-US" altLang="en-US" dirty="0"/>
              <a:t>Oracle Corporation recommends compressing all data to reduce storage costs. The Oracle Database server can use table compression to eliminate duplicate values in a data block. For tables with highly redundant data, compression saves disk space and reduces memory use in the database buffer cache. Table compression is transparent to database applications.</a:t>
            </a:r>
          </a:p>
          <a:p>
            <a:pPr lvl="1"/>
            <a:r>
              <a:rPr lang="en-US" altLang="en-US" dirty="0"/>
              <a:t>The </a:t>
            </a:r>
            <a:r>
              <a:rPr lang="en-US" altLang="en-US" dirty="0">
                <a:latin typeface="Courier New" panose="02070309020205020404" pitchFamily="49" charset="0"/>
                <a:cs typeface="Courier New" panose="02070309020205020404" pitchFamily="49" charset="0"/>
              </a:rPr>
              <a:t>TABLE_COMPRESSION</a:t>
            </a:r>
            <a:r>
              <a:rPr lang="en-US" altLang="en-US" dirty="0"/>
              <a:t> clause is valid only for heap-organized tables. The </a:t>
            </a:r>
            <a:r>
              <a:rPr lang="en-US" altLang="en-US" dirty="0">
                <a:latin typeface="Courier New" panose="02070309020205020404" pitchFamily="49" charset="0"/>
                <a:cs typeface="Courier New" panose="02070309020205020404" pitchFamily="49" charset="0"/>
              </a:rPr>
              <a:t>COMPRESS</a:t>
            </a:r>
            <a:r>
              <a:rPr lang="en-US" altLang="en-US" dirty="0"/>
              <a:t> keyword enables table compression. The </a:t>
            </a:r>
            <a:r>
              <a:rPr lang="en-US" altLang="en-US" dirty="0">
                <a:latin typeface="Courier New" panose="02070309020205020404" pitchFamily="49" charset="0"/>
                <a:cs typeface="Courier New" panose="02070309020205020404" pitchFamily="49" charset="0"/>
              </a:rPr>
              <a:t>NOCOMPRESS</a:t>
            </a:r>
            <a:r>
              <a:rPr lang="en-US" altLang="en-US" dirty="0"/>
              <a:t> keyword disables table compression. </a:t>
            </a:r>
            <a:r>
              <a:rPr lang="en-US" altLang="en-US" dirty="0">
                <a:latin typeface="Courier New" panose="02070309020205020404" pitchFamily="49" charset="0"/>
                <a:cs typeface="Courier New" panose="02070309020205020404" pitchFamily="49" charset="0"/>
              </a:rPr>
              <a:t>NOCOMPRESS</a:t>
            </a:r>
            <a:r>
              <a:rPr lang="en-US" altLang="en-US" dirty="0"/>
              <a:t> is the default.</a:t>
            </a:r>
          </a:p>
          <a:p>
            <a:pPr lvl="1"/>
            <a:r>
              <a:rPr lang="en-US" altLang="en-US" dirty="0"/>
              <a:t>With basic compression, the Oracle Database server compresses data at the time of performing bulk load by using operations such as direct loads or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TABLE</a:t>
            </a:r>
            <a:r>
              <a:rPr lang="en-US" altLang="en-US" dirty="0"/>
              <a:t> </a:t>
            </a:r>
            <a:r>
              <a:rPr lang="en-US" altLang="en-US" dirty="0">
                <a:latin typeface="Courier New" panose="02070309020205020404" pitchFamily="49" charset="0"/>
                <a:cs typeface="Courier New" panose="02070309020205020404" pitchFamily="49" charset="0"/>
              </a:rPr>
              <a:t>AS</a:t>
            </a:r>
            <a:r>
              <a:rPr lang="en-US" altLang="en-US" dirty="0"/>
              <a:t> </a:t>
            </a:r>
            <a:r>
              <a:rPr lang="en-US" altLang="en-US" dirty="0">
                <a:latin typeface="Courier New" panose="02070309020205020404" pitchFamily="49" charset="0"/>
                <a:cs typeface="Courier New" panose="02070309020205020404" pitchFamily="49" charset="0"/>
              </a:rPr>
              <a:t>SELECT</a:t>
            </a:r>
            <a:r>
              <a:rPr lang="en-US" altLang="en-US" dirty="0"/>
              <a:t>.</a:t>
            </a:r>
          </a:p>
          <a:p>
            <a:pPr lvl="1"/>
            <a:r>
              <a:rPr lang="en-US" altLang="en-US" dirty="0"/>
              <a:t>With </a:t>
            </a:r>
            <a:r>
              <a:rPr lang="en-US" altLang="en-US" dirty="0">
                <a:latin typeface="Courier New" panose="02070309020205020404" pitchFamily="49" charset="0"/>
                <a:cs typeface="Courier New" panose="02070309020205020404" pitchFamily="49" charset="0"/>
              </a:rPr>
              <a:t>ROW</a:t>
            </a:r>
            <a:r>
              <a:rPr lang="en-US" altLang="en-US" dirty="0"/>
              <a:t> </a:t>
            </a:r>
            <a:r>
              <a:rPr lang="en-US" altLang="en-US" dirty="0">
                <a:latin typeface="Courier New" panose="02070309020205020404" pitchFamily="49" charset="0"/>
                <a:cs typeface="Courier New" panose="02070309020205020404" pitchFamily="49" charset="0"/>
              </a:rPr>
              <a:t>STORE</a:t>
            </a:r>
            <a:r>
              <a:rPr lang="en-US" altLang="en-US" dirty="0"/>
              <a:t>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ADVANCED</a:t>
            </a:r>
            <a:r>
              <a:rPr lang="en-US" altLang="en-US" dirty="0"/>
              <a:t>, the Oracle Database server compresses data during all DML operations on the table.</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0820F0E4-4A4C-49A5-AF19-F5E86D853E53}" type="slidenum">
              <a:rPr lang="en-US" altLang="en-US" smtClean="0"/>
              <a:t>14</a:t>
            </a:fld>
            <a:endParaRPr lang="en-US" altLang="en-US" dirty="0"/>
          </a:p>
        </p:txBody>
      </p:sp>
    </p:spTree>
    <p:extLst>
      <p:ext uri="{BB962C8B-B14F-4D97-AF65-F5344CB8AC3E}">
        <p14:creationId xmlns:p14="http://schemas.microsoft.com/office/powerpoint/2010/main" val="3434845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1027"/>
          <p:cNvSpPr>
            <a:spLocks noGrp="1" noChangeArrowheads="1"/>
          </p:cNvSpPr>
          <p:nvPr>
            <p:ph type="body" idx="1"/>
          </p:nvPr>
        </p:nvSpPr>
        <p:spPr/>
        <p:txBody>
          <a:bodyPr/>
          <a:lstStyle/>
          <a:p>
            <a:pPr lvl="1"/>
            <a:r>
              <a:rPr lang="en-US" dirty="0"/>
              <a:t>Enable basic table compression by using COMPRESS or COMPRESS BASIC. The Oracle Database server attempts to compress data during the following direct-path insert operations when it is productive to do so.</a:t>
            </a:r>
          </a:p>
          <a:p>
            <a:pPr lvl="1"/>
            <a:r>
              <a:rPr lang="en-US" dirty="0"/>
              <a:t>In earlier releases, this type of compression was called DSS table compression and was enabled using COMPRESS FOR DIRECT_LOAD OPERATIONS. This syntax has been deprecated.</a:t>
            </a:r>
          </a:p>
          <a:p>
            <a:pPr lvl="1"/>
            <a:r>
              <a:rPr lang="en-US" dirty="0"/>
              <a:t>Compression eliminates holes created due to deletions and maximizes contiguous free space in blocks.</a:t>
            </a:r>
          </a:p>
          <a:p>
            <a:pPr lvl="1"/>
            <a:r>
              <a:rPr lang="en-US" dirty="0"/>
              <a:t>The diagram in the slide shows you a data block evolution when that block is part of a compressed table. At the start, the block is empty and available for inserts. When you start inserting into this block, data is stored in an uncompressed format (as for uncompressed tables). However, as soon as the block is filled based on the PCTFREE setting of the block, the data is automatically compressed, potentially reducing the space it originally occupied.</a:t>
            </a:r>
          </a:p>
          <a:p>
            <a:pPr lvl="1"/>
            <a:r>
              <a:rPr lang="en-US" dirty="0"/>
              <a:t>This allows for new uncompressed inserts to take place in the same block, until it is once again filled based on the PCTFREE setting. At that point, compression is triggered again to reduce the amount of space used in the block.</a:t>
            </a:r>
          </a:p>
          <a:p>
            <a:pPr lvl="1"/>
            <a:r>
              <a:rPr lang="en-US" b="1" dirty="0"/>
              <a:t>Note: </a:t>
            </a:r>
            <a:r>
              <a:rPr lang="en-US" dirty="0"/>
              <a:t>Tables with COMPRESS or COMPRESS BASIC use a PCTFREE value of 0 to maximize compression, unless you explicitly set a value for the PCTFREE clause.</a:t>
            </a:r>
          </a:p>
          <a:p>
            <a:pPr lvl="1"/>
            <a:r>
              <a:rPr lang="en-US" dirty="0"/>
              <a:t>Tables with ROW STORE COMPRESS ADVANCED or NOCOMPRESS use the PCTFREE default value of 10 to maximize compression while still allowing for some future DML changes to the data, unless you override this default explicitly.</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13 - </a:t>
            </a:r>
            <a:fld id="{4ADD293C-A223-4BAD-9C48-2924E6CD1C05}" type="slidenum">
              <a:rPr lang="en-US" altLang="en-US" smtClean="0"/>
              <a:t>15</a:t>
            </a:fld>
            <a:endParaRPr lang="en-US" altLang="en-US"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936974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ln/>
        </p:spPr>
      </p:sp>
      <p:sp>
        <p:nvSpPr>
          <p:cNvPr id="2355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Enable advanced row compression by using </a:t>
            </a:r>
            <a:r>
              <a:rPr lang="en-US" altLang="en-US" dirty="0">
                <a:latin typeface="Courier New" panose="02070309020205020404" pitchFamily="49" charset="0"/>
                <a:cs typeface="Courier New" panose="02070309020205020404" pitchFamily="49" charset="0"/>
              </a:rPr>
              <a:t>ROW</a:t>
            </a:r>
            <a:r>
              <a:rPr lang="en-US" altLang="en-US" dirty="0"/>
              <a:t> </a:t>
            </a:r>
            <a:r>
              <a:rPr lang="en-US" altLang="en-US" dirty="0">
                <a:latin typeface="Courier New" panose="02070309020205020404" pitchFamily="49" charset="0"/>
                <a:cs typeface="Courier New" panose="02070309020205020404" pitchFamily="49" charset="0"/>
              </a:rPr>
              <a:t>STORE</a:t>
            </a:r>
            <a:r>
              <a:rPr lang="en-US" altLang="en-US" dirty="0"/>
              <a:t>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ADVANCED</a:t>
            </a:r>
            <a:r>
              <a:rPr lang="en-US" altLang="en-US" dirty="0"/>
              <a:t>.</a:t>
            </a:r>
          </a:p>
          <a:p>
            <a:pPr lvl="1"/>
            <a:r>
              <a:rPr lang="en-US" altLang="en-US" dirty="0"/>
              <a:t>The Oracle Database server compresses data during all DML operations on the table. This form of compression is recommended for active OLTP environments.</a:t>
            </a:r>
          </a:p>
          <a:p>
            <a:pPr lvl="1"/>
            <a:r>
              <a:rPr lang="en-US" altLang="en-US" dirty="0"/>
              <a:t>In earlier releases, OLTP table compression was enabled with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FOR</a:t>
            </a:r>
            <a:r>
              <a:rPr lang="en-US" altLang="en-US" dirty="0"/>
              <a:t> </a:t>
            </a:r>
            <a:r>
              <a:rPr lang="en-US" altLang="en-US" dirty="0">
                <a:latin typeface="Courier New" panose="02070309020205020404" pitchFamily="49" charset="0"/>
                <a:cs typeface="Courier New" panose="02070309020205020404" pitchFamily="49" charset="0"/>
              </a:rPr>
              <a:t>ALL</a:t>
            </a:r>
            <a:r>
              <a:rPr lang="en-US" altLang="en-US" dirty="0"/>
              <a:t> </a:t>
            </a:r>
            <a:r>
              <a:rPr lang="en-US" altLang="en-US" dirty="0">
                <a:latin typeface="Courier New" panose="02070309020205020404" pitchFamily="49" charset="0"/>
                <a:cs typeface="Courier New" panose="02070309020205020404" pitchFamily="49" charset="0"/>
              </a:rPr>
              <a:t>OPERATIONS</a:t>
            </a:r>
            <a:r>
              <a:rPr lang="en-US" altLang="en-US" dirty="0"/>
              <a:t> and </a:t>
            </a:r>
            <a:r>
              <a:rPr lang="en-US" altLang="en-US" dirty="0">
                <a:latin typeface="Courier New" panose="02070309020205020404" pitchFamily="49" charset="0"/>
                <a:cs typeface="Courier New" panose="02070309020205020404" pitchFamily="49" charset="0"/>
              </a:rPr>
              <a:t>COMPRESS</a:t>
            </a:r>
            <a:r>
              <a:rPr lang="en-US" altLang="en-US" dirty="0"/>
              <a:t> </a:t>
            </a:r>
            <a:r>
              <a:rPr lang="en-US" altLang="en-US" dirty="0">
                <a:latin typeface="Courier New" panose="02070309020205020404" pitchFamily="49" charset="0"/>
                <a:cs typeface="Courier New" panose="02070309020205020404" pitchFamily="49" charset="0"/>
              </a:rPr>
              <a:t>FOR</a:t>
            </a:r>
            <a:r>
              <a:rPr lang="en-US" altLang="en-US" dirty="0"/>
              <a:t> </a:t>
            </a:r>
            <a:r>
              <a:rPr lang="en-US" altLang="en-US" dirty="0">
                <a:latin typeface="Courier New" panose="02070309020205020404" pitchFamily="49" charset="0"/>
                <a:cs typeface="Courier New" panose="02070309020205020404" pitchFamily="49" charset="0"/>
              </a:rPr>
              <a:t>OLTP</a:t>
            </a:r>
            <a:r>
              <a:rPr lang="en-US" altLang="en-US" dirty="0"/>
              <a:t>. This syntax has been deprecated.</a:t>
            </a:r>
          </a:p>
          <a:p>
            <a:pPr lvl="1"/>
            <a:r>
              <a:rPr lang="en-US" altLang="en-US" dirty="0"/>
              <a:t>With advanced row compression, duplicate values in the rows and columns in a data block are stored once at the beginning of the block in a symbol table. Duplicate values are replaced with a short reference to the symbol table, as shown in the diagram in the slide. Thus, information needed to re-create the uncompressed data is stored in the block.</a:t>
            </a:r>
          </a:p>
          <a:p>
            <a:pPr lvl="1"/>
            <a:r>
              <a:rPr lang="en-US" altLang="en-US" dirty="0"/>
              <a:t>To illustrate the principle of advanced row compression, the diagram shows two rectangles. The first red rectangle contains four small green squares labeled “G” and six yellow ones labeled “Y.” They represent uncompressed blocks. At the beginning of the second red rectangle, there is only one green square labeled “G” and one yellow “Y” square, representing the symbol table. The second red diagram shows 10 white squares in the same position as the green and yellow ones. They are white because they are now only a reference, not consuming space for duplicate values.</a:t>
            </a:r>
          </a:p>
        </p:txBody>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30FC7506-AEBD-4D8D-AA91-E36B2C51FF25}" type="slidenum">
              <a:rPr lang="en-US" altLang="en-US" smtClean="0"/>
              <a:t>16</a:t>
            </a:fld>
            <a:endParaRPr lang="en-US" altLang="en-US" dirty="0"/>
          </a:p>
        </p:txBody>
      </p:sp>
    </p:spTree>
    <p:extLst>
      <p:ext uri="{BB962C8B-B14F-4D97-AF65-F5344CB8AC3E}">
        <p14:creationId xmlns:p14="http://schemas.microsoft.com/office/powerpoint/2010/main" val="2027397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Table compression has the following restrictions:</a:t>
            </a:r>
          </a:p>
          <a:p>
            <a:pPr lvl="2"/>
            <a:r>
              <a:rPr lang="en-US" altLang="en-US" dirty="0">
                <a:latin typeface="Courier New" panose="02070309020205020404" pitchFamily="49" charset="0"/>
                <a:cs typeface="Courier New" panose="02070309020205020404" pitchFamily="49" charset="0"/>
              </a:rPr>
              <a:t>ROW</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STORE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COMPRESS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ADVANCED</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COMPRESS</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BASIC</a:t>
            </a:r>
            <a:r>
              <a:rPr lang="en-US" altLang="en-US" dirty="0">
                <a:latin typeface="Arial" charset="0"/>
              </a:rPr>
              <a:t> are not supported for tables with more than 255 columns.</a:t>
            </a:r>
          </a:p>
          <a:p>
            <a:pPr lvl="2"/>
            <a:r>
              <a:rPr lang="en-US" altLang="en-US" dirty="0">
                <a:latin typeface="Arial" charset="0"/>
              </a:rPr>
              <a:t>You cannot drop a column from a table that is compressed for direct-load operations, although you can set such a column as unused. All the operations of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drop_column_clause</a:t>
            </a:r>
            <a:r>
              <a:rPr lang="en-US" altLang="en-US" dirty="0">
                <a:latin typeface="Arial" charset="0"/>
              </a:rPr>
              <a:t> are valid for tables that are compressed for OLTP.</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0735580D-136E-4686-978C-C9AC5A0251E5}"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97751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Compression Advisor analyzes database objects and determines the expected compression ratios that can be achieved for each compression level. It helps you determine the proper compression levels for your application and recommends various strategies for compression.</a:t>
            </a:r>
          </a:p>
          <a:p>
            <a:pPr lvl="1"/>
            <a:r>
              <a:rPr lang="en-US" altLang="en-US" dirty="0">
                <a:latin typeface="Arial" charset="0"/>
              </a:rPr>
              <a:t>A compression advisor, provided by the </a:t>
            </a:r>
            <a:r>
              <a:rPr lang="en-US" altLang="en-US" dirty="0">
                <a:latin typeface="Courier New" panose="02070309020205020404" pitchFamily="49" charset="0"/>
                <a:cs typeface="Courier New" panose="02070309020205020404" pitchFamily="49" charset="0"/>
              </a:rPr>
              <a:t>DBMS_COMPRESSION</a:t>
            </a:r>
            <a:r>
              <a:rPr lang="en-US" altLang="en-US" dirty="0">
                <a:latin typeface="Arial" charset="0"/>
              </a:rPr>
              <a:t> package, helps you determine the compression ratio that can be expected for a specified table. The advisor analyzes the objects in the database, discovers the possible compression ratios that could be achieved, and recommends optimal compression levels. In addition to the </a:t>
            </a:r>
            <a:r>
              <a:rPr lang="en-US" altLang="en-US" dirty="0">
                <a:latin typeface="Courier New" panose="02070309020205020404" pitchFamily="49" charset="0"/>
                <a:cs typeface="Courier New" panose="02070309020205020404" pitchFamily="49" charset="0"/>
              </a:rPr>
              <a:t>DBMS_COMPRESSION</a:t>
            </a:r>
            <a:r>
              <a:rPr lang="en-US" altLang="en-US" dirty="0">
                <a:latin typeface="Arial" charset="0"/>
              </a:rPr>
              <a:t> package, compression advisor can also be used within the existing advisor framework (with the </a:t>
            </a:r>
            <a:r>
              <a:rPr lang="en-US" altLang="en-US" dirty="0">
                <a:latin typeface="Courier New" panose="02070309020205020404" pitchFamily="49" charset="0"/>
                <a:cs typeface="Courier New" panose="02070309020205020404" pitchFamily="49" charset="0"/>
              </a:rPr>
              <a:t>DBMS_ADVISOR</a:t>
            </a:r>
            <a:r>
              <a:rPr lang="en-US" altLang="en-US" dirty="0">
                <a:latin typeface="Arial" charset="0"/>
              </a:rPr>
              <a:t> package).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169B2394-F420-4A3F-A3C1-9A21FCD6BDD5}"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158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Tablespace thresholds are defined either as full or as available space in the tablespace. Critical and warning thresholds are the two thresholds that apply to a tablespace. The </a:t>
            </a:r>
            <a:r>
              <a:rPr lang="en-US" altLang="en-US" dirty="0">
                <a:latin typeface="Courier New" panose="02070309020205020404" pitchFamily="49" charset="0"/>
                <a:cs typeface="Courier New" panose="02070309020205020404" pitchFamily="49" charset="0"/>
              </a:rPr>
              <a:t>DBMS_SERVER_ALERT</a:t>
            </a:r>
            <a:r>
              <a:rPr lang="en-US" altLang="en-US" dirty="0"/>
              <a:t> package contains procedures to set and get the threshold values. When the tablespace limits are reached, an appropriate alert is raised. The threshold is expressed in terms of a percentage of the tablespace size or in remaining bytes free. It is calculated in memory. You can have both a percentage and a byte-based threshold defined for a tablespace. Either or both of them may generate an alert.</a:t>
            </a:r>
          </a:p>
          <a:p>
            <a:pPr lvl="1"/>
            <a:r>
              <a:rPr lang="en-US" altLang="en-US" dirty="0"/>
              <a:t>The ideal setting for the warning threshold trigger value results in an alert that is early enough to ensure that there is enough time to resolve the problem before it becomes critical, but late enough so that you are not bothered when space is not a problem.</a:t>
            </a:r>
          </a:p>
          <a:p>
            <a:pPr lvl="1"/>
            <a:r>
              <a:rPr lang="en-US" altLang="en-US" dirty="0"/>
              <a:t>The alert indicates that the problem can be resolved by doing one or more of the following:</a:t>
            </a:r>
          </a:p>
          <a:p>
            <a:pPr lvl="2"/>
            <a:r>
              <a:rPr lang="en-US" altLang="en-US" dirty="0"/>
              <a:t>Adding more space to the tablespace by adding a file or resizing existing files or making an existing file auto-extendable</a:t>
            </a:r>
          </a:p>
          <a:p>
            <a:pPr lvl="2"/>
            <a:r>
              <a:rPr lang="en-US" altLang="en-US" dirty="0"/>
              <a:t>Freeing up space on disks that contain any auto-extendable files</a:t>
            </a:r>
          </a:p>
          <a:p>
            <a:pPr lvl="2"/>
            <a:r>
              <a:rPr lang="en-US" altLang="en-US" dirty="0"/>
              <a:t>Shrinking sparse objects in the tablespace</a:t>
            </a:r>
          </a:p>
          <a:p>
            <a:pPr lvl="1"/>
            <a:r>
              <a:rPr lang="en-US" altLang="en-US" dirty="0"/>
              <a:t>The diagram in the slide shows that the DBA receives a critical alert when the tablespace is 97% full and a warning when the tablespace is 85% full.</a:t>
            </a:r>
          </a:p>
        </p:txBody>
      </p:sp>
      <p:sp>
        <p:nvSpPr>
          <p:cNvPr id="24579"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B6C586A2-76A2-4A23-BC66-7E7062DBC967}" type="slidenum">
              <a:rPr lang="en-US" altLang="en-US" smtClean="0"/>
              <a:t>19</a:t>
            </a:fld>
            <a:endParaRPr lang="en-US" altLang="en-US" dirty="0"/>
          </a:p>
        </p:txBody>
      </p:sp>
    </p:spTree>
    <p:extLst>
      <p:ext uri="{BB962C8B-B14F-4D97-AF65-F5344CB8AC3E}">
        <p14:creationId xmlns:p14="http://schemas.microsoft.com/office/powerpoint/2010/main" val="112078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31567CC8-5D86-40C6-8C69-DD8CC3856B7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database server tracks space utilization while performing regular space management activities. This information is aggregated by the MMON process. An alert is triggered when the threshold for a tablespace has been reached or cleared.</a:t>
            </a:r>
          </a:p>
          <a:p>
            <a:pPr lvl="1"/>
            <a:r>
              <a:rPr lang="en-US" altLang="en-US" dirty="0"/>
              <a:t>Alerts should not be flagged on tablespaces that are in read-only mode, or tablespaces that were taken offline, because there is not much to do for them.</a:t>
            </a:r>
          </a:p>
          <a:p>
            <a:pPr lvl="1"/>
            <a:r>
              <a:rPr lang="en-US" altLang="en-US" dirty="0"/>
              <a:t>In temporary tablespaces, the threshold value has to be defined as a limit on the used space in the tablespace.</a:t>
            </a:r>
          </a:p>
          <a:p>
            <a:pPr lvl="1"/>
            <a:r>
              <a:rPr lang="en-US" altLang="en-US" dirty="0"/>
              <a:t>For undo tablespaces, an extent is reusable if it does not contain active or unexpired undo. For the computation of threshold violation, the sum of active and unexpired extents is considered as used space.</a:t>
            </a:r>
          </a:p>
          <a:p>
            <a:pPr lvl="1"/>
            <a:r>
              <a:rPr lang="en-US" altLang="en-US" dirty="0"/>
              <a:t>For tablespaces with auto-extensible files, the thresholds are computed according to the maximum file size you specified or the maximum OS file size.</a:t>
            </a:r>
          </a:p>
          <a:p>
            <a:pPr lvl="1"/>
            <a:r>
              <a:rPr lang="en-US" altLang="en-US" dirty="0"/>
              <a:t>The diagram in the slide shows that the MMON process aggregates space utilization information and generates a critical alert when the tablespace is 97% full and a warning when it is 85% full. The alert is cleared after the space usage problem is addressed.</a:t>
            </a:r>
          </a:p>
        </p:txBody>
      </p:sp>
      <p:sp>
        <p:nvSpPr>
          <p:cNvPr id="2560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9DD23A9C-89C0-4381-BA5C-FFC6DEC89CF2}" type="slidenum">
              <a:rPr lang="en-US" altLang="en-US" smtClean="0"/>
              <a:t>20</a:t>
            </a:fld>
            <a:endParaRPr lang="en-US" altLang="en-US" dirty="0"/>
          </a:p>
        </p:txBody>
      </p:sp>
    </p:spTree>
    <p:extLst>
      <p:ext uri="{BB962C8B-B14F-4D97-AF65-F5344CB8AC3E}">
        <p14:creationId xmlns:p14="http://schemas.microsoft.com/office/powerpoint/2010/main" val="3640734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 shrink operation is an online and in-place operation because it does not need extra database space to be executed.</a:t>
            </a:r>
          </a:p>
          <a:p>
            <a:pPr lvl="1"/>
            <a:r>
              <a:rPr lang="en-US" altLang="en-US" dirty="0">
                <a:latin typeface="Arial" charset="0"/>
              </a:rPr>
              <a:t>You cannot execute a shrink operation on segments managed by free lists. Segments in automatic segment space–managed tablespaces can be shrunk. However, the following objects stored in ASSM tablespaces cannot be shrunk:</a:t>
            </a:r>
          </a:p>
          <a:p>
            <a:pPr lvl="2"/>
            <a:r>
              <a:rPr lang="en-US" altLang="en-US" dirty="0">
                <a:latin typeface="Arial" charset="0"/>
              </a:rPr>
              <a:t>Tables in clusters</a:t>
            </a:r>
          </a:p>
          <a:p>
            <a:pPr lvl="2"/>
            <a:r>
              <a:rPr lang="en-US" altLang="en-US" dirty="0">
                <a:latin typeface="Arial" charset="0"/>
              </a:rPr>
              <a:t>Tables with </a:t>
            </a:r>
            <a:r>
              <a:rPr lang="en-US" altLang="en-US" dirty="0">
                <a:latin typeface="Courier New" panose="02070309020205020404" pitchFamily="49" charset="0"/>
                <a:cs typeface="Courier New" panose="02070309020205020404" pitchFamily="49" charset="0"/>
              </a:rPr>
              <a:t>LONG</a:t>
            </a:r>
            <a:r>
              <a:rPr lang="en-US" altLang="en-US" dirty="0">
                <a:latin typeface="Arial" charset="0"/>
              </a:rPr>
              <a:t> columns</a:t>
            </a:r>
          </a:p>
          <a:p>
            <a:pPr lvl="2"/>
            <a:r>
              <a:rPr lang="en-US" altLang="en-US" dirty="0">
                <a:latin typeface="Arial" charset="0"/>
              </a:rPr>
              <a:t>Tables with on-commit materialized views</a:t>
            </a:r>
          </a:p>
          <a:p>
            <a:pPr lvl="2"/>
            <a:r>
              <a:rPr lang="en-US" altLang="en-US" dirty="0">
                <a:latin typeface="Arial" charset="0"/>
              </a:rPr>
              <a:t>Tables with </a:t>
            </a:r>
            <a:r>
              <a:rPr lang="en-US" altLang="en-US" dirty="0">
                <a:latin typeface="Courier New" panose="02070309020205020404" pitchFamily="49" charset="0"/>
                <a:cs typeface="Courier New" panose="02070309020205020404" pitchFamily="49" charset="0"/>
              </a:rPr>
              <a:t>ROWID</a:t>
            </a:r>
            <a:r>
              <a:rPr lang="en-US" altLang="en-US" dirty="0">
                <a:latin typeface="Arial" charset="0"/>
              </a:rPr>
              <a:t>-based materialized views</a:t>
            </a:r>
          </a:p>
          <a:p>
            <a:pPr lvl="2"/>
            <a:r>
              <a:rPr lang="en-US" altLang="en-US" dirty="0">
                <a:latin typeface="Arial" charset="0"/>
              </a:rPr>
              <a:t>IOT mapping tables</a:t>
            </a:r>
          </a:p>
          <a:p>
            <a:pPr lvl="2"/>
            <a:r>
              <a:rPr lang="en-US" altLang="en-US" dirty="0">
                <a:latin typeface="Arial" charset="0"/>
              </a:rPr>
              <a:t>Tables with function-based indexes</a:t>
            </a:r>
          </a:p>
          <a:p>
            <a:pPr lvl="1"/>
            <a:r>
              <a:rPr lang="en-US" altLang="en-US" dirty="0">
                <a:latin typeface="Arial" charset="0"/>
              </a:rPr>
              <a:t>Because a shrink operation may cause </a:t>
            </a:r>
            <a:r>
              <a:rPr lang="en-US" altLang="en-US" dirty="0">
                <a:latin typeface="Courier New" panose="02070309020205020404" pitchFamily="49" charset="0"/>
                <a:cs typeface="Courier New" panose="02070309020205020404" pitchFamily="49" charset="0"/>
              </a:rPr>
              <a:t>ROWIDs</a:t>
            </a:r>
            <a:r>
              <a:rPr lang="en-US" altLang="en-US" dirty="0">
                <a:latin typeface="Arial" charset="0"/>
              </a:rPr>
              <a:t> to change in heap-organized segments, you must enable row movement on the corresponding segment before executing a shrink operation on that segment. Row movement by default is disabled at segment level.</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B090ED7E-9E10-4677-A0B7-2E1C3F0A14E0}" type="slidenum">
              <a:rPr lang="en-US" smtClean="0"/>
              <a:t>21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8482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diagram in the slide describes the two phases of a table shrink operation. Compaction is performed in the first phase. During this phase, rows are moved to the left part of the segment as much as possible. Internally, rows are moved by packets to avoid locking issues. After the rows have been moved, the second phase of the shrink operation is started. During this phase, the high-water mark (HWM) is adjusted and the unused space is released.</a:t>
            </a:r>
          </a:p>
          <a:p>
            <a:pPr lvl="1"/>
            <a:r>
              <a:rPr lang="en-US" altLang="en-US" dirty="0"/>
              <a:t>The </a:t>
            </a:r>
            <a:r>
              <a:rPr lang="en-US" altLang="en-US" dirty="0">
                <a:latin typeface="Courier New" panose="02070309020205020404" pitchFamily="49" charset="0"/>
                <a:cs typeface="Courier New" panose="02070309020205020404" pitchFamily="49" charset="0"/>
              </a:rPr>
              <a:t>COMPACT</a:t>
            </a:r>
            <a:r>
              <a:rPr lang="en-US" altLang="en-US" dirty="0"/>
              <a:t> clause is useful if you have long-running queries that might span the shrink operation and attempt to read from blocks that have been reclaimed. When you specify the </a:t>
            </a:r>
            <a:r>
              <a:rPr lang="en-US" altLang="en-US" dirty="0">
                <a:latin typeface="Courier New" panose="02070309020205020404" pitchFamily="49" charset="0"/>
                <a:cs typeface="Courier New" panose="02070309020205020404" pitchFamily="49" charset="0"/>
              </a:rPr>
              <a:t>SHRINK</a:t>
            </a:r>
            <a:r>
              <a:rPr lang="en-US" altLang="en-US" dirty="0"/>
              <a:t> </a:t>
            </a:r>
            <a:r>
              <a:rPr lang="en-US" altLang="en-US" dirty="0">
                <a:latin typeface="Courier New" panose="02070309020205020404" pitchFamily="49" charset="0"/>
                <a:cs typeface="Courier New" panose="02070309020205020404" pitchFamily="49" charset="0"/>
              </a:rPr>
              <a:t>SPACE</a:t>
            </a:r>
            <a:r>
              <a:rPr lang="en-US" altLang="en-US" dirty="0"/>
              <a:t> </a:t>
            </a:r>
            <a:r>
              <a:rPr lang="en-US" altLang="en-US" dirty="0">
                <a:latin typeface="Courier New" panose="02070309020205020404" pitchFamily="49" charset="0"/>
                <a:cs typeface="Courier New" panose="02070309020205020404" pitchFamily="49" charset="0"/>
              </a:rPr>
              <a:t>COMPACT</a:t>
            </a:r>
            <a:r>
              <a:rPr lang="en-US" altLang="en-US" dirty="0"/>
              <a:t> clause, the progress of the shrink operation is saved in the bitmap blocks of the corresponding segment. This means that the next time a shrink operation is executed on the same segment, the Oracle Database server remembers what has already been done. You can then reissue the </a:t>
            </a:r>
            <a:r>
              <a:rPr lang="en-US" altLang="en-US" dirty="0">
                <a:latin typeface="Courier New" panose="02070309020205020404" pitchFamily="49" charset="0"/>
                <a:cs typeface="Courier New" panose="02070309020205020404" pitchFamily="49" charset="0"/>
              </a:rPr>
              <a:t>SHRINK</a:t>
            </a:r>
            <a:r>
              <a:rPr lang="en-US" altLang="en-US" dirty="0"/>
              <a:t> </a:t>
            </a:r>
            <a:r>
              <a:rPr lang="en-US" altLang="en-US" dirty="0">
                <a:latin typeface="Courier New" panose="02070309020205020404" pitchFamily="49" charset="0"/>
                <a:cs typeface="Courier New" panose="02070309020205020404" pitchFamily="49" charset="0"/>
              </a:rPr>
              <a:t>SPACE</a:t>
            </a:r>
            <a:r>
              <a:rPr lang="en-US" altLang="en-US" dirty="0"/>
              <a:t> clause without the </a:t>
            </a:r>
            <a:r>
              <a:rPr lang="en-US" altLang="en-US" dirty="0">
                <a:latin typeface="Courier New" panose="02070309020205020404" pitchFamily="49" charset="0"/>
                <a:cs typeface="Courier New" panose="02070309020205020404" pitchFamily="49" charset="0"/>
              </a:rPr>
              <a:t>COMPACT</a:t>
            </a:r>
            <a:r>
              <a:rPr lang="en-US" altLang="en-US" dirty="0"/>
              <a:t> clause during off-peak hours to complete the second phase.</a:t>
            </a:r>
          </a:p>
        </p:txBody>
      </p:sp>
      <p:sp>
        <p:nvSpPr>
          <p:cNvPr id="26627"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5D6FDB20-4A22-46AB-B475-1DA7E6A11E8F}" type="slidenum">
              <a:rPr lang="en-US" altLang="en-US" smtClean="0"/>
              <a:t>22</a:t>
            </a:fld>
            <a:endParaRPr lang="en-US" altLang="en-US" dirty="0"/>
          </a:p>
        </p:txBody>
      </p:sp>
    </p:spTree>
    <p:extLst>
      <p:ext uri="{BB962C8B-B14F-4D97-AF65-F5344CB8AC3E}">
        <p14:creationId xmlns:p14="http://schemas.microsoft.com/office/powerpoint/2010/main" val="2245683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Shrinking a sparsely populated segment improves the performance of scan and DML operations on that segment. This is because there are fewer blocks to look at after the segment has been shrunk. This is especially true for:</a:t>
            </a:r>
          </a:p>
          <a:p>
            <a:pPr lvl="2"/>
            <a:r>
              <a:rPr lang="en-US" altLang="en-US" dirty="0"/>
              <a:t>Full table scans (fewer and denser blocks)</a:t>
            </a:r>
          </a:p>
          <a:p>
            <a:pPr lvl="2"/>
            <a:r>
              <a:rPr lang="en-US" altLang="en-US" dirty="0"/>
              <a:t>Better index access (fewer I/Os on range ROWID scans due to a more compact tree)</a:t>
            </a:r>
          </a:p>
          <a:p>
            <a:pPr lvl="1"/>
            <a:r>
              <a:rPr lang="en-US" altLang="en-US" dirty="0"/>
              <a:t>Also, by shrinking sparsely populated segments, you enhance the efficiency of space utilization inside your database because more free space is made available for objects in need.</a:t>
            </a:r>
          </a:p>
          <a:p>
            <a:pPr lvl="1"/>
            <a:r>
              <a:rPr lang="en-US" altLang="en-US" dirty="0"/>
              <a:t>Index dependency is taken care of during the segment shrink operation. The indexes are in a usable state after shrinking the corresponding table. Therefore, no further maintenance is needed.</a:t>
            </a:r>
          </a:p>
          <a:p>
            <a:pPr lvl="1"/>
            <a:r>
              <a:rPr lang="en-US" altLang="en-US" dirty="0"/>
              <a:t>The actual shrink operation is handled internally as an </a:t>
            </a:r>
            <a:r>
              <a:rPr lang="en-US" altLang="en-US" dirty="0">
                <a:latin typeface="Courier New" panose="02070309020205020404" pitchFamily="49" charset="0"/>
                <a:cs typeface="Courier New" panose="02070309020205020404" pitchFamily="49" charset="0"/>
              </a:rPr>
              <a:t>INSERT/DELETE</a:t>
            </a:r>
            <a:r>
              <a:rPr lang="en-US" altLang="en-US" dirty="0"/>
              <a:t> operation. However, DML triggers are not executed because the data itself is not changed.</a:t>
            </a:r>
          </a:p>
          <a:p>
            <a:pPr lvl="1"/>
            <a:r>
              <a:rPr lang="en-US" altLang="en-US" dirty="0"/>
              <a:t>As a result of a segment shrink operation, it is possible that the number of migrated rows is reduced. However, you should not always depend on reducing the number of migrated rows after a segment has been shrunk. This is because a segment shrink operation may not touch all the blocks in the segment. Therefore, it is not guaranteed that all the migrated rows are handled.</a:t>
            </a:r>
          </a:p>
          <a:p>
            <a:pPr lvl="1"/>
            <a:r>
              <a:rPr lang="en-US" altLang="en-US" b="1" dirty="0"/>
              <a:t>Note: </a:t>
            </a:r>
            <a:r>
              <a:rPr lang="en-US" altLang="en-US" dirty="0"/>
              <a:t>It is recommended to rebuild secondary indexes on an index-organized table (IOT) after a shrink operation.</a:t>
            </a:r>
          </a:p>
        </p:txBody>
      </p:sp>
      <p:sp>
        <p:nvSpPr>
          <p:cNvPr id="27651" name="Slide Image Placeholder 9"/>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CC241D98-691A-42BA-A373-17CB841C2BD5}" type="slidenum">
              <a:rPr lang="en-US" altLang="en-US" smtClean="0"/>
              <a:t>23</a:t>
            </a:fld>
            <a:endParaRPr lang="en-US" altLang="en-US" dirty="0"/>
          </a:p>
        </p:txBody>
      </p:sp>
    </p:spTree>
    <p:extLst>
      <p:ext uri="{BB962C8B-B14F-4D97-AF65-F5344CB8AC3E}">
        <p14:creationId xmlns:p14="http://schemas.microsoft.com/office/powerpoint/2010/main" val="2268624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provides a means for suspending, and later resuming, the execution of large database operations in the event of space allocation failures. This enables you to take corrective action instead of the Oracle Database server returning an error to the user. After the error condition is corrected, the suspended operation automatically resumes. This feature is called “resumable space allocation.” The statements that are affected are called “resumable statements.” A statement executes in resumable mode only when the resumable statement feature has been enabled for the system or session.</a:t>
            </a:r>
          </a:p>
          <a:p>
            <a:pPr lvl="1"/>
            <a:r>
              <a:rPr lang="en-US" altLang="en-US" dirty="0">
                <a:latin typeface="Arial" charset="0"/>
              </a:rPr>
              <a:t>Suspending a statement automatically results in suspending the transaction. Thus, all transactional resources are held through the suspension and resuming of a SQL statement. When the error condition disappears (for example, as a result of user intervention or perhaps sort space released by other queries), the suspended statement automatically resumes execution. A resumable statement is suspended when one of the following conditions occur:</a:t>
            </a:r>
          </a:p>
          <a:p>
            <a:pPr lvl="2"/>
            <a:r>
              <a:rPr lang="en-US" altLang="en-US" dirty="0">
                <a:latin typeface="Arial" charset="0"/>
              </a:rPr>
              <a:t>Out of space condition</a:t>
            </a:r>
          </a:p>
          <a:p>
            <a:pPr lvl="2"/>
            <a:r>
              <a:rPr lang="en-US" altLang="en-US" dirty="0">
                <a:latin typeface="Arial" charset="0"/>
              </a:rPr>
              <a:t>Maximum extents reached condition</a:t>
            </a:r>
          </a:p>
          <a:p>
            <a:pPr lvl="2"/>
            <a:r>
              <a:rPr lang="en-US" altLang="en-US" dirty="0">
                <a:latin typeface="Arial" charset="0"/>
              </a:rPr>
              <a:t>Space quota exceeded condition</a:t>
            </a:r>
          </a:p>
          <a:p>
            <a:pPr lvl="1"/>
            <a:r>
              <a:rPr lang="en-US" altLang="en-US" dirty="0">
                <a:latin typeface="Arial" charset="0"/>
              </a:rPr>
              <a:t>A suspension timeout interval is associated with resumable statements. A resumable statement that is suspended for the timeout interval (the default is 2 hours) reactivates itself and returns the exception to the user. A resumable statement can be suspended and resumed multiple times.</a:t>
            </a:r>
          </a:p>
          <a:p>
            <a:pPr lvl="1"/>
            <a:r>
              <a:rPr lang="en-US" altLang="en-US" b="1" dirty="0">
                <a:latin typeface="Arial" charset="0"/>
              </a:rPr>
              <a:t>Note: </a:t>
            </a:r>
            <a:r>
              <a:rPr lang="en-US" altLang="en-US" dirty="0">
                <a:latin typeface="Arial" charset="0"/>
              </a:rPr>
              <a:t>A maximum extents reached error happens only with dictionary-managed tablespaces.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CA2269F8-D47E-4025-9093-77460746B775}" type="slidenum">
              <a:rPr lang="en-US" smtClean="0"/>
              <a:t>24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41487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Resumable space allocation is possible only when statements are executed within a session that has resumable mode enabled. There are two means of enabling and disabling resumable space allocation:</a:t>
            </a:r>
          </a:p>
          <a:p>
            <a:pPr lvl="2"/>
            <a:r>
              <a:rPr lang="en-US" altLang="en-US" dirty="0">
                <a:latin typeface="Arial" charset="0"/>
              </a:rPr>
              <a:t>Issue the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command.</a:t>
            </a:r>
          </a:p>
          <a:p>
            <a:pPr lvl="2"/>
            <a:r>
              <a:rPr lang="en-US" altLang="en-US" dirty="0">
                <a:latin typeface="Arial" charset="0"/>
              </a:rPr>
              <a:t>Set the </a:t>
            </a:r>
            <a:r>
              <a:rPr lang="en-US" altLang="en-US" dirty="0">
                <a:latin typeface="Courier New" panose="02070309020205020404" pitchFamily="49" charset="0"/>
                <a:cs typeface="Courier New" panose="02070309020205020404" pitchFamily="49" charset="0"/>
              </a:rPr>
              <a:t>RESUMABLE_TIMEOUT</a:t>
            </a:r>
            <a:r>
              <a:rPr lang="en-US" altLang="en-US" dirty="0">
                <a:latin typeface="Arial" charset="0"/>
              </a:rPr>
              <a:t> initialization parameter to a nonzero value with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or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statement.</a:t>
            </a:r>
          </a:p>
          <a:p>
            <a:pPr lvl="1"/>
            <a:r>
              <a:rPr lang="en-US" altLang="en-US" dirty="0">
                <a:latin typeface="Arial" charset="0"/>
              </a:rPr>
              <a:t>When enabling resumable mode for a session or the database, you can specify a timeout period, after which a suspended statement errors out if no intervention has taken place. The </a:t>
            </a:r>
            <a:r>
              <a:rPr lang="en-US" altLang="en-US" dirty="0">
                <a:latin typeface="Courier New" panose="02070309020205020404" pitchFamily="49" charset="0"/>
                <a:cs typeface="Courier New" panose="02070309020205020404" pitchFamily="49" charset="0"/>
              </a:rPr>
              <a:t>RESUMABLE_TIMEOUT</a:t>
            </a:r>
            <a:r>
              <a:rPr lang="en-US" altLang="en-US" dirty="0">
                <a:latin typeface="Arial" charset="0"/>
              </a:rPr>
              <a:t> initialization parameter indicates the number of seconds before a timeout occurs. You can also specify the timeout period with the following command:</a:t>
            </a:r>
          </a:p>
          <a:p>
            <a:pPr lvl="1"/>
            <a:r>
              <a:rPr lang="en-US" altLang="en-US" dirty="0">
                <a:latin typeface="Courier New" panose="02070309020205020404" pitchFamily="49" charset="0"/>
                <a:cs typeface="Courier New" panose="02070309020205020404" pitchFamily="49" charset="0"/>
              </a:rPr>
              <a:t>ALTER SESSION ENABLE RESUMABLE TIMEOUT 3600</a:t>
            </a:r>
          </a:p>
          <a:p>
            <a:pPr lvl="1"/>
            <a:r>
              <a:rPr lang="en-US" altLang="en-US" dirty="0">
                <a:latin typeface="Arial" charset="0"/>
              </a:rPr>
              <a:t>The value of </a:t>
            </a:r>
            <a:r>
              <a:rPr lang="en-US" altLang="en-US" dirty="0">
                <a:latin typeface="Courier New" panose="02070309020205020404" pitchFamily="49" charset="0"/>
                <a:cs typeface="Courier New" panose="02070309020205020404" pitchFamily="49" charset="0"/>
              </a:rPr>
              <a:t>TIMEOUT</a:t>
            </a:r>
            <a:r>
              <a:rPr lang="en-US" altLang="en-US" dirty="0">
                <a:latin typeface="Arial" charset="0"/>
              </a:rPr>
              <a:t> remains in effect until it is changed by another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statement, it is changed by another means, or the session ends. The default timeout interval when using the </a:t>
            </a:r>
            <a:r>
              <a:rPr lang="en-US" altLang="en-US" dirty="0">
                <a:latin typeface="Courier New" panose="02070309020205020404" pitchFamily="49" charset="0"/>
                <a:cs typeface="Courier New" panose="02070309020205020404" pitchFamily="49" charset="0"/>
              </a:rPr>
              <a:t>ENABLE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RESUMABLE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TIMEOUT</a:t>
            </a:r>
            <a:r>
              <a:rPr lang="en-US" altLang="en-US" dirty="0">
                <a:latin typeface="Arial" charset="0"/>
              </a:rPr>
              <a:t> clause to enable resumable mode is 7,200 seconds or 2 hours.</a:t>
            </a:r>
          </a:p>
          <a:p>
            <a:pPr lvl="1"/>
            <a:r>
              <a:rPr lang="en-US" altLang="en-US" dirty="0">
                <a:latin typeface="Arial" charset="0"/>
              </a:rPr>
              <a:t>You can also give a name to resumable statements. Example:</a:t>
            </a:r>
          </a:p>
          <a:p>
            <a:pPr lvl="1"/>
            <a:r>
              <a:rPr lang="en-US" altLang="en-US" dirty="0">
                <a:latin typeface="Courier New" panose="02070309020205020404" pitchFamily="49" charset="0"/>
                <a:cs typeface="Courier New" panose="02070309020205020404" pitchFamily="49" charset="0"/>
              </a:rPr>
              <a:t>ALTER SESSION ENABLE RESUMABLE TIMEOUT 3600 NAME 'multitab insert‘</a:t>
            </a:r>
          </a:p>
          <a:p>
            <a:pPr lvl="1"/>
            <a:r>
              <a:rPr lang="en-US" altLang="en-US" dirty="0">
                <a:latin typeface="Arial" charset="0"/>
              </a:rPr>
              <a:t>The name of the statement is used to identify the resumable statement in the </a:t>
            </a:r>
            <a:r>
              <a:rPr lang="en-US" altLang="en-US" dirty="0">
                <a:latin typeface="Courier New" panose="02070309020205020404" pitchFamily="49" charset="0"/>
                <a:cs typeface="Courier New" panose="02070309020205020404" pitchFamily="49" charset="0"/>
              </a:rPr>
              <a:t>DBA_RESUMABLE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USER_RESUMABLE</a:t>
            </a:r>
            <a:r>
              <a:rPr lang="en-US" altLang="en-US" dirty="0">
                <a:latin typeface="Arial" charset="0"/>
              </a:rPr>
              <a:t> views.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BD7B7F5-2464-4461-973B-447BB12F3EFC}" type="slidenum">
              <a:rPr lang="en-US" smtClean="0"/>
              <a:t>25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992138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13 - </a:t>
            </a:r>
            <a:fld id="{C18FC86E-5B5E-461A-8918-77CE3FF1267C}" type="slidenum">
              <a:rPr lang="en-US" smtClean="0"/>
              <a:t>26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To automatically configure resumable statement settings for individual sessions, you can create and register a database-level </a:t>
            </a:r>
            <a:r>
              <a:rPr lang="en-US" dirty="0">
                <a:latin typeface="Courier New" panose="02070309020205020404" pitchFamily="49" charset="0"/>
                <a:cs typeface="Courier New" panose="02070309020205020404" pitchFamily="49" charset="0"/>
              </a:rPr>
              <a:t>LOGON</a:t>
            </a:r>
            <a:r>
              <a:rPr lang="en-US" dirty="0">
                <a:latin typeface="Arial" charset="0"/>
                <a:cs typeface="Arial" charset="0"/>
              </a:rPr>
              <a:t> trigger that alters a user’s session. The trigger issues commands to enable resumable statements for the session, specifies a timeout period, and associates a name with the resumable statements issued by the session.</a:t>
            </a:r>
          </a:p>
          <a:p>
            <a:pPr lvl="1" eaLnBrk="1" hangingPunct="1"/>
            <a:r>
              <a:rPr lang="en-US" dirty="0">
                <a:latin typeface="Arial" charset="0"/>
                <a:cs typeface="Arial" charset="0"/>
              </a:rPr>
              <a:t>Because suspended statements can hold up some system resources, users must be granted the </a:t>
            </a:r>
            <a:r>
              <a:rPr lang="en-US" dirty="0">
                <a:latin typeface="Courier New" panose="02070309020205020404" pitchFamily="49" charset="0"/>
                <a:cs typeface="Courier New" panose="02070309020205020404" pitchFamily="49" charset="0"/>
              </a:rPr>
              <a:t>RESUMABLE</a:t>
            </a:r>
            <a:r>
              <a:rPr lang="en-US" dirty="0">
                <a:latin typeface="Arial" charset="0"/>
                <a:cs typeface="Arial" charset="0"/>
              </a:rPr>
              <a:t> system privilege before they are allowed to enable resumable space allocation and execute resumable statements.</a:t>
            </a:r>
            <a:endParaRPr lang="en-US" dirty="0">
              <a:latin typeface="Arial" charset="0"/>
            </a:endParaRPr>
          </a:p>
        </p:txBody>
      </p:sp>
    </p:spTree>
    <p:extLst>
      <p:ext uri="{BB962C8B-B14F-4D97-AF65-F5344CB8AC3E}">
        <p14:creationId xmlns:p14="http://schemas.microsoft.com/office/powerpoint/2010/main" val="281199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a resumable statement is suspended, the error is not raised to the client. In order for corrective action to be taken, the Oracle Database server provides alternative methods for notifying users of the error and providing information about the circumstances.</a:t>
            </a:r>
          </a:p>
          <a:p>
            <a:pPr lvl="1"/>
            <a:r>
              <a:rPr lang="en-US" altLang="en-US" dirty="0"/>
              <a:t>The diagram in the slide illustrates the following example:</a:t>
            </a:r>
          </a:p>
          <a:p>
            <a:pPr marL="623888" lvl="1" indent="-333375">
              <a:buFont typeface="+mj-lt"/>
              <a:buAutoNum type="arabicPeriod"/>
            </a:pPr>
            <a:r>
              <a:rPr lang="en-US" altLang="en-US" dirty="0"/>
              <a:t>An </a:t>
            </a:r>
            <a:r>
              <a:rPr lang="en-US" altLang="en-US" dirty="0">
                <a:latin typeface="Courier New" panose="02070309020205020404" pitchFamily="49" charset="0"/>
                <a:cs typeface="Courier New" panose="02070309020205020404" pitchFamily="49" charset="0"/>
              </a:rPr>
              <a:t>INSERT</a:t>
            </a:r>
            <a:r>
              <a:rPr lang="en-US" altLang="en-US" dirty="0"/>
              <a:t> statement encounters an error saying the table is full.</a:t>
            </a:r>
          </a:p>
          <a:p>
            <a:pPr marL="623888" lvl="1" indent="-333375">
              <a:buFont typeface="+mj-lt"/>
              <a:buAutoNum type="arabicPeriod"/>
            </a:pPr>
            <a:r>
              <a:rPr lang="en-US" altLang="en-US" dirty="0"/>
              <a:t>The </a:t>
            </a:r>
            <a:r>
              <a:rPr lang="en-US" altLang="en-US" dirty="0">
                <a:latin typeface="Courier New" panose="02070309020205020404" pitchFamily="49" charset="0"/>
                <a:cs typeface="Courier New" panose="02070309020205020404" pitchFamily="49" charset="0"/>
              </a:rPr>
              <a:t>INSERT</a:t>
            </a:r>
            <a:r>
              <a:rPr lang="en-US" altLang="en-US" dirty="0"/>
              <a:t> statement is suspended, and no error is passed to the client.</a:t>
            </a:r>
          </a:p>
          <a:p>
            <a:pPr marL="623888" lvl="1" indent="-333375">
              <a:buFont typeface="+mj-lt"/>
              <a:buAutoNum type="arabicPeriod"/>
            </a:pPr>
            <a:r>
              <a:rPr lang="en-US" altLang="en-US" dirty="0"/>
              <a:t>Optionally, an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trigger is executed.</a:t>
            </a:r>
          </a:p>
          <a:p>
            <a:pPr marL="623888" lvl="1" indent="-333375">
              <a:buFont typeface="+mj-lt"/>
              <a:buAutoNum type="arabicPeriod"/>
            </a:pPr>
            <a:r>
              <a:rPr lang="en-US" altLang="en-US" dirty="0"/>
              <a:t>Optionally, the </a:t>
            </a:r>
            <a:r>
              <a:rPr lang="en-US" altLang="en-US" dirty="0">
                <a:latin typeface="Courier New" panose="02070309020205020404" pitchFamily="49" charset="0"/>
                <a:cs typeface="Courier New" panose="02070309020205020404" pitchFamily="49" charset="0"/>
              </a:rPr>
              <a:t>SQLERROR</a:t>
            </a:r>
            <a:r>
              <a:rPr lang="en-US" altLang="en-US" dirty="0"/>
              <a:t> exception is activated to abort the statement.</a:t>
            </a:r>
          </a:p>
          <a:p>
            <a:pPr marL="623888" lvl="1" indent="-333375">
              <a:buFont typeface="+mj-lt"/>
              <a:buAutoNum type="arabicPeriod"/>
            </a:pPr>
            <a:r>
              <a:rPr lang="en-US" altLang="en-US" dirty="0"/>
              <a:t>If the statement is not aborted and free space is successfully added to the table, the </a:t>
            </a:r>
            <a:r>
              <a:rPr lang="en-US" altLang="en-US" dirty="0">
                <a:latin typeface="Courier New" panose="02070309020205020404" pitchFamily="49" charset="0"/>
                <a:cs typeface="Courier New" panose="02070309020205020404" pitchFamily="49" charset="0"/>
              </a:rPr>
              <a:t>INSERT</a:t>
            </a:r>
            <a:r>
              <a:rPr lang="en-US" altLang="en-US" dirty="0"/>
              <a:t> statement resumes execution.</a:t>
            </a:r>
          </a:p>
          <a:p>
            <a:pPr lvl="1"/>
            <a:r>
              <a:rPr lang="en-US" altLang="en-US" b="1" dirty="0"/>
              <a:t>Possible Actions During Suspension</a:t>
            </a:r>
          </a:p>
          <a:p>
            <a:pPr lvl="1"/>
            <a:r>
              <a:rPr lang="en-US" altLang="en-US" dirty="0"/>
              <a:t>When a resumable statement encounters a correctable error, the system internally generates the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system event. Users can register triggers for this event at both the database and schema level. If a user registers a trigger to handle this system event, the trigger is executed after a SQL statement has been suspended. SQL statements executed within an </a:t>
            </a:r>
            <a:r>
              <a:rPr lang="en-US" altLang="en-US" dirty="0">
                <a:latin typeface="Courier New" panose="02070309020205020404" pitchFamily="49" charset="0"/>
                <a:cs typeface="Courier New" panose="02070309020205020404" pitchFamily="49" charset="0"/>
              </a:rPr>
              <a:t>AFTER</a:t>
            </a:r>
            <a:r>
              <a:rPr lang="en-US" altLang="en-US" dirty="0"/>
              <a:t> </a:t>
            </a:r>
            <a:r>
              <a:rPr lang="en-US" altLang="en-US" dirty="0">
                <a:latin typeface="Courier New" panose="02070309020205020404" pitchFamily="49" charset="0"/>
                <a:cs typeface="Courier New" panose="02070309020205020404" pitchFamily="49" charset="0"/>
              </a:rPr>
              <a:t>SUSPEND</a:t>
            </a:r>
            <a:r>
              <a:rPr lang="en-US" altLang="en-US" dirty="0"/>
              <a:t> trigger are always nonresumable and autonomous. Transactions started within the trigger use the </a:t>
            </a:r>
            <a:r>
              <a:rPr lang="en-US" altLang="en-US" dirty="0">
                <a:latin typeface="Courier New" panose="02070309020205020404" pitchFamily="49" charset="0"/>
                <a:cs typeface="Courier New" panose="02070309020205020404" pitchFamily="49" charset="0"/>
              </a:rPr>
              <a:t>SYSTEM</a:t>
            </a:r>
            <a:r>
              <a:rPr lang="en-US" altLang="en-US" dirty="0"/>
              <a:t> rollback segment. These conditions are imposed to overcome deadlocks and reduce the chance of the trigger experiencing the same error condition as the statement.</a:t>
            </a:r>
          </a:p>
          <a:p>
            <a:pPr lvl="1"/>
            <a:r>
              <a:rPr lang="en-US" altLang="en-US" dirty="0"/>
              <a:t>Within the trigger code, you can use the </a:t>
            </a:r>
            <a:r>
              <a:rPr lang="en-US" altLang="en-US" dirty="0">
                <a:latin typeface="Courier New" panose="02070309020205020404" pitchFamily="49" charset="0"/>
                <a:cs typeface="Courier New" panose="02070309020205020404" pitchFamily="49" charset="0"/>
              </a:rPr>
              <a:t>USER_RESUMABLE</a:t>
            </a:r>
            <a:r>
              <a:rPr lang="en-US" altLang="en-US" dirty="0"/>
              <a:t> or </a:t>
            </a:r>
            <a:r>
              <a:rPr lang="en-US" altLang="en-US" dirty="0">
                <a:latin typeface="Courier New" panose="02070309020205020404" pitchFamily="49" charset="0"/>
                <a:cs typeface="Courier New" panose="02070309020205020404" pitchFamily="49" charset="0"/>
              </a:rPr>
              <a:t>DBA_RESUMABLE</a:t>
            </a:r>
            <a:r>
              <a:rPr lang="en-US" altLang="en-US" dirty="0"/>
              <a:t> views or the </a:t>
            </a:r>
            <a:r>
              <a:rPr lang="en-US" altLang="en-US" dirty="0">
                <a:latin typeface="Courier New" panose="02070309020205020404" pitchFamily="49" charset="0"/>
                <a:cs typeface="Courier New" panose="02070309020205020404" pitchFamily="49" charset="0"/>
              </a:rPr>
              <a:t>DBMS_RESUMABLE.SPACE_ERROR_INFO</a:t>
            </a:r>
            <a:r>
              <a:rPr lang="en-US" altLang="en-US" dirty="0"/>
              <a:t> function to get information about the resumable statements.</a:t>
            </a:r>
          </a:p>
        </p:txBody>
      </p:sp>
      <p:sp>
        <p:nvSpPr>
          <p:cNvPr id="2867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8DCE8313-8CFD-41B0-BA51-6FAE24596E0F}" type="slidenum">
              <a:rPr lang="en-US" altLang="en-US" smtClean="0"/>
              <a:t>27</a:t>
            </a:fld>
            <a:endParaRPr lang="en-US" altLang="en-US" dirty="0"/>
          </a:p>
        </p:txBody>
      </p:sp>
    </p:spTree>
    <p:extLst>
      <p:ext uri="{BB962C8B-B14F-4D97-AF65-F5344CB8AC3E}">
        <p14:creationId xmlns:p14="http://schemas.microsoft.com/office/powerpoint/2010/main" val="1037919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13 - </a:t>
            </a:r>
            <a:fld id="{6508426C-EF65-4FA0-ADC8-09CC56B02CEA}" type="slidenum">
              <a:rPr lang="en-US" smtClean="0"/>
              <a:t>28</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When a resumable statement is suspended:</a:t>
            </a:r>
          </a:p>
          <a:p>
            <a:pPr lvl="2" eaLnBrk="1" hangingPunct="1"/>
            <a:r>
              <a:rPr lang="en-US" dirty="0">
                <a:latin typeface="Arial" charset="0"/>
                <a:cs typeface="Arial" charset="0"/>
              </a:rPr>
              <a:t>The session invoking the statement is put into a wait state. A row is inserted into </a:t>
            </a:r>
            <a:r>
              <a:rPr lang="en-US" dirty="0">
                <a:latin typeface="Courier New" panose="02070309020205020404" pitchFamily="49" charset="0"/>
                <a:cs typeface="Courier New" panose="02070309020205020404" pitchFamily="49" charset="0"/>
              </a:rPr>
              <a:t>V$SESSION_WAIT</a:t>
            </a:r>
            <a:r>
              <a:rPr lang="en-US" dirty="0">
                <a:latin typeface="Arial" charset="0"/>
                <a:cs typeface="Arial" charset="0"/>
              </a:rPr>
              <a:t> for the session with the </a:t>
            </a:r>
            <a:r>
              <a:rPr lang="en-US" dirty="0">
                <a:latin typeface="Courier New" panose="02070309020205020404" pitchFamily="49" charset="0"/>
                <a:cs typeface="Courier New" panose="02070309020205020404" pitchFamily="49" charset="0"/>
              </a:rPr>
              <a:t>EVENT</a:t>
            </a:r>
            <a:r>
              <a:rPr lang="en-US" dirty="0">
                <a:latin typeface="Arial" charset="0"/>
                <a:cs typeface="Arial" charset="0"/>
              </a:rPr>
              <a:t> column containing “statement suspended, wait error to be cleared.”</a:t>
            </a:r>
          </a:p>
          <a:p>
            <a:pPr lvl="2" eaLnBrk="1" hangingPunct="1"/>
            <a:r>
              <a:rPr lang="en-US" dirty="0">
                <a:latin typeface="Arial" charset="0"/>
                <a:cs typeface="Arial" charset="0"/>
              </a:rPr>
              <a:t>An operation-suspended alert is issued on the object that needs additional resources for the suspended statement to complete.</a:t>
            </a:r>
          </a:p>
          <a:p>
            <a:pPr lvl="1" eaLnBrk="1" hangingPunct="1"/>
            <a:r>
              <a:rPr lang="en-US" dirty="0">
                <a:latin typeface="Arial" charset="0"/>
                <a:cs typeface="Arial" charset="0"/>
              </a:rPr>
              <a:t>Ending a Suspended Statement</a:t>
            </a:r>
          </a:p>
          <a:p>
            <a:pPr lvl="1" eaLnBrk="1" hangingPunct="1"/>
            <a:r>
              <a:rPr lang="en-US" dirty="0">
                <a:latin typeface="Arial" charset="0"/>
                <a:cs typeface="Arial" charset="0"/>
              </a:rPr>
              <a:t>When the error condition is resolved (for example, as a result of DBA intervention or perhaps sort space released by other queries), the suspended statement automatically resumes execution and the “resumable session suspended” alert is cleared.</a:t>
            </a:r>
          </a:p>
          <a:p>
            <a:pPr lvl="1" eaLnBrk="1" hangingPunct="1"/>
            <a:r>
              <a:rPr lang="en-US" dirty="0">
                <a:latin typeface="Arial" charset="0"/>
                <a:cs typeface="Arial" charset="0"/>
              </a:rPr>
              <a:t>A suspended statement can be forced to activate the </a:t>
            </a:r>
            <a:r>
              <a:rPr lang="en-US" dirty="0">
                <a:latin typeface="Courier New" panose="02070309020205020404" pitchFamily="49" charset="0"/>
                <a:cs typeface="Courier New" panose="02070309020205020404" pitchFamily="49" charset="0"/>
              </a:rPr>
              <a:t>SERVERERROR</a:t>
            </a:r>
            <a:r>
              <a:rPr lang="en-US" dirty="0">
                <a:latin typeface="Arial" charset="0"/>
                <a:cs typeface="Arial" charset="0"/>
              </a:rPr>
              <a:t> exception by using the </a:t>
            </a:r>
            <a:r>
              <a:rPr lang="en-US" dirty="0">
                <a:latin typeface="Courier New" panose="02070309020205020404" pitchFamily="49" charset="0"/>
                <a:cs typeface="Courier New" panose="02070309020205020404" pitchFamily="49" charset="0"/>
              </a:rPr>
              <a:t>DBMS_RESUMABLE.ABORT()</a:t>
            </a:r>
            <a:r>
              <a:rPr lang="en-US" dirty="0">
                <a:latin typeface="Arial" charset="0"/>
                <a:cs typeface="Arial" charset="0"/>
              </a:rPr>
              <a:t> procedure. This procedure can be called by a DBA or by the user who issued the statement. If the suspension timeout interval associated with the resumable statement is reached, the statement aborts automatically, and an error is returned to the user.</a:t>
            </a:r>
            <a:endParaRPr lang="en-US" dirty="0">
              <a:latin typeface="Arial" charset="0"/>
            </a:endParaRPr>
          </a:p>
        </p:txBody>
      </p:sp>
    </p:spTree>
    <p:extLst>
      <p:ext uri="{BB962C8B-B14F-4D97-AF65-F5344CB8AC3E}">
        <p14:creationId xmlns:p14="http://schemas.microsoft.com/office/powerpoint/2010/main" val="388613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following operations are resumable:</a:t>
            </a:r>
          </a:p>
          <a:p>
            <a:pPr lvl="2"/>
            <a:r>
              <a:rPr lang="en-US" altLang="en-US" b="1" dirty="0"/>
              <a:t>Queries:</a:t>
            </a:r>
            <a:r>
              <a:rPr lang="en-US" altLang="en-US" dirty="0"/>
              <a:t> </a:t>
            </a:r>
            <a:r>
              <a:rPr lang="en-US" altLang="en-US" dirty="0">
                <a:latin typeface="Courier New" panose="02070309020205020404" pitchFamily="49" charset="0"/>
              </a:rPr>
              <a:t>SELECT</a:t>
            </a:r>
            <a:r>
              <a:rPr lang="en-US" altLang="en-US" dirty="0"/>
              <a:t> statements that run out of temporary space (for sort areas) are candidates for resumable execution. When using OCI, the </a:t>
            </a:r>
            <a:r>
              <a:rPr lang="en-US" altLang="en-US" dirty="0">
                <a:latin typeface="Courier New" panose="02070309020205020404" pitchFamily="49" charset="0"/>
              </a:rPr>
              <a:t>OCIStmtExecute()</a:t>
            </a:r>
            <a:r>
              <a:rPr lang="en-US" altLang="en-US" dirty="0"/>
              <a:t> and </a:t>
            </a:r>
            <a:r>
              <a:rPr lang="en-US" altLang="en-US" dirty="0">
                <a:latin typeface="Courier New" panose="02070309020205020404" pitchFamily="49" charset="0"/>
              </a:rPr>
              <a:t>OCIStmtFetch()</a:t>
            </a:r>
            <a:r>
              <a:rPr lang="en-US" altLang="en-US" dirty="0"/>
              <a:t> calls are candidates.</a:t>
            </a:r>
          </a:p>
          <a:p>
            <a:pPr lvl="2"/>
            <a:r>
              <a:rPr lang="en-US" altLang="en-US" b="1" dirty="0"/>
              <a:t>DML:</a:t>
            </a:r>
            <a:r>
              <a:rPr lang="en-US" altLang="en-US" dirty="0"/>
              <a:t> </a:t>
            </a:r>
            <a:r>
              <a:rPr lang="en-US" altLang="en-US" dirty="0">
                <a:latin typeface="Courier New" panose="02070309020205020404" pitchFamily="49" charset="0"/>
              </a:rPr>
              <a:t>INSERT</a:t>
            </a:r>
            <a:r>
              <a:rPr lang="en-US" altLang="en-US" dirty="0"/>
              <a:t>, </a:t>
            </a:r>
            <a:r>
              <a:rPr lang="en-US" altLang="en-US" dirty="0">
                <a:latin typeface="Courier New" panose="02070309020205020404" pitchFamily="49" charset="0"/>
              </a:rPr>
              <a:t>UPDATE</a:t>
            </a:r>
            <a:r>
              <a:rPr lang="en-US" altLang="en-US" dirty="0"/>
              <a:t>, and </a:t>
            </a:r>
            <a:r>
              <a:rPr lang="en-US" altLang="en-US" dirty="0">
                <a:latin typeface="Courier New" panose="02070309020205020404" pitchFamily="49" charset="0"/>
              </a:rPr>
              <a:t>DELETE</a:t>
            </a:r>
            <a:r>
              <a:rPr lang="en-US" altLang="en-US" dirty="0"/>
              <a:t> statements are candidates. The interface used to execute them does not matter; it can be OCI, SQLJ, PL/SQL, or another interface. Also, </a:t>
            </a:r>
            <a:r>
              <a:rPr lang="en-US" altLang="en-US" dirty="0">
                <a:latin typeface="Courier New" panose="02070309020205020404" pitchFamily="49" charset="0"/>
              </a:rPr>
              <a:t>INSERT INTO...SELECT</a:t>
            </a:r>
            <a:r>
              <a:rPr lang="en-US" altLang="en-US" dirty="0"/>
              <a:t> from external tables can be resumable.</a:t>
            </a:r>
          </a:p>
          <a:p>
            <a:pPr lvl="2"/>
            <a:r>
              <a:rPr lang="en-US" altLang="en-US" b="1" dirty="0"/>
              <a:t>DDL:</a:t>
            </a:r>
            <a:r>
              <a:rPr lang="en-US" altLang="en-US" dirty="0"/>
              <a:t> The following statements are candidates for resumable execution:</a:t>
            </a:r>
          </a:p>
          <a:p>
            <a:pPr lvl="3"/>
            <a:r>
              <a:rPr lang="en-US" altLang="en-US" dirty="0">
                <a:latin typeface="Courier New" panose="02070309020205020404" pitchFamily="49" charset="0"/>
              </a:rPr>
              <a:t>CREATE TABLE ... AS SELECT</a:t>
            </a:r>
          </a:p>
          <a:p>
            <a:pPr lvl="3"/>
            <a:r>
              <a:rPr lang="en-US" altLang="en-US" dirty="0">
                <a:latin typeface="Courier New" panose="02070309020205020404" pitchFamily="49" charset="0"/>
              </a:rPr>
              <a:t>CREATE INDEX</a:t>
            </a:r>
          </a:p>
          <a:p>
            <a:pPr lvl="3"/>
            <a:r>
              <a:rPr lang="en-US" altLang="en-US" dirty="0">
                <a:latin typeface="Courier New" panose="02070309020205020404" pitchFamily="49" charset="0"/>
              </a:rPr>
              <a:t>ALTER INDEX ... REBUILD</a:t>
            </a:r>
          </a:p>
          <a:p>
            <a:pPr lvl="3"/>
            <a:r>
              <a:rPr lang="en-US" altLang="en-US" dirty="0">
                <a:latin typeface="Courier New" panose="02070309020205020404" pitchFamily="49" charset="0"/>
              </a:rPr>
              <a:t>ALTER TABLE ... MOVE PARTITION</a:t>
            </a:r>
          </a:p>
          <a:p>
            <a:pPr lvl="3"/>
            <a:r>
              <a:rPr lang="en-US" altLang="en-US" dirty="0">
                <a:latin typeface="Courier New" panose="02070309020205020404" pitchFamily="49" charset="0"/>
              </a:rPr>
              <a:t>ALTER TABLE ... SPLIT PARTITION</a:t>
            </a:r>
          </a:p>
          <a:p>
            <a:pPr lvl="3"/>
            <a:r>
              <a:rPr lang="en-US" altLang="en-US" dirty="0">
                <a:latin typeface="Courier New" panose="02070309020205020404" pitchFamily="49" charset="0"/>
              </a:rPr>
              <a:t>ALTER INDEX ... REBUILD PARTITION</a:t>
            </a:r>
          </a:p>
          <a:p>
            <a:pPr lvl="3"/>
            <a:r>
              <a:rPr lang="en-US" altLang="en-US" dirty="0">
                <a:latin typeface="Courier New" panose="02070309020205020404" pitchFamily="49" charset="0"/>
              </a:rPr>
              <a:t>ALTER INDEX ... SPLIT PARTITION</a:t>
            </a:r>
          </a:p>
          <a:p>
            <a:pPr lvl="3"/>
            <a:r>
              <a:rPr lang="en-US" altLang="en-US" dirty="0">
                <a:latin typeface="Courier New" panose="02070309020205020404" pitchFamily="49" charset="0"/>
              </a:rPr>
              <a:t>CREATE MATERIALIZED VIEW</a:t>
            </a:r>
          </a:p>
        </p:txBody>
      </p:sp>
      <p:sp>
        <p:nvSpPr>
          <p:cNvPr id="8602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6AFE6084-10EE-4285-9DBB-26D331154FC6}" type="slidenum">
              <a:rPr lang="en-US" altLang="en-US" smtClean="0"/>
              <a:t>29</a:t>
            </a:fld>
            <a:endParaRPr lang="en-US" altLang="en-US" dirty="0"/>
          </a:p>
        </p:txBody>
      </p:sp>
    </p:spTree>
    <p:extLst>
      <p:ext uri="{BB962C8B-B14F-4D97-AF65-F5344CB8AC3E}">
        <p14:creationId xmlns:p14="http://schemas.microsoft.com/office/powerpoint/2010/main" val="207431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Space is automatically managed by the Oracle Database server. It generates alerts about potential problems and recommends possible solutions.</a:t>
            </a:r>
          </a:p>
          <a:p>
            <a:pPr lvl="1"/>
            <a:r>
              <a:rPr lang="en-US" altLang="en-US" dirty="0">
                <a:latin typeface="Arial" charset="0"/>
              </a:rPr>
              <a:t>With Oracle Managed Files (OMF), you can specify operations in terms of database objects rather than file names. The Oracle Database server can manage free space within a tablespace with bitmaps. This is known as a “locally managed” tablespace. In addition, free space within segments located in locally managed tablespaces can be managed using bitmaps. This is known as Automatic Segment Space Management. The bitmapped implementation eliminates most space-related tuning of tables, while providing improved performance during peak loads. Additionally, the Oracle Database server provides automatic extension of data files, so the files can grow automatically based on the amount of data in the files.</a:t>
            </a:r>
          </a:p>
          <a:p>
            <a:pPr lvl="1"/>
            <a:r>
              <a:rPr lang="en-US" altLang="en-US" dirty="0">
                <a:latin typeface="Arial" charset="0"/>
              </a:rPr>
              <a:t>When you create a database, proactive space monitoring is enabled by default (this causes no performance impact). The Oracle Database server monitors space utilization during normal space allocation and deallocation operations and alerts you if the free space availability falls below the predefined thresholds (which you can override). Advisors and wizards assist you with space reclamation.</a:t>
            </a:r>
          </a:p>
          <a:p>
            <a:pPr lvl="1"/>
            <a:r>
              <a:rPr lang="en-US" altLang="en-US" dirty="0">
                <a:latin typeface="Arial" charset="0"/>
              </a:rPr>
              <a:t>For capacity planning, the Oracle Database server provides space estimates based on table structure and the number of rows and a growth trend report based on historical space utilization stored in the Automatic Workload Repository (AWR).</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3147B67-3A10-4FE6-88EC-73197E6602D3}"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09060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13 - </a:t>
            </a:r>
            <a:fld id="{18AEDB40-76B2-4223-BACD-F1C38C5B7305}" type="slidenum">
              <a:rPr lang="en-US" smtClean="0"/>
              <a:t>30</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2993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396FD152-E116-4EB1-86AB-2E5604B5E0C2}" type="slidenum">
              <a:rPr lang="en-US" smtClean="0"/>
              <a:t>31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46AE3FD0-438E-4EDA-8034-32B54773A2F4}" type="slidenum">
              <a:rPr lang="en-US" altLang="en-US" smtClean="0"/>
              <a:t>4</a:t>
            </a:fld>
            <a:endParaRPr lang="en-US" altLang="en-US" dirty="0"/>
          </a:p>
        </p:txBody>
      </p:sp>
      <p:sp>
        <p:nvSpPr>
          <p:cNvPr id="17411" name="Slide Image Placeholder 6"/>
          <p:cNvSpPr>
            <a:spLocks noGrp="1" noRot="1" noChangeAspect="1" noTextEdit="1"/>
          </p:cNvSpPr>
          <p:nvPr>
            <p:ph type="sldImg"/>
          </p:nvPr>
        </p:nvSpPr>
        <p:spPr>
          <a:ln/>
        </p:spPr>
      </p:sp>
      <p:sp>
        <p:nvSpPr>
          <p:cNvPr id="17412"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Space management involves the management of free space at the block level. With Automatic Segment Space Management, each block is divided into four sections, named FS1 (between 0 and 25% of free space), FS2 (25% to 50% free), FS3 (50% to 75% free), and FS4 (75% to 100% free).</a:t>
            </a:r>
          </a:p>
          <a:p>
            <a:pPr lvl="1"/>
            <a:r>
              <a:rPr lang="en-US" altLang="en-US" dirty="0"/>
              <a:t>Depending on the level of free space in the block, its status is automatically updated. That way, depending on the length of an inserted row, you can tell whether a particular block can be used to satisfy an insert operation. Note that a “full” status means that a block is no longer available for inserts.</a:t>
            </a:r>
          </a:p>
          <a:p>
            <a:pPr lvl="1"/>
            <a:r>
              <a:rPr lang="en-US" altLang="en-US" dirty="0"/>
              <a:t>In the example in the slide, the block on the left is an FS3 block because it has between 50% and 75% free space. After some insert and update statements, </a:t>
            </a:r>
            <a:r>
              <a:rPr lang="en-US" altLang="en-US" dirty="0">
                <a:latin typeface="Courier New" panose="02070309020205020404" pitchFamily="49" charset="0"/>
                <a:cs typeface="Courier New" panose="02070309020205020404" pitchFamily="49" charset="0"/>
              </a:rPr>
              <a:t>PCTFREE</a:t>
            </a:r>
            <a:r>
              <a:rPr lang="en-US" altLang="en-US" dirty="0"/>
              <a:t> is reached (the dashed line), and it is no longer possible to insert new rows in that block. The block is now considered as a “full” or FS1 block. The block is considered for insertion again as soon as its free space level drops below the next section. In the preceding case, it gets FS2 status as soon as the free space is more than 25%.</a:t>
            </a:r>
          </a:p>
          <a:p>
            <a:pPr lvl="1"/>
            <a:r>
              <a:rPr lang="en-US" altLang="en-US" b="1" dirty="0"/>
              <a:t>Note: </a:t>
            </a:r>
            <a:r>
              <a:rPr lang="en-US" altLang="en-US" dirty="0"/>
              <a:t>Large object (</a:t>
            </a:r>
            <a:r>
              <a:rPr lang="en-US" altLang="en-US" dirty="0">
                <a:latin typeface="Courier New" panose="02070309020205020404" pitchFamily="49" charset="0"/>
                <a:cs typeface="Courier New" panose="02070309020205020404" pitchFamily="49" charset="0"/>
              </a:rPr>
              <a:t>LOB</a:t>
            </a:r>
            <a:r>
              <a:rPr lang="en-US" altLang="en-US" dirty="0"/>
              <a:t>) data types (</a:t>
            </a:r>
            <a:r>
              <a:rPr lang="en-US" altLang="en-US" dirty="0">
                <a:latin typeface="Courier New" panose="02070309020205020404" pitchFamily="49" charset="0"/>
                <a:cs typeface="Courier New" panose="02070309020205020404" pitchFamily="49" charset="0"/>
              </a:rPr>
              <a:t>BLOB</a:t>
            </a:r>
            <a:r>
              <a:rPr lang="en-US" altLang="en-US" dirty="0"/>
              <a:t>, </a:t>
            </a:r>
            <a:r>
              <a:rPr lang="en-US" altLang="en-US" dirty="0">
                <a:latin typeface="Courier New" panose="02070309020205020404" pitchFamily="49" charset="0"/>
                <a:cs typeface="Courier New" panose="02070309020205020404" pitchFamily="49" charset="0"/>
              </a:rPr>
              <a:t>CLOB</a:t>
            </a:r>
            <a:r>
              <a:rPr lang="en-US" altLang="en-US" dirty="0"/>
              <a:t>, </a:t>
            </a:r>
            <a:r>
              <a:rPr lang="en-US" altLang="en-US" dirty="0">
                <a:latin typeface="Courier New" panose="02070309020205020404" pitchFamily="49" charset="0"/>
                <a:cs typeface="Courier New" panose="02070309020205020404" pitchFamily="49" charset="0"/>
              </a:rPr>
              <a:t>NCLOB</a:t>
            </a:r>
            <a:r>
              <a:rPr lang="en-US" altLang="en-US" dirty="0"/>
              <a:t>, and </a:t>
            </a:r>
            <a:r>
              <a:rPr lang="en-US" altLang="en-US" dirty="0">
                <a:latin typeface="Courier New" panose="02070309020205020404" pitchFamily="49" charset="0"/>
                <a:cs typeface="Courier New" panose="02070309020205020404" pitchFamily="49" charset="0"/>
              </a:rPr>
              <a:t>BFILE</a:t>
            </a:r>
            <a:r>
              <a:rPr lang="en-US" altLang="en-US" dirty="0"/>
              <a:t>) do not use the </a:t>
            </a:r>
            <a:r>
              <a:rPr lang="en-US" altLang="en-US" dirty="0">
                <a:latin typeface="Courier New" panose="02070309020205020404" pitchFamily="49" charset="0"/>
                <a:cs typeface="Courier New" panose="02070309020205020404" pitchFamily="49" charset="0"/>
              </a:rPr>
              <a:t>PCTFREE</a:t>
            </a:r>
            <a:r>
              <a:rPr lang="en-US" altLang="en-US" dirty="0"/>
              <a:t> storage parameter. Uncompressed and OLTP-compressed blocks have a default </a:t>
            </a:r>
            <a:r>
              <a:rPr lang="en-US" altLang="en-US" dirty="0">
                <a:latin typeface="Courier New" panose="02070309020205020404" pitchFamily="49" charset="0"/>
                <a:cs typeface="Courier New" panose="02070309020205020404" pitchFamily="49" charset="0"/>
              </a:rPr>
              <a:t>PCTFREE</a:t>
            </a:r>
            <a:r>
              <a:rPr lang="en-US" altLang="en-US" dirty="0"/>
              <a:t> value of 10; basic compressed blocks have a default </a:t>
            </a:r>
            <a:r>
              <a:rPr lang="en-US" altLang="en-US" dirty="0">
                <a:latin typeface="Courier New" panose="02070309020205020404" pitchFamily="49" charset="0"/>
                <a:cs typeface="Courier New" panose="02070309020205020404" pitchFamily="49" charset="0"/>
              </a:rPr>
              <a:t>PCTFREE</a:t>
            </a:r>
            <a:r>
              <a:rPr lang="en-US" altLang="en-US" dirty="0"/>
              <a:t> value of 0.</a:t>
            </a:r>
          </a:p>
          <a:p>
            <a:pPr lvl="1"/>
            <a:endParaRPr lang="en-US" altLang="en-US" dirty="0"/>
          </a:p>
        </p:txBody>
      </p:sp>
    </p:spTree>
    <p:extLst>
      <p:ext uri="{BB962C8B-B14F-4D97-AF65-F5344CB8AC3E}">
        <p14:creationId xmlns:p14="http://schemas.microsoft.com/office/powerpoint/2010/main" val="190210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In two circumstances, the data for a row in a table may be too large to fit into a single data block. In the first case, the row is too large to fit into one data block when it is first inserted. In this case, the Oracle Database server stores the data for the row in a chain of data blocks (one or more) reserved for that segment. Row chaining most often occurs with large rows, such as rows that contain a column of data type </a:t>
            </a:r>
            <a:r>
              <a:rPr lang="en-US" altLang="en-US" dirty="0">
                <a:latin typeface="Courier New" panose="02070309020205020404" pitchFamily="49" charset="0"/>
                <a:cs typeface="Courier New" panose="02070309020205020404" pitchFamily="49" charset="0"/>
              </a:rPr>
              <a:t>LONG</a:t>
            </a:r>
            <a:r>
              <a:rPr lang="en-US" altLang="en-US" dirty="0"/>
              <a:t> or </a:t>
            </a:r>
            <a:r>
              <a:rPr lang="en-US" altLang="en-US" dirty="0">
                <a:latin typeface="Courier New" panose="02070309020205020404" pitchFamily="49" charset="0"/>
                <a:cs typeface="Courier New" panose="02070309020205020404" pitchFamily="49" charset="0"/>
              </a:rPr>
              <a:t>LONG</a:t>
            </a:r>
            <a:r>
              <a:rPr lang="en-US" altLang="en-US" dirty="0"/>
              <a:t> </a:t>
            </a:r>
            <a:r>
              <a:rPr lang="en-US" altLang="en-US" dirty="0">
                <a:latin typeface="Courier New" panose="02070309020205020404" pitchFamily="49" charset="0"/>
                <a:cs typeface="Courier New" panose="02070309020205020404" pitchFamily="49" charset="0"/>
              </a:rPr>
              <a:t>RAW</a:t>
            </a:r>
            <a:r>
              <a:rPr lang="en-US" altLang="en-US" dirty="0"/>
              <a:t>. Row chaining in these cases is unavoidable.</a:t>
            </a:r>
          </a:p>
          <a:p>
            <a:pPr lvl="1"/>
            <a:r>
              <a:rPr lang="en-US" altLang="en-US" dirty="0"/>
              <a:t>However, in the second case, a row that originally fit into one data block is updated so that the overall row length increases, and the block’s free space is already completely filled. In this case, the Oracle Database server migrates the data for the entire row to a new data block, assuming that the entire row can fit in a new block. The database preserves the original row piece of a migrated row to point to the new block containing the migrated row. The </a:t>
            </a:r>
            <a:r>
              <a:rPr lang="en-US" altLang="en-US" dirty="0">
                <a:latin typeface="Courier New" panose="02070309020205020404" pitchFamily="49" charset="0"/>
                <a:cs typeface="Courier New" panose="02070309020205020404" pitchFamily="49" charset="0"/>
              </a:rPr>
              <a:t>ROWID</a:t>
            </a:r>
            <a:r>
              <a:rPr lang="en-US" altLang="en-US" dirty="0"/>
              <a:t> of a migrated row does not change.</a:t>
            </a:r>
          </a:p>
          <a:p>
            <a:pPr lvl="1"/>
            <a:r>
              <a:rPr lang="en-US" altLang="en-US" dirty="0"/>
              <a:t>When a row is chained or migrated, input/output (I/O) performance associated with this row decreases because the Oracle Database server must scan more than one data block to retrieve the information for the row.</a:t>
            </a:r>
          </a:p>
          <a:p>
            <a:pPr lvl="1"/>
            <a:r>
              <a:rPr lang="en-US" altLang="en-US" dirty="0"/>
              <a:t>Segment Advisor finds the segments containing migrated rows that result from an </a:t>
            </a:r>
            <a:r>
              <a:rPr lang="en-US" altLang="en-US" dirty="0">
                <a:latin typeface="Courier New" panose="02070309020205020404" pitchFamily="49" charset="0"/>
                <a:cs typeface="Courier New" panose="02070309020205020404" pitchFamily="49" charset="0"/>
              </a:rPr>
              <a:t>UPDATE</a:t>
            </a:r>
            <a:r>
              <a:rPr lang="en-US" altLang="en-US" dirty="0"/>
              <a:t>.</a:t>
            </a:r>
          </a:p>
          <a:p>
            <a:pPr lvl="1"/>
            <a:r>
              <a:rPr lang="en-US" altLang="en-US" dirty="0"/>
              <a:t>The Oracle Database server automatically and transparently coalesces the free space of a data block when:</a:t>
            </a:r>
          </a:p>
          <a:p>
            <a:pPr lvl="2"/>
            <a:r>
              <a:rPr lang="en-US" altLang="en-US" dirty="0"/>
              <a:t>An </a:t>
            </a:r>
            <a:r>
              <a:rPr lang="en-US" altLang="en-US" dirty="0">
                <a:latin typeface="Courier New" panose="02070309020205020404" pitchFamily="49" charset="0"/>
                <a:cs typeface="Courier New" panose="02070309020205020404" pitchFamily="49" charset="0"/>
              </a:rPr>
              <a:t>INSERT</a:t>
            </a:r>
            <a:r>
              <a:rPr lang="en-US" altLang="en-US" dirty="0"/>
              <a:t> or </a:t>
            </a:r>
            <a:r>
              <a:rPr lang="en-US" altLang="en-US" dirty="0">
                <a:latin typeface="Courier New" panose="02070309020205020404" pitchFamily="49" charset="0"/>
                <a:cs typeface="Courier New" panose="02070309020205020404" pitchFamily="49" charset="0"/>
              </a:rPr>
              <a:t>UPDATE</a:t>
            </a:r>
            <a:r>
              <a:rPr lang="en-US" altLang="en-US" dirty="0"/>
              <a:t> statement attempts to use a block with sufficient free space for a new row piece</a:t>
            </a:r>
          </a:p>
          <a:p>
            <a:pPr lvl="2"/>
            <a:r>
              <a:rPr lang="en-US" altLang="en-US" dirty="0"/>
              <a:t>The free space is fragmented so that the row piece cannot be inserted in a contiguous section of the block</a:t>
            </a:r>
          </a:p>
          <a:p>
            <a:pPr lvl="1"/>
            <a:r>
              <a:rPr lang="en-US" altLang="en-US" dirty="0"/>
              <a:t>After coalescing, the amount of free space is identical to the amount before the operation, but the space is now contiguous.</a:t>
            </a:r>
          </a:p>
        </p:txBody>
      </p:sp>
      <p:sp>
        <p:nvSpPr>
          <p:cNvPr id="18435"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E37E242F-CB0E-4F50-BD1B-9D0D8C064136}" type="slidenum">
              <a:rPr lang="en-US" altLang="en-US" smtClean="0"/>
              <a:t>5</a:t>
            </a:fld>
            <a:endParaRPr lang="en-US" altLang="en-US" dirty="0"/>
          </a:p>
        </p:txBody>
      </p:sp>
    </p:spTree>
    <p:extLst>
      <p:ext uri="{BB962C8B-B14F-4D97-AF65-F5344CB8AC3E}">
        <p14:creationId xmlns:p14="http://schemas.microsoft.com/office/powerpoint/2010/main" val="65028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Free space can be managed automatically inside database segments. The in-segment free or used space is tracked with bitmaps. To take advantage of this feature, specify Automatic Segment Space Management when you create a locally managed tablespace. Your specification then applies to all segments subsequently created in this tablespace.</a:t>
            </a:r>
          </a:p>
          <a:p>
            <a:pPr lvl="1"/>
            <a:r>
              <a:rPr lang="en-US" altLang="en-US" dirty="0"/>
              <a:t>Automatic space management segments have a set of bitmap blocks (BMBs) describing the space utilization of the data blocks in that segment. BMBs are organized in a tree hierarchy. The root level of the hierarchy, which contains references to all intermediate BMBs, is stored in the segment header. The leaves of this hierarchy represent the space information for a set of contiguous data blocks that belong to the segment. The maximum number of levels inside this hierarchy is three.</a:t>
            </a:r>
          </a:p>
          <a:p>
            <a:pPr lvl="1"/>
            <a:r>
              <a:rPr lang="en-US" altLang="en-US" dirty="0"/>
              <a:t>Benefits of using automatic space management include:</a:t>
            </a:r>
          </a:p>
          <a:p>
            <a:pPr lvl="2"/>
            <a:r>
              <a:rPr lang="en-US" altLang="en-US" dirty="0"/>
              <a:t>Better space utilization, especially for objects with highly varying row sizes</a:t>
            </a:r>
          </a:p>
          <a:p>
            <a:pPr lvl="2"/>
            <a:r>
              <a:rPr lang="en-US" altLang="en-US" dirty="0"/>
              <a:t>Better runtime adjustment to variations in concurrent access</a:t>
            </a:r>
          </a:p>
          <a:p>
            <a:pPr lvl="2"/>
            <a:r>
              <a:rPr lang="en-US" altLang="en-US" dirty="0"/>
              <a:t>Better multi-instance behavior in terms of performance or space utilization</a:t>
            </a:r>
          </a:p>
          <a:p>
            <a:pPr lvl="1"/>
            <a:endParaRPr lang="en-US" altLang="en-US" dirty="0"/>
          </a:p>
        </p:txBody>
      </p:sp>
      <p:sp>
        <p:nvSpPr>
          <p:cNvPr id="19459"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A6E58207-AAD7-4135-BCBD-846A9CEB7BE1}" type="slidenum">
              <a:rPr lang="en-US" altLang="en-US" smtClean="0"/>
              <a:t>6</a:t>
            </a:fld>
            <a:endParaRPr lang="en-US" altLang="en-US" dirty="0"/>
          </a:p>
        </p:txBody>
      </p:sp>
    </p:spTree>
    <p:extLst>
      <p:ext uri="{BB962C8B-B14F-4D97-AF65-F5344CB8AC3E}">
        <p14:creationId xmlns:p14="http://schemas.microsoft.com/office/powerpoint/2010/main" val="382347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Table and cluster segments: </a:t>
            </a:r>
            <a:r>
              <a:rPr lang="en-US" altLang="en-US" dirty="0">
                <a:latin typeface="Arial" charset="0"/>
              </a:rPr>
              <a:t>Each nonclustered table has a data segment. All table data is stored in the extents of the table segment. For a partitioned table, each partition has a data segment. Each cluster has a data segment. The data of every table in the cluster is stored in the cluster’s data segment.</a:t>
            </a:r>
          </a:p>
          <a:p>
            <a:pPr lvl="1"/>
            <a:r>
              <a:rPr lang="en-US" altLang="en-US" b="1" dirty="0">
                <a:latin typeface="Arial" charset="0"/>
              </a:rPr>
              <a:t>Index segment: </a:t>
            </a:r>
            <a:r>
              <a:rPr lang="en-US" altLang="en-US" dirty="0">
                <a:latin typeface="Arial" charset="0"/>
              </a:rPr>
              <a:t>Each index has an index segment that stores all its data. For a partitioned index, each partition has an index segment.</a:t>
            </a:r>
          </a:p>
          <a:p>
            <a:pPr lvl="1"/>
            <a:r>
              <a:rPr lang="en-US" altLang="en-US" b="1" dirty="0">
                <a:latin typeface="Arial" charset="0"/>
              </a:rPr>
              <a:t>Undo segment: </a:t>
            </a:r>
            <a:r>
              <a:rPr lang="en-US" altLang="en-US" dirty="0">
                <a:latin typeface="Arial" charset="0"/>
              </a:rPr>
              <a:t>Oracle Database maintains information to reverse changes made to the database. This information consists of records of the actions of transactions, collectively known as undo. Undo is stored in undo segments in an undo tablespace.</a:t>
            </a:r>
          </a:p>
          <a:p>
            <a:pPr lvl="1"/>
            <a:r>
              <a:rPr lang="en-US" altLang="en-US" b="1" dirty="0">
                <a:latin typeface="Arial" charset="0"/>
              </a:rPr>
              <a:t>Temporary segment: </a:t>
            </a:r>
            <a:r>
              <a:rPr lang="en-US" altLang="en-US" dirty="0">
                <a:latin typeface="Arial" charset="0"/>
              </a:rPr>
              <a:t>A temporary segment is created by the Oracle Database server when a SQL statement needs a temporary database area to complete execution. When the statement finishes execution, the extents in the temporary segment are returned to the system for future use.</a:t>
            </a:r>
          </a:p>
          <a:p>
            <a:pPr lvl="1"/>
            <a:r>
              <a:rPr lang="en-US" altLang="en-US" dirty="0">
                <a:latin typeface="Arial" charset="0"/>
              </a:rPr>
              <a:t>The Oracle Database server dynamically allocates space when the existing extents of a segment become full. Because extents are allocated as needed, the extents of a segment may or may not be contiguous on disk.</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7F9E39F4-C7C0-4638-9BE7-BDED790D9AA7}" type="slidenum">
              <a:rPr lang="en-US" smtClean="0"/>
              <a:t>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761832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With locally managed tablespaces, the Oracle Database server looks for free space to allocate to a new extent by first determining a candidate data file in the tablespace and then searching the data file’s bitmap for the required number of adjacent free blocks. If that data file does not have enough adjacent free space, then the Oracle Database server looks in another data file.</a:t>
            </a:r>
          </a:p>
          <a:p>
            <a:pPr lvl="1"/>
            <a:r>
              <a:rPr lang="en-US" altLang="en-US" dirty="0">
                <a:latin typeface="Arial" charset="0"/>
              </a:rPr>
              <a:t>Two clauses affect the sizing of extents:</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UNIFORM</a:t>
            </a:r>
            <a:r>
              <a:rPr lang="en-US" altLang="en-US" dirty="0">
                <a:latin typeface="Arial" charset="0"/>
              </a:rPr>
              <a:t> clause, the database creates all extents of a uniform size that you specified (or a default size) for any objects created in the tablespace.</a:t>
            </a:r>
          </a:p>
          <a:p>
            <a:pPr lvl="2"/>
            <a:r>
              <a:rPr lang="en-US" altLang="en-US" dirty="0">
                <a:latin typeface="Arial" charset="0"/>
              </a:rPr>
              <a:t>With the </a:t>
            </a:r>
            <a:r>
              <a:rPr lang="en-US" altLang="en-US" dirty="0">
                <a:latin typeface="Courier New" panose="02070309020205020404" pitchFamily="49" charset="0"/>
                <a:cs typeface="Courier New" panose="02070309020205020404" pitchFamily="49" charset="0"/>
              </a:rPr>
              <a:t>AUTOALLOCATE</a:t>
            </a:r>
            <a:r>
              <a:rPr lang="en-US" altLang="en-US" dirty="0">
                <a:latin typeface="Arial" charset="0"/>
              </a:rPr>
              <a:t> clause, the database determines the extent-sizing policy for the tablespace.</a:t>
            </a:r>
          </a:p>
          <a:p>
            <a:pPr lvl="1"/>
            <a:r>
              <a:rPr lang="en-US" altLang="en-US" dirty="0">
                <a:latin typeface="Arial" charset="0"/>
              </a:rPr>
              <a:t>The Oracle Database server provides a Segment Advisor that helps you determine whether an object has space available for reclamation on the basis of the level of space fragmentation within the object.</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13 - </a:t>
            </a:r>
            <a:fld id="{587A7144-A0D8-4E90-BEFD-E2917423E11F}"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93969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When you create a nonpartitioned heap table, table segment creation is deferred to the first row insert. This functionality is enabled by default with the </a:t>
            </a:r>
            <a:r>
              <a:rPr lang="en-US" altLang="en-US" dirty="0">
                <a:latin typeface="Courier New" panose="02070309020205020404" pitchFamily="49" charset="0"/>
                <a:cs typeface="Courier New" panose="02070309020205020404" pitchFamily="49" charset="0"/>
              </a:rPr>
              <a:t>DEFERRED_SEGMENT_CREATION</a:t>
            </a:r>
            <a:r>
              <a:rPr lang="en-US" altLang="en-US" dirty="0"/>
              <a:t> initialization parameter set to </a:t>
            </a:r>
            <a:r>
              <a:rPr lang="en-US" altLang="en-US" dirty="0">
                <a:latin typeface="Courier New" panose="02070309020205020404" pitchFamily="49" charset="0"/>
                <a:cs typeface="Courier New" panose="02070309020205020404" pitchFamily="49" charset="0"/>
              </a:rPr>
              <a:t>TRUE</a:t>
            </a:r>
            <a:r>
              <a:rPr lang="en-US" altLang="en-US" dirty="0"/>
              <a:t>.</a:t>
            </a:r>
          </a:p>
          <a:p>
            <a:pPr lvl="1"/>
            <a:r>
              <a:rPr lang="en-US" altLang="en-US" dirty="0"/>
              <a:t>Advantages of this space allocation method:</a:t>
            </a:r>
          </a:p>
          <a:p>
            <a:pPr lvl="2"/>
            <a:r>
              <a:rPr lang="en-US" altLang="en-US" dirty="0"/>
              <a:t>A significant amount of disk space can be saved for applications that create hundreds or thousands of tables upon installation, many of which might never be populated.</a:t>
            </a:r>
          </a:p>
          <a:p>
            <a:pPr lvl="2"/>
            <a:r>
              <a:rPr lang="en-US" altLang="en-US" dirty="0"/>
              <a:t>The application installation time is reduced.</a:t>
            </a:r>
          </a:p>
          <a:p>
            <a:pPr lvl="1"/>
            <a:r>
              <a:rPr lang="en-US" altLang="en-US" dirty="0"/>
              <a:t>When you insert the first row into the table, the segments are created for the base table, its </a:t>
            </a:r>
            <a:r>
              <a:rPr lang="en-US" altLang="en-US" dirty="0">
                <a:latin typeface="Courier New" panose="02070309020205020404" pitchFamily="49" charset="0"/>
                <a:cs typeface="Courier New" panose="02070309020205020404" pitchFamily="49" charset="0"/>
              </a:rPr>
              <a:t>LOB</a:t>
            </a:r>
            <a:r>
              <a:rPr lang="en-US" altLang="en-US" dirty="0"/>
              <a:t> columns, and its indexes. During segment creation, cursors on the table are invalidated. These operations have a small additional impact on performance.</a:t>
            </a:r>
          </a:p>
          <a:p>
            <a:pPr lvl="1"/>
            <a:r>
              <a:rPr lang="en-US" altLang="en-US" dirty="0"/>
              <a:t>With this allocation method, it is essential that you do proper capacity planning so that the database has enough disk space to handle segment creation when tables are populated.</a:t>
            </a:r>
          </a:p>
        </p:txBody>
      </p:sp>
      <p:sp>
        <p:nvSpPr>
          <p:cNvPr id="20483" name="Slide Image Placeholder 6"/>
          <p:cNvSpPr>
            <a:spLocks noGrp="1" noRot="1" noChangeAspect="1" noTextEdit="1"/>
          </p:cNvSpPr>
          <p:nvPr>
            <p:ph type="sldImg"/>
          </p:nvPr>
        </p:nvSpPr>
        <p:spPr>
          <a:ln/>
        </p:spPr>
      </p:sp>
      <p:sp>
        <p:nvSpPr>
          <p:cNvPr id="5" name="Footer Placeholder 4"/>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13 - </a:t>
            </a:r>
            <a:fld id="{D6B5D22E-0F95-4EBF-B15A-DEDBED46BC15}" type="slidenum">
              <a:rPr lang="en-US" altLang="en-US" smtClean="0"/>
              <a:t>9</a:t>
            </a:fld>
            <a:endParaRPr lang="en-US" altLang="en-US" dirty="0"/>
          </a:p>
        </p:txBody>
      </p:sp>
    </p:spTree>
    <p:extLst>
      <p:ext uri="{BB962C8B-B14F-4D97-AF65-F5344CB8AC3E}">
        <p14:creationId xmlns:p14="http://schemas.microsoft.com/office/powerpoint/2010/main" val="4045350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09235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64985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79748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F243541-5A02-4EBA-8E3E-E868232F7E66}"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30685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243541-5A02-4EBA-8E3E-E868232F7E66}"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377277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F243541-5A02-4EBA-8E3E-E868232F7E66}"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82662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F243541-5A02-4EBA-8E3E-E868232F7E66}"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791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F243541-5A02-4EBA-8E3E-E868232F7E66}"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6334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43541-5A02-4EBA-8E3E-E868232F7E66}"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2264007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43541-5A02-4EBA-8E3E-E868232F7E66}"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396336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243541-5A02-4EBA-8E3E-E868232F7E66}"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DB98577-F87C-4291-B28A-C11D52C8873E}" type="slidenum">
              <a:rPr lang="" smtClean="0"/>
              <a:t>‹#›</a:t>
            </a:fld>
            <a:endParaRPr lang=""/>
          </a:p>
        </p:txBody>
      </p:sp>
    </p:spTree>
    <p:extLst>
      <p:ext uri="{BB962C8B-B14F-4D97-AF65-F5344CB8AC3E}">
        <p14:creationId xmlns:p14="http://schemas.microsoft.com/office/powerpoint/2010/main" val="11875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3541-5A02-4EBA-8E3E-E868232F7E66}"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B98577-F87C-4291-B28A-C11D52C8873E}" type="slidenum">
              <a:rPr lang="" smtClean="0"/>
              <a:t>‹#›</a:t>
            </a:fld>
            <a:endParaRPr lang=""/>
          </a:p>
        </p:txBody>
      </p:sp>
    </p:spTree>
    <p:extLst>
      <p:ext uri="{BB962C8B-B14F-4D97-AF65-F5344CB8AC3E}">
        <p14:creationId xmlns:p14="http://schemas.microsoft.com/office/powerpoint/2010/main" val="305190876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3.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971800"/>
            <a:ext cx="10512862" cy="1325563"/>
          </a:xfrm>
        </p:spPr>
        <p:txBody>
          <a:bodyPr/>
          <a:lstStyle/>
          <a:p>
            <a:r>
              <a:rPr lang="en-US" dirty="0"/>
              <a:t>Managing Storage Space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Controlling Deferred Segment </a:t>
            </a:r>
            <a:r>
              <a:rPr lang="en-US" dirty="0" smtClean="0"/>
              <a:t>Creation</a:t>
            </a:r>
            <a:br>
              <a:rPr lang="en-US" dirty="0" smtClean="0"/>
            </a:br>
            <a:endParaRPr lang="en-US" altLang="es-MX" dirty="0"/>
          </a:p>
        </p:txBody>
      </p:sp>
      <p:sp>
        <p:nvSpPr>
          <p:cNvPr id="9219" name="Content Placeholder 9"/>
          <p:cNvSpPr>
            <a:spLocks noGrp="1"/>
          </p:cNvSpPr>
          <p:nvPr>
            <p:ph idx="1"/>
          </p:nvPr>
        </p:nvSpPr>
        <p:spPr>
          <a:xfrm>
            <a:off x="622138" y="1242485"/>
            <a:ext cx="10944549" cy="2655421"/>
          </a:xfrm>
        </p:spPr>
        <p:txBody>
          <a:bodyPr/>
          <a:lstStyle/>
          <a:p>
            <a:pPr lvl="1">
              <a:buClr>
                <a:schemeClr val="accent1"/>
              </a:buClr>
              <a:defRPr/>
            </a:pPr>
            <a:r>
              <a:rPr lang="en-US" dirty="0"/>
              <a:t>With the </a:t>
            </a:r>
            <a:r>
              <a:rPr lang="en-US" dirty="0">
                <a:latin typeface="Courier New" panose="02070309020205020404" pitchFamily="49" charset="0"/>
                <a:cs typeface="Courier New" panose="02070309020205020404" pitchFamily="49" charset="0"/>
              </a:rPr>
              <a:t>DEFERRED_SEGMENT_CREATION</a:t>
            </a:r>
            <a:r>
              <a:rPr lang="en-US" dirty="0"/>
              <a:t> parameter:</a:t>
            </a:r>
          </a:p>
          <a:p>
            <a:pPr lvl="2">
              <a:buClr>
                <a:schemeClr val="accent1"/>
              </a:buClr>
              <a:defRPr/>
            </a:pPr>
            <a:r>
              <a:rPr lang="en-US" dirty="0"/>
              <a:t>Initialization parameter file</a:t>
            </a:r>
          </a:p>
          <a:p>
            <a:pPr lvl="2">
              <a:buClr>
                <a:schemeClr val="accent1"/>
              </a:buClr>
              <a:defRPr/>
            </a:pP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command</a:t>
            </a:r>
          </a:p>
          <a:p>
            <a:pPr lvl="2">
              <a:buClr>
                <a:schemeClr val="accent1"/>
              </a:buClr>
              <a:defRPr/>
            </a:pP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SYSTEM</a:t>
            </a:r>
            <a:r>
              <a:rPr lang="en-US" dirty="0"/>
              <a:t> command</a:t>
            </a:r>
          </a:p>
          <a:p>
            <a:pPr lvl="1">
              <a:buClr>
                <a:schemeClr val="accent1"/>
              </a:buClr>
              <a:defRPr/>
            </a:pPr>
            <a:r>
              <a:rPr lang="en-US" dirty="0"/>
              <a:t>With the </a:t>
            </a:r>
            <a:r>
              <a:rPr lang="en-US" dirty="0">
                <a:latin typeface="Courier New" panose="02070309020205020404" pitchFamily="49" charset="0"/>
                <a:cs typeface="Courier New" panose="02070309020205020404" pitchFamily="49" charset="0"/>
              </a:rPr>
              <a:t>SEGMENT</a:t>
            </a:r>
            <a:r>
              <a:rPr lang="en-US" dirty="0"/>
              <a:t> </a:t>
            </a:r>
            <a:r>
              <a:rPr lang="en-US" dirty="0">
                <a:latin typeface="Courier New" panose="02070309020205020404" pitchFamily="49" charset="0"/>
                <a:cs typeface="Courier New" panose="02070309020205020404" pitchFamily="49" charset="0"/>
              </a:rPr>
              <a:t>CREATION</a:t>
            </a:r>
            <a:r>
              <a:rPr lang="en-US" dirty="0"/>
              <a:t> clause:</a:t>
            </a:r>
          </a:p>
          <a:p>
            <a:pPr lvl="2">
              <a:buClr>
                <a:schemeClr val="accent1"/>
              </a:buClr>
              <a:defRPr/>
            </a:pPr>
            <a:r>
              <a:rPr lang="en-US" dirty="0">
                <a:latin typeface="Courier New" panose="02070309020205020404" pitchFamily="49" charset="0"/>
                <a:cs typeface="Courier New" panose="02070309020205020404" pitchFamily="49" charset="0"/>
              </a:rPr>
              <a:t>IMMEDIATE</a:t>
            </a:r>
          </a:p>
          <a:p>
            <a:pPr lvl="2">
              <a:buClr>
                <a:schemeClr val="accent1"/>
              </a:buClr>
              <a:defRPr/>
            </a:pPr>
            <a:r>
              <a:rPr lang="en-US" dirty="0">
                <a:latin typeface="Courier New" panose="02070309020205020404" pitchFamily="49" charset="0"/>
                <a:cs typeface="Courier New" panose="02070309020205020404" pitchFamily="49" charset="0"/>
              </a:rPr>
              <a:t>DEFERRED</a:t>
            </a:r>
            <a:r>
              <a:rPr lang="en-US" dirty="0"/>
              <a:t> (default)</a:t>
            </a:r>
          </a:p>
        </p:txBody>
      </p:sp>
      <p:sp>
        <p:nvSpPr>
          <p:cNvPr id="4" name="Content Placeholder 2"/>
          <p:cNvSpPr txBox="1">
            <a:spLocks/>
          </p:cNvSpPr>
          <p:nvPr/>
        </p:nvSpPr>
        <p:spPr bwMode="gray">
          <a:xfrm>
            <a:off x="731520" y="3982879"/>
            <a:ext cx="10750394"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CREATE TABLE SEG_TAB3(C1 number, C2 number)</a:t>
            </a:r>
          </a:p>
          <a:p>
            <a:pPr marL="609493" indent="-609493" defTabSz="533307">
              <a:tabLst>
                <a:tab pos="533307" algn="r"/>
                <a:tab pos="897310" algn="l"/>
              </a:tabLst>
              <a:defRPr/>
            </a:pPr>
            <a:r>
              <a:rPr lang="en-US" b="1" dirty="0">
                <a:latin typeface="Courier New" pitchFamily="49" charset="0"/>
              </a:rPr>
              <a:t>   SEGMENT CREATION IMMEDIATE TABLESPACE SEG_TBS;</a:t>
            </a:r>
          </a:p>
          <a:p>
            <a:pPr marL="609493" indent="-609493" defTabSz="533307">
              <a:tabLst>
                <a:tab pos="533307" algn="r"/>
                <a:tab pos="897310" algn="l"/>
              </a:tabLst>
              <a:defRPr/>
            </a:pPr>
            <a:r>
              <a:rPr lang="en-US" b="1" dirty="0">
                <a:latin typeface="Courier New" pitchFamily="49" charset="0"/>
              </a:rPr>
              <a:t>CREATE TABLE SEG_TAB4(C1 number, C2 number)</a:t>
            </a:r>
          </a:p>
          <a:p>
            <a:pPr marL="609493" indent="-609493" defTabSz="533307">
              <a:tabLst>
                <a:tab pos="533307" algn="r"/>
                <a:tab pos="897310" algn="l"/>
              </a:tabLst>
              <a:defRPr/>
            </a:pPr>
            <a:r>
              <a:rPr lang="en-US" b="1" dirty="0">
                <a:latin typeface="Courier New" pitchFamily="49" charset="0"/>
              </a:rPr>
              <a:t>   SEGMENT CREATION DEFERRED;    </a:t>
            </a:r>
          </a:p>
        </p:txBody>
      </p:sp>
    </p:spTree>
    <p:custDataLst>
      <p:tags r:id="rId1"/>
    </p:custDataLst>
    <p:extLst>
      <p:ext uri="{BB962C8B-B14F-4D97-AF65-F5344CB8AC3E}">
        <p14:creationId xmlns:p14="http://schemas.microsoft.com/office/powerpoint/2010/main" val="358989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Restrictions and Exceptions</a:t>
            </a:r>
            <a:endParaRPr lang="en-US" altLang="es-MX" dirty="0"/>
          </a:p>
        </p:txBody>
      </p:sp>
      <p:sp>
        <p:nvSpPr>
          <p:cNvPr id="9219" name="Content Placeholder 9"/>
          <p:cNvSpPr>
            <a:spLocks noGrp="1"/>
          </p:cNvSpPr>
          <p:nvPr>
            <p:ph idx="1"/>
          </p:nvPr>
        </p:nvSpPr>
        <p:spPr>
          <a:xfrm>
            <a:off x="622138" y="1242485"/>
            <a:ext cx="10944549" cy="1234519"/>
          </a:xfrm>
        </p:spPr>
        <p:txBody>
          <a:bodyPr>
            <a:normAutofit lnSpcReduction="10000"/>
          </a:bodyPr>
          <a:lstStyle/>
          <a:p>
            <a:pPr>
              <a:defRPr/>
            </a:pPr>
            <a:r>
              <a:rPr lang="en-US" dirty="0">
                <a:latin typeface="+mn-lt"/>
              </a:rPr>
              <a:t>Segment creation on demand is not for the following:</a:t>
            </a:r>
          </a:p>
          <a:p>
            <a:pPr lvl="1">
              <a:defRPr/>
            </a:pPr>
            <a:r>
              <a:rPr lang="en-US" dirty="0">
                <a:latin typeface="+mn-lt"/>
              </a:rPr>
              <a:t>IOTs, clustered tables, or other special tables</a:t>
            </a:r>
          </a:p>
          <a:p>
            <a:pPr lvl="1">
              <a:defRPr/>
            </a:pPr>
            <a:r>
              <a:rPr lang="en-US" dirty="0">
                <a:latin typeface="+mn-lt"/>
              </a:rPr>
              <a:t>Tables in dictionary-managed tablespaces</a:t>
            </a:r>
          </a:p>
        </p:txBody>
      </p:sp>
    </p:spTree>
    <p:custDataLst>
      <p:tags r:id="rId1"/>
    </p:custDataLst>
    <p:extLst>
      <p:ext uri="{BB962C8B-B14F-4D97-AF65-F5344CB8AC3E}">
        <p14:creationId xmlns:p14="http://schemas.microsoft.com/office/powerpoint/2010/main" val="7467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241428"/>
            <a:ext cx="10133230" cy="549274"/>
          </a:xfrm>
        </p:spPr>
        <p:txBody>
          <a:bodyPr>
            <a:normAutofit fontScale="90000"/>
          </a:bodyPr>
          <a:lstStyle/>
          <a:p>
            <a:pPr eaLnBrk="1" hangingPunct="1"/>
            <a:r>
              <a:rPr lang="en-US" dirty="0"/>
              <a:t>Space-Saving Features</a:t>
            </a:r>
            <a:endParaRPr lang="en-US" altLang="es-MX" dirty="0"/>
          </a:p>
        </p:txBody>
      </p:sp>
      <p:sp>
        <p:nvSpPr>
          <p:cNvPr id="9219" name="Content Placeholder 9"/>
          <p:cNvSpPr>
            <a:spLocks noGrp="1"/>
          </p:cNvSpPr>
          <p:nvPr>
            <p:ph idx="1"/>
          </p:nvPr>
        </p:nvSpPr>
        <p:spPr>
          <a:xfrm>
            <a:off x="622138" y="1242485"/>
            <a:ext cx="10944549" cy="2550264"/>
          </a:xfrm>
        </p:spPr>
        <p:txBody>
          <a:bodyPr/>
          <a:lstStyle/>
          <a:p>
            <a:pPr lvl="1">
              <a:buClr>
                <a:schemeClr val="accent1"/>
              </a:buClr>
              <a:defRPr/>
            </a:pPr>
            <a:r>
              <a:rPr lang="en-US" dirty="0"/>
              <a:t>No segments for unusable indexes and index partitions</a:t>
            </a:r>
          </a:p>
          <a:p>
            <a:pPr lvl="1">
              <a:buClr>
                <a:schemeClr val="accent1"/>
              </a:buClr>
              <a:defRPr/>
            </a:pPr>
            <a:r>
              <a:rPr lang="en-US" dirty="0"/>
              <a:t>Creating an index without a segment:</a:t>
            </a:r>
          </a:p>
          <a:p>
            <a:pPr marL="91440" lvl="1" indent="0">
              <a:buClr>
                <a:schemeClr val="accent1"/>
              </a:buClr>
              <a:buNone/>
              <a:defRPr/>
            </a:pPr>
            <a:endParaRPr lang="en-US" dirty="0"/>
          </a:p>
          <a:p>
            <a:pPr lvl="1">
              <a:buClr>
                <a:schemeClr val="accent1"/>
              </a:buClr>
              <a:defRPr/>
            </a:pPr>
            <a:r>
              <a:rPr lang="en-US" dirty="0"/>
              <a:t>Removing any allocated space for an index:</a:t>
            </a:r>
          </a:p>
          <a:p>
            <a:pPr lvl="1">
              <a:buClr>
                <a:schemeClr val="accent1"/>
              </a:buClr>
              <a:defRPr/>
            </a:pPr>
            <a:endParaRPr lang="en-US" dirty="0"/>
          </a:p>
          <a:p>
            <a:pPr lvl="1">
              <a:buClr>
                <a:schemeClr val="accent1"/>
              </a:buClr>
              <a:defRPr/>
            </a:pPr>
            <a:r>
              <a:rPr lang="en-US" dirty="0"/>
              <a:t>Creating the segment for an index:</a:t>
            </a:r>
          </a:p>
        </p:txBody>
      </p:sp>
      <p:sp>
        <p:nvSpPr>
          <p:cNvPr id="4" name="Content Placeholder 2"/>
          <p:cNvSpPr txBox="1">
            <a:spLocks/>
          </p:cNvSpPr>
          <p:nvPr/>
        </p:nvSpPr>
        <p:spPr bwMode="gray">
          <a:xfrm>
            <a:off x="989012" y="1993285"/>
            <a:ext cx="10087292"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CREATE INDEX test_i1 ON seg_test(c) UNUSABLE</a:t>
            </a:r>
          </a:p>
        </p:txBody>
      </p:sp>
      <p:sp>
        <p:nvSpPr>
          <p:cNvPr id="6" name="Content Placeholder 2"/>
          <p:cNvSpPr txBox="1">
            <a:spLocks/>
          </p:cNvSpPr>
          <p:nvPr/>
        </p:nvSpPr>
        <p:spPr bwMode="gray">
          <a:xfrm>
            <a:off x="989012" y="2819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INDEX test_i UNUSABLE</a:t>
            </a:r>
          </a:p>
        </p:txBody>
      </p:sp>
      <p:sp>
        <p:nvSpPr>
          <p:cNvPr id="7" name="Content Placeholder 2"/>
          <p:cNvSpPr txBox="1">
            <a:spLocks/>
          </p:cNvSpPr>
          <p:nvPr/>
        </p:nvSpPr>
        <p:spPr bwMode="gray">
          <a:xfrm>
            <a:off x="989012" y="3645515"/>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ALTER INDEX test_i REBUILD</a:t>
            </a:r>
          </a:p>
        </p:txBody>
      </p:sp>
    </p:spTree>
    <p:custDataLst>
      <p:tags r:id="rId1"/>
    </p:custDataLst>
    <p:extLst>
      <p:ext uri="{BB962C8B-B14F-4D97-AF65-F5344CB8AC3E}">
        <p14:creationId xmlns:p14="http://schemas.microsoft.com/office/powerpoint/2010/main" val="379328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055812" y="3365149"/>
            <a:ext cx="7708087" cy="75934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1" name="Title 1"/>
          <p:cNvSpPr>
            <a:spLocks noGrp="1"/>
          </p:cNvSpPr>
          <p:nvPr>
            <p:ph type="title"/>
          </p:nvPr>
        </p:nvSpPr>
        <p:spPr>
          <a:xfrm>
            <a:off x="836612" y="61743"/>
            <a:ext cx="10285630" cy="522657"/>
          </a:xfrm>
        </p:spPr>
        <p:txBody>
          <a:bodyPr>
            <a:normAutofit fontScale="90000"/>
          </a:bodyPr>
          <a:lstStyle/>
          <a:p>
            <a:pPr eaLnBrk="1" hangingPunct="1"/>
            <a:r>
              <a:rPr lang="en-US" altLang="en-US" dirty="0"/>
              <a:t>Private Temporary Tables</a:t>
            </a:r>
          </a:p>
        </p:txBody>
      </p:sp>
      <p:sp>
        <p:nvSpPr>
          <p:cNvPr id="14339" name="Rectangle 31"/>
          <p:cNvSpPr>
            <a:spLocks noGrp="1" noChangeArrowheads="1"/>
          </p:cNvSpPr>
          <p:nvPr>
            <p:ph idx="1"/>
          </p:nvPr>
        </p:nvSpPr>
        <p:spPr>
          <a:xfrm>
            <a:off x="73133" y="1211199"/>
            <a:ext cx="10944225" cy="3935412"/>
          </a:xfrm>
        </p:spPr>
        <p:txBody>
          <a:bodyPr>
            <a:normAutofit fontScale="62500" lnSpcReduction="20000"/>
          </a:bodyPr>
          <a:lstStyle/>
          <a:p>
            <a:pPr eaLnBrk="1" hangingPunct="1">
              <a:defRPr/>
            </a:pPr>
            <a:r>
              <a:rPr lang="en-US" altLang="en-US" dirty="0"/>
              <a:t>Private Temporary Tables (PTTs) exist only for the session that creates them.</a:t>
            </a:r>
          </a:p>
          <a:p>
            <a:pPr lvl="1" eaLnBrk="1" hangingPunct="1">
              <a:defRPr/>
            </a:pPr>
            <a:r>
              <a:rPr lang="en-US" altLang="en-US" dirty="0"/>
              <a:t>You can create a PTT with the </a:t>
            </a:r>
            <a:r>
              <a:rPr lang="en-US" altLang="en-US" dirty="0">
                <a:latin typeface="Courier New" panose="02070309020205020404" pitchFamily="49" charset="0"/>
                <a:cs typeface="Courier New" panose="02070309020205020404" pitchFamily="49" charset="0"/>
              </a:rPr>
              <a:t>CREATE PRIVATE TEMPORARY TABLE </a:t>
            </a:r>
            <a:r>
              <a:rPr lang="en-US" altLang="en-US" dirty="0"/>
              <a:t>statement.</a:t>
            </a:r>
          </a:p>
          <a:p>
            <a:pPr lvl="1" eaLnBrk="1" hangingPunct="1">
              <a:defRPr/>
            </a:pPr>
            <a:r>
              <a:rPr lang="en-US" altLang="en-US" dirty="0"/>
              <a:t>The table name must start with </a:t>
            </a:r>
            <a:r>
              <a:rPr lang="en-US" altLang="en-US" dirty="0">
                <a:latin typeface="Courier New" panose="02070309020205020404" pitchFamily="49" charset="0"/>
                <a:cs typeface="Courier New" panose="02070309020205020404" pitchFamily="49" charset="0"/>
              </a:rPr>
              <a:t>ORA$PTT_</a:t>
            </a:r>
            <a:r>
              <a:rPr lang="en-US" altLang="en-US" dirty="0">
                <a:latin typeface="+mj-lt"/>
                <a:cs typeface="Courier New" panose="02070309020205020404" pitchFamily="49" charset="0"/>
              </a:rPr>
              <a:t> </a:t>
            </a:r>
            <a:r>
              <a:rPr lang="en-US" altLang="en-US" dirty="0" smtClean="0">
                <a:latin typeface="+mj-lt"/>
                <a:cs typeface="Courier New" panose="02070309020205020404" pitchFamily="49" charset="0"/>
              </a:rPr>
              <a:t>:</a:t>
            </a:r>
            <a:endParaRPr lang="en-US" altLang="en-US" dirty="0">
              <a:latin typeface="+mj-lt"/>
            </a:endParaRPr>
          </a:p>
          <a:p>
            <a:pPr lvl="1" eaLnBrk="1" hangingPunct="1">
              <a:defRPr/>
            </a:pPr>
            <a:endParaRPr lang="fr-FR" altLang="en-US" sz="3600" dirty="0"/>
          </a:p>
          <a:p>
            <a:pPr lvl="1" eaLnBrk="1" hangingPunct="1">
              <a:defRPr/>
            </a:pPr>
            <a:endParaRPr lang="en-US" altLang="en-US" dirty="0" smtClean="0"/>
          </a:p>
          <a:p>
            <a:pPr lvl="1" eaLnBrk="1" hangingPunct="1">
              <a:defRPr/>
            </a:pPr>
            <a:endParaRPr lang="en-US" altLang="en-US" dirty="0"/>
          </a:p>
          <a:p>
            <a:pPr lvl="1" eaLnBrk="1" hangingPunct="1">
              <a:defRPr/>
            </a:pPr>
            <a:endParaRPr lang="en-US" altLang="en-US" dirty="0" smtClean="0"/>
          </a:p>
          <a:p>
            <a:pPr lvl="1" eaLnBrk="1" hangingPunct="1">
              <a:defRPr/>
            </a:pPr>
            <a:r>
              <a:rPr lang="en-US" altLang="en-US" dirty="0" smtClean="0"/>
              <a:t>The </a:t>
            </a:r>
            <a:r>
              <a:rPr lang="en-US" altLang="en-US" dirty="0">
                <a:latin typeface="Courier New" panose="02070309020205020404" pitchFamily="49" charset="0"/>
                <a:cs typeface="Courier New" panose="02070309020205020404" pitchFamily="49" charset="0"/>
              </a:rPr>
              <a:t>CREATE PRIVATE TEMPORARY TABLE </a:t>
            </a:r>
            <a:r>
              <a:rPr lang="en-US" altLang="en-US" dirty="0"/>
              <a:t>statement does not commit a transaction.</a:t>
            </a:r>
          </a:p>
          <a:p>
            <a:pPr lvl="1" eaLnBrk="1" hangingPunct="1">
              <a:defRPr/>
            </a:pPr>
            <a:r>
              <a:rPr lang="en-US" altLang="en-US" dirty="0"/>
              <a:t>Two concurrent sessions may have a PTT with the same name but different shape</a:t>
            </a:r>
            <a:r>
              <a:rPr lang="en-US" altLang="en-US" dirty="0" smtClean="0"/>
              <a:t>.</a:t>
            </a:r>
            <a:endParaRPr lang="en-US" altLang="en-US" dirty="0"/>
          </a:p>
          <a:p>
            <a:pPr lvl="1" eaLnBrk="1" hangingPunct="1">
              <a:defRPr/>
            </a:pPr>
            <a:endParaRPr lang="en-US" altLang="en-US" sz="4000" dirty="0" smtClean="0"/>
          </a:p>
          <a:p>
            <a:pPr lvl="1" eaLnBrk="1" hangingPunct="1">
              <a:defRPr/>
            </a:pPr>
            <a:endParaRPr lang="en-US" altLang="en-US" sz="4000" dirty="0" smtClean="0"/>
          </a:p>
          <a:p>
            <a:pPr lvl="1" eaLnBrk="1" hangingPunct="1">
              <a:defRPr/>
            </a:pPr>
            <a:endParaRPr lang="en-US" altLang="en-US" sz="4000" dirty="0" smtClean="0"/>
          </a:p>
          <a:p>
            <a:pPr marL="457063" lvl="1" indent="0" eaLnBrk="1" hangingPunct="1">
              <a:buNone/>
              <a:defRPr/>
            </a:pPr>
            <a:endParaRPr lang="en-US" altLang="en-US" sz="4000" dirty="0"/>
          </a:p>
          <a:p>
            <a:pPr lvl="1" eaLnBrk="1" hangingPunct="1">
              <a:defRPr/>
            </a:pPr>
            <a:r>
              <a:rPr lang="en-US" altLang="en-US" sz="2600" dirty="0" smtClean="0"/>
              <a:t>PTT </a:t>
            </a:r>
            <a:r>
              <a:rPr lang="en-US" altLang="en-US" sz="2600" dirty="0"/>
              <a:t>definition and contents are automatically dropped at the end of a session or transaction.</a:t>
            </a:r>
          </a:p>
        </p:txBody>
      </p:sp>
      <p:sp>
        <p:nvSpPr>
          <p:cNvPr id="4" name="Content Placeholder 2"/>
          <p:cNvSpPr txBox="1">
            <a:spLocks/>
          </p:cNvSpPr>
          <p:nvPr/>
        </p:nvSpPr>
        <p:spPr bwMode="gray">
          <a:xfrm>
            <a:off x="1293812" y="2383532"/>
            <a:ext cx="10750394" cy="42192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72000">
            <a:spAutoFit/>
          </a:bodyPr>
          <a:lstStyle/>
          <a:p>
            <a:pPr eaLnBrk="1" hangingPunct="1">
              <a:defRPr/>
            </a:pPr>
            <a:r>
              <a:rPr lang="en-US" sz="1600" b="1" dirty="0">
                <a:solidFill>
                  <a:srgbClr val="000000"/>
                </a:solidFill>
                <a:latin typeface="Courier New" pitchFamily="49" charset="0"/>
                <a:cs typeface="Courier New" pitchFamily="49" charset="0"/>
              </a:rPr>
              <a:t>SQL&gt; CREATE </a:t>
            </a:r>
            <a:r>
              <a:rPr lang="en-US" sz="1600" b="1" dirty="0">
                <a:solidFill>
                  <a:schemeClr val="accent1"/>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TEMPORARY TABLE </a:t>
            </a:r>
            <a:r>
              <a:rPr lang="en-US" sz="1600" b="1" dirty="0">
                <a:solidFill>
                  <a:schemeClr val="accent1"/>
                </a:solidFill>
                <a:latin typeface="Courier New" pitchFamily="49" charset="0"/>
                <a:cs typeface="Courier New" pitchFamily="49" charset="0"/>
              </a:rPr>
              <a:t>ORA$PTT</a:t>
            </a:r>
            <a:r>
              <a:rPr lang="en-US" sz="1600" b="1" dirty="0">
                <a:solidFill>
                  <a:srgbClr val="000000"/>
                </a:solidFill>
                <a:latin typeface="Courier New" pitchFamily="49" charset="0"/>
                <a:cs typeface="Courier New" pitchFamily="49" charset="0"/>
              </a:rPr>
              <a:t>_mine (c1 DATE, … c3 NUMBER(10,2));</a:t>
            </a:r>
            <a:endParaRPr lang="en-US" b="1" dirty="0">
              <a:solidFill>
                <a:srgbClr val="000000"/>
              </a:solidFill>
              <a:latin typeface="Courier New" pitchFamily="49" charset="0"/>
            </a:endParaRPr>
          </a:p>
        </p:txBody>
      </p:sp>
      <p:sp>
        <p:nvSpPr>
          <p:cNvPr id="12296" name="Vertical Scroll 87"/>
          <p:cNvSpPr>
            <a:spLocks noChangeArrowheads="1"/>
          </p:cNvSpPr>
          <p:nvPr/>
        </p:nvSpPr>
        <p:spPr bwMode="auto">
          <a:xfrm>
            <a:off x="8761412" y="488612"/>
            <a:ext cx="2736850" cy="504825"/>
          </a:xfrm>
          <a:prstGeom prst="verticalScroll">
            <a:avLst>
              <a:gd name="adj" fmla="val 1250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algn="ctr">
            <a:solidFill>
              <a:schemeClr val="tx1"/>
            </a:solidFill>
            <a:round/>
            <a:headEnd type="none" w="sm" len="sm"/>
            <a:tailEnd type="none" w="sm" len="sm"/>
          </a:ln>
          <a:extLst/>
        </p:spPr>
        <p:txBody>
          <a:bodyPr anchor="ctr"/>
          <a:lstStyle>
            <a:lvl1pPr marL="119063" indent="-119063">
              <a:spcBef>
                <a:spcPts val="900"/>
              </a:spcBef>
              <a:buClr>
                <a:srgbClr val="000000"/>
              </a:buClr>
              <a:buFont typeface="Arial" panose="020B0604020202020204" pitchFamily="34" charset="0"/>
              <a:defRPr sz="2100">
                <a:solidFill>
                  <a:srgbClr val="000000"/>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000000"/>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000000"/>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000000"/>
                </a:solidFill>
                <a:latin typeface="Arial" panose="020B0604020202020204" pitchFamily="34" charset="0"/>
              </a:defRPr>
            </a:lvl9pPr>
          </a:lstStyle>
          <a:p>
            <a:pPr eaLnBrk="1" hangingPunct="1">
              <a:lnSpc>
                <a:spcPct val="90000"/>
              </a:lnSpc>
              <a:spcBef>
                <a:spcPct val="50000"/>
              </a:spcBef>
              <a:buClr>
                <a:schemeClr val="accent1"/>
              </a:buClr>
              <a:buFontTx/>
              <a:buNone/>
            </a:pPr>
            <a:r>
              <a:rPr lang="en-US" altLang="en-US" sz="1200" b="1" dirty="0">
                <a:latin typeface="Courier New" panose="02070309020205020404" pitchFamily="49" charset="0"/>
                <a:cs typeface="Courier New" panose="02070309020205020404" pitchFamily="49" charset="0"/>
              </a:rPr>
              <a:t>USER_PRIVATE_TEMP_TABLES</a:t>
            </a:r>
            <a:endParaRPr lang="en-US" altLang="en-US" sz="1000" b="1" dirty="0">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710118" y="5626398"/>
            <a:ext cx="10750394" cy="38276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72000" rIns="16930" bIns="36000" anchor="ctr">
            <a:spAutoFit/>
          </a:bodyPr>
          <a:lstStyle/>
          <a:p>
            <a:pPr eaLnBrk="1" hangingPunct="1">
              <a:defRPr/>
            </a:pPr>
            <a:r>
              <a:rPr lang="en-US" sz="1600" b="1" dirty="0">
                <a:solidFill>
                  <a:srgbClr val="000000"/>
                </a:solidFill>
                <a:latin typeface="Courier New" pitchFamily="49" charset="0"/>
                <a:cs typeface="Courier New" pitchFamily="49" charset="0"/>
              </a:rPr>
              <a:t>SQL&gt; DROP TABLE </a:t>
            </a:r>
            <a:r>
              <a:rPr lang="en-US" sz="1600" b="1" dirty="0">
                <a:solidFill>
                  <a:srgbClr val="FF0000"/>
                </a:solidFill>
                <a:latin typeface="Courier New" pitchFamily="49" charset="0"/>
                <a:cs typeface="Courier New" pitchFamily="49" charset="0"/>
              </a:rPr>
              <a:t>ORA$PTT_</a:t>
            </a:r>
            <a:r>
              <a:rPr lang="en-US" sz="1600" b="1" dirty="0">
                <a:solidFill>
                  <a:srgbClr val="000000"/>
                </a:solidFill>
                <a:latin typeface="Courier New" pitchFamily="49" charset="0"/>
                <a:cs typeface="Courier New" pitchFamily="49" charset="0"/>
              </a:rPr>
              <a:t>mine;</a:t>
            </a:r>
            <a:r>
              <a:rPr lang="en-US" sz="1600" b="1" dirty="0">
                <a:latin typeface="Courier New" pitchFamily="49" charset="0"/>
              </a:rPr>
              <a:t>               </a:t>
            </a:r>
          </a:p>
        </p:txBody>
      </p:sp>
      <p:sp>
        <p:nvSpPr>
          <p:cNvPr id="8" name="Content Placeholder 2"/>
          <p:cNvSpPr txBox="1">
            <a:spLocks/>
          </p:cNvSpPr>
          <p:nvPr/>
        </p:nvSpPr>
        <p:spPr bwMode="gray">
          <a:xfrm>
            <a:off x="693625" y="4956619"/>
            <a:ext cx="10750394" cy="53054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0" rIns="16930" bIns="0" anchor="ctr">
            <a:spAutoFit/>
          </a:bodyPr>
          <a:lstStyle/>
          <a:p>
            <a:pPr eaLnBrk="1" hangingPunct="1">
              <a:defRPr/>
            </a:pPr>
            <a:r>
              <a:rPr lang="en-US" sz="1600" b="1" dirty="0">
                <a:solidFill>
                  <a:srgbClr val="000000"/>
                </a:solidFill>
                <a:latin typeface="Courier New" pitchFamily="49" charset="0"/>
                <a:cs typeface="Courier New" pitchFamily="49" charset="0"/>
              </a:rPr>
              <a:t>SQL&gt; CREATE </a:t>
            </a:r>
            <a:r>
              <a:rPr lang="en-US" sz="1600" b="1" dirty="0">
                <a:solidFill>
                  <a:schemeClr val="accent1"/>
                </a:solidFill>
                <a:latin typeface="Courier New" pitchFamily="49" charset="0"/>
                <a:cs typeface="Courier New" pitchFamily="49" charset="0"/>
              </a:rPr>
              <a:t>PRIVATE</a:t>
            </a: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TEMPORARY TABLE </a:t>
            </a:r>
            <a:r>
              <a:rPr lang="en-US" sz="1600" b="1" dirty="0">
                <a:solidFill>
                  <a:srgbClr val="FF0000"/>
                </a:solidFill>
                <a:latin typeface="Courier New" pitchFamily="49" charset="0"/>
                <a:cs typeface="Courier New" pitchFamily="49" charset="0"/>
              </a:rPr>
              <a:t>ORA$PTT_</a:t>
            </a:r>
            <a:r>
              <a:rPr lang="en-US" sz="1600" b="1" dirty="0">
                <a:solidFill>
                  <a:srgbClr val="000000"/>
                </a:solidFill>
                <a:latin typeface="Courier New" pitchFamily="49" charset="0"/>
                <a:cs typeface="Courier New" pitchFamily="49" charset="0"/>
              </a:rPr>
              <a:t>mine (c1 DATE …) </a:t>
            </a:r>
            <a:r>
              <a:rPr lang="en-US" sz="1600" b="1" dirty="0">
                <a:latin typeface="Courier New" pitchFamily="49" charset="0"/>
                <a:cs typeface="Courier New" pitchFamily="49" charset="0"/>
              </a:rPr>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ON COMMIT PRESERVE DEFINITION;</a:t>
            </a:r>
            <a:r>
              <a:rPr lang="en-US" sz="1600" b="1" dirty="0">
                <a:solidFill>
                  <a:srgbClr val="000000"/>
                </a:solidFill>
                <a:latin typeface="Courier New" pitchFamily="49" charset="0"/>
              </a:rPr>
              <a:t>               </a:t>
            </a:r>
          </a:p>
        </p:txBody>
      </p:sp>
      <p:pic>
        <p:nvPicPr>
          <p:cNvPr id="12304" name="Picture 22" descr="tab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914" y="3468712"/>
            <a:ext cx="681037"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6"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4342" y="4012305"/>
            <a:ext cx="712787"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TextBox 15"/>
          <p:cNvSpPr txBox="1">
            <a:spLocks noChangeArrowheads="1"/>
          </p:cNvSpPr>
          <p:nvPr/>
        </p:nvSpPr>
        <p:spPr bwMode="auto">
          <a:xfrm>
            <a:off x="7420880" y="3612781"/>
            <a:ext cx="15843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nSpc>
                <a:spcPct val="90000"/>
              </a:lnSpc>
            </a:pPr>
            <a:r>
              <a:rPr lang="en-US" altLang="en-US" sz="1400" b="1" dirty="0" err="1" smtClean="0">
                <a:solidFill>
                  <a:srgbClr val="000000"/>
                </a:solidFill>
              </a:rPr>
              <a:t>ORA$PTT_mine</a:t>
            </a:r>
            <a:endParaRPr lang="en-US" altLang="en-US" sz="1400" b="1" dirty="0">
              <a:solidFill>
                <a:srgbClr val="000000"/>
              </a:solidFill>
            </a:endParaRPr>
          </a:p>
          <a:p>
            <a:pPr>
              <a:lnSpc>
                <a:spcPct val="90000"/>
              </a:lnSpc>
            </a:pPr>
            <a:endParaRPr lang="en-US" altLang="en-US" sz="1400" b="1" dirty="0">
              <a:solidFill>
                <a:srgbClr val="000000"/>
              </a:solidFill>
            </a:endParaRPr>
          </a:p>
        </p:txBody>
      </p:sp>
      <p:sp>
        <p:nvSpPr>
          <p:cNvPr id="12311" name="TextBox 19"/>
          <p:cNvSpPr txBox="1">
            <a:spLocks noChangeArrowheads="1"/>
          </p:cNvSpPr>
          <p:nvPr/>
        </p:nvSpPr>
        <p:spPr bwMode="auto">
          <a:xfrm>
            <a:off x="2507221" y="3670920"/>
            <a:ext cx="158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lnSpc>
                <a:spcPct val="90000"/>
              </a:lnSpc>
            </a:pPr>
            <a:r>
              <a:rPr lang="en-US" altLang="en-US" sz="1400" b="1" dirty="0">
                <a:solidFill>
                  <a:srgbClr val="000000"/>
                </a:solidFill>
              </a:rPr>
              <a:t>ORA$PTT_mine</a:t>
            </a:r>
          </a:p>
        </p:txBody>
      </p:sp>
      <p:grpSp>
        <p:nvGrpSpPr>
          <p:cNvPr id="2" name="Group 1"/>
          <p:cNvGrpSpPr/>
          <p:nvPr/>
        </p:nvGrpSpPr>
        <p:grpSpPr>
          <a:xfrm>
            <a:off x="4670669" y="3401716"/>
            <a:ext cx="913535" cy="632114"/>
            <a:chOff x="4130675" y="4102100"/>
            <a:chExt cx="1004888" cy="695325"/>
          </a:xfrm>
        </p:grpSpPr>
        <p:pic>
          <p:nvPicPr>
            <p:cNvPr id="12303" name="Picture 21" descr="tabl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0675" y="4102100"/>
              <a:ext cx="10048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385080"/>
              <a:ext cx="920351" cy="102849"/>
            </a:xfrm>
            <a:prstGeom prst="rect">
              <a:avLst/>
            </a:prstGeom>
          </p:spPr>
        </p:pic>
        <p:pic>
          <p:nvPicPr>
            <p:cNvPr id="26" name="Picture 25"/>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479515"/>
              <a:ext cx="920351" cy="102849"/>
            </a:xfrm>
            <a:prstGeom prst="rect">
              <a:avLst/>
            </a:prstGeom>
          </p:spPr>
        </p:pic>
        <p:pic>
          <p:nvPicPr>
            <p:cNvPr id="27" name="Picture 26"/>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290646"/>
              <a:ext cx="920351" cy="102849"/>
            </a:xfrm>
            <a:prstGeom prst="rect">
              <a:avLst/>
            </a:prstGeom>
          </p:spPr>
        </p:pic>
        <p:pic>
          <p:nvPicPr>
            <p:cNvPr id="28" name="Picture 27"/>
            <p:cNvPicPr>
              <a:picLocks noChangeAspect="1"/>
            </p:cNvPicPr>
            <p:nvPr/>
          </p:nvPicPr>
          <p:blipFill>
            <a:blip r:embed="rId7" cstate="print">
              <a:duotone>
                <a:schemeClr val="accent1">
                  <a:shade val="45000"/>
                  <a:satMod val="135000"/>
                </a:schemeClr>
                <a:prstClr val="white"/>
              </a:duotone>
              <a:extLst/>
            </a:blip>
            <a:stretch>
              <a:fillRect/>
            </a:stretch>
          </p:blipFill>
          <p:spPr>
            <a:xfrm>
              <a:off x="4172358" y="4196211"/>
              <a:ext cx="920351" cy="102849"/>
            </a:xfrm>
            <a:prstGeom prst="rect">
              <a:avLst/>
            </a:prstGeom>
          </p:spPr>
        </p:pic>
        <p:pic>
          <p:nvPicPr>
            <p:cNvPr id="29" name="Picture 28"/>
            <p:cNvPicPr>
              <a:picLocks noChangeAspect="1"/>
            </p:cNvPicPr>
            <p:nvPr/>
          </p:nvPicPr>
          <p:blipFill>
            <a:blip r:embed="rId7" cstate="print">
              <a:duotone>
                <a:schemeClr val="accent1">
                  <a:shade val="45000"/>
                  <a:satMod val="135000"/>
                </a:schemeClr>
                <a:prstClr val="white"/>
              </a:duotone>
              <a:extLst/>
            </a:blip>
            <a:stretch>
              <a:fillRect/>
            </a:stretch>
          </p:blipFill>
          <p:spPr>
            <a:xfrm>
              <a:off x="4172767" y="4581115"/>
              <a:ext cx="920351" cy="102849"/>
            </a:xfrm>
            <a:prstGeom prst="rect">
              <a:avLst/>
            </a:prstGeom>
          </p:spPr>
        </p:pic>
        <p:pic>
          <p:nvPicPr>
            <p:cNvPr id="30" name="Picture 29"/>
            <p:cNvPicPr>
              <a:picLocks noChangeAspect="1"/>
            </p:cNvPicPr>
            <p:nvPr/>
          </p:nvPicPr>
          <p:blipFill>
            <a:blip r:embed="rId7" cstate="print">
              <a:duotone>
                <a:schemeClr val="accent1">
                  <a:shade val="45000"/>
                  <a:satMod val="135000"/>
                </a:schemeClr>
                <a:prstClr val="white"/>
              </a:duotone>
              <a:extLst/>
            </a:blip>
            <a:stretch>
              <a:fillRect/>
            </a:stretch>
          </p:blipFill>
          <p:spPr>
            <a:xfrm>
              <a:off x="4172767" y="4693608"/>
              <a:ext cx="920351" cy="102849"/>
            </a:xfrm>
            <a:prstGeom prst="rect">
              <a:avLst/>
            </a:prstGeom>
          </p:spPr>
        </p:pic>
      </p:grpSp>
      <p:sp>
        <p:nvSpPr>
          <p:cNvPr id="22" name="Content Placeholder 2"/>
          <p:cNvSpPr txBox="1">
            <a:spLocks/>
          </p:cNvSpPr>
          <p:nvPr/>
        </p:nvSpPr>
        <p:spPr bwMode="gray">
          <a:xfrm>
            <a:off x="2632499" y="1931959"/>
            <a:ext cx="4788381" cy="42192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72000" rIns="16930" bIns="72000">
            <a:spAutoFit/>
          </a:bodyPr>
          <a:lstStyle/>
          <a:p>
            <a:pPr eaLnBrk="1" hangingPunct="1">
              <a:defRPr/>
            </a:pPr>
            <a:r>
              <a:rPr lang="en-US" altLang="en-US" sz="1600" b="1" dirty="0">
                <a:solidFill>
                  <a:srgbClr val="000000"/>
                </a:solidFill>
                <a:latin typeface="Courier"/>
              </a:rPr>
              <a:t>PRIVATE_TEMP_TABLE_PREFIX =</a:t>
            </a:r>
            <a:r>
              <a:rPr lang="en-US" altLang="en-US" sz="1600" dirty="0">
                <a:solidFill>
                  <a:srgbClr val="000000"/>
                </a:solidFill>
                <a:latin typeface="Courier"/>
              </a:rPr>
              <a:t> </a:t>
            </a:r>
            <a:r>
              <a:rPr lang="en-US" sz="1600" b="1" dirty="0">
                <a:solidFill>
                  <a:schemeClr val="accent1"/>
                </a:solidFill>
                <a:latin typeface="Courier New" pitchFamily="49" charset="0"/>
                <a:cs typeface="Courier New" pitchFamily="49" charset="0"/>
              </a:rPr>
              <a:t>ORA$PTT</a:t>
            </a:r>
            <a:r>
              <a:rPr lang="en-US" sz="1600" b="1" dirty="0">
                <a:solidFill>
                  <a:srgbClr val="000000"/>
                </a:solidFill>
                <a:latin typeface="Courier New" pitchFamily="49" charset="0"/>
                <a:cs typeface="Courier New" pitchFamily="49" charset="0"/>
              </a:rPr>
              <a:t>_</a:t>
            </a:r>
          </a:p>
        </p:txBody>
      </p:sp>
      <p:pic>
        <p:nvPicPr>
          <p:cNvPr id="12317" name="Picture Placeholder 9"/>
          <p:cNvPicPr>
            <a:picLocks noChangeAspect="1"/>
          </p:cNvPicPr>
          <p:nvPr/>
        </p:nvPicPr>
        <p:blipFill>
          <a:blip r:embed="rId8">
            <a:extLst>
              <a:ext uri="{28A0092B-C50C-407E-A947-70E740481C1C}">
                <a14:useLocalDpi xmlns:a14="http://schemas.microsoft.com/office/drawing/2010/main" val="0"/>
              </a:ext>
            </a:extLst>
          </a:blip>
          <a:srcRect l="58" r="58"/>
          <a:stretch>
            <a:fillRect/>
          </a:stretch>
        </p:blipFill>
        <p:spPr bwMode="gray">
          <a:xfrm>
            <a:off x="6703862" y="3343584"/>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8" name="Picture Placeholder 10"/>
          <p:cNvPicPr>
            <a:picLocks noChangeAspect="1"/>
          </p:cNvPicPr>
          <p:nvPr/>
        </p:nvPicPr>
        <p:blipFill>
          <a:blip r:embed="rId9">
            <a:extLst>
              <a:ext uri="{28A0092B-C50C-407E-A947-70E740481C1C}">
                <a14:useLocalDpi xmlns:a14="http://schemas.microsoft.com/office/drawing/2010/main" val="0"/>
              </a:ext>
            </a:extLst>
          </a:blip>
          <a:srcRect l="58" r="58"/>
          <a:stretch>
            <a:fillRect/>
          </a:stretch>
        </p:blipFill>
        <p:spPr bwMode="auto">
          <a:xfrm>
            <a:off x="3930894" y="3363973"/>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280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Table Compression: Overview</a:t>
            </a:r>
          </a:p>
        </p:txBody>
      </p:sp>
      <p:sp>
        <p:nvSpPr>
          <p:cNvPr id="4" name="Content Placeholder 9"/>
          <p:cNvSpPr>
            <a:spLocks noGrp="1"/>
          </p:cNvSpPr>
          <p:nvPr>
            <p:ph idx="1"/>
          </p:nvPr>
        </p:nvSpPr>
        <p:spPr>
          <a:xfrm>
            <a:off x="622138" y="1242485"/>
            <a:ext cx="10944549" cy="1234519"/>
          </a:xfrm>
        </p:spPr>
        <p:txBody>
          <a:bodyPr>
            <a:normAutofit lnSpcReduction="10000"/>
          </a:bodyPr>
          <a:lstStyle/>
          <a:p>
            <a:pPr>
              <a:defRPr/>
            </a:pPr>
            <a:r>
              <a:rPr lang="en-US" dirty="0">
                <a:latin typeface="+mn-lt"/>
              </a:rPr>
              <a:t>Reducing storage costs by compressing all data:</a:t>
            </a:r>
          </a:p>
          <a:p>
            <a:pPr lvl="1">
              <a:defRPr/>
            </a:pPr>
            <a:r>
              <a:rPr lang="en-US" dirty="0">
                <a:latin typeface="+mn-lt"/>
              </a:rPr>
              <a:t>Basic compression for direct-path insert operations: 10x</a:t>
            </a:r>
          </a:p>
          <a:p>
            <a:pPr lvl="1">
              <a:defRPr/>
            </a:pPr>
            <a:r>
              <a:rPr lang="en-US" dirty="0">
                <a:latin typeface="+mn-lt"/>
              </a:rPr>
              <a:t>Advanced row compression for all DML operations: 2–4x</a:t>
            </a:r>
            <a:endParaRPr lang="en-US" dirty="0"/>
          </a:p>
        </p:txBody>
      </p:sp>
      <p:graphicFrame>
        <p:nvGraphicFramePr>
          <p:cNvPr id="5" name="Group 465"/>
          <p:cNvGraphicFramePr>
            <a:graphicFrameLocks noGrp="1"/>
          </p:cNvGraphicFramePr>
          <p:nvPr>
            <p:extLst>
              <p:ext uri="{D42A27DB-BD31-4B8C-83A1-F6EECF244321}">
                <p14:modId xmlns:p14="http://schemas.microsoft.com/office/powerpoint/2010/main" val="1926343178"/>
              </p:ext>
            </p:extLst>
          </p:nvPr>
        </p:nvGraphicFramePr>
        <p:xfrm>
          <a:off x="944878" y="2987179"/>
          <a:ext cx="10299068" cy="2280427"/>
        </p:xfrm>
        <a:graphic>
          <a:graphicData uri="http://schemas.openxmlformats.org/drawingml/2006/table">
            <a:tbl>
              <a:tblPr firstRow="1" firstCol="1" bandRow="1">
                <a:tableStyleId>{5FD0F851-EC5A-4D38-B0AD-8093EC10F338}</a:tableStyleId>
              </a:tblPr>
              <a:tblGrid>
                <a:gridCol w="2061141">
                  <a:extLst>
                    <a:ext uri="{9D8B030D-6E8A-4147-A177-3AD203B41FA5}">
                      <a16:colId xmlns="" xmlns:a16="http://schemas.microsoft.com/office/drawing/2014/main" val="20000"/>
                    </a:ext>
                  </a:extLst>
                </a:gridCol>
                <a:gridCol w="2059482">
                  <a:extLst>
                    <a:ext uri="{9D8B030D-6E8A-4147-A177-3AD203B41FA5}">
                      <a16:colId xmlns="" xmlns:a16="http://schemas.microsoft.com/office/drawing/2014/main" val="20001"/>
                    </a:ext>
                  </a:extLst>
                </a:gridCol>
                <a:gridCol w="2059481">
                  <a:extLst>
                    <a:ext uri="{9D8B030D-6E8A-4147-A177-3AD203B41FA5}">
                      <a16:colId xmlns="" xmlns:a16="http://schemas.microsoft.com/office/drawing/2014/main" val="20002"/>
                    </a:ext>
                  </a:extLst>
                </a:gridCol>
                <a:gridCol w="2059482">
                  <a:extLst>
                    <a:ext uri="{9D8B030D-6E8A-4147-A177-3AD203B41FA5}">
                      <a16:colId xmlns="" xmlns:a16="http://schemas.microsoft.com/office/drawing/2014/main" val="20003"/>
                    </a:ext>
                  </a:extLst>
                </a:gridCol>
                <a:gridCol w="2059482">
                  <a:extLst>
                    <a:ext uri="{9D8B030D-6E8A-4147-A177-3AD203B41FA5}">
                      <a16:colId xmlns="" xmlns:a16="http://schemas.microsoft.com/office/drawing/2014/main" val="20004"/>
                    </a:ext>
                  </a:extLst>
                </a:gridCol>
              </a:tblGrid>
              <a:tr h="6955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Compression Method</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Compression Ratio</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CPU Overhead</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Courier New" pitchFamily="49" charset="0"/>
                        </a:rPr>
                        <a:t>CREATE</a:t>
                      </a:r>
                      <a:r>
                        <a:rPr kumimoji="0" lang="en-US" sz="1600" b="1" i="0" u="none" strike="noStrike" cap="none" normalizeH="0" baseline="0" dirty="0">
                          <a:ln>
                            <a:noFill/>
                          </a:ln>
                          <a:solidFill>
                            <a:srgbClr val="000000"/>
                          </a:solidFill>
                          <a:effectLst/>
                          <a:latin typeface="Arial" pitchFamily="34" charset="0"/>
                        </a:rPr>
                        <a:t> and </a:t>
                      </a:r>
                      <a:r>
                        <a:rPr kumimoji="0" lang="en-US" sz="1600" b="1" i="0" u="none" strike="noStrike" cap="none" normalizeH="0" baseline="0" dirty="0">
                          <a:ln>
                            <a:noFill/>
                          </a:ln>
                          <a:solidFill>
                            <a:srgbClr val="000000"/>
                          </a:solidFill>
                          <a:effectLst/>
                          <a:latin typeface="Courier New" pitchFamily="49" charset="0"/>
                        </a:rPr>
                        <a:t>ALTER TABLE</a:t>
                      </a:r>
                      <a:r>
                        <a:rPr kumimoji="0" lang="en-US" sz="1600" b="1" i="0" u="none" strike="noStrike" cap="none" normalizeH="0" baseline="0" dirty="0">
                          <a:ln>
                            <a:noFill/>
                          </a:ln>
                          <a:solidFill>
                            <a:srgbClr val="000000"/>
                          </a:solidFill>
                          <a:effectLst/>
                          <a:latin typeface="Arial" pitchFamily="34" charset="0"/>
                        </a:rPr>
                        <a:t> Syntax</a:t>
                      </a:r>
                    </a:p>
                  </a:txBody>
                  <a:tcPr marT="91417" marB="91417"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Typical Applications</a:t>
                      </a:r>
                    </a:p>
                  </a:txBody>
                  <a:tcPr marT="91417" marB="91417"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60189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Basic table compression</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High</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Minimal</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rPr>
                        <a:t>COMPRESS [BASIC]</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DSS</a:t>
                      </a:r>
                    </a:p>
                  </a:txBody>
                  <a:tcPr marT="91417" marB="91417"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82077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Advanced row compression</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High</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Minimal</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Courier New" pitchFamily="49" charset="0"/>
                        </a:rPr>
                        <a:t>ROW STORE COMPRESS</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Courier New" pitchFamily="49" charset="0"/>
                        </a:rPr>
                        <a:t>ADVANCED</a:t>
                      </a:r>
                    </a:p>
                  </a:txBody>
                  <a:tcPr marT="91417" marB="91417" horzOverflow="overflow">
                    <a:lnT w="12700" cap="flat" cmpd="sng" algn="ctr">
                      <a:solidFill>
                        <a:schemeClr val="accent5"/>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OLTP, DSS</a:t>
                      </a:r>
                    </a:p>
                  </a:txBody>
                  <a:tcPr marT="91417" marB="91417" horzOverflow="overflow">
                    <a:lnT w="12700" cap="flat" cmpd="sng" algn="ctr">
                      <a:solidFill>
                        <a:schemeClr val="accent5"/>
                      </a:solidFill>
                      <a:prstDash val="solid"/>
                      <a:round/>
                      <a:headEnd type="none" w="med" len="med"/>
                      <a:tailEnd type="none" w="med" len="med"/>
                    </a:lnT>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91299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383867" y="2743200"/>
            <a:ext cx="9421090" cy="3352800"/>
            <a:chOff x="830654" y="1268641"/>
            <a:chExt cx="7482693" cy="3021738"/>
          </a:xfrm>
        </p:grpSpPr>
        <p:sp>
          <p:nvSpPr>
            <p:cNvPr id="42" name="Freeform 4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3" name="Rounded Rectangle 42"/>
            <p:cNvSpPr/>
            <p:nvPr/>
          </p:nvSpPr>
          <p:spPr bwMode="auto">
            <a:xfrm>
              <a:off x="830654" y="1268641"/>
              <a:ext cx="7482693" cy="3000214"/>
            </a:xfrm>
            <a:prstGeom prst="roundRect">
              <a:avLst>
                <a:gd name="adj" fmla="val 14507"/>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2"/>
          <p:cNvSpPr>
            <a:spLocks noGrp="1" noChangeArrowheads="1"/>
          </p:cNvSpPr>
          <p:nvPr>
            <p:ph type="title"/>
          </p:nvPr>
        </p:nvSpPr>
        <p:spPr/>
        <p:txBody>
          <a:bodyPr>
            <a:normAutofit fontScale="90000"/>
          </a:bodyPr>
          <a:lstStyle/>
          <a:p>
            <a:pPr eaLnBrk="1" hangingPunct="1"/>
            <a:r>
              <a:rPr lang="en-US" altLang="en-US" dirty="0"/>
              <a:t>Compression for Direct-Path Insert </a:t>
            </a:r>
            <a:r>
              <a:rPr lang="en-US" altLang="en-US" dirty="0" smtClean="0"/>
              <a:t>Operations</a:t>
            </a:r>
            <a:br>
              <a:rPr lang="en-US" altLang="en-US" dirty="0" smtClean="0"/>
            </a:br>
            <a:endParaRPr lang="en-US" altLang="en-US" dirty="0"/>
          </a:p>
        </p:txBody>
      </p:sp>
      <p:sp>
        <p:nvSpPr>
          <p:cNvPr id="40" name="Content Placeholder 9"/>
          <p:cNvSpPr>
            <a:spLocks noGrp="1"/>
          </p:cNvSpPr>
          <p:nvPr>
            <p:ph idx="1"/>
          </p:nvPr>
        </p:nvSpPr>
        <p:spPr>
          <a:xfrm>
            <a:off x="622138" y="1242485"/>
            <a:ext cx="10944549" cy="1234519"/>
          </a:xfrm>
        </p:spPr>
        <p:txBody>
          <a:bodyPr/>
          <a:lstStyle/>
          <a:p>
            <a:pPr lvl="1">
              <a:buClr>
                <a:schemeClr val="accent1"/>
              </a:buClr>
              <a:defRPr/>
            </a:pPr>
            <a:r>
              <a:rPr lang="en-US" dirty="0"/>
              <a:t>Is enabled with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a:t>
            </a:r>
            <a:r>
              <a:rPr lang="en-US" dirty="0"/>
              <a:t> … </a:t>
            </a:r>
            <a:r>
              <a:rPr lang="en-US" dirty="0">
                <a:latin typeface="Courier New" panose="02070309020205020404" pitchFamily="49" charset="0"/>
                <a:cs typeface="Courier New" panose="02070309020205020404" pitchFamily="49" charset="0"/>
              </a:rPr>
              <a:t>COMPRESS</a:t>
            </a:r>
            <a:r>
              <a:rPr lang="en-US" dirty="0"/>
              <a:t> </a:t>
            </a:r>
            <a:r>
              <a:rPr lang="en-US" dirty="0">
                <a:latin typeface="Courier New" panose="02070309020205020404" pitchFamily="49" charset="0"/>
                <a:cs typeface="Courier New" panose="02070309020205020404" pitchFamily="49" charset="0"/>
              </a:rPr>
              <a:t>BASIC</a:t>
            </a:r>
          </a:p>
          <a:p>
            <a:pPr lvl="1">
              <a:buClr>
                <a:schemeClr val="accent1"/>
              </a:buClr>
              <a:defRPr/>
            </a:pPr>
            <a:r>
              <a:rPr lang="en-US" dirty="0"/>
              <a:t>Is recommended for bulk loading data warehouses</a:t>
            </a:r>
          </a:p>
          <a:p>
            <a:pPr lvl="1">
              <a:buClr>
                <a:schemeClr val="accent1"/>
              </a:buClr>
              <a:defRPr/>
            </a:pPr>
            <a:r>
              <a:rPr lang="en-US" dirty="0"/>
              <a:t>Maximizes contiguous free space in blocks</a:t>
            </a:r>
          </a:p>
        </p:txBody>
      </p:sp>
      <p:grpSp>
        <p:nvGrpSpPr>
          <p:cNvPr id="9219" name="Group 39"/>
          <p:cNvGrpSpPr>
            <a:grpSpLocks/>
          </p:cNvGrpSpPr>
          <p:nvPr/>
        </p:nvGrpSpPr>
        <p:grpSpPr bwMode="auto">
          <a:xfrm>
            <a:off x="2155031" y="3119084"/>
            <a:ext cx="7885113" cy="2573338"/>
            <a:chOff x="547688" y="3741738"/>
            <a:chExt cx="7885112" cy="2573337"/>
          </a:xfrm>
        </p:grpSpPr>
        <p:sp>
          <p:nvSpPr>
            <p:cNvPr id="9220" name="Text Box 5"/>
            <p:cNvSpPr txBox="1">
              <a:spLocks noChangeArrowheads="1"/>
            </p:cNvSpPr>
            <p:nvPr/>
          </p:nvSpPr>
          <p:spPr bwMode="auto">
            <a:xfrm>
              <a:off x="1157288" y="5791200"/>
              <a:ext cx="1506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rPr>
                <a:t>Inserts are</a:t>
              </a:r>
              <a:br>
                <a:rPr lang="en-US" altLang="en-US" sz="1400" b="1" dirty="0">
                  <a:solidFill>
                    <a:srgbClr val="000000"/>
                  </a:solidFill>
                </a:rPr>
              </a:br>
              <a:r>
                <a:rPr lang="en-US" altLang="en-US" sz="1400" b="1" dirty="0">
                  <a:solidFill>
                    <a:srgbClr val="000000"/>
                  </a:solidFill>
                </a:rPr>
                <a:t>uncompressed.</a:t>
              </a:r>
            </a:p>
          </p:txBody>
        </p:sp>
        <p:sp>
          <p:nvSpPr>
            <p:cNvPr id="9221" name="Text Box 6"/>
            <p:cNvSpPr txBox="1">
              <a:spLocks noChangeArrowheads="1"/>
            </p:cNvSpPr>
            <p:nvPr/>
          </p:nvSpPr>
          <p:spPr bwMode="auto">
            <a:xfrm>
              <a:off x="2674938" y="5791200"/>
              <a:ext cx="2065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latin typeface="Courier New" panose="02070309020205020404" pitchFamily="49" charset="0"/>
                </a:rPr>
                <a:t>PCTFREE</a:t>
              </a:r>
              <a:r>
                <a:rPr lang="en-US" altLang="en-US" sz="1400" b="1" dirty="0">
                  <a:solidFill>
                    <a:srgbClr val="000000"/>
                  </a:solidFill>
                </a:rPr>
                <a:t> reached</a:t>
              </a:r>
              <a:br>
                <a:rPr lang="en-US" altLang="en-US" sz="1400" b="1" dirty="0">
                  <a:solidFill>
                    <a:srgbClr val="000000"/>
                  </a:solidFill>
                </a:rPr>
              </a:br>
              <a:r>
                <a:rPr lang="en-US" altLang="en-US" sz="1400" b="1" dirty="0">
                  <a:solidFill>
                    <a:srgbClr val="000000"/>
                  </a:solidFill>
                </a:rPr>
                <a:t>triggers compression.</a:t>
              </a:r>
            </a:p>
          </p:txBody>
        </p:sp>
        <p:sp>
          <p:nvSpPr>
            <p:cNvPr id="9222" name="Text Box 7"/>
            <p:cNvSpPr txBox="1">
              <a:spLocks noChangeArrowheads="1"/>
            </p:cNvSpPr>
            <p:nvPr/>
          </p:nvSpPr>
          <p:spPr bwMode="auto">
            <a:xfrm>
              <a:off x="4557713" y="5791200"/>
              <a:ext cx="178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rPr>
                <a:t>Inserts are again</a:t>
              </a:r>
              <a:br>
                <a:rPr lang="en-US" altLang="en-US" sz="1400" b="1" dirty="0">
                  <a:solidFill>
                    <a:srgbClr val="000000"/>
                  </a:solidFill>
                </a:rPr>
              </a:br>
              <a:r>
                <a:rPr lang="en-US" altLang="en-US" sz="1400" b="1" dirty="0">
                  <a:solidFill>
                    <a:srgbClr val="000000"/>
                  </a:solidFill>
                </a:rPr>
                <a:t>uncompressed.</a:t>
              </a:r>
            </a:p>
          </p:txBody>
        </p:sp>
        <p:sp>
          <p:nvSpPr>
            <p:cNvPr id="9223" name="Text Box 8"/>
            <p:cNvSpPr txBox="1">
              <a:spLocks noChangeArrowheads="1"/>
            </p:cNvSpPr>
            <p:nvPr/>
          </p:nvSpPr>
          <p:spPr bwMode="auto">
            <a:xfrm>
              <a:off x="6288088" y="5772150"/>
              <a:ext cx="2046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b="1" dirty="0">
                  <a:solidFill>
                    <a:srgbClr val="000000"/>
                  </a:solidFill>
                  <a:latin typeface="Courier New" panose="02070309020205020404" pitchFamily="49" charset="0"/>
                </a:rPr>
                <a:t>PCTFREE</a:t>
              </a:r>
              <a:r>
                <a:rPr lang="en-US" altLang="en-US" sz="1400" b="1" dirty="0">
                  <a:solidFill>
                    <a:srgbClr val="000000"/>
                  </a:solidFill>
                </a:rPr>
                <a:t> reached</a:t>
              </a:r>
              <a:br>
                <a:rPr lang="en-US" altLang="en-US" sz="1400" b="1" dirty="0">
                  <a:solidFill>
                    <a:srgbClr val="000000"/>
                  </a:solidFill>
                </a:rPr>
              </a:br>
              <a:r>
                <a:rPr lang="en-US" altLang="en-US" sz="1400" b="1" dirty="0">
                  <a:solidFill>
                    <a:srgbClr val="000000"/>
                  </a:solidFill>
                </a:rPr>
                <a:t>triggers compression.</a:t>
              </a:r>
            </a:p>
          </p:txBody>
        </p:sp>
        <p:sp>
          <p:nvSpPr>
            <p:cNvPr id="9224" name="Text Box 9"/>
            <p:cNvSpPr txBox="1">
              <a:spLocks noChangeArrowheads="1"/>
            </p:cNvSpPr>
            <p:nvPr/>
          </p:nvSpPr>
          <p:spPr bwMode="auto">
            <a:xfrm>
              <a:off x="547688" y="5691188"/>
              <a:ext cx="8905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Data block</a:t>
              </a:r>
            </a:p>
          </p:txBody>
        </p:sp>
        <p:grpSp>
          <p:nvGrpSpPr>
            <p:cNvPr id="9225" name="Group 11"/>
            <p:cNvGrpSpPr>
              <a:grpSpLocks/>
            </p:cNvGrpSpPr>
            <p:nvPr/>
          </p:nvGrpSpPr>
          <p:grpSpPr bwMode="auto">
            <a:xfrm>
              <a:off x="5756275" y="3741738"/>
              <a:ext cx="952500" cy="1936750"/>
              <a:chOff x="3626" y="2315"/>
              <a:chExt cx="600" cy="1220"/>
            </a:xfrm>
          </p:grpSpPr>
          <p:sp>
            <p:nvSpPr>
              <p:cNvPr id="9253" name="Rectangle 13"/>
              <p:cNvSpPr>
                <a:spLocks noChangeArrowheads="1"/>
              </p:cNvSpPr>
              <p:nvPr/>
            </p:nvSpPr>
            <p:spPr bwMode="auto">
              <a:xfrm>
                <a:off x="3626" y="2316"/>
                <a:ext cx="598" cy="121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2" name="Rectangle 12"/>
              <p:cNvSpPr>
                <a:spLocks noChangeArrowheads="1"/>
              </p:cNvSpPr>
              <p:nvPr/>
            </p:nvSpPr>
            <p:spPr bwMode="blackWhite">
              <a:xfrm>
                <a:off x="3626" y="2315"/>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4" name="Rectangle 14"/>
              <p:cNvSpPr>
                <a:spLocks noChangeArrowheads="1"/>
              </p:cNvSpPr>
              <p:nvPr/>
            </p:nvSpPr>
            <p:spPr bwMode="blackWhite">
              <a:xfrm>
                <a:off x="3627" y="3165"/>
                <a:ext cx="597" cy="370"/>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5" name="Rectangle 15" descr="Large grid"/>
              <p:cNvSpPr>
                <a:spLocks noChangeArrowheads="1"/>
              </p:cNvSpPr>
              <p:nvPr/>
            </p:nvSpPr>
            <p:spPr bwMode="auto">
              <a:xfrm>
                <a:off x="3629" y="2575"/>
                <a:ext cx="597" cy="589"/>
              </a:xfrm>
              <a:prstGeom prst="rect">
                <a:avLst/>
              </a:prstGeom>
              <a:pattFill prst="lgGrid">
                <a:fgClr>
                  <a:srgbClr val="66CCFF"/>
                </a:fgClr>
                <a:bgClr>
                  <a:srgbClr val="FFFFFF"/>
                </a:bgClr>
              </a:patt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grpSp>
          <p:nvGrpSpPr>
            <p:cNvPr id="9226" name="Group 16"/>
            <p:cNvGrpSpPr>
              <a:grpSpLocks/>
            </p:cNvGrpSpPr>
            <p:nvPr/>
          </p:nvGrpSpPr>
          <p:grpSpPr bwMode="auto">
            <a:xfrm>
              <a:off x="2309813" y="3744913"/>
              <a:ext cx="950912" cy="1931987"/>
              <a:chOff x="1455" y="2317"/>
              <a:chExt cx="599" cy="1217"/>
            </a:xfrm>
          </p:grpSpPr>
          <p:sp>
            <p:nvSpPr>
              <p:cNvPr id="9248" name="Rectangle 17"/>
              <p:cNvSpPr>
                <a:spLocks noChangeArrowheads="1"/>
              </p:cNvSpPr>
              <p:nvPr/>
            </p:nvSpPr>
            <p:spPr bwMode="blackWhite">
              <a:xfrm>
                <a:off x="1457" y="2322"/>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9" name="Rectangle 18"/>
              <p:cNvSpPr>
                <a:spLocks noChangeArrowheads="1"/>
              </p:cNvSpPr>
              <p:nvPr/>
            </p:nvSpPr>
            <p:spPr bwMode="auto">
              <a:xfrm>
                <a:off x="1455" y="2317"/>
                <a:ext cx="598" cy="12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0" name="Rectangle 19" descr="Large grid"/>
              <p:cNvSpPr>
                <a:spLocks noChangeArrowheads="1"/>
              </p:cNvSpPr>
              <p:nvPr/>
            </p:nvSpPr>
            <p:spPr bwMode="auto">
              <a:xfrm>
                <a:off x="1457" y="2572"/>
                <a:ext cx="597" cy="959"/>
              </a:xfrm>
              <a:prstGeom prst="rect">
                <a:avLst/>
              </a:prstGeom>
              <a:pattFill prst="lgGrid">
                <a:fgClr>
                  <a:srgbClr val="66CCFF"/>
                </a:fgClr>
                <a:bgClr>
                  <a:srgbClr val="FFFFFF"/>
                </a:bgClr>
              </a:patt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51" name="Text Box 20"/>
              <p:cNvSpPr txBox="1">
                <a:spLocks noChangeArrowheads="1"/>
              </p:cNvSpPr>
              <p:nvPr/>
            </p:nvSpPr>
            <p:spPr bwMode="auto">
              <a:xfrm rot="16200000">
                <a:off x="1372" y="2933"/>
                <a:ext cx="753" cy="27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solidFill>
                      <a:srgbClr val="000000"/>
                    </a:solidFill>
                  </a:rPr>
                  <a:t>Uncompressed</a:t>
                </a:r>
                <a:br>
                  <a:rPr lang="en-US" altLang="en-US" sz="1100" b="1" dirty="0">
                    <a:solidFill>
                      <a:srgbClr val="000000"/>
                    </a:solidFill>
                  </a:rPr>
                </a:br>
                <a:r>
                  <a:rPr lang="en-US" altLang="en-US" sz="1100" b="1" dirty="0">
                    <a:solidFill>
                      <a:srgbClr val="000000"/>
                    </a:solidFill>
                  </a:rPr>
                  <a:t>data</a:t>
                </a:r>
              </a:p>
            </p:txBody>
          </p:sp>
        </p:grpSp>
        <p:sp>
          <p:nvSpPr>
            <p:cNvPr id="9228" name="Rectangle 23"/>
            <p:cNvSpPr>
              <a:spLocks noChangeArrowheads="1"/>
            </p:cNvSpPr>
            <p:nvPr/>
          </p:nvSpPr>
          <p:spPr bwMode="blackWhite">
            <a:xfrm>
              <a:off x="617538" y="3744913"/>
              <a:ext cx="949325" cy="193198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27" name="Rectangle 22"/>
            <p:cNvSpPr>
              <a:spLocks noChangeArrowheads="1"/>
            </p:cNvSpPr>
            <p:nvPr/>
          </p:nvSpPr>
          <p:spPr bwMode="blackWhite">
            <a:xfrm>
              <a:off x="617538" y="3741738"/>
              <a:ext cx="947737" cy="363537"/>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29" name="Text Box 24"/>
            <p:cNvSpPr txBox="1">
              <a:spLocks noChangeArrowheads="1"/>
            </p:cNvSpPr>
            <p:nvPr/>
          </p:nvSpPr>
          <p:spPr bwMode="auto">
            <a:xfrm>
              <a:off x="752475" y="3790950"/>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b="1" dirty="0"/>
                <a:t>Header</a:t>
              </a:r>
            </a:p>
          </p:txBody>
        </p:sp>
        <p:sp>
          <p:nvSpPr>
            <p:cNvPr id="9230" name="Text Box 25"/>
            <p:cNvSpPr txBox="1">
              <a:spLocks noChangeArrowheads="1"/>
            </p:cNvSpPr>
            <p:nvPr/>
          </p:nvSpPr>
          <p:spPr bwMode="auto">
            <a:xfrm>
              <a:off x="806450" y="4645025"/>
              <a:ext cx="5810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Free</a:t>
              </a:r>
              <a:br>
                <a:rPr lang="en-US" altLang="en-US" sz="1100" b="1" dirty="0"/>
              </a:br>
              <a:r>
                <a:rPr lang="en-US" altLang="en-US" sz="1100" b="1" dirty="0"/>
                <a:t>space</a:t>
              </a:r>
            </a:p>
          </p:txBody>
        </p:sp>
        <p:sp>
          <p:nvSpPr>
            <p:cNvPr id="9231" name="Line 26"/>
            <p:cNvSpPr>
              <a:spLocks noChangeShapeType="1"/>
            </p:cNvSpPr>
            <p:nvPr/>
          </p:nvSpPr>
          <p:spPr bwMode="auto">
            <a:xfrm>
              <a:off x="620713" y="4154488"/>
              <a:ext cx="94932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232" name="Text Box 27"/>
            <p:cNvSpPr txBox="1">
              <a:spLocks noChangeArrowheads="1"/>
            </p:cNvSpPr>
            <p:nvPr/>
          </p:nvSpPr>
          <p:spPr bwMode="auto">
            <a:xfrm>
              <a:off x="1559454" y="3877380"/>
              <a:ext cx="776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000" b="1" dirty="0">
                  <a:solidFill>
                    <a:srgbClr val="0000FF"/>
                  </a:solidFill>
                </a:rPr>
                <a:t>PCTFREE</a:t>
              </a:r>
              <a:br>
                <a:rPr lang="en-US" altLang="en-US" sz="1000" b="1" dirty="0">
                  <a:solidFill>
                    <a:srgbClr val="0000FF"/>
                  </a:solidFill>
                </a:rPr>
              </a:br>
              <a:r>
                <a:rPr lang="en-US" altLang="en-US" sz="1000" b="1" dirty="0">
                  <a:solidFill>
                    <a:srgbClr val="0000FF"/>
                  </a:solidFill>
                </a:rPr>
                <a:t>= 0</a:t>
              </a:r>
            </a:p>
          </p:txBody>
        </p:sp>
        <p:sp>
          <p:nvSpPr>
            <p:cNvPr id="9235" name="Rectangle 31"/>
            <p:cNvSpPr>
              <a:spLocks noChangeArrowheads="1"/>
            </p:cNvSpPr>
            <p:nvPr/>
          </p:nvSpPr>
          <p:spPr bwMode="auto">
            <a:xfrm>
              <a:off x="4035425" y="3743325"/>
              <a:ext cx="949325" cy="1931988"/>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3" name="Line 28"/>
            <p:cNvSpPr>
              <a:spLocks noChangeShapeType="1"/>
            </p:cNvSpPr>
            <p:nvPr/>
          </p:nvSpPr>
          <p:spPr bwMode="auto">
            <a:xfrm flipH="1">
              <a:off x="1589088" y="4144963"/>
              <a:ext cx="188912" cy="0"/>
            </a:xfrm>
            <a:prstGeom prst="line">
              <a:avLst/>
            </a:prstGeom>
            <a:noFill/>
            <a:ln w="1905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9234" name="Rectangle 30"/>
            <p:cNvSpPr>
              <a:spLocks noChangeArrowheads="1"/>
            </p:cNvSpPr>
            <p:nvPr/>
          </p:nvSpPr>
          <p:spPr bwMode="blackWhite">
            <a:xfrm>
              <a:off x="4037013" y="3741738"/>
              <a:ext cx="947737" cy="363537"/>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6" name="Rectangle 32"/>
            <p:cNvSpPr>
              <a:spLocks noChangeArrowheads="1"/>
            </p:cNvSpPr>
            <p:nvPr/>
          </p:nvSpPr>
          <p:spPr bwMode="blackWhite">
            <a:xfrm>
              <a:off x="4035425" y="5086350"/>
              <a:ext cx="947738" cy="587375"/>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37" name="Text Box 33"/>
            <p:cNvSpPr txBox="1">
              <a:spLocks noChangeArrowheads="1"/>
            </p:cNvSpPr>
            <p:nvPr/>
          </p:nvSpPr>
          <p:spPr bwMode="auto">
            <a:xfrm>
              <a:off x="3990975" y="5162550"/>
              <a:ext cx="1031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100" b="1" dirty="0"/>
                <a:t>Compressed</a:t>
              </a:r>
              <a:br>
                <a:rPr lang="en-US" altLang="en-US" sz="1100" b="1" dirty="0"/>
              </a:br>
              <a:r>
                <a:rPr lang="en-US" altLang="en-US" sz="1100" b="1" dirty="0"/>
                <a:t>data</a:t>
              </a:r>
            </a:p>
          </p:txBody>
        </p:sp>
        <p:sp>
          <p:nvSpPr>
            <p:cNvPr id="9238" name="Line 34"/>
            <p:cNvSpPr>
              <a:spLocks noChangeShapeType="1"/>
            </p:cNvSpPr>
            <p:nvPr/>
          </p:nvSpPr>
          <p:spPr bwMode="auto">
            <a:xfrm>
              <a:off x="4030663" y="4152900"/>
              <a:ext cx="94932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nvGrpSpPr>
            <p:cNvPr id="9239" name="Group 35"/>
            <p:cNvGrpSpPr>
              <a:grpSpLocks/>
            </p:cNvGrpSpPr>
            <p:nvPr/>
          </p:nvGrpSpPr>
          <p:grpSpPr bwMode="auto">
            <a:xfrm>
              <a:off x="7475538" y="3741738"/>
              <a:ext cx="957262" cy="1943100"/>
              <a:chOff x="4709" y="2315"/>
              <a:chExt cx="603" cy="1224"/>
            </a:xfrm>
          </p:grpSpPr>
          <p:sp>
            <p:nvSpPr>
              <p:cNvPr id="9245" name="Rectangle 37"/>
              <p:cNvSpPr>
                <a:spLocks noChangeArrowheads="1"/>
              </p:cNvSpPr>
              <p:nvPr/>
            </p:nvSpPr>
            <p:spPr bwMode="auto">
              <a:xfrm>
                <a:off x="4709" y="2316"/>
                <a:ext cx="598" cy="1217"/>
              </a:xfrm>
              <a:prstGeom prst="rect">
                <a:avLst/>
              </a:prstGeom>
              <a:solidFill>
                <a:srgbClr val="FFFFFF"/>
              </a:solidFill>
              <a:ln w="28575">
                <a:solidFill>
                  <a:schemeClr val="tx1"/>
                </a:solidFill>
                <a:miter lim="800000"/>
                <a:headEnd/>
                <a:tailEnd/>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4" name="Rectangle 36"/>
              <p:cNvSpPr>
                <a:spLocks noChangeArrowheads="1"/>
              </p:cNvSpPr>
              <p:nvPr/>
            </p:nvSpPr>
            <p:spPr bwMode="blackWhite">
              <a:xfrm>
                <a:off x="4715" y="2315"/>
                <a:ext cx="597" cy="229"/>
              </a:xfrm>
              <a:prstGeom prst="rect">
                <a:avLst/>
              </a:prstGeom>
              <a:solidFill>
                <a:srgbClr val="FF9900"/>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6" name="Rectangle 38"/>
              <p:cNvSpPr>
                <a:spLocks noChangeArrowheads="1"/>
              </p:cNvSpPr>
              <p:nvPr/>
            </p:nvSpPr>
            <p:spPr bwMode="blackWhite">
              <a:xfrm>
                <a:off x="4714" y="2876"/>
                <a:ext cx="597" cy="663"/>
              </a:xfrm>
              <a:prstGeom prst="rect">
                <a:avLst/>
              </a:prstGeom>
              <a:solidFill>
                <a:srgbClr val="66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9247" name="Line 39"/>
              <p:cNvSpPr>
                <a:spLocks noChangeShapeType="1"/>
              </p:cNvSpPr>
              <p:nvPr/>
            </p:nvSpPr>
            <p:spPr bwMode="auto">
              <a:xfrm>
                <a:off x="4710" y="2575"/>
                <a:ext cx="59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9240" name="Line 40"/>
            <p:cNvSpPr>
              <a:spLocks noChangeShapeType="1"/>
            </p:cNvSpPr>
            <p:nvPr/>
          </p:nvSpPr>
          <p:spPr bwMode="auto">
            <a:xfrm>
              <a:off x="1562100" y="4727575"/>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1" name="Line 41"/>
            <p:cNvSpPr>
              <a:spLocks noChangeShapeType="1"/>
            </p:cNvSpPr>
            <p:nvPr/>
          </p:nvSpPr>
          <p:spPr bwMode="auto">
            <a:xfrm>
              <a:off x="3295650" y="4727575"/>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2" name="Line 42"/>
            <p:cNvSpPr>
              <a:spLocks noChangeShapeType="1"/>
            </p:cNvSpPr>
            <p:nvPr/>
          </p:nvSpPr>
          <p:spPr bwMode="auto">
            <a:xfrm>
              <a:off x="5010150" y="4718050"/>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43" name="Line 43"/>
            <p:cNvSpPr>
              <a:spLocks noChangeShapeType="1"/>
            </p:cNvSpPr>
            <p:nvPr/>
          </p:nvSpPr>
          <p:spPr bwMode="auto">
            <a:xfrm>
              <a:off x="6724650" y="4718050"/>
              <a:ext cx="739775"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28391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2590736" y="2466829"/>
            <a:ext cx="7007352" cy="3171971"/>
            <a:chOff x="830654" y="1268641"/>
            <a:chExt cx="7482693" cy="3021738"/>
          </a:xfrm>
        </p:grpSpPr>
        <p:sp>
          <p:nvSpPr>
            <p:cNvPr id="56" name="Freeform 5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7" name="Rounded Rectangle 5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2" name="Rectangle 2"/>
          <p:cNvSpPr>
            <a:spLocks noGrp="1" noChangeArrowheads="1"/>
          </p:cNvSpPr>
          <p:nvPr>
            <p:ph type="title"/>
          </p:nvPr>
        </p:nvSpPr>
        <p:spPr>
          <a:noFill/>
        </p:spPr>
        <p:txBody>
          <a:bodyPr>
            <a:normAutofit fontScale="90000"/>
          </a:bodyPr>
          <a:lstStyle/>
          <a:p>
            <a:pPr eaLnBrk="1" hangingPunct="1"/>
            <a:r>
              <a:rPr lang="en-US" altLang="en-US" dirty="0"/>
              <a:t>Advanced Row Compression for DML </a:t>
            </a:r>
            <a:r>
              <a:rPr lang="en-US" altLang="en-US" dirty="0" smtClean="0"/>
              <a:t>Operations</a:t>
            </a:r>
            <a:br>
              <a:rPr lang="en-US" altLang="en-US" dirty="0" smtClean="0"/>
            </a:br>
            <a:endParaRPr lang="en-US" altLang="en-US" dirty="0"/>
          </a:p>
        </p:txBody>
      </p:sp>
      <p:sp>
        <p:nvSpPr>
          <p:cNvPr id="54" name="Content Placeholder 9"/>
          <p:cNvSpPr>
            <a:spLocks noGrp="1"/>
          </p:cNvSpPr>
          <p:nvPr>
            <p:ph idx="1"/>
          </p:nvPr>
        </p:nvSpPr>
        <p:spPr>
          <a:xfrm>
            <a:off x="622138" y="1242485"/>
            <a:ext cx="10944549" cy="795938"/>
          </a:xfrm>
        </p:spPr>
        <p:txBody>
          <a:bodyPr>
            <a:normAutofit lnSpcReduction="10000"/>
          </a:bodyPr>
          <a:lstStyle/>
          <a:p>
            <a:pPr lvl="1">
              <a:buClr>
                <a:schemeClr val="accent1"/>
              </a:buClr>
              <a:defRPr/>
            </a:pPr>
            <a:r>
              <a:rPr lang="en-US" dirty="0"/>
              <a:t>Is enabled with </a:t>
            </a:r>
            <a:r>
              <a:rPr lang="en-US" dirty="0">
                <a:latin typeface="Courier New" panose="02070309020205020404" pitchFamily="49" charset="0"/>
                <a:cs typeface="Courier New" panose="02070309020205020404" pitchFamily="49" charset="0"/>
              </a:rPr>
              <a:t>CREATE</a:t>
            </a:r>
            <a:r>
              <a:rPr lang="en-US" dirty="0"/>
              <a:t> </a:t>
            </a:r>
            <a:r>
              <a:rPr lang="en-US" dirty="0">
                <a:latin typeface="Courier New" panose="02070309020205020404" pitchFamily="49" charset="0"/>
                <a:cs typeface="Courier New" panose="02070309020205020404" pitchFamily="49" charset="0"/>
              </a:rPr>
              <a:t>TABLE</a:t>
            </a:r>
            <a:r>
              <a:rPr lang="en-US" dirty="0"/>
              <a:t> … </a:t>
            </a:r>
            <a:r>
              <a:rPr lang="en-US" dirty="0">
                <a:latin typeface="Courier New" panose="02070309020205020404" pitchFamily="49" charset="0"/>
                <a:cs typeface="Courier New" panose="02070309020205020404" pitchFamily="49" charset="0"/>
              </a:rPr>
              <a:t>ROW</a:t>
            </a:r>
            <a:r>
              <a:rPr lang="en-US" dirty="0"/>
              <a:t> </a:t>
            </a:r>
            <a:r>
              <a:rPr lang="en-US" dirty="0">
                <a:latin typeface="Courier New" panose="02070309020205020404" pitchFamily="49" charset="0"/>
                <a:cs typeface="Courier New" panose="02070309020205020404" pitchFamily="49" charset="0"/>
              </a:rPr>
              <a:t>STORE</a:t>
            </a:r>
            <a:r>
              <a:rPr lang="en-US" dirty="0"/>
              <a:t> </a:t>
            </a:r>
            <a:r>
              <a:rPr lang="en-US" dirty="0">
                <a:latin typeface="Courier New" panose="02070309020205020404" pitchFamily="49" charset="0"/>
                <a:cs typeface="Courier New" panose="02070309020205020404" pitchFamily="49" charset="0"/>
              </a:rPr>
              <a:t>COMPRESS</a:t>
            </a:r>
            <a:r>
              <a:rPr lang="en-US" dirty="0"/>
              <a:t> </a:t>
            </a:r>
            <a:r>
              <a:rPr lang="en-US" dirty="0">
                <a:latin typeface="Courier New" panose="02070309020205020404" pitchFamily="49" charset="0"/>
                <a:cs typeface="Courier New" panose="02070309020205020404" pitchFamily="49" charset="0"/>
              </a:rPr>
              <a:t>ADVANCED</a:t>
            </a:r>
          </a:p>
          <a:p>
            <a:pPr lvl="1">
              <a:buClr>
                <a:schemeClr val="accent1"/>
              </a:buClr>
              <a:defRPr/>
            </a:pPr>
            <a:r>
              <a:rPr lang="en-US" dirty="0"/>
              <a:t>Is recommended for active OLTP environments</a:t>
            </a:r>
          </a:p>
        </p:txBody>
      </p:sp>
      <p:grpSp>
        <p:nvGrpSpPr>
          <p:cNvPr id="10243" name="Group 4"/>
          <p:cNvGrpSpPr>
            <a:grpSpLocks/>
          </p:cNvGrpSpPr>
          <p:nvPr/>
        </p:nvGrpSpPr>
        <p:grpSpPr bwMode="auto">
          <a:xfrm>
            <a:off x="3287712" y="3056747"/>
            <a:ext cx="5613400" cy="2135188"/>
            <a:chOff x="768" y="2460"/>
            <a:chExt cx="3536" cy="1345"/>
          </a:xfrm>
        </p:grpSpPr>
        <p:sp>
          <p:nvSpPr>
            <p:cNvPr id="10244" name="Rectangle 5"/>
            <p:cNvSpPr>
              <a:spLocks noChangeArrowheads="1"/>
            </p:cNvSpPr>
            <p:nvPr/>
          </p:nvSpPr>
          <p:spPr bwMode="auto">
            <a:xfrm>
              <a:off x="768"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5" name="Rectangle 6"/>
            <p:cNvSpPr>
              <a:spLocks noChangeArrowheads="1"/>
            </p:cNvSpPr>
            <p:nvPr/>
          </p:nvSpPr>
          <p:spPr bwMode="auto">
            <a:xfrm>
              <a:off x="96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6" name="Rectangle 7"/>
            <p:cNvSpPr>
              <a:spLocks noChangeArrowheads="1"/>
            </p:cNvSpPr>
            <p:nvPr/>
          </p:nvSpPr>
          <p:spPr bwMode="auto">
            <a:xfrm>
              <a:off x="1152"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7" name="Rectangle 8"/>
            <p:cNvSpPr>
              <a:spLocks noChangeArrowheads="1"/>
            </p:cNvSpPr>
            <p:nvPr/>
          </p:nvSpPr>
          <p:spPr bwMode="auto">
            <a:xfrm>
              <a:off x="1336"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8" name="Rectangle 9"/>
            <p:cNvSpPr>
              <a:spLocks noChangeArrowheads="1"/>
            </p:cNvSpPr>
            <p:nvPr/>
          </p:nvSpPr>
          <p:spPr bwMode="auto">
            <a:xfrm>
              <a:off x="1528"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49" name="Rectangle 10"/>
            <p:cNvSpPr>
              <a:spLocks noChangeArrowheads="1"/>
            </p:cNvSpPr>
            <p:nvPr/>
          </p:nvSpPr>
          <p:spPr bwMode="auto">
            <a:xfrm>
              <a:off x="172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0" name="Rectangle 11"/>
            <p:cNvSpPr>
              <a:spLocks noChangeArrowheads="1"/>
            </p:cNvSpPr>
            <p:nvPr/>
          </p:nvSpPr>
          <p:spPr bwMode="auto">
            <a:xfrm>
              <a:off x="768"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1" name="Rectangle 12"/>
            <p:cNvSpPr>
              <a:spLocks noChangeArrowheads="1"/>
            </p:cNvSpPr>
            <p:nvPr/>
          </p:nvSpPr>
          <p:spPr bwMode="auto">
            <a:xfrm>
              <a:off x="960"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2" name="Rectangle 13"/>
            <p:cNvSpPr>
              <a:spLocks noChangeArrowheads="1"/>
            </p:cNvSpPr>
            <p:nvPr/>
          </p:nvSpPr>
          <p:spPr bwMode="auto">
            <a:xfrm>
              <a:off x="115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3" name="Rectangle 14"/>
            <p:cNvSpPr>
              <a:spLocks noChangeArrowheads="1"/>
            </p:cNvSpPr>
            <p:nvPr/>
          </p:nvSpPr>
          <p:spPr bwMode="auto">
            <a:xfrm>
              <a:off x="1336"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4" name="Rectangle 15"/>
            <p:cNvSpPr>
              <a:spLocks noChangeArrowheads="1"/>
            </p:cNvSpPr>
            <p:nvPr/>
          </p:nvSpPr>
          <p:spPr bwMode="auto">
            <a:xfrm>
              <a:off x="1528"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5" name="Rectangle 16"/>
            <p:cNvSpPr>
              <a:spLocks noChangeArrowheads="1"/>
            </p:cNvSpPr>
            <p:nvPr/>
          </p:nvSpPr>
          <p:spPr bwMode="auto">
            <a:xfrm>
              <a:off x="1720" y="2656"/>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6" name="Rectangle 17"/>
            <p:cNvSpPr>
              <a:spLocks noChangeArrowheads="1"/>
            </p:cNvSpPr>
            <p:nvPr/>
          </p:nvSpPr>
          <p:spPr bwMode="auto">
            <a:xfrm>
              <a:off x="768" y="2848"/>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57" name="Rectangle 18"/>
            <p:cNvSpPr>
              <a:spLocks noChangeArrowheads="1"/>
            </p:cNvSpPr>
            <p:nvPr/>
          </p:nvSpPr>
          <p:spPr bwMode="auto">
            <a:xfrm>
              <a:off x="96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58" name="Rectangle 19"/>
            <p:cNvSpPr>
              <a:spLocks noChangeArrowheads="1"/>
            </p:cNvSpPr>
            <p:nvPr/>
          </p:nvSpPr>
          <p:spPr bwMode="auto">
            <a:xfrm>
              <a:off x="1152" y="2848"/>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59" name="Rectangle 20"/>
            <p:cNvSpPr>
              <a:spLocks noChangeArrowheads="1"/>
            </p:cNvSpPr>
            <p:nvPr/>
          </p:nvSpPr>
          <p:spPr bwMode="auto">
            <a:xfrm>
              <a:off x="1336"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0" name="Rectangle 21"/>
            <p:cNvSpPr>
              <a:spLocks noChangeArrowheads="1"/>
            </p:cNvSpPr>
            <p:nvPr/>
          </p:nvSpPr>
          <p:spPr bwMode="auto">
            <a:xfrm>
              <a:off x="1528" y="2848"/>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1" name="Rectangle 22"/>
            <p:cNvSpPr>
              <a:spLocks noChangeArrowheads="1"/>
            </p:cNvSpPr>
            <p:nvPr/>
          </p:nvSpPr>
          <p:spPr bwMode="auto">
            <a:xfrm>
              <a:off x="172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2" name="Rectangle 23"/>
            <p:cNvSpPr>
              <a:spLocks noChangeArrowheads="1"/>
            </p:cNvSpPr>
            <p:nvPr/>
          </p:nvSpPr>
          <p:spPr bwMode="auto">
            <a:xfrm>
              <a:off x="768"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3" name="Rectangle 24"/>
            <p:cNvSpPr>
              <a:spLocks noChangeArrowheads="1"/>
            </p:cNvSpPr>
            <p:nvPr/>
          </p:nvSpPr>
          <p:spPr bwMode="auto">
            <a:xfrm>
              <a:off x="960" y="3044"/>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4" name="Rectangle 25"/>
            <p:cNvSpPr>
              <a:spLocks noChangeArrowheads="1"/>
            </p:cNvSpPr>
            <p:nvPr/>
          </p:nvSpPr>
          <p:spPr bwMode="auto">
            <a:xfrm>
              <a:off x="1152"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65" name="Rectangle 26"/>
            <p:cNvSpPr>
              <a:spLocks noChangeArrowheads="1"/>
            </p:cNvSpPr>
            <p:nvPr/>
          </p:nvSpPr>
          <p:spPr bwMode="auto">
            <a:xfrm>
              <a:off x="1336" y="3044"/>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66" name="Rectangle 27"/>
            <p:cNvSpPr>
              <a:spLocks noChangeArrowheads="1"/>
            </p:cNvSpPr>
            <p:nvPr/>
          </p:nvSpPr>
          <p:spPr bwMode="auto">
            <a:xfrm>
              <a:off x="1528" y="3044"/>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67" name="Rectangle 28"/>
            <p:cNvSpPr>
              <a:spLocks noChangeArrowheads="1"/>
            </p:cNvSpPr>
            <p:nvPr/>
          </p:nvSpPr>
          <p:spPr bwMode="auto">
            <a:xfrm>
              <a:off x="1720" y="3044"/>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68" name="Text Box 29"/>
            <p:cNvSpPr txBox="1">
              <a:spLocks noChangeArrowheads="1"/>
            </p:cNvSpPr>
            <p:nvPr/>
          </p:nvSpPr>
          <p:spPr bwMode="auto">
            <a:xfrm>
              <a:off x="807" y="3290"/>
              <a:ext cx="104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Uncompressed</a:t>
              </a:r>
            </a:p>
            <a:p>
              <a:pPr algn="ctr" eaLnBrk="1" hangingPunct="1"/>
              <a:r>
                <a:rPr lang="en-US" altLang="en-US" sz="1600" b="1" dirty="0">
                  <a:solidFill>
                    <a:srgbClr val="000000"/>
                  </a:solidFill>
                </a:rPr>
                <a:t>block</a:t>
              </a:r>
            </a:p>
          </p:txBody>
        </p:sp>
        <p:sp>
          <p:nvSpPr>
            <p:cNvPr id="10269" name="Rectangle 30"/>
            <p:cNvSpPr>
              <a:spLocks noChangeArrowheads="1"/>
            </p:cNvSpPr>
            <p:nvPr/>
          </p:nvSpPr>
          <p:spPr bwMode="auto">
            <a:xfrm>
              <a:off x="2602" y="2460"/>
              <a:ext cx="192" cy="196"/>
            </a:xfrm>
            <a:prstGeom prst="rect">
              <a:avLst/>
            </a:prstGeom>
            <a:solidFill>
              <a:srgbClr val="99FF66"/>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70" name="Rectangle 31"/>
            <p:cNvSpPr>
              <a:spLocks noChangeArrowheads="1"/>
            </p:cNvSpPr>
            <p:nvPr/>
          </p:nvSpPr>
          <p:spPr bwMode="auto">
            <a:xfrm>
              <a:off x="2794" y="2460"/>
              <a:ext cx="192" cy="196"/>
            </a:xfrm>
            <a:prstGeom prst="rect">
              <a:avLst/>
            </a:prstGeom>
            <a:solidFill>
              <a:srgbClr val="FFFF00"/>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1" name="Rectangle 32"/>
            <p:cNvSpPr>
              <a:spLocks noChangeArrowheads="1"/>
            </p:cNvSpPr>
            <p:nvPr/>
          </p:nvSpPr>
          <p:spPr bwMode="auto">
            <a:xfrm>
              <a:off x="2986"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2" name="Rectangle 33"/>
            <p:cNvSpPr>
              <a:spLocks noChangeArrowheads="1"/>
            </p:cNvSpPr>
            <p:nvPr/>
          </p:nvSpPr>
          <p:spPr bwMode="auto">
            <a:xfrm>
              <a:off x="3170"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3" name="Rectangle 34"/>
            <p:cNvSpPr>
              <a:spLocks noChangeArrowheads="1"/>
            </p:cNvSpPr>
            <p:nvPr/>
          </p:nvSpPr>
          <p:spPr bwMode="auto">
            <a:xfrm>
              <a:off x="3362"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4" name="Rectangle 35"/>
            <p:cNvSpPr>
              <a:spLocks noChangeArrowheads="1"/>
            </p:cNvSpPr>
            <p:nvPr/>
          </p:nvSpPr>
          <p:spPr bwMode="auto">
            <a:xfrm>
              <a:off x="3554" y="2460"/>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5" name="Rectangle 36"/>
            <p:cNvSpPr>
              <a:spLocks noChangeArrowheads="1"/>
            </p:cNvSpPr>
            <p:nvPr/>
          </p:nvSpPr>
          <p:spPr bwMode="auto">
            <a:xfrm>
              <a:off x="260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6" name="Rectangle 37"/>
            <p:cNvSpPr>
              <a:spLocks noChangeArrowheads="1"/>
            </p:cNvSpPr>
            <p:nvPr/>
          </p:nvSpPr>
          <p:spPr bwMode="auto">
            <a:xfrm>
              <a:off x="2794"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7" name="Rectangle 38"/>
            <p:cNvSpPr>
              <a:spLocks noChangeArrowheads="1"/>
            </p:cNvSpPr>
            <p:nvPr/>
          </p:nvSpPr>
          <p:spPr bwMode="auto">
            <a:xfrm>
              <a:off x="2986"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78" name="Rectangle 39"/>
            <p:cNvSpPr>
              <a:spLocks noChangeArrowheads="1"/>
            </p:cNvSpPr>
            <p:nvPr/>
          </p:nvSpPr>
          <p:spPr bwMode="auto">
            <a:xfrm>
              <a:off x="3170"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79" name="Rectangle 40"/>
            <p:cNvSpPr>
              <a:spLocks noChangeArrowheads="1"/>
            </p:cNvSpPr>
            <p:nvPr/>
          </p:nvSpPr>
          <p:spPr bwMode="auto">
            <a:xfrm>
              <a:off x="3362" y="2656"/>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0" name="Rectangle 41"/>
            <p:cNvSpPr>
              <a:spLocks noChangeArrowheads="1"/>
            </p:cNvSpPr>
            <p:nvPr/>
          </p:nvSpPr>
          <p:spPr bwMode="auto">
            <a:xfrm>
              <a:off x="3554" y="2656"/>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81" name="Rectangle 42"/>
            <p:cNvSpPr>
              <a:spLocks noChangeArrowheads="1"/>
            </p:cNvSpPr>
            <p:nvPr/>
          </p:nvSpPr>
          <p:spPr bwMode="auto">
            <a:xfrm>
              <a:off x="2602"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2" name="Rectangle 43"/>
            <p:cNvSpPr>
              <a:spLocks noChangeArrowheads="1"/>
            </p:cNvSpPr>
            <p:nvPr/>
          </p:nvSpPr>
          <p:spPr bwMode="auto">
            <a:xfrm>
              <a:off x="2794"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3" name="Rectangle 44"/>
            <p:cNvSpPr>
              <a:spLocks noChangeArrowheads="1"/>
            </p:cNvSpPr>
            <p:nvPr/>
          </p:nvSpPr>
          <p:spPr bwMode="auto">
            <a:xfrm>
              <a:off x="2986"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84" name="Rectangle 45"/>
            <p:cNvSpPr>
              <a:spLocks noChangeArrowheads="1"/>
            </p:cNvSpPr>
            <p:nvPr/>
          </p:nvSpPr>
          <p:spPr bwMode="auto">
            <a:xfrm>
              <a:off x="3170"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5" name="Rectangle 46"/>
            <p:cNvSpPr>
              <a:spLocks noChangeArrowheads="1"/>
            </p:cNvSpPr>
            <p:nvPr/>
          </p:nvSpPr>
          <p:spPr bwMode="auto">
            <a:xfrm>
              <a:off x="3362" y="2848"/>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6" name="Rectangle 47"/>
            <p:cNvSpPr>
              <a:spLocks noChangeArrowheads="1"/>
            </p:cNvSpPr>
            <p:nvPr/>
          </p:nvSpPr>
          <p:spPr bwMode="auto">
            <a:xfrm>
              <a:off x="3554" y="2848"/>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7" name="Rectangle 48"/>
            <p:cNvSpPr>
              <a:spLocks noChangeArrowheads="1"/>
            </p:cNvSpPr>
            <p:nvPr/>
          </p:nvSpPr>
          <p:spPr bwMode="auto">
            <a:xfrm>
              <a:off x="2602"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88" name="Rectangle 49"/>
            <p:cNvSpPr>
              <a:spLocks noChangeArrowheads="1"/>
            </p:cNvSpPr>
            <p:nvPr/>
          </p:nvSpPr>
          <p:spPr bwMode="auto">
            <a:xfrm>
              <a:off x="2794"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89" name="Rectangle 50"/>
            <p:cNvSpPr>
              <a:spLocks noChangeArrowheads="1"/>
            </p:cNvSpPr>
            <p:nvPr/>
          </p:nvSpPr>
          <p:spPr bwMode="auto">
            <a:xfrm>
              <a:off x="2986" y="3044"/>
              <a:ext cx="192" cy="196"/>
            </a:xfrm>
            <a:prstGeom prst="rect">
              <a:avLst/>
            </a:prstGeom>
            <a:solidFill>
              <a:schemeClr val="accent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0290" name="Rectangle 51"/>
            <p:cNvSpPr>
              <a:spLocks noChangeArrowheads="1"/>
            </p:cNvSpPr>
            <p:nvPr/>
          </p:nvSpPr>
          <p:spPr bwMode="auto">
            <a:xfrm>
              <a:off x="3170"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91" name="Rectangle 52"/>
            <p:cNvSpPr>
              <a:spLocks noChangeArrowheads="1"/>
            </p:cNvSpPr>
            <p:nvPr/>
          </p:nvSpPr>
          <p:spPr bwMode="auto">
            <a:xfrm>
              <a:off x="3362"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Y</a:t>
              </a:r>
            </a:p>
          </p:txBody>
        </p:sp>
        <p:sp>
          <p:nvSpPr>
            <p:cNvPr id="10292" name="Rectangle 53"/>
            <p:cNvSpPr>
              <a:spLocks noChangeArrowheads="1"/>
            </p:cNvSpPr>
            <p:nvPr/>
          </p:nvSpPr>
          <p:spPr bwMode="auto">
            <a:xfrm>
              <a:off x="3554" y="3044"/>
              <a:ext cx="192" cy="196"/>
            </a:xfrm>
            <a:prstGeom prst="rect">
              <a:avLst/>
            </a:prstGeom>
            <a:solidFill>
              <a:schemeClr val="bg1"/>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G</a:t>
              </a:r>
            </a:p>
          </p:txBody>
        </p:sp>
        <p:sp>
          <p:nvSpPr>
            <p:cNvPr id="10293" name="Text Box 54"/>
            <p:cNvSpPr txBox="1">
              <a:spLocks noChangeArrowheads="1"/>
            </p:cNvSpPr>
            <p:nvPr/>
          </p:nvSpPr>
          <p:spPr bwMode="auto">
            <a:xfrm>
              <a:off x="2043" y="3282"/>
              <a:ext cx="226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solidFill>
                    <a:srgbClr val="000000"/>
                  </a:solidFill>
                </a:rPr>
                <a:t>OLTP compression with the symbol table at the beginning of the block</a:t>
              </a:r>
            </a:p>
          </p:txBody>
        </p:sp>
      </p:grpSp>
    </p:spTree>
    <p:custDataLst>
      <p:tags r:id="rId1"/>
    </p:custDataLst>
    <p:extLst>
      <p:ext uri="{BB962C8B-B14F-4D97-AF65-F5344CB8AC3E}">
        <p14:creationId xmlns:p14="http://schemas.microsoft.com/office/powerpoint/2010/main" val="38637678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Specifying Table </a:t>
            </a:r>
            <a:r>
              <a:rPr lang="en-US" dirty="0" smtClean="0"/>
              <a:t>Compression</a:t>
            </a:r>
            <a:br>
              <a:rPr lang="en-US" dirty="0" smtClean="0"/>
            </a:br>
            <a:endParaRPr lang="en-US" altLang="es-MX" dirty="0"/>
          </a:p>
        </p:txBody>
      </p:sp>
      <p:sp>
        <p:nvSpPr>
          <p:cNvPr id="9219" name="Content Placeholder 9"/>
          <p:cNvSpPr>
            <a:spLocks noGrp="1"/>
          </p:cNvSpPr>
          <p:nvPr>
            <p:ph idx="1"/>
          </p:nvPr>
        </p:nvSpPr>
        <p:spPr>
          <a:xfrm>
            <a:off x="622138" y="1242485"/>
            <a:ext cx="10944549" cy="2963198"/>
          </a:xfrm>
        </p:spPr>
        <p:txBody>
          <a:bodyPr/>
          <a:lstStyle/>
          <a:p>
            <a:pPr lvl="1">
              <a:buClr>
                <a:schemeClr val="accent1"/>
              </a:buClr>
              <a:defRPr/>
            </a:pPr>
            <a:r>
              <a:rPr lang="en-US" dirty="0"/>
              <a:t>You can specify table compression for:</a:t>
            </a:r>
          </a:p>
          <a:p>
            <a:pPr lvl="2">
              <a:buClr>
                <a:schemeClr val="accent1"/>
              </a:buClr>
              <a:defRPr/>
            </a:pPr>
            <a:r>
              <a:rPr lang="en-US" dirty="0"/>
              <a:t>An entire heap-organized table</a:t>
            </a:r>
          </a:p>
          <a:p>
            <a:pPr lvl="2">
              <a:buClr>
                <a:schemeClr val="accent1"/>
              </a:buClr>
              <a:defRPr/>
            </a:pPr>
            <a:r>
              <a:rPr lang="en-US" dirty="0"/>
              <a:t>A partitioned table (each partition can have a different type or level of compression)</a:t>
            </a:r>
          </a:p>
          <a:p>
            <a:pPr lvl="2">
              <a:buClr>
                <a:schemeClr val="accent1"/>
              </a:buClr>
              <a:defRPr/>
            </a:pPr>
            <a:r>
              <a:rPr lang="en-US" dirty="0"/>
              <a:t>The storage of a nested table</a:t>
            </a:r>
          </a:p>
          <a:p>
            <a:pPr lvl="1">
              <a:buClr>
                <a:schemeClr val="accent1"/>
              </a:buClr>
              <a:defRPr/>
            </a:pPr>
            <a:r>
              <a:rPr lang="en-US" dirty="0"/>
              <a:t>You cannot:</a:t>
            </a:r>
          </a:p>
          <a:p>
            <a:pPr lvl="2">
              <a:buClr>
                <a:schemeClr val="accent1"/>
              </a:buClr>
              <a:defRPr/>
            </a:pPr>
            <a:r>
              <a:rPr lang="en-US" dirty="0"/>
              <a:t>Specify basic and advanced row compression on tables with more than 255 columns</a:t>
            </a:r>
          </a:p>
          <a:p>
            <a:pPr lvl="2">
              <a:buClr>
                <a:schemeClr val="accent1"/>
              </a:buClr>
              <a:defRPr/>
            </a:pPr>
            <a:r>
              <a:rPr lang="en-US" dirty="0"/>
              <a:t>Drop a column if a table is compressed for direct loads, but you can drop it if the table is advance row compressed</a:t>
            </a:r>
          </a:p>
        </p:txBody>
      </p:sp>
    </p:spTree>
    <p:custDataLst>
      <p:tags r:id="rId1"/>
    </p:custDataLst>
    <p:extLst>
      <p:ext uri="{BB962C8B-B14F-4D97-AF65-F5344CB8AC3E}">
        <p14:creationId xmlns:p14="http://schemas.microsoft.com/office/powerpoint/2010/main" val="126789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Compression </a:t>
            </a:r>
            <a:r>
              <a:rPr lang="en-US" dirty="0" smtClean="0"/>
              <a:t>Advisor</a:t>
            </a:r>
            <a:br>
              <a:rPr lang="en-US" dirty="0" smtClean="0"/>
            </a:br>
            <a:endParaRPr lang="en-US" altLang="es-MX" dirty="0"/>
          </a:p>
        </p:txBody>
      </p:sp>
      <p:sp>
        <p:nvSpPr>
          <p:cNvPr id="9219" name="Content Placeholder 9"/>
          <p:cNvSpPr>
            <a:spLocks noGrp="1"/>
          </p:cNvSpPr>
          <p:nvPr>
            <p:ph idx="1"/>
          </p:nvPr>
        </p:nvSpPr>
        <p:spPr>
          <a:xfrm>
            <a:off x="622138" y="1242485"/>
            <a:ext cx="10944549" cy="2740060"/>
          </a:xfrm>
        </p:spPr>
        <p:txBody>
          <a:bodyPr/>
          <a:lstStyle/>
          <a:p>
            <a:pPr lvl="1">
              <a:buClr>
                <a:schemeClr val="accent1"/>
              </a:buClr>
              <a:defRPr/>
            </a:pPr>
            <a:r>
              <a:rPr lang="en-US" dirty="0"/>
              <a:t>Analyzes objects to give an estimate of space savings for different compression methods</a:t>
            </a:r>
          </a:p>
          <a:p>
            <a:pPr lvl="1">
              <a:buClr>
                <a:schemeClr val="accent1"/>
              </a:buClr>
              <a:defRPr/>
            </a:pPr>
            <a:r>
              <a:rPr lang="en-US" dirty="0"/>
              <a:t>Helps in deciding the correct compression level for an application</a:t>
            </a:r>
          </a:p>
          <a:p>
            <a:pPr lvl="1">
              <a:buClr>
                <a:schemeClr val="accent1"/>
              </a:buClr>
              <a:defRPr/>
            </a:pPr>
            <a:r>
              <a:rPr lang="en-US" dirty="0"/>
              <a:t>Recommends various strategies for compression</a:t>
            </a:r>
          </a:p>
          <a:p>
            <a:pPr lvl="2">
              <a:buClr>
                <a:schemeClr val="accent1"/>
              </a:buClr>
              <a:defRPr/>
            </a:pPr>
            <a:r>
              <a:rPr lang="en-US" dirty="0"/>
              <a:t>Picks the right compression algorithm for a particular data set</a:t>
            </a:r>
          </a:p>
          <a:p>
            <a:pPr lvl="2">
              <a:buClr>
                <a:schemeClr val="accent1"/>
              </a:buClr>
              <a:defRPr/>
            </a:pPr>
            <a:r>
              <a:rPr lang="en-US" dirty="0"/>
              <a:t>Sorts on a particular column for increasing the compression ratio</a:t>
            </a:r>
          </a:p>
          <a:p>
            <a:pPr lvl="2">
              <a:buClr>
                <a:schemeClr val="accent1"/>
              </a:buClr>
              <a:defRPr/>
            </a:pPr>
            <a:r>
              <a:rPr lang="en-US" dirty="0"/>
              <a:t>Presents tradeoffs between different compression algorithms</a:t>
            </a:r>
          </a:p>
        </p:txBody>
      </p:sp>
    </p:spTree>
    <p:custDataLst>
      <p:tags r:id="rId1"/>
    </p:custDataLst>
    <p:extLst>
      <p:ext uri="{BB962C8B-B14F-4D97-AF65-F5344CB8AC3E}">
        <p14:creationId xmlns:p14="http://schemas.microsoft.com/office/powerpoint/2010/main" val="86323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431019" y="1079340"/>
            <a:ext cx="9326786" cy="262146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2"/>
          <p:cNvSpPr>
            <a:spLocks noGrp="1" noChangeArrowheads="1"/>
          </p:cNvSpPr>
          <p:nvPr>
            <p:ph type="title"/>
          </p:nvPr>
        </p:nvSpPr>
        <p:spPr/>
        <p:txBody>
          <a:bodyPr>
            <a:normAutofit fontScale="90000"/>
          </a:bodyPr>
          <a:lstStyle/>
          <a:p>
            <a:pPr eaLnBrk="1" hangingPunct="1"/>
            <a:r>
              <a:rPr lang="en-US" altLang="en-US" dirty="0"/>
              <a:t>Resolving Space Usage </a:t>
            </a:r>
            <a:r>
              <a:rPr lang="en-US" altLang="en-US" dirty="0" smtClean="0"/>
              <a:t>Issues</a:t>
            </a:r>
            <a:br>
              <a:rPr lang="en-US" altLang="en-US" dirty="0" smtClean="0"/>
            </a:br>
            <a:r>
              <a:rPr lang="en-US" altLang="en-US" dirty="0"/>
              <a:t/>
            </a:r>
            <a:br>
              <a:rPr lang="en-US" altLang="en-US" dirty="0"/>
            </a:br>
            <a:endParaRPr lang="en-US" altLang="en-US" dirty="0"/>
          </a:p>
        </p:txBody>
      </p:sp>
      <p:sp>
        <p:nvSpPr>
          <p:cNvPr id="28" name="Content Placeholder 9"/>
          <p:cNvSpPr>
            <a:spLocks noGrp="1"/>
          </p:cNvSpPr>
          <p:nvPr>
            <p:ph idx="1"/>
          </p:nvPr>
        </p:nvSpPr>
        <p:spPr>
          <a:xfrm>
            <a:off x="622138" y="3909844"/>
            <a:ext cx="10944549" cy="2283524"/>
          </a:xfrm>
        </p:spPr>
        <p:txBody>
          <a:bodyPr/>
          <a:lstStyle/>
          <a:p>
            <a:pPr lvl="1">
              <a:buClr>
                <a:schemeClr val="accent1"/>
              </a:buClr>
              <a:defRPr/>
            </a:pPr>
            <a:r>
              <a:rPr lang="en-US" dirty="0"/>
              <a:t>Resolve space usage issues by:</a:t>
            </a:r>
          </a:p>
          <a:p>
            <a:pPr lvl="2">
              <a:buClr>
                <a:schemeClr val="accent1"/>
              </a:buClr>
              <a:defRPr/>
            </a:pPr>
            <a:r>
              <a:rPr lang="en-US" dirty="0"/>
              <a:t>Adding or resizing data files</a:t>
            </a:r>
          </a:p>
          <a:p>
            <a:pPr lvl="2">
              <a:buClr>
                <a:schemeClr val="accent1"/>
              </a:buClr>
              <a:defRPr/>
            </a:pPr>
            <a:r>
              <a:rPr lang="en-US" dirty="0"/>
              <a:t>Setting </a:t>
            </a:r>
            <a:r>
              <a:rPr lang="en-US" dirty="0">
                <a:latin typeface="Courier New" panose="02070309020205020404" pitchFamily="49" charset="0"/>
                <a:cs typeface="Courier New" panose="02070309020205020404" pitchFamily="49" charset="0"/>
              </a:rPr>
              <a:t>AUTOEXTEND</a:t>
            </a:r>
            <a:r>
              <a:rPr lang="en-US" dirty="0"/>
              <a:t> to </a:t>
            </a:r>
            <a:r>
              <a:rPr lang="en-US" dirty="0">
                <a:latin typeface="Courier New" panose="02070309020205020404" pitchFamily="49" charset="0"/>
                <a:cs typeface="Courier New" panose="02070309020205020404" pitchFamily="49" charset="0"/>
              </a:rPr>
              <a:t>ON</a:t>
            </a:r>
          </a:p>
          <a:p>
            <a:pPr lvl="2">
              <a:buClr>
                <a:schemeClr val="accent1"/>
              </a:buClr>
              <a:defRPr/>
            </a:pPr>
            <a:r>
              <a:rPr lang="en-US" dirty="0"/>
              <a:t>Shrinking objects</a:t>
            </a:r>
          </a:p>
          <a:p>
            <a:pPr lvl="2">
              <a:buClr>
                <a:schemeClr val="accent1"/>
              </a:buClr>
              <a:defRPr/>
            </a:pPr>
            <a:r>
              <a:rPr lang="en-US" dirty="0"/>
              <a:t>Reducing </a:t>
            </a:r>
            <a:r>
              <a:rPr lang="en-US" dirty="0">
                <a:latin typeface="Courier New" panose="02070309020205020404" pitchFamily="49" charset="0"/>
                <a:cs typeface="Courier New" panose="02070309020205020404" pitchFamily="49" charset="0"/>
              </a:rPr>
              <a:t>UNDO_RETENTION</a:t>
            </a:r>
          </a:p>
          <a:p>
            <a:pPr lvl="1">
              <a:buClr>
                <a:schemeClr val="accent1"/>
              </a:buClr>
              <a:defRPr/>
            </a:pPr>
            <a:r>
              <a:rPr lang="en-US" dirty="0"/>
              <a:t>Check for long-running queries in temporary tablespaces.</a:t>
            </a:r>
          </a:p>
        </p:txBody>
      </p:sp>
      <p:grpSp>
        <p:nvGrpSpPr>
          <p:cNvPr id="3" name="Group 2"/>
          <p:cNvGrpSpPr/>
          <p:nvPr/>
        </p:nvGrpSpPr>
        <p:grpSpPr>
          <a:xfrm>
            <a:off x="2209800" y="1404761"/>
            <a:ext cx="7769225" cy="1890889"/>
            <a:chOff x="2087562" y="1404761"/>
            <a:chExt cx="7769225" cy="1890889"/>
          </a:xfrm>
        </p:grpSpPr>
        <p:sp>
          <p:nvSpPr>
            <p:cNvPr id="11267" name="AutoShape 4"/>
            <p:cNvSpPr>
              <a:spLocks noChangeArrowheads="1"/>
            </p:cNvSpPr>
            <p:nvPr/>
          </p:nvSpPr>
          <p:spPr bwMode="blackWhite">
            <a:xfrm>
              <a:off x="7939087" y="2622550"/>
              <a:ext cx="1905000" cy="673100"/>
            </a:xfrm>
            <a:prstGeom prst="roundRect">
              <a:avLst>
                <a:gd name="adj" fmla="val 16667"/>
              </a:avLst>
            </a:prstGeom>
            <a:solidFill>
              <a:srgbClr val="CC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sp>
          <p:nvSpPr>
            <p:cNvPr id="11268" name="Rectangle 5"/>
            <p:cNvSpPr>
              <a:spLocks noChangeArrowheads="1"/>
            </p:cNvSpPr>
            <p:nvPr/>
          </p:nvSpPr>
          <p:spPr bwMode="auto">
            <a:xfrm>
              <a:off x="3740150" y="2297291"/>
              <a:ext cx="28765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85% full or 100 MB left </a:t>
              </a:r>
              <a:r>
                <a:rPr lang="en-US" altLang="en-US" b="1" dirty="0">
                  <a:solidFill>
                    <a:schemeClr val="hlink"/>
                  </a:solidFill>
                </a:rPr>
                <a:t>warning</a:t>
              </a:r>
            </a:p>
          </p:txBody>
        </p:sp>
        <p:sp>
          <p:nvSpPr>
            <p:cNvPr id="11269" name="Rectangle 6"/>
            <p:cNvSpPr>
              <a:spLocks noChangeArrowheads="1"/>
            </p:cNvSpPr>
            <p:nvPr/>
          </p:nvSpPr>
          <p:spPr bwMode="auto">
            <a:xfrm>
              <a:off x="3754438" y="1404761"/>
              <a:ext cx="26765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97% full or 5 MB left </a:t>
              </a:r>
              <a:r>
                <a:rPr lang="en-US" altLang="en-US" b="1" dirty="0">
                  <a:solidFill>
                    <a:schemeClr val="hlink"/>
                  </a:solidFill>
                </a:rPr>
                <a:t>critical</a:t>
              </a:r>
            </a:p>
          </p:txBody>
        </p:sp>
        <p:sp>
          <p:nvSpPr>
            <p:cNvPr id="11270" name="Rectangle 7"/>
            <p:cNvSpPr>
              <a:spLocks noChangeArrowheads="1"/>
            </p:cNvSpPr>
            <p:nvPr/>
          </p:nvSpPr>
          <p:spPr bwMode="blackGray">
            <a:xfrm>
              <a:off x="7939087" y="2625726"/>
              <a:ext cx="19177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Resolve space problem</a:t>
              </a:r>
            </a:p>
          </p:txBody>
        </p:sp>
        <p:grpSp>
          <p:nvGrpSpPr>
            <p:cNvPr id="11271" name="Group 8"/>
            <p:cNvGrpSpPr>
              <a:grpSpLocks/>
            </p:cNvGrpSpPr>
            <p:nvPr/>
          </p:nvGrpSpPr>
          <p:grpSpPr bwMode="auto">
            <a:xfrm>
              <a:off x="2398713" y="1431925"/>
              <a:ext cx="1406525" cy="1524000"/>
              <a:chOff x="288" y="2982"/>
              <a:chExt cx="532" cy="412"/>
            </a:xfrm>
          </p:grpSpPr>
          <p:sp>
            <p:nvSpPr>
              <p:cNvPr id="11289" name="Rectangle 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90" name="Oval 1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91" name="Oval 1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sp>
          <p:nvSpPr>
            <p:cNvPr id="11272" name="Oval 12"/>
            <p:cNvSpPr>
              <a:spLocks noChangeArrowheads="1"/>
            </p:cNvSpPr>
            <p:nvPr/>
          </p:nvSpPr>
          <p:spPr bwMode="gray">
            <a:xfrm>
              <a:off x="2390775" y="1736726"/>
              <a:ext cx="1408112" cy="473075"/>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73" name="Oval 13"/>
            <p:cNvSpPr>
              <a:spLocks noChangeArrowheads="1"/>
            </p:cNvSpPr>
            <p:nvPr/>
          </p:nvSpPr>
          <p:spPr bwMode="gray">
            <a:xfrm>
              <a:off x="2389187" y="1584325"/>
              <a:ext cx="1409700" cy="457200"/>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1274" name="Oval 14"/>
            <p:cNvSpPr>
              <a:spLocks noChangeArrowheads="1"/>
            </p:cNvSpPr>
            <p:nvPr/>
          </p:nvSpPr>
          <p:spPr bwMode="gray">
            <a:xfrm>
              <a:off x="2405063" y="1431926"/>
              <a:ext cx="1393825" cy="473075"/>
            </a:xfrm>
            <a:prstGeom prst="ellipse">
              <a:avLst/>
            </a:prstGeom>
            <a:solidFill>
              <a:srgbClr val="FFFFCC"/>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grpSp>
          <p:nvGrpSpPr>
            <p:cNvPr id="11275" name="Group 15"/>
            <p:cNvGrpSpPr>
              <a:grpSpLocks/>
            </p:cNvGrpSpPr>
            <p:nvPr/>
          </p:nvGrpSpPr>
          <p:grpSpPr bwMode="auto">
            <a:xfrm>
              <a:off x="6475413" y="1524001"/>
              <a:ext cx="1285875" cy="1236663"/>
              <a:chOff x="3408" y="960"/>
              <a:chExt cx="810" cy="779"/>
            </a:xfrm>
          </p:grpSpPr>
          <p:pic>
            <p:nvPicPr>
              <p:cNvPr id="11287" name="Picture 16"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408" y="960"/>
                <a:ext cx="810"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8" name="Rectangle 17"/>
              <p:cNvSpPr>
                <a:spLocks noChangeArrowheads="1"/>
              </p:cNvSpPr>
              <p:nvPr/>
            </p:nvSpPr>
            <p:spPr bwMode="gray">
              <a:xfrm>
                <a:off x="3520" y="1218"/>
                <a:ext cx="58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2000" b="1" dirty="0">
                    <a:solidFill>
                      <a:schemeClr val="bg1"/>
                    </a:solidFill>
                  </a:rPr>
                  <a:t>Alert</a:t>
                </a:r>
              </a:p>
            </p:txBody>
          </p:sp>
        </p:grpSp>
        <p:sp>
          <p:nvSpPr>
            <p:cNvPr id="11276" name="Text Box 18"/>
            <p:cNvSpPr txBox="1">
              <a:spLocks noChangeArrowheads="1"/>
            </p:cNvSpPr>
            <p:nvPr/>
          </p:nvSpPr>
          <p:spPr bwMode="auto">
            <a:xfrm>
              <a:off x="2087562" y="2928938"/>
              <a:ext cx="328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Locally managed tablespace</a:t>
              </a:r>
            </a:p>
          </p:txBody>
        </p:sp>
        <p:sp>
          <p:nvSpPr>
            <p:cNvPr id="11277" name="Line 19"/>
            <p:cNvSpPr>
              <a:spLocks noChangeShapeType="1"/>
            </p:cNvSpPr>
            <p:nvPr/>
          </p:nvSpPr>
          <p:spPr bwMode="auto">
            <a:xfrm>
              <a:off x="3805238" y="18446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78" name="Line 20"/>
            <p:cNvSpPr>
              <a:spLocks noChangeShapeType="1"/>
            </p:cNvSpPr>
            <p:nvPr/>
          </p:nvSpPr>
          <p:spPr bwMode="auto">
            <a:xfrm>
              <a:off x="3811588" y="218122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79" name="Line 21"/>
            <p:cNvSpPr>
              <a:spLocks noChangeShapeType="1"/>
            </p:cNvSpPr>
            <p:nvPr/>
          </p:nvSpPr>
          <p:spPr bwMode="auto">
            <a:xfrm>
              <a:off x="6129338" y="18319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0" name="Line 22"/>
            <p:cNvSpPr>
              <a:spLocks noChangeShapeType="1"/>
            </p:cNvSpPr>
            <p:nvPr/>
          </p:nvSpPr>
          <p:spPr bwMode="auto">
            <a:xfrm>
              <a:off x="6142038" y="21748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1281" name="Line 23"/>
            <p:cNvSpPr>
              <a:spLocks noChangeShapeType="1"/>
            </p:cNvSpPr>
            <p:nvPr/>
          </p:nvSpPr>
          <p:spPr bwMode="auto">
            <a:xfrm>
              <a:off x="7780338" y="2085975"/>
              <a:ext cx="555625"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1282" name="Group 24"/>
            <p:cNvGrpSpPr>
              <a:grpSpLocks/>
            </p:cNvGrpSpPr>
            <p:nvPr/>
          </p:nvGrpSpPr>
          <p:grpSpPr bwMode="auto">
            <a:xfrm>
              <a:off x="8393112" y="1562101"/>
              <a:ext cx="1028700" cy="1050925"/>
              <a:chOff x="4568" y="984"/>
              <a:chExt cx="648" cy="662"/>
            </a:xfrm>
          </p:grpSpPr>
          <p:grpSp>
            <p:nvGrpSpPr>
              <p:cNvPr id="11283" name="Group 25"/>
              <p:cNvGrpSpPr>
                <a:grpSpLocks/>
              </p:cNvGrpSpPr>
              <p:nvPr/>
            </p:nvGrpSpPr>
            <p:grpSpPr bwMode="auto">
              <a:xfrm>
                <a:off x="4568" y="984"/>
                <a:ext cx="648" cy="643"/>
                <a:chOff x="1152" y="2112"/>
                <a:chExt cx="648" cy="643"/>
              </a:xfrm>
            </p:grpSpPr>
            <p:pic>
              <p:nvPicPr>
                <p:cNvPr id="11285" name="Picture 26" descr="coordina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152" y="2112"/>
                  <a:ext cx="648"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6" name="Text Box 27"/>
                <p:cNvSpPr txBox="1">
                  <a:spLocks noChangeArrowheads="1"/>
                </p:cNvSpPr>
                <p:nvPr/>
              </p:nvSpPr>
              <p:spPr bwMode="gray">
                <a:xfrm>
                  <a:off x="1428" y="249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0000"/>
                    </a:solidFill>
                  </a:endParaRPr>
                </a:p>
              </p:txBody>
            </p:sp>
          </p:grpSp>
          <p:sp>
            <p:nvSpPr>
              <p:cNvPr id="11284" name="Text Box 28"/>
              <p:cNvSpPr txBox="1">
                <a:spLocks noChangeArrowheads="1"/>
              </p:cNvSpPr>
              <p:nvPr/>
            </p:nvSpPr>
            <p:spPr bwMode="gray">
              <a:xfrm>
                <a:off x="4690" y="1415"/>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DBA</a:t>
                </a:r>
              </a:p>
            </p:txBody>
          </p:sp>
        </p:grpSp>
      </p:grpSp>
    </p:spTree>
    <p:custDataLst>
      <p:tags r:id="rId1"/>
    </p:custDataLst>
    <p:extLst>
      <p:ext uri="{BB962C8B-B14F-4D97-AF65-F5344CB8AC3E}">
        <p14:creationId xmlns:p14="http://schemas.microsoft.com/office/powerpoint/2010/main" val="10242889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427427"/>
          </a:xfrm>
        </p:spPr>
        <p:txBody>
          <a:bodyPr>
            <a:normAutofit lnSpcReduction="10000"/>
          </a:bodyPr>
          <a:lstStyle/>
          <a:p>
            <a:r>
              <a:rPr lang="en-US" dirty="0"/>
              <a:t>After completing this lesson, you should be able to:</a:t>
            </a:r>
          </a:p>
          <a:p>
            <a:pPr lvl="1"/>
            <a:r>
              <a:rPr lang="en-US" dirty="0"/>
              <a:t>Describe how the Oracle Database server automatically manages space</a:t>
            </a:r>
          </a:p>
          <a:p>
            <a:pPr lvl="1"/>
            <a:r>
              <a:rPr lang="en-US" dirty="0"/>
              <a:t>Save space by using compression</a:t>
            </a:r>
          </a:p>
          <a:p>
            <a:pPr lvl="1"/>
            <a:r>
              <a:rPr lang="en-US" dirty="0"/>
              <a:t>Proactively monitor and manage tablespace space usage</a:t>
            </a:r>
          </a:p>
          <a:p>
            <a:pPr lvl="1"/>
            <a:r>
              <a:rPr lang="en-US" dirty="0"/>
              <a:t>Describe segment creation in the Oracle database</a:t>
            </a:r>
          </a:p>
          <a:p>
            <a:pPr lvl="1"/>
            <a:r>
              <a:rPr lang="en-US" dirty="0"/>
              <a:t>Control deferred segment creation</a:t>
            </a:r>
          </a:p>
          <a:p>
            <a:pPr lvl="1"/>
            <a:r>
              <a:rPr lang="en-US" dirty="0"/>
              <a:t>Reclaim wasted space from tables and indexes by using the segment shrink functionality</a:t>
            </a:r>
          </a:p>
          <a:p>
            <a:pPr lvl="1"/>
            <a:r>
              <a:rPr lang="en-US" dirty="0"/>
              <a:t>Manage resumable space allocation</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909252" y="1113453"/>
            <a:ext cx="6370320" cy="2621464"/>
            <a:chOff x="830654" y="1268641"/>
            <a:chExt cx="7482693" cy="3021738"/>
          </a:xfrm>
        </p:grpSpPr>
        <p:sp>
          <p:nvSpPr>
            <p:cNvPr id="20" name="Freeform 19"/>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1" name="Rounded Rectangle 20"/>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Rectangle 2"/>
          <p:cNvSpPr>
            <a:spLocks noGrp="1" noChangeArrowheads="1"/>
          </p:cNvSpPr>
          <p:nvPr>
            <p:ph type="title"/>
          </p:nvPr>
        </p:nvSpPr>
        <p:spPr>
          <a:xfrm>
            <a:off x="989012" y="193516"/>
            <a:ext cx="10285630" cy="603249"/>
          </a:xfrm>
        </p:spPr>
        <p:txBody>
          <a:bodyPr>
            <a:normAutofit fontScale="90000"/>
          </a:bodyPr>
          <a:lstStyle/>
          <a:p>
            <a:pPr eaLnBrk="1" hangingPunct="1"/>
            <a:r>
              <a:rPr lang="en-US" altLang="en-US" dirty="0"/>
              <a:t>Monitoring Tablespace Space Usage</a:t>
            </a:r>
            <a:endParaRPr lang="en-US" altLang="en-US" dirty="0">
              <a:solidFill>
                <a:srgbClr val="FF0000"/>
              </a:solidFill>
            </a:endParaRPr>
          </a:p>
        </p:txBody>
      </p:sp>
      <p:sp>
        <p:nvSpPr>
          <p:cNvPr id="18" name="Content Placeholder 9"/>
          <p:cNvSpPr>
            <a:spLocks noGrp="1"/>
          </p:cNvSpPr>
          <p:nvPr>
            <p:ph idx="1"/>
          </p:nvPr>
        </p:nvSpPr>
        <p:spPr>
          <a:xfrm>
            <a:off x="622138" y="3986044"/>
            <a:ext cx="10944549" cy="1996266"/>
          </a:xfrm>
        </p:spPr>
        <p:txBody>
          <a:bodyPr>
            <a:normAutofit fontScale="92500"/>
          </a:bodyPr>
          <a:lstStyle/>
          <a:p>
            <a:pPr lvl="1">
              <a:buClr>
                <a:schemeClr val="accent1"/>
              </a:buClr>
              <a:defRPr/>
            </a:pPr>
            <a:r>
              <a:rPr lang="en-US" dirty="0"/>
              <a:t>Read-only and offline tablespaces: Do not set up alerts.</a:t>
            </a:r>
          </a:p>
          <a:p>
            <a:pPr lvl="1">
              <a:buClr>
                <a:schemeClr val="accent1"/>
              </a:buClr>
              <a:defRPr/>
            </a:pPr>
            <a:r>
              <a:rPr lang="en-US" dirty="0"/>
              <a:t>Temporary tablespace: Threshold corresponds to space currently used by sessions.</a:t>
            </a:r>
          </a:p>
          <a:p>
            <a:pPr lvl="1">
              <a:buClr>
                <a:schemeClr val="accent1"/>
              </a:buClr>
              <a:defRPr/>
            </a:pPr>
            <a:r>
              <a:rPr lang="en-US" dirty="0"/>
              <a:t>Undo tablespace: Threshold corresponds to space used by active and unexpired extents.</a:t>
            </a:r>
          </a:p>
          <a:p>
            <a:pPr lvl="1">
              <a:buClr>
                <a:schemeClr val="accent1"/>
              </a:buClr>
              <a:defRPr/>
            </a:pPr>
            <a:r>
              <a:rPr lang="en-US" dirty="0"/>
              <a:t>Auto-extensible files: Threshold is based on the maximum file size.</a:t>
            </a:r>
          </a:p>
        </p:txBody>
      </p:sp>
      <p:grpSp>
        <p:nvGrpSpPr>
          <p:cNvPr id="2" name="Group 1"/>
          <p:cNvGrpSpPr/>
          <p:nvPr/>
        </p:nvGrpSpPr>
        <p:grpSpPr>
          <a:xfrm>
            <a:off x="3522662" y="1349374"/>
            <a:ext cx="5143500" cy="2155826"/>
            <a:chOff x="3770312" y="1536700"/>
            <a:chExt cx="5143500" cy="2155826"/>
          </a:xfrm>
        </p:grpSpPr>
        <p:sp>
          <p:nvSpPr>
            <p:cNvPr id="12291" name="Oval 4"/>
            <p:cNvSpPr>
              <a:spLocks noChangeArrowheads="1"/>
            </p:cNvSpPr>
            <p:nvPr/>
          </p:nvSpPr>
          <p:spPr bwMode="blackWhite">
            <a:xfrm>
              <a:off x="5688012" y="3136901"/>
              <a:ext cx="901700" cy="555625"/>
            </a:xfrm>
            <a:prstGeom prst="ellipse">
              <a:avLst/>
            </a:prstGeom>
            <a:solidFill>
              <a:srgbClr val="FFCC99"/>
            </a:solidFill>
            <a:ln w="28575">
              <a:solidFill>
                <a:schemeClr val="tx1"/>
              </a:solidFill>
              <a:round/>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MMON</a:t>
              </a:r>
            </a:p>
          </p:txBody>
        </p:sp>
        <p:sp>
          <p:nvSpPr>
            <p:cNvPr id="12292" name="Rectangle 5"/>
            <p:cNvSpPr>
              <a:spLocks noChangeArrowheads="1"/>
            </p:cNvSpPr>
            <p:nvPr/>
          </p:nvSpPr>
          <p:spPr bwMode="blackWhite">
            <a:xfrm>
              <a:off x="4887912" y="1803400"/>
              <a:ext cx="2501900" cy="1003300"/>
            </a:xfrm>
            <a:prstGeom prst="rect">
              <a:avLst/>
            </a:prstGeom>
            <a:solidFill>
              <a:srgbClr val="FFFF99"/>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2293" name="Line 6"/>
            <p:cNvSpPr>
              <a:spLocks noChangeShapeType="1"/>
            </p:cNvSpPr>
            <p:nvPr/>
          </p:nvSpPr>
          <p:spPr bwMode="auto">
            <a:xfrm flipH="1" flipV="1">
              <a:off x="4951412" y="1993900"/>
              <a:ext cx="736600" cy="0"/>
            </a:xfrm>
            <a:prstGeom prst="line">
              <a:avLst/>
            </a:prstGeom>
            <a:noFill/>
            <a:ln w="28575">
              <a:solidFill>
                <a:schemeClr val="tx2"/>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2294" name="Line 7"/>
            <p:cNvSpPr>
              <a:spLocks noChangeShapeType="1"/>
            </p:cNvSpPr>
            <p:nvPr/>
          </p:nvSpPr>
          <p:spPr bwMode="auto">
            <a:xfrm flipH="1" flipV="1">
              <a:off x="4951412" y="2565400"/>
              <a:ext cx="755650" cy="0"/>
            </a:xfrm>
            <a:prstGeom prst="line">
              <a:avLst/>
            </a:prstGeom>
            <a:noFill/>
            <a:ln w="28575">
              <a:solidFill>
                <a:schemeClr val="tx2"/>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dirty="0"/>
            </a:p>
          </p:txBody>
        </p:sp>
        <p:sp>
          <p:nvSpPr>
            <p:cNvPr id="12295" name="Rectangle 8"/>
            <p:cNvSpPr>
              <a:spLocks noChangeArrowheads="1"/>
            </p:cNvSpPr>
            <p:nvPr/>
          </p:nvSpPr>
          <p:spPr bwMode="auto">
            <a:xfrm>
              <a:off x="5561012" y="2387600"/>
              <a:ext cx="1828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85% Warning</a:t>
              </a:r>
            </a:p>
          </p:txBody>
        </p:sp>
        <p:sp>
          <p:nvSpPr>
            <p:cNvPr id="12296" name="Rectangle 9"/>
            <p:cNvSpPr>
              <a:spLocks noChangeArrowheads="1"/>
            </p:cNvSpPr>
            <p:nvPr/>
          </p:nvSpPr>
          <p:spPr bwMode="auto">
            <a:xfrm>
              <a:off x="5599112" y="1816100"/>
              <a:ext cx="1600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97% Critical</a:t>
              </a:r>
            </a:p>
          </p:txBody>
        </p:sp>
        <p:sp>
          <p:nvSpPr>
            <p:cNvPr id="12297" name="Line 11"/>
            <p:cNvSpPr>
              <a:spLocks noChangeShapeType="1"/>
            </p:cNvSpPr>
            <p:nvPr/>
          </p:nvSpPr>
          <p:spPr bwMode="gray">
            <a:xfrm flipH="1" flipV="1">
              <a:off x="4595812" y="1549400"/>
              <a:ext cx="0" cy="1765300"/>
            </a:xfrm>
            <a:prstGeom prst="line">
              <a:avLst/>
            </a:prstGeom>
            <a:noFill/>
            <a:ln w="28575">
              <a:solidFill>
                <a:schemeClr val="accent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2298" name="Picture 12"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21113" y="2311401"/>
              <a:ext cx="6381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Rectangle 13"/>
            <p:cNvSpPr>
              <a:spLocks noChangeArrowheads="1"/>
            </p:cNvSpPr>
            <p:nvPr/>
          </p:nvSpPr>
          <p:spPr bwMode="auto">
            <a:xfrm>
              <a:off x="3783012" y="2614614"/>
              <a:ext cx="749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Alert</a:t>
              </a:r>
            </a:p>
          </p:txBody>
        </p:sp>
        <p:sp>
          <p:nvSpPr>
            <p:cNvPr id="12300" name="Line 14"/>
            <p:cNvSpPr>
              <a:spLocks noChangeShapeType="1"/>
            </p:cNvSpPr>
            <p:nvPr/>
          </p:nvSpPr>
          <p:spPr bwMode="gray">
            <a:xfrm flipH="1" flipV="1">
              <a:off x="7656512" y="1536700"/>
              <a:ext cx="0" cy="1765300"/>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cxnSp>
          <p:nvCxnSpPr>
            <p:cNvPr id="12301" name="AutoShape 15"/>
            <p:cNvCxnSpPr>
              <a:cxnSpLocks noChangeShapeType="1"/>
              <a:stCxn id="12291" idx="0"/>
              <a:endCxn id="12292" idx="2"/>
            </p:cNvCxnSpPr>
            <p:nvPr/>
          </p:nvCxnSpPr>
          <p:spPr bwMode="auto">
            <a:xfrm flipV="1">
              <a:off x="6138862" y="2820989"/>
              <a:ext cx="0" cy="301625"/>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pic>
          <p:nvPicPr>
            <p:cNvPr id="12302" name="Picture 16" descr="iss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808413" y="1676401"/>
              <a:ext cx="6381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Rectangle 17"/>
            <p:cNvSpPr>
              <a:spLocks noChangeArrowheads="1"/>
            </p:cNvSpPr>
            <p:nvPr/>
          </p:nvSpPr>
          <p:spPr bwMode="auto">
            <a:xfrm>
              <a:off x="3770312" y="1979614"/>
              <a:ext cx="749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Alert</a:t>
              </a:r>
            </a:p>
          </p:txBody>
        </p:sp>
        <p:sp>
          <p:nvSpPr>
            <p:cNvPr id="12304" name="Rectangle 18"/>
            <p:cNvSpPr>
              <a:spLocks noChangeArrowheads="1"/>
            </p:cNvSpPr>
            <p:nvPr/>
          </p:nvSpPr>
          <p:spPr bwMode="auto">
            <a:xfrm>
              <a:off x="7707312" y="1828800"/>
              <a:ext cx="10541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Cleared</a:t>
              </a:r>
            </a:p>
          </p:txBody>
        </p:sp>
        <p:sp>
          <p:nvSpPr>
            <p:cNvPr id="12305" name="Rectangle 19"/>
            <p:cNvSpPr>
              <a:spLocks noChangeArrowheads="1"/>
            </p:cNvSpPr>
            <p:nvPr/>
          </p:nvSpPr>
          <p:spPr bwMode="auto">
            <a:xfrm>
              <a:off x="7707312" y="2413000"/>
              <a:ext cx="1206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t>Cleared</a:t>
              </a:r>
            </a:p>
          </p:txBody>
        </p:sp>
      </p:grpSp>
    </p:spTree>
    <p:custDataLst>
      <p:tags r:id="rId1"/>
    </p:custDataLst>
    <p:extLst>
      <p:ext uri="{BB962C8B-B14F-4D97-AF65-F5344CB8AC3E}">
        <p14:creationId xmlns:p14="http://schemas.microsoft.com/office/powerpoint/2010/main" val="36097123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Reclaiming Space by Shrinking </a:t>
            </a:r>
            <a:r>
              <a:rPr lang="en-US" dirty="0" smtClean="0"/>
              <a:t>Segments</a:t>
            </a:r>
            <a:br>
              <a:rPr lang="en-US" dirty="0" smtClean="0"/>
            </a:br>
            <a:endParaRPr lang="en-US" altLang="es-MX" dirty="0"/>
          </a:p>
        </p:txBody>
      </p:sp>
      <p:sp>
        <p:nvSpPr>
          <p:cNvPr id="9219" name="Content Placeholder 9"/>
          <p:cNvSpPr>
            <a:spLocks noGrp="1"/>
          </p:cNvSpPr>
          <p:nvPr>
            <p:ph idx="1"/>
          </p:nvPr>
        </p:nvSpPr>
        <p:spPr>
          <a:xfrm>
            <a:off x="622138" y="1242485"/>
            <a:ext cx="10944549" cy="2722106"/>
          </a:xfrm>
        </p:spPr>
        <p:txBody>
          <a:bodyPr/>
          <a:lstStyle/>
          <a:p>
            <a:pPr lvl="1">
              <a:buClr>
                <a:schemeClr val="accent1"/>
              </a:buClr>
              <a:defRPr/>
            </a:pPr>
            <a:r>
              <a:rPr lang="en-US" dirty="0"/>
              <a:t>Shrink is an online and in-place operation.</a:t>
            </a:r>
          </a:p>
          <a:p>
            <a:pPr lvl="1">
              <a:buClr>
                <a:schemeClr val="accent1"/>
              </a:buClr>
              <a:defRPr/>
            </a:pPr>
            <a:r>
              <a:rPr lang="en-US" dirty="0"/>
              <a:t>It is applicable only to segments residing in ASSM tablespaces.</a:t>
            </a:r>
          </a:p>
          <a:p>
            <a:pPr lvl="1">
              <a:buClr>
                <a:schemeClr val="accent1"/>
              </a:buClr>
              <a:defRPr/>
            </a:pPr>
            <a:r>
              <a:rPr lang="en-US" dirty="0"/>
              <a:t>Candidate segment types:</a:t>
            </a:r>
          </a:p>
          <a:p>
            <a:pPr lvl="2">
              <a:buClr>
                <a:schemeClr val="accent1"/>
              </a:buClr>
              <a:defRPr/>
            </a:pPr>
            <a:r>
              <a:rPr lang="en-US" dirty="0"/>
              <a:t>Heap-organized tables and index-organized tables</a:t>
            </a:r>
          </a:p>
          <a:p>
            <a:pPr lvl="2">
              <a:buClr>
                <a:schemeClr val="accent1"/>
              </a:buClr>
              <a:defRPr/>
            </a:pPr>
            <a:r>
              <a:rPr lang="en-US" dirty="0"/>
              <a:t>Indexes</a:t>
            </a:r>
          </a:p>
          <a:p>
            <a:pPr lvl="2">
              <a:buClr>
                <a:schemeClr val="accent1"/>
              </a:buClr>
              <a:defRPr/>
            </a:pPr>
            <a:r>
              <a:rPr lang="en-US" dirty="0"/>
              <a:t>Partitions and subpartitions</a:t>
            </a:r>
          </a:p>
          <a:p>
            <a:pPr lvl="2">
              <a:buClr>
                <a:schemeClr val="accent1"/>
              </a:buClr>
              <a:defRPr/>
            </a:pPr>
            <a:r>
              <a:rPr lang="en-US" dirty="0"/>
              <a:t>Materialized views and materialized view logs</a:t>
            </a:r>
          </a:p>
        </p:txBody>
      </p:sp>
    </p:spTree>
    <p:custDataLst>
      <p:tags r:id="rId1"/>
    </p:custDataLst>
    <p:extLst>
      <p:ext uri="{BB962C8B-B14F-4D97-AF65-F5344CB8AC3E}">
        <p14:creationId xmlns:p14="http://schemas.microsoft.com/office/powerpoint/2010/main" val="687187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dirty="0"/>
              <a:t>Shrinking </a:t>
            </a:r>
            <a:r>
              <a:rPr lang="en-US" altLang="en-US" dirty="0" smtClean="0"/>
              <a:t>Segments</a:t>
            </a:r>
            <a:br>
              <a:rPr lang="en-US" altLang="en-US" dirty="0" smtClean="0"/>
            </a:br>
            <a:r>
              <a:rPr lang="en-US" altLang="en-US" dirty="0"/>
              <a:t/>
            </a:r>
            <a:br>
              <a:rPr lang="en-US" altLang="en-US" dirty="0"/>
            </a:br>
            <a:endParaRPr lang="en-US" altLang="en-US" dirty="0"/>
          </a:p>
        </p:txBody>
      </p:sp>
      <p:sp>
        <p:nvSpPr>
          <p:cNvPr id="13315" name="Line 7"/>
          <p:cNvSpPr>
            <a:spLocks noChangeShapeType="1"/>
          </p:cNvSpPr>
          <p:nvPr/>
        </p:nvSpPr>
        <p:spPr bwMode="auto">
          <a:xfrm>
            <a:off x="2386012" y="246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6" name="Line 14"/>
          <p:cNvSpPr>
            <a:spLocks noChangeShapeType="1"/>
          </p:cNvSpPr>
          <p:nvPr/>
        </p:nvSpPr>
        <p:spPr bwMode="auto">
          <a:xfrm>
            <a:off x="3224212" y="246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7" name="Line 34"/>
          <p:cNvSpPr>
            <a:spLocks noChangeShapeType="1"/>
          </p:cNvSpPr>
          <p:nvPr/>
        </p:nvSpPr>
        <p:spPr bwMode="gray">
          <a:xfrm>
            <a:off x="4214812" y="34417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8" name="Line 35"/>
          <p:cNvSpPr>
            <a:spLocks noChangeShapeType="1"/>
          </p:cNvSpPr>
          <p:nvPr/>
        </p:nvSpPr>
        <p:spPr bwMode="gray">
          <a:xfrm>
            <a:off x="4214812" y="29845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19" name="Line 36"/>
          <p:cNvSpPr>
            <a:spLocks noChangeShapeType="1"/>
          </p:cNvSpPr>
          <p:nvPr/>
        </p:nvSpPr>
        <p:spPr bwMode="gray">
          <a:xfrm>
            <a:off x="4214812" y="31369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0" name="Line 37"/>
          <p:cNvSpPr>
            <a:spLocks noChangeShapeType="1"/>
          </p:cNvSpPr>
          <p:nvPr/>
        </p:nvSpPr>
        <p:spPr bwMode="gray">
          <a:xfrm>
            <a:off x="4214812" y="3289300"/>
            <a:ext cx="685800"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1" name="Rectangle 38"/>
          <p:cNvSpPr>
            <a:spLocks noChangeArrowheads="1"/>
          </p:cNvSpPr>
          <p:nvPr/>
        </p:nvSpPr>
        <p:spPr bwMode="auto">
          <a:xfrm>
            <a:off x="24622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22" name="Text Box 39"/>
          <p:cNvSpPr txBox="1">
            <a:spLocks noChangeArrowheads="1"/>
          </p:cNvSpPr>
          <p:nvPr/>
        </p:nvSpPr>
        <p:spPr bwMode="auto">
          <a:xfrm>
            <a:off x="6653212" y="3248378"/>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323" name="Line 40"/>
          <p:cNvSpPr>
            <a:spLocks noChangeShapeType="1"/>
          </p:cNvSpPr>
          <p:nvPr/>
        </p:nvSpPr>
        <p:spPr bwMode="auto">
          <a:xfrm>
            <a:off x="25384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4" name="Line 41"/>
          <p:cNvSpPr>
            <a:spLocks noChangeShapeType="1"/>
          </p:cNvSpPr>
          <p:nvPr/>
        </p:nvSpPr>
        <p:spPr bwMode="auto">
          <a:xfrm>
            <a:off x="2538412" y="2984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5" name="Line 42"/>
          <p:cNvSpPr>
            <a:spLocks noChangeShapeType="1"/>
          </p:cNvSpPr>
          <p:nvPr/>
        </p:nvSpPr>
        <p:spPr bwMode="auto">
          <a:xfrm>
            <a:off x="2538412" y="3136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6" name="Line 43"/>
          <p:cNvSpPr>
            <a:spLocks noChangeShapeType="1"/>
          </p:cNvSpPr>
          <p:nvPr/>
        </p:nvSpPr>
        <p:spPr bwMode="auto">
          <a:xfrm>
            <a:off x="2538412" y="32893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7" name="Line 44"/>
          <p:cNvSpPr>
            <a:spLocks noChangeShapeType="1"/>
          </p:cNvSpPr>
          <p:nvPr/>
        </p:nvSpPr>
        <p:spPr bwMode="auto">
          <a:xfrm>
            <a:off x="2538412" y="34417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28" name="Rectangle 45"/>
          <p:cNvSpPr>
            <a:spLocks noChangeArrowheads="1"/>
          </p:cNvSpPr>
          <p:nvPr/>
        </p:nvSpPr>
        <p:spPr bwMode="auto">
          <a:xfrm>
            <a:off x="24241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29" name="Rectangle 46"/>
          <p:cNvSpPr>
            <a:spLocks noChangeArrowheads="1"/>
          </p:cNvSpPr>
          <p:nvPr/>
        </p:nvSpPr>
        <p:spPr bwMode="auto">
          <a:xfrm>
            <a:off x="33004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0" name="Line 47"/>
          <p:cNvSpPr>
            <a:spLocks noChangeShapeType="1"/>
          </p:cNvSpPr>
          <p:nvPr/>
        </p:nvSpPr>
        <p:spPr bwMode="auto">
          <a:xfrm>
            <a:off x="33766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1" name="Line 48"/>
          <p:cNvSpPr>
            <a:spLocks noChangeShapeType="1"/>
          </p:cNvSpPr>
          <p:nvPr/>
        </p:nvSpPr>
        <p:spPr bwMode="auto">
          <a:xfrm>
            <a:off x="3376612" y="2984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2" name="Line 49"/>
          <p:cNvSpPr>
            <a:spLocks noChangeShapeType="1"/>
          </p:cNvSpPr>
          <p:nvPr/>
        </p:nvSpPr>
        <p:spPr bwMode="auto">
          <a:xfrm>
            <a:off x="3376612" y="3136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3" name="Line 50"/>
          <p:cNvSpPr>
            <a:spLocks noChangeShapeType="1"/>
          </p:cNvSpPr>
          <p:nvPr/>
        </p:nvSpPr>
        <p:spPr bwMode="auto">
          <a:xfrm>
            <a:off x="3376612" y="32893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4" name="Line 51"/>
          <p:cNvSpPr>
            <a:spLocks noChangeShapeType="1"/>
          </p:cNvSpPr>
          <p:nvPr/>
        </p:nvSpPr>
        <p:spPr bwMode="auto">
          <a:xfrm>
            <a:off x="3376612" y="34417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5" name="Rectangle 52"/>
          <p:cNvSpPr>
            <a:spLocks noChangeArrowheads="1"/>
          </p:cNvSpPr>
          <p:nvPr/>
        </p:nvSpPr>
        <p:spPr bwMode="auto">
          <a:xfrm>
            <a:off x="32623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6" name="Rectangle 53"/>
          <p:cNvSpPr>
            <a:spLocks noChangeArrowheads="1"/>
          </p:cNvSpPr>
          <p:nvPr/>
        </p:nvSpPr>
        <p:spPr bwMode="auto">
          <a:xfrm>
            <a:off x="41386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7" name="Line 54"/>
          <p:cNvSpPr>
            <a:spLocks noChangeShapeType="1"/>
          </p:cNvSpPr>
          <p:nvPr/>
        </p:nvSpPr>
        <p:spPr bwMode="auto">
          <a:xfrm>
            <a:off x="4214812" y="2832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38" name="Rectangle 55"/>
          <p:cNvSpPr>
            <a:spLocks noChangeArrowheads="1"/>
          </p:cNvSpPr>
          <p:nvPr/>
        </p:nvSpPr>
        <p:spPr bwMode="auto">
          <a:xfrm>
            <a:off x="41005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39" name="Rectangle 56"/>
          <p:cNvSpPr>
            <a:spLocks noChangeArrowheads="1"/>
          </p:cNvSpPr>
          <p:nvPr/>
        </p:nvSpPr>
        <p:spPr bwMode="auto">
          <a:xfrm>
            <a:off x="49768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0" name="Line 57"/>
          <p:cNvSpPr>
            <a:spLocks noChangeShapeType="1"/>
          </p:cNvSpPr>
          <p:nvPr/>
        </p:nvSpPr>
        <p:spPr bwMode="gray">
          <a:xfrm>
            <a:off x="5053012" y="28321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1" name="Line 58"/>
          <p:cNvSpPr>
            <a:spLocks noChangeShapeType="1"/>
          </p:cNvSpPr>
          <p:nvPr/>
        </p:nvSpPr>
        <p:spPr bwMode="gray">
          <a:xfrm>
            <a:off x="5053012" y="34417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2" name="Rectangle 59"/>
          <p:cNvSpPr>
            <a:spLocks noChangeArrowheads="1"/>
          </p:cNvSpPr>
          <p:nvPr/>
        </p:nvSpPr>
        <p:spPr bwMode="auto">
          <a:xfrm>
            <a:off x="49387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3" name="Rectangle 60"/>
          <p:cNvSpPr>
            <a:spLocks noChangeArrowheads="1"/>
          </p:cNvSpPr>
          <p:nvPr/>
        </p:nvSpPr>
        <p:spPr bwMode="auto">
          <a:xfrm>
            <a:off x="58150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4" name="Line 61"/>
          <p:cNvSpPr>
            <a:spLocks noChangeShapeType="1"/>
          </p:cNvSpPr>
          <p:nvPr/>
        </p:nvSpPr>
        <p:spPr bwMode="gray">
          <a:xfrm>
            <a:off x="5891212" y="28321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5" name="Line 62"/>
          <p:cNvSpPr>
            <a:spLocks noChangeShapeType="1"/>
          </p:cNvSpPr>
          <p:nvPr/>
        </p:nvSpPr>
        <p:spPr bwMode="gray">
          <a:xfrm>
            <a:off x="5891212" y="2984500"/>
            <a:ext cx="685800" cy="0"/>
          </a:xfrm>
          <a:prstGeom prst="line">
            <a:avLst/>
          </a:prstGeom>
          <a:noFill/>
          <a:ln w="28575">
            <a:solidFill>
              <a:srgbClr val="6699FF"/>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46" name="Rectangle 63"/>
          <p:cNvSpPr>
            <a:spLocks noChangeArrowheads="1"/>
          </p:cNvSpPr>
          <p:nvPr/>
        </p:nvSpPr>
        <p:spPr bwMode="auto">
          <a:xfrm>
            <a:off x="57769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7" name="Rectangle 64"/>
          <p:cNvSpPr>
            <a:spLocks noChangeArrowheads="1"/>
          </p:cNvSpPr>
          <p:nvPr/>
        </p:nvSpPr>
        <p:spPr bwMode="auto">
          <a:xfrm>
            <a:off x="66532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8" name="Rectangle 65"/>
          <p:cNvSpPr>
            <a:spLocks noChangeArrowheads="1"/>
          </p:cNvSpPr>
          <p:nvPr/>
        </p:nvSpPr>
        <p:spPr bwMode="auto">
          <a:xfrm>
            <a:off x="6615112" y="3260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49" name="Rectangle 66"/>
          <p:cNvSpPr>
            <a:spLocks noChangeArrowheads="1"/>
          </p:cNvSpPr>
          <p:nvPr/>
        </p:nvSpPr>
        <p:spPr bwMode="auto">
          <a:xfrm>
            <a:off x="7491412" y="27432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50" name="Rectangle 67"/>
          <p:cNvSpPr>
            <a:spLocks noChangeArrowheads="1"/>
          </p:cNvSpPr>
          <p:nvPr/>
        </p:nvSpPr>
        <p:spPr bwMode="auto">
          <a:xfrm>
            <a:off x="7453312" y="32480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51" name="Line 68"/>
          <p:cNvSpPr>
            <a:spLocks noChangeShapeType="1"/>
          </p:cNvSpPr>
          <p:nvPr/>
        </p:nvSpPr>
        <p:spPr bwMode="gray">
          <a:xfrm flipV="1">
            <a:off x="6661150" y="2587625"/>
            <a:ext cx="0" cy="1168400"/>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3352" name="Group 69"/>
          <p:cNvGrpSpPr>
            <a:grpSpLocks/>
          </p:cNvGrpSpPr>
          <p:nvPr/>
        </p:nvGrpSpPr>
        <p:grpSpPr bwMode="auto">
          <a:xfrm>
            <a:off x="2424112" y="4589466"/>
            <a:ext cx="5905500" cy="1193800"/>
            <a:chOff x="1024" y="3203"/>
            <a:chExt cx="3720" cy="752"/>
          </a:xfrm>
        </p:grpSpPr>
        <p:sp>
          <p:nvSpPr>
            <p:cNvPr id="13408" name="Rectangle 70"/>
            <p:cNvSpPr>
              <a:spLocks noChangeArrowheads="1"/>
            </p:cNvSpPr>
            <p:nvPr/>
          </p:nvSpPr>
          <p:spPr bwMode="gray">
            <a:xfrm>
              <a:off x="3160" y="3312"/>
              <a:ext cx="544"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9" name="Rectangle 71"/>
            <p:cNvSpPr>
              <a:spLocks noChangeArrowheads="1"/>
            </p:cNvSpPr>
            <p:nvPr/>
          </p:nvSpPr>
          <p:spPr bwMode="gray">
            <a:xfrm>
              <a:off x="3688" y="3312"/>
              <a:ext cx="536" cy="504"/>
            </a:xfrm>
            <a:prstGeom prst="rect">
              <a:avLst/>
            </a:prstGeom>
            <a:solidFill>
              <a:schemeClr val="bg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10" name="Line 72"/>
            <p:cNvSpPr>
              <a:spLocks noChangeShapeType="1"/>
            </p:cNvSpPr>
            <p:nvPr/>
          </p:nvSpPr>
          <p:spPr bwMode="gray">
            <a:xfrm>
              <a:off x="2152" y="3752"/>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1" name="Line 73"/>
            <p:cNvSpPr>
              <a:spLocks noChangeShapeType="1"/>
            </p:cNvSpPr>
            <p:nvPr/>
          </p:nvSpPr>
          <p:spPr bwMode="gray">
            <a:xfrm>
              <a:off x="2152" y="3464"/>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2" name="Line 74"/>
            <p:cNvSpPr>
              <a:spLocks noChangeShapeType="1"/>
            </p:cNvSpPr>
            <p:nvPr/>
          </p:nvSpPr>
          <p:spPr bwMode="gray">
            <a:xfrm>
              <a:off x="2152" y="3560"/>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3" name="Line 75"/>
            <p:cNvSpPr>
              <a:spLocks noChangeShapeType="1"/>
            </p:cNvSpPr>
            <p:nvPr/>
          </p:nvSpPr>
          <p:spPr bwMode="gray">
            <a:xfrm>
              <a:off x="2152" y="3656"/>
              <a:ext cx="432" cy="0"/>
            </a:xfrm>
            <a:prstGeom prst="line">
              <a:avLst/>
            </a:prstGeom>
            <a:noFill/>
            <a:ln w="28575">
              <a:solidFill>
                <a:srgbClr val="6699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4" name="Rectangle 76"/>
            <p:cNvSpPr>
              <a:spLocks noChangeArrowheads="1"/>
            </p:cNvSpPr>
            <p:nvPr/>
          </p:nvSpPr>
          <p:spPr bwMode="gray">
            <a:xfrm>
              <a:off x="1048"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15" name="Text Box 77"/>
            <p:cNvSpPr txBox="1">
              <a:spLocks noChangeArrowheads="1"/>
            </p:cNvSpPr>
            <p:nvPr/>
          </p:nvSpPr>
          <p:spPr bwMode="gray">
            <a:xfrm>
              <a:off x="2640" y="3626"/>
              <a:ext cx="3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416" name="Line 78"/>
            <p:cNvSpPr>
              <a:spLocks noChangeShapeType="1"/>
            </p:cNvSpPr>
            <p:nvPr/>
          </p:nvSpPr>
          <p:spPr bwMode="gray">
            <a:xfrm>
              <a:off x="1096"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7" name="Line 79"/>
            <p:cNvSpPr>
              <a:spLocks noChangeShapeType="1"/>
            </p:cNvSpPr>
            <p:nvPr/>
          </p:nvSpPr>
          <p:spPr bwMode="gray">
            <a:xfrm>
              <a:off x="1096" y="3464"/>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8" name="Line 80"/>
            <p:cNvSpPr>
              <a:spLocks noChangeShapeType="1"/>
            </p:cNvSpPr>
            <p:nvPr/>
          </p:nvSpPr>
          <p:spPr bwMode="gray">
            <a:xfrm>
              <a:off x="1096" y="3560"/>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19" name="Line 81"/>
            <p:cNvSpPr>
              <a:spLocks noChangeShapeType="1"/>
            </p:cNvSpPr>
            <p:nvPr/>
          </p:nvSpPr>
          <p:spPr bwMode="gray">
            <a:xfrm>
              <a:off x="1096" y="3656"/>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0" name="Line 82"/>
            <p:cNvSpPr>
              <a:spLocks noChangeShapeType="1"/>
            </p:cNvSpPr>
            <p:nvPr/>
          </p:nvSpPr>
          <p:spPr bwMode="gray">
            <a:xfrm>
              <a:off x="1096" y="3752"/>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1" name="Rectangle 83"/>
            <p:cNvSpPr>
              <a:spLocks noChangeArrowheads="1"/>
            </p:cNvSpPr>
            <p:nvPr/>
          </p:nvSpPr>
          <p:spPr bwMode="gray">
            <a:xfrm>
              <a:off x="1024"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2" name="Rectangle 84"/>
            <p:cNvSpPr>
              <a:spLocks noChangeArrowheads="1"/>
            </p:cNvSpPr>
            <p:nvPr/>
          </p:nvSpPr>
          <p:spPr bwMode="gray">
            <a:xfrm>
              <a:off x="1576"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3" name="Line 85"/>
            <p:cNvSpPr>
              <a:spLocks noChangeShapeType="1"/>
            </p:cNvSpPr>
            <p:nvPr/>
          </p:nvSpPr>
          <p:spPr bwMode="gray">
            <a:xfrm>
              <a:off x="1624"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4" name="Line 86"/>
            <p:cNvSpPr>
              <a:spLocks noChangeShapeType="1"/>
            </p:cNvSpPr>
            <p:nvPr/>
          </p:nvSpPr>
          <p:spPr bwMode="gray">
            <a:xfrm>
              <a:off x="1624" y="3464"/>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5" name="Line 87"/>
            <p:cNvSpPr>
              <a:spLocks noChangeShapeType="1"/>
            </p:cNvSpPr>
            <p:nvPr/>
          </p:nvSpPr>
          <p:spPr bwMode="gray">
            <a:xfrm>
              <a:off x="1624" y="3560"/>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6" name="Line 88"/>
            <p:cNvSpPr>
              <a:spLocks noChangeShapeType="1"/>
            </p:cNvSpPr>
            <p:nvPr/>
          </p:nvSpPr>
          <p:spPr bwMode="gray">
            <a:xfrm>
              <a:off x="1624" y="3656"/>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7" name="Line 89"/>
            <p:cNvSpPr>
              <a:spLocks noChangeShapeType="1"/>
            </p:cNvSpPr>
            <p:nvPr/>
          </p:nvSpPr>
          <p:spPr bwMode="gray">
            <a:xfrm>
              <a:off x="1624" y="3752"/>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28" name="Rectangle 90"/>
            <p:cNvSpPr>
              <a:spLocks noChangeArrowheads="1"/>
            </p:cNvSpPr>
            <p:nvPr/>
          </p:nvSpPr>
          <p:spPr bwMode="gray">
            <a:xfrm>
              <a:off x="1552"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29" name="Rectangle 91"/>
            <p:cNvSpPr>
              <a:spLocks noChangeArrowheads="1"/>
            </p:cNvSpPr>
            <p:nvPr/>
          </p:nvSpPr>
          <p:spPr bwMode="gray">
            <a:xfrm>
              <a:off x="2104"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0" name="Line 92"/>
            <p:cNvSpPr>
              <a:spLocks noChangeShapeType="1"/>
            </p:cNvSpPr>
            <p:nvPr/>
          </p:nvSpPr>
          <p:spPr bwMode="gray">
            <a:xfrm>
              <a:off x="2152" y="3368"/>
              <a:ext cx="43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31" name="Rectangle 93"/>
            <p:cNvSpPr>
              <a:spLocks noChangeArrowheads="1"/>
            </p:cNvSpPr>
            <p:nvPr/>
          </p:nvSpPr>
          <p:spPr bwMode="gray">
            <a:xfrm>
              <a:off x="2080"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2" name="Rectangle 94"/>
            <p:cNvSpPr>
              <a:spLocks noChangeArrowheads="1"/>
            </p:cNvSpPr>
            <p:nvPr/>
          </p:nvSpPr>
          <p:spPr bwMode="gray">
            <a:xfrm>
              <a:off x="2632" y="3312"/>
              <a:ext cx="528" cy="50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3" name="Rectangle 95"/>
            <p:cNvSpPr>
              <a:spLocks noChangeArrowheads="1"/>
            </p:cNvSpPr>
            <p:nvPr/>
          </p:nvSpPr>
          <p:spPr bwMode="gray">
            <a:xfrm>
              <a:off x="2608"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4" name="Rectangle 96"/>
            <p:cNvSpPr>
              <a:spLocks noChangeArrowheads="1"/>
            </p:cNvSpPr>
            <p:nvPr/>
          </p:nvSpPr>
          <p:spPr bwMode="gray">
            <a:xfrm>
              <a:off x="3136"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5" name="Rectangle 97"/>
            <p:cNvSpPr>
              <a:spLocks noChangeArrowheads="1"/>
            </p:cNvSpPr>
            <p:nvPr/>
          </p:nvSpPr>
          <p:spPr bwMode="gray">
            <a:xfrm>
              <a:off x="3664" y="3638"/>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6" name="Rectangle 98"/>
            <p:cNvSpPr>
              <a:spLocks noChangeArrowheads="1"/>
            </p:cNvSpPr>
            <p:nvPr/>
          </p:nvSpPr>
          <p:spPr bwMode="gray">
            <a:xfrm>
              <a:off x="4216" y="3312"/>
              <a:ext cx="528" cy="504"/>
            </a:xfrm>
            <a:prstGeom prst="rect">
              <a:avLst/>
            </a:prstGeom>
            <a:solidFill>
              <a:schemeClr val="bg1"/>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7" name="Rectangle 99"/>
            <p:cNvSpPr>
              <a:spLocks noChangeArrowheads="1"/>
            </p:cNvSpPr>
            <p:nvPr/>
          </p:nvSpPr>
          <p:spPr bwMode="gray">
            <a:xfrm>
              <a:off x="4192" y="3630"/>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38" name="Line 100"/>
            <p:cNvSpPr>
              <a:spLocks noChangeShapeType="1"/>
            </p:cNvSpPr>
            <p:nvPr/>
          </p:nvSpPr>
          <p:spPr bwMode="gray">
            <a:xfrm flipV="1">
              <a:off x="3688" y="3203"/>
              <a:ext cx="0" cy="736"/>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3439" name="Rectangle 101"/>
            <p:cNvSpPr>
              <a:spLocks noChangeArrowheads="1"/>
            </p:cNvSpPr>
            <p:nvPr/>
          </p:nvSpPr>
          <p:spPr bwMode="gray">
            <a:xfrm>
              <a:off x="2608" y="3646"/>
              <a:ext cx="56" cy="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40" name="Line 102"/>
            <p:cNvSpPr>
              <a:spLocks noChangeShapeType="1"/>
            </p:cNvSpPr>
            <p:nvPr/>
          </p:nvSpPr>
          <p:spPr bwMode="gray">
            <a:xfrm flipV="1">
              <a:off x="2632" y="3219"/>
              <a:ext cx="0" cy="736"/>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sp>
        <p:nvSpPr>
          <p:cNvPr id="13353" name="Text Box 107"/>
          <p:cNvSpPr txBox="1">
            <a:spLocks noChangeArrowheads="1"/>
          </p:cNvSpPr>
          <p:nvPr/>
        </p:nvSpPr>
        <p:spPr bwMode="auto">
          <a:xfrm>
            <a:off x="1903412" y="3735387"/>
            <a:ext cx="7858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r>
              <a:rPr lang="en-US" altLang="en-US" b="1" dirty="0">
                <a:solidFill>
                  <a:srgbClr val="000000"/>
                </a:solidFill>
              </a:rPr>
              <a:t>DML operations and queries can be issued during compaction.</a:t>
            </a:r>
          </a:p>
        </p:txBody>
      </p:sp>
      <p:sp>
        <p:nvSpPr>
          <p:cNvPr id="13354" name="Text Box 108"/>
          <p:cNvSpPr txBox="1">
            <a:spLocks noChangeArrowheads="1"/>
          </p:cNvSpPr>
          <p:nvPr/>
        </p:nvSpPr>
        <p:spPr bwMode="auto">
          <a:xfrm>
            <a:off x="1916112" y="5653087"/>
            <a:ext cx="7858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22860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algn="ctr" eaLnBrk="1" hangingPunct="1"/>
            <a:r>
              <a:rPr lang="en-US" altLang="en-US" b="1" dirty="0">
                <a:solidFill>
                  <a:srgbClr val="000000"/>
                </a:solidFill>
              </a:rPr>
              <a:t>DML operations are blocked when the HWM is adjusted.</a:t>
            </a:r>
          </a:p>
        </p:txBody>
      </p:sp>
      <p:sp>
        <p:nvSpPr>
          <p:cNvPr id="109" name="Content Placeholder 2"/>
          <p:cNvSpPr txBox="1">
            <a:spLocks/>
          </p:cNvSpPr>
          <p:nvPr/>
        </p:nvSpPr>
        <p:spPr bwMode="gray">
          <a:xfrm>
            <a:off x="2360612" y="2115618"/>
            <a:ext cx="7239000" cy="41172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defTabSz="400050" eaLnBrk="0" hangingPunct="0">
              <a:tabLst>
                <a:tab pos="400050" algn="r"/>
                <a:tab pos="673100" algn="l"/>
              </a:tabLst>
              <a:defRPr/>
            </a:pPr>
            <a:r>
              <a:rPr lang="en-US" b="1" dirty="0">
                <a:latin typeface="Courier New" pitchFamily="49" charset="0"/>
              </a:rPr>
              <a:t>		ALTER TABLE employees SHRINK SPACE COMPACT;</a:t>
            </a:r>
          </a:p>
        </p:txBody>
      </p:sp>
      <p:sp>
        <p:nvSpPr>
          <p:cNvPr id="110" name="Oval 33"/>
          <p:cNvSpPr>
            <a:spLocks noChangeAspect="1" noChangeArrowheads="1"/>
          </p:cNvSpPr>
          <p:nvPr/>
        </p:nvSpPr>
        <p:spPr bwMode="auto">
          <a:xfrm>
            <a:off x="2396570" y="213360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1</a:t>
            </a:r>
          </a:p>
        </p:txBody>
      </p:sp>
      <p:sp>
        <p:nvSpPr>
          <p:cNvPr id="13361" name="Line 5"/>
          <p:cNvSpPr>
            <a:spLocks noChangeShapeType="1"/>
          </p:cNvSpPr>
          <p:nvPr/>
        </p:nvSpPr>
        <p:spPr bwMode="auto">
          <a:xfrm>
            <a:off x="23860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2" name="Line 6"/>
          <p:cNvSpPr>
            <a:spLocks noChangeShapeType="1"/>
          </p:cNvSpPr>
          <p:nvPr/>
        </p:nvSpPr>
        <p:spPr bwMode="auto">
          <a:xfrm>
            <a:off x="23860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3" name="Line 7"/>
          <p:cNvSpPr>
            <a:spLocks noChangeShapeType="1"/>
          </p:cNvSpPr>
          <p:nvPr/>
        </p:nvSpPr>
        <p:spPr bwMode="auto">
          <a:xfrm>
            <a:off x="2386012" y="4533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4" name="Line 12"/>
          <p:cNvSpPr>
            <a:spLocks noChangeShapeType="1"/>
          </p:cNvSpPr>
          <p:nvPr/>
        </p:nvSpPr>
        <p:spPr bwMode="auto">
          <a:xfrm>
            <a:off x="32242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5" name="Line 13"/>
          <p:cNvSpPr>
            <a:spLocks noChangeShapeType="1"/>
          </p:cNvSpPr>
          <p:nvPr/>
        </p:nvSpPr>
        <p:spPr bwMode="auto">
          <a:xfrm>
            <a:off x="32242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6" name="Line 14"/>
          <p:cNvSpPr>
            <a:spLocks noChangeShapeType="1"/>
          </p:cNvSpPr>
          <p:nvPr/>
        </p:nvSpPr>
        <p:spPr bwMode="auto">
          <a:xfrm>
            <a:off x="3224212" y="45339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7" name="Line 19"/>
          <p:cNvSpPr>
            <a:spLocks noChangeShapeType="1"/>
          </p:cNvSpPr>
          <p:nvPr/>
        </p:nvSpPr>
        <p:spPr bwMode="auto">
          <a:xfrm>
            <a:off x="40624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8" name="Line 22"/>
          <p:cNvSpPr>
            <a:spLocks noChangeShapeType="1"/>
          </p:cNvSpPr>
          <p:nvPr/>
        </p:nvSpPr>
        <p:spPr bwMode="auto">
          <a:xfrm>
            <a:off x="49006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69" name="Line 26"/>
          <p:cNvSpPr>
            <a:spLocks noChangeShapeType="1"/>
          </p:cNvSpPr>
          <p:nvPr/>
        </p:nvSpPr>
        <p:spPr bwMode="auto">
          <a:xfrm>
            <a:off x="5738812" y="42291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70" name="Line 27"/>
          <p:cNvSpPr>
            <a:spLocks noChangeShapeType="1"/>
          </p:cNvSpPr>
          <p:nvPr/>
        </p:nvSpPr>
        <p:spPr bwMode="auto">
          <a:xfrm>
            <a:off x="5738812" y="43815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21" name="Content Placeholder 2"/>
          <p:cNvSpPr txBox="1">
            <a:spLocks/>
          </p:cNvSpPr>
          <p:nvPr/>
        </p:nvSpPr>
        <p:spPr bwMode="gray">
          <a:xfrm>
            <a:off x="2360612" y="4185678"/>
            <a:ext cx="7239000" cy="41172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12700">
            <a:spAutoFit/>
          </a:bodyPr>
          <a:lstStyle/>
          <a:p>
            <a:pPr defTabSz="400050" eaLnBrk="0" hangingPunct="0">
              <a:tabLst>
                <a:tab pos="400050" algn="r"/>
                <a:tab pos="673100" algn="l"/>
              </a:tabLst>
              <a:defRPr/>
            </a:pPr>
            <a:r>
              <a:rPr lang="en-US" b="1" dirty="0">
                <a:latin typeface="Courier New" pitchFamily="49" charset="0"/>
              </a:rPr>
              <a:t>		ALTER TABLE employees SHRINK SPACE;</a:t>
            </a:r>
          </a:p>
        </p:txBody>
      </p:sp>
      <p:sp>
        <p:nvSpPr>
          <p:cNvPr id="122" name="Oval 33"/>
          <p:cNvSpPr>
            <a:spLocks noChangeAspect="1" noChangeArrowheads="1"/>
          </p:cNvSpPr>
          <p:nvPr/>
        </p:nvSpPr>
        <p:spPr bwMode="auto">
          <a:xfrm>
            <a:off x="2396570" y="4203660"/>
            <a:ext cx="345043" cy="3450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eaLnBrk="0" hangingPunct="0">
              <a:lnSpc>
                <a:spcPct val="95000"/>
              </a:lnSpc>
              <a:defRPr/>
            </a:pPr>
            <a:r>
              <a:rPr lang="en-US" sz="1600" b="1" dirty="0">
                <a:solidFill>
                  <a:schemeClr val="bg1"/>
                </a:solidFill>
              </a:rPr>
              <a:t>2</a:t>
            </a:r>
          </a:p>
        </p:txBody>
      </p:sp>
      <p:sp>
        <p:nvSpPr>
          <p:cNvPr id="13377" name="Text Box 3"/>
          <p:cNvSpPr txBox="1">
            <a:spLocks noChangeArrowheads="1"/>
          </p:cNvSpPr>
          <p:nvPr/>
        </p:nvSpPr>
        <p:spPr bwMode="auto">
          <a:xfrm>
            <a:off x="6674378" y="1603022"/>
            <a:ext cx="62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HWM</a:t>
            </a:r>
          </a:p>
        </p:txBody>
      </p:sp>
      <p:sp>
        <p:nvSpPr>
          <p:cNvPr id="13378" name="Rectangle 4"/>
          <p:cNvSpPr>
            <a:spLocks noChangeArrowheads="1"/>
          </p:cNvSpPr>
          <p:nvPr/>
        </p:nvSpPr>
        <p:spPr bwMode="auto">
          <a:xfrm>
            <a:off x="24622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79" name="Line 5"/>
          <p:cNvSpPr>
            <a:spLocks noChangeShapeType="1"/>
          </p:cNvSpPr>
          <p:nvPr/>
        </p:nvSpPr>
        <p:spPr bwMode="auto">
          <a:xfrm>
            <a:off x="25384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0" name="Line 6"/>
          <p:cNvSpPr>
            <a:spLocks noChangeShapeType="1"/>
          </p:cNvSpPr>
          <p:nvPr/>
        </p:nvSpPr>
        <p:spPr bwMode="auto">
          <a:xfrm>
            <a:off x="25384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1" name="Line 7"/>
          <p:cNvSpPr>
            <a:spLocks noChangeShapeType="1"/>
          </p:cNvSpPr>
          <p:nvPr/>
        </p:nvSpPr>
        <p:spPr bwMode="auto">
          <a:xfrm>
            <a:off x="2538412" y="14986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2" name="Line 8"/>
          <p:cNvSpPr>
            <a:spLocks noChangeShapeType="1"/>
          </p:cNvSpPr>
          <p:nvPr/>
        </p:nvSpPr>
        <p:spPr bwMode="auto">
          <a:xfrm>
            <a:off x="2538412" y="16510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3" name="Line 9"/>
          <p:cNvSpPr>
            <a:spLocks noChangeShapeType="1"/>
          </p:cNvSpPr>
          <p:nvPr/>
        </p:nvSpPr>
        <p:spPr bwMode="auto">
          <a:xfrm>
            <a:off x="25384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4" name="Rectangle 10"/>
          <p:cNvSpPr>
            <a:spLocks noChangeArrowheads="1"/>
          </p:cNvSpPr>
          <p:nvPr/>
        </p:nvSpPr>
        <p:spPr bwMode="auto">
          <a:xfrm>
            <a:off x="24241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85" name="Rectangle 11"/>
          <p:cNvSpPr>
            <a:spLocks noChangeArrowheads="1"/>
          </p:cNvSpPr>
          <p:nvPr/>
        </p:nvSpPr>
        <p:spPr bwMode="auto">
          <a:xfrm>
            <a:off x="33004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86" name="Line 12"/>
          <p:cNvSpPr>
            <a:spLocks noChangeShapeType="1"/>
          </p:cNvSpPr>
          <p:nvPr/>
        </p:nvSpPr>
        <p:spPr bwMode="auto">
          <a:xfrm>
            <a:off x="33766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7" name="Line 13"/>
          <p:cNvSpPr>
            <a:spLocks noChangeShapeType="1"/>
          </p:cNvSpPr>
          <p:nvPr/>
        </p:nvSpPr>
        <p:spPr bwMode="auto">
          <a:xfrm>
            <a:off x="33766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8" name="Line 14"/>
          <p:cNvSpPr>
            <a:spLocks noChangeShapeType="1"/>
          </p:cNvSpPr>
          <p:nvPr/>
        </p:nvSpPr>
        <p:spPr bwMode="auto">
          <a:xfrm>
            <a:off x="3376612" y="14986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89" name="Line 15"/>
          <p:cNvSpPr>
            <a:spLocks noChangeShapeType="1"/>
          </p:cNvSpPr>
          <p:nvPr/>
        </p:nvSpPr>
        <p:spPr bwMode="auto">
          <a:xfrm>
            <a:off x="3376612" y="16510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0" name="Line 16"/>
          <p:cNvSpPr>
            <a:spLocks noChangeShapeType="1"/>
          </p:cNvSpPr>
          <p:nvPr/>
        </p:nvSpPr>
        <p:spPr bwMode="auto">
          <a:xfrm>
            <a:off x="33766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1" name="Rectangle 17"/>
          <p:cNvSpPr>
            <a:spLocks noChangeArrowheads="1"/>
          </p:cNvSpPr>
          <p:nvPr/>
        </p:nvSpPr>
        <p:spPr bwMode="auto">
          <a:xfrm>
            <a:off x="32623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2" name="Rectangle 18"/>
          <p:cNvSpPr>
            <a:spLocks noChangeArrowheads="1"/>
          </p:cNvSpPr>
          <p:nvPr/>
        </p:nvSpPr>
        <p:spPr bwMode="auto">
          <a:xfrm>
            <a:off x="41386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3" name="Line 19"/>
          <p:cNvSpPr>
            <a:spLocks noChangeShapeType="1"/>
          </p:cNvSpPr>
          <p:nvPr/>
        </p:nvSpPr>
        <p:spPr bwMode="auto">
          <a:xfrm>
            <a:off x="42148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4" name="Rectangle 20"/>
          <p:cNvSpPr>
            <a:spLocks noChangeArrowheads="1"/>
          </p:cNvSpPr>
          <p:nvPr/>
        </p:nvSpPr>
        <p:spPr bwMode="auto">
          <a:xfrm>
            <a:off x="41005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5" name="Rectangle 21"/>
          <p:cNvSpPr>
            <a:spLocks noChangeArrowheads="1"/>
          </p:cNvSpPr>
          <p:nvPr/>
        </p:nvSpPr>
        <p:spPr bwMode="auto">
          <a:xfrm>
            <a:off x="49768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6" name="Line 22"/>
          <p:cNvSpPr>
            <a:spLocks noChangeShapeType="1"/>
          </p:cNvSpPr>
          <p:nvPr/>
        </p:nvSpPr>
        <p:spPr bwMode="auto">
          <a:xfrm>
            <a:off x="50530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7" name="Line 23"/>
          <p:cNvSpPr>
            <a:spLocks noChangeShapeType="1"/>
          </p:cNvSpPr>
          <p:nvPr/>
        </p:nvSpPr>
        <p:spPr bwMode="auto">
          <a:xfrm>
            <a:off x="5053012" y="18034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398" name="Rectangle 24"/>
          <p:cNvSpPr>
            <a:spLocks noChangeArrowheads="1"/>
          </p:cNvSpPr>
          <p:nvPr/>
        </p:nvSpPr>
        <p:spPr bwMode="auto">
          <a:xfrm>
            <a:off x="49387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399" name="Rectangle 25"/>
          <p:cNvSpPr>
            <a:spLocks noChangeArrowheads="1"/>
          </p:cNvSpPr>
          <p:nvPr/>
        </p:nvSpPr>
        <p:spPr bwMode="auto">
          <a:xfrm>
            <a:off x="58150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0" name="Line 26"/>
          <p:cNvSpPr>
            <a:spLocks noChangeShapeType="1"/>
          </p:cNvSpPr>
          <p:nvPr/>
        </p:nvSpPr>
        <p:spPr bwMode="auto">
          <a:xfrm>
            <a:off x="5891212" y="11938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01" name="Line 27"/>
          <p:cNvSpPr>
            <a:spLocks noChangeShapeType="1"/>
          </p:cNvSpPr>
          <p:nvPr/>
        </p:nvSpPr>
        <p:spPr bwMode="auto">
          <a:xfrm>
            <a:off x="5891212" y="1346200"/>
            <a:ext cx="685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3402" name="Rectangle 28"/>
          <p:cNvSpPr>
            <a:spLocks noChangeArrowheads="1"/>
          </p:cNvSpPr>
          <p:nvPr/>
        </p:nvSpPr>
        <p:spPr bwMode="auto">
          <a:xfrm>
            <a:off x="57769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3" name="Rectangle 29"/>
          <p:cNvSpPr>
            <a:spLocks noChangeArrowheads="1"/>
          </p:cNvSpPr>
          <p:nvPr/>
        </p:nvSpPr>
        <p:spPr bwMode="auto">
          <a:xfrm>
            <a:off x="66532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4" name="Rectangle 30"/>
          <p:cNvSpPr>
            <a:spLocks noChangeArrowheads="1"/>
          </p:cNvSpPr>
          <p:nvPr/>
        </p:nvSpPr>
        <p:spPr bwMode="auto">
          <a:xfrm>
            <a:off x="6615112" y="16224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5" name="Rectangle 31"/>
          <p:cNvSpPr>
            <a:spLocks noChangeArrowheads="1"/>
          </p:cNvSpPr>
          <p:nvPr/>
        </p:nvSpPr>
        <p:spPr bwMode="auto">
          <a:xfrm>
            <a:off x="7491412" y="1104900"/>
            <a:ext cx="838200" cy="8001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6" name="Rectangle 32"/>
          <p:cNvSpPr>
            <a:spLocks noChangeArrowheads="1"/>
          </p:cNvSpPr>
          <p:nvPr/>
        </p:nvSpPr>
        <p:spPr bwMode="auto">
          <a:xfrm>
            <a:off x="7453312" y="1609725"/>
            <a:ext cx="889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p>
        </p:txBody>
      </p:sp>
      <p:sp>
        <p:nvSpPr>
          <p:cNvPr id="13407" name="Line 33"/>
          <p:cNvSpPr>
            <a:spLocks noChangeShapeType="1"/>
          </p:cNvSpPr>
          <p:nvPr/>
        </p:nvSpPr>
        <p:spPr bwMode="gray">
          <a:xfrm flipV="1">
            <a:off x="6653212" y="914400"/>
            <a:ext cx="0" cy="1168400"/>
          </a:xfrm>
          <a:prstGeom prst="line">
            <a:avLst/>
          </a:prstGeom>
          <a:noFill/>
          <a:ln w="28575">
            <a:solidFill>
              <a:schemeClr val="accent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Tree>
    <p:custDataLst>
      <p:tags r:id="rId1"/>
    </p:custDataLst>
    <p:extLst>
      <p:ext uri="{BB962C8B-B14F-4D97-AF65-F5344CB8AC3E}">
        <p14:creationId xmlns:p14="http://schemas.microsoft.com/office/powerpoint/2010/main" val="1982321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590736" y="3602159"/>
            <a:ext cx="7007352" cy="2621464"/>
            <a:chOff x="830654" y="1268641"/>
            <a:chExt cx="7482693" cy="3021738"/>
          </a:xfrm>
        </p:grpSpPr>
        <p:sp>
          <p:nvSpPr>
            <p:cNvPr id="31" name="Freeform 3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2" name="Rounded Rectangle 3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2"/>
          <p:cNvSpPr>
            <a:spLocks noGrp="1" noChangeArrowheads="1"/>
          </p:cNvSpPr>
          <p:nvPr>
            <p:ph type="title"/>
          </p:nvPr>
        </p:nvSpPr>
        <p:spPr/>
        <p:txBody>
          <a:bodyPr/>
          <a:lstStyle/>
          <a:p>
            <a:pPr eaLnBrk="1" hangingPunct="1"/>
            <a:r>
              <a:rPr lang="en-US" altLang="en-US" dirty="0"/>
              <a:t>Results of a Shrink </a:t>
            </a:r>
            <a:r>
              <a:rPr lang="en-US" altLang="en-US" dirty="0" smtClean="0"/>
              <a:t>Operation</a:t>
            </a:r>
            <a:br>
              <a:rPr lang="en-US" altLang="en-US" dirty="0" smtClean="0"/>
            </a:br>
            <a:endParaRPr lang="en-US" altLang="en-US" dirty="0"/>
          </a:p>
        </p:txBody>
      </p:sp>
      <p:sp>
        <p:nvSpPr>
          <p:cNvPr id="27" name="Content Placeholder 9"/>
          <p:cNvSpPr>
            <a:spLocks noGrp="1"/>
          </p:cNvSpPr>
          <p:nvPr>
            <p:ph idx="1"/>
          </p:nvPr>
        </p:nvSpPr>
        <p:spPr>
          <a:xfrm>
            <a:off x="622138" y="1242485"/>
            <a:ext cx="10944549" cy="2111682"/>
          </a:xfrm>
        </p:spPr>
        <p:txBody>
          <a:bodyPr/>
          <a:lstStyle/>
          <a:p>
            <a:pPr lvl="1">
              <a:buClr>
                <a:schemeClr val="accent1"/>
              </a:buClr>
              <a:defRPr/>
            </a:pPr>
            <a:r>
              <a:rPr lang="en-US" dirty="0"/>
              <a:t>Improved performance and space utilization</a:t>
            </a:r>
          </a:p>
          <a:p>
            <a:pPr lvl="1">
              <a:buClr>
                <a:schemeClr val="accent1"/>
              </a:buClr>
              <a:defRPr/>
            </a:pPr>
            <a:r>
              <a:rPr lang="en-US" dirty="0"/>
              <a:t>Indexes maintained</a:t>
            </a:r>
          </a:p>
          <a:p>
            <a:pPr lvl="1">
              <a:buClr>
                <a:schemeClr val="accent1"/>
              </a:buClr>
              <a:defRPr/>
            </a:pPr>
            <a:r>
              <a:rPr lang="en-US" dirty="0"/>
              <a:t>Triggers not executed</a:t>
            </a:r>
          </a:p>
          <a:p>
            <a:pPr lvl="1">
              <a:buClr>
                <a:schemeClr val="accent1"/>
              </a:buClr>
              <a:defRPr/>
            </a:pPr>
            <a:r>
              <a:rPr lang="en-US" dirty="0"/>
              <a:t>Number of migrated rows may be reduced</a:t>
            </a:r>
          </a:p>
          <a:p>
            <a:pPr lvl="1">
              <a:buClr>
                <a:schemeClr val="accent1"/>
              </a:buClr>
              <a:defRPr/>
            </a:pPr>
            <a:r>
              <a:rPr lang="en-US" dirty="0"/>
              <a:t>Rebuilding secondary indexes on IOTs recommended</a:t>
            </a:r>
          </a:p>
        </p:txBody>
      </p:sp>
      <p:sp>
        <p:nvSpPr>
          <p:cNvPr id="14360" name="Rectangle 25"/>
          <p:cNvSpPr>
            <a:spLocks noChangeArrowheads="1"/>
          </p:cNvSpPr>
          <p:nvPr/>
        </p:nvSpPr>
        <p:spPr bwMode="auto">
          <a:xfrm>
            <a:off x="1522412" y="3763964"/>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nvGrpSpPr>
          <p:cNvPr id="3" name="Group 2"/>
          <p:cNvGrpSpPr/>
          <p:nvPr/>
        </p:nvGrpSpPr>
        <p:grpSpPr>
          <a:xfrm>
            <a:off x="3237705" y="3810000"/>
            <a:ext cx="5713414" cy="2206625"/>
            <a:chOff x="3316287" y="4089400"/>
            <a:chExt cx="5713414" cy="2206625"/>
          </a:xfrm>
        </p:grpSpPr>
        <p:sp>
          <p:nvSpPr>
            <p:cNvPr id="14339" name="Oval 4"/>
            <p:cNvSpPr>
              <a:spLocks noChangeArrowheads="1"/>
            </p:cNvSpPr>
            <p:nvPr/>
          </p:nvSpPr>
          <p:spPr bwMode="blackWhite">
            <a:xfrm>
              <a:off x="6799262" y="5003800"/>
              <a:ext cx="876300" cy="558800"/>
            </a:xfrm>
            <a:prstGeom prst="ellipse">
              <a:avLst/>
            </a:prstGeom>
            <a:solidFill>
              <a:srgbClr val="FFFF00"/>
            </a:solidFill>
            <a:ln w="2857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pic>
          <p:nvPicPr>
            <p:cNvPr id="14340" name="Picture 5" descr="coordina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220076" y="4789489"/>
              <a:ext cx="8096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6"/>
            <p:cNvSpPr txBox="1">
              <a:spLocks noChangeArrowheads="1"/>
            </p:cNvSpPr>
            <p:nvPr/>
          </p:nvSpPr>
          <p:spPr bwMode="auto">
            <a:xfrm>
              <a:off x="8324850" y="5254626"/>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DBA</a:t>
              </a:r>
            </a:p>
          </p:txBody>
        </p:sp>
        <p:sp>
          <p:nvSpPr>
            <p:cNvPr id="14342" name="Text Box 7"/>
            <p:cNvSpPr txBox="1">
              <a:spLocks noChangeArrowheads="1"/>
            </p:cNvSpPr>
            <p:nvPr/>
          </p:nvSpPr>
          <p:spPr bwMode="auto">
            <a:xfrm>
              <a:off x="6796087" y="5091113"/>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Shrink</a:t>
              </a:r>
            </a:p>
          </p:txBody>
        </p:sp>
        <p:sp>
          <p:nvSpPr>
            <p:cNvPr id="14343" name="Rectangle 8"/>
            <p:cNvSpPr>
              <a:spLocks noChangeArrowheads="1"/>
            </p:cNvSpPr>
            <p:nvPr/>
          </p:nvSpPr>
          <p:spPr bwMode="auto">
            <a:xfrm>
              <a:off x="3744912" y="6070600"/>
              <a:ext cx="1143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4" name="Text Box 9"/>
            <p:cNvSpPr txBox="1">
              <a:spLocks noChangeArrowheads="1"/>
            </p:cNvSpPr>
            <p:nvPr/>
          </p:nvSpPr>
          <p:spPr bwMode="auto">
            <a:xfrm>
              <a:off x="3779837" y="592931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Triggers not executed</a:t>
              </a:r>
            </a:p>
          </p:txBody>
        </p:sp>
        <p:cxnSp>
          <p:nvCxnSpPr>
            <p:cNvPr id="14345" name="AutoShape 10"/>
            <p:cNvCxnSpPr>
              <a:cxnSpLocks noChangeShapeType="1"/>
              <a:stCxn id="14347" idx="2"/>
              <a:endCxn id="14344" idx="1"/>
            </p:cNvCxnSpPr>
            <p:nvPr/>
          </p:nvCxnSpPr>
          <p:spPr bwMode="auto">
            <a:xfrm rot="5400000">
              <a:off x="3814366" y="5553472"/>
              <a:ext cx="524669" cy="593725"/>
            </a:xfrm>
            <a:prstGeom prst="bentConnector4">
              <a:avLst>
                <a:gd name="adj1" fmla="val 32526"/>
                <a:gd name="adj2" fmla="val 138503"/>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pic>
          <p:nvPicPr>
            <p:cNvPr id="14346" name="Picture 11" descr="s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316287" y="5451475"/>
              <a:ext cx="4714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12"/>
            <p:cNvSpPr>
              <a:spLocks noChangeArrowheads="1"/>
            </p:cNvSpPr>
            <p:nvPr/>
          </p:nvSpPr>
          <p:spPr bwMode="gray">
            <a:xfrm>
              <a:off x="42021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8" name="Rectangle 13"/>
            <p:cNvSpPr>
              <a:spLocks noChangeArrowheads="1"/>
            </p:cNvSpPr>
            <p:nvPr/>
          </p:nvSpPr>
          <p:spPr bwMode="gray">
            <a:xfrm>
              <a:off x="45450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49" name="Rectangle 14"/>
            <p:cNvSpPr>
              <a:spLocks noChangeArrowheads="1"/>
            </p:cNvSpPr>
            <p:nvPr/>
          </p:nvSpPr>
          <p:spPr bwMode="gray">
            <a:xfrm>
              <a:off x="48879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0" name="Rectangle 15"/>
            <p:cNvSpPr>
              <a:spLocks noChangeArrowheads="1"/>
            </p:cNvSpPr>
            <p:nvPr/>
          </p:nvSpPr>
          <p:spPr bwMode="gray">
            <a:xfrm>
              <a:off x="52308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1" name="Rectangle 16"/>
            <p:cNvSpPr>
              <a:spLocks noChangeArrowheads="1"/>
            </p:cNvSpPr>
            <p:nvPr/>
          </p:nvSpPr>
          <p:spPr bwMode="gray">
            <a:xfrm>
              <a:off x="55737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2" name="Rectangle 17"/>
            <p:cNvSpPr>
              <a:spLocks noChangeArrowheads="1"/>
            </p:cNvSpPr>
            <p:nvPr/>
          </p:nvSpPr>
          <p:spPr bwMode="gray">
            <a:xfrm>
              <a:off x="5916612" y="4953000"/>
              <a:ext cx="342900" cy="635000"/>
            </a:xfrm>
            <a:prstGeom prst="rect">
              <a:avLst/>
            </a:prstGeom>
            <a:solidFill>
              <a:srgbClr val="CCECFF"/>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53" name="Text Box 18"/>
            <p:cNvSpPr txBox="1">
              <a:spLocks noChangeArrowheads="1"/>
            </p:cNvSpPr>
            <p:nvPr/>
          </p:nvSpPr>
          <p:spPr bwMode="blackWhite">
            <a:xfrm>
              <a:off x="4832351" y="5065714"/>
              <a:ext cx="771525" cy="369887"/>
            </a:xfrm>
            <a:prstGeom prst="rect">
              <a:avLst/>
            </a:prstGeom>
            <a:solidFill>
              <a:schemeClr val="bg1"/>
            </a:solidFill>
            <a:ln w="28575">
              <a:solidFill>
                <a:schemeClr val="tx1"/>
              </a:solidFill>
              <a:miter lim="800000"/>
              <a:headEnd type="none" w="sm" len="sm"/>
              <a:tailEnd type="none" w="sm" len="sm"/>
            </a:ln>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Table</a:t>
              </a:r>
            </a:p>
          </p:txBody>
        </p:sp>
        <p:cxnSp>
          <p:nvCxnSpPr>
            <p:cNvPr id="14354" name="AutoShape 19"/>
            <p:cNvCxnSpPr>
              <a:cxnSpLocks noChangeShapeType="1"/>
              <a:stCxn id="14359" idx="3"/>
              <a:endCxn id="14348" idx="0"/>
            </p:cNvCxnSpPr>
            <p:nvPr/>
          </p:nvCxnSpPr>
          <p:spPr bwMode="auto">
            <a:xfrm rot="5400000">
              <a:off x="4705350" y="4432301"/>
              <a:ext cx="517525" cy="4953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5" name="AutoShape 20"/>
            <p:cNvCxnSpPr>
              <a:cxnSpLocks noChangeShapeType="1"/>
              <a:stCxn id="14359" idx="3"/>
              <a:endCxn id="14347" idx="0"/>
            </p:cNvCxnSpPr>
            <p:nvPr/>
          </p:nvCxnSpPr>
          <p:spPr bwMode="auto">
            <a:xfrm rot="5400000">
              <a:off x="4533900" y="4260851"/>
              <a:ext cx="517525" cy="8382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6" name="AutoShape 21"/>
            <p:cNvCxnSpPr>
              <a:cxnSpLocks noChangeShapeType="1"/>
              <a:stCxn id="14359" idx="3"/>
              <a:endCxn id="14349" idx="0"/>
            </p:cNvCxnSpPr>
            <p:nvPr/>
          </p:nvCxnSpPr>
          <p:spPr bwMode="auto">
            <a:xfrm rot="5400000">
              <a:off x="4876800" y="4603751"/>
              <a:ext cx="517525" cy="1524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cxnSp>
          <p:nvCxnSpPr>
            <p:cNvPr id="14357" name="AutoShape 22"/>
            <p:cNvCxnSpPr>
              <a:cxnSpLocks noChangeShapeType="1"/>
              <a:stCxn id="14359" idx="3"/>
              <a:endCxn id="14351" idx="0"/>
            </p:cNvCxnSpPr>
            <p:nvPr/>
          </p:nvCxnSpPr>
          <p:spPr bwMode="auto">
            <a:xfrm rot="16200000" flipH="1">
              <a:off x="5219700" y="4413251"/>
              <a:ext cx="517525" cy="533400"/>
            </a:xfrm>
            <a:prstGeom prst="bentConnector3">
              <a:avLst>
                <a:gd name="adj1" fmla="val 50000"/>
              </a:avLst>
            </a:prstGeom>
            <a:noFill/>
            <a:ln w="28575">
              <a:solidFill>
                <a:schemeClr val="tx1"/>
              </a:solidFill>
              <a:miter lim="800000"/>
              <a:headEnd w="lg" len="lg"/>
              <a:tailEnd type="triangle" w="lg" len="lg"/>
            </a:ln>
            <a:extLst>
              <a:ext uri="{909E8E84-426E-40DD-AFC4-6F175D3DCCD1}">
                <a14:hiddenFill xmlns:a14="http://schemas.microsoft.com/office/drawing/2010/main">
                  <a:noFill/>
                </a14:hiddenFill>
              </a:ext>
            </a:extLst>
          </p:spPr>
        </p:cxnSp>
        <p:sp>
          <p:nvSpPr>
            <p:cNvPr id="14358" name="Text Box 23"/>
            <p:cNvSpPr txBox="1">
              <a:spLocks noChangeArrowheads="1"/>
            </p:cNvSpPr>
            <p:nvPr/>
          </p:nvSpPr>
          <p:spPr bwMode="auto">
            <a:xfrm>
              <a:off x="5856287" y="4100513"/>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t>Index</a:t>
              </a:r>
            </a:p>
          </p:txBody>
        </p:sp>
        <p:sp>
          <p:nvSpPr>
            <p:cNvPr id="14359" name="AutoShape 24"/>
            <p:cNvSpPr>
              <a:spLocks noChangeArrowheads="1"/>
            </p:cNvSpPr>
            <p:nvPr/>
          </p:nvSpPr>
          <p:spPr bwMode="blackWhite">
            <a:xfrm>
              <a:off x="4570412" y="4089400"/>
              <a:ext cx="1282700" cy="317500"/>
            </a:xfrm>
            <a:prstGeom prst="triangle">
              <a:avLst>
                <a:gd name="adj" fmla="val 50000"/>
              </a:avLst>
            </a:prstGeom>
            <a:solidFill>
              <a:srgbClr val="FFFFCC"/>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14361" name="Line 26"/>
            <p:cNvSpPr>
              <a:spLocks noChangeShapeType="1"/>
            </p:cNvSpPr>
            <p:nvPr/>
          </p:nvSpPr>
          <p:spPr bwMode="gray">
            <a:xfrm flipH="1">
              <a:off x="6275387" y="5291138"/>
              <a:ext cx="5334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14362" name="Line 27"/>
            <p:cNvSpPr>
              <a:spLocks noChangeShapeType="1"/>
            </p:cNvSpPr>
            <p:nvPr/>
          </p:nvSpPr>
          <p:spPr bwMode="gray">
            <a:xfrm flipH="1">
              <a:off x="7694612" y="5291138"/>
              <a:ext cx="5334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grpSp>
    </p:spTree>
    <p:custDataLst>
      <p:tags r:id="rId1"/>
    </p:custDataLst>
    <p:extLst>
      <p:ext uri="{BB962C8B-B14F-4D97-AF65-F5344CB8AC3E}">
        <p14:creationId xmlns:p14="http://schemas.microsoft.com/office/powerpoint/2010/main" val="1378067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Managing Resumable Space </a:t>
            </a:r>
            <a:r>
              <a:rPr lang="en-US" dirty="0" smtClean="0"/>
              <a:t>Allocation</a:t>
            </a:r>
            <a:br>
              <a:rPr lang="en-US" dirty="0" smtClean="0"/>
            </a:br>
            <a:endParaRPr lang="en-US" altLang="es-MX" dirty="0"/>
          </a:p>
        </p:txBody>
      </p:sp>
      <p:sp>
        <p:nvSpPr>
          <p:cNvPr id="9219" name="Content Placeholder 9"/>
          <p:cNvSpPr>
            <a:spLocks noGrp="1"/>
          </p:cNvSpPr>
          <p:nvPr>
            <p:ph idx="1"/>
          </p:nvPr>
        </p:nvSpPr>
        <p:spPr>
          <a:xfrm>
            <a:off x="622138" y="1242485"/>
            <a:ext cx="10944549" cy="3989119"/>
          </a:xfrm>
        </p:spPr>
        <p:txBody>
          <a:bodyPr/>
          <a:lstStyle/>
          <a:p>
            <a:pPr>
              <a:defRPr/>
            </a:pPr>
            <a:r>
              <a:rPr lang="en-US" dirty="0">
                <a:latin typeface="+mn-lt"/>
              </a:rPr>
              <a:t>A resumable statement:</a:t>
            </a:r>
          </a:p>
          <a:p>
            <a:pPr lvl="1">
              <a:defRPr/>
            </a:pPr>
            <a:r>
              <a:rPr lang="en-US" dirty="0">
                <a:latin typeface="+mn-lt"/>
              </a:rPr>
              <a:t>Enables you to suspend large operations instead of receiving an error</a:t>
            </a:r>
          </a:p>
          <a:p>
            <a:pPr lvl="1">
              <a:defRPr/>
            </a:pPr>
            <a:r>
              <a:rPr lang="en-US" dirty="0">
                <a:latin typeface="+mn-lt"/>
              </a:rPr>
              <a:t>Gives you a chance to fix the problem while the operation is suspended, rather than starting over</a:t>
            </a:r>
            <a:endParaRPr lang="en-US" dirty="0"/>
          </a:p>
          <a:p>
            <a:pPr lvl="1">
              <a:defRPr/>
            </a:pPr>
            <a:r>
              <a:rPr lang="en-US" dirty="0">
                <a:latin typeface="+mn-lt"/>
              </a:rPr>
              <a:t>Is suspended for the following conditions:</a:t>
            </a:r>
            <a:endParaRPr lang="en-US" dirty="0"/>
          </a:p>
          <a:p>
            <a:pPr lvl="2">
              <a:defRPr/>
            </a:pPr>
            <a:r>
              <a:rPr lang="en-US" dirty="0">
                <a:latin typeface="+mn-lt"/>
              </a:rPr>
              <a:t>Out of space</a:t>
            </a:r>
            <a:endParaRPr lang="en-US" dirty="0"/>
          </a:p>
          <a:p>
            <a:pPr lvl="2">
              <a:defRPr/>
            </a:pPr>
            <a:r>
              <a:rPr lang="en-US" dirty="0">
                <a:latin typeface="+mn-lt"/>
              </a:rPr>
              <a:t>Maximum extents reached</a:t>
            </a:r>
            <a:endParaRPr lang="en-US" dirty="0"/>
          </a:p>
          <a:p>
            <a:pPr lvl="2">
              <a:defRPr/>
            </a:pPr>
            <a:r>
              <a:rPr lang="en-US" dirty="0">
                <a:latin typeface="+mn-lt"/>
              </a:rPr>
              <a:t>Space quota exceeded</a:t>
            </a:r>
            <a:endParaRPr lang="en-US" dirty="0"/>
          </a:p>
          <a:p>
            <a:pPr lvl="1">
              <a:defRPr/>
            </a:pPr>
            <a:r>
              <a:rPr lang="en-US" dirty="0">
                <a:latin typeface="+mn-lt"/>
              </a:rPr>
              <a:t>Can be suspended and resumed multiple times</a:t>
            </a:r>
          </a:p>
          <a:p>
            <a:pPr>
              <a:defRPr/>
            </a:pPr>
            <a:endParaRPr lang="en-US" dirty="0">
              <a:latin typeface="+mn-lt"/>
            </a:endParaRPr>
          </a:p>
        </p:txBody>
      </p:sp>
    </p:spTree>
    <p:custDataLst>
      <p:tags r:id="rId1"/>
    </p:custDataLst>
    <p:extLst>
      <p:ext uri="{BB962C8B-B14F-4D97-AF65-F5344CB8AC3E}">
        <p14:creationId xmlns:p14="http://schemas.microsoft.com/office/powerpoint/2010/main" val="398557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Using Resumable Space </a:t>
            </a:r>
            <a:r>
              <a:rPr lang="en-US" dirty="0" smtClean="0"/>
              <a:t>Allocation</a:t>
            </a:r>
            <a:br>
              <a:rPr lang="en-US" dirty="0" smtClean="0"/>
            </a:br>
            <a:endParaRPr lang="en-US" altLang="es-MX" dirty="0"/>
          </a:p>
        </p:txBody>
      </p:sp>
      <p:sp>
        <p:nvSpPr>
          <p:cNvPr id="9219" name="Content Placeholder 9"/>
          <p:cNvSpPr>
            <a:spLocks noGrp="1"/>
          </p:cNvSpPr>
          <p:nvPr>
            <p:ph idx="1"/>
          </p:nvPr>
        </p:nvSpPr>
        <p:spPr>
          <a:xfrm>
            <a:off x="622138" y="1242485"/>
            <a:ext cx="10944549" cy="2947809"/>
          </a:xfrm>
        </p:spPr>
        <p:txBody>
          <a:bodyPr/>
          <a:lstStyle/>
          <a:p>
            <a:pPr lvl="1">
              <a:buClr>
                <a:schemeClr val="accent1"/>
              </a:buClr>
              <a:defRPr/>
            </a:pPr>
            <a:r>
              <a:rPr lang="en-US" dirty="0"/>
              <a:t>Queries, DML operations, and certain DDL operations can be resumed if they encounter an out-of-space error.</a:t>
            </a:r>
          </a:p>
          <a:p>
            <a:pPr lvl="1">
              <a:buClr>
                <a:schemeClr val="accent1"/>
              </a:buClr>
              <a:defRPr/>
            </a:pPr>
            <a:r>
              <a:rPr lang="en-US" dirty="0"/>
              <a:t>A resumable statement can be issued through SQL, PL/SQL, SQL*Loader, and Data Pump utilities, or Oracle Call Interface (OCI).</a:t>
            </a:r>
          </a:p>
          <a:p>
            <a:pPr lvl="1">
              <a:buClr>
                <a:schemeClr val="accent1"/>
              </a:buClr>
              <a:defRPr/>
            </a:pPr>
            <a:r>
              <a:rPr lang="en-US" dirty="0"/>
              <a:t>A statement executes in resumable mode only if its session has been enabled by one of the following actions:</a:t>
            </a:r>
          </a:p>
          <a:p>
            <a:pPr lvl="2">
              <a:buClr>
                <a:schemeClr val="accent1"/>
              </a:buClr>
              <a:defRPr/>
            </a:pPr>
            <a:r>
              <a:rPr lang="en-US" dirty="0"/>
              <a:t>The </a:t>
            </a:r>
            <a:r>
              <a:rPr lang="en-US" dirty="0">
                <a:latin typeface="Courier New" panose="02070309020205020404" pitchFamily="49" charset="0"/>
                <a:cs typeface="Courier New" panose="02070309020205020404" pitchFamily="49" charset="0"/>
              </a:rPr>
              <a:t>RESUMABLE_TIMEOUT</a:t>
            </a:r>
            <a:r>
              <a:rPr lang="en-US" dirty="0"/>
              <a:t> initialization parameter is set to a nonzero value.</a:t>
            </a:r>
          </a:p>
          <a:p>
            <a:pPr lvl="2">
              <a:buClr>
                <a:schemeClr val="accent1"/>
              </a:buClr>
              <a:defRPr/>
            </a:pPr>
            <a:r>
              <a:rPr lang="en-US" dirty="0"/>
              <a:t>An </a:t>
            </a:r>
            <a:r>
              <a:rPr lang="en-US" dirty="0">
                <a:latin typeface="Courier New" panose="02070309020205020404" pitchFamily="49" charset="0"/>
                <a:cs typeface="Courier New" panose="02070309020205020404" pitchFamily="49" charset="0"/>
              </a:rPr>
              <a:t>ALTER</a:t>
            </a:r>
            <a:r>
              <a:rPr lang="en-US" dirty="0"/>
              <a:t> </a:t>
            </a:r>
            <a:r>
              <a:rPr lang="en-US" dirty="0">
                <a:latin typeface="Courier New" panose="02070309020205020404" pitchFamily="49" charset="0"/>
                <a:cs typeface="Courier New" panose="02070309020205020404" pitchFamily="49" charset="0"/>
              </a:rPr>
              <a:t>SESSION</a:t>
            </a:r>
            <a:r>
              <a:rPr lang="en-US" dirty="0"/>
              <a:t> </a:t>
            </a:r>
            <a:r>
              <a:rPr lang="en-US" dirty="0">
                <a:latin typeface="Courier New" panose="02070309020205020404" pitchFamily="49" charset="0"/>
                <a:cs typeface="Courier New" panose="02070309020205020404" pitchFamily="49" charset="0"/>
              </a:rPr>
              <a:t>ENABLE</a:t>
            </a:r>
            <a:r>
              <a:rPr lang="en-US" dirty="0"/>
              <a:t> </a:t>
            </a:r>
            <a:r>
              <a:rPr lang="en-US" dirty="0">
                <a:latin typeface="Courier New" panose="02070309020205020404" pitchFamily="49" charset="0"/>
                <a:cs typeface="Courier New" panose="02070309020205020404" pitchFamily="49" charset="0"/>
              </a:rPr>
              <a:t>RESUMABLE</a:t>
            </a:r>
            <a:r>
              <a:rPr lang="en-US" dirty="0"/>
              <a:t> statement is issued.</a:t>
            </a:r>
          </a:p>
        </p:txBody>
      </p:sp>
    </p:spTree>
    <p:custDataLst>
      <p:tags r:id="rId1"/>
    </p:custDataLst>
    <p:extLst>
      <p:ext uri="{BB962C8B-B14F-4D97-AF65-F5344CB8AC3E}">
        <p14:creationId xmlns:p14="http://schemas.microsoft.com/office/powerpoint/2010/main" val="151095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5352201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1854964" y="919911"/>
            <a:ext cx="8478896" cy="5108491"/>
            <a:chOff x="830654" y="1268641"/>
            <a:chExt cx="7482693" cy="3021738"/>
          </a:xfrm>
        </p:grpSpPr>
        <p:sp>
          <p:nvSpPr>
            <p:cNvPr id="36" name="Freeform 3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7" name="Rounded Rectangle 3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normAutofit fontScale="90000"/>
          </a:bodyPr>
          <a:lstStyle/>
          <a:p>
            <a:pPr eaLnBrk="1" hangingPunct="1"/>
            <a:r>
              <a:rPr lang="en-US" altLang="en-US" dirty="0"/>
              <a:t>Resuming Suspended </a:t>
            </a:r>
            <a:r>
              <a:rPr lang="en-US" altLang="en-US" dirty="0" smtClean="0"/>
              <a:t>Statements</a:t>
            </a:r>
            <a:br>
              <a:rPr lang="en-US" altLang="en-US" dirty="0" smtClean="0"/>
            </a:br>
            <a:r>
              <a:rPr lang="en-US" altLang="en-US" dirty="0"/>
              <a:t/>
            </a:r>
            <a:br>
              <a:rPr lang="en-US" altLang="en-US" dirty="0"/>
            </a:br>
            <a:endParaRPr lang="en-US" altLang="en-US" dirty="0"/>
          </a:p>
        </p:txBody>
      </p:sp>
      <p:grpSp>
        <p:nvGrpSpPr>
          <p:cNvPr id="2" name="Group 1"/>
          <p:cNvGrpSpPr/>
          <p:nvPr/>
        </p:nvGrpSpPr>
        <p:grpSpPr>
          <a:xfrm>
            <a:off x="2671185" y="1135784"/>
            <a:ext cx="6846455" cy="4586432"/>
            <a:chOff x="2360612" y="1120249"/>
            <a:chExt cx="7531100" cy="5045075"/>
          </a:xfrm>
        </p:grpSpPr>
        <p:sp>
          <p:nvSpPr>
            <p:cNvPr id="15364" name="Line 4"/>
            <p:cNvSpPr>
              <a:spLocks noChangeShapeType="1"/>
            </p:cNvSpPr>
            <p:nvPr/>
          </p:nvSpPr>
          <p:spPr bwMode="auto">
            <a:xfrm flipV="1">
              <a:off x="3389312" y="5596999"/>
              <a:ext cx="1143000" cy="558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65" name="Rectangle 5"/>
            <p:cNvSpPr>
              <a:spLocks noChangeArrowheads="1"/>
            </p:cNvSpPr>
            <p:nvPr/>
          </p:nvSpPr>
          <p:spPr bwMode="blackWhite">
            <a:xfrm>
              <a:off x="3021012" y="1593324"/>
              <a:ext cx="1905000" cy="433388"/>
            </a:xfrm>
            <a:prstGeom prst="rect">
              <a:avLst/>
            </a:prstGeom>
            <a:solidFill>
              <a:srgbClr val="CC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SQL statement</a:t>
              </a:r>
            </a:p>
          </p:txBody>
        </p:sp>
        <p:sp>
          <p:nvSpPr>
            <p:cNvPr id="15366" name="Rectangle 6"/>
            <p:cNvSpPr>
              <a:spLocks noChangeArrowheads="1"/>
            </p:cNvSpPr>
            <p:nvPr/>
          </p:nvSpPr>
          <p:spPr bwMode="auto">
            <a:xfrm>
              <a:off x="5484812" y="2418824"/>
              <a:ext cx="1409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1pPr>
              <a:lvl2pPr marL="742950" indent="-28575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2pPr>
              <a:lvl3pPr marL="11430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3pPr>
              <a:lvl4pPr marL="16002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4pPr>
              <a:lvl5pPr marL="2057400" indent="-228600" defTabSz="822325" eaLnBrk="0" hangingPunct="0">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tabLst>
                  <a:tab pos="1714500" algn="r"/>
                  <a:tab pos="2401888" algn="r"/>
                  <a:tab pos="3429000" algn="r"/>
                  <a:tab pos="4857750" algn="r"/>
                  <a:tab pos="6742113" algn="r"/>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Full table</a:t>
              </a:r>
            </a:p>
          </p:txBody>
        </p:sp>
        <p:sp>
          <p:nvSpPr>
            <p:cNvPr id="15367" name="Oval 7"/>
            <p:cNvSpPr>
              <a:spLocks noChangeArrowheads="1"/>
            </p:cNvSpPr>
            <p:nvPr/>
          </p:nvSpPr>
          <p:spPr bwMode="blackWhite">
            <a:xfrm>
              <a:off x="3097212" y="2863324"/>
              <a:ext cx="1752600" cy="493713"/>
            </a:xfrm>
            <a:prstGeom prst="ellipse">
              <a:avLst/>
            </a:prstGeom>
            <a:solidFill>
              <a:srgbClr val="FFFFCC"/>
            </a:solidFill>
            <a:ln w="28575">
              <a:solidFill>
                <a:srgbClr val="000000"/>
              </a:solidFill>
              <a:round/>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b="1" dirty="0">
                  <a:solidFill>
                    <a:srgbClr val="000000"/>
                  </a:solidFill>
                </a:rPr>
                <a:t>Suspended</a:t>
              </a:r>
            </a:p>
          </p:txBody>
        </p:sp>
        <p:cxnSp>
          <p:nvCxnSpPr>
            <p:cNvPr id="15368" name="AutoShape 8"/>
            <p:cNvCxnSpPr>
              <a:cxnSpLocks noChangeShapeType="1"/>
              <a:stCxn id="15367" idx="4"/>
            </p:cNvCxnSpPr>
            <p:nvPr/>
          </p:nvCxnSpPr>
          <p:spPr bwMode="auto">
            <a:xfrm rot="5400000">
              <a:off x="3408362" y="3936474"/>
              <a:ext cx="1130300" cy="0"/>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sp>
          <p:nvSpPr>
            <p:cNvPr id="15369" name="Text Box 9"/>
            <p:cNvSpPr txBox="1">
              <a:spLocks noChangeArrowheads="1"/>
            </p:cNvSpPr>
            <p:nvPr/>
          </p:nvSpPr>
          <p:spPr bwMode="auto">
            <a:xfrm>
              <a:off x="2518654" y="3585637"/>
              <a:ext cx="1238250" cy="91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Continue </a:t>
              </a:r>
              <a:br>
                <a:rPr lang="en-US" altLang="en-US" b="1" dirty="0">
                  <a:solidFill>
                    <a:srgbClr val="000000"/>
                  </a:solidFill>
                </a:rPr>
              </a:br>
              <a:r>
                <a:rPr lang="en-US" altLang="en-US" b="1" dirty="0">
                  <a:solidFill>
                    <a:srgbClr val="000000"/>
                  </a:solidFill>
                </a:rPr>
                <a:t>SQL </a:t>
              </a:r>
              <a:br>
                <a:rPr lang="en-US" altLang="en-US" b="1" dirty="0">
                  <a:solidFill>
                    <a:srgbClr val="000000"/>
                  </a:solidFill>
                </a:rPr>
              </a:br>
              <a:r>
                <a:rPr lang="en-US" altLang="en-US" b="1" dirty="0">
                  <a:solidFill>
                    <a:srgbClr val="000000"/>
                  </a:solidFill>
                </a:rPr>
                <a:t>operation</a:t>
              </a:r>
            </a:p>
          </p:txBody>
        </p:sp>
        <p:sp>
          <p:nvSpPr>
            <p:cNvPr id="15370" name="Rectangle 10"/>
            <p:cNvSpPr>
              <a:spLocks noChangeArrowheads="1"/>
            </p:cNvSpPr>
            <p:nvPr/>
          </p:nvSpPr>
          <p:spPr bwMode="blackWhite">
            <a:xfrm>
              <a:off x="5916612" y="4831824"/>
              <a:ext cx="1295400" cy="1066800"/>
            </a:xfrm>
            <a:prstGeom prst="rect">
              <a:avLst/>
            </a:prstGeom>
            <a:solidFill>
              <a:srgbClr val="CCFF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latin typeface="Courier New" panose="02070309020205020404" pitchFamily="49" charset="0"/>
                </a:rPr>
                <a:t>AFTER</a:t>
              </a:r>
              <a:br>
                <a:rPr lang="en-US" altLang="en-US" b="1" dirty="0">
                  <a:solidFill>
                    <a:srgbClr val="000000"/>
                  </a:solidFill>
                  <a:latin typeface="Courier New" panose="02070309020205020404" pitchFamily="49" charset="0"/>
                </a:rPr>
              </a:br>
              <a:r>
                <a:rPr lang="en-US" altLang="en-US" b="1" dirty="0">
                  <a:solidFill>
                    <a:srgbClr val="000000"/>
                  </a:solidFill>
                  <a:latin typeface="Courier New" panose="02070309020205020404" pitchFamily="49" charset="0"/>
                </a:rPr>
                <a:t>SUSPEND</a:t>
              </a:r>
              <a:r>
                <a:rPr lang="en-US" altLang="en-US" b="1" dirty="0">
                  <a:solidFill>
                    <a:srgbClr val="000000"/>
                  </a:solidFill>
                </a:rPr>
                <a:t/>
              </a:r>
              <a:br>
                <a:rPr lang="en-US" altLang="en-US" b="1" dirty="0">
                  <a:solidFill>
                    <a:srgbClr val="000000"/>
                  </a:solidFill>
                </a:rPr>
              </a:br>
              <a:r>
                <a:rPr lang="en-US" altLang="en-US" b="1" dirty="0">
                  <a:solidFill>
                    <a:srgbClr val="000000"/>
                  </a:solidFill>
                </a:rPr>
                <a:t>trigger</a:t>
              </a:r>
            </a:p>
          </p:txBody>
        </p:sp>
        <p:cxnSp>
          <p:nvCxnSpPr>
            <p:cNvPr id="15371" name="AutoShape 11"/>
            <p:cNvCxnSpPr>
              <a:cxnSpLocks noChangeShapeType="1"/>
              <a:stCxn id="15365" idx="2"/>
              <a:endCxn id="15367" idx="0"/>
            </p:cNvCxnSpPr>
            <p:nvPr/>
          </p:nvCxnSpPr>
          <p:spPr bwMode="auto">
            <a:xfrm>
              <a:off x="3973512" y="2040999"/>
              <a:ext cx="0" cy="808038"/>
            </a:xfrm>
            <a:prstGeom prst="straightConnector1">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cxnSp>
        <p:sp>
          <p:nvSpPr>
            <p:cNvPr id="15372" name="Rectangle 12"/>
            <p:cNvSpPr>
              <a:spLocks noChangeArrowheads="1"/>
            </p:cNvSpPr>
            <p:nvPr/>
          </p:nvSpPr>
          <p:spPr bwMode="blackWhite">
            <a:xfrm>
              <a:off x="8520112" y="4860399"/>
              <a:ext cx="1371600" cy="1041400"/>
            </a:xfrm>
            <a:prstGeom prst="rect">
              <a:avLst/>
            </a:prstGeom>
            <a:solidFill>
              <a:srgbClr val="CCCCFF"/>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b="1" dirty="0">
                  <a:solidFill>
                    <a:srgbClr val="000000"/>
                  </a:solidFill>
                </a:rPr>
                <a:t>Abort</a:t>
              </a:r>
            </a:p>
          </p:txBody>
        </p:sp>
        <p:cxnSp>
          <p:nvCxnSpPr>
            <p:cNvPr id="15373" name="AutoShape 13"/>
            <p:cNvCxnSpPr>
              <a:cxnSpLocks noChangeShapeType="1"/>
            </p:cNvCxnSpPr>
            <p:nvPr/>
          </p:nvCxnSpPr>
          <p:spPr bwMode="auto">
            <a:xfrm rot="16200000" flipH="1">
              <a:off x="4553989" y="2808556"/>
              <a:ext cx="1446213" cy="2590800"/>
            </a:xfrm>
            <a:prstGeom prst="bentConnector3">
              <a:avLst>
                <a:gd name="adj1" fmla="val 49944"/>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cxnSp>
          <p:nvCxnSpPr>
            <p:cNvPr id="15374" name="AutoShape 14"/>
            <p:cNvCxnSpPr>
              <a:cxnSpLocks noChangeShapeType="1"/>
            </p:cNvCxnSpPr>
            <p:nvPr/>
          </p:nvCxnSpPr>
          <p:spPr bwMode="auto">
            <a:xfrm>
              <a:off x="3998912" y="3860274"/>
              <a:ext cx="5213350" cy="974725"/>
            </a:xfrm>
            <a:prstGeom prst="bentConnector2">
              <a:avLst/>
            </a:prstGeom>
            <a:noFill/>
            <a:ln w="28575">
              <a:solidFill>
                <a:schemeClr val="tx1"/>
              </a:solidFill>
              <a:prstDash val="dash"/>
              <a:miter lim="800000"/>
              <a:headEnd w="lg" len="lg"/>
              <a:tailEnd type="triangle" w="lg" len="lg"/>
            </a:ln>
            <a:extLst>
              <a:ext uri="{909E8E84-426E-40DD-AFC4-6F175D3DCCD1}">
                <a14:hiddenFill xmlns:a14="http://schemas.microsoft.com/office/drawing/2010/main">
                  <a:noFill/>
                </a14:hiddenFill>
              </a:ext>
            </a:extLst>
          </p:spPr>
        </p:cxnSp>
        <p:pic>
          <p:nvPicPr>
            <p:cNvPr id="15377" name="Picture 17" descr="table001"/>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390900" y="4246037"/>
              <a:ext cx="115411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15375" name="Text Box 15"/>
            <p:cNvSpPr txBox="1">
              <a:spLocks noChangeArrowheads="1"/>
            </p:cNvSpPr>
            <p:nvPr/>
          </p:nvSpPr>
          <p:spPr bwMode="auto">
            <a:xfrm>
              <a:off x="7119937" y="4017437"/>
              <a:ext cx="130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i="1" dirty="0">
                  <a:solidFill>
                    <a:srgbClr val="000000"/>
                  </a:solidFill>
                </a:rPr>
                <a:t>Optionally</a:t>
              </a:r>
            </a:p>
          </p:txBody>
        </p:sp>
        <p:pic>
          <p:nvPicPr>
            <p:cNvPr id="15376" name="Picture 16" descr="tabl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295900" y="1120249"/>
              <a:ext cx="115411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 Box 19"/>
            <p:cNvSpPr txBox="1">
              <a:spLocks noChangeArrowheads="1"/>
            </p:cNvSpPr>
            <p:nvPr/>
          </p:nvSpPr>
          <p:spPr bwMode="auto">
            <a:xfrm>
              <a:off x="4519612" y="4896912"/>
              <a:ext cx="1212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solidFill>
                    <a:srgbClr val="000000"/>
                  </a:solidFill>
                </a:rPr>
                <a:t>Table with free space</a:t>
              </a:r>
            </a:p>
          </p:txBody>
        </p:sp>
        <p:sp>
          <p:nvSpPr>
            <p:cNvPr id="15379" name="Oval 20"/>
            <p:cNvSpPr>
              <a:spLocks noChangeArrowheads="1"/>
            </p:cNvSpPr>
            <p:nvPr/>
          </p:nvSpPr>
          <p:spPr bwMode="blackWhite">
            <a:xfrm>
              <a:off x="2378075" y="1574274"/>
              <a:ext cx="414337"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1</a:t>
              </a:r>
            </a:p>
          </p:txBody>
        </p:sp>
        <p:sp>
          <p:nvSpPr>
            <p:cNvPr id="15380" name="Oval 21"/>
            <p:cNvSpPr>
              <a:spLocks noChangeArrowheads="1"/>
            </p:cNvSpPr>
            <p:nvPr/>
          </p:nvSpPr>
          <p:spPr bwMode="blackWhite">
            <a:xfrm>
              <a:off x="2360612" y="28823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2</a:t>
              </a:r>
            </a:p>
          </p:txBody>
        </p:sp>
        <p:sp>
          <p:nvSpPr>
            <p:cNvPr id="15381" name="Oval 22"/>
            <p:cNvSpPr>
              <a:spLocks noChangeArrowheads="1"/>
            </p:cNvSpPr>
            <p:nvPr/>
          </p:nvSpPr>
          <p:spPr bwMode="blackWhite">
            <a:xfrm>
              <a:off x="6347001" y="3878618"/>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3</a:t>
              </a:r>
            </a:p>
          </p:txBody>
        </p:sp>
        <p:sp>
          <p:nvSpPr>
            <p:cNvPr id="15382" name="Oval 23"/>
            <p:cNvSpPr>
              <a:spLocks noChangeArrowheads="1"/>
            </p:cNvSpPr>
            <p:nvPr/>
          </p:nvSpPr>
          <p:spPr bwMode="blackWhite">
            <a:xfrm>
              <a:off x="8999890" y="38729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4</a:t>
              </a:r>
            </a:p>
          </p:txBody>
        </p:sp>
        <p:sp>
          <p:nvSpPr>
            <p:cNvPr id="15383" name="Oval 24"/>
            <p:cNvSpPr>
              <a:spLocks noChangeArrowheads="1"/>
            </p:cNvSpPr>
            <p:nvPr/>
          </p:nvSpPr>
          <p:spPr bwMode="blackWhite">
            <a:xfrm>
              <a:off x="2360612" y="4965174"/>
              <a:ext cx="414338" cy="414338"/>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1373" tIns="61373" rIns="61373" bIns="61373" anchor="ctr"/>
            <a:lstStyle/>
            <a:p>
              <a:pPr algn="ctr" defTabSz="1096241" eaLnBrk="0" hangingPunct="0">
                <a:lnSpc>
                  <a:spcPct val="95000"/>
                </a:lnSpc>
              </a:pPr>
              <a:r>
                <a:rPr lang="en-US" altLang="en-US" b="1" dirty="0">
                  <a:solidFill>
                    <a:schemeClr val="bg1"/>
                  </a:solidFill>
                </a:rPr>
                <a:t>5</a:t>
              </a:r>
            </a:p>
          </p:txBody>
        </p:sp>
        <p:sp>
          <p:nvSpPr>
            <p:cNvPr id="15384" name="Line 25"/>
            <p:cNvSpPr>
              <a:spLocks noChangeShapeType="1"/>
            </p:cNvSpPr>
            <p:nvPr/>
          </p:nvSpPr>
          <p:spPr bwMode="auto">
            <a:xfrm>
              <a:off x="4938712" y="1815574"/>
              <a:ext cx="34925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85" name="Line 26"/>
            <p:cNvSpPr>
              <a:spLocks noChangeShapeType="1"/>
            </p:cNvSpPr>
            <p:nvPr/>
          </p:nvSpPr>
          <p:spPr bwMode="auto">
            <a:xfrm>
              <a:off x="3406775" y="4793724"/>
              <a:ext cx="0" cy="1371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5386" name="Line 27"/>
            <p:cNvSpPr>
              <a:spLocks noChangeShapeType="1"/>
            </p:cNvSpPr>
            <p:nvPr/>
          </p:nvSpPr>
          <p:spPr bwMode="auto">
            <a:xfrm>
              <a:off x="4540250" y="4236512"/>
              <a:ext cx="0" cy="1371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spTree>
    <p:custDataLst>
      <p:tags r:id="rId1"/>
    </p:custDataLst>
    <p:extLst>
      <p:ext uri="{BB962C8B-B14F-4D97-AF65-F5344CB8AC3E}">
        <p14:creationId xmlns:p14="http://schemas.microsoft.com/office/powerpoint/2010/main" val="39484254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42411809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en-US" altLang="en-US" dirty="0"/>
              <a:t>What Operations Are Resumable?</a:t>
            </a:r>
          </a:p>
        </p:txBody>
      </p:sp>
      <p:sp>
        <p:nvSpPr>
          <p:cNvPr id="41987" name="Rectangle 5"/>
          <p:cNvSpPr>
            <a:spLocks noGrp="1" noChangeArrowheads="1"/>
          </p:cNvSpPr>
          <p:nvPr>
            <p:ph idx="1"/>
          </p:nvPr>
        </p:nvSpPr>
        <p:spPr/>
        <p:txBody>
          <a:bodyPr>
            <a:normAutofit lnSpcReduction="10000"/>
          </a:bodyPr>
          <a:lstStyle/>
          <a:p>
            <a:pPr eaLnBrk="1" hangingPunct="1"/>
            <a:r>
              <a:rPr lang="en-US" altLang="en-US" dirty="0"/>
              <a:t>The following operations are resumable:</a:t>
            </a:r>
          </a:p>
          <a:p>
            <a:pPr lvl="1" eaLnBrk="1" hangingPunct="1"/>
            <a:r>
              <a:rPr lang="en-US" altLang="en-US" dirty="0"/>
              <a:t>Queries: </a:t>
            </a:r>
            <a:r>
              <a:rPr lang="en-US" altLang="en-US" dirty="0">
                <a:latin typeface="Courier New" panose="02070309020205020404" pitchFamily="49" charset="0"/>
              </a:rPr>
              <a:t>SELECT</a:t>
            </a:r>
            <a:r>
              <a:rPr lang="en-US" altLang="en-US" dirty="0"/>
              <a:t> statements that run out of temporary space (for sort areas)</a:t>
            </a:r>
          </a:p>
          <a:p>
            <a:pPr lvl="1" eaLnBrk="1" hangingPunct="1"/>
            <a:r>
              <a:rPr lang="en-US" altLang="en-US" dirty="0"/>
              <a:t>DML: </a:t>
            </a:r>
            <a:r>
              <a:rPr lang="en-US" altLang="en-US" dirty="0">
                <a:latin typeface="Courier New" panose="02070309020205020404" pitchFamily="49" charset="0"/>
              </a:rPr>
              <a:t>INSERT</a:t>
            </a:r>
            <a:r>
              <a:rPr lang="en-US" altLang="en-US" dirty="0"/>
              <a:t>, </a:t>
            </a:r>
            <a:r>
              <a:rPr lang="en-US" altLang="en-US" dirty="0">
                <a:latin typeface="Courier New" panose="02070309020205020404" pitchFamily="49" charset="0"/>
              </a:rPr>
              <a:t>UPDATE</a:t>
            </a:r>
            <a:r>
              <a:rPr lang="en-US" altLang="en-US" dirty="0"/>
              <a:t>, and </a:t>
            </a:r>
            <a:r>
              <a:rPr lang="en-US" altLang="en-US" dirty="0">
                <a:latin typeface="Courier New" panose="02070309020205020404" pitchFamily="49" charset="0"/>
              </a:rPr>
              <a:t>DELETE</a:t>
            </a:r>
            <a:r>
              <a:rPr lang="en-US" altLang="en-US" dirty="0"/>
              <a:t> statements</a:t>
            </a:r>
          </a:p>
          <a:p>
            <a:pPr lvl="1" eaLnBrk="1" hangingPunct="1"/>
            <a:r>
              <a:rPr lang="en-US" altLang="en-US" dirty="0"/>
              <a:t>The following DDL statements:</a:t>
            </a:r>
          </a:p>
          <a:p>
            <a:pPr lvl="2" eaLnBrk="1" hangingPunct="1"/>
            <a:r>
              <a:rPr lang="en-US" altLang="en-US" b="1" dirty="0">
                <a:latin typeface="Courier New" panose="02070309020205020404" pitchFamily="49" charset="0"/>
              </a:rPr>
              <a:t>CREATE TABLE ... AS SELECT</a:t>
            </a:r>
          </a:p>
          <a:p>
            <a:pPr lvl="2" eaLnBrk="1" hangingPunct="1"/>
            <a:r>
              <a:rPr lang="en-US" altLang="en-US" b="1" dirty="0">
                <a:latin typeface="Courier New" panose="02070309020205020404" pitchFamily="49" charset="0"/>
              </a:rPr>
              <a:t>CREATE INDEX</a:t>
            </a:r>
          </a:p>
          <a:p>
            <a:pPr lvl="2" eaLnBrk="1" hangingPunct="1"/>
            <a:r>
              <a:rPr lang="en-US" altLang="en-US" b="1" dirty="0">
                <a:latin typeface="Courier New" panose="02070309020205020404" pitchFamily="49" charset="0"/>
              </a:rPr>
              <a:t>ALTER INDEX ... REBUILD</a:t>
            </a:r>
          </a:p>
          <a:p>
            <a:pPr lvl="2" eaLnBrk="1" hangingPunct="1"/>
            <a:r>
              <a:rPr lang="en-US" altLang="en-US" b="1" dirty="0">
                <a:latin typeface="Courier New" panose="02070309020205020404" pitchFamily="49" charset="0"/>
              </a:rPr>
              <a:t>ALTER TABLE ... MOVE PARTITION</a:t>
            </a:r>
          </a:p>
          <a:p>
            <a:pPr lvl="2" eaLnBrk="1" hangingPunct="1"/>
            <a:r>
              <a:rPr lang="en-US" altLang="en-US" b="1" dirty="0">
                <a:latin typeface="Courier New" panose="02070309020205020404" pitchFamily="49" charset="0"/>
              </a:rPr>
              <a:t>ALTER TABLE ... SPLIT PARTITION</a:t>
            </a:r>
          </a:p>
          <a:p>
            <a:pPr lvl="2" eaLnBrk="1" hangingPunct="1"/>
            <a:r>
              <a:rPr lang="en-US" altLang="en-US" b="1" dirty="0">
                <a:latin typeface="Courier New" panose="02070309020205020404" pitchFamily="49" charset="0"/>
              </a:rPr>
              <a:t>ALTER INDEX ... REBUILD PARTITION</a:t>
            </a:r>
          </a:p>
          <a:p>
            <a:pPr lvl="2" eaLnBrk="1" hangingPunct="1"/>
            <a:r>
              <a:rPr lang="en-US" altLang="en-US" b="1" dirty="0">
                <a:latin typeface="Courier New" panose="02070309020205020404" pitchFamily="49" charset="0"/>
              </a:rPr>
              <a:t>ALTER INDEX ... SPLIT PARTITION</a:t>
            </a:r>
          </a:p>
          <a:p>
            <a:pPr lvl="2" eaLnBrk="1" hangingPunct="1"/>
            <a:r>
              <a:rPr lang="en-US" altLang="en-US" b="1" dirty="0">
                <a:latin typeface="Courier New" panose="02070309020205020404" pitchFamily="49" charset="0"/>
              </a:rPr>
              <a:t>CREATE MATERIALIZED VIEW</a:t>
            </a:r>
          </a:p>
        </p:txBody>
      </p:sp>
    </p:spTree>
    <p:custDataLst>
      <p:tags r:id="rId1"/>
    </p:custDataLst>
    <p:extLst>
      <p:ext uri="{BB962C8B-B14F-4D97-AF65-F5344CB8AC3E}">
        <p14:creationId xmlns:p14="http://schemas.microsoft.com/office/powerpoint/2010/main" val="143084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Space Management </a:t>
            </a:r>
            <a:r>
              <a:rPr lang="en-US" dirty="0" smtClean="0"/>
              <a:t>Features</a:t>
            </a:r>
            <a:br>
              <a:rPr lang="en-US" dirty="0" smtClean="0"/>
            </a:br>
            <a:endParaRPr lang="en-US" altLang="es-MX" dirty="0"/>
          </a:p>
        </p:txBody>
      </p:sp>
      <p:sp>
        <p:nvSpPr>
          <p:cNvPr id="9219" name="Content Placeholder 9"/>
          <p:cNvSpPr>
            <a:spLocks noGrp="1"/>
          </p:cNvSpPr>
          <p:nvPr>
            <p:ph idx="1"/>
          </p:nvPr>
        </p:nvSpPr>
        <p:spPr>
          <a:xfrm>
            <a:off x="622138" y="1242485"/>
            <a:ext cx="10944549" cy="2434848"/>
          </a:xfrm>
        </p:spPr>
        <p:txBody>
          <a:bodyPr/>
          <a:lstStyle/>
          <a:p>
            <a:pPr lvl="1">
              <a:buClr>
                <a:schemeClr val="accent1"/>
              </a:buClr>
              <a:defRPr/>
            </a:pPr>
            <a:r>
              <a:rPr lang="en-US" dirty="0"/>
              <a:t>Oracle Managed Files (OMF)</a:t>
            </a:r>
          </a:p>
          <a:p>
            <a:pPr lvl="1">
              <a:buClr>
                <a:schemeClr val="accent1"/>
              </a:buClr>
              <a:defRPr/>
            </a:pPr>
            <a:r>
              <a:rPr lang="en-US" dirty="0"/>
              <a:t>Free-space management with bitmaps (“locally managed”) and automatic data file extension</a:t>
            </a:r>
          </a:p>
          <a:p>
            <a:pPr lvl="1">
              <a:buClr>
                <a:schemeClr val="accent1"/>
              </a:buClr>
              <a:defRPr/>
            </a:pPr>
            <a:r>
              <a:rPr lang="en-US" dirty="0"/>
              <a:t>Proactive space management (default thresholds and server-generated alerts)</a:t>
            </a:r>
          </a:p>
          <a:p>
            <a:pPr lvl="1">
              <a:buClr>
                <a:schemeClr val="accent1"/>
              </a:buClr>
              <a:defRPr/>
            </a:pPr>
            <a:r>
              <a:rPr lang="en-US" dirty="0"/>
              <a:t>Space reclamation (shrinking segments, online table redefinition)</a:t>
            </a:r>
          </a:p>
          <a:p>
            <a:pPr lvl="1">
              <a:buClr>
                <a:schemeClr val="accent1"/>
              </a:buClr>
              <a:defRPr/>
            </a:pPr>
            <a:r>
              <a:rPr lang="en-US" dirty="0"/>
              <a:t>Capacity planning (growth reports)</a:t>
            </a:r>
          </a:p>
        </p:txBody>
      </p:sp>
    </p:spTree>
    <p:custDataLst>
      <p:tags r:id="rId1"/>
    </p:custDataLst>
    <p:extLst>
      <p:ext uri="{BB962C8B-B14F-4D97-AF65-F5344CB8AC3E}">
        <p14:creationId xmlns:p14="http://schemas.microsoft.com/office/powerpoint/2010/main" val="3931637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normAutofit lnSpcReduction="10000"/>
          </a:bodyPr>
          <a:lstStyle/>
          <a:p>
            <a:r>
              <a:rPr lang="en-US" dirty="0"/>
              <a:t>In this lesson, you should have learned how to:</a:t>
            </a:r>
          </a:p>
          <a:p>
            <a:pPr lvl="1"/>
            <a:r>
              <a:rPr lang="en-US" dirty="0"/>
              <a:t>Describe how the Oracle Database server automatically manages space</a:t>
            </a:r>
          </a:p>
          <a:p>
            <a:pPr lvl="1"/>
            <a:r>
              <a:rPr lang="en-US" dirty="0"/>
              <a:t>Save space by using compression</a:t>
            </a:r>
          </a:p>
          <a:p>
            <a:pPr lvl="1"/>
            <a:r>
              <a:rPr lang="en-US" dirty="0"/>
              <a:t>Proactively monitor and manage tablespace space usage</a:t>
            </a:r>
          </a:p>
          <a:p>
            <a:pPr lvl="1"/>
            <a:r>
              <a:rPr lang="en-US" dirty="0"/>
              <a:t>Describe segment creation in the Oracle database</a:t>
            </a:r>
          </a:p>
          <a:p>
            <a:pPr lvl="1"/>
            <a:r>
              <a:rPr lang="en-US" dirty="0"/>
              <a:t>Control deferred segment creation</a:t>
            </a:r>
          </a:p>
          <a:p>
            <a:pPr lvl="1"/>
            <a:r>
              <a:rPr lang="en-US" dirty="0"/>
              <a:t>Reclaim wasted space from tables and indexes by using the segment shrink functionality</a:t>
            </a:r>
          </a:p>
          <a:p>
            <a:pPr lvl="1"/>
            <a:r>
              <a:rPr lang="en-US" dirty="0"/>
              <a:t>Manage resumable space allocation</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13: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13-1: Managing Tablespace Space</a:t>
            </a:r>
          </a:p>
          <a:p>
            <a:pPr lvl="1">
              <a:buClr>
                <a:schemeClr val="accent1"/>
              </a:buClr>
            </a:pPr>
            <a:r>
              <a:rPr lang="en-US" dirty="0"/>
              <a:t>13-2: Using Compression</a:t>
            </a:r>
          </a:p>
          <a:p>
            <a:pPr lvl="1">
              <a:buClr>
                <a:schemeClr val="accent1"/>
              </a:buClr>
            </a:pPr>
            <a:r>
              <a:rPr lang="en-US" dirty="0"/>
              <a:t>13-3: Handling Resumable Space Allocation</a:t>
            </a: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293813" y="874755"/>
            <a:ext cx="9601199" cy="5108491"/>
            <a:chOff x="830654" y="1268641"/>
            <a:chExt cx="7482693" cy="3021738"/>
          </a:xfrm>
        </p:grpSpPr>
        <p:sp>
          <p:nvSpPr>
            <p:cNvPr id="51" name="Freeform 50"/>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52" name="Rounded Rectangle 5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4098" name="Rectangle 1026"/>
          <p:cNvSpPr>
            <a:spLocks noGrp="1" noChangeArrowheads="1"/>
          </p:cNvSpPr>
          <p:nvPr>
            <p:ph type="title"/>
          </p:nvPr>
        </p:nvSpPr>
        <p:spPr>
          <a:xfrm>
            <a:off x="836612" y="143096"/>
            <a:ext cx="10361830" cy="622738"/>
          </a:xfrm>
        </p:spPr>
        <p:txBody>
          <a:bodyPr>
            <a:normAutofit fontScale="90000"/>
          </a:bodyPr>
          <a:lstStyle/>
          <a:p>
            <a:pPr eaLnBrk="1" hangingPunct="1"/>
            <a:r>
              <a:rPr lang="en-US" altLang="en-US" dirty="0"/>
              <a:t>Block Space Management</a:t>
            </a:r>
          </a:p>
        </p:txBody>
      </p:sp>
      <p:grpSp>
        <p:nvGrpSpPr>
          <p:cNvPr id="2" name="Group 1"/>
          <p:cNvGrpSpPr/>
          <p:nvPr/>
        </p:nvGrpSpPr>
        <p:grpSpPr>
          <a:xfrm>
            <a:off x="2436812" y="1216465"/>
            <a:ext cx="7315200" cy="4379914"/>
            <a:chOff x="2436812" y="1828800"/>
            <a:chExt cx="7315200" cy="4379914"/>
          </a:xfrm>
        </p:grpSpPr>
        <p:sp>
          <p:nvSpPr>
            <p:cNvPr id="4099" name="Text Box 1027"/>
            <p:cNvSpPr txBox="1">
              <a:spLocks noChangeArrowheads="1"/>
            </p:cNvSpPr>
            <p:nvPr/>
          </p:nvSpPr>
          <p:spPr bwMode="auto">
            <a:xfrm>
              <a:off x="5027612" y="1828801"/>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latin typeface="Courier New" panose="02070309020205020404" pitchFamily="49" charset="0"/>
                </a:rPr>
                <a:t>PCTFREE = 10</a:t>
              </a:r>
              <a:endParaRPr lang="en-US" altLang="en-US" b="1" dirty="0">
                <a:latin typeface="Courier New" panose="02070309020205020404" pitchFamily="49" charset="0"/>
              </a:endParaRPr>
            </a:p>
          </p:txBody>
        </p:sp>
        <p:sp>
          <p:nvSpPr>
            <p:cNvPr id="4100" name="Line 1028"/>
            <p:cNvSpPr>
              <a:spLocks noChangeShapeType="1"/>
            </p:cNvSpPr>
            <p:nvPr/>
          </p:nvSpPr>
          <p:spPr bwMode="auto">
            <a:xfrm>
              <a:off x="3122612" y="4724400"/>
              <a:ext cx="990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1" name="Line 1029"/>
            <p:cNvSpPr>
              <a:spLocks noChangeShapeType="1"/>
            </p:cNvSpPr>
            <p:nvPr/>
          </p:nvSpPr>
          <p:spPr bwMode="auto">
            <a:xfrm>
              <a:off x="5402262" y="4724400"/>
              <a:ext cx="136525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2" name="Text Box 1030"/>
            <p:cNvSpPr txBox="1">
              <a:spLocks noChangeArrowheads="1"/>
            </p:cNvSpPr>
            <p:nvPr/>
          </p:nvSpPr>
          <p:spPr bwMode="auto">
            <a:xfrm>
              <a:off x="5484812" y="4876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Deletes</a:t>
              </a:r>
            </a:p>
          </p:txBody>
        </p:sp>
        <p:sp>
          <p:nvSpPr>
            <p:cNvPr id="4107" name="Rectangle 1035"/>
            <p:cNvSpPr>
              <a:spLocks noChangeArrowheads="1"/>
            </p:cNvSpPr>
            <p:nvPr/>
          </p:nvSpPr>
          <p:spPr bwMode="auto">
            <a:xfrm>
              <a:off x="2436812" y="23622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8" name="Rectangle 1036"/>
            <p:cNvSpPr>
              <a:spLocks noChangeArrowheads="1"/>
            </p:cNvSpPr>
            <p:nvPr/>
          </p:nvSpPr>
          <p:spPr bwMode="auto">
            <a:xfrm>
              <a:off x="2436812" y="18288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6" name="Rectangle 1034"/>
            <p:cNvSpPr>
              <a:spLocks noChangeArrowheads="1"/>
            </p:cNvSpPr>
            <p:nvPr/>
          </p:nvSpPr>
          <p:spPr bwMode="auto">
            <a:xfrm>
              <a:off x="2436812" y="2895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3" name="Rectangle 1031"/>
            <p:cNvSpPr>
              <a:spLocks noChangeArrowheads="1"/>
            </p:cNvSpPr>
            <p:nvPr/>
          </p:nvSpPr>
          <p:spPr bwMode="blackWhite">
            <a:xfrm>
              <a:off x="2436812" y="3124200"/>
              <a:ext cx="1295400" cy="8382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4" name="Line 1032"/>
            <p:cNvSpPr>
              <a:spLocks noChangeShapeType="1"/>
            </p:cNvSpPr>
            <p:nvPr/>
          </p:nvSpPr>
          <p:spPr bwMode="auto">
            <a:xfrm>
              <a:off x="2438400" y="2066925"/>
              <a:ext cx="1293812"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05" name="Rectangle 1033"/>
            <p:cNvSpPr>
              <a:spLocks noChangeArrowheads="1"/>
            </p:cNvSpPr>
            <p:nvPr/>
          </p:nvSpPr>
          <p:spPr bwMode="auto">
            <a:xfrm>
              <a:off x="2436812" y="3429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09" name="Line 1037"/>
            <p:cNvSpPr>
              <a:spLocks noChangeShapeType="1"/>
            </p:cNvSpPr>
            <p:nvPr/>
          </p:nvSpPr>
          <p:spPr bwMode="auto">
            <a:xfrm flipV="1">
              <a:off x="3122612" y="3987800"/>
              <a:ext cx="0" cy="73660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0" name="Line 1038"/>
            <p:cNvSpPr>
              <a:spLocks noChangeShapeType="1"/>
            </p:cNvSpPr>
            <p:nvPr/>
          </p:nvSpPr>
          <p:spPr bwMode="auto">
            <a:xfrm>
              <a:off x="7999412" y="4724400"/>
              <a:ext cx="1143000"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8" name="Rectangle 1046"/>
            <p:cNvSpPr>
              <a:spLocks noChangeArrowheads="1"/>
            </p:cNvSpPr>
            <p:nvPr/>
          </p:nvSpPr>
          <p:spPr bwMode="auto">
            <a:xfrm>
              <a:off x="4113212" y="3657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1" name="Line 1039"/>
            <p:cNvSpPr>
              <a:spLocks noChangeShapeType="1"/>
            </p:cNvSpPr>
            <p:nvPr/>
          </p:nvSpPr>
          <p:spPr bwMode="auto">
            <a:xfrm flipV="1">
              <a:off x="9142412" y="3987800"/>
              <a:ext cx="0" cy="736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2" name="Rectangle 1040"/>
            <p:cNvSpPr>
              <a:spLocks noChangeArrowheads="1"/>
            </p:cNvSpPr>
            <p:nvPr/>
          </p:nvSpPr>
          <p:spPr bwMode="blackWhite">
            <a:xfrm>
              <a:off x="4113212" y="3810000"/>
              <a:ext cx="1295400" cy="19812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3" name="Line 1041"/>
            <p:cNvSpPr>
              <a:spLocks noChangeShapeType="1"/>
            </p:cNvSpPr>
            <p:nvPr/>
          </p:nvSpPr>
          <p:spPr bwMode="auto">
            <a:xfrm flipV="1">
              <a:off x="4113212" y="3903663"/>
              <a:ext cx="1295400" cy="0"/>
            </a:xfrm>
            <a:prstGeom prst="line">
              <a:avLst/>
            </a:prstGeom>
            <a:noFill/>
            <a:ln w="28575">
              <a:solidFill>
                <a:schemeClr val="bg1"/>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14" name="Text Box 1042"/>
            <p:cNvSpPr txBox="1">
              <a:spLocks noChangeArrowheads="1"/>
            </p:cNvSpPr>
            <p:nvPr/>
          </p:nvSpPr>
          <p:spPr bwMode="auto">
            <a:xfrm>
              <a:off x="4049712" y="5842001"/>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Full block</a:t>
              </a:r>
              <a:endParaRPr lang="en-US" altLang="en-US" b="1" dirty="0"/>
            </a:p>
          </p:txBody>
        </p:sp>
        <p:sp>
          <p:nvSpPr>
            <p:cNvPr id="4115" name="Rectangle 1043"/>
            <p:cNvSpPr>
              <a:spLocks noChangeArrowheads="1"/>
            </p:cNvSpPr>
            <p:nvPr/>
          </p:nvSpPr>
          <p:spPr bwMode="auto">
            <a:xfrm>
              <a:off x="4113212" y="52578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6" name="Rectangle 1044"/>
            <p:cNvSpPr>
              <a:spLocks noChangeArrowheads="1"/>
            </p:cNvSpPr>
            <p:nvPr/>
          </p:nvSpPr>
          <p:spPr bwMode="auto">
            <a:xfrm>
              <a:off x="4113212" y="47244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7" name="Rectangle 1045"/>
            <p:cNvSpPr>
              <a:spLocks noChangeArrowheads="1"/>
            </p:cNvSpPr>
            <p:nvPr/>
          </p:nvSpPr>
          <p:spPr bwMode="auto">
            <a:xfrm>
              <a:off x="4113212" y="4191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19" name="Text Box 1047"/>
            <p:cNvSpPr txBox="1">
              <a:spLocks noChangeArrowheads="1"/>
            </p:cNvSpPr>
            <p:nvPr/>
          </p:nvSpPr>
          <p:spPr bwMode="auto">
            <a:xfrm>
              <a:off x="2824162" y="476885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Inserts,</a:t>
              </a:r>
              <a:br>
                <a:rPr lang="en-US" altLang="en-US" b="1" dirty="0"/>
              </a:br>
              <a:r>
                <a:rPr lang="en-US" altLang="en-US" b="1" dirty="0"/>
                <a:t>updates</a:t>
              </a:r>
            </a:p>
          </p:txBody>
        </p:sp>
        <p:sp>
          <p:nvSpPr>
            <p:cNvPr id="4125" name="Rectangle 1053"/>
            <p:cNvSpPr>
              <a:spLocks noChangeArrowheads="1"/>
            </p:cNvSpPr>
            <p:nvPr/>
          </p:nvSpPr>
          <p:spPr bwMode="auto">
            <a:xfrm>
              <a:off x="6780212" y="36576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0" name="Rectangle 1048"/>
            <p:cNvSpPr>
              <a:spLocks noChangeArrowheads="1"/>
            </p:cNvSpPr>
            <p:nvPr/>
          </p:nvSpPr>
          <p:spPr bwMode="blackWhite">
            <a:xfrm>
              <a:off x="6780212" y="4038600"/>
              <a:ext cx="1295400" cy="17526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1" name="Line 1049"/>
            <p:cNvSpPr>
              <a:spLocks noChangeShapeType="1"/>
            </p:cNvSpPr>
            <p:nvPr/>
          </p:nvSpPr>
          <p:spPr bwMode="auto">
            <a:xfrm flipV="1">
              <a:off x="6780212" y="3903663"/>
              <a:ext cx="1284288"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22" name="Rectangle 1050"/>
            <p:cNvSpPr>
              <a:spLocks noChangeArrowheads="1"/>
            </p:cNvSpPr>
            <p:nvPr/>
          </p:nvSpPr>
          <p:spPr bwMode="auto">
            <a:xfrm>
              <a:off x="6780212" y="52578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3" name="Rectangle 1051"/>
            <p:cNvSpPr>
              <a:spLocks noChangeArrowheads="1"/>
            </p:cNvSpPr>
            <p:nvPr/>
          </p:nvSpPr>
          <p:spPr bwMode="auto">
            <a:xfrm>
              <a:off x="6780212" y="47244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4" name="Rectangle 1052"/>
            <p:cNvSpPr>
              <a:spLocks noChangeArrowheads="1"/>
            </p:cNvSpPr>
            <p:nvPr/>
          </p:nvSpPr>
          <p:spPr bwMode="auto">
            <a:xfrm>
              <a:off x="6780212" y="4191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0" name="Rectangle 1058"/>
            <p:cNvSpPr>
              <a:spLocks noChangeArrowheads="1"/>
            </p:cNvSpPr>
            <p:nvPr/>
          </p:nvSpPr>
          <p:spPr bwMode="auto">
            <a:xfrm>
              <a:off x="8456612" y="23622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1" name="Rectangle 1059"/>
            <p:cNvSpPr>
              <a:spLocks noChangeArrowheads="1"/>
            </p:cNvSpPr>
            <p:nvPr/>
          </p:nvSpPr>
          <p:spPr bwMode="auto">
            <a:xfrm>
              <a:off x="8456612" y="1828800"/>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6" name="Rectangle 1054"/>
            <p:cNvSpPr>
              <a:spLocks noChangeArrowheads="1"/>
            </p:cNvSpPr>
            <p:nvPr/>
          </p:nvSpPr>
          <p:spPr bwMode="blackWhite">
            <a:xfrm>
              <a:off x="8456612" y="2514600"/>
              <a:ext cx="1295400" cy="14478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7" name="Line 1055"/>
            <p:cNvSpPr>
              <a:spLocks noChangeShapeType="1"/>
            </p:cNvSpPr>
            <p:nvPr/>
          </p:nvSpPr>
          <p:spPr bwMode="auto">
            <a:xfrm flipV="1">
              <a:off x="8456612" y="2066925"/>
              <a:ext cx="1295400"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128" name="Rectangle 1056"/>
            <p:cNvSpPr>
              <a:spLocks noChangeArrowheads="1"/>
            </p:cNvSpPr>
            <p:nvPr/>
          </p:nvSpPr>
          <p:spPr bwMode="auto">
            <a:xfrm>
              <a:off x="8456612" y="34290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29" name="Rectangle 1057"/>
            <p:cNvSpPr>
              <a:spLocks noChangeArrowheads="1"/>
            </p:cNvSpPr>
            <p:nvPr/>
          </p:nvSpPr>
          <p:spPr bwMode="auto">
            <a:xfrm>
              <a:off x="8456612" y="2895600"/>
              <a:ext cx="1295400" cy="533400"/>
            </a:xfrm>
            <a:prstGeom prst="rect">
              <a:avLst/>
            </a:prstGeom>
            <a:noFill/>
            <a:ln w="28575">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b="1" dirty="0"/>
            </a:p>
          </p:txBody>
        </p:sp>
        <p:sp>
          <p:nvSpPr>
            <p:cNvPr id="4132" name="Text Box 1060"/>
            <p:cNvSpPr txBox="1">
              <a:spLocks noChangeArrowheads="1"/>
            </p:cNvSpPr>
            <p:nvPr/>
          </p:nvSpPr>
          <p:spPr bwMode="auto">
            <a:xfrm>
              <a:off x="8151812" y="4876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t>Deletes</a:t>
              </a:r>
            </a:p>
          </p:txBody>
        </p:sp>
        <p:sp>
          <p:nvSpPr>
            <p:cNvPr id="4133" name="Text Box 1061"/>
            <p:cNvSpPr txBox="1">
              <a:spLocks noChangeArrowheads="1"/>
            </p:cNvSpPr>
            <p:nvPr/>
          </p:nvSpPr>
          <p:spPr bwMode="auto">
            <a:xfrm>
              <a:off x="7720012" y="2463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FS2</a:t>
              </a:r>
              <a:endParaRPr lang="en-US" altLang="en-US" b="1" dirty="0"/>
            </a:p>
          </p:txBody>
        </p:sp>
        <p:sp>
          <p:nvSpPr>
            <p:cNvPr id="4134" name="AutoShape 1062"/>
            <p:cNvSpPr>
              <a:spLocks/>
            </p:cNvSpPr>
            <p:nvPr/>
          </p:nvSpPr>
          <p:spPr bwMode="auto">
            <a:xfrm flipH="1">
              <a:off x="8266112" y="2365376"/>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35" name="AutoShape 1063"/>
            <p:cNvSpPr>
              <a:spLocks/>
            </p:cNvSpPr>
            <p:nvPr/>
          </p:nvSpPr>
          <p:spPr bwMode="auto">
            <a:xfrm>
              <a:off x="3744912" y="28956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36" name="Text Box 1064"/>
            <p:cNvSpPr txBox="1">
              <a:spLocks noChangeArrowheads="1"/>
            </p:cNvSpPr>
            <p:nvPr/>
          </p:nvSpPr>
          <p:spPr bwMode="auto">
            <a:xfrm>
              <a:off x="3795712" y="29845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FS3</a:t>
              </a:r>
              <a:endParaRPr lang="en-US" altLang="en-US" b="1" dirty="0"/>
            </a:p>
          </p:txBody>
        </p:sp>
        <p:sp>
          <p:nvSpPr>
            <p:cNvPr id="7209" name="Text Box 1065"/>
            <p:cNvSpPr txBox="1">
              <a:spLocks noChangeArrowheads="1"/>
            </p:cNvSpPr>
            <p:nvPr/>
          </p:nvSpPr>
          <p:spPr bwMode="auto">
            <a:xfrm>
              <a:off x="4459287" y="3859213"/>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FS1</a:t>
              </a:r>
            </a:p>
          </p:txBody>
        </p:sp>
        <p:sp>
          <p:nvSpPr>
            <p:cNvPr id="7210" name="Text Box 1066"/>
            <p:cNvSpPr txBox="1">
              <a:spLocks noChangeArrowheads="1"/>
            </p:cNvSpPr>
            <p:nvPr/>
          </p:nvSpPr>
          <p:spPr bwMode="auto">
            <a:xfrm>
              <a:off x="4459287" y="4386263"/>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FS2</a:t>
              </a:r>
            </a:p>
          </p:txBody>
        </p:sp>
        <p:sp>
          <p:nvSpPr>
            <p:cNvPr id="7211" name="Text Box 1067"/>
            <p:cNvSpPr txBox="1">
              <a:spLocks noChangeArrowheads="1"/>
            </p:cNvSpPr>
            <p:nvPr/>
          </p:nvSpPr>
          <p:spPr bwMode="auto">
            <a:xfrm>
              <a:off x="4459287" y="4929188"/>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FS3</a:t>
              </a:r>
            </a:p>
          </p:txBody>
        </p:sp>
        <p:sp>
          <p:nvSpPr>
            <p:cNvPr id="7212" name="Text Box 1068"/>
            <p:cNvSpPr txBox="1">
              <a:spLocks noChangeArrowheads="1"/>
            </p:cNvSpPr>
            <p:nvPr/>
          </p:nvSpPr>
          <p:spPr bwMode="auto">
            <a:xfrm>
              <a:off x="4459287" y="5462588"/>
              <a:ext cx="603250" cy="366712"/>
            </a:xfrm>
            <a:prstGeom prst="rect">
              <a:avLst/>
            </a:prstGeom>
            <a:noFill/>
            <a:ln w="28575">
              <a:noFill/>
              <a:miter lim="800000"/>
              <a:headEnd type="none" w="sm" len="sm"/>
              <a:tailEnd type="none" w="sm" len="sm"/>
            </a:ln>
          </p:spPr>
          <p:txBody>
            <a:bodyPr wrap="none">
              <a:spAutoFit/>
            </a:bodyPr>
            <a:lstStyle/>
            <a:p>
              <a:pPr algn="ctr" defTabSz="228600">
                <a:defRPr/>
              </a:pPr>
              <a:r>
                <a:rPr lang="en-US" b="1" i="1" dirty="0">
                  <a:solidFill>
                    <a:schemeClr val="bg1"/>
                  </a:solidFill>
                </a:rPr>
                <a:t>FS4</a:t>
              </a:r>
            </a:p>
          </p:txBody>
        </p:sp>
        <p:sp>
          <p:nvSpPr>
            <p:cNvPr id="4141" name="AutoShape 1069"/>
            <p:cNvSpPr>
              <a:spLocks/>
            </p:cNvSpPr>
            <p:nvPr/>
          </p:nvSpPr>
          <p:spPr bwMode="auto">
            <a:xfrm>
              <a:off x="5421312" y="36449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42" name="Text Box 1070"/>
            <p:cNvSpPr txBox="1">
              <a:spLocks noChangeArrowheads="1"/>
            </p:cNvSpPr>
            <p:nvPr/>
          </p:nvSpPr>
          <p:spPr bwMode="auto">
            <a:xfrm>
              <a:off x="5726112" y="3733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FS1</a:t>
              </a:r>
              <a:endParaRPr lang="en-US" altLang="en-US" b="1" dirty="0"/>
            </a:p>
          </p:txBody>
        </p:sp>
        <p:sp>
          <p:nvSpPr>
            <p:cNvPr id="4143" name="AutoShape 1071"/>
            <p:cNvSpPr>
              <a:spLocks/>
            </p:cNvSpPr>
            <p:nvPr/>
          </p:nvSpPr>
          <p:spPr bwMode="auto">
            <a:xfrm flipH="1">
              <a:off x="6602412" y="3644901"/>
              <a:ext cx="165100" cy="549275"/>
            </a:xfrm>
            <a:prstGeom prst="rightBrace">
              <a:avLst>
                <a:gd name="adj1" fmla="val 27724"/>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p>
          </p:txBody>
        </p:sp>
        <p:sp>
          <p:nvSpPr>
            <p:cNvPr id="4144" name="Text Box 1072"/>
            <p:cNvSpPr txBox="1">
              <a:spLocks noChangeArrowheads="1"/>
            </p:cNvSpPr>
            <p:nvPr/>
          </p:nvSpPr>
          <p:spPr bwMode="auto">
            <a:xfrm>
              <a:off x="6691312" y="5803901"/>
              <a:ext cx="147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en-US" b="1" dirty="0"/>
                <a:t>Full block</a:t>
              </a:r>
              <a:endParaRPr lang="en-US" altLang="en-US" b="1" dirty="0"/>
            </a:p>
          </p:txBody>
        </p:sp>
      </p:grpSp>
    </p:spTree>
    <p:custDataLst>
      <p:tags r:id="rId1"/>
    </p:custDataLst>
    <p:extLst>
      <p:ext uri="{BB962C8B-B14F-4D97-AF65-F5344CB8AC3E}">
        <p14:creationId xmlns:p14="http://schemas.microsoft.com/office/powerpoint/2010/main" val="313945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320545" y="762000"/>
            <a:ext cx="3955467" cy="5108491"/>
            <a:chOff x="830654" y="1268641"/>
            <a:chExt cx="7482693" cy="3021738"/>
          </a:xfrm>
        </p:grpSpPr>
        <p:sp>
          <p:nvSpPr>
            <p:cNvPr id="16" name="Freeform 1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5123" name="Rectangle 3"/>
          <p:cNvSpPr>
            <a:spLocks noGrp="1" noChangeArrowheads="1"/>
          </p:cNvSpPr>
          <p:nvPr>
            <p:ph type="title"/>
          </p:nvPr>
        </p:nvSpPr>
        <p:spPr>
          <a:xfrm>
            <a:off x="837982" y="0"/>
            <a:ext cx="10345367" cy="774698"/>
          </a:xfrm>
        </p:spPr>
        <p:txBody>
          <a:bodyPr/>
          <a:lstStyle/>
          <a:p>
            <a:pPr eaLnBrk="1" hangingPunct="1"/>
            <a:r>
              <a:rPr lang="en-US" altLang="en-US" dirty="0"/>
              <a:t>Row Chaining and Migration</a:t>
            </a:r>
          </a:p>
        </p:txBody>
      </p:sp>
      <p:sp>
        <p:nvSpPr>
          <p:cNvPr id="13" name="Content Placeholder 9"/>
          <p:cNvSpPr>
            <a:spLocks noGrp="1"/>
          </p:cNvSpPr>
          <p:nvPr>
            <p:ph idx="1"/>
          </p:nvPr>
        </p:nvSpPr>
        <p:spPr>
          <a:xfrm>
            <a:off x="622139" y="1242484"/>
            <a:ext cx="6081873" cy="4167715"/>
          </a:xfrm>
        </p:spPr>
        <p:txBody>
          <a:bodyPr>
            <a:normAutofit lnSpcReduction="10000"/>
          </a:bodyPr>
          <a:lstStyle/>
          <a:p>
            <a:pPr lvl="1">
              <a:buClr>
                <a:schemeClr val="accent1"/>
              </a:buClr>
              <a:defRPr/>
            </a:pPr>
            <a:r>
              <a:rPr lang="en-US" dirty="0"/>
              <a:t>On update: Row length increases, exceeding the available free space in the block.</a:t>
            </a:r>
          </a:p>
          <a:p>
            <a:pPr lvl="1">
              <a:buClr>
                <a:schemeClr val="accent1"/>
              </a:buClr>
              <a:defRPr/>
            </a:pPr>
            <a:r>
              <a:rPr lang="en-US" dirty="0"/>
              <a:t>Data needs to be stored in a new block.</a:t>
            </a:r>
          </a:p>
          <a:p>
            <a:pPr lvl="1">
              <a:buClr>
                <a:schemeClr val="accent1"/>
              </a:buClr>
              <a:defRPr/>
            </a:pPr>
            <a:r>
              <a:rPr lang="en-US" dirty="0"/>
              <a:t>Original physical identifier of row (</a:t>
            </a:r>
            <a:r>
              <a:rPr lang="en-US" dirty="0">
                <a:latin typeface="Courier New" panose="02070309020205020404" pitchFamily="49" charset="0"/>
                <a:cs typeface="Courier New" panose="02070309020205020404" pitchFamily="49" charset="0"/>
              </a:rPr>
              <a:t>ROWID</a:t>
            </a:r>
            <a:r>
              <a:rPr lang="en-US" dirty="0"/>
              <a:t>) is preserved.</a:t>
            </a:r>
          </a:p>
          <a:p>
            <a:pPr lvl="1">
              <a:buClr>
                <a:schemeClr val="accent1"/>
              </a:buClr>
              <a:defRPr/>
            </a:pPr>
            <a:r>
              <a:rPr lang="en-US" dirty="0"/>
              <a:t>The Oracle Database server needs to read two blocks to retrieve data.</a:t>
            </a:r>
          </a:p>
          <a:p>
            <a:pPr lvl="1">
              <a:buClr>
                <a:schemeClr val="accent1"/>
              </a:buClr>
              <a:defRPr/>
            </a:pPr>
            <a:r>
              <a:rPr lang="en-US" dirty="0"/>
              <a:t>Segment Advisor finds segments containing the migrated rows.</a:t>
            </a:r>
          </a:p>
          <a:p>
            <a:pPr lvl="1">
              <a:buClr>
                <a:schemeClr val="accent1"/>
              </a:buClr>
              <a:defRPr/>
            </a:pPr>
            <a:r>
              <a:rPr lang="en-US" dirty="0"/>
              <a:t>There is automatic coalescing of fragmented free space inside the block.</a:t>
            </a:r>
          </a:p>
        </p:txBody>
      </p:sp>
      <p:grpSp>
        <p:nvGrpSpPr>
          <p:cNvPr id="2" name="Group 1"/>
          <p:cNvGrpSpPr/>
          <p:nvPr/>
        </p:nvGrpSpPr>
        <p:grpSpPr>
          <a:xfrm>
            <a:off x="8336254" y="1433511"/>
            <a:ext cx="1924049" cy="3595689"/>
            <a:chOff x="8894763" y="1498189"/>
            <a:chExt cx="1924049" cy="3595689"/>
          </a:xfrm>
        </p:grpSpPr>
        <p:sp>
          <p:nvSpPr>
            <p:cNvPr id="5122" name="Rectangle 2"/>
            <p:cNvSpPr>
              <a:spLocks noChangeArrowheads="1"/>
            </p:cNvSpPr>
            <p:nvPr/>
          </p:nvSpPr>
          <p:spPr bwMode="auto">
            <a:xfrm>
              <a:off x="9371012" y="1498189"/>
              <a:ext cx="1295400" cy="533400"/>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24" name="Rectangle 5"/>
            <p:cNvSpPr>
              <a:spLocks noChangeArrowheads="1"/>
            </p:cNvSpPr>
            <p:nvPr/>
          </p:nvSpPr>
          <p:spPr bwMode="blackWhite">
            <a:xfrm>
              <a:off x="9371012" y="1650589"/>
              <a:ext cx="1295400" cy="1041400"/>
            </a:xfrm>
            <a:prstGeom prst="rect">
              <a:avLst/>
            </a:prstGeom>
            <a:solidFill>
              <a:schemeClr val="accent1"/>
            </a:solidFill>
            <a:ln w="28575">
              <a:solidFill>
                <a:schemeClr val="tx1"/>
              </a:solidFill>
              <a:miter lim="800000"/>
              <a:headEnd/>
              <a:tailEnd type="none" w="med" len="lg"/>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25" name="Line 6"/>
            <p:cNvSpPr>
              <a:spLocks noChangeShapeType="1"/>
            </p:cNvSpPr>
            <p:nvPr/>
          </p:nvSpPr>
          <p:spPr bwMode="auto">
            <a:xfrm flipV="1">
              <a:off x="9371012" y="1744252"/>
              <a:ext cx="1295400" cy="0"/>
            </a:xfrm>
            <a:prstGeom prst="line">
              <a:avLst/>
            </a:prstGeom>
            <a:noFill/>
            <a:ln w="28575">
              <a:solidFill>
                <a:schemeClr val="bg1"/>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5126" name="Rectangle 7"/>
            <p:cNvSpPr>
              <a:spLocks noChangeArrowheads="1"/>
            </p:cNvSpPr>
            <p:nvPr/>
          </p:nvSpPr>
          <p:spPr bwMode="auto">
            <a:xfrm>
              <a:off x="9371012" y="2031590"/>
              <a:ext cx="533400" cy="231775"/>
            </a:xfrm>
            <a:prstGeom prst="rect">
              <a:avLst/>
            </a:prstGeom>
            <a:solidFill>
              <a:srgbClr val="FFFFCC"/>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Old</a:t>
              </a:r>
            </a:p>
          </p:txBody>
        </p:sp>
        <p:sp>
          <p:nvSpPr>
            <p:cNvPr id="5127" name="Text Box 8"/>
            <p:cNvSpPr txBox="1">
              <a:spLocks noChangeArrowheads="1"/>
            </p:cNvSpPr>
            <p:nvPr/>
          </p:nvSpPr>
          <p:spPr bwMode="auto">
            <a:xfrm>
              <a:off x="9224962" y="2669765"/>
              <a:ext cx="1593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t>Original block with pointer to migrated row</a:t>
              </a:r>
            </a:p>
          </p:txBody>
        </p:sp>
        <p:grpSp>
          <p:nvGrpSpPr>
            <p:cNvPr id="5128" name="Group 9"/>
            <p:cNvGrpSpPr>
              <a:grpSpLocks/>
            </p:cNvGrpSpPr>
            <p:nvPr/>
          </p:nvGrpSpPr>
          <p:grpSpPr bwMode="auto">
            <a:xfrm>
              <a:off x="9371012" y="3927065"/>
              <a:ext cx="1295400" cy="1166813"/>
              <a:chOff x="4376" y="2146"/>
              <a:chExt cx="816" cy="735"/>
            </a:xfrm>
          </p:grpSpPr>
          <p:sp>
            <p:nvSpPr>
              <p:cNvPr id="5131" name="Rectangle 11"/>
              <p:cNvSpPr>
                <a:spLocks noChangeArrowheads="1"/>
              </p:cNvSpPr>
              <p:nvPr/>
            </p:nvSpPr>
            <p:spPr bwMode="gray">
              <a:xfrm>
                <a:off x="4376" y="2146"/>
                <a:ext cx="816" cy="734"/>
              </a:xfrm>
              <a:prstGeom prst="rect">
                <a:avLst/>
              </a:prstGeom>
              <a:solidFill>
                <a:srgbClr val="FFFFFF"/>
              </a:solidFill>
              <a:ln w="28575">
                <a:solidFill>
                  <a:schemeClr val="tx1"/>
                </a:solidFill>
                <a:miter lim="800000"/>
                <a:headEnd/>
                <a:tailEnd type="none" w="med" len="lg"/>
              </a:ln>
              <a:extLst/>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endParaRPr lang="en-US" altLang="en-US" dirty="0"/>
              </a:p>
            </p:txBody>
          </p:sp>
          <p:sp>
            <p:nvSpPr>
              <p:cNvPr id="5130" name="Rectangle 10"/>
              <p:cNvSpPr>
                <a:spLocks noChangeArrowheads="1"/>
              </p:cNvSpPr>
              <p:nvPr/>
            </p:nvSpPr>
            <p:spPr bwMode="gray">
              <a:xfrm>
                <a:off x="4376" y="2435"/>
                <a:ext cx="816" cy="446"/>
              </a:xfrm>
              <a:prstGeom prst="rect">
                <a:avLst/>
              </a:prstGeom>
              <a:solidFill>
                <a:srgbClr val="FFFFCC"/>
              </a:solidFill>
              <a:ln w="28575">
                <a:solidFill>
                  <a:schemeClr val="tx1"/>
                </a:solidFill>
                <a:miter lim="800000"/>
                <a:headEnd type="none" w="sm" len="sm"/>
                <a:tailEnd type="none" w="sm" len="sm"/>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b="1" dirty="0"/>
                  <a:t>New data</a:t>
                </a:r>
              </a:p>
            </p:txBody>
          </p:sp>
          <p:sp>
            <p:nvSpPr>
              <p:cNvPr id="5132" name="Line 12"/>
              <p:cNvSpPr>
                <a:spLocks noChangeShapeType="1"/>
              </p:cNvSpPr>
              <p:nvPr/>
            </p:nvSpPr>
            <p:spPr bwMode="gray">
              <a:xfrm flipV="1">
                <a:off x="4376" y="2315"/>
                <a:ext cx="816" cy="0"/>
              </a:xfrm>
              <a:prstGeom prst="line">
                <a:avLst/>
              </a:prstGeom>
              <a:noFill/>
              <a:ln w="28575">
                <a:solidFill>
                  <a:schemeClr val="hlink"/>
                </a:solidFill>
                <a:prstDash val="dash"/>
                <a:round/>
                <a:headEnd/>
                <a:tailEnd type="none" w="med" len="lg"/>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5129" name="Freeform 13"/>
            <p:cNvSpPr>
              <a:spLocks/>
            </p:cNvSpPr>
            <p:nvPr/>
          </p:nvSpPr>
          <p:spPr bwMode="auto">
            <a:xfrm>
              <a:off x="8894763" y="2161765"/>
              <a:ext cx="481013" cy="2392363"/>
            </a:xfrm>
            <a:custGeom>
              <a:avLst/>
              <a:gdLst>
                <a:gd name="T0" fmla="*/ 2147483647 w 118"/>
                <a:gd name="T1" fmla="*/ 0 h 1507"/>
                <a:gd name="T2" fmla="*/ 0 w 118"/>
                <a:gd name="T3" fmla="*/ 0 h 1507"/>
                <a:gd name="T4" fmla="*/ 0 w 118"/>
                <a:gd name="T5" fmla="*/ 2147483647 h 1507"/>
                <a:gd name="T6" fmla="*/ 2147483647 w 118"/>
                <a:gd name="T7" fmla="*/ 2147483647 h 1507"/>
                <a:gd name="T8" fmla="*/ 0 60000 65536"/>
                <a:gd name="T9" fmla="*/ 0 60000 65536"/>
                <a:gd name="T10" fmla="*/ 0 60000 65536"/>
                <a:gd name="T11" fmla="*/ 0 60000 65536"/>
                <a:gd name="T12" fmla="*/ 0 w 118"/>
                <a:gd name="T13" fmla="*/ 0 h 1507"/>
                <a:gd name="T14" fmla="*/ 118 w 118"/>
                <a:gd name="T15" fmla="*/ 1507 h 1507"/>
              </a:gdLst>
              <a:ahLst/>
              <a:cxnLst>
                <a:cxn ang="T8">
                  <a:pos x="T0" y="T1"/>
                </a:cxn>
                <a:cxn ang="T9">
                  <a:pos x="T2" y="T3"/>
                </a:cxn>
                <a:cxn ang="T10">
                  <a:pos x="T4" y="T5"/>
                </a:cxn>
                <a:cxn ang="T11">
                  <a:pos x="T6" y="T7"/>
                </a:cxn>
              </a:cxnLst>
              <a:rect l="T12" t="T13" r="T14" b="T15"/>
              <a:pathLst>
                <a:path w="118" h="1507">
                  <a:moveTo>
                    <a:pt x="118" y="0"/>
                  </a:moveTo>
                  <a:lnTo>
                    <a:pt x="0" y="0"/>
                  </a:lnTo>
                  <a:lnTo>
                    <a:pt x="0" y="1507"/>
                  </a:lnTo>
                  <a:lnTo>
                    <a:pt x="110" y="1507"/>
                  </a:ln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332636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17331" y="-192530"/>
            <a:ext cx="10512862" cy="1325563"/>
          </a:xfrm>
        </p:spPr>
        <p:txBody>
          <a:bodyPr/>
          <a:lstStyle/>
          <a:p>
            <a:pPr eaLnBrk="1" hangingPunct="1"/>
            <a:r>
              <a:rPr lang="en-US" altLang="en-US" dirty="0"/>
              <a:t>Free Space Management Within Segments</a:t>
            </a:r>
          </a:p>
        </p:txBody>
      </p:sp>
      <p:sp>
        <p:nvSpPr>
          <p:cNvPr id="54" name="Content Placeholder 9"/>
          <p:cNvSpPr>
            <a:spLocks noGrp="1"/>
          </p:cNvSpPr>
          <p:nvPr>
            <p:ph idx="1"/>
          </p:nvPr>
        </p:nvSpPr>
        <p:spPr>
          <a:xfrm>
            <a:off x="5973762" y="2100442"/>
            <a:ext cx="5091275" cy="2219404"/>
          </a:xfrm>
        </p:spPr>
        <p:txBody>
          <a:bodyPr/>
          <a:lstStyle/>
          <a:p>
            <a:pPr lvl="1">
              <a:buClr>
                <a:schemeClr val="accent1"/>
              </a:buClr>
              <a:defRPr/>
            </a:pPr>
            <a:r>
              <a:rPr lang="en-US" dirty="0"/>
              <a:t>Tracked by bitmaps in segments</a:t>
            </a:r>
          </a:p>
          <a:p>
            <a:pPr lvl="1">
              <a:buClr>
                <a:schemeClr val="accent1"/>
              </a:buClr>
              <a:defRPr/>
            </a:pPr>
            <a:r>
              <a:rPr lang="en-US" dirty="0"/>
              <a:t>Benefits:</a:t>
            </a:r>
          </a:p>
          <a:p>
            <a:pPr lvl="2">
              <a:buClr>
                <a:schemeClr val="accent1"/>
              </a:buClr>
              <a:defRPr/>
            </a:pPr>
            <a:r>
              <a:rPr lang="en-US" dirty="0"/>
              <a:t>More flexible space utilization</a:t>
            </a:r>
          </a:p>
          <a:p>
            <a:pPr lvl="2">
              <a:buClr>
                <a:schemeClr val="accent1"/>
              </a:buClr>
              <a:defRPr/>
            </a:pPr>
            <a:r>
              <a:rPr lang="en-US" dirty="0"/>
              <a:t>Runtime adjustment</a:t>
            </a:r>
          </a:p>
          <a:p>
            <a:pPr lvl="2">
              <a:buClr>
                <a:schemeClr val="accent1"/>
              </a:buClr>
              <a:defRPr/>
            </a:pPr>
            <a:r>
              <a:rPr lang="en-US" dirty="0"/>
              <a:t>Multiple process search of bitmap blocks (BMBs)</a:t>
            </a:r>
          </a:p>
        </p:txBody>
      </p:sp>
      <p:sp>
        <p:nvSpPr>
          <p:cNvPr id="6147" name="Rectangle 4"/>
          <p:cNvSpPr>
            <a:spLocks noChangeArrowheads="1"/>
          </p:cNvSpPr>
          <p:nvPr/>
        </p:nvSpPr>
        <p:spPr bwMode="blackWhite">
          <a:xfrm rot="16140000">
            <a:off x="4257675" y="4838172"/>
            <a:ext cx="469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sz="7600" dirty="0">
                <a:solidFill>
                  <a:srgbClr val="000000"/>
                </a:solidFill>
                <a:latin typeface="Courier New" panose="02070309020205020404" pitchFamily="49" charset="0"/>
              </a:rPr>
              <a:t>{</a:t>
            </a:r>
          </a:p>
        </p:txBody>
      </p:sp>
      <p:sp>
        <p:nvSpPr>
          <p:cNvPr id="6148" name="Rectangle 5"/>
          <p:cNvSpPr>
            <a:spLocks noChangeArrowheads="1"/>
          </p:cNvSpPr>
          <p:nvPr/>
        </p:nvSpPr>
        <p:spPr bwMode="auto">
          <a:xfrm>
            <a:off x="4071937" y="5349347"/>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GB" altLang="en-US" b="1" dirty="0">
                <a:solidFill>
                  <a:srgbClr val="000000"/>
                </a:solidFill>
              </a:rPr>
              <a:t>Extent</a:t>
            </a:r>
          </a:p>
        </p:txBody>
      </p:sp>
      <p:grpSp>
        <p:nvGrpSpPr>
          <p:cNvPr id="6149" name="Group 6"/>
          <p:cNvGrpSpPr>
            <a:grpSpLocks/>
          </p:cNvGrpSpPr>
          <p:nvPr/>
        </p:nvGrpSpPr>
        <p:grpSpPr bwMode="auto">
          <a:xfrm>
            <a:off x="2079625" y="4226984"/>
            <a:ext cx="711200" cy="990600"/>
            <a:chOff x="1353" y="3035"/>
            <a:chExt cx="448" cy="624"/>
          </a:xfrm>
        </p:grpSpPr>
        <p:sp>
          <p:nvSpPr>
            <p:cNvPr id="6196" name="Rectangle 7"/>
            <p:cNvSpPr>
              <a:spLocks noChangeArrowheads="1"/>
            </p:cNvSpPr>
            <p:nvPr/>
          </p:nvSpPr>
          <p:spPr bwMode="blackWhite">
            <a:xfrm>
              <a:off x="1353" y="3035"/>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97" name="Rectangle 8"/>
            <p:cNvSpPr>
              <a:spLocks noChangeArrowheads="1"/>
            </p:cNvSpPr>
            <p:nvPr/>
          </p:nvSpPr>
          <p:spPr bwMode="blackWhite">
            <a:xfrm>
              <a:off x="1353" y="3347"/>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grpSp>
      <p:grpSp>
        <p:nvGrpSpPr>
          <p:cNvPr id="6150" name="Group 9"/>
          <p:cNvGrpSpPr>
            <a:grpSpLocks/>
          </p:cNvGrpSpPr>
          <p:nvPr/>
        </p:nvGrpSpPr>
        <p:grpSpPr bwMode="auto">
          <a:xfrm>
            <a:off x="2917825" y="1218672"/>
            <a:ext cx="711200" cy="2419350"/>
            <a:chOff x="1649" y="1020"/>
            <a:chExt cx="448" cy="1546"/>
          </a:xfrm>
        </p:grpSpPr>
        <p:sp>
          <p:nvSpPr>
            <p:cNvPr id="6191" name="Rectangle 10"/>
            <p:cNvSpPr>
              <a:spLocks noChangeArrowheads="1"/>
            </p:cNvSpPr>
            <p:nvPr/>
          </p:nvSpPr>
          <p:spPr bwMode="blackWhite">
            <a:xfrm>
              <a:off x="1649" y="1020"/>
              <a:ext cx="448" cy="312"/>
            </a:xfrm>
            <a:prstGeom prst="rect">
              <a:avLst/>
            </a:prstGeom>
            <a:solidFill>
              <a:srgbClr val="CCE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GB" altLang="en-US" b="1" dirty="0">
                  <a:solidFill>
                    <a:srgbClr val="000000"/>
                  </a:solidFill>
                </a:rPr>
                <a:t>BMB</a:t>
              </a:r>
              <a:endParaRPr lang="en-US" altLang="en-US" b="1" dirty="0">
                <a:solidFill>
                  <a:srgbClr val="000000"/>
                </a:solidFill>
              </a:endParaRPr>
            </a:p>
          </p:txBody>
        </p:sp>
        <p:sp>
          <p:nvSpPr>
            <p:cNvPr id="6192" name="Rectangle 11"/>
            <p:cNvSpPr>
              <a:spLocks noChangeArrowheads="1"/>
            </p:cNvSpPr>
            <p:nvPr/>
          </p:nvSpPr>
          <p:spPr bwMode="blackWhite">
            <a:xfrm>
              <a:off x="1649" y="1318"/>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3" name="Rectangle 12"/>
            <p:cNvSpPr>
              <a:spLocks noChangeArrowheads="1"/>
            </p:cNvSpPr>
            <p:nvPr/>
          </p:nvSpPr>
          <p:spPr bwMode="blackWhite">
            <a:xfrm>
              <a:off x="1649" y="1630"/>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4" name="Rectangle 13"/>
            <p:cNvSpPr>
              <a:spLocks noChangeArrowheads="1"/>
            </p:cNvSpPr>
            <p:nvPr/>
          </p:nvSpPr>
          <p:spPr bwMode="blackWhite">
            <a:xfrm>
              <a:off x="1649" y="1942"/>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5" name="Rectangle 14"/>
            <p:cNvSpPr>
              <a:spLocks noChangeArrowheads="1"/>
            </p:cNvSpPr>
            <p:nvPr/>
          </p:nvSpPr>
          <p:spPr bwMode="blackWhite">
            <a:xfrm>
              <a:off x="1649" y="2254"/>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grpSp>
        <p:nvGrpSpPr>
          <p:cNvPr id="6151" name="Group 15"/>
          <p:cNvGrpSpPr>
            <a:grpSpLocks/>
          </p:cNvGrpSpPr>
          <p:nvPr/>
        </p:nvGrpSpPr>
        <p:grpSpPr bwMode="auto">
          <a:xfrm>
            <a:off x="2917825" y="4226984"/>
            <a:ext cx="711200" cy="990600"/>
            <a:chOff x="1881" y="3035"/>
            <a:chExt cx="448" cy="624"/>
          </a:xfrm>
        </p:grpSpPr>
        <p:sp>
          <p:nvSpPr>
            <p:cNvPr id="6189" name="Rectangle 16"/>
            <p:cNvSpPr>
              <a:spLocks noChangeArrowheads="1"/>
            </p:cNvSpPr>
            <p:nvPr/>
          </p:nvSpPr>
          <p:spPr bwMode="blackWhite">
            <a:xfrm>
              <a:off x="1881" y="3035"/>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90" name="Rectangle 17"/>
            <p:cNvSpPr>
              <a:spLocks noChangeArrowheads="1"/>
            </p:cNvSpPr>
            <p:nvPr/>
          </p:nvSpPr>
          <p:spPr bwMode="blackWhite">
            <a:xfrm>
              <a:off x="1881" y="3347"/>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sp>
        <p:nvSpPr>
          <p:cNvPr id="6152" name="Rectangle 18"/>
          <p:cNvSpPr>
            <a:spLocks noChangeArrowheads="1"/>
          </p:cNvSpPr>
          <p:nvPr/>
        </p:nvSpPr>
        <p:spPr bwMode="blackWhite">
          <a:xfrm>
            <a:off x="4175125" y="1218673"/>
            <a:ext cx="711200" cy="485775"/>
          </a:xfrm>
          <a:prstGeom prst="rect">
            <a:avLst/>
          </a:prstGeom>
          <a:solidFill>
            <a:srgbClr val="CCECFF"/>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GB" altLang="en-US" b="1" dirty="0">
                <a:solidFill>
                  <a:srgbClr val="000000"/>
                </a:solidFill>
              </a:rPr>
              <a:t>BMB</a:t>
            </a:r>
            <a:endParaRPr lang="en-US" altLang="en-US" b="1" dirty="0">
              <a:solidFill>
                <a:srgbClr val="000000"/>
              </a:solidFill>
            </a:endParaRPr>
          </a:p>
        </p:txBody>
      </p:sp>
      <p:sp>
        <p:nvSpPr>
          <p:cNvPr id="6153" name="Rectangle 19"/>
          <p:cNvSpPr>
            <a:spLocks noChangeArrowheads="1"/>
          </p:cNvSpPr>
          <p:nvPr/>
        </p:nvSpPr>
        <p:spPr bwMode="blackWhite">
          <a:xfrm>
            <a:off x="4175125" y="1693335"/>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4" name="Rectangle 20"/>
          <p:cNvSpPr>
            <a:spLocks noChangeArrowheads="1"/>
          </p:cNvSpPr>
          <p:nvPr/>
        </p:nvSpPr>
        <p:spPr bwMode="blackWhite">
          <a:xfrm>
            <a:off x="4175125" y="2179110"/>
            <a:ext cx="711200" cy="487363"/>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5" name="Rectangle 21"/>
          <p:cNvSpPr>
            <a:spLocks noChangeArrowheads="1"/>
          </p:cNvSpPr>
          <p:nvPr/>
        </p:nvSpPr>
        <p:spPr bwMode="blackWhite">
          <a:xfrm>
            <a:off x="4175125" y="2666473"/>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56" name="Rectangle 22"/>
          <p:cNvSpPr>
            <a:spLocks noChangeArrowheads="1"/>
          </p:cNvSpPr>
          <p:nvPr/>
        </p:nvSpPr>
        <p:spPr bwMode="blackWhite">
          <a:xfrm>
            <a:off x="4175125" y="3152248"/>
            <a:ext cx="711200" cy="485775"/>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nvGrpSpPr>
          <p:cNvPr id="6157" name="Group 23"/>
          <p:cNvGrpSpPr>
            <a:grpSpLocks/>
          </p:cNvGrpSpPr>
          <p:nvPr/>
        </p:nvGrpSpPr>
        <p:grpSpPr bwMode="auto">
          <a:xfrm>
            <a:off x="4175125" y="4226984"/>
            <a:ext cx="711200" cy="990600"/>
            <a:chOff x="2673" y="3027"/>
            <a:chExt cx="448" cy="624"/>
          </a:xfrm>
        </p:grpSpPr>
        <p:sp>
          <p:nvSpPr>
            <p:cNvPr id="6187" name="Rectangle 24"/>
            <p:cNvSpPr>
              <a:spLocks noChangeArrowheads="1"/>
            </p:cNvSpPr>
            <p:nvPr/>
          </p:nvSpPr>
          <p:spPr bwMode="blackWhite">
            <a:xfrm>
              <a:off x="2673" y="3027"/>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sp>
          <p:nvSpPr>
            <p:cNvPr id="6188" name="Rectangle 25"/>
            <p:cNvSpPr>
              <a:spLocks noChangeArrowheads="1"/>
            </p:cNvSpPr>
            <p:nvPr/>
          </p:nvSpPr>
          <p:spPr bwMode="blackWhite">
            <a:xfrm>
              <a:off x="2673" y="3339"/>
              <a:ext cx="448" cy="312"/>
            </a:xfrm>
            <a:prstGeom prst="rect">
              <a:avLst/>
            </a:prstGeom>
            <a:solidFill>
              <a:schemeClr val="accent1"/>
            </a:solidFill>
            <a:ln w="28575">
              <a:solidFill>
                <a:schemeClr val="tx1"/>
              </a:solidFill>
              <a:miter lim="800000"/>
              <a:headEnd/>
              <a:tailEnd/>
            </a:ln>
          </p:spPr>
          <p:txBody>
            <a:bodyPr wrap="none"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endParaRPr lang="en-US" altLang="en-US" dirty="0">
                <a:solidFill>
                  <a:srgbClr val="000000"/>
                </a:solidFill>
              </a:endParaRPr>
            </a:p>
          </p:txBody>
        </p:sp>
      </p:grpSp>
      <p:sp>
        <p:nvSpPr>
          <p:cNvPr id="6158" name="Rectangle 26"/>
          <p:cNvSpPr>
            <a:spLocks noChangeArrowheads="1"/>
          </p:cNvSpPr>
          <p:nvPr/>
        </p:nvSpPr>
        <p:spPr bwMode="blackWhite">
          <a:xfrm>
            <a:off x="1141412" y="1140885"/>
            <a:ext cx="3860800" cy="45196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grpSp>
        <p:nvGrpSpPr>
          <p:cNvPr id="6159" name="Group 27"/>
          <p:cNvGrpSpPr>
            <a:grpSpLocks/>
          </p:cNvGrpSpPr>
          <p:nvPr/>
        </p:nvGrpSpPr>
        <p:grpSpPr bwMode="auto">
          <a:xfrm>
            <a:off x="1195387" y="4226984"/>
            <a:ext cx="757238" cy="990600"/>
            <a:chOff x="564" y="2915"/>
            <a:chExt cx="477" cy="624"/>
          </a:xfrm>
        </p:grpSpPr>
        <p:sp>
          <p:nvSpPr>
            <p:cNvPr id="6184" name="Rectangle 28"/>
            <p:cNvSpPr>
              <a:spLocks noChangeArrowheads="1"/>
            </p:cNvSpPr>
            <p:nvPr/>
          </p:nvSpPr>
          <p:spPr bwMode="blackWhite">
            <a:xfrm>
              <a:off x="593" y="2915"/>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85" name="Rectangle 29"/>
            <p:cNvSpPr>
              <a:spLocks noChangeArrowheads="1"/>
            </p:cNvSpPr>
            <p:nvPr/>
          </p:nvSpPr>
          <p:spPr bwMode="blackWhite">
            <a:xfrm>
              <a:off x="593" y="3227"/>
              <a:ext cx="448" cy="3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11307" name="Rectangle 30"/>
            <p:cNvSpPr>
              <a:spLocks noChangeArrowheads="1"/>
            </p:cNvSpPr>
            <p:nvPr/>
          </p:nvSpPr>
          <p:spPr bwMode="blackWhite">
            <a:xfrm>
              <a:off x="564" y="3196"/>
              <a:ext cx="452" cy="308"/>
            </a:xfrm>
            <a:prstGeom prst="rect">
              <a:avLst/>
            </a:prstGeom>
            <a:noFill/>
            <a:ln w="28575">
              <a:noFill/>
              <a:miter lim="800000"/>
              <a:headEnd/>
              <a:tailEnd/>
            </a:ln>
          </p:spPr>
          <p:txBody>
            <a:bodyPr wrap="none" lIns="92075" tIns="46038" rIns="92075" bIns="46038"/>
            <a:lstStyle/>
            <a:p>
              <a:pPr eaLnBrk="0" hangingPunct="0">
                <a:lnSpc>
                  <a:spcPct val="95000"/>
                </a:lnSpc>
                <a:defRPr/>
              </a:pPr>
              <a:r>
                <a:rPr lang="en-GB" sz="1600" b="1" dirty="0">
                  <a:solidFill>
                    <a:schemeClr val="bg1"/>
                  </a:solidFill>
                </a:rPr>
                <a:t>Data</a:t>
              </a:r>
            </a:p>
            <a:p>
              <a:pPr eaLnBrk="0" hangingPunct="0">
                <a:lnSpc>
                  <a:spcPct val="95000"/>
                </a:lnSpc>
                <a:defRPr/>
              </a:pPr>
              <a:r>
                <a:rPr lang="en-GB" sz="1600" b="1" dirty="0">
                  <a:solidFill>
                    <a:schemeClr val="bg1"/>
                  </a:solidFill>
                </a:rPr>
                <a:t>block</a:t>
              </a:r>
            </a:p>
          </p:txBody>
        </p:sp>
      </p:grpSp>
      <p:sp>
        <p:nvSpPr>
          <p:cNvPr id="6160" name="Text Box 31"/>
          <p:cNvSpPr txBox="1">
            <a:spLocks noChangeArrowheads="1"/>
          </p:cNvSpPr>
          <p:nvPr/>
        </p:nvSpPr>
        <p:spPr bwMode="blackWhite">
          <a:xfrm>
            <a:off x="14398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1" name="Text Box 32"/>
          <p:cNvSpPr txBox="1">
            <a:spLocks noChangeArrowheads="1"/>
          </p:cNvSpPr>
          <p:nvPr/>
        </p:nvSpPr>
        <p:spPr bwMode="blackWhite">
          <a:xfrm>
            <a:off x="22907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2" name="Text Box 33"/>
          <p:cNvSpPr txBox="1">
            <a:spLocks noChangeArrowheads="1"/>
          </p:cNvSpPr>
          <p:nvPr/>
        </p:nvSpPr>
        <p:spPr bwMode="blackWhite">
          <a:xfrm>
            <a:off x="3128962" y="37459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63" name="Text Box 34"/>
          <p:cNvSpPr txBox="1">
            <a:spLocks noChangeArrowheads="1"/>
          </p:cNvSpPr>
          <p:nvPr/>
        </p:nvSpPr>
        <p:spPr bwMode="blackWhite">
          <a:xfrm>
            <a:off x="4386262" y="3733273"/>
            <a:ext cx="2540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nvGrpSpPr>
          <p:cNvPr id="6164" name="Group 35"/>
          <p:cNvGrpSpPr>
            <a:grpSpLocks/>
          </p:cNvGrpSpPr>
          <p:nvPr/>
        </p:nvGrpSpPr>
        <p:grpSpPr bwMode="auto">
          <a:xfrm>
            <a:off x="3773487" y="4396848"/>
            <a:ext cx="254000" cy="820737"/>
            <a:chOff x="2420" y="3052"/>
            <a:chExt cx="160" cy="517"/>
          </a:xfrm>
        </p:grpSpPr>
        <p:sp>
          <p:nvSpPr>
            <p:cNvPr id="6182" name="Text Box 36"/>
            <p:cNvSpPr txBox="1">
              <a:spLocks noChangeArrowheads="1"/>
            </p:cNvSpPr>
            <p:nvPr/>
          </p:nvSpPr>
          <p:spPr bwMode="blackWhite">
            <a:xfrm>
              <a:off x="2420" y="338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3" name="Text Box 37"/>
            <p:cNvSpPr txBox="1">
              <a:spLocks noChangeArrowheads="1"/>
            </p:cNvSpPr>
            <p:nvPr/>
          </p:nvSpPr>
          <p:spPr bwMode="blackWhite">
            <a:xfrm>
              <a:off x="2420" y="3052"/>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grpSp>
        <p:nvGrpSpPr>
          <p:cNvPr id="6165" name="Group 38"/>
          <p:cNvGrpSpPr>
            <a:grpSpLocks/>
          </p:cNvGrpSpPr>
          <p:nvPr/>
        </p:nvGrpSpPr>
        <p:grpSpPr bwMode="auto">
          <a:xfrm>
            <a:off x="3773487" y="1218673"/>
            <a:ext cx="254000" cy="2332037"/>
            <a:chOff x="2420" y="1140"/>
            <a:chExt cx="160" cy="1469"/>
          </a:xfrm>
        </p:grpSpPr>
        <p:sp>
          <p:nvSpPr>
            <p:cNvPr id="6177" name="Text Box 39"/>
            <p:cNvSpPr txBox="1">
              <a:spLocks noChangeArrowheads="1"/>
            </p:cNvSpPr>
            <p:nvPr/>
          </p:nvSpPr>
          <p:spPr bwMode="blackWhite">
            <a:xfrm>
              <a:off x="2420" y="242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78" name="Text Box 40"/>
            <p:cNvSpPr txBox="1">
              <a:spLocks noChangeArrowheads="1"/>
            </p:cNvSpPr>
            <p:nvPr/>
          </p:nvSpPr>
          <p:spPr bwMode="blackWhite">
            <a:xfrm>
              <a:off x="2420" y="2108"/>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79" name="Text Box 41"/>
            <p:cNvSpPr txBox="1">
              <a:spLocks noChangeArrowheads="1"/>
            </p:cNvSpPr>
            <p:nvPr/>
          </p:nvSpPr>
          <p:spPr bwMode="blackWhite">
            <a:xfrm>
              <a:off x="2420" y="178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0" name="Text Box 42"/>
            <p:cNvSpPr txBox="1">
              <a:spLocks noChangeArrowheads="1"/>
            </p:cNvSpPr>
            <p:nvPr/>
          </p:nvSpPr>
          <p:spPr bwMode="blackWhite">
            <a:xfrm>
              <a:off x="2420" y="146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sp>
          <p:nvSpPr>
            <p:cNvPr id="6181" name="Text Box 43"/>
            <p:cNvSpPr txBox="1">
              <a:spLocks noChangeArrowheads="1"/>
            </p:cNvSpPr>
            <p:nvPr/>
          </p:nvSpPr>
          <p:spPr bwMode="blackWhite">
            <a:xfrm>
              <a:off x="2420" y="1140"/>
              <a:ext cx="16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lIns="12700" tIns="12700" rIns="12700" bIns="12700">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pPr>
              <a:r>
                <a:rPr lang="en-US" altLang="en-US" b="1" dirty="0">
                  <a:solidFill>
                    <a:srgbClr val="000000"/>
                  </a:solidFill>
                </a:rPr>
                <a:t>…</a:t>
              </a:r>
            </a:p>
          </p:txBody>
        </p:sp>
      </p:grpSp>
      <p:sp>
        <p:nvSpPr>
          <p:cNvPr id="6166" name="Rectangle 44"/>
          <p:cNvSpPr>
            <a:spLocks noChangeArrowheads="1"/>
          </p:cNvSpPr>
          <p:nvPr/>
        </p:nvSpPr>
        <p:spPr bwMode="blackWhite">
          <a:xfrm>
            <a:off x="2070101" y="1217085"/>
            <a:ext cx="712787" cy="481013"/>
          </a:xfrm>
          <a:prstGeom prst="rect">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67" name="Rectangle 45"/>
          <p:cNvSpPr>
            <a:spLocks noChangeArrowheads="1"/>
          </p:cNvSpPr>
          <p:nvPr/>
        </p:nvSpPr>
        <p:spPr bwMode="blackWhite">
          <a:xfrm>
            <a:off x="2070100" y="2194985"/>
            <a:ext cx="711200" cy="48101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68" name="Rectangle 46"/>
          <p:cNvSpPr>
            <a:spLocks noChangeArrowheads="1"/>
          </p:cNvSpPr>
          <p:nvPr/>
        </p:nvSpPr>
        <p:spPr bwMode="blackWhite">
          <a:xfrm>
            <a:off x="2070100" y="2675997"/>
            <a:ext cx="711200" cy="48101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69" name="Rectangle 47"/>
          <p:cNvSpPr>
            <a:spLocks noChangeArrowheads="1"/>
          </p:cNvSpPr>
          <p:nvPr/>
        </p:nvSpPr>
        <p:spPr bwMode="blackWhite">
          <a:xfrm>
            <a:off x="2070100" y="3157010"/>
            <a:ext cx="711200" cy="48101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0" name="Rectangle 48"/>
          <p:cNvSpPr>
            <a:spLocks noChangeArrowheads="1"/>
          </p:cNvSpPr>
          <p:nvPr/>
        </p:nvSpPr>
        <p:spPr bwMode="blackWhite">
          <a:xfrm>
            <a:off x="2071687" y="1693335"/>
            <a:ext cx="711200" cy="506413"/>
          </a:xfrm>
          <a:prstGeom prst="rect">
            <a:avLst/>
          </a:prstGeom>
          <a:solidFill>
            <a:srgbClr val="99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1" name="Rectangle 49"/>
          <p:cNvSpPr>
            <a:spLocks noChangeArrowheads="1"/>
          </p:cNvSpPr>
          <p:nvPr/>
        </p:nvSpPr>
        <p:spPr bwMode="blackWhite">
          <a:xfrm>
            <a:off x="1235075" y="2664884"/>
            <a:ext cx="711200" cy="490538"/>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2" name="Rectangle 50"/>
          <p:cNvSpPr>
            <a:spLocks noChangeArrowheads="1"/>
          </p:cNvSpPr>
          <p:nvPr/>
        </p:nvSpPr>
        <p:spPr bwMode="blackWhite">
          <a:xfrm>
            <a:off x="1235075" y="1713973"/>
            <a:ext cx="711200" cy="490537"/>
          </a:xfrm>
          <a:prstGeom prst="rect">
            <a:avLst/>
          </a:prstGeom>
          <a:solidFill>
            <a:srgbClr val="99C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3" name="Rectangle 51"/>
          <p:cNvSpPr>
            <a:spLocks noChangeArrowheads="1"/>
          </p:cNvSpPr>
          <p:nvPr/>
        </p:nvSpPr>
        <p:spPr bwMode="blackWhite">
          <a:xfrm>
            <a:off x="1235075" y="3147484"/>
            <a:ext cx="711200" cy="490538"/>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solidFill>
                <a:srgbClr val="000000"/>
              </a:solidFill>
              <a:latin typeface="Times New Roman" panose="02020603050405020304" pitchFamily="18" charset="0"/>
            </a:endParaRPr>
          </a:p>
        </p:txBody>
      </p:sp>
      <p:sp>
        <p:nvSpPr>
          <p:cNvPr id="6174" name="Rectangle 52"/>
          <p:cNvSpPr>
            <a:spLocks noChangeArrowheads="1"/>
          </p:cNvSpPr>
          <p:nvPr/>
        </p:nvSpPr>
        <p:spPr bwMode="blackWhite">
          <a:xfrm>
            <a:off x="1239837" y="1242484"/>
            <a:ext cx="711200" cy="465138"/>
          </a:xfrm>
          <a:prstGeom prst="rect">
            <a:avLst/>
          </a:prstGeom>
          <a:solidFill>
            <a:srgbClr val="CCEC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5" name="Rectangle 53"/>
          <p:cNvSpPr>
            <a:spLocks noChangeArrowheads="1"/>
          </p:cNvSpPr>
          <p:nvPr/>
        </p:nvSpPr>
        <p:spPr bwMode="blackWhite">
          <a:xfrm>
            <a:off x="1241425" y="2174348"/>
            <a:ext cx="711200" cy="490537"/>
          </a:xfrm>
          <a:prstGeom prst="rect">
            <a:avLst/>
          </a:prstGeom>
          <a:solidFill>
            <a:srgbClr val="3399FF"/>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b="1" dirty="0">
                <a:solidFill>
                  <a:srgbClr val="000000"/>
                </a:solidFill>
              </a:rPr>
              <a:t>BMB</a:t>
            </a:r>
            <a:endParaRPr lang="en-US" altLang="en-US" b="1" dirty="0">
              <a:solidFill>
                <a:srgbClr val="000000"/>
              </a:solidFill>
            </a:endParaRPr>
          </a:p>
        </p:txBody>
      </p:sp>
      <p:sp>
        <p:nvSpPr>
          <p:cNvPr id="6176" name="Text Box 54"/>
          <p:cNvSpPr txBox="1">
            <a:spLocks noChangeArrowheads="1"/>
          </p:cNvSpPr>
          <p:nvPr/>
        </p:nvSpPr>
        <p:spPr bwMode="auto">
          <a:xfrm>
            <a:off x="2493962" y="5617635"/>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Segment</a:t>
            </a:r>
          </a:p>
        </p:txBody>
      </p:sp>
    </p:spTree>
    <p:custDataLst>
      <p:tags r:id="rId1"/>
    </p:custDataLst>
    <p:extLst>
      <p:ext uri="{BB962C8B-B14F-4D97-AF65-F5344CB8AC3E}">
        <p14:creationId xmlns:p14="http://schemas.microsoft.com/office/powerpoint/2010/main" val="102991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Types of </a:t>
            </a:r>
            <a:r>
              <a:rPr lang="en-US" dirty="0" smtClean="0"/>
              <a:t>Segments</a:t>
            </a:r>
            <a:br>
              <a:rPr lang="en-US" dirty="0" smtClean="0"/>
            </a:br>
            <a:endParaRPr lang="en-US" altLang="es-MX" dirty="0"/>
          </a:p>
        </p:txBody>
      </p:sp>
      <p:sp>
        <p:nvSpPr>
          <p:cNvPr id="9219" name="Content Placeholder 9"/>
          <p:cNvSpPr>
            <a:spLocks noGrp="1"/>
          </p:cNvSpPr>
          <p:nvPr>
            <p:ph idx="1"/>
          </p:nvPr>
        </p:nvSpPr>
        <p:spPr>
          <a:xfrm>
            <a:off x="622138" y="1242485"/>
            <a:ext cx="10944549" cy="2722106"/>
          </a:xfrm>
        </p:spPr>
        <p:txBody>
          <a:bodyPr/>
          <a:lstStyle/>
          <a:p>
            <a:pPr lvl="1">
              <a:buClr>
                <a:schemeClr val="accent1"/>
              </a:buClr>
              <a:defRPr/>
            </a:pPr>
            <a:r>
              <a:rPr lang="en-US" dirty="0"/>
              <a:t>A segment is a set of extents allocated for a certain logical structure.</a:t>
            </a:r>
          </a:p>
          <a:p>
            <a:pPr lvl="1">
              <a:buClr>
                <a:schemeClr val="accent1"/>
              </a:buClr>
              <a:defRPr/>
            </a:pPr>
            <a:r>
              <a:rPr lang="en-US" dirty="0"/>
              <a:t>The different types of segments include:</a:t>
            </a:r>
          </a:p>
          <a:p>
            <a:pPr lvl="2">
              <a:buClr>
                <a:schemeClr val="accent1"/>
              </a:buClr>
              <a:defRPr/>
            </a:pPr>
            <a:r>
              <a:rPr lang="en-US" dirty="0"/>
              <a:t>Table and cluster</a:t>
            </a:r>
          </a:p>
          <a:p>
            <a:pPr lvl="2">
              <a:buClr>
                <a:schemeClr val="accent1"/>
              </a:buClr>
              <a:defRPr/>
            </a:pPr>
            <a:r>
              <a:rPr lang="en-US" dirty="0"/>
              <a:t>Index</a:t>
            </a:r>
          </a:p>
          <a:p>
            <a:pPr lvl="2">
              <a:buClr>
                <a:schemeClr val="accent1"/>
              </a:buClr>
              <a:defRPr/>
            </a:pPr>
            <a:r>
              <a:rPr lang="en-US" dirty="0"/>
              <a:t>Undo</a:t>
            </a:r>
          </a:p>
          <a:p>
            <a:pPr lvl="2">
              <a:buClr>
                <a:schemeClr val="accent1"/>
              </a:buClr>
              <a:defRPr/>
            </a:pPr>
            <a:r>
              <a:rPr lang="en-US" dirty="0"/>
              <a:t>Temporary</a:t>
            </a:r>
          </a:p>
          <a:p>
            <a:pPr lvl="1">
              <a:buClr>
                <a:schemeClr val="accent1"/>
              </a:buClr>
              <a:defRPr/>
            </a:pPr>
            <a:r>
              <a:rPr lang="en-US" dirty="0"/>
              <a:t>Segments are dynamically allocated by the Oracle Database server.</a:t>
            </a:r>
          </a:p>
        </p:txBody>
      </p:sp>
    </p:spTree>
    <p:custDataLst>
      <p:tags r:id="rId1"/>
    </p:custDataLst>
    <p:extLst>
      <p:ext uri="{BB962C8B-B14F-4D97-AF65-F5344CB8AC3E}">
        <p14:creationId xmlns:p14="http://schemas.microsoft.com/office/powerpoint/2010/main" val="422812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Allocating </a:t>
            </a:r>
            <a:r>
              <a:rPr lang="en-US" dirty="0" smtClean="0"/>
              <a:t>Extents</a:t>
            </a:r>
            <a:br>
              <a:rPr lang="en-US" dirty="0" smtClean="0"/>
            </a:br>
            <a:endParaRPr lang="en-US" altLang="es-MX" dirty="0"/>
          </a:p>
        </p:txBody>
      </p:sp>
      <p:sp>
        <p:nvSpPr>
          <p:cNvPr id="9219" name="Content Placeholder 9"/>
          <p:cNvSpPr>
            <a:spLocks noGrp="1"/>
          </p:cNvSpPr>
          <p:nvPr>
            <p:ph idx="1"/>
          </p:nvPr>
        </p:nvSpPr>
        <p:spPr>
          <a:xfrm>
            <a:off x="622138" y="1242485"/>
            <a:ext cx="10944549" cy="2416894"/>
          </a:xfrm>
        </p:spPr>
        <p:txBody>
          <a:bodyPr/>
          <a:lstStyle/>
          <a:p>
            <a:pPr lvl="1">
              <a:buClr>
                <a:schemeClr val="accent1"/>
              </a:buClr>
              <a:defRPr/>
            </a:pPr>
            <a:r>
              <a:rPr lang="en-US" dirty="0"/>
              <a:t>Searching the data file’s bitmap for the required number of adjacent free blocks</a:t>
            </a:r>
          </a:p>
          <a:p>
            <a:pPr lvl="1">
              <a:buClr>
                <a:schemeClr val="accent1"/>
              </a:buClr>
              <a:defRPr/>
            </a:pPr>
            <a:r>
              <a:rPr lang="en-US" dirty="0"/>
              <a:t>Sizing extents with storage clauses:</a:t>
            </a:r>
          </a:p>
          <a:p>
            <a:pPr lvl="2">
              <a:buClr>
                <a:schemeClr val="accent1"/>
              </a:buClr>
              <a:defRPr/>
            </a:pPr>
            <a:r>
              <a:rPr lang="en-US" dirty="0">
                <a:latin typeface="Courier New" panose="02070309020205020404" pitchFamily="49" charset="0"/>
                <a:cs typeface="Courier New" panose="02070309020205020404" pitchFamily="49" charset="0"/>
              </a:rPr>
              <a:t>UNIFORM</a:t>
            </a:r>
          </a:p>
          <a:p>
            <a:pPr lvl="2">
              <a:buClr>
                <a:schemeClr val="accent1"/>
              </a:buClr>
              <a:defRPr/>
            </a:pPr>
            <a:r>
              <a:rPr lang="en-US" dirty="0">
                <a:latin typeface="Courier New" panose="02070309020205020404" pitchFamily="49" charset="0"/>
                <a:cs typeface="Courier New" panose="02070309020205020404" pitchFamily="49" charset="0"/>
              </a:rPr>
              <a:t>AUTOALLOCATE</a:t>
            </a:r>
          </a:p>
          <a:p>
            <a:pPr lvl="1">
              <a:buClr>
                <a:schemeClr val="accent1"/>
              </a:buClr>
              <a:defRPr/>
            </a:pPr>
            <a:r>
              <a:rPr lang="en-US" dirty="0"/>
              <a:t>Viewing the extent map</a:t>
            </a:r>
          </a:p>
          <a:p>
            <a:pPr lvl="1">
              <a:buClr>
                <a:schemeClr val="accent1"/>
              </a:buClr>
              <a:defRPr/>
            </a:pPr>
            <a:r>
              <a:rPr lang="en-US" dirty="0"/>
              <a:t>Obtaining deallocation advice</a:t>
            </a:r>
          </a:p>
        </p:txBody>
      </p:sp>
    </p:spTree>
    <p:custDataLst>
      <p:tags r:id="rId1"/>
    </p:custDataLst>
    <p:extLst>
      <p:ext uri="{BB962C8B-B14F-4D97-AF65-F5344CB8AC3E}">
        <p14:creationId xmlns:p14="http://schemas.microsoft.com/office/powerpoint/2010/main" val="333383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0412" y="207963"/>
            <a:ext cx="10209430" cy="854074"/>
          </a:xfrm>
        </p:spPr>
        <p:txBody>
          <a:bodyPr/>
          <a:lstStyle/>
          <a:p>
            <a:pPr eaLnBrk="1" hangingPunct="1"/>
            <a:r>
              <a:rPr lang="en-US" altLang="en-US" dirty="0"/>
              <a:t>Understanding Deferred Segment Creation</a:t>
            </a:r>
          </a:p>
        </p:txBody>
      </p:sp>
      <p:sp>
        <p:nvSpPr>
          <p:cNvPr id="14" name="Content Placeholder 9"/>
          <p:cNvSpPr>
            <a:spLocks noGrp="1"/>
          </p:cNvSpPr>
          <p:nvPr>
            <p:ph idx="1"/>
          </p:nvPr>
        </p:nvSpPr>
        <p:spPr>
          <a:xfrm>
            <a:off x="622138" y="1066800"/>
            <a:ext cx="10944549" cy="1978313"/>
          </a:xfrm>
        </p:spPr>
        <p:txBody>
          <a:bodyPr/>
          <a:lstStyle/>
          <a:p>
            <a:pPr lvl="1">
              <a:buClr>
                <a:schemeClr val="accent1"/>
              </a:buClr>
              <a:defRPr/>
            </a:pPr>
            <a:r>
              <a:rPr lang="en-US" dirty="0">
                <a:latin typeface="Courier New" panose="02070309020205020404" pitchFamily="49" charset="0"/>
                <a:cs typeface="Courier New" panose="02070309020205020404" pitchFamily="49" charset="0"/>
              </a:rPr>
              <a:t>DEFERRED_SEGMENT_CREATION</a:t>
            </a:r>
            <a:r>
              <a:rPr lang="en-US" dirty="0"/>
              <a:t>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TRUE</a:t>
            </a:r>
            <a:r>
              <a:rPr lang="en-US" dirty="0"/>
              <a:t> is the default.</a:t>
            </a:r>
          </a:p>
          <a:p>
            <a:pPr lvl="1">
              <a:buClr>
                <a:schemeClr val="accent1"/>
              </a:buClr>
              <a:defRPr/>
            </a:pPr>
            <a:r>
              <a:rPr lang="en-US" dirty="0"/>
              <a:t>Deferred segment is the default for tables, indexes, and partitions.</a:t>
            </a:r>
          </a:p>
          <a:p>
            <a:pPr lvl="1">
              <a:buClr>
                <a:schemeClr val="accent1"/>
              </a:buClr>
              <a:defRPr/>
            </a:pPr>
            <a:r>
              <a:rPr lang="en-US" dirty="0"/>
              <a:t>Segment creation takes place as follows:</a:t>
            </a:r>
          </a:p>
          <a:p>
            <a:pPr lvl="2">
              <a:buClr>
                <a:schemeClr val="accent1"/>
              </a:buClr>
              <a:defRPr/>
            </a:pPr>
            <a:r>
              <a:rPr lang="en-US" dirty="0"/>
              <a:t>Table creation &gt; Data dictionary operation</a:t>
            </a:r>
          </a:p>
          <a:p>
            <a:pPr lvl="2">
              <a:buClr>
                <a:schemeClr val="accent1"/>
              </a:buClr>
              <a:defRPr/>
            </a:pPr>
            <a:r>
              <a:rPr lang="en-US" dirty="0"/>
              <a:t>DML &gt; Segment creation</a:t>
            </a:r>
          </a:p>
        </p:txBody>
      </p:sp>
      <p:grpSp>
        <p:nvGrpSpPr>
          <p:cNvPr id="2" name="Group 1"/>
          <p:cNvGrpSpPr/>
          <p:nvPr/>
        </p:nvGrpSpPr>
        <p:grpSpPr>
          <a:xfrm>
            <a:off x="2246312" y="3124200"/>
            <a:ext cx="7696200" cy="3009900"/>
            <a:chOff x="2360612" y="3276600"/>
            <a:chExt cx="7696200" cy="3009900"/>
          </a:xfrm>
        </p:grpSpPr>
        <p:sp>
          <p:nvSpPr>
            <p:cNvPr id="7171" name="AutoShape 4"/>
            <p:cNvSpPr>
              <a:spLocks noChangeArrowheads="1"/>
            </p:cNvSpPr>
            <p:nvPr/>
          </p:nvSpPr>
          <p:spPr bwMode="auto">
            <a:xfrm>
              <a:off x="2360612" y="4229100"/>
              <a:ext cx="7696200" cy="609600"/>
            </a:xfrm>
            <a:prstGeom prst="homePlate">
              <a:avLst>
                <a:gd name="adj" fmla="val 71181"/>
              </a:avLst>
            </a:prstGeom>
            <a:solidFill>
              <a:srgbClr val="FFFF99"/>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7172" name="Group 5"/>
            <p:cNvGrpSpPr>
              <a:grpSpLocks/>
            </p:cNvGrpSpPr>
            <p:nvPr/>
          </p:nvGrpSpPr>
          <p:grpSpPr bwMode="auto">
            <a:xfrm>
              <a:off x="2665412" y="3276600"/>
              <a:ext cx="1828800" cy="2933700"/>
              <a:chOff x="720" y="2088"/>
              <a:chExt cx="1152" cy="1848"/>
            </a:xfrm>
          </p:grpSpPr>
          <p:pic>
            <p:nvPicPr>
              <p:cNvPr id="7178" name="Picture 6" descr="datab001_col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 y="3216"/>
                <a:ext cx="62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7" descr="symbo004_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 y="3120"/>
                <a:ext cx="23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8" descr="books004_volu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 y="2088"/>
                <a:ext cx="660"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9"/>
              <p:cNvSpPr txBox="1">
                <a:spLocks noChangeArrowheads="1"/>
              </p:cNvSpPr>
              <p:nvPr/>
            </p:nvSpPr>
            <p:spPr bwMode="auto">
              <a:xfrm>
                <a:off x="720" y="278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CREATE TABLE</a:t>
                </a:r>
              </a:p>
            </p:txBody>
          </p:sp>
        </p:grpSp>
        <p:grpSp>
          <p:nvGrpSpPr>
            <p:cNvPr id="7173" name="Group 10"/>
            <p:cNvGrpSpPr>
              <a:grpSpLocks/>
            </p:cNvGrpSpPr>
            <p:nvPr/>
          </p:nvGrpSpPr>
          <p:grpSpPr bwMode="auto">
            <a:xfrm>
              <a:off x="7466012" y="4395788"/>
              <a:ext cx="2057400" cy="1890712"/>
              <a:chOff x="3744" y="2793"/>
              <a:chExt cx="1296" cy="1191"/>
            </a:xfrm>
          </p:grpSpPr>
          <p:pic>
            <p:nvPicPr>
              <p:cNvPr id="7175" name="Picture 11" descr="curved-rows-&amp;-datab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6" y="2981"/>
                <a:ext cx="613"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2" descr="symbo005_y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3075"/>
                <a:ext cx="33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3"/>
              <p:cNvSpPr txBox="1">
                <a:spLocks noChangeArrowheads="1"/>
              </p:cNvSpPr>
              <p:nvPr/>
            </p:nvSpPr>
            <p:spPr bwMode="auto">
              <a:xfrm>
                <a:off x="3744" y="2793"/>
                <a:ext cx="1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Courier New" panose="02070309020205020404" pitchFamily="49" charset="0"/>
                  </a:rPr>
                  <a:t>INSERT INTO</a:t>
                </a:r>
              </a:p>
            </p:txBody>
          </p:sp>
        </p:grpSp>
        <p:sp>
          <p:nvSpPr>
            <p:cNvPr id="7174" name="Text Box 14"/>
            <p:cNvSpPr txBox="1">
              <a:spLocks noChangeArrowheads="1"/>
            </p:cNvSpPr>
            <p:nvPr/>
          </p:nvSpPr>
          <p:spPr bwMode="auto">
            <a:xfrm>
              <a:off x="3808412" y="5067301"/>
              <a:ext cx="381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marL="342900" indent="-342900"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indent="-4572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1371600" indent="-457200" defTabSz="228600" eaLnBrk="0" hangingPunct="0">
                <a:defRPr>
                  <a:solidFill>
                    <a:schemeClr val="tx1"/>
                  </a:solidFill>
                  <a:latin typeface="Arial" panose="020B0604020202020204" pitchFamily="34" charset="0"/>
                  <a:cs typeface="Arial" panose="020B0604020202020204" pitchFamily="34" charset="0"/>
                </a:defRPr>
              </a:lvl5pPr>
              <a:lvl6pPr marL="18288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860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7432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200400" indent="-4572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Clr>
                  <a:schemeClr val="accent1"/>
                </a:buClr>
                <a:buFontTx/>
                <a:buChar char="•"/>
              </a:pPr>
              <a:r>
                <a:rPr lang="en-US" altLang="en-US" dirty="0">
                  <a:solidFill>
                    <a:srgbClr val="000000"/>
                  </a:solidFill>
                </a:rPr>
                <a:t>Saving disk space</a:t>
              </a:r>
            </a:p>
            <a:p>
              <a:pPr lvl="1" eaLnBrk="1" hangingPunct="1">
                <a:buClr>
                  <a:schemeClr val="accent1"/>
                </a:buClr>
                <a:buFontTx/>
                <a:buChar char="•"/>
              </a:pPr>
              <a:r>
                <a:rPr lang="en-US" altLang="en-US" dirty="0">
                  <a:solidFill>
                    <a:srgbClr val="000000"/>
                  </a:solidFill>
                </a:rPr>
                <a:t>Improving installation time of big applications</a:t>
              </a:r>
            </a:p>
          </p:txBody>
        </p:sp>
      </p:grpSp>
    </p:spTree>
    <p:custDataLst>
      <p:tags r:id="rId1"/>
    </p:custDataLst>
    <p:extLst>
      <p:ext uri="{BB962C8B-B14F-4D97-AF65-F5344CB8AC3E}">
        <p14:creationId xmlns:p14="http://schemas.microsoft.com/office/powerpoint/2010/main" val="3318514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565</TotalTime>
  <Words>6968</Words>
  <Application>Microsoft Office PowerPoint</Application>
  <PresentationFormat>Custom</PresentationFormat>
  <Paragraphs>521</Paragraphs>
  <Slides>31</Slides>
  <Notes>31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vt:lpstr>
      <vt:lpstr>Courier New</vt:lpstr>
      <vt:lpstr>Times New Roman</vt:lpstr>
      <vt:lpstr>Office Theme</vt:lpstr>
      <vt:lpstr>Managing Storage Space</vt:lpstr>
      <vt:lpstr>Objectives </vt:lpstr>
      <vt:lpstr>Space Management Features </vt:lpstr>
      <vt:lpstr>Block Space Management</vt:lpstr>
      <vt:lpstr>Row Chaining and Migration</vt:lpstr>
      <vt:lpstr>Free Space Management Within Segments</vt:lpstr>
      <vt:lpstr>Types of Segments </vt:lpstr>
      <vt:lpstr>Allocating Extents </vt:lpstr>
      <vt:lpstr>Understanding Deferred Segment Creation</vt:lpstr>
      <vt:lpstr>Controlling Deferred Segment Creation </vt:lpstr>
      <vt:lpstr>Restrictions and Exceptions</vt:lpstr>
      <vt:lpstr>Space-Saving Features</vt:lpstr>
      <vt:lpstr>Private Temporary Tables</vt:lpstr>
      <vt:lpstr>Table Compression: Overview</vt:lpstr>
      <vt:lpstr>Compression for Direct-Path Insert Operations </vt:lpstr>
      <vt:lpstr>Advanced Row Compression for DML Operations </vt:lpstr>
      <vt:lpstr>Specifying Table Compression </vt:lpstr>
      <vt:lpstr>Using Compression Advisor </vt:lpstr>
      <vt:lpstr>Resolving Space Usage Issues  </vt:lpstr>
      <vt:lpstr>Monitoring Tablespace Space Usage</vt:lpstr>
      <vt:lpstr>Reclaiming Space by Shrinking Segments </vt:lpstr>
      <vt:lpstr>Shrinking Segments  </vt:lpstr>
      <vt:lpstr>Results of a Shrink Operation </vt:lpstr>
      <vt:lpstr>Managing Resumable Space Allocation </vt:lpstr>
      <vt:lpstr>Using Resumable Space Allocation </vt:lpstr>
      <vt:lpstr>PowerPoint Presentation</vt:lpstr>
      <vt:lpstr>Resuming Suspended Statements  </vt:lpstr>
      <vt:lpstr>PowerPoint Presentation</vt:lpstr>
      <vt:lpstr>What Operations Are Resumable?</vt:lpstr>
      <vt:lpstr>Summary</vt:lpstr>
      <vt:lpstr>Practice 13: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54</cp:revision>
  <cp:lastPrinted>2002-03-28T23:57:22Z</cp:lastPrinted>
  <dcterms:created xsi:type="dcterms:W3CDTF">2017-12-14T14:58:14Z</dcterms:created>
  <dcterms:modified xsi:type="dcterms:W3CDTF">2021-01-08T17:26:53Z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