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9"/>
  </p:notesMasterIdLst>
  <p:handoutMasterIdLst>
    <p:handoutMasterId r:id="rId20"/>
  </p:handoutMasterIdLst>
  <p:sldIdLst>
    <p:sldId id="259" r:id="rId2"/>
    <p:sldId id="261" r:id="rId3"/>
    <p:sldId id="298" r:id="rId4"/>
    <p:sldId id="299" r:id="rId5"/>
    <p:sldId id="300" r:id="rId6"/>
    <p:sldId id="301" r:id="rId7"/>
    <p:sldId id="302" r:id="rId8"/>
    <p:sldId id="303" r:id="rId9"/>
    <p:sldId id="308" r:id="rId10"/>
    <p:sldId id="310" r:id="rId11"/>
    <p:sldId id="311" r:id="rId12"/>
    <p:sldId id="312" r:id="rId13"/>
    <p:sldId id="313" r:id="rId14"/>
    <p:sldId id="314" r:id="rId15"/>
    <p:sldId id="315" r:id="rId16"/>
    <p:sldId id="275" r:id="rId17"/>
    <p:sldId id="276" r:id="rId18"/>
  </p:sldIdLst>
  <p:sldSz cx="12188825" cy="6858000"/>
  <p:notesSz cx="6991350" cy="9282113"/>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86" d="100"/>
          <a:sy n="86" d="100"/>
        </p:scale>
        <p:origin x="768"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3654"/>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18 -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5"/>
          <p:cNvSpPr>
            <a:spLocks noGrp="1" noRot="1" noChangeAspect="1" noTextEdit="1"/>
          </p:cNvSpPr>
          <p:nvPr>
            <p:ph type="sldImg"/>
          </p:nvPr>
        </p:nvSpPr>
        <p:spPr>
          <a:ln/>
        </p:spPr>
      </p:sp>
      <p:sp>
        <p:nvSpPr>
          <p:cNvPr id="4096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Font typeface="Times New Roman" panose="02020603050405020304" pitchFamily="18" charset="0"/>
              <a:buNone/>
            </a:pPr>
            <a:r>
              <a:rPr lang="en-US" altLang="en-US" dirty="0"/>
              <a:t>1.	In a terminal session, start RMAN and connect to the target database.</a:t>
            </a:r>
          </a:p>
          <a:p>
            <a:pPr lvl="2">
              <a:buFont typeface="Times New Roman" panose="02020603050405020304" pitchFamily="18" charset="0"/>
              <a:buNone/>
            </a:pPr>
            <a:r>
              <a:rPr lang="en-US" altLang="en-US" dirty="0"/>
              <a:t>2.	Execute configuration commands:</a:t>
            </a:r>
          </a:p>
          <a:p>
            <a:pPr lvl="3">
              <a:lnSpc>
                <a:spcPct val="96000"/>
              </a:lnSpc>
              <a:spcBef>
                <a:spcPts val="150"/>
              </a:spcBef>
              <a:buSzPct val="70000"/>
            </a:pPr>
            <a:r>
              <a:rPr lang="en-US" altLang="en-US" dirty="0">
                <a:latin typeface="Courier New" panose="02070309020205020404" pitchFamily="49" charset="0"/>
              </a:rPr>
              <a:t>CONFIGURE</a:t>
            </a:r>
            <a:r>
              <a:rPr lang="en-US" altLang="en-US" dirty="0"/>
              <a:t> </a:t>
            </a:r>
            <a:r>
              <a:rPr lang="en-US" altLang="en-US" dirty="0">
                <a:latin typeface="Courier New" panose="02070309020205020404" pitchFamily="49" charset="0"/>
              </a:rPr>
              <a:t>DEFAULT</a:t>
            </a:r>
            <a:r>
              <a:rPr lang="en-US" altLang="en-US" dirty="0"/>
              <a:t> </a:t>
            </a:r>
            <a:r>
              <a:rPr lang="en-US" altLang="en-US" dirty="0">
                <a:latin typeface="Courier New" panose="02070309020205020404" pitchFamily="49" charset="0"/>
              </a:rPr>
              <a:t>DEVICE</a:t>
            </a:r>
            <a:r>
              <a:rPr lang="en-US" altLang="en-US" dirty="0"/>
              <a:t> </a:t>
            </a:r>
            <a:r>
              <a:rPr lang="en-US" altLang="en-US" dirty="0">
                <a:latin typeface="Courier New" panose="02070309020205020404" pitchFamily="49" charset="0"/>
              </a:rPr>
              <a:t>TYPE</a:t>
            </a:r>
            <a:r>
              <a:rPr lang="en-US" altLang="en-US" dirty="0"/>
              <a:t> </a:t>
            </a:r>
            <a:r>
              <a:rPr lang="en-US" altLang="en-US" dirty="0">
                <a:latin typeface="Courier New" panose="02070309020205020404" pitchFamily="49" charset="0"/>
              </a:rPr>
              <a:t>TO</a:t>
            </a:r>
            <a:r>
              <a:rPr lang="en-US" altLang="en-US" dirty="0"/>
              <a:t> </a:t>
            </a:r>
            <a:r>
              <a:rPr lang="en-US" altLang="en-US" dirty="0">
                <a:latin typeface="Courier New" panose="02070309020205020404" pitchFamily="49" charset="0"/>
              </a:rPr>
              <a:t>disk</a:t>
            </a:r>
            <a:r>
              <a:rPr lang="en-US" altLang="en-US" dirty="0"/>
              <a:t>;</a:t>
            </a:r>
          </a:p>
          <a:p>
            <a:pPr lvl="3">
              <a:lnSpc>
                <a:spcPct val="96000"/>
              </a:lnSpc>
              <a:spcBef>
                <a:spcPts val="150"/>
              </a:spcBef>
              <a:buSzPct val="70000"/>
            </a:pPr>
            <a:r>
              <a:rPr lang="en-US" altLang="en-US" dirty="0">
                <a:latin typeface="Courier New" panose="02070309020205020404" pitchFamily="49" charset="0"/>
              </a:rPr>
              <a:t>CONFIGURE</a:t>
            </a:r>
            <a:r>
              <a:rPr lang="en-US" altLang="en-US" dirty="0"/>
              <a:t> </a:t>
            </a:r>
            <a:r>
              <a:rPr lang="en-US" altLang="en-US" dirty="0">
                <a:latin typeface="Courier New" panose="02070309020205020404" pitchFamily="49" charset="0"/>
              </a:rPr>
              <a:t>DEVICE</a:t>
            </a:r>
            <a:r>
              <a:rPr lang="en-US" altLang="en-US" dirty="0"/>
              <a:t> </a:t>
            </a:r>
            <a:r>
              <a:rPr lang="en-US" altLang="en-US" dirty="0">
                <a:latin typeface="Courier New" panose="02070309020205020404" pitchFamily="49" charset="0"/>
              </a:rPr>
              <a:t>TYPE</a:t>
            </a:r>
            <a:r>
              <a:rPr lang="en-US" altLang="en-US" dirty="0"/>
              <a:t> </a:t>
            </a:r>
            <a:r>
              <a:rPr lang="en-US" altLang="en-US" dirty="0">
                <a:latin typeface="Courier New" panose="02070309020205020404" pitchFamily="49" charset="0"/>
              </a:rPr>
              <a:t>DISK</a:t>
            </a:r>
            <a:r>
              <a:rPr lang="en-US" altLang="en-US" dirty="0"/>
              <a:t> </a:t>
            </a:r>
            <a:r>
              <a:rPr lang="en-US" altLang="en-US" dirty="0">
                <a:latin typeface="Courier New" panose="02070309020205020404" pitchFamily="49" charset="0"/>
              </a:rPr>
              <a:t>BACKUP</a:t>
            </a:r>
            <a:r>
              <a:rPr lang="en-US" altLang="en-US" dirty="0"/>
              <a:t> </a:t>
            </a:r>
            <a:r>
              <a:rPr lang="en-US" altLang="en-US" dirty="0">
                <a:latin typeface="Courier New" panose="02070309020205020404" pitchFamily="49" charset="0"/>
              </a:rPr>
              <a:t>TYPE</a:t>
            </a:r>
            <a:r>
              <a:rPr lang="en-US" altLang="en-US" dirty="0"/>
              <a:t> </a:t>
            </a:r>
            <a:r>
              <a:rPr lang="en-US" altLang="en-US" dirty="0">
                <a:latin typeface="Courier New" panose="02070309020205020404" pitchFamily="49" charset="0"/>
              </a:rPr>
              <a:t>TO</a:t>
            </a:r>
            <a:r>
              <a:rPr lang="en-US" altLang="en-US" dirty="0"/>
              <a:t> </a:t>
            </a:r>
            <a:r>
              <a:rPr lang="en-US" altLang="en-US" dirty="0">
                <a:latin typeface="Courier New" panose="02070309020205020404" pitchFamily="49" charset="0"/>
              </a:rPr>
              <a:t>COPY</a:t>
            </a:r>
            <a:r>
              <a:rPr lang="en-US" altLang="en-US" dirty="0"/>
              <a:t>;</a:t>
            </a:r>
          </a:p>
          <a:p>
            <a:pPr lvl="2">
              <a:buFont typeface="Times New Roman" panose="02020603050405020304" pitchFamily="18" charset="0"/>
              <a:buNone/>
            </a:pPr>
            <a:r>
              <a:rPr lang="en-US" altLang="en-US" dirty="0"/>
              <a:t>3.	A whole database backup is a copy of all data files and the control file. You can optionally include the server parameter file (SPFILE) and archived redo log files. Using RMAN to make an image copy of all the database files simply requires mounting or opening the database, starting RMAN, and entering the </a:t>
            </a:r>
            <a:r>
              <a:rPr lang="en-US" altLang="en-US" dirty="0">
                <a:latin typeface="Courier New" panose="02070309020205020404" pitchFamily="49" charset="0"/>
              </a:rPr>
              <a:t>BACKUP</a:t>
            </a:r>
            <a:r>
              <a:rPr lang="en-US" altLang="en-US" dirty="0"/>
              <a:t> command shown in the slide. </a:t>
            </a:r>
          </a:p>
          <a:p>
            <a:pPr lvl="2">
              <a:buFont typeface="Times New Roman" panose="02020603050405020304" pitchFamily="18" charset="0"/>
              <a:buNone/>
            </a:pPr>
            <a:r>
              <a:rPr lang="en-US" altLang="en-US" dirty="0"/>
              <a:t>	Optionally, you can supply the </a:t>
            </a:r>
            <a:r>
              <a:rPr lang="en-US" altLang="en-US" dirty="0">
                <a:latin typeface="Courier New" panose="02070309020205020404" pitchFamily="49" charset="0"/>
              </a:rPr>
              <a:t>DELETE INPUT</a:t>
            </a:r>
            <a:r>
              <a:rPr lang="en-US" altLang="en-US" dirty="0"/>
              <a:t> option when backing up archive log files. </a:t>
            </a:r>
            <a:br>
              <a:rPr lang="en-US" altLang="en-US" dirty="0"/>
            </a:br>
            <a:r>
              <a:rPr lang="en-US" altLang="en-US" dirty="0"/>
              <a:t>That causes RMAN to remove the archive log files after backing them up. This is useful especially if you are not using a fast recovery area, which would perform space management for you, deleting files when space pressure grows. In that case, the command in the slide would look like the following:</a:t>
            </a:r>
          </a:p>
          <a:p>
            <a:pPr lvl="4"/>
            <a:r>
              <a:rPr lang="en-US" altLang="en-US" dirty="0"/>
              <a:t>	RMAN&gt; BACKUP DATABASE PLUS ARCHIVELOG DELETE INPUT;</a:t>
            </a:r>
          </a:p>
          <a:p>
            <a:pPr lvl="2">
              <a:lnSpc>
                <a:spcPct val="98000"/>
              </a:lnSpc>
              <a:buFont typeface="Times New Roman" panose="02020603050405020304" pitchFamily="18" charset="0"/>
              <a:buNone/>
            </a:pPr>
            <a:r>
              <a:rPr lang="en-US" altLang="en-US" dirty="0"/>
              <a:t>	You can also create a backup (either a backup set or image copies) of previous image copies of all data files and control files in the database by using the following command:</a:t>
            </a:r>
          </a:p>
          <a:p>
            <a:pPr lvl="4">
              <a:lnSpc>
                <a:spcPct val="98000"/>
              </a:lnSpc>
            </a:pPr>
            <a:r>
              <a:rPr lang="en-US" altLang="en-US" dirty="0"/>
              <a:t>	RMAN&gt; BACKUP COPY OF DATABASE;</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B719DF5F-A469-47F2-B29B-7C46521CFF37}" type="slidenum">
              <a:rPr lang="en-US" altLang="en-US" smtClean="0"/>
              <a:t>10</a:t>
            </a:fld>
            <a:endParaRPr lang="en-US" altLang="en-US" dirty="0"/>
          </a:p>
        </p:txBody>
      </p:sp>
    </p:spTree>
    <p:extLst>
      <p:ext uri="{BB962C8B-B14F-4D97-AF65-F5344CB8AC3E}">
        <p14:creationId xmlns:p14="http://schemas.microsoft.com/office/powerpoint/2010/main" val="2633374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By backing up your Database Cloud Service database deployments, you can protect the software, configuration, and database against loss if a failure occurs. You can restore the deployment's software, configuration, and database to their state at the time of the backup.</a:t>
            </a:r>
          </a:p>
          <a:p>
            <a:pPr lvl="1"/>
            <a:r>
              <a:rPr lang="en-US" altLang="en-US" dirty="0">
                <a:latin typeface="Arial" charset="0"/>
              </a:rPr>
              <a:t>To provide this backup feature, Database as a Service relies on system utilities, Oracle Database utilities, and Oracle Database Backup Cloud Service, all of which are installed in the database deployment.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725C45DB-3317-410E-BAB0-029A69D1D5D3}"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5354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When you create a database deployment, you choose one of the following backup destinations:</a:t>
            </a:r>
          </a:p>
          <a:p>
            <a:pPr lvl="2"/>
            <a:r>
              <a:rPr lang="en-US" altLang="en-US" dirty="0"/>
              <a:t>Both Cloud Storage and Local Storage: Backups are configured to be created automatically, and stored both on local compute node storage and on an Oracle Storage Cloud Service container. The container must have been created before creating the Database as a Service database deployment.</a:t>
            </a:r>
          </a:p>
          <a:p>
            <a:pPr lvl="2"/>
            <a:r>
              <a:rPr lang="en-US" altLang="en-US" dirty="0"/>
              <a:t>Cloud Storage Only: Backups are configured to be created automatically and stored only on an Oracle Storage Cloud Service container.</a:t>
            </a:r>
          </a:p>
          <a:p>
            <a:pPr lvl="2"/>
            <a:r>
              <a:rPr lang="en-US" altLang="en-US" dirty="0"/>
              <a:t>None: No backups are created.</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18 - </a:t>
            </a:r>
            <a:fld id="{766CDF2A-CE89-4F63-B058-1E073612E553}" type="slidenum">
              <a:rPr lang="en-US" altLang="en-US" smtClean="0"/>
              <a:t>12</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51322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backup configuration created when you choose a destination other than None follows a set of Oracle best-practice guidelines, as listed in the slide.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0FEF330B-DBD7-43BA-B770-0057AA4BB922}" type="slidenum">
              <a:rPr lang="en-US" smtClean="0"/>
              <a:t>13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799673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create an on-demand backup of a Database as a Service database deployment from the Oracle Database Cloud Service Instance Administration page.</a:t>
            </a:r>
          </a:p>
          <a:p>
            <a:pPr lvl="1"/>
            <a:r>
              <a:rPr lang="en-US" altLang="en-US" dirty="0">
                <a:latin typeface="Arial" charset="0"/>
              </a:rPr>
              <a:t>You can also create on-demand backups by using command-line utilities. Use the </a:t>
            </a:r>
            <a:r>
              <a:rPr lang="en-US" altLang="en-US" dirty="0">
                <a:latin typeface="Courier New" panose="02070309020205020404" pitchFamily="49" charset="0"/>
                <a:cs typeface="Courier New" panose="02070309020205020404" pitchFamily="49" charset="0"/>
              </a:rPr>
              <a:t>bkup_api</a:t>
            </a:r>
            <a:r>
              <a:rPr lang="en-US" altLang="en-US" dirty="0">
                <a:latin typeface="Arial" charset="0"/>
              </a:rPr>
              <a:t> utility to create an on-demand backup on database deployments hosting single-instance databases. Use the </a:t>
            </a:r>
            <a:r>
              <a:rPr lang="en-US" altLang="en-US" dirty="0">
                <a:latin typeface="Courier New" panose="02070309020205020404" pitchFamily="49" charset="0"/>
                <a:cs typeface="Courier New" panose="02070309020205020404" pitchFamily="49" charset="0"/>
              </a:rPr>
              <a:t>raccli</a:t>
            </a:r>
            <a:r>
              <a:rPr lang="en-US" altLang="en-US" dirty="0">
                <a:latin typeface="Arial" charset="0"/>
              </a:rPr>
              <a:t> utility to create an on-demand backup on database deployments hosting Oracle RAC databases.</a:t>
            </a:r>
          </a:p>
          <a:p>
            <a:pPr lvl="1"/>
            <a:r>
              <a:rPr lang="en-US" altLang="en-US" dirty="0">
                <a:latin typeface="Arial" charset="0"/>
              </a:rPr>
              <a:t>See “Creating an On-Demand Backup” in </a:t>
            </a:r>
            <a:r>
              <a:rPr lang="en-US" altLang="en-US" i="1" dirty="0">
                <a:latin typeface="Arial" charset="0"/>
              </a:rPr>
              <a:t>Administering Oracle Database Cloud Service</a:t>
            </a:r>
            <a:r>
              <a:rPr lang="en-US" altLang="en-US" dirty="0">
                <a:latin typeface="Arial" charset="0"/>
              </a:rPr>
              <a:t> for details.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BE01CAEF-7630-4982-B811-A2D694FE82FD}" type="slidenum">
              <a:rPr lang="en-US" smtClean="0"/>
              <a:t>14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2398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You can customize many of the characteristics of the backup configuration.</a:t>
            </a:r>
          </a:p>
          <a:p>
            <a:pPr lvl="1"/>
            <a:r>
              <a:rPr lang="en-US" altLang="en-US" dirty="0"/>
              <a:t>To change how the Oracle database is backed up, you use the RMAN utility. You should not use the RMAN utility to change the retention period. Instead, use the </a:t>
            </a:r>
            <a:r>
              <a:rPr lang="en-US" altLang="en-US" dirty="0">
                <a:latin typeface="Courier New" panose="02070309020205020404" pitchFamily="49" charset="0"/>
                <a:cs typeface="Courier New" panose="02070309020205020404" pitchFamily="49" charset="0"/>
              </a:rPr>
              <a:t>bkup_api</a:t>
            </a:r>
            <a:r>
              <a:rPr lang="en-US" altLang="en-US" dirty="0"/>
              <a:t> utility.</a:t>
            </a:r>
          </a:p>
          <a:p>
            <a:pPr lvl="1"/>
            <a:r>
              <a:rPr lang="en-US" altLang="en-US" dirty="0"/>
              <a:t>The backup feature provided by Database as a Service backs up files and directories specified in configuration files.</a:t>
            </a:r>
          </a:p>
          <a:p>
            <a:pPr lvl="1"/>
            <a:r>
              <a:rPr lang="en-US" altLang="en-US" dirty="0"/>
              <a:t>You can edit the configuration files to change which files and directories are backed up:</a:t>
            </a:r>
          </a:p>
          <a:p>
            <a:pPr lvl="2"/>
            <a:r>
              <a:rPr lang="en-US" altLang="en-US" dirty="0">
                <a:latin typeface="Courier New" panose="02070309020205020404" pitchFamily="49" charset="0"/>
                <a:cs typeface="Courier New" panose="02070309020205020404" pitchFamily="49" charset="0"/>
              </a:rPr>
              <a:t>/home/oracle/bkup/oscfg.spec</a:t>
            </a:r>
            <a:r>
              <a:rPr lang="en-US" altLang="en-US" dirty="0"/>
              <a:t>: Lists system files and directories to be backed up</a:t>
            </a:r>
          </a:p>
          <a:p>
            <a:pPr lvl="2"/>
            <a:r>
              <a:rPr lang="en-US" altLang="en-US" dirty="0">
                <a:latin typeface="Courier New" panose="02070309020205020404" pitchFamily="49" charset="0"/>
                <a:cs typeface="Courier New" panose="02070309020205020404" pitchFamily="49" charset="0"/>
              </a:rPr>
              <a:t>/home/oracle/bkup/dbcfg.spec</a:t>
            </a:r>
            <a:r>
              <a:rPr lang="en-US" altLang="en-US" dirty="0"/>
              <a:t>: Lists Oracle Database files to be backed up, including the file that contains the keystore (wallet), initialization parameter file, and network configuration files</a:t>
            </a:r>
          </a:p>
          <a:p>
            <a:pPr lvl="1"/>
            <a:r>
              <a:rPr lang="en-US" altLang="en-US" dirty="0"/>
              <a:t>You can use the </a:t>
            </a:r>
            <a:r>
              <a:rPr lang="en-US" altLang="en-US" dirty="0">
                <a:latin typeface="Courier New" panose="02070309020205020404" pitchFamily="49" charset="0"/>
                <a:cs typeface="Courier New" panose="02070309020205020404" pitchFamily="49" charset="0"/>
              </a:rPr>
              <a:t>bkup_api</a:t>
            </a:r>
            <a:r>
              <a:rPr lang="en-US" altLang="en-US" dirty="0"/>
              <a:t> utility to specify:</a:t>
            </a:r>
          </a:p>
          <a:p>
            <a:pPr lvl="2"/>
            <a:r>
              <a:rPr lang="en-US" altLang="en-US" dirty="0"/>
              <a:t>The number of days backups should be retained</a:t>
            </a:r>
          </a:p>
          <a:p>
            <a:pPr lvl="2"/>
            <a:r>
              <a:rPr lang="en-US" altLang="en-US" dirty="0"/>
              <a:t>The number of days in the backup cycle</a:t>
            </a:r>
          </a:p>
          <a:p>
            <a:pPr lvl="1"/>
            <a:r>
              <a:rPr lang="en-US" altLang="en-US" dirty="0"/>
              <a:t>The backup feature provided by Database as a Service uses the Linux </a:t>
            </a:r>
            <a:r>
              <a:rPr lang="en-US" altLang="en-US" dirty="0">
                <a:latin typeface="Courier New" panose="02070309020205020404" pitchFamily="49" charset="0"/>
                <a:cs typeface="Courier New" panose="02070309020205020404" pitchFamily="49" charset="0"/>
              </a:rPr>
              <a:t>cron</a:t>
            </a:r>
            <a:r>
              <a:rPr lang="en-US" altLang="en-US" dirty="0"/>
              <a:t> job scheduler to perform automatic backups. There is an entry in the </a:t>
            </a:r>
            <a:r>
              <a:rPr lang="en-US" altLang="en-US" dirty="0">
                <a:latin typeface="Courier New" panose="02070309020205020404" pitchFamily="49" charset="0"/>
                <a:cs typeface="Courier New" panose="02070309020205020404" pitchFamily="49" charset="0"/>
              </a:rPr>
              <a:t>/etc/crontab</a:t>
            </a:r>
            <a:r>
              <a:rPr lang="en-US" altLang="en-US" dirty="0"/>
              <a:t> file specifying when the </a:t>
            </a:r>
            <a:r>
              <a:rPr lang="en-US" altLang="en-US" dirty="0">
                <a:latin typeface="Courier New" panose="02070309020205020404" pitchFamily="49" charset="0"/>
                <a:cs typeface="Courier New" panose="02070309020205020404" pitchFamily="49" charset="0"/>
              </a:rPr>
              <a:t>bkup_api</a:t>
            </a:r>
            <a:r>
              <a:rPr lang="en-US" altLang="en-US" dirty="0"/>
              <a:t> utility should run. Edit this entry if you want to change the scheduled time.</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18 - </a:t>
            </a:r>
            <a:fld id="{78F0014D-2B8C-4E84-9676-138B036019B3}" type="slidenum">
              <a:rPr lang="en-US" altLang="en-US" smtClean="0"/>
              <a:t>15</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828106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BF6C8014-F199-4561-91E5-A8AFF9F26BDF}" type="slidenum">
              <a:rPr lang="en-US" smtClean="0"/>
              <a:t>16</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F64A66CF-2BE2-4DFD-8659-2370D19A9D46}" type="slidenum">
              <a:rPr lang="en-US" smtClean="0"/>
              <a:t>17</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3EA39C4D-2CEB-4034-93B3-5240899AF6BF}"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18 - </a:t>
            </a:r>
            <a:fld id="{AF85509E-1D1E-48C7-B17E-11992FCFD1E9}"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21523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5"/>
          <p:cNvSpPr>
            <a:spLocks noGrp="1" noRot="1" noChangeAspect="1" noTextEdit="1"/>
          </p:cNvSpPr>
          <p:nvPr>
            <p:ph type="sldImg"/>
          </p:nvPr>
        </p:nvSpPr>
        <p:spPr>
          <a:ln/>
        </p:spPr>
      </p:sp>
      <p:sp>
        <p:nvSpPr>
          <p:cNvPr id="296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Whole database backup:</a:t>
            </a:r>
            <a:r>
              <a:rPr lang="en-US" altLang="en-US" dirty="0"/>
              <a:t> Includes all data files and at least one control file (remember that all control files in a database are identical)</a:t>
            </a:r>
          </a:p>
          <a:p>
            <a:pPr lvl="1"/>
            <a:r>
              <a:rPr lang="en-US" altLang="en-US" b="1" dirty="0"/>
              <a:t>Partial database backup:</a:t>
            </a:r>
            <a:r>
              <a:rPr lang="en-US" altLang="en-US" dirty="0"/>
              <a:t> May include zero or more tablespaces and zero or more data files; may or may not include a control file</a:t>
            </a:r>
          </a:p>
          <a:p>
            <a:pPr lvl="1"/>
            <a:r>
              <a:rPr lang="en-US" altLang="en-US" b="1" dirty="0"/>
              <a:t>Full backup:</a:t>
            </a:r>
            <a:r>
              <a:rPr lang="en-US" altLang="en-US" dirty="0"/>
              <a:t> Makes a copy of each data block that contains data and that is within the files being backed up</a:t>
            </a:r>
          </a:p>
          <a:p>
            <a:pPr lvl="1"/>
            <a:r>
              <a:rPr lang="en-US" altLang="en-US" b="1" dirty="0"/>
              <a:t>Incremental backup:</a:t>
            </a:r>
            <a:r>
              <a:rPr lang="en-US" altLang="en-US" dirty="0"/>
              <a:t> Makes a copy of all data blocks that have changed since a previous backup. Oracle Database supports two levels of incremental backup (0 and 1). A level 1 incremental backup can be one of two types: </a:t>
            </a:r>
            <a:r>
              <a:rPr lang="en-US" altLang="en-US" i="1" dirty="0"/>
              <a:t>cumulative</a:t>
            </a:r>
            <a:r>
              <a:rPr lang="en-US" altLang="en-US" dirty="0"/>
              <a:t> or </a:t>
            </a:r>
            <a:r>
              <a:rPr lang="en-US" altLang="en-US" i="1" dirty="0"/>
              <a:t>differential</a:t>
            </a:r>
            <a:r>
              <a:rPr lang="en-US" altLang="en-US" dirty="0"/>
              <a:t>. A cumulative backup backs up all changes since the last level 0 backup. A differential backup backs up all changes since the last incremental backup (which could be either a level 0 or level 1 backup). Change Tracking with RMAN supports incremental backups.</a:t>
            </a:r>
          </a:p>
          <a:p>
            <a:pPr lvl="1"/>
            <a:r>
              <a:rPr lang="en-US" altLang="en-US" b="1" dirty="0"/>
              <a:t>Offline backups</a:t>
            </a:r>
            <a:r>
              <a:rPr lang="en-US" altLang="en-US" dirty="0"/>
              <a:t> (also known as “cold” or </a:t>
            </a:r>
            <a:r>
              <a:rPr lang="en-US" altLang="en-US" i="1" dirty="0"/>
              <a:t>consistent </a:t>
            </a:r>
            <a:r>
              <a:rPr lang="en-US" altLang="en-US" dirty="0"/>
              <a:t>backup)</a:t>
            </a:r>
            <a:r>
              <a:rPr lang="en-US" altLang="en-US" b="1" dirty="0"/>
              <a:t>:</a:t>
            </a:r>
            <a:r>
              <a:rPr lang="en-US" altLang="en-US" dirty="0"/>
              <a:t> Are taken while the database is not open. They are consistent because, at the time of the backup, the system change number (SCN) in data file headers matches the SCN in the control files.</a:t>
            </a:r>
          </a:p>
          <a:p>
            <a:pPr lvl="1"/>
            <a:r>
              <a:rPr lang="en-US" altLang="en-US" b="1" dirty="0"/>
              <a:t>Online backups</a:t>
            </a:r>
            <a:r>
              <a:rPr lang="en-US" altLang="en-US" dirty="0"/>
              <a:t> (also known as “hot” or </a:t>
            </a:r>
            <a:r>
              <a:rPr lang="en-US" altLang="en-US" i="1" dirty="0"/>
              <a:t>inconsistent </a:t>
            </a:r>
            <a:r>
              <a:rPr lang="en-US" altLang="en-US" dirty="0"/>
              <a:t>backup)</a:t>
            </a:r>
            <a:r>
              <a:rPr lang="en-US" altLang="en-US" b="1" dirty="0"/>
              <a:t>:</a:t>
            </a:r>
            <a:r>
              <a:rPr lang="en-US" altLang="en-US" dirty="0"/>
              <a:t> Are taken while the database is open. They are inconsistent because, with the database open, there is no guarantee that the data files are synchronized with the control files. </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533CB8C5-6B18-4840-AF74-2185B5BC506F}" type="slidenum">
              <a:rPr lang="en-US" altLang="en-US" smtClean="0"/>
              <a:t>4</a:t>
            </a:fld>
            <a:endParaRPr lang="en-US" altLang="en-US" dirty="0"/>
          </a:p>
        </p:txBody>
      </p:sp>
    </p:spTree>
    <p:extLst>
      <p:ext uri="{BB962C8B-B14F-4D97-AF65-F5344CB8AC3E}">
        <p14:creationId xmlns:p14="http://schemas.microsoft.com/office/powerpoint/2010/main" val="211607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5"/>
          <p:cNvSpPr>
            <a:spLocks noGrp="1" noRot="1" noChangeAspect="1" noTextEdit="1"/>
          </p:cNvSpPr>
          <p:nvPr>
            <p:ph type="sldImg"/>
          </p:nvPr>
        </p:nvSpPr>
        <p:spPr>
          <a:ln/>
        </p:spPr>
      </p:sp>
      <p:sp>
        <p:nvSpPr>
          <p:cNvPr id="3072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Image copies:</a:t>
            </a:r>
            <a:r>
              <a:rPr lang="en-US" altLang="en-US" dirty="0"/>
              <a:t> Are duplicates of data or archived log files (similar to simply copying the files by using operating system commands)</a:t>
            </a:r>
          </a:p>
          <a:p>
            <a:pPr lvl="1"/>
            <a:r>
              <a:rPr lang="en-US" altLang="en-US" b="1" dirty="0"/>
              <a:t>Backup sets:</a:t>
            </a:r>
            <a:r>
              <a:rPr lang="en-US" altLang="en-US" dirty="0"/>
              <a:t> Are collections of one or more binary files that contain one or more data files, control files, server parameter files, or archived log files. With backup sets, empty data blocks are not stored, thereby causing backup sets to use less space on the disk or tape. Backup sets can be compressed to further reduce the space requirements of the backup.</a:t>
            </a:r>
          </a:p>
          <a:p>
            <a:pPr lvl="1"/>
            <a:r>
              <a:rPr lang="en-US" altLang="en-US" dirty="0"/>
              <a:t>Image copies must be backed up to the disk. Backup sets can be sent to the disk or directly to the tape.</a:t>
            </a:r>
          </a:p>
          <a:p>
            <a:pPr lvl="1"/>
            <a:r>
              <a:rPr lang="en-US" altLang="en-US" dirty="0"/>
              <a:t>The advantage of creating a backup as an image copy is improved granularity of the restore operation. With an image copy, only the file or files need to be retrieved from your backup location. With backup sets, the entire backup set must be retrieved from your backup location before you extract the file or files that are needed.</a:t>
            </a:r>
          </a:p>
          <a:p>
            <a:pPr lvl="1"/>
            <a:r>
              <a:rPr lang="en-US" altLang="en-US" dirty="0"/>
              <a:t>The advantage of creating backups as backup sets is better space usage. In most databases, 20% or more of the data blocks are empty blocks. Image copies back up every data block, even if the data block is empty. Backup sets significantly reduce the space required by the backup. In most systems, the advantages of backup sets outweigh the advantages of image copies.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318775E6-F8AA-47E1-8B3D-8D4E555C052C}" type="slidenum">
              <a:rPr lang="en-US" altLang="en-US" smtClean="0"/>
              <a:t>5</a:t>
            </a:fld>
            <a:endParaRPr lang="en-US" altLang="en-US" dirty="0"/>
          </a:p>
        </p:txBody>
      </p:sp>
    </p:spTree>
    <p:extLst>
      <p:ext uri="{BB962C8B-B14F-4D97-AF65-F5344CB8AC3E}">
        <p14:creationId xmlns:p14="http://schemas.microsoft.com/office/powerpoint/2010/main" val="2113849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960813" y="-1588"/>
            <a:ext cx="303212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47" tIns="43973" rIns="87947" bIns="4397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1747" name="Rectangle 3"/>
          <p:cNvSpPr>
            <a:spLocks noChangeArrowheads="1"/>
          </p:cNvSpPr>
          <p:nvPr/>
        </p:nvSpPr>
        <p:spPr bwMode="auto">
          <a:xfrm>
            <a:off x="-1588" y="-1588"/>
            <a:ext cx="3028951"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47" tIns="43973" rIns="87947" bIns="43973"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1748" name="Rectangle 6"/>
          <p:cNvSpPr>
            <a:spLocks noGrp="1" noRot="1" noChangeAspect="1" noChangeArrowheads="1" noTextEdit="1"/>
          </p:cNvSpPr>
          <p:nvPr>
            <p:ph type="sldImg"/>
          </p:nvPr>
        </p:nvSpPr>
        <p:spPr>
          <a:ln/>
        </p:spPr>
      </p:sp>
      <p:sp>
        <p:nvSpPr>
          <p:cNvPr id="3174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Full Backups</a:t>
            </a:r>
          </a:p>
          <a:p>
            <a:pPr lvl="1"/>
            <a:r>
              <a:rPr lang="en-US" altLang="en-US" dirty="0"/>
              <a:t>A full backup is different from a whole database backup. A full data file backup is a backup that includes every used data block in the file. RMAN copies all blocks into the backup set or image copy, skipping only those data file blocks that are not part of an existing segment. For a full image copy, the entire file contents are reproduced exactly. A full backup cannot be part of an incremental backup strategy; it cannot be the parent for a subsequent incremental backup.</a:t>
            </a:r>
          </a:p>
          <a:p>
            <a:pPr lvl="1"/>
            <a:r>
              <a:rPr lang="en-US" altLang="en-US" b="1" dirty="0"/>
              <a:t>Incremental Backups</a:t>
            </a:r>
          </a:p>
          <a:p>
            <a:pPr lvl="1"/>
            <a:r>
              <a:rPr lang="en-US" altLang="en-US" dirty="0"/>
              <a:t>An incremental backup is either a level 0 backup, which includes every block in the data files except blocks that have never been used, or a level 1 backup, which includes only those blocks that have been changed since a previous backup was taken. A level 0 incremental backup is physically identical to a full backup. The only difference is that the level 0 backup (as well as an image copy) can be used as the base for a level 1 backup, but a full backup can never be used as the base for a level 1 backup.</a:t>
            </a:r>
          </a:p>
          <a:p>
            <a:pPr lvl="1"/>
            <a:r>
              <a:rPr lang="en-US" altLang="en-US" dirty="0"/>
              <a:t>Incremental backups are specified using the </a:t>
            </a:r>
            <a:r>
              <a:rPr lang="en-US" altLang="en-US" dirty="0">
                <a:latin typeface="Courier New" panose="02070309020205020404" pitchFamily="49" charset="0"/>
              </a:rPr>
              <a:t>INCREMENTAL</a:t>
            </a:r>
            <a:r>
              <a:rPr lang="en-US" altLang="en-US" dirty="0"/>
              <a:t> keyword of the </a:t>
            </a:r>
            <a:r>
              <a:rPr lang="en-US" altLang="en-US" dirty="0">
                <a:latin typeface="Courier New" panose="02070309020205020404" pitchFamily="49" charset="0"/>
              </a:rPr>
              <a:t>BACKUP</a:t>
            </a:r>
            <a:r>
              <a:rPr lang="en-US" altLang="en-US" dirty="0"/>
              <a:t> command. You specify </a:t>
            </a:r>
            <a:r>
              <a:rPr lang="en-US" altLang="en-US" dirty="0">
                <a:latin typeface="Courier New" panose="02070309020205020404" pitchFamily="49" charset="0"/>
              </a:rPr>
              <a:t>INCREMENTAL</a:t>
            </a:r>
            <a:r>
              <a:rPr lang="en-US" altLang="en-US" dirty="0"/>
              <a:t> </a:t>
            </a:r>
            <a:r>
              <a:rPr lang="en-US" altLang="en-US" dirty="0">
                <a:latin typeface="Courier New" panose="02070309020205020404" pitchFamily="49" charset="0"/>
              </a:rPr>
              <a:t>LEVEL</a:t>
            </a:r>
            <a:r>
              <a:rPr lang="en-US" altLang="en-US" dirty="0"/>
              <a:t> </a:t>
            </a:r>
            <a:r>
              <a:rPr lang="en-US" altLang="en-US" dirty="0">
                <a:latin typeface="Courier New" panose="02070309020205020404" pitchFamily="49" charset="0"/>
              </a:rPr>
              <a:t>[0 | 1]</a:t>
            </a:r>
            <a:r>
              <a:rPr lang="en-US" altLang="en-US" dirty="0"/>
              <a:t>.</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ACB448EA-EBDB-4C39-A5F1-77A535510824}" type="slidenum">
              <a:rPr lang="en-US" altLang="en-US" smtClean="0"/>
              <a:t>6</a:t>
            </a:fld>
            <a:endParaRPr lang="en-US" altLang="en-US" dirty="0"/>
          </a:p>
        </p:txBody>
      </p:sp>
    </p:spTree>
    <p:extLst>
      <p:ext uri="{BB962C8B-B14F-4D97-AF65-F5344CB8AC3E}">
        <p14:creationId xmlns:p14="http://schemas.microsoft.com/office/powerpoint/2010/main" val="346107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18 - </a:t>
            </a:r>
            <a:fld id="{883C404B-1131-49E2-832F-A5FC89986003}" type="slidenum">
              <a:rPr lang="en-US" altLang="en-US" smtClean="0"/>
              <a:t>7</a:t>
            </a:fld>
            <a:endParaRPr lang="en-US" altLang="en-US" dirty="0"/>
          </a:p>
        </p:txBody>
      </p:sp>
      <p:sp>
        <p:nvSpPr>
          <p:cNvPr id="8" name="Notes Placeholder 7"/>
          <p:cNvSpPr>
            <a:spLocks noGrp="1"/>
          </p:cNvSpPr>
          <p:nvPr>
            <p:ph type="body" idx="1"/>
          </p:nvPr>
        </p:nvSpPr>
        <p:spPr>
          <a:xfrm>
            <a:off x="292608" y="450056"/>
            <a:ext cx="6400800" cy="8191024"/>
          </a:xfrm>
        </p:spPr>
        <p:txBody>
          <a:bodyPr/>
          <a:lstStyle/>
          <a:p>
            <a:pPr lvl="1"/>
            <a:r>
              <a:rPr lang="en-US" altLang="en-US" dirty="0"/>
              <a:t>RMAN can create multilevel incremental backups as follows:</a:t>
            </a:r>
          </a:p>
          <a:p>
            <a:pPr lvl="2"/>
            <a:r>
              <a:rPr lang="en-US" altLang="en-US" b="1" dirty="0"/>
              <a:t>Differential:</a:t>
            </a:r>
            <a:r>
              <a:rPr lang="en-US" altLang="en-US" dirty="0"/>
              <a:t> Is the default type of incremental backup that backs up all blocks changed after the most recent incremental backup at either level 1 or level 0</a:t>
            </a:r>
          </a:p>
          <a:p>
            <a:pPr lvl="2"/>
            <a:r>
              <a:rPr lang="en-US" altLang="en-US" b="1" dirty="0"/>
              <a:t>Cumulative:</a:t>
            </a:r>
            <a:r>
              <a:rPr lang="en-US" altLang="en-US" dirty="0"/>
              <a:t> Backs up all blocks changed after the most recent backup at level 0</a:t>
            </a:r>
          </a:p>
          <a:p>
            <a:pPr lvl="1"/>
            <a:r>
              <a:rPr lang="en-US" altLang="en-US" b="1" dirty="0"/>
              <a:t>Examples </a:t>
            </a:r>
            <a:endParaRPr lang="en-US" altLang="en-US" dirty="0"/>
          </a:p>
          <a:p>
            <a:pPr lvl="2"/>
            <a:r>
              <a:rPr lang="en-US" altLang="en-US" dirty="0"/>
              <a:t>To perform an incremental backup at level 0, use the following command:</a:t>
            </a:r>
          </a:p>
          <a:p>
            <a:pPr lvl="2">
              <a:buNone/>
            </a:pPr>
            <a:r>
              <a:rPr lang="en-US" altLang="en-US" dirty="0">
                <a:latin typeface="Courier New" panose="02070309020205020404" pitchFamily="49" charset="0"/>
              </a:rPr>
              <a:t>		RMAN&gt; BACKUP INCREMENTAL LEVEL 0 DATABASE;</a:t>
            </a:r>
          </a:p>
          <a:p>
            <a:pPr lvl="2"/>
            <a:r>
              <a:rPr lang="en-US" altLang="en-US" dirty="0"/>
              <a:t>To perform a differential incremental backup, use the following command:</a:t>
            </a:r>
          </a:p>
          <a:p>
            <a:pPr lvl="2">
              <a:buNone/>
            </a:pPr>
            <a:r>
              <a:rPr lang="en-US" altLang="en-US" dirty="0">
                <a:latin typeface="Courier New" panose="02070309020205020404" pitchFamily="49" charset="0"/>
              </a:rPr>
              <a:t>		RMAN&gt; BACKUP INCREMENTAL LEVEL 1 DATABASE;</a:t>
            </a:r>
          </a:p>
          <a:p>
            <a:pPr lvl="2"/>
            <a:r>
              <a:rPr lang="en-US" altLang="en-US" dirty="0"/>
              <a:t>To perform a cumulative incremental backup, use the following command: </a:t>
            </a:r>
            <a:endParaRPr lang="en-US" altLang="en-US" dirty="0">
              <a:latin typeface="Courier New" panose="02070309020205020404" pitchFamily="49" charset="0"/>
            </a:endParaRPr>
          </a:p>
          <a:p>
            <a:pPr lvl="2">
              <a:buNone/>
            </a:pPr>
            <a:r>
              <a:rPr lang="en-US" altLang="en-US" dirty="0">
                <a:latin typeface="Courier New" panose="02070309020205020404" pitchFamily="49" charset="0"/>
              </a:rPr>
              <a:t>		RMAN&gt; BACKUP INCREMENTAL LEVEL 1 CUMULATIVE DATABASE;</a:t>
            </a:r>
          </a:p>
          <a:p>
            <a:pPr lvl="1"/>
            <a:r>
              <a:rPr lang="en-US" altLang="en-US" dirty="0"/>
              <a:t>RMAN makes full backups by default if neither </a:t>
            </a:r>
            <a:r>
              <a:rPr lang="en-US" altLang="en-US" dirty="0">
                <a:latin typeface="Courier New" panose="02070309020205020404" pitchFamily="49" charset="0"/>
              </a:rPr>
              <a:t>FULL</a:t>
            </a:r>
            <a:r>
              <a:rPr lang="en-US" altLang="en-US" dirty="0"/>
              <a:t> nor </a:t>
            </a:r>
            <a:r>
              <a:rPr lang="en-US" altLang="en-US" dirty="0">
                <a:latin typeface="Courier New" panose="02070309020205020404" pitchFamily="49" charset="0"/>
              </a:rPr>
              <a:t>INCREMENTAL</a:t>
            </a:r>
            <a:r>
              <a:rPr lang="en-US" altLang="en-US" dirty="0"/>
              <a:t> is specified. Unused block compression causes never-written blocks to be skipped when backing up data files to backup sets, even for full backups. </a:t>
            </a:r>
          </a:p>
          <a:p>
            <a:pPr lvl="1"/>
            <a:r>
              <a:rPr lang="en-US" altLang="en-US" dirty="0"/>
              <a:t>A full backup has no effect on subsequent incremental backups and is not considered part of any incremental backup strategy, although a full image copy backup can be incrementally updated by applying incremental backups with the </a:t>
            </a:r>
            <a:r>
              <a:rPr lang="en-US" altLang="en-US" dirty="0">
                <a:latin typeface="Courier New" panose="02070309020205020404" pitchFamily="49" charset="0"/>
              </a:rPr>
              <a:t>RECOVER</a:t>
            </a:r>
            <a:r>
              <a:rPr lang="en-US" altLang="en-US" dirty="0"/>
              <a:t> command.</a:t>
            </a:r>
          </a:p>
          <a:p>
            <a:pPr lvl="1"/>
            <a:r>
              <a:rPr lang="en-US" altLang="en-US" b="1" dirty="0"/>
              <a:t>Note:</a:t>
            </a:r>
            <a:r>
              <a:rPr lang="en-US" altLang="en-US" dirty="0"/>
              <a:t> It is possible to perform any type of backup (full or incremental) of a database that is in </a:t>
            </a:r>
            <a:r>
              <a:rPr lang="en-US" altLang="en-US" dirty="0">
                <a:latin typeface="Courier New" panose="02070309020205020404" pitchFamily="49" charset="0"/>
              </a:rPr>
              <a:t>NOARCHIVELOG</a:t>
            </a:r>
            <a:r>
              <a:rPr lang="en-US" altLang="en-US" dirty="0"/>
              <a:t> mode</a:t>
            </a:r>
            <a:r>
              <a:rPr lang="en-US" altLang="en-US" dirty="0">
                <a:cs typeface="Times New Roman" panose="02020603050405020304" pitchFamily="18" charset="0"/>
              </a:rPr>
              <a:t>—</a:t>
            </a:r>
            <a:r>
              <a:rPr lang="en-US" altLang="en-US" dirty="0"/>
              <a:t>if, of course, the database is not open. Note also that recovery is limited to the time of the last backup. The database can be recovered to the last committed transaction only when the database is in </a:t>
            </a:r>
            <a:r>
              <a:rPr lang="en-US" altLang="en-US" dirty="0">
                <a:latin typeface="Courier New" panose="02070309020205020404" pitchFamily="49" charset="0"/>
              </a:rPr>
              <a:t>ARCHIVELOG</a:t>
            </a:r>
            <a:r>
              <a:rPr lang="en-US" altLang="en-US" dirty="0"/>
              <a:t> mode. </a:t>
            </a:r>
          </a:p>
        </p:txBody>
      </p:sp>
    </p:spTree>
    <p:extLst>
      <p:ext uri="{BB962C8B-B14F-4D97-AF65-F5344CB8AC3E}">
        <p14:creationId xmlns:p14="http://schemas.microsoft.com/office/powerpoint/2010/main" val="291919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a:ln/>
        </p:spPr>
      </p:sp>
      <p:sp>
        <p:nvSpPr>
          <p:cNvPr id="337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RMAN is the component of the Oracle Database server that is used to perform backup and recovery operations. It can be used to make consistent and inconsistent backups, perform incremental and full backups, and back up either the whole database or a portion of it.</a:t>
            </a:r>
          </a:p>
          <a:p>
            <a:pPr lvl="1"/>
            <a:r>
              <a:rPr lang="en-US" altLang="en-US" dirty="0"/>
              <a:t>RMAN uses its own powerful job control and scripting language, as well as a published API that interfaces RMAN with many popular backup software solutions.</a:t>
            </a:r>
          </a:p>
          <a:p>
            <a:pPr lvl="1"/>
            <a:r>
              <a:rPr lang="en-US" altLang="en-US" dirty="0"/>
              <a:t>RMAN can store backups on the disk for quick recovery or place them on the tape for long-term storage. For RMAN to store backups on the tape, you must either use Oracle Secure Backup or configure an interface to the tape device known as a media management library (MML).</a:t>
            </a:r>
          </a:p>
          <a:p>
            <a:pPr lvl="1"/>
            <a:r>
              <a:rPr lang="en-US" altLang="en-US" dirty="0"/>
              <a:t>By using RMAN commands or the Enterprise Manager Cloud Control interface, you can manage the persistent backup settings that are used for creating backups.</a:t>
            </a:r>
          </a:p>
          <a:p>
            <a:pPr lvl="1"/>
            <a:r>
              <a:rPr lang="en-US" altLang="en-US" dirty="0"/>
              <a:t>Enterprise Manager Cloud Control provides a graphical interface to the most commonly used RMAN functionality. </a:t>
            </a:r>
          </a:p>
          <a:p>
            <a:pPr lvl="1"/>
            <a:r>
              <a:rPr lang="en-US" altLang="en-US" dirty="0"/>
              <a:t>Advanced backup and recovery operations are accessible through RMAN’s command-line client. For more information about advanced RMAN capabilities, see the course titled </a:t>
            </a:r>
            <a:r>
              <a:rPr lang="en-US" altLang="en-US" i="1" dirty="0"/>
              <a:t>Oracle Database </a:t>
            </a:r>
            <a:r>
              <a:rPr lang="en-US" altLang="en-US" i="1" dirty="0" smtClean="0"/>
              <a:t>19c: </a:t>
            </a:r>
            <a:r>
              <a:rPr lang="en-US" altLang="en-US" i="1" dirty="0"/>
              <a:t>Backup and Recovery Workshop</a:t>
            </a:r>
            <a:r>
              <a:rPr lang="en-US" altLang="en-US" dirty="0"/>
              <a:t> or consult the </a:t>
            </a:r>
            <a:r>
              <a:rPr lang="en-US" altLang="en-US" i="1" dirty="0"/>
              <a:t>Oracle Backup and Recovery User’s Guide</a:t>
            </a:r>
            <a:r>
              <a:rPr lang="en-US" altLang="en-US" dirty="0"/>
              <a:t>.</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555DFADA-5E28-428E-B81E-1202ED9934E0}" type="slidenum">
              <a:rPr lang="en-US" altLang="en-US" smtClean="0"/>
              <a:t>8</a:t>
            </a:fld>
            <a:endParaRPr lang="en-US" altLang="en-US" dirty="0"/>
          </a:p>
        </p:txBody>
      </p:sp>
    </p:spTree>
    <p:extLst>
      <p:ext uri="{BB962C8B-B14F-4D97-AF65-F5344CB8AC3E}">
        <p14:creationId xmlns:p14="http://schemas.microsoft.com/office/powerpoint/2010/main" val="15640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5"/>
          <p:cNvSpPr>
            <a:spLocks noGrp="1" noRot="1" noChangeAspect="1" noTextEdit="1"/>
          </p:cNvSpPr>
          <p:nvPr>
            <p:ph type="sldImg"/>
          </p:nvPr>
        </p:nvSpPr>
        <p:spPr>
          <a:ln/>
        </p:spPr>
      </p:sp>
      <p:sp>
        <p:nvSpPr>
          <p:cNvPr id="3891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Enterprise Manager Database Express, select Storage &gt; Control Files to manage your database’s control files. Control files have an additional backup option; they may be backed up to a trace file. A control file trace backup contains the SQL statement that is required to re-create the control files in the event that all control files are lost. </a:t>
            </a:r>
          </a:p>
          <a:p>
            <a:pPr lvl="1"/>
            <a:r>
              <a:rPr lang="en-US" altLang="en-US" dirty="0"/>
              <a:t>Although it is very unlikely that a properly configured database (with multiple copies of the control file placed on separate disks and separate controllers) would lose all control files at the same time, it is possible. Therefore, you should back up the control file to a trace file after each change to the physical structure of the database (adding tablespaces or data files or adding additional redo log groups).</a:t>
            </a:r>
          </a:p>
          <a:p>
            <a:pPr lvl="1"/>
            <a:r>
              <a:rPr lang="en-US" altLang="en-US" dirty="0"/>
              <a:t>Trace copies of the control file can be created by using Enterprise Manager Database Express, Enterprise Manager Cloud Control, or the following SQL command:</a:t>
            </a:r>
          </a:p>
          <a:p>
            <a:pPr lvl="2">
              <a:buFont typeface="Times New Roman" panose="02020603050405020304" pitchFamily="18" charset="0"/>
              <a:buNone/>
            </a:pPr>
            <a:r>
              <a:rPr lang="en-US" altLang="en-US" dirty="0">
                <a:latin typeface="Courier New" panose="02070309020205020404" pitchFamily="49" charset="0"/>
                <a:cs typeface="Courier New" panose="02070309020205020404" pitchFamily="49" charset="0"/>
              </a:rPr>
              <a:t>ALTER DATABASE BACKUP CONTROLFILE TO TRACE</a:t>
            </a:r>
          </a:p>
          <a:p>
            <a:pPr lvl="1"/>
            <a:r>
              <a:rPr lang="en-US" altLang="en-US" dirty="0"/>
              <a:t>The trace backup is created in the location specified by the </a:t>
            </a:r>
            <a:r>
              <a:rPr lang="en-US" altLang="en-US" dirty="0">
                <a:latin typeface="Courier New" panose="02070309020205020404" pitchFamily="49" charset="0"/>
                <a:cs typeface="Courier New" panose="02070309020205020404" pitchFamily="49" charset="0"/>
              </a:rPr>
              <a:t>DIAGNOSTIC_DEST</a:t>
            </a:r>
            <a:r>
              <a:rPr lang="en-US" altLang="en-US" dirty="0">
                <a:cs typeface="Arial" panose="020B0604020202020204" pitchFamily="34" charset="0"/>
              </a:rPr>
              <a:t> </a:t>
            </a:r>
            <a:r>
              <a:rPr lang="en-US" altLang="en-US" dirty="0"/>
              <a:t>initialization parameter. For example, in this course, the trace file for the </a:t>
            </a:r>
            <a:r>
              <a:rPr lang="en-US" altLang="en-US" dirty="0">
                <a:latin typeface="Courier New" panose="02070309020205020404" pitchFamily="49" charset="0"/>
                <a:cs typeface="Courier New" panose="02070309020205020404" pitchFamily="49" charset="0"/>
              </a:rPr>
              <a:t>orcl</a:t>
            </a:r>
            <a:r>
              <a:rPr lang="en-US" altLang="en-US" dirty="0"/>
              <a:t> database is found in the </a:t>
            </a:r>
            <a:r>
              <a:rPr lang="en-US" altLang="en-US" dirty="0">
                <a:latin typeface="Courier New" panose="02070309020205020404" pitchFamily="49" charset="0"/>
                <a:cs typeface="Courier New" panose="02070309020205020404" pitchFamily="49" charset="0"/>
              </a:rPr>
              <a:t>/u01/app/oracle/diag/rdbms/orcl/orcl/trace</a:t>
            </a:r>
            <a:r>
              <a:rPr lang="en-US" altLang="en-US" dirty="0">
                <a:cs typeface="Arial" panose="020B0604020202020204" pitchFamily="34" charset="0"/>
              </a:rPr>
              <a:t> </a:t>
            </a:r>
            <a:r>
              <a:rPr lang="en-US" altLang="en-US" dirty="0"/>
              <a:t>directory and will have a file name such as </a:t>
            </a:r>
            <a:r>
              <a:rPr lang="en-US" altLang="en-US" dirty="0">
                <a:latin typeface="Courier New" panose="02070309020205020404" pitchFamily="49" charset="0"/>
                <a:cs typeface="Courier New" panose="02070309020205020404" pitchFamily="49" charset="0"/>
              </a:rPr>
              <a:t>orcl_ora_924.trc</a:t>
            </a:r>
            <a:r>
              <a:rPr lang="en-US" altLang="en-US" dirty="0"/>
              <a:t>.</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18 - </a:t>
            </a:r>
            <a:fld id="{95E6D242-499D-4F7A-8E90-8C30A42EEAE1}" type="slidenum">
              <a:rPr lang="en-US" altLang="en-US" smtClean="0"/>
              <a:t>9</a:t>
            </a:fld>
            <a:endParaRPr lang="en-US" altLang="en-US" dirty="0"/>
          </a:p>
        </p:txBody>
      </p:sp>
    </p:spTree>
    <p:extLst>
      <p:ext uri="{BB962C8B-B14F-4D97-AF65-F5344CB8AC3E}">
        <p14:creationId xmlns:p14="http://schemas.microsoft.com/office/powerpoint/2010/main" val="3904379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46A29173-35D9-4A14-96EC-79DBE1DB3D0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58380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6A29173-35D9-4A14-96EC-79DBE1DB3D0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383807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6A29173-35D9-4A14-96EC-79DBE1DB3D0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479650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6A29173-35D9-4A14-96EC-79DBE1DB3D0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364700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A29173-35D9-4A14-96EC-79DBE1DB3D0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203426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46A29173-35D9-4A14-96EC-79DBE1DB3D0B}"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67250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46A29173-35D9-4A14-96EC-79DBE1DB3D0B}"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64837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46A29173-35D9-4A14-96EC-79DBE1DB3D0B}"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97959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29173-35D9-4A14-96EC-79DBE1DB3D0B}"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148141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A29173-35D9-4A14-96EC-79DBE1DB3D0B}"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197174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A29173-35D9-4A14-96EC-79DBE1DB3D0B}"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2DA3C58-C703-40E4-99B9-5124E7F990CF}" type="slidenum">
              <a:rPr lang="" smtClean="0"/>
              <a:t>‹#›</a:t>
            </a:fld>
            <a:endParaRPr lang=""/>
          </a:p>
        </p:txBody>
      </p:sp>
    </p:spTree>
    <p:extLst>
      <p:ext uri="{BB962C8B-B14F-4D97-AF65-F5344CB8AC3E}">
        <p14:creationId xmlns:p14="http://schemas.microsoft.com/office/powerpoint/2010/main" val="40990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29173-35D9-4A14-96EC-79DBE1DB3D0B}"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A3C58-C703-40E4-99B9-5124E7F990CF}" type="slidenum">
              <a:rPr lang="" smtClean="0"/>
              <a:t>‹#›</a:t>
            </a:fld>
            <a:endParaRPr lang=""/>
          </a:p>
        </p:txBody>
      </p:sp>
    </p:spTree>
    <p:extLst>
      <p:ext uri="{BB962C8B-B14F-4D97-AF65-F5344CB8AC3E}">
        <p14:creationId xmlns:p14="http://schemas.microsoft.com/office/powerpoint/2010/main" val="2726136683"/>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514600"/>
            <a:ext cx="10512862" cy="1325563"/>
          </a:xfrm>
        </p:spPr>
        <p:txBody>
          <a:bodyPr/>
          <a:lstStyle/>
          <a:p>
            <a:r>
              <a:rPr lang="en-US" dirty="0"/>
              <a:t>Creating Database Backups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1743400" y="1006605"/>
            <a:ext cx="8702025" cy="5025414"/>
            <a:chOff x="761209" y="855663"/>
            <a:chExt cx="5485646" cy="3336997"/>
          </a:xfrm>
        </p:grpSpPr>
        <p:sp>
          <p:nvSpPr>
            <p:cNvPr id="57" name="Freeform 56"/>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58" name="Rounded Rectangle 57"/>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9463" name="Rectangle 2"/>
          <p:cNvSpPr>
            <a:spLocks noGrp="1" noChangeArrowheads="1"/>
          </p:cNvSpPr>
          <p:nvPr>
            <p:ph type="title"/>
          </p:nvPr>
        </p:nvSpPr>
        <p:spPr>
          <a:xfrm>
            <a:off x="283657" y="187889"/>
            <a:ext cx="9980830" cy="553605"/>
          </a:xfrm>
        </p:spPr>
        <p:txBody>
          <a:bodyPr>
            <a:normAutofit fontScale="90000"/>
          </a:bodyPr>
          <a:lstStyle/>
          <a:p>
            <a:pPr eaLnBrk="1" hangingPunct="1"/>
            <a:r>
              <a:rPr lang="en-US" altLang="en-US" dirty="0"/>
              <a:t>Using RMAN Commands to Create Backups</a:t>
            </a:r>
            <a:endParaRPr lang="en-US" altLang="en-US" dirty="0">
              <a:solidFill>
                <a:srgbClr val="0000FF"/>
              </a:solidFill>
            </a:endParaRPr>
          </a:p>
        </p:txBody>
      </p:sp>
      <p:grpSp>
        <p:nvGrpSpPr>
          <p:cNvPr id="5" name="Group 4"/>
          <p:cNvGrpSpPr/>
          <p:nvPr/>
        </p:nvGrpSpPr>
        <p:grpSpPr>
          <a:xfrm>
            <a:off x="2321322" y="1265635"/>
            <a:ext cx="7546180" cy="4326730"/>
            <a:chOff x="2693987" y="1464470"/>
            <a:chExt cx="7546180" cy="4326730"/>
          </a:xfrm>
        </p:grpSpPr>
        <p:sp>
          <p:nvSpPr>
            <p:cNvPr id="19458" name="Line 6"/>
            <p:cNvSpPr>
              <a:spLocks noChangeShapeType="1"/>
            </p:cNvSpPr>
            <p:nvPr/>
          </p:nvSpPr>
          <p:spPr bwMode="auto">
            <a:xfrm>
              <a:off x="6062662" y="2865439"/>
              <a:ext cx="0" cy="5032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55" name="Content Placeholder 2"/>
            <p:cNvSpPr txBox="1">
              <a:spLocks/>
            </p:cNvSpPr>
            <p:nvPr/>
          </p:nvSpPr>
          <p:spPr bwMode="gray">
            <a:xfrm>
              <a:off x="4418012" y="1504243"/>
              <a:ext cx="5638800" cy="145622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2700">
              <a:spAutoFit/>
            </a:bodyPr>
            <a:lstStyle/>
            <a:p>
              <a:pPr eaLnBrk="0" hangingPunct="0">
                <a:lnSpc>
                  <a:spcPct val="150000"/>
                </a:lnSpc>
                <a:defRPr/>
              </a:pPr>
              <a:r>
                <a:rPr lang="en-US" b="1" dirty="0">
                  <a:solidFill>
                    <a:schemeClr val="accent4"/>
                  </a:solidFill>
                  <a:latin typeface="Courier New" pitchFamily="49" charset="0"/>
                  <a:ea typeface="MS Mincho" pitchFamily="49" charset="-128"/>
                  <a:cs typeface="Courier New" pitchFamily="49" charset="0"/>
                </a:rPr>
                <a:t>$ rman target / </a:t>
              </a:r>
            </a:p>
            <a:p>
              <a:pPr eaLnBrk="0" hangingPunct="0">
                <a:lnSpc>
                  <a:spcPct val="150000"/>
                </a:lnSpc>
                <a:defRPr/>
              </a:pPr>
              <a:r>
                <a:rPr lang="en-US" b="1" dirty="0">
                  <a:solidFill>
                    <a:schemeClr val="accent4"/>
                  </a:solidFill>
                  <a:latin typeface="Courier New" pitchFamily="49" charset="0"/>
                  <a:ea typeface="MS Mincho" pitchFamily="49" charset="-128"/>
                  <a:cs typeface="Courier New" pitchFamily="49" charset="0"/>
                </a:rPr>
                <a:t>RMAN&gt; CONFIGURE …</a:t>
              </a:r>
            </a:p>
            <a:p>
              <a:pPr eaLnBrk="0" hangingPunct="0">
                <a:lnSpc>
                  <a:spcPct val="150000"/>
                </a:lnSpc>
                <a:defRPr/>
              </a:pPr>
              <a:r>
                <a:rPr lang="en-US" b="1" dirty="0">
                  <a:solidFill>
                    <a:schemeClr val="accent4"/>
                  </a:solidFill>
                  <a:latin typeface="Courier New" pitchFamily="49" charset="0"/>
                  <a:ea typeface="MS Mincho" pitchFamily="49" charset="-128"/>
                  <a:cs typeface="Courier New" pitchFamily="49" charset="0"/>
                </a:rPr>
                <a:t>RMAN&gt; BACKUP DATABASE PLUS ARCHIVELOG;</a:t>
              </a:r>
            </a:p>
          </p:txBody>
        </p:sp>
        <p:sp>
          <p:nvSpPr>
            <p:cNvPr id="19462" name="Rectangle 28"/>
            <p:cNvSpPr>
              <a:spLocks noChangeArrowheads="1"/>
            </p:cNvSpPr>
            <p:nvPr/>
          </p:nvSpPr>
          <p:spPr bwMode="blackWhite">
            <a:xfrm>
              <a:off x="7389812" y="3386139"/>
              <a:ext cx="2667000" cy="2389187"/>
            </a:xfrm>
            <a:prstGeom prst="rect">
              <a:avLst/>
            </a:prstGeom>
            <a:solidFill>
              <a:srgbClr val="FFFFFF"/>
            </a:solidFill>
            <a:ln w="28575">
              <a:solidFill>
                <a:schemeClr val="tx1"/>
              </a:solidFill>
              <a:prstDash val="dash"/>
              <a:miter lim="800000"/>
              <a:headEnd/>
              <a:tailEnd/>
            </a:ln>
            <a:extLst/>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p:txBody>
        </p:sp>
        <p:cxnSp>
          <p:nvCxnSpPr>
            <p:cNvPr id="19464" name="AutoShape 4"/>
            <p:cNvCxnSpPr>
              <a:cxnSpLocks noChangeShapeType="1"/>
            </p:cNvCxnSpPr>
            <p:nvPr/>
          </p:nvCxnSpPr>
          <p:spPr bwMode="auto">
            <a:xfrm>
              <a:off x="3275013" y="2486025"/>
              <a:ext cx="1154113" cy="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9465" name="Text Box 5"/>
            <p:cNvSpPr txBox="1">
              <a:spLocks noChangeArrowheads="1"/>
            </p:cNvSpPr>
            <p:nvPr/>
          </p:nvSpPr>
          <p:spPr bwMode="auto">
            <a:xfrm>
              <a:off x="6519862" y="4905375"/>
              <a:ext cx="9284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Control</a:t>
              </a:r>
              <a:br>
                <a:rPr lang="en-US" altLang="en-US" dirty="0"/>
              </a:br>
              <a:r>
                <a:rPr lang="en-US" altLang="en-US" dirty="0"/>
                <a:t>file</a:t>
              </a:r>
            </a:p>
          </p:txBody>
        </p:sp>
        <p:sp>
          <p:nvSpPr>
            <p:cNvPr id="19466" name="Rectangle 8"/>
            <p:cNvSpPr>
              <a:spLocks noChangeArrowheads="1"/>
            </p:cNvSpPr>
            <p:nvPr/>
          </p:nvSpPr>
          <p:spPr bwMode="blackWhite">
            <a:xfrm>
              <a:off x="8931275" y="508317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400" dirty="0">
                  <a:solidFill>
                    <a:srgbClr val="000000"/>
                  </a:solidFill>
                </a:rPr>
                <a:t>SPFILE</a:t>
              </a:r>
            </a:p>
          </p:txBody>
        </p:sp>
        <p:pic>
          <p:nvPicPr>
            <p:cNvPr id="19467" name="Picture 10" descr="Documents: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0" y="3787775"/>
              <a:ext cx="5016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12"/>
            <p:cNvSpPr txBox="1">
              <a:spLocks noChangeArrowheads="1"/>
            </p:cNvSpPr>
            <p:nvPr/>
          </p:nvSpPr>
          <p:spPr bwMode="auto">
            <a:xfrm>
              <a:off x="7248525" y="5083175"/>
              <a:ext cx="1676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Archived redo </a:t>
              </a:r>
            </a:p>
            <a:p>
              <a:pPr algn="ctr" eaLnBrk="1" hangingPunct="1"/>
              <a:r>
                <a:rPr lang="en-US" altLang="en-US" sz="1400" dirty="0">
                  <a:solidFill>
                    <a:srgbClr val="000000"/>
                  </a:solidFill>
                </a:rPr>
                <a:t>log file</a:t>
              </a:r>
            </a:p>
          </p:txBody>
        </p:sp>
        <p:grpSp>
          <p:nvGrpSpPr>
            <p:cNvPr id="19469" name="Group 14"/>
            <p:cNvGrpSpPr>
              <a:grpSpLocks/>
            </p:cNvGrpSpPr>
            <p:nvPr/>
          </p:nvGrpSpPr>
          <p:grpSpPr bwMode="auto">
            <a:xfrm>
              <a:off x="7643813" y="3940176"/>
              <a:ext cx="887413" cy="1052513"/>
              <a:chOff x="1053" y="2404"/>
              <a:chExt cx="671" cy="756"/>
            </a:xfrm>
          </p:grpSpPr>
          <p:pic>
            <p:nvPicPr>
              <p:cNvPr id="19503" name="Picture 15" descr="Concept: Safe, Security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 y="2404"/>
                <a:ext cx="67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04" name="Group 16"/>
              <p:cNvGrpSpPr>
                <a:grpSpLocks/>
              </p:cNvGrpSpPr>
              <p:nvPr/>
            </p:nvGrpSpPr>
            <p:grpSpPr bwMode="auto">
              <a:xfrm>
                <a:off x="1222" y="2552"/>
                <a:ext cx="332" cy="460"/>
                <a:chOff x="2593" y="2912"/>
                <a:chExt cx="436" cy="604"/>
              </a:xfrm>
            </p:grpSpPr>
            <p:grpSp>
              <p:nvGrpSpPr>
                <p:cNvPr id="19505" name="Group 17"/>
                <p:cNvGrpSpPr>
                  <a:grpSpLocks/>
                </p:cNvGrpSpPr>
                <p:nvPr/>
              </p:nvGrpSpPr>
              <p:grpSpPr bwMode="auto">
                <a:xfrm>
                  <a:off x="2593" y="3178"/>
                  <a:ext cx="436" cy="338"/>
                  <a:chOff x="2128" y="3492"/>
                  <a:chExt cx="532" cy="412"/>
                </a:xfrm>
              </p:grpSpPr>
              <p:sp>
                <p:nvSpPr>
                  <p:cNvPr id="19510" name="Rectangle 18"/>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11" name="Oval 19"/>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12" name="Oval 20"/>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9506" name="Group 21"/>
                <p:cNvGrpSpPr>
                  <a:grpSpLocks/>
                </p:cNvGrpSpPr>
                <p:nvPr/>
              </p:nvGrpSpPr>
              <p:grpSpPr bwMode="auto">
                <a:xfrm>
                  <a:off x="2593" y="2912"/>
                  <a:ext cx="436" cy="338"/>
                  <a:chOff x="2128" y="2685"/>
                  <a:chExt cx="532" cy="412"/>
                </a:xfrm>
              </p:grpSpPr>
              <p:sp>
                <p:nvSpPr>
                  <p:cNvPr id="19507" name="Rectangle 22"/>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08" name="Oval 23"/>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09" name="Oval 24"/>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grpSp>
        <p:pic>
          <p:nvPicPr>
            <p:cNvPr id="19470" name="Picture 26" descr="datab0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693987" y="1464470"/>
              <a:ext cx="119062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Rectangle 28"/>
            <p:cNvSpPr>
              <a:spLocks noChangeArrowheads="1"/>
            </p:cNvSpPr>
            <p:nvPr/>
          </p:nvSpPr>
          <p:spPr bwMode="blackWhite">
            <a:xfrm>
              <a:off x="4449762" y="3381375"/>
              <a:ext cx="2967038" cy="23876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p:txBody>
        </p:sp>
        <p:sp>
          <p:nvSpPr>
            <p:cNvPr id="19472" name="Rectangle 29"/>
            <p:cNvSpPr>
              <a:spLocks noChangeArrowheads="1"/>
            </p:cNvSpPr>
            <p:nvPr/>
          </p:nvSpPr>
          <p:spPr bwMode="blackWhite">
            <a:xfrm>
              <a:off x="4846637" y="3698875"/>
              <a:ext cx="914400" cy="1828800"/>
            </a:xfrm>
            <a:prstGeom prst="rect">
              <a:avLst/>
            </a:prstGeom>
            <a:solidFill>
              <a:srgbClr val="666699"/>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nvGrpSpPr>
            <p:cNvPr id="19473" name="Group 30"/>
            <p:cNvGrpSpPr>
              <a:grpSpLocks/>
            </p:cNvGrpSpPr>
            <p:nvPr/>
          </p:nvGrpSpPr>
          <p:grpSpPr bwMode="auto">
            <a:xfrm>
              <a:off x="4954587" y="3811589"/>
              <a:ext cx="698500" cy="1450975"/>
              <a:chOff x="1436" y="2784"/>
              <a:chExt cx="440" cy="914"/>
            </a:xfrm>
          </p:grpSpPr>
          <p:grpSp>
            <p:nvGrpSpPr>
              <p:cNvPr id="19491" name="Group 31"/>
              <p:cNvGrpSpPr>
                <a:grpSpLocks/>
              </p:cNvGrpSpPr>
              <p:nvPr/>
            </p:nvGrpSpPr>
            <p:grpSpPr bwMode="auto">
              <a:xfrm>
                <a:off x="1436" y="3360"/>
                <a:ext cx="436" cy="338"/>
                <a:chOff x="2128" y="3492"/>
                <a:chExt cx="532" cy="412"/>
              </a:xfrm>
            </p:grpSpPr>
            <p:sp>
              <p:nvSpPr>
                <p:cNvPr id="19500" name="Rectangle 32"/>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01" name="Oval 33"/>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502" name="Oval 34"/>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9492" name="Group 35"/>
              <p:cNvGrpSpPr>
                <a:grpSpLocks/>
              </p:cNvGrpSpPr>
              <p:nvPr/>
            </p:nvGrpSpPr>
            <p:grpSpPr bwMode="auto">
              <a:xfrm>
                <a:off x="1440" y="3080"/>
                <a:ext cx="436" cy="338"/>
                <a:chOff x="2128" y="3090"/>
                <a:chExt cx="532" cy="412"/>
              </a:xfrm>
            </p:grpSpPr>
            <p:sp>
              <p:nvSpPr>
                <p:cNvPr id="19497" name="Rectangle 36"/>
                <p:cNvSpPr>
                  <a:spLocks noChangeArrowheads="1"/>
                </p:cNvSpPr>
                <p:nvPr/>
              </p:nvSpPr>
              <p:spPr bwMode="gray">
                <a:xfrm>
                  <a:off x="2128" y="3174"/>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498" name="Oval 37"/>
                <p:cNvSpPr>
                  <a:spLocks noChangeArrowheads="1"/>
                </p:cNvSpPr>
                <p:nvPr/>
              </p:nvSpPr>
              <p:spPr bwMode="gray">
                <a:xfrm>
                  <a:off x="2128" y="3090"/>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499" name="Oval 38"/>
                <p:cNvSpPr>
                  <a:spLocks noChangeArrowheads="1"/>
                </p:cNvSpPr>
                <p:nvPr/>
              </p:nvSpPr>
              <p:spPr bwMode="gray">
                <a:xfrm>
                  <a:off x="2128" y="3344"/>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9493" name="Group 39"/>
              <p:cNvGrpSpPr>
                <a:grpSpLocks/>
              </p:cNvGrpSpPr>
              <p:nvPr/>
            </p:nvGrpSpPr>
            <p:grpSpPr bwMode="auto">
              <a:xfrm>
                <a:off x="1440" y="2784"/>
                <a:ext cx="436" cy="338"/>
                <a:chOff x="2128" y="2685"/>
                <a:chExt cx="532" cy="412"/>
              </a:xfrm>
            </p:grpSpPr>
            <p:sp>
              <p:nvSpPr>
                <p:cNvPr id="19494" name="Rectangle 40"/>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495" name="Oval 41"/>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9496" name="Oval 42"/>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sp>
          <p:nvSpPr>
            <p:cNvPr id="19474" name="Rectangle 43"/>
            <p:cNvSpPr>
              <a:spLocks noChangeArrowheads="1"/>
            </p:cNvSpPr>
            <p:nvPr/>
          </p:nvSpPr>
          <p:spPr bwMode="auto">
            <a:xfrm>
              <a:off x="4719637" y="5257801"/>
              <a:ext cx="1168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188" tIns="52388" rIns="103188" bIns="5238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 files</a:t>
              </a:r>
            </a:p>
          </p:txBody>
        </p:sp>
        <p:grpSp>
          <p:nvGrpSpPr>
            <p:cNvPr id="19475" name="Group 44"/>
            <p:cNvGrpSpPr>
              <a:grpSpLocks/>
            </p:cNvGrpSpPr>
            <p:nvPr/>
          </p:nvGrpSpPr>
          <p:grpSpPr bwMode="auto">
            <a:xfrm>
              <a:off x="6262688" y="3698876"/>
              <a:ext cx="1019175" cy="1858963"/>
              <a:chOff x="3270" y="2400"/>
              <a:chExt cx="642" cy="1171"/>
            </a:xfrm>
          </p:grpSpPr>
          <p:sp>
            <p:nvSpPr>
              <p:cNvPr id="19480" name="Rectangle 45"/>
              <p:cNvSpPr>
                <a:spLocks noChangeArrowheads="1"/>
              </p:cNvSpPr>
              <p:nvPr/>
            </p:nvSpPr>
            <p:spPr bwMode="blackWhite">
              <a:xfrm>
                <a:off x="3304" y="2400"/>
                <a:ext cx="576" cy="1152"/>
              </a:xfrm>
              <a:prstGeom prst="rect">
                <a:avLst/>
              </a:prstGeom>
              <a:solidFill>
                <a:schemeClr val="accent1"/>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81" name="Rectangle 46"/>
              <p:cNvSpPr>
                <a:spLocks noChangeArrowheads="1"/>
              </p:cNvSpPr>
              <p:nvPr/>
            </p:nvSpPr>
            <p:spPr bwMode="auto">
              <a:xfrm>
                <a:off x="3270" y="3274"/>
                <a:ext cx="6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Control files</a:t>
                </a:r>
              </a:p>
            </p:txBody>
          </p:sp>
          <p:grpSp>
            <p:nvGrpSpPr>
              <p:cNvPr id="19482" name="Group 47"/>
              <p:cNvGrpSpPr>
                <a:grpSpLocks/>
              </p:cNvGrpSpPr>
              <p:nvPr/>
            </p:nvGrpSpPr>
            <p:grpSpPr bwMode="auto">
              <a:xfrm>
                <a:off x="3370" y="2468"/>
                <a:ext cx="436" cy="604"/>
                <a:chOff x="2593" y="2912"/>
                <a:chExt cx="436" cy="604"/>
              </a:xfrm>
            </p:grpSpPr>
            <p:grpSp>
              <p:nvGrpSpPr>
                <p:cNvPr id="19483" name="Group 48"/>
                <p:cNvGrpSpPr>
                  <a:grpSpLocks/>
                </p:cNvGrpSpPr>
                <p:nvPr/>
              </p:nvGrpSpPr>
              <p:grpSpPr bwMode="auto">
                <a:xfrm>
                  <a:off x="2593" y="3178"/>
                  <a:ext cx="436" cy="338"/>
                  <a:chOff x="2128" y="3492"/>
                  <a:chExt cx="532" cy="412"/>
                </a:xfrm>
              </p:grpSpPr>
              <p:sp>
                <p:nvSpPr>
                  <p:cNvPr id="19488" name="Rectangle 49"/>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89" name="Oval 50"/>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90" name="Oval 51"/>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grpSp>
            <p:grpSp>
              <p:nvGrpSpPr>
                <p:cNvPr id="19484" name="Group 52"/>
                <p:cNvGrpSpPr>
                  <a:grpSpLocks/>
                </p:cNvGrpSpPr>
                <p:nvPr/>
              </p:nvGrpSpPr>
              <p:grpSpPr bwMode="auto">
                <a:xfrm>
                  <a:off x="2593" y="2912"/>
                  <a:ext cx="436" cy="338"/>
                  <a:chOff x="2128" y="2685"/>
                  <a:chExt cx="532" cy="412"/>
                </a:xfrm>
              </p:grpSpPr>
              <p:sp>
                <p:nvSpPr>
                  <p:cNvPr id="19485" name="Rectangle 53"/>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86" name="Oval 54"/>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sp>
                <p:nvSpPr>
                  <p:cNvPr id="19487" name="Oval 55"/>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chemeClr val="bg1"/>
                      </a:solidFill>
                    </a:endParaRPr>
                  </a:p>
                </p:txBody>
              </p:sp>
            </p:grpSp>
          </p:grpSp>
        </p:grpSp>
        <p:sp>
          <p:nvSpPr>
            <p:cNvPr id="2" name="Oval 57"/>
            <p:cNvSpPr>
              <a:spLocks noChangeArrowheads="1"/>
            </p:cNvSpPr>
            <p:nvPr/>
          </p:nvSpPr>
          <p:spPr bwMode="blackWhite">
            <a:xfrm>
              <a:off x="6699251" y="1675390"/>
              <a:ext cx="414337"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b="1" dirty="0">
                  <a:solidFill>
                    <a:schemeClr val="bg1"/>
                  </a:solidFill>
                </a:rPr>
                <a:t>1</a:t>
              </a:r>
            </a:p>
          </p:txBody>
        </p:sp>
        <p:sp>
          <p:nvSpPr>
            <p:cNvPr id="3" name="Oval 58"/>
            <p:cNvSpPr>
              <a:spLocks noChangeArrowheads="1"/>
            </p:cNvSpPr>
            <p:nvPr/>
          </p:nvSpPr>
          <p:spPr bwMode="blackWhite">
            <a:xfrm>
              <a:off x="7023894" y="2083594"/>
              <a:ext cx="414337"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b="1" dirty="0">
                  <a:solidFill>
                    <a:schemeClr val="bg1"/>
                  </a:solidFill>
                </a:rPr>
                <a:t>2</a:t>
              </a:r>
            </a:p>
          </p:txBody>
        </p:sp>
        <p:sp>
          <p:nvSpPr>
            <p:cNvPr id="4" name="Oval 59"/>
            <p:cNvSpPr>
              <a:spLocks noChangeArrowheads="1"/>
            </p:cNvSpPr>
            <p:nvPr/>
          </p:nvSpPr>
          <p:spPr bwMode="blackWhite">
            <a:xfrm>
              <a:off x="9825830" y="2490609"/>
              <a:ext cx="414337" cy="414337"/>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b="1" dirty="0">
                  <a:solidFill>
                    <a:schemeClr val="bg1"/>
                  </a:solidFill>
                </a:rPr>
                <a:t>3</a:t>
              </a:r>
            </a:p>
          </p:txBody>
        </p:sp>
        <p:cxnSp>
          <p:nvCxnSpPr>
            <p:cNvPr id="19479" name="Straight Connector 59"/>
            <p:cNvCxnSpPr>
              <a:cxnSpLocks noChangeShapeType="1"/>
            </p:cNvCxnSpPr>
            <p:nvPr/>
          </p:nvCxnSpPr>
          <p:spPr bwMode="auto">
            <a:xfrm>
              <a:off x="8837612" y="3429000"/>
              <a:ext cx="0" cy="2362200"/>
            </a:xfrm>
            <a:prstGeom prst="line">
              <a:avLst/>
            </a:prstGeom>
            <a:noFill/>
            <a:ln w="2857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6095590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6412" y="394798"/>
            <a:ext cx="952179" cy="788787"/>
          </a:xfrm>
          <a:prstGeom prst="rect">
            <a:avLst/>
          </a:prstGeom>
        </p:spPr>
      </p:pic>
      <p:grpSp>
        <p:nvGrpSpPr>
          <p:cNvPr id="5" name="Group 4"/>
          <p:cNvGrpSpPr/>
          <p:nvPr/>
        </p:nvGrpSpPr>
        <p:grpSpPr>
          <a:xfrm>
            <a:off x="1308298" y="1143000"/>
            <a:ext cx="9572228" cy="4850193"/>
            <a:chOff x="761209" y="855663"/>
            <a:chExt cx="5485646" cy="3336997"/>
          </a:xfrm>
        </p:grpSpPr>
        <p:sp>
          <p:nvSpPr>
            <p:cNvPr id="6" name="Freeform 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 name="Rounded Rectangle 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0" y="71639"/>
            <a:ext cx="9593026" cy="396874"/>
          </a:xfrm>
        </p:spPr>
        <p:txBody>
          <a:bodyPr>
            <a:normAutofit fontScale="90000"/>
          </a:bodyPr>
          <a:lstStyle/>
          <a:p>
            <a:pPr eaLnBrk="1" hangingPunct="1"/>
            <a:r>
              <a:rPr lang="en-US" dirty="0"/>
              <a:t>Backing Up Databases on DBCS</a:t>
            </a:r>
            <a:endParaRPr lang="en-US" altLang="es-MX" dirty="0"/>
          </a:p>
        </p:txBody>
      </p:sp>
      <p:sp>
        <p:nvSpPr>
          <p:cNvPr id="9219" name="Content Placeholder 9"/>
          <p:cNvSpPr>
            <a:spLocks noGrp="1"/>
          </p:cNvSpPr>
          <p:nvPr>
            <p:ph idx="1"/>
          </p:nvPr>
        </p:nvSpPr>
        <p:spPr>
          <a:xfrm>
            <a:off x="1834275" y="1242484"/>
            <a:ext cx="8520274" cy="4030156"/>
          </a:xfrm>
        </p:spPr>
        <p:txBody>
          <a:bodyPr>
            <a:normAutofit lnSpcReduction="10000"/>
          </a:bodyPr>
          <a:lstStyle/>
          <a:p>
            <a:pPr lvl="1">
              <a:buClr>
                <a:schemeClr val="accent1"/>
              </a:buClr>
              <a:defRPr/>
            </a:pPr>
            <a:r>
              <a:rPr lang="en-US" dirty="0"/>
              <a:t>Database Cloud Service provides a backup feature that backs up:</a:t>
            </a:r>
          </a:p>
          <a:p>
            <a:pPr lvl="2">
              <a:buClr>
                <a:schemeClr val="accent1"/>
              </a:buClr>
              <a:defRPr/>
            </a:pPr>
            <a:r>
              <a:rPr lang="en-US" dirty="0"/>
              <a:t>The database</a:t>
            </a:r>
          </a:p>
          <a:p>
            <a:pPr lvl="2">
              <a:buClr>
                <a:schemeClr val="accent1"/>
              </a:buClr>
              <a:defRPr/>
            </a:pPr>
            <a:r>
              <a:rPr lang="en-US" dirty="0"/>
              <a:t>Database configuration files</a:t>
            </a:r>
          </a:p>
          <a:p>
            <a:pPr lvl="2">
              <a:buClr>
                <a:schemeClr val="accent1"/>
              </a:buClr>
              <a:defRPr/>
            </a:pPr>
            <a:r>
              <a:rPr lang="en-US" dirty="0"/>
              <a:t>Grid Infrastructure configuration files (on deployments hosting an Oracle RAC database)</a:t>
            </a:r>
          </a:p>
          <a:p>
            <a:pPr lvl="2">
              <a:buClr>
                <a:schemeClr val="accent1"/>
              </a:buClr>
              <a:defRPr/>
            </a:pPr>
            <a:r>
              <a:rPr lang="en-US" dirty="0"/>
              <a:t>System and cloud tooling files</a:t>
            </a:r>
          </a:p>
          <a:p>
            <a:pPr lvl="1">
              <a:buClr>
                <a:schemeClr val="accent1"/>
              </a:buClr>
              <a:defRPr/>
            </a:pPr>
            <a:r>
              <a:rPr lang="en-US" dirty="0"/>
              <a:t>The backup feature relies on the following, which are installed in the database deployment:</a:t>
            </a:r>
          </a:p>
          <a:p>
            <a:pPr lvl="2">
              <a:buClr>
                <a:schemeClr val="accent1"/>
              </a:buClr>
              <a:defRPr/>
            </a:pPr>
            <a:r>
              <a:rPr lang="en-US" dirty="0"/>
              <a:t>System utilities</a:t>
            </a:r>
          </a:p>
          <a:p>
            <a:pPr lvl="2">
              <a:buClr>
                <a:schemeClr val="accent1"/>
              </a:buClr>
              <a:defRPr/>
            </a:pPr>
            <a:r>
              <a:rPr lang="en-US" dirty="0"/>
              <a:t>Oracle Database utilities</a:t>
            </a:r>
          </a:p>
          <a:p>
            <a:pPr lvl="2">
              <a:buClr>
                <a:schemeClr val="accent1"/>
              </a:buClr>
              <a:defRPr/>
            </a:pPr>
            <a:r>
              <a:rPr lang="en-US" dirty="0"/>
              <a:t>Oracle Database Backup Cloud Service</a:t>
            </a:r>
          </a:p>
        </p:txBody>
      </p:sp>
    </p:spTree>
    <p:custDataLst>
      <p:tags r:id="rId1"/>
    </p:custDataLst>
    <p:extLst>
      <p:ext uri="{BB962C8B-B14F-4D97-AF65-F5344CB8AC3E}">
        <p14:creationId xmlns:p14="http://schemas.microsoft.com/office/powerpoint/2010/main" val="168540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531812" y="30163"/>
            <a:ext cx="9295030" cy="549274"/>
          </a:xfrm>
        </p:spPr>
        <p:txBody>
          <a:bodyPr>
            <a:normAutofit fontScale="90000"/>
          </a:bodyPr>
          <a:lstStyle/>
          <a:p>
            <a:pPr eaLnBrk="1" hangingPunct="1"/>
            <a:r>
              <a:rPr lang="en-US" altLang="en-US" dirty="0"/>
              <a:t>Backup Destination Choices</a:t>
            </a:r>
          </a:p>
        </p:txBody>
      </p:sp>
      <p:graphicFrame>
        <p:nvGraphicFramePr>
          <p:cNvPr id="5" name=" 1"/>
          <p:cNvGraphicFramePr>
            <a:graphicFrameLocks noGrp="1"/>
          </p:cNvGraphicFramePr>
          <p:nvPr>
            <p:extLst>
              <p:ext uri="{D42A27DB-BD31-4B8C-83A1-F6EECF244321}">
                <p14:modId xmlns:p14="http://schemas.microsoft.com/office/powerpoint/2010/main" val="2422904703"/>
              </p:ext>
            </p:extLst>
          </p:nvPr>
        </p:nvGraphicFramePr>
        <p:xfrm>
          <a:off x="1258513" y="1478788"/>
          <a:ext cx="9671799" cy="3674532"/>
        </p:xfrm>
        <a:graphic>
          <a:graphicData uri="http://schemas.openxmlformats.org/drawingml/2006/table">
            <a:tbl>
              <a:tblPr firstRow="1" firstCol="1" bandRow="1">
                <a:tableStyleId>{5FD0F851-EC5A-4D38-B0AD-8093EC10F338}</a:tableStyleId>
              </a:tblPr>
              <a:tblGrid>
                <a:gridCol w="3017582">
                  <a:extLst>
                    <a:ext uri="{9D8B030D-6E8A-4147-A177-3AD203B41FA5}">
                      <a16:colId xmlns="" xmlns:a16="http://schemas.microsoft.com/office/drawing/2014/main" val="20000"/>
                    </a:ext>
                  </a:extLst>
                </a:gridCol>
                <a:gridCol w="4006043">
                  <a:extLst>
                    <a:ext uri="{9D8B030D-6E8A-4147-A177-3AD203B41FA5}">
                      <a16:colId xmlns="" xmlns:a16="http://schemas.microsoft.com/office/drawing/2014/main" val="20001"/>
                    </a:ext>
                  </a:extLst>
                </a:gridCol>
                <a:gridCol w="2648174">
                  <a:extLst>
                    <a:ext uri="{9D8B030D-6E8A-4147-A177-3AD203B41FA5}">
                      <a16:colId xmlns="" xmlns:a16="http://schemas.microsoft.com/office/drawing/2014/main" val="20002"/>
                    </a:ext>
                  </a:extLst>
                </a:gridCol>
              </a:tblGrid>
              <a:tr h="56881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Backup Destination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Description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Retention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3814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Both Cloud Storage and Local Storage</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Backups are created automatically and stored both on local compute node storage and on an Oracle Storage Cloud Service container.</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30 days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7 most recent days’ backups available on local storage</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2"/>
                    </a:solidFill>
                  </a:tcPr>
                </a:tc>
                <a:extLst>
                  <a:ext uri="{0D108BD9-81ED-4DB2-BD59-A6C34878D82A}">
                    <a16:rowId xmlns="" xmlns:a16="http://schemas.microsoft.com/office/drawing/2014/main" val="10001"/>
                  </a:ext>
                </a:extLst>
              </a:tr>
              <a:tr h="109699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Cloud Storage Only</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Backups are created automatically and stored only on </a:t>
                      </a:r>
                      <a:r>
                        <a:rPr kumimoji="0" lang="fr-FR" sz="1900" u="none" strike="noStrike" cap="none" normalizeH="0" baseline="0" dirty="0">
                          <a:ln>
                            <a:noFill/>
                          </a:ln>
                          <a:solidFill>
                            <a:srgbClr val="000000"/>
                          </a:solidFill>
                          <a:effectLst/>
                        </a:rPr>
                        <a:t>an Oracle Storage Cloud Service container.</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30 days</a:t>
                      </a: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None</a:t>
                      </a: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No backups are created.</a:t>
                      </a: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900" b="0" i="0" u="none" strike="noStrike" cap="none" normalizeH="0" baseline="0" dirty="0">
                        <a:ln>
                          <a:noFill/>
                        </a:ln>
                        <a:solidFill>
                          <a:schemeClr val="tx1"/>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bg2"/>
                    </a:solidFill>
                  </a:tcPr>
                </a:tc>
                <a:extLst>
                  <a:ext uri="{0D108BD9-81ED-4DB2-BD59-A6C34878D82A}">
                    <a16:rowId xmlns="" xmlns:a16="http://schemas.microsoft.com/office/drawing/2014/main" val="10003"/>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4012" y="373560"/>
            <a:ext cx="1066800" cy="883739"/>
          </a:xfrm>
          <a:prstGeom prst="rect">
            <a:avLst/>
          </a:prstGeom>
        </p:spPr>
      </p:pic>
    </p:spTree>
    <p:custDataLst>
      <p:tags r:id="rId1"/>
    </p:custDataLst>
    <p:extLst>
      <p:ext uri="{BB962C8B-B14F-4D97-AF65-F5344CB8AC3E}">
        <p14:creationId xmlns:p14="http://schemas.microsoft.com/office/powerpoint/2010/main" val="326802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4993" y="1066800"/>
            <a:ext cx="10529451" cy="5156023"/>
            <a:chOff x="761209" y="855663"/>
            <a:chExt cx="5485646" cy="3336997"/>
          </a:xfrm>
        </p:grpSpPr>
        <p:sp>
          <p:nvSpPr>
            <p:cNvPr id="6" name="Freeform 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 name="Rounded Rectangle 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684539" y="243854"/>
            <a:ext cx="8990230" cy="168274"/>
          </a:xfrm>
        </p:spPr>
        <p:txBody>
          <a:bodyPr>
            <a:normAutofit fontScale="90000"/>
          </a:bodyPr>
          <a:lstStyle/>
          <a:p>
            <a:pPr eaLnBrk="1" hangingPunct="1"/>
            <a:r>
              <a:rPr lang="en-US" dirty="0"/>
              <a:t>Backup Configuration</a:t>
            </a:r>
            <a:endParaRPr lang="en-US" altLang="es-MX" dirty="0"/>
          </a:p>
        </p:txBody>
      </p:sp>
      <p:sp>
        <p:nvSpPr>
          <p:cNvPr id="9219" name="Content Placeholder 9"/>
          <p:cNvSpPr>
            <a:spLocks noGrp="1"/>
          </p:cNvSpPr>
          <p:nvPr>
            <p:ph idx="1"/>
          </p:nvPr>
        </p:nvSpPr>
        <p:spPr>
          <a:xfrm>
            <a:off x="1262775" y="1242485"/>
            <a:ext cx="9663274" cy="4472515"/>
          </a:xfrm>
        </p:spPr>
        <p:txBody>
          <a:bodyPr>
            <a:normAutofit lnSpcReduction="10000"/>
          </a:bodyPr>
          <a:lstStyle/>
          <a:p>
            <a:pPr lvl="1">
              <a:buClr>
                <a:schemeClr val="accent1"/>
              </a:buClr>
              <a:defRPr/>
            </a:pPr>
            <a:r>
              <a:rPr lang="en-US" dirty="0"/>
              <a:t>Full (level 0) backup of the database followed by rolling incremental (level 1) backups on a seven-day cycle</a:t>
            </a:r>
          </a:p>
          <a:p>
            <a:pPr lvl="1">
              <a:buClr>
                <a:schemeClr val="accent1"/>
              </a:buClr>
              <a:defRPr/>
            </a:pPr>
            <a:r>
              <a:rPr lang="en-US" dirty="0"/>
              <a:t>Full backup of selected database configuration files</a:t>
            </a:r>
          </a:p>
          <a:p>
            <a:pPr lvl="1">
              <a:buClr>
                <a:schemeClr val="accent1"/>
              </a:buClr>
              <a:defRPr/>
            </a:pPr>
            <a:r>
              <a:rPr lang="en-US" dirty="0"/>
              <a:t>Full backup of selected system files</a:t>
            </a:r>
          </a:p>
          <a:p>
            <a:pPr lvl="1">
              <a:buClr>
                <a:schemeClr val="accent1"/>
              </a:buClr>
              <a:defRPr/>
            </a:pPr>
            <a:r>
              <a:rPr lang="en-US" dirty="0"/>
              <a:t>Automatic backups daily at a time between 11 PM (23:00) and 3 AM (03:00), with the specific time set during database deployment creation</a:t>
            </a:r>
          </a:p>
          <a:p>
            <a:pPr lvl="1">
              <a:buClr>
                <a:schemeClr val="accent1"/>
              </a:buClr>
              <a:defRPr/>
            </a:pPr>
            <a:r>
              <a:rPr lang="en-US" dirty="0"/>
              <a:t>Encryption:</a:t>
            </a:r>
          </a:p>
          <a:p>
            <a:pPr lvl="2">
              <a:buClr>
                <a:schemeClr val="accent1"/>
              </a:buClr>
              <a:defRPr/>
            </a:pPr>
            <a:r>
              <a:rPr lang="en-US" dirty="0"/>
              <a:t>Both Cloud Storage and Local Storage: All backups to cloud storage are encrypted; backups of Enterprise Edition databases to local storage are encrypted; backups of Standard Edition databases to local storage are not encrypted.</a:t>
            </a:r>
          </a:p>
          <a:p>
            <a:pPr lvl="2">
              <a:buClr>
                <a:schemeClr val="accent1"/>
              </a:buClr>
              <a:defRPr/>
            </a:pPr>
            <a:r>
              <a:rPr lang="en-US" dirty="0"/>
              <a:t>Cloud Storage Only: All backups to cloud storage are encrypted.</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2612" y="250480"/>
            <a:ext cx="1057820" cy="876300"/>
          </a:xfrm>
          <a:prstGeom prst="rect">
            <a:avLst/>
          </a:prstGeom>
        </p:spPr>
      </p:pic>
    </p:spTree>
    <p:custDataLst>
      <p:tags r:id="rId1"/>
    </p:custDataLst>
    <p:extLst>
      <p:ext uri="{BB962C8B-B14F-4D97-AF65-F5344CB8AC3E}">
        <p14:creationId xmlns:p14="http://schemas.microsoft.com/office/powerpoint/2010/main" val="1861504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7984" y="1447800"/>
            <a:ext cx="9572228" cy="4261176"/>
            <a:chOff x="761209" y="855663"/>
            <a:chExt cx="5485646" cy="3336997"/>
          </a:xfrm>
        </p:grpSpPr>
        <p:sp>
          <p:nvSpPr>
            <p:cNvPr id="6" name="Freeform 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 name="Rounded Rectangle 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455612" y="-15108"/>
            <a:ext cx="9904630" cy="777874"/>
          </a:xfrm>
        </p:spPr>
        <p:txBody>
          <a:bodyPr/>
          <a:lstStyle/>
          <a:p>
            <a:pPr eaLnBrk="1" hangingPunct="1"/>
            <a:r>
              <a:rPr lang="en-US" dirty="0"/>
              <a:t>Creating an On-Demand Backup</a:t>
            </a:r>
            <a:endParaRPr lang="en-US" altLang="es-MX" dirty="0"/>
          </a:p>
        </p:txBody>
      </p:sp>
      <p:sp>
        <p:nvSpPr>
          <p:cNvPr id="9219" name="Content Placeholder 9"/>
          <p:cNvSpPr>
            <a:spLocks noGrp="1"/>
          </p:cNvSpPr>
          <p:nvPr>
            <p:ph idx="1"/>
          </p:nvPr>
        </p:nvSpPr>
        <p:spPr>
          <a:xfrm>
            <a:off x="2177175" y="2328104"/>
            <a:ext cx="7834474" cy="1862896"/>
          </a:xfrm>
        </p:spPr>
        <p:txBody>
          <a:bodyPr/>
          <a:lstStyle/>
          <a:p>
            <a:pPr lvl="1">
              <a:buClr>
                <a:schemeClr val="accent1"/>
              </a:buClr>
              <a:defRPr/>
            </a:pPr>
            <a:r>
              <a:rPr lang="en-US" dirty="0"/>
              <a:t>Click “Backup Now” on the Oracle Database Cloud Service Instance Administration page.</a:t>
            </a:r>
          </a:p>
          <a:p>
            <a:pPr lvl="1">
              <a:buClr>
                <a:schemeClr val="accent1"/>
              </a:buClr>
              <a:defRPr/>
            </a:pPr>
            <a:r>
              <a:rPr lang="en-US" dirty="0"/>
              <a:t>Command-line interfaces for backups:</a:t>
            </a:r>
          </a:p>
          <a:p>
            <a:pPr lvl="2">
              <a:buClr>
                <a:schemeClr val="accent1"/>
              </a:buClr>
              <a:defRPr/>
            </a:pPr>
            <a:r>
              <a:rPr lang="en-US" dirty="0"/>
              <a:t>For single-instance databases, use the </a:t>
            </a:r>
            <a:r>
              <a:rPr lang="en-US" dirty="0">
                <a:latin typeface="Courier New" panose="02070309020205020404" pitchFamily="49" charset="0"/>
                <a:cs typeface="Courier New" panose="02070309020205020404" pitchFamily="49" charset="0"/>
              </a:rPr>
              <a:t>bkup_api</a:t>
            </a:r>
            <a:r>
              <a:rPr lang="en-US" dirty="0"/>
              <a:t> utility.</a:t>
            </a:r>
          </a:p>
          <a:p>
            <a:pPr lvl="2">
              <a:buClr>
                <a:schemeClr val="accent1"/>
              </a:buClr>
              <a:defRPr/>
            </a:pPr>
            <a:r>
              <a:rPr lang="en-US" dirty="0"/>
              <a:t>For RAC databases, use the </a:t>
            </a:r>
            <a:r>
              <a:rPr lang="en-US" dirty="0">
                <a:latin typeface="Courier New" panose="02070309020205020404" pitchFamily="49" charset="0"/>
                <a:cs typeface="Courier New" panose="02070309020205020404" pitchFamily="49" charset="0"/>
              </a:rPr>
              <a:t>raccli</a:t>
            </a:r>
            <a:r>
              <a:rPr lang="en-US" dirty="0"/>
              <a:t> utility.</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0212" y="379779"/>
            <a:ext cx="1149804" cy="952500"/>
          </a:xfrm>
          <a:prstGeom prst="rect">
            <a:avLst/>
          </a:prstGeom>
        </p:spPr>
      </p:pic>
    </p:spTree>
    <p:custDataLst>
      <p:tags r:id="rId1"/>
    </p:custDataLst>
    <p:extLst>
      <p:ext uri="{BB962C8B-B14F-4D97-AF65-F5344CB8AC3E}">
        <p14:creationId xmlns:p14="http://schemas.microsoft.com/office/powerpoint/2010/main" val="177227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608012" y="152400"/>
            <a:ext cx="9593026" cy="473074"/>
          </a:xfrm>
        </p:spPr>
        <p:txBody>
          <a:bodyPr>
            <a:normAutofit fontScale="90000"/>
          </a:bodyPr>
          <a:lstStyle/>
          <a:p>
            <a:pPr eaLnBrk="1" hangingPunct="1"/>
            <a:r>
              <a:rPr lang="en-US" altLang="en-US" dirty="0"/>
              <a:t>Customizing the Backup Configuration</a:t>
            </a:r>
          </a:p>
        </p:txBody>
      </p:sp>
      <p:graphicFrame>
        <p:nvGraphicFramePr>
          <p:cNvPr id="5" name=" 1"/>
          <p:cNvGraphicFramePr>
            <a:graphicFrameLocks noGrp="1"/>
          </p:cNvGraphicFramePr>
          <p:nvPr>
            <p:extLst>
              <p:ext uri="{D42A27DB-BD31-4B8C-83A1-F6EECF244321}">
                <p14:modId xmlns:p14="http://schemas.microsoft.com/office/powerpoint/2010/main" val="4224982594"/>
              </p:ext>
            </p:extLst>
          </p:nvPr>
        </p:nvGraphicFramePr>
        <p:xfrm>
          <a:off x="760412" y="1524000"/>
          <a:ext cx="10133172" cy="4632512"/>
        </p:xfrm>
        <a:graphic>
          <a:graphicData uri="http://schemas.openxmlformats.org/drawingml/2006/table">
            <a:tbl>
              <a:tblPr firstRow="1" firstCol="1" bandRow="1">
                <a:tableStyleId>{5FD0F851-EC5A-4D38-B0AD-8093EC10F338}</a:tableStyleId>
              </a:tblPr>
              <a:tblGrid>
                <a:gridCol w="2930902">
                  <a:extLst>
                    <a:ext uri="{9D8B030D-6E8A-4147-A177-3AD203B41FA5}">
                      <a16:colId xmlns="" xmlns:a16="http://schemas.microsoft.com/office/drawing/2014/main" val="20000"/>
                    </a:ext>
                  </a:extLst>
                </a:gridCol>
                <a:gridCol w="3544669">
                  <a:extLst>
                    <a:ext uri="{9D8B030D-6E8A-4147-A177-3AD203B41FA5}">
                      <a16:colId xmlns="" xmlns:a16="http://schemas.microsoft.com/office/drawing/2014/main" val="20001"/>
                    </a:ext>
                  </a:extLst>
                </a:gridCol>
                <a:gridCol w="3657601">
                  <a:extLst>
                    <a:ext uri="{9D8B030D-6E8A-4147-A177-3AD203B41FA5}">
                      <a16:colId xmlns="" xmlns:a16="http://schemas.microsoft.com/office/drawing/2014/main" val="20002"/>
                    </a:ext>
                  </a:extLst>
                </a:gridCol>
              </a:tblGrid>
              <a:tr h="4114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Customization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Description</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558CCD"/>
                          </a:solidFill>
                          <a:effectLst/>
                        </a:rPr>
                        <a:t>Utility to Use or File to Edit</a:t>
                      </a:r>
                      <a:endParaRPr kumimoji="0" lang="en-US" sz="2100" b="1" i="0" u="none" strike="noStrike" cap="none" normalizeH="0" baseline="0" dirty="0">
                        <a:ln>
                          <a:noFill/>
                        </a:ln>
                        <a:solidFill>
                          <a:srgbClr val="558CCD"/>
                        </a:solidFill>
                        <a:effectLst/>
                        <a:latin typeface="Arial" pitchFamily="34" charset="0"/>
                      </a:endParaRPr>
                    </a:p>
                  </a:txBody>
                  <a:tcPr marL="121888" marR="121888" marT="121888" marB="121888" horzOverflow="overflow">
                    <a:solidFill>
                      <a:schemeClr val="bg1"/>
                    </a:solidFill>
                  </a:tcPr>
                </a:tc>
                <a:extLst>
                  <a:ext uri="{0D108BD9-81ED-4DB2-BD59-A6C34878D82A}">
                    <a16:rowId xmlns="" xmlns:a16="http://schemas.microsoft.com/office/drawing/2014/main" val="10000"/>
                  </a:ext>
                </a:extLst>
              </a:tr>
              <a:tr h="8125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Backup Configuration Settings</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Persistent configuration settings</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Recovery Manager (RMAN)</a:t>
                      </a:r>
                    </a:p>
                  </a:txBody>
                  <a:tcPr marL="121888" marR="121888" marT="121888" marB="121888" anchor="ctr" horzOverflow="overflow">
                    <a:solidFill>
                      <a:schemeClr val="bg2"/>
                    </a:solidFill>
                  </a:tcPr>
                </a:tc>
                <a:extLst>
                  <a:ext uri="{0D108BD9-81ED-4DB2-BD59-A6C34878D82A}">
                    <a16:rowId xmlns="" xmlns:a16="http://schemas.microsoft.com/office/drawing/2014/main" val="10001"/>
                  </a:ext>
                </a:extLst>
              </a:tr>
              <a:tr h="8125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System Files</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System files and directories</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/home/oracle/bkup/oscfg.spec</a:t>
                      </a:r>
                      <a:r>
                        <a:rPr kumimoji="0" lang="en-US" sz="1900" b="0" i="0" u="none" strike="noStrike" cap="none" normalizeH="0" baseline="0" dirty="0">
                          <a:ln>
                            <a:noFill/>
                          </a:ln>
                          <a:solidFill>
                            <a:srgbClr val="000000"/>
                          </a:solidFill>
                          <a:effectLst/>
                          <a:latin typeface="Arial" pitchFamily="34" charset="0"/>
                        </a:rPr>
                        <a:t> file</a:t>
                      </a:r>
                    </a:p>
                  </a:txBody>
                  <a:tcPr marL="121888" marR="121888" marT="121888" marB="121888" anchor="ctr" horzOverflow="overflow"/>
                </a:tc>
                <a:extLst>
                  <a:ext uri="{0D108BD9-81ED-4DB2-BD59-A6C34878D82A}">
                    <a16:rowId xmlns="" xmlns:a16="http://schemas.microsoft.com/office/drawing/2014/main" val="10002"/>
                  </a:ext>
                </a:extLst>
              </a:tr>
              <a:tr h="8125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Database Configuration Files</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Wallet, initialization parameter, network configuration files</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/home/oracle/bkup/dbcfg.spec</a:t>
                      </a:r>
                      <a:r>
                        <a:rPr kumimoji="0" lang="en-US" sz="1900" b="0" i="0" u="none" strike="noStrike" cap="none" normalizeH="0" baseline="0" dirty="0">
                          <a:ln>
                            <a:noFill/>
                          </a:ln>
                          <a:solidFill>
                            <a:srgbClr val="000000"/>
                          </a:solidFill>
                          <a:effectLst/>
                          <a:latin typeface="Arial" pitchFamily="34" charset="0"/>
                        </a:rPr>
                        <a:t> file</a:t>
                      </a:r>
                    </a:p>
                  </a:txBody>
                  <a:tcPr marL="121888" marR="121888" marT="121888" marB="121888" anchor="ctr" horzOverflow="overflow">
                    <a:solidFill>
                      <a:schemeClr val="bg2"/>
                    </a:solidFill>
                  </a:tcPr>
                </a:tc>
                <a:extLst>
                  <a:ext uri="{0D108BD9-81ED-4DB2-BD59-A6C34878D82A}">
                    <a16:rowId xmlns="" xmlns:a16="http://schemas.microsoft.com/office/drawing/2014/main" val="10003"/>
                  </a:ext>
                </a:extLst>
              </a:tr>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Retention Period</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Backup retention period (days)</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bkup_api</a:t>
                      </a:r>
                      <a:r>
                        <a:rPr kumimoji="0" lang="en-US" sz="1900" b="0" i="0" u="none" strike="noStrike" cap="none" normalizeH="0" baseline="0" dirty="0">
                          <a:ln>
                            <a:noFill/>
                          </a:ln>
                          <a:solidFill>
                            <a:srgbClr val="000000"/>
                          </a:solidFill>
                          <a:effectLst/>
                          <a:latin typeface="Arial" pitchFamily="34" charset="0"/>
                        </a:rPr>
                        <a:t> utility</a:t>
                      </a:r>
                    </a:p>
                  </a:txBody>
                  <a:tcPr marL="121888" marR="121888" marT="121888" marB="121888" anchor="ctr" horzOverflow="overflow"/>
                </a:tc>
                <a:extLst>
                  <a:ext uri="{0D108BD9-81ED-4DB2-BD59-A6C34878D82A}">
                    <a16:rowId xmlns="" xmlns:a16="http://schemas.microsoft.com/office/drawing/2014/main" val="10004"/>
                  </a:ext>
                </a:extLst>
              </a:tr>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Cycle Period</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Backup cycle period (days)</a:t>
                      </a:r>
                    </a:p>
                  </a:txBody>
                  <a:tcPr marL="121888" marR="121888" marT="121888" marB="121888" anchor="ctr" horzOverflow="overflow">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defRPr/>
                      </a:pPr>
                      <a:r>
                        <a:rPr kumimoji="0" lang="en-US" sz="1900" b="0" i="0" u="none" strike="noStrike" cap="none" normalizeH="0" baseline="0" dirty="0">
                          <a:ln>
                            <a:noFill/>
                          </a:ln>
                          <a:solidFill>
                            <a:srgbClr val="000000"/>
                          </a:solidFill>
                          <a:effectLst/>
                          <a:latin typeface="Courier New" pitchFamily="49" charset="0"/>
                          <a:cs typeface="Courier New" pitchFamily="49" charset="0"/>
                        </a:rPr>
                        <a:t>bkup_api</a:t>
                      </a:r>
                      <a:r>
                        <a:rPr kumimoji="0" lang="en-US" sz="1900" b="0" i="0" u="none" strike="noStrike" cap="none" normalizeH="0" baseline="0" dirty="0">
                          <a:ln>
                            <a:noFill/>
                          </a:ln>
                          <a:solidFill>
                            <a:srgbClr val="000000"/>
                          </a:solidFill>
                          <a:effectLst/>
                          <a:latin typeface="Arial" pitchFamily="34" charset="0"/>
                        </a:rPr>
                        <a:t> utility</a:t>
                      </a:r>
                    </a:p>
                  </a:txBody>
                  <a:tcPr marL="121888" marR="121888" marT="121888" marB="121888" anchor="ctr" horzOverflow="overflow">
                    <a:solidFill>
                      <a:schemeClr val="bg2"/>
                    </a:solidFill>
                  </a:tcPr>
                </a:tc>
                <a:extLst>
                  <a:ext uri="{0D108BD9-81ED-4DB2-BD59-A6C34878D82A}">
                    <a16:rowId xmlns="" xmlns:a16="http://schemas.microsoft.com/office/drawing/2014/main" val="10005"/>
                  </a:ext>
                </a:extLst>
              </a:tr>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000000"/>
                          </a:solidFill>
                          <a:effectLst/>
                          <a:latin typeface="Arial" pitchFamily="34" charset="0"/>
                        </a:rPr>
                        <a:t>Frequency</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Time that </a:t>
                      </a:r>
                      <a:r>
                        <a:rPr kumimoji="0" lang="en-US" sz="1900" b="0" i="0" u="none" strike="noStrike" cap="none" normalizeH="0" baseline="0" dirty="0">
                          <a:ln>
                            <a:noFill/>
                          </a:ln>
                          <a:solidFill>
                            <a:srgbClr val="000000"/>
                          </a:solidFill>
                          <a:effectLst/>
                          <a:latin typeface="Courier New" pitchFamily="49" charset="0"/>
                          <a:cs typeface="Courier New" pitchFamily="49" charset="0"/>
                        </a:rPr>
                        <a:t>bkup_api</a:t>
                      </a:r>
                      <a:r>
                        <a:rPr kumimoji="0" lang="en-US" sz="1900" b="0" i="0" u="none" strike="noStrike" cap="none" normalizeH="0" baseline="0" dirty="0">
                          <a:ln>
                            <a:noFill/>
                          </a:ln>
                          <a:solidFill>
                            <a:srgbClr val="000000"/>
                          </a:solidFill>
                          <a:effectLst/>
                          <a:latin typeface="Arial" pitchFamily="34" charset="0"/>
                        </a:rPr>
                        <a:t> is run</a:t>
                      </a:r>
                    </a:p>
                  </a:txBody>
                  <a:tcPr marL="121888" marR="121888" marT="121888" marB="121888"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/etc/crontab</a:t>
                      </a:r>
                      <a:r>
                        <a:rPr kumimoji="0" lang="en-US" sz="1900" b="0" i="0" u="none" strike="noStrike" cap="none" normalizeH="0" baseline="0" dirty="0">
                          <a:ln>
                            <a:noFill/>
                          </a:ln>
                          <a:solidFill>
                            <a:srgbClr val="000000"/>
                          </a:solidFill>
                          <a:effectLst/>
                          <a:latin typeface="Arial" pitchFamily="34" charset="0"/>
                        </a:rPr>
                        <a:t> file</a:t>
                      </a:r>
                    </a:p>
                  </a:txBody>
                  <a:tcPr marL="121888" marR="121888" marT="121888" marB="121888" anchor="ctr" horzOverflow="overflow"/>
                </a:tc>
                <a:extLst>
                  <a:ext uri="{0D108BD9-81ED-4DB2-BD59-A6C34878D82A}">
                    <a16:rowId xmlns="" xmlns:a16="http://schemas.microsoft.com/office/drawing/2014/main" val="10006"/>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8812" y="457200"/>
            <a:ext cx="997404" cy="826252"/>
          </a:xfrm>
          <a:prstGeom prst="rect">
            <a:avLst/>
          </a:prstGeom>
        </p:spPr>
      </p:pic>
    </p:spTree>
    <p:custDataLst>
      <p:tags r:id="rId1"/>
    </p:custDataLst>
    <p:extLst>
      <p:ext uri="{BB962C8B-B14F-4D97-AF65-F5344CB8AC3E}">
        <p14:creationId xmlns:p14="http://schemas.microsoft.com/office/powerpoint/2010/main" val="242213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550264"/>
          </a:xfrm>
        </p:spPr>
        <p:txBody>
          <a:bodyPr/>
          <a:lstStyle/>
          <a:p>
            <a:r>
              <a:rPr lang="en-US" dirty="0"/>
              <a:t>In this lesson, you should have learned how to:</a:t>
            </a:r>
          </a:p>
          <a:p>
            <a:pPr lvl="1"/>
            <a:r>
              <a:rPr lang="en-US" dirty="0"/>
              <a:t>Create consistent database backups</a:t>
            </a:r>
          </a:p>
          <a:p>
            <a:pPr lvl="1"/>
            <a:r>
              <a:rPr lang="en-US" dirty="0"/>
              <a:t>Back up your database without shutting it down</a:t>
            </a:r>
          </a:p>
          <a:p>
            <a:pPr lvl="1"/>
            <a:r>
              <a:rPr lang="en-US" dirty="0"/>
              <a:t>Create incremental backups</a:t>
            </a:r>
          </a:p>
          <a:p>
            <a:pPr lvl="1"/>
            <a:r>
              <a:rPr lang="en-US" dirty="0"/>
              <a:t>Modify the DBCS default backup configuration</a:t>
            </a:r>
          </a:p>
          <a:p>
            <a:pPr lvl="1"/>
            <a:r>
              <a:rPr lang="en-US" dirty="0"/>
              <a:t>Create DBCS backups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18: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2111682"/>
          </a:xfrm>
        </p:spPr>
        <p:txBody>
          <a:bodyPr/>
          <a:lstStyle/>
          <a:p>
            <a:pPr lvl="1">
              <a:buClr>
                <a:schemeClr val="accent1"/>
              </a:buClr>
            </a:pPr>
            <a:r>
              <a:rPr lang="en-US" dirty="0"/>
              <a:t>18-1: Backing Up the Control File</a:t>
            </a:r>
          </a:p>
          <a:p>
            <a:pPr lvl="1">
              <a:buClr>
                <a:schemeClr val="accent1"/>
              </a:buClr>
            </a:pPr>
            <a:r>
              <a:rPr lang="en-US" dirty="0"/>
              <a:t>18-2: Verifying Automatic Backups of the Control File and SPFILE</a:t>
            </a:r>
          </a:p>
          <a:p>
            <a:pPr lvl="1">
              <a:buClr>
                <a:schemeClr val="accent1"/>
              </a:buClr>
            </a:pPr>
            <a:r>
              <a:rPr lang="en-US" dirty="0"/>
              <a:t>18-3: Checking Storage Availability</a:t>
            </a:r>
          </a:p>
          <a:p>
            <a:pPr lvl="1">
              <a:buClr>
                <a:schemeClr val="accent1"/>
              </a:buClr>
            </a:pPr>
            <a:r>
              <a:rPr lang="en-US" dirty="0"/>
              <a:t>18-4: Creating a Whole Database Backup</a:t>
            </a:r>
          </a:p>
          <a:p>
            <a:pPr lvl="1">
              <a:buClr>
                <a:schemeClr val="accent1"/>
              </a:buClr>
            </a:pPr>
            <a:r>
              <a:rPr lang="en-US" dirty="0"/>
              <a:t>18-5: Creating a Partial Database Backup</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2550264"/>
          </a:xfrm>
        </p:spPr>
        <p:txBody>
          <a:bodyPr/>
          <a:lstStyle/>
          <a:p>
            <a:r>
              <a:rPr lang="en-US" dirty="0"/>
              <a:t>After completing this lesson, you should be able to:</a:t>
            </a:r>
          </a:p>
          <a:p>
            <a:pPr lvl="1"/>
            <a:r>
              <a:rPr lang="en-US" dirty="0"/>
              <a:t>Create consistent database backups</a:t>
            </a:r>
          </a:p>
          <a:p>
            <a:pPr lvl="1"/>
            <a:r>
              <a:rPr lang="en-US" dirty="0"/>
              <a:t>Back up your database without shutting it down</a:t>
            </a:r>
          </a:p>
          <a:p>
            <a:pPr lvl="1"/>
            <a:r>
              <a:rPr lang="en-US" dirty="0"/>
              <a:t>Create incremental backups</a:t>
            </a:r>
          </a:p>
          <a:p>
            <a:pPr lvl="1"/>
            <a:r>
              <a:rPr lang="en-US" dirty="0"/>
              <a:t>Modify the DBCS default backup configuration</a:t>
            </a:r>
          </a:p>
          <a:p>
            <a:pPr lvl="1"/>
            <a:r>
              <a:rPr lang="en-US" dirty="0"/>
              <a:t>Create DBCS backups</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Understanding Types of Backups</a:t>
            </a:r>
            <a:endParaRPr lang="en-US" altLang="es-MX" dirty="0"/>
          </a:p>
        </p:txBody>
      </p:sp>
      <p:sp>
        <p:nvSpPr>
          <p:cNvPr id="9219" name="Content Placeholder 9"/>
          <p:cNvSpPr>
            <a:spLocks noGrp="1"/>
          </p:cNvSpPr>
          <p:nvPr>
            <p:ph idx="1"/>
          </p:nvPr>
        </p:nvSpPr>
        <p:spPr>
          <a:xfrm>
            <a:off x="622138" y="1242485"/>
            <a:ext cx="10944549" cy="2111682"/>
          </a:xfrm>
        </p:spPr>
        <p:txBody>
          <a:bodyPr/>
          <a:lstStyle/>
          <a:p>
            <a:pPr>
              <a:defRPr/>
            </a:pPr>
            <a:r>
              <a:rPr lang="en-US" dirty="0">
                <a:latin typeface="+mn-lt"/>
              </a:rPr>
              <a:t>You can understand different types of backups by becoming familiar with these concepts:</a:t>
            </a:r>
          </a:p>
          <a:p>
            <a:pPr lvl="1">
              <a:defRPr/>
            </a:pPr>
            <a:r>
              <a:rPr lang="en-US" dirty="0">
                <a:latin typeface="+mn-lt"/>
              </a:rPr>
              <a:t>Backup terminology</a:t>
            </a:r>
          </a:p>
          <a:p>
            <a:pPr lvl="1">
              <a:defRPr/>
            </a:pPr>
            <a:r>
              <a:rPr lang="en-US" dirty="0">
                <a:latin typeface="+mn-lt"/>
              </a:rPr>
              <a:t>Types of </a:t>
            </a:r>
            <a:r>
              <a:rPr lang="en-US" dirty="0"/>
              <a:t>b</a:t>
            </a:r>
            <a:r>
              <a:rPr lang="en-US" dirty="0">
                <a:latin typeface="+mn-lt"/>
              </a:rPr>
              <a:t>ackups</a:t>
            </a:r>
          </a:p>
          <a:p>
            <a:pPr lvl="1">
              <a:defRPr/>
            </a:pPr>
            <a:r>
              <a:rPr lang="en-US" dirty="0">
                <a:latin typeface="+mn-lt"/>
              </a:rPr>
              <a:t>RMAN </a:t>
            </a:r>
            <a:r>
              <a:rPr lang="en-US" dirty="0"/>
              <a:t>b</a:t>
            </a:r>
            <a:r>
              <a:rPr lang="en-US" dirty="0">
                <a:latin typeface="+mn-lt"/>
              </a:rPr>
              <a:t>ackup </a:t>
            </a:r>
            <a:r>
              <a:rPr lang="en-US" dirty="0"/>
              <a:t>t</a:t>
            </a:r>
            <a:r>
              <a:rPr lang="en-US" dirty="0">
                <a:latin typeface="+mn-lt"/>
              </a:rPr>
              <a:t>ypes</a:t>
            </a:r>
          </a:p>
          <a:p>
            <a:pPr>
              <a:defRPr/>
            </a:pPr>
            <a:endParaRPr lang="en-US" dirty="0">
              <a:latin typeface="+mn-lt"/>
            </a:endParaRPr>
          </a:p>
        </p:txBody>
      </p:sp>
    </p:spTree>
    <p:custDataLst>
      <p:tags r:id="rId1"/>
    </p:custDataLst>
    <p:extLst>
      <p:ext uri="{BB962C8B-B14F-4D97-AF65-F5344CB8AC3E}">
        <p14:creationId xmlns:p14="http://schemas.microsoft.com/office/powerpoint/2010/main" val="340313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3"/>
          <p:cNvSpPr>
            <a:spLocks noGrp="1" noChangeArrowheads="1"/>
          </p:cNvSpPr>
          <p:nvPr>
            <p:ph type="title"/>
          </p:nvPr>
        </p:nvSpPr>
        <p:spPr/>
        <p:txBody>
          <a:bodyPr/>
          <a:lstStyle/>
          <a:p>
            <a:pPr eaLnBrk="1" hangingPunct="1"/>
            <a:r>
              <a:rPr lang="en-US" altLang="en-US" dirty="0"/>
              <a:t>Backup </a:t>
            </a:r>
            <a:r>
              <a:rPr lang="en-US" altLang="en-US" dirty="0" smtClean="0"/>
              <a:t>Terminology</a:t>
            </a:r>
            <a:br>
              <a:rPr lang="en-US" altLang="en-US" dirty="0" smtClean="0"/>
            </a:br>
            <a:endParaRPr lang="en-US" altLang="en-US" dirty="0"/>
          </a:p>
        </p:txBody>
      </p:sp>
      <p:sp>
        <p:nvSpPr>
          <p:cNvPr id="9219" name="Rectangle 44"/>
          <p:cNvSpPr>
            <a:spLocks noGrp="1" noChangeArrowheads="1"/>
          </p:cNvSpPr>
          <p:nvPr>
            <p:ph idx="1"/>
          </p:nvPr>
        </p:nvSpPr>
        <p:spPr>
          <a:xfrm>
            <a:off x="622138" y="1242485"/>
            <a:ext cx="10944549" cy="4130697"/>
          </a:xfrm>
        </p:spPr>
        <p:txBody>
          <a:bodyPr/>
          <a:lstStyle/>
          <a:p>
            <a:pPr lvl="1" eaLnBrk="1" hangingPunct="1"/>
            <a:r>
              <a:rPr lang="en-US" altLang="en-US" i="1" dirty="0"/>
              <a:t>Backup strategy </a:t>
            </a:r>
            <a:r>
              <a:rPr lang="en-US" altLang="en-US" dirty="0"/>
              <a:t>may include:</a:t>
            </a:r>
          </a:p>
          <a:p>
            <a:pPr lvl="2" eaLnBrk="1" hangingPunct="1"/>
            <a:r>
              <a:rPr lang="en-US" altLang="en-US" dirty="0"/>
              <a:t>The entire database (whole)</a:t>
            </a:r>
          </a:p>
          <a:p>
            <a:pPr lvl="2" eaLnBrk="1" hangingPunct="1"/>
            <a:r>
              <a:rPr lang="en-US" altLang="en-US" dirty="0"/>
              <a:t>A portion of the database (partial)</a:t>
            </a:r>
          </a:p>
          <a:p>
            <a:pPr lvl="1" eaLnBrk="1" hangingPunct="1"/>
            <a:r>
              <a:rPr lang="en-US" altLang="en-US" i="1" dirty="0"/>
              <a:t>Backup type </a:t>
            </a:r>
            <a:r>
              <a:rPr lang="en-US" altLang="en-US" dirty="0"/>
              <a:t>may indicate inclusion of:</a:t>
            </a:r>
          </a:p>
          <a:p>
            <a:pPr lvl="2" eaLnBrk="1" hangingPunct="1"/>
            <a:r>
              <a:rPr lang="en-US" altLang="en-US" dirty="0"/>
              <a:t>All data blocks within your chosen files (full)</a:t>
            </a:r>
          </a:p>
          <a:p>
            <a:pPr lvl="2" eaLnBrk="1" hangingPunct="1"/>
            <a:r>
              <a:rPr lang="en-US" altLang="en-US" dirty="0"/>
              <a:t>Only information that has changed since a previous backup (incremental)</a:t>
            </a:r>
          </a:p>
          <a:p>
            <a:pPr lvl="3" eaLnBrk="1" hangingPunct="1"/>
            <a:r>
              <a:rPr lang="en-US" altLang="en-US" dirty="0"/>
              <a:t>Cumulative (changes since last level 0)</a:t>
            </a:r>
          </a:p>
          <a:p>
            <a:pPr lvl="3" eaLnBrk="1" hangingPunct="1"/>
            <a:r>
              <a:rPr lang="en-US" altLang="en-US" dirty="0"/>
              <a:t>Differential (changes since last incremental)</a:t>
            </a:r>
          </a:p>
          <a:p>
            <a:pPr lvl="1" eaLnBrk="1" hangingPunct="1"/>
            <a:r>
              <a:rPr lang="en-US" altLang="en-US" i="1" dirty="0"/>
              <a:t>Backup mode </a:t>
            </a:r>
            <a:r>
              <a:rPr lang="en-US" altLang="en-US" dirty="0"/>
              <a:t>may be:</a:t>
            </a:r>
          </a:p>
          <a:p>
            <a:pPr lvl="2" eaLnBrk="1" hangingPunct="1"/>
            <a:r>
              <a:rPr lang="en-US" altLang="en-US" dirty="0"/>
              <a:t>Offline (consistent, cold)</a:t>
            </a:r>
          </a:p>
          <a:p>
            <a:pPr lvl="2" eaLnBrk="1" hangingPunct="1"/>
            <a:r>
              <a:rPr lang="en-US" altLang="en-US" dirty="0"/>
              <a:t>Online (inconsistent, hot)</a:t>
            </a:r>
          </a:p>
        </p:txBody>
      </p:sp>
      <p:grpSp>
        <p:nvGrpSpPr>
          <p:cNvPr id="9220" name="Group 42"/>
          <p:cNvGrpSpPr>
            <a:grpSpLocks/>
          </p:cNvGrpSpPr>
          <p:nvPr/>
        </p:nvGrpSpPr>
        <p:grpSpPr bwMode="auto">
          <a:xfrm>
            <a:off x="7847012" y="4419600"/>
            <a:ext cx="3506788" cy="1503363"/>
            <a:chOff x="5018088" y="4835525"/>
            <a:chExt cx="3506787" cy="1502905"/>
          </a:xfrm>
        </p:grpSpPr>
        <p:sp>
          <p:nvSpPr>
            <p:cNvPr id="9222" name="Rectangle 4"/>
            <p:cNvSpPr>
              <a:spLocks noChangeArrowheads="1"/>
            </p:cNvSpPr>
            <p:nvPr/>
          </p:nvSpPr>
          <p:spPr bwMode="blackWhite">
            <a:xfrm>
              <a:off x="5018088" y="4835525"/>
              <a:ext cx="3506787" cy="1485900"/>
            </a:xfrm>
            <a:prstGeom prst="rect">
              <a:avLst/>
            </a:prstGeom>
            <a:solidFill>
              <a:schemeClr val="accent1"/>
            </a:soli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sz="1600" b="1" dirty="0">
                <a:solidFill>
                  <a:schemeClr val="bg1"/>
                </a:solidFill>
              </a:endParaRPr>
            </a:p>
            <a:p>
              <a:pPr algn="ctr">
                <a:lnSpc>
                  <a:spcPct val="85000"/>
                </a:lnSpc>
                <a:spcBef>
                  <a:spcPct val="50000"/>
                </a:spcBef>
              </a:pPr>
              <a:endParaRPr lang="en-US" altLang="en-US" sz="1600" b="1" dirty="0">
                <a:solidFill>
                  <a:schemeClr val="bg1"/>
                </a:solidFill>
              </a:endParaRPr>
            </a:p>
            <a:p>
              <a:pPr algn="ctr">
                <a:lnSpc>
                  <a:spcPct val="85000"/>
                </a:lnSpc>
                <a:spcBef>
                  <a:spcPct val="50000"/>
                </a:spcBef>
              </a:pPr>
              <a:endParaRPr lang="en-US" altLang="en-US" sz="1600" b="1" dirty="0">
                <a:solidFill>
                  <a:schemeClr val="bg1"/>
                </a:solidFill>
              </a:endParaRPr>
            </a:p>
            <a:p>
              <a:pPr algn="ctr">
                <a:lnSpc>
                  <a:spcPct val="85000"/>
                </a:lnSpc>
                <a:spcBef>
                  <a:spcPct val="50000"/>
                </a:spcBef>
              </a:pPr>
              <a:endParaRPr lang="en-US" altLang="en-US" sz="1600" b="1" dirty="0">
                <a:solidFill>
                  <a:schemeClr val="bg1"/>
                </a:solidFill>
              </a:endParaRPr>
            </a:p>
            <a:p>
              <a:pPr algn="ctr">
                <a:lnSpc>
                  <a:spcPct val="85000"/>
                </a:lnSpc>
                <a:spcBef>
                  <a:spcPct val="50000"/>
                </a:spcBef>
              </a:pPr>
              <a:r>
                <a:rPr lang="en-US" altLang="en-US" sz="1600" b="1" dirty="0">
                  <a:solidFill>
                    <a:schemeClr val="bg1"/>
                  </a:solidFill>
                </a:rPr>
                <a:t>Database</a:t>
              </a:r>
            </a:p>
          </p:txBody>
        </p:sp>
        <p:sp>
          <p:nvSpPr>
            <p:cNvPr id="9223" name="Rectangle 5"/>
            <p:cNvSpPr>
              <a:spLocks noChangeArrowheads="1"/>
            </p:cNvSpPr>
            <p:nvPr/>
          </p:nvSpPr>
          <p:spPr bwMode="blackWhite">
            <a:xfrm>
              <a:off x="7524750" y="4902200"/>
              <a:ext cx="904875" cy="1368425"/>
            </a:xfrm>
            <a:prstGeom prst="rect">
              <a:avLst/>
            </a:prstGeom>
            <a:solidFill>
              <a:srgbClr val="99CC00"/>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24" name="Rectangle 6"/>
            <p:cNvSpPr>
              <a:spLocks noChangeArrowheads="1"/>
            </p:cNvSpPr>
            <p:nvPr/>
          </p:nvSpPr>
          <p:spPr bwMode="blackWhite">
            <a:xfrm>
              <a:off x="6405563" y="4913313"/>
              <a:ext cx="785812" cy="1096962"/>
            </a:xfrm>
            <a:prstGeom prst="rect">
              <a:avLst/>
            </a:prstGeom>
            <a:solidFill>
              <a:schemeClr val="accent1"/>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25" name="Rectangle 7"/>
            <p:cNvSpPr>
              <a:spLocks noChangeArrowheads="1"/>
            </p:cNvSpPr>
            <p:nvPr/>
          </p:nvSpPr>
          <p:spPr bwMode="blackWhite">
            <a:xfrm>
              <a:off x="5113338" y="4908550"/>
              <a:ext cx="839787" cy="1362075"/>
            </a:xfrm>
            <a:prstGeom prst="rect">
              <a:avLst/>
            </a:prstGeom>
            <a:solidFill>
              <a:srgbClr val="666699"/>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9226" name="Group 8"/>
            <p:cNvGrpSpPr>
              <a:grpSpLocks/>
            </p:cNvGrpSpPr>
            <p:nvPr/>
          </p:nvGrpSpPr>
          <p:grpSpPr bwMode="auto">
            <a:xfrm>
              <a:off x="5238750" y="4948238"/>
              <a:ext cx="601663" cy="1039812"/>
              <a:chOff x="1458" y="2807"/>
              <a:chExt cx="440" cy="851"/>
            </a:xfrm>
          </p:grpSpPr>
          <p:grpSp>
            <p:nvGrpSpPr>
              <p:cNvPr id="9248" name="Group 9"/>
              <p:cNvGrpSpPr>
                <a:grpSpLocks/>
              </p:cNvGrpSpPr>
              <p:nvPr/>
            </p:nvGrpSpPr>
            <p:grpSpPr bwMode="auto">
              <a:xfrm>
                <a:off x="1458" y="3320"/>
                <a:ext cx="436" cy="338"/>
                <a:chOff x="2128" y="3492"/>
                <a:chExt cx="532" cy="412"/>
              </a:xfrm>
            </p:grpSpPr>
            <p:sp>
              <p:nvSpPr>
                <p:cNvPr id="9257" name="Rectangle 1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8" name="Oval 1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9" name="Oval 1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9249" name="Group 13"/>
              <p:cNvGrpSpPr>
                <a:grpSpLocks/>
              </p:cNvGrpSpPr>
              <p:nvPr/>
            </p:nvGrpSpPr>
            <p:grpSpPr bwMode="auto">
              <a:xfrm>
                <a:off x="1462" y="3063"/>
                <a:ext cx="436" cy="338"/>
                <a:chOff x="2128" y="3090"/>
                <a:chExt cx="532" cy="412"/>
              </a:xfrm>
            </p:grpSpPr>
            <p:sp>
              <p:nvSpPr>
                <p:cNvPr id="9254" name="Rectangle 14"/>
                <p:cNvSpPr>
                  <a:spLocks noChangeArrowheads="1"/>
                </p:cNvSpPr>
                <p:nvPr/>
              </p:nvSpPr>
              <p:spPr bwMode="gray">
                <a:xfrm>
                  <a:off x="2128" y="3174"/>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5" name="Oval 15"/>
                <p:cNvSpPr>
                  <a:spLocks noChangeArrowheads="1"/>
                </p:cNvSpPr>
                <p:nvPr/>
              </p:nvSpPr>
              <p:spPr bwMode="gray">
                <a:xfrm>
                  <a:off x="2128" y="3090"/>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6" name="Oval 16"/>
                <p:cNvSpPr>
                  <a:spLocks noChangeArrowheads="1"/>
                </p:cNvSpPr>
                <p:nvPr/>
              </p:nvSpPr>
              <p:spPr bwMode="gray">
                <a:xfrm>
                  <a:off x="2128" y="3344"/>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9250" name="Group 17"/>
              <p:cNvGrpSpPr>
                <a:grpSpLocks/>
              </p:cNvGrpSpPr>
              <p:nvPr/>
            </p:nvGrpSpPr>
            <p:grpSpPr bwMode="auto">
              <a:xfrm>
                <a:off x="1462" y="2807"/>
                <a:ext cx="436" cy="338"/>
                <a:chOff x="2128" y="2685"/>
                <a:chExt cx="532" cy="412"/>
              </a:xfrm>
            </p:grpSpPr>
            <p:sp>
              <p:nvSpPr>
                <p:cNvPr id="9251" name="Rectangle 18"/>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2" name="Oval 19"/>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53" name="Oval 20"/>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9227" name="Rectangle 21"/>
            <p:cNvSpPr>
              <a:spLocks noChangeArrowheads="1"/>
            </p:cNvSpPr>
            <p:nvPr/>
          </p:nvSpPr>
          <p:spPr bwMode="auto">
            <a:xfrm>
              <a:off x="5037138" y="5994400"/>
              <a:ext cx="100488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188" tIns="52388" rIns="103188" bIns="5238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 files</a:t>
              </a:r>
            </a:p>
          </p:txBody>
        </p:sp>
        <p:sp>
          <p:nvSpPr>
            <p:cNvPr id="9228" name="Rectangle 22"/>
            <p:cNvSpPr>
              <a:spLocks noChangeArrowheads="1"/>
            </p:cNvSpPr>
            <p:nvPr/>
          </p:nvSpPr>
          <p:spPr bwMode="auto">
            <a:xfrm>
              <a:off x="7459663" y="5683250"/>
              <a:ext cx="1049337" cy="65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Online redo log files</a:t>
              </a:r>
            </a:p>
          </p:txBody>
        </p:sp>
        <p:sp>
          <p:nvSpPr>
            <p:cNvPr id="9229" name="Rectangle 23"/>
            <p:cNvSpPr>
              <a:spLocks noChangeArrowheads="1"/>
            </p:cNvSpPr>
            <p:nvPr/>
          </p:nvSpPr>
          <p:spPr bwMode="auto">
            <a:xfrm>
              <a:off x="6357938" y="5605463"/>
              <a:ext cx="877887" cy="4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Control files</a:t>
              </a:r>
            </a:p>
          </p:txBody>
        </p:sp>
        <p:grpSp>
          <p:nvGrpSpPr>
            <p:cNvPr id="9230" name="Group 24"/>
            <p:cNvGrpSpPr>
              <a:grpSpLocks/>
            </p:cNvGrpSpPr>
            <p:nvPr/>
          </p:nvGrpSpPr>
          <p:grpSpPr bwMode="auto">
            <a:xfrm>
              <a:off x="6496050" y="4948238"/>
              <a:ext cx="595313" cy="703262"/>
              <a:chOff x="2593" y="2912"/>
              <a:chExt cx="436" cy="604"/>
            </a:xfrm>
          </p:grpSpPr>
          <p:grpSp>
            <p:nvGrpSpPr>
              <p:cNvPr id="9240" name="Group 25"/>
              <p:cNvGrpSpPr>
                <a:grpSpLocks/>
              </p:cNvGrpSpPr>
              <p:nvPr/>
            </p:nvGrpSpPr>
            <p:grpSpPr bwMode="auto">
              <a:xfrm>
                <a:off x="2593" y="3178"/>
                <a:ext cx="436" cy="338"/>
                <a:chOff x="2128" y="3492"/>
                <a:chExt cx="532" cy="412"/>
              </a:xfrm>
            </p:grpSpPr>
            <p:sp>
              <p:nvSpPr>
                <p:cNvPr id="9245" name="Rectangle 26"/>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6" name="Oval 27"/>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7" name="Oval 28"/>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9241" name="Group 29"/>
              <p:cNvGrpSpPr>
                <a:grpSpLocks/>
              </p:cNvGrpSpPr>
              <p:nvPr/>
            </p:nvGrpSpPr>
            <p:grpSpPr bwMode="auto">
              <a:xfrm>
                <a:off x="2593" y="2912"/>
                <a:ext cx="436" cy="338"/>
                <a:chOff x="2128" y="2685"/>
                <a:chExt cx="532" cy="412"/>
              </a:xfrm>
            </p:grpSpPr>
            <p:sp>
              <p:nvSpPr>
                <p:cNvPr id="9242" name="Rectangle 30"/>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3" name="Oval 31"/>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4" name="Oval 32"/>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grpSp>
          <p:nvGrpSpPr>
            <p:cNvPr id="9231" name="Group 33"/>
            <p:cNvGrpSpPr>
              <a:grpSpLocks/>
            </p:cNvGrpSpPr>
            <p:nvPr/>
          </p:nvGrpSpPr>
          <p:grpSpPr bwMode="auto">
            <a:xfrm>
              <a:off x="7686675" y="4940300"/>
              <a:ext cx="595313" cy="736600"/>
              <a:chOff x="2593" y="2912"/>
              <a:chExt cx="436" cy="604"/>
            </a:xfrm>
          </p:grpSpPr>
          <p:grpSp>
            <p:nvGrpSpPr>
              <p:cNvPr id="9232" name="Group 34"/>
              <p:cNvGrpSpPr>
                <a:grpSpLocks/>
              </p:cNvGrpSpPr>
              <p:nvPr/>
            </p:nvGrpSpPr>
            <p:grpSpPr bwMode="auto">
              <a:xfrm>
                <a:off x="2593" y="3178"/>
                <a:ext cx="436" cy="338"/>
                <a:chOff x="2128" y="3492"/>
                <a:chExt cx="532" cy="412"/>
              </a:xfrm>
            </p:grpSpPr>
            <p:sp>
              <p:nvSpPr>
                <p:cNvPr id="9237" name="Rectangle 35"/>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38" name="Oval 36"/>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39" name="Oval 37"/>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9233" name="Group 38"/>
              <p:cNvGrpSpPr>
                <a:grpSpLocks/>
              </p:cNvGrpSpPr>
              <p:nvPr/>
            </p:nvGrpSpPr>
            <p:grpSpPr bwMode="auto">
              <a:xfrm>
                <a:off x="2593" y="2912"/>
                <a:ext cx="436" cy="338"/>
                <a:chOff x="2128" y="2685"/>
                <a:chExt cx="532" cy="412"/>
              </a:xfrm>
            </p:grpSpPr>
            <p:sp>
              <p:nvSpPr>
                <p:cNvPr id="9234" name="Rectangle 39"/>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35" name="Oval 40"/>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36" name="Oval 41"/>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grpSp>
      <p:pic>
        <p:nvPicPr>
          <p:cNvPr id="9221" name="Picture 42" descr="datab032"/>
          <p:cNvPicPr>
            <a:picLocks noChangeAspect="1" noChangeArrowheads="1"/>
          </p:cNvPicPr>
          <p:nvPr/>
        </p:nvPicPr>
        <p:blipFill rotWithShape="1">
          <a:blip r:embed="rId4">
            <a:extLst>
              <a:ext uri="{28A0092B-C50C-407E-A947-70E740481C1C}">
                <a14:useLocalDpi xmlns:a14="http://schemas.microsoft.com/office/drawing/2010/main" val="0"/>
              </a:ext>
            </a:extLst>
          </a:blip>
          <a:srcRect t="-2064" b="-2064"/>
          <a:stretch/>
        </p:blipFill>
        <p:spPr bwMode="auto">
          <a:xfrm>
            <a:off x="9037636" y="1337533"/>
            <a:ext cx="1169987" cy="138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8628595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Understanding Types of </a:t>
            </a:r>
            <a:r>
              <a:rPr lang="en-US" altLang="en-US" dirty="0" smtClean="0"/>
              <a:t>Backups</a:t>
            </a:r>
            <a:br>
              <a:rPr lang="en-US" altLang="en-US" dirty="0" smtClean="0"/>
            </a:br>
            <a:endParaRPr lang="en-US" altLang="en-US" dirty="0"/>
          </a:p>
        </p:txBody>
      </p:sp>
      <p:sp>
        <p:nvSpPr>
          <p:cNvPr id="10243" name="Rectangle 3"/>
          <p:cNvSpPr>
            <a:spLocks noGrp="1" noChangeArrowheads="1"/>
          </p:cNvSpPr>
          <p:nvPr>
            <p:ph idx="1"/>
          </p:nvPr>
        </p:nvSpPr>
        <p:spPr>
          <a:xfrm>
            <a:off x="622138" y="1242485"/>
            <a:ext cx="10944549" cy="1234519"/>
          </a:xfrm>
        </p:spPr>
        <p:txBody>
          <a:bodyPr>
            <a:normAutofit lnSpcReduction="10000"/>
          </a:bodyPr>
          <a:lstStyle/>
          <a:p>
            <a:pPr eaLnBrk="1" hangingPunct="1"/>
            <a:r>
              <a:rPr lang="en-US" altLang="en-US" dirty="0"/>
              <a:t>Backups may be stored as:</a:t>
            </a:r>
          </a:p>
          <a:p>
            <a:pPr lvl="1" eaLnBrk="1" hangingPunct="1"/>
            <a:r>
              <a:rPr lang="en-US" altLang="en-US" dirty="0"/>
              <a:t>Image copies</a:t>
            </a:r>
          </a:p>
          <a:p>
            <a:pPr lvl="1" eaLnBrk="1" hangingPunct="1"/>
            <a:r>
              <a:rPr lang="en-US" altLang="en-US" dirty="0"/>
              <a:t>Backup sets</a:t>
            </a:r>
          </a:p>
        </p:txBody>
      </p:sp>
      <p:sp>
        <p:nvSpPr>
          <p:cNvPr id="10244" name="Rectangle 4"/>
          <p:cNvSpPr>
            <a:spLocks noChangeArrowheads="1"/>
          </p:cNvSpPr>
          <p:nvPr/>
        </p:nvSpPr>
        <p:spPr bwMode="blackWhite">
          <a:xfrm>
            <a:off x="5524165" y="1879600"/>
            <a:ext cx="2133600" cy="304800"/>
          </a:xfrm>
          <a:prstGeom prst="rect">
            <a:avLst/>
          </a:prstGeom>
          <a:solidFill>
            <a:srgbClr val="CCFF99"/>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#2</a:t>
            </a:r>
          </a:p>
        </p:txBody>
      </p:sp>
      <p:sp>
        <p:nvSpPr>
          <p:cNvPr id="10245" name="Rectangle 5"/>
          <p:cNvSpPr>
            <a:spLocks noChangeArrowheads="1"/>
          </p:cNvSpPr>
          <p:nvPr/>
        </p:nvSpPr>
        <p:spPr bwMode="blackWhite">
          <a:xfrm>
            <a:off x="5524165" y="2311400"/>
            <a:ext cx="2133600" cy="304800"/>
          </a:xfrm>
          <a:prstGeom prst="rect">
            <a:avLst/>
          </a:prstGeom>
          <a:solidFill>
            <a:srgbClr val="FFE29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#3</a:t>
            </a:r>
          </a:p>
        </p:txBody>
      </p:sp>
      <p:sp>
        <p:nvSpPr>
          <p:cNvPr id="10246" name="Rectangle 6"/>
          <p:cNvSpPr>
            <a:spLocks noChangeArrowheads="1"/>
          </p:cNvSpPr>
          <p:nvPr/>
        </p:nvSpPr>
        <p:spPr bwMode="blackWhite">
          <a:xfrm>
            <a:off x="5524165" y="2743200"/>
            <a:ext cx="2133600" cy="304800"/>
          </a:xfrm>
          <a:prstGeom prst="rect">
            <a:avLst/>
          </a:prstGeom>
          <a:solidFill>
            <a:srgbClr val="99CCFF"/>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#4</a:t>
            </a:r>
          </a:p>
        </p:txBody>
      </p:sp>
      <p:sp>
        <p:nvSpPr>
          <p:cNvPr id="10247" name="Rectangle 7"/>
          <p:cNvSpPr>
            <a:spLocks noChangeArrowheads="1"/>
          </p:cNvSpPr>
          <p:nvPr/>
        </p:nvSpPr>
        <p:spPr bwMode="blackWhite">
          <a:xfrm>
            <a:off x="5524165" y="3175000"/>
            <a:ext cx="2133600" cy="304800"/>
          </a:xfrm>
          <a:prstGeom prst="rect">
            <a:avLst/>
          </a:prstGeom>
          <a:solidFill>
            <a:srgbClr val="CCFF99"/>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#5</a:t>
            </a:r>
          </a:p>
        </p:txBody>
      </p:sp>
      <p:sp>
        <p:nvSpPr>
          <p:cNvPr id="10248" name="Rectangle 8"/>
          <p:cNvSpPr>
            <a:spLocks noChangeArrowheads="1"/>
          </p:cNvSpPr>
          <p:nvPr/>
        </p:nvSpPr>
        <p:spPr bwMode="blackWhite">
          <a:xfrm>
            <a:off x="5524165" y="1447800"/>
            <a:ext cx="2133600" cy="304800"/>
          </a:xfrm>
          <a:prstGeom prst="rect">
            <a:avLst/>
          </a:prstGeom>
          <a:solidFill>
            <a:srgbClr val="99CCFF"/>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#1</a:t>
            </a:r>
          </a:p>
        </p:txBody>
      </p:sp>
      <p:sp>
        <p:nvSpPr>
          <p:cNvPr id="10249" name="Rectangle 9"/>
          <p:cNvSpPr>
            <a:spLocks noChangeArrowheads="1"/>
          </p:cNvSpPr>
          <p:nvPr/>
        </p:nvSpPr>
        <p:spPr bwMode="blackWhite">
          <a:xfrm>
            <a:off x="5524165" y="3606800"/>
            <a:ext cx="2133600" cy="304800"/>
          </a:xfrm>
          <a:prstGeom prst="rect">
            <a:avLst/>
          </a:prstGeom>
          <a:solidFill>
            <a:srgbClr val="FFE29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#6</a:t>
            </a:r>
          </a:p>
        </p:txBody>
      </p:sp>
      <p:sp>
        <p:nvSpPr>
          <p:cNvPr id="10250" name="Text Box 10"/>
          <p:cNvSpPr txBox="1">
            <a:spLocks noChangeArrowheads="1"/>
          </p:cNvSpPr>
          <p:nvPr/>
        </p:nvSpPr>
        <p:spPr bwMode="auto">
          <a:xfrm>
            <a:off x="5408612" y="3886200"/>
            <a:ext cx="232660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Image copies</a:t>
            </a:r>
          </a:p>
          <a:p>
            <a:pPr algn="ctr" eaLnBrk="1" hangingPunct="1">
              <a:spcBef>
                <a:spcPct val="10000"/>
              </a:spcBef>
            </a:pPr>
            <a:r>
              <a:rPr lang="en-US" altLang="en-US" sz="1600" dirty="0">
                <a:solidFill>
                  <a:srgbClr val="000000"/>
                </a:solidFill>
              </a:rPr>
              <a:t>(Duplicate data and log files in OS format)</a:t>
            </a:r>
          </a:p>
        </p:txBody>
      </p:sp>
      <p:sp>
        <p:nvSpPr>
          <p:cNvPr id="10251" name="Text Box 11"/>
          <p:cNvSpPr txBox="1">
            <a:spLocks noChangeArrowheads="1"/>
          </p:cNvSpPr>
          <p:nvPr/>
        </p:nvSpPr>
        <p:spPr bwMode="auto">
          <a:xfrm>
            <a:off x="8457730" y="2578101"/>
            <a:ext cx="213387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Backup set</a:t>
            </a:r>
          </a:p>
          <a:p>
            <a:pPr algn="ctr" eaLnBrk="1" hangingPunct="1">
              <a:spcBef>
                <a:spcPct val="10000"/>
              </a:spcBef>
            </a:pPr>
            <a:r>
              <a:rPr lang="en-US" altLang="en-US" sz="1600" dirty="0">
                <a:solidFill>
                  <a:srgbClr val="000000"/>
                </a:solidFill>
              </a:rPr>
              <a:t>(Binary, compressed files in Oracle proprietary format)</a:t>
            </a:r>
          </a:p>
        </p:txBody>
      </p:sp>
      <p:graphicFrame>
        <p:nvGraphicFramePr>
          <p:cNvPr id="328716" name="Group 12"/>
          <p:cNvGraphicFramePr>
            <a:graphicFrameLocks noGrp="1"/>
          </p:cNvGraphicFramePr>
          <p:nvPr>
            <p:extLst>
              <p:ext uri="{D42A27DB-BD31-4B8C-83A1-F6EECF244321}">
                <p14:modId xmlns:p14="http://schemas.microsoft.com/office/powerpoint/2010/main" val="78579398"/>
              </p:ext>
            </p:extLst>
          </p:nvPr>
        </p:nvGraphicFramePr>
        <p:xfrm>
          <a:off x="8165765" y="1447800"/>
          <a:ext cx="2654300" cy="1066800"/>
        </p:xfrm>
        <a:graphic>
          <a:graphicData uri="http://schemas.openxmlformats.org/drawingml/2006/table">
            <a:tbl>
              <a:tblPr/>
              <a:tblGrid>
                <a:gridCol w="1327150">
                  <a:extLst>
                    <a:ext uri="{9D8B030D-6E8A-4147-A177-3AD203B41FA5}">
                      <a16:colId xmlns="" xmlns:a16="http://schemas.microsoft.com/office/drawing/2014/main" val="20000"/>
                    </a:ext>
                  </a:extLst>
                </a:gridCol>
                <a:gridCol w="1327150">
                  <a:extLst>
                    <a:ext uri="{9D8B030D-6E8A-4147-A177-3AD203B41FA5}">
                      <a16:colId xmlns="" xmlns:a16="http://schemas.microsoft.com/office/drawing/2014/main" val="20001"/>
                    </a:ext>
                  </a:extLst>
                </a:gridCol>
              </a:tblGrid>
              <a:tr h="3556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#1</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#2</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99"/>
                    </a:solidFill>
                  </a:tcPr>
                </a:tc>
                <a:extLst>
                  <a:ext uri="{0D108BD9-81ED-4DB2-BD59-A6C34878D82A}">
                    <a16:rowId xmlns="" xmlns:a16="http://schemas.microsoft.com/office/drawing/2014/main" val="10000"/>
                  </a:ext>
                </a:extLst>
              </a:tr>
              <a:tr h="3556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#3</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29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#4</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 xmlns:a16="http://schemas.microsoft.com/office/drawing/2014/main" val="10001"/>
                  </a:ext>
                </a:extLst>
              </a:tr>
              <a:tr h="3556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#5</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99"/>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chemeClr val="tx1"/>
                          </a:solidFill>
                          <a:effectLst/>
                          <a:latin typeface="Arial" charset="0"/>
                        </a:rPr>
                        <a:t>Data file #6</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291"/>
                    </a:solidFill>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02708008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0"/>
          <p:cNvSpPr>
            <a:spLocks noGrp="1" noChangeArrowheads="1"/>
          </p:cNvSpPr>
          <p:nvPr>
            <p:ph type="title"/>
          </p:nvPr>
        </p:nvSpPr>
        <p:spPr/>
        <p:txBody>
          <a:bodyPr>
            <a:normAutofit fontScale="90000"/>
          </a:bodyPr>
          <a:lstStyle/>
          <a:p>
            <a:pPr eaLnBrk="1" hangingPunct="1"/>
            <a:r>
              <a:rPr lang="en-US" altLang="en-US" dirty="0"/>
              <a:t>RMAN Backup </a:t>
            </a:r>
            <a:r>
              <a:rPr lang="en-US" altLang="en-US" dirty="0" smtClean="0"/>
              <a:t>Types</a:t>
            </a:r>
            <a:br>
              <a:rPr lang="en-US" altLang="en-US" dirty="0" smtClean="0"/>
            </a:br>
            <a:r>
              <a:rPr lang="en-US" altLang="en-US" dirty="0"/>
              <a:t/>
            </a:r>
            <a:br>
              <a:rPr lang="en-US" altLang="en-US" dirty="0"/>
            </a:br>
            <a:endParaRPr lang="en-US" altLang="en-US" dirty="0">
              <a:solidFill>
                <a:srgbClr val="0000FF"/>
              </a:solidFill>
            </a:endParaRPr>
          </a:p>
        </p:txBody>
      </p:sp>
      <p:sp>
        <p:nvSpPr>
          <p:cNvPr id="11267" name="Rectangle 61"/>
          <p:cNvSpPr>
            <a:spLocks noGrp="1" noChangeArrowheads="1"/>
          </p:cNvSpPr>
          <p:nvPr>
            <p:ph idx="1"/>
          </p:nvPr>
        </p:nvSpPr>
        <p:spPr>
          <a:xfrm>
            <a:off x="622138" y="1242485"/>
            <a:ext cx="6031075" cy="3288928"/>
          </a:xfrm>
        </p:spPr>
        <p:txBody>
          <a:bodyPr>
            <a:normAutofit fontScale="92500" lnSpcReduction="10000"/>
          </a:bodyPr>
          <a:lstStyle/>
          <a:p>
            <a:pPr lvl="1" eaLnBrk="1" hangingPunct="1"/>
            <a:r>
              <a:rPr lang="en-US" altLang="en-US" dirty="0"/>
              <a:t>A </a:t>
            </a:r>
            <a:r>
              <a:rPr lang="en-US" altLang="en-US" i="1" dirty="0"/>
              <a:t>full backup </a:t>
            </a:r>
            <a:r>
              <a:rPr lang="en-US" altLang="en-US" dirty="0"/>
              <a:t>contains all used data file blocks.</a:t>
            </a:r>
          </a:p>
          <a:p>
            <a:pPr lvl="1" eaLnBrk="1" hangingPunct="1"/>
            <a:r>
              <a:rPr lang="en-US" altLang="en-US" dirty="0"/>
              <a:t>A </a:t>
            </a:r>
            <a:r>
              <a:rPr lang="en-US" altLang="en-US" i="1" dirty="0"/>
              <a:t>level 0 incremental backup </a:t>
            </a:r>
            <a:r>
              <a:rPr lang="en-US" altLang="en-US" dirty="0"/>
              <a:t>is equivalent to a full backup that has been marked as level 0.</a:t>
            </a:r>
          </a:p>
          <a:p>
            <a:pPr lvl="1" eaLnBrk="1" hangingPunct="1"/>
            <a:r>
              <a:rPr lang="en-US" altLang="en-US" dirty="0"/>
              <a:t>A </a:t>
            </a:r>
            <a:r>
              <a:rPr lang="en-US" altLang="en-US" i="1" dirty="0"/>
              <a:t>cumulative level 1 incremental backup</a:t>
            </a:r>
            <a:r>
              <a:rPr lang="en-US" altLang="en-US" dirty="0"/>
              <a:t> contains only blocks modified since the</a:t>
            </a:r>
            <a:br>
              <a:rPr lang="en-US" altLang="en-US" dirty="0"/>
            </a:br>
            <a:r>
              <a:rPr lang="en-US" altLang="en-US" dirty="0"/>
              <a:t>last level 0 incremental backup.</a:t>
            </a:r>
          </a:p>
          <a:p>
            <a:pPr lvl="1" eaLnBrk="1" hangingPunct="1"/>
            <a:r>
              <a:rPr lang="en-US" altLang="en-US" dirty="0"/>
              <a:t>A </a:t>
            </a:r>
            <a:r>
              <a:rPr lang="en-US" altLang="en-US" i="1" dirty="0"/>
              <a:t>differential level 1 incremental backup </a:t>
            </a:r>
            <a:r>
              <a:rPr lang="en-US" altLang="en-US" dirty="0"/>
              <a:t>contains only blocks modified since the </a:t>
            </a:r>
            <a:br>
              <a:rPr lang="en-US" altLang="en-US" dirty="0"/>
            </a:br>
            <a:r>
              <a:rPr lang="en-US" altLang="en-US" dirty="0"/>
              <a:t>last incremental backup.</a:t>
            </a:r>
          </a:p>
        </p:txBody>
      </p:sp>
      <p:sp>
        <p:nvSpPr>
          <p:cNvPr id="11268" name="Rectangle 4"/>
          <p:cNvSpPr>
            <a:spLocks noChangeArrowheads="1"/>
          </p:cNvSpPr>
          <p:nvPr/>
        </p:nvSpPr>
        <p:spPr bwMode="blackWhite">
          <a:xfrm>
            <a:off x="7999412" y="1008061"/>
            <a:ext cx="2578100" cy="1417638"/>
          </a:xfrm>
          <a:prstGeom prst="rect">
            <a:avLst/>
          </a:prstGeom>
          <a:solidFill>
            <a:schemeClr val="accent1"/>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69" name="Line 5"/>
          <p:cNvSpPr>
            <a:spLocks noChangeShapeType="1"/>
          </p:cNvSpPr>
          <p:nvPr/>
        </p:nvSpPr>
        <p:spPr bwMode="auto">
          <a:xfrm>
            <a:off x="8961437" y="2008186"/>
            <a:ext cx="482600" cy="0"/>
          </a:xfrm>
          <a:prstGeom prst="line">
            <a:avLst/>
          </a:prstGeom>
          <a:noFill/>
          <a:ln w="2857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1270" name="Group 6"/>
          <p:cNvGrpSpPr>
            <a:grpSpLocks/>
          </p:cNvGrpSpPr>
          <p:nvPr/>
        </p:nvGrpSpPr>
        <p:grpSpPr bwMode="auto">
          <a:xfrm>
            <a:off x="8037513" y="1592262"/>
            <a:ext cx="993775" cy="785813"/>
            <a:chOff x="4272" y="1824"/>
            <a:chExt cx="532" cy="412"/>
          </a:xfrm>
        </p:grpSpPr>
        <p:sp>
          <p:nvSpPr>
            <p:cNvPr id="11316" name="Rectangle 7"/>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7" name="Oval 8"/>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8" name="Oval 9"/>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11271" name="Rectangle 10"/>
          <p:cNvSpPr>
            <a:spLocks noChangeArrowheads="1"/>
          </p:cNvSpPr>
          <p:nvPr/>
        </p:nvSpPr>
        <p:spPr bwMode="gray">
          <a:xfrm>
            <a:off x="8091487" y="1868487"/>
            <a:ext cx="268288" cy="176213"/>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2" name="Rectangle 11"/>
          <p:cNvSpPr>
            <a:spLocks noChangeArrowheads="1"/>
          </p:cNvSpPr>
          <p:nvPr/>
        </p:nvSpPr>
        <p:spPr bwMode="gray">
          <a:xfrm>
            <a:off x="8175626" y="2151061"/>
            <a:ext cx="325437" cy="114300"/>
          </a:xfrm>
          <a:prstGeom prst="rect">
            <a:avLst/>
          </a:prstGeom>
          <a:solidFill>
            <a:srgbClr val="51DC00"/>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3" name="Rectangle 12"/>
          <p:cNvSpPr>
            <a:spLocks noChangeArrowheads="1"/>
          </p:cNvSpPr>
          <p:nvPr/>
        </p:nvSpPr>
        <p:spPr bwMode="gray">
          <a:xfrm>
            <a:off x="8570913" y="1836737"/>
            <a:ext cx="98425" cy="301625"/>
          </a:xfrm>
          <a:prstGeom prst="rect">
            <a:avLst/>
          </a:prstGeom>
          <a:solidFill>
            <a:srgbClr val="CC9966"/>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1274" name="Group 13"/>
          <p:cNvGrpSpPr>
            <a:grpSpLocks/>
          </p:cNvGrpSpPr>
          <p:nvPr/>
        </p:nvGrpSpPr>
        <p:grpSpPr bwMode="auto">
          <a:xfrm>
            <a:off x="9447213" y="1592262"/>
            <a:ext cx="993775" cy="785813"/>
            <a:chOff x="4272" y="1824"/>
            <a:chExt cx="532" cy="412"/>
          </a:xfrm>
        </p:grpSpPr>
        <p:sp>
          <p:nvSpPr>
            <p:cNvPr id="11313" name="Rectangle 14"/>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4" name="Oval 15"/>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5" name="Oval 16"/>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11275" name="Rectangle 17"/>
          <p:cNvSpPr>
            <a:spLocks noChangeArrowheads="1"/>
          </p:cNvSpPr>
          <p:nvPr/>
        </p:nvSpPr>
        <p:spPr bwMode="gray">
          <a:xfrm>
            <a:off x="9542462" y="1868487"/>
            <a:ext cx="268288" cy="176213"/>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6" name="Rectangle 18"/>
          <p:cNvSpPr>
            <a:spLocks noChangeArrowheads="1"/>
          </p:cNvSpPr>
          <p:nvPr/>
        </p:nvSpPr>
        <p:spPr bwMode="gray">
          <a:xfrm>
            <a:off x="9626601" y="2151061"/>
            <a:ext cx="325437" cy="114300"/>
          </a:xfrm>
          <a:prstGeom prst="rect">
            <a:avLst/>
          </a:prstGeom>
          <a:solidFill>
            <a:srgbClr val="51DC00"/>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7" name="Rectangle 19"/>
          <p:cNvSpPr>
            <a:spLocks noChangeArrowheads="1"/>
          </p:cNvSpPr>
          <p:nvPr/>
        </p:nvSpPr>
        <p:spPr bwMode="gray">
          <a:xfrm>
            <a:off x="10021888" y="1836737"/>
            <a:ext cx="98425" cy="301625"/>
          </a:xfrm>
          <a:prstGeom prst="rect">
            <a:avLst/>
          </a:prstGeom>
          <a:solidFill>
            <a:srgbClr val="CC9966"/>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8" name="Rectangle 20"/>
          <p:cNvSpPr>
            <a:spLocks noChangeArrowheads="1"/>
          </p:cNvSpPr>
          <p:nvPr/>
        </p:nvSpPr>
        <p:spPr bwMode="blackWhite">
          <a:xfrm>
            <a:off x="7999412" y="4397375"/>
            <a:ext cx="2578100" cy="1335087"/>
          </a:xfrm>
          <a:prstGeom prst="rect">
            <a:avLst/>
          </a:prstGeom>
          <a:solidFill>
            <a:schemeClr val="accent1"/>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9" name="Line 21"/>
          <p:cNvSpPr>
            <a:spLocks noChangeShapeType="1"/>
          </p:cNvSpPr>
          <p:nvPr/>
        </p:nvSpPr>
        <p:spPr bwMode="auto">
          <a:xfrm>
            <a:off x="8961437" y="5351461"/>
            <a:ext cx="482600" cy="0"/>
          </a:xfrm>
          <a:prstGeom prst="line">
            <a:avLst/>
          </a:prstGeom>
          <a:noFill/>
          <a:ln w="2857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80" name="Rectangle 22"/>
          <p:cNvSpPr>
            <a:spLocks noChangeArrowheads="1"/>
          </p:cNvSpPr>
          <p:nvPr/>
        </p:nvSpPr>
        <p:spPr bwMode="auto">
          <a:xfrm>
            <a:off x="8216901" y="4391025"/>
            <a:ext cx="2251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dirty="0">
                <a:solidFill>
                  <a:schemeClr val="bg1"/>
                </a:solidFill>
              </a:rPr>
              <a:t>Differential</a:t>
            </a:r>
          </a:p>
          <a:p>
            <a:pPr algn="ctr">
              <a:lnSpc>
                <a:spcPct val="80000"/>
              </a:lnSpc>
            </a:pPr>
            <a:r>
              <a:rPr lang="en-US" altLang="en-US" dirty="0">
                <a:solidFill>
                  <a:schemeClr val="bg1"/>
                </a:solidFill>
              </a:rPr>
              <a:t>incremental backup </a:t>
            </a:r>
          </a:p>
        </p:txBody>
      </p:sp>
      <p:grpSp>
        <p:nvGrpSpPr>
          <p:cNvPr id="11281" name="Group 23"/>
          <p:cNvGrpSpPr>
            <a:grpSpLocks/>
          </p:cNvGrpSpPr>
          <p:nvPr/>
        </p:nvGrpSpPr>
        <p:grpSpPr bwMode="auto">
          <a:xfrm>
            <a:off x="8043863" y="4897437"/>
            <a:ext cx="993775" cy="785813"/>
            <a:chOff x="4272" y="1824"/>
            <a:chExt cx="532" cy="412"/>
          </a:xfrm>
        </p:grpSpPr>
        <p:sp>
          <p:nvSpPr>
            <p:cNvPr id="11310" name="Rectangle 24"/>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1" name="Oval 25"/>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12" name="Oval 26"/>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1282" name="Group 27"/>
          <p:cNvGrpSpPr>
            <a:grpSpLocks/>
          </p:cNvGrpSpPr>
          <p:nvPr/>
        </p:nvGrpSpPr>
        <p:grpSpPr bwMode="auto">
          <a:xfrm>
            <a:off x="9453563" y="4897437"/>
            <a:ext cx="993775" cy="785813"/>
            <a:chOff x="4272" y="1824"/>
            <a:chExt cx="532" cy="412"/>
          </a:xfrm>
        </p:grpSpPr>
        <p:sp>
          <p:nvSpPr>
            <p:cNvPr id="11307" name="Rectangle 28"/>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8" name="Oval 29"/>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9" name="Oval 30"/>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11283" name="Rectangle 31"/>
          <p:cNvSpPr>
            <a:spLocks noChangeArrowheads="1"/>
          </p:cNvSpPr>
          <p:nvPr/>
        </p:nvSpPr>
        <p:spPr bwMode="gray">
          <a:xfrm>
            <a:off x="8091487" y="5184774"/>
            <a:ext cx="268288" cy="176212"/>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4" name="Rectangle 32"/>
          <p:cNvSpPr>
            <a:spLocks noChangeArrowheads="1"/>
          </p:cNvSpPr>
          <p:nvPr/>
        </p:nvSpPr>
        <p:spPr bwMode="gray">
          <a:xfrm>
            <a:off x="8175626" y="5467349"/>
            <a:ext cx="325437" cy="114300"/>
          </a:xfrm>
          <a:prstGeom prst="rect">
            <a:avLst/>
          </a:prstGeom>
          <a:solidFill>
            <a:srgbClr val="51DC00"/>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5" name="Rectangle 33"/>
          <p:cNvSpPr>
            <a:spLocks noChangeArrowheads="1"/>
          </p:cNvSpPr>
          <p:nvPr/>
        </p:nvSpPr>
        <p:spPr bwMode="gray">
          <a:xfrm>
            <a:off x="8782050" y="5311774"/>
            <a:ext cx="100012" cy="176212"/>
          </a:xfrm>
          <a:prstGeom prst="rect">
            <a:avLst/>
          </a:prstGeom>
          <a:solidFill>
            <a:srgbClr val="FFFF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6" name="Rectangle 34"/>
          <p:cNvSpPr>
            <a:spLocks noChangeArrowheads="1"/>
          </p:cNvSpPr>
          <p:nvPr/>
        </p:nvSpPr>
        <p:spPr bwMode="gray">
          <a:xfrm>
            <a:off x="8570913" y="5153025"/>
            <a:ext cx="98425" cy="301625"/>
          </a:xfrm>
          <a:prstGeom prst="rect">
            <a:avLst/>
          </a:prstGeom>
          <a:solidFill>
            <a:srgbClr val="CC9966"/>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7" name="Rectangle 35"/>
          <p:cNvSpPr>
            <a:spLocks noChangeArrowheads="1"/>
          </p:cNvSpPr>
          <p:nvPr/>
        </p:nvSpPr>
        <p:spPr bwMode="gray">
          <a:xfrm>
            <a:off x="8723312" y="4999037"/>
            <a:ext cx="268288" cy="176213"/>
          </a:xfrm>
          <a:prstGeom prst="rect">
            <a:avLst/>
          </a:prstGeom>
          <a:solidFill>
            <a:srgbClr val="FF99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8" name="Rectangle 36"/>
          <p:cNvSpPr>
            <a:spLocks noChangeArrowheads="1"/>
          </p:cNvSpPr>
          <p:nvPr/>
        </p:nvSpPr>
        <p:spPr bwMode="gray">
          <a:xfrm>
            <a:off x="10261600" y="5303837"/>
            <a:ext cx="100012" cy="176213"/>
          </a:xfrm>
          <a:prstGeom prst="rect">
            <a:avLst/>
          </a:prstGeom>
          <a:solidFill>
            <a:srgbClr val="FFFF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9" name="Rectangle 37"/>
          <p:cNvSpPr>
            <a:spLocks noChangeArrowheads="1"/>
          </p:cNvSpPr>
          <p:nvPr/>
        </p:nvSpPr>
        <p:spPr bwMode="blackWhite">
          <a:xfrm>
            <a:off x="7999412" y="2743200"/>
            <a:ext cx="2578100" cy="1335087"/>
          </a:xfrm>
          <a:prstGeom prst="rect">
            <a:avLst/>
          </a:prstGeom>
          <a:solidFill>
            <a:schemeClr val="accent1"/>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0" name="Line 38"/>
          <p:cNvSpPr>
            <a:spLocks noChangeShapeType="1"/>
          </p:cNvSpPr>
          <p:nvPr/>
        </p:nvSpPr>
        <p:spPr bwMode="auto">
          <a:xfrm>
            <a:off x="8961437" y="3678236"/>
            <a:ext cx="482600" cy="0"/>
          </a:xfrm>
          <a:prstGeom prst="line">
            <a:avLst/>
          </a:prstGeom>
          <a:noFill/>
          <a:ln w="28575">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91" name="Rectangle 39"/>
          <p:cNvSpPr>
            <a:spLocks noChangeArrowheads="1"/>
          </p:cNvSpPr>
          <p:nvPr/>
        </p:nvSpPr>
        <p:spPr bwMode="auto">
          <a:xfrm>
            <a:off x="8208963" y="2736850"/>
            <a:ext cx="2251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dirty="0">
                <a:solidFill>
                  <a:schemeClr val="bg1"/>
                </a:solidFill>
              </a:rPr>
              <a:t>Cumulative</a:t>
            </a:r>
          </a:p>
          <a:p>
            <a:pPr algn="ctr">
              <a:lnSpc>
                <a:spcPct val="80000"/>
              </a:lnSpc>
            </a:pPr>
            <a:r>
              <a:rPr lang="en-US" altLang="en-US" dirty="0">
                <a:solidFill>
                  <a:schemeClr val="bg1"/>
                </a:solidFill>
              </a:rPr>
              <a:t>incremental backup </a:t>
            </a:r>
          </a:p>
        </p:txBody>
      </p:sp>
      <p:grpSp>
        <p:nvGrpSpPr>
          <p:cNvPr id="11292" name="Group 40"/>
          <p:cNvGrpSpPr>
            <a:grpSpLocks/>
          </p:cNvGrpSpPr>
          <p:nvPr/>
        </p:nvGrpSpPr>
        <p:grpSpPr bwMode="auto">
          <a:xfrm>
            <a:off x="8043863" y="3230562"/>
            <a:ext cx="993775" cy="785813"/>
            <a:chOff x="4272" y="1824"/>
            <a:chExt cx="532" cy="412"/>
          </a:xfrm>
        </p:grpSpPr>
        <p:sp>
          <p:nvSpPr>
            <p:cNvPr id="11304" name="Rectangle 41"/>
            <p:cNvSpPr>
              <a:spLocks noChangeArrowheads="1"/>
            </p:cNvSpPr>
            <p:nvPr/>
          </p:nvSpPr>
          <p:spPr bwMode="gray">
            <a:xfrm>
              <a:off x="4272" y="1908"/>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5" name="Oval 42"/>
            <p:cNvSpPr>
              <a:spLocks noChangeArrowheads="1"/>
            </p:cNvSpPr>
            <p:nvPr/>
          </p:nvSpPr>
          <p:spPr bwMode="gray">
            <a:xfrm>
              <a:off x="4272" y="1824"/>
              <a:ext cx="532" cy="158"/>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6" name="Oval 43"/>
            <p:cNvSpPr>
              <a:spLocks noChangeArrowheads="1"/>
            </p:cNvSpPr>
            <p:nvPr/>
          </p:nvSpPr>
          <p:spPr bwMode="gray">
            <a:xfrm>
              <a:off x="4272" y="2078"/>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11293" name="Rectangle 44"/>
          <p:cNvSpPr>
            <a:spLocks noChangeArrowheads="1"/>
          </p:cNvSpPr>
          <p:nvPr/>
        </p:nvSpPr>
        <p:spPr bwMode="gray">
          <a:xfrm>
            <a:off x="9453563" y="3390899"/>
            <a:ext cx="993775" cy="468312"/>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4" name="Oval 45"/>
          <p:cNvSpPr>
            <a:spLocks noChangeArrowheads="1"/>
          </p:cNvSpPr>
          <p:nvPr/>
        </p:nvSpPr>
        <p:spPr bwMode="gray">
          <a:xfrm>
            <a:off x="9453563" y="3230562"/>
            <a:ext cx="993775" cy="301625"/>
          </a:xfrm>
          <a:prstGeom prst="ellipse">
            <a:avLst/>
          </a:prstGeom>
          <a:solidFill>
            <a:srgbClr val="99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5" name="Oval 46"/>
          <p:cNvSpPr>
            <a:spLocks noChangeArrowheads="1"/>
          </p:cNvSpPr>
          <p:nvPr/>
        </p:nvSpPr>
        <p:spPr bwMode="gray">
          <a:xfrm>
            <a:off x="9453563" y="3714750"/>
            <a:ext cx="993775" cy="301625"/>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6" name="Rectangle 47"/>
          <p:cNvSpPr>
            <a:spLocks noChangeArrowheads="1"/>
          </p:cNvSpPr>
          <p:nvPr/>
        </p:nvSpPr>
        <p:spPr bwMode="gray">
          <a:xfrm>
            <a:off x="8091487" y="3538537"/>
            <a:ext cx="268288" cy="176213"/>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7" name="Rectangle 48"/>
          <p:cNvSpPr>
            <a:spLocks noChangeArrowheads="1"/>
          </p:cNvSpPr>
          <p:nvPr/>
        </p:nvSpPr>
        <p:spPr bwMode="gray">
          <a:xfrm>
            <a:off x="8175626" y="3821111"/>
            <a:ext cx="325437" cy="114300"/>
          </a:xfrm>
          <a:prstGeom prst="rect">
            <a:avLst/>
          </a:prstGeom>
          <a:solidFill>
            <a:srgbClr val="51DC00"/>
          </a:solidFill>
          <a:ln w="254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8" name="Rectangle 49"/>
          <p:cNvSpPr>
            <a:spLocks noChangeArrowheads="1"/>
          </p:cNvSpPr>
          <p:nvPr/>
        </p:nvSpPr>
        <p:spPr bwMode="gray">
          <a:xfrm>
            <a:off x="8782050" y="3665537"/>
            <a:ext cx="100012" cy="176213"/>
          </a:xfrm>
          <a:prstGeom prst="rect">
            <a:avLst/>
          </a:prstGeom>
          <a:solidFill>
            <a:srgbClr val="FFFF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9" name="Rectangle 50"/>
          <p:cNvSpPr>
            <a:spLocks noChangeArrowheads="1"/>
          </p:cNvSpPr>
          <p:nvPr/>
        </p:nvSpPr>
        <p:spPr bwMode="gray">
          <a:xfrm>
            <a:off x="8570913" y="3506787"/>
            <a:ext cx="98425" cy="301625"/>
          </a:xfrm>
          <a:prstGeom prst="rect">
            <a:avLst/>
          </a:prstGeom>
          <a:solidFill>
            <a:srgbClr val="CC9966"/>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0" name="Rectangle 51"/>
          <p:cNvSpPr>
            <a:spLocks noChangeArrowheads="1"/>
          </p:cNvSpPr>
          <p:nvPr/>
        </p:nvSpPr>
        <p:spPr bwMode="gray">
          <a:xfrm>
            <a:off x="8723312" y="3325812"/>
            <a:ext cx="268288" cy="176213"/>
          </a:xfrm>
          <a:prstGeom prst="rect">
            <a:avLst/>
          </a:prstGeom>
          <a:solidFill>
            <a:srgbClr val="FF99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1" name="Rectangle 52"/>
          <p:cNvSpPr>
            <a:spLocks noChangeArrowheads="1"/>
          </p:cNvSpPr>
          <p:nvPr/>
        </p:nvSpPr>
        <p:spPr bwMode="gray">
          <a:xfrm>
            <a:off x="10133012" y="3344862"/>
            <a:ext cx="268288" cy="176213"/>
          </a:xfrm>
          <a:prstGeom prst="rect">
            <a:avLst/>
          </a:prstGeom>
          <a:solidFill>
            <a:srgbClr val="FF99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2" name="Rectangle 53"/>
          <p:cNvSpPr>
            <a:spLocks noChangeArrowheads="1"/>
          </p:cNvSpPr>
          <p:nvPr/>
        </p:nvSpPr>
        <p:spPr bwMode="gray">
          <a:xfrm>
            <a:off x="10266363" y="3649662"/>
            <a:ext cx="100013" cy="176213"/>
          </a:xfrm>
          <a:prstGeom prst="rect">
            <a:avLst/>
          </a:prstGeom>
          <a:solidFill>
            <a:srgbClr val="FFFF0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303" name="Rectangle 54"/>
          <p:cNvSpPr>
            <a:spLocks noChangeArrowheads="1"/>
          </p:cNvSpPr>
          <p:nvPr/>
        </p:nvSpPr>
        <p:spPr bwMode="auto">
          <a:xfrm>
            <a:off x="8154987" y="1008062"/>
            <a:ext cx="22669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dirty="0">
                <a:solidFill>
                  <a:schemeClr val="bg1"/>
                </a:solidFill>
              </a:rPr>
              <a:t>Full, or “level 0</a:t>
            </a:r>
            <a:br>
              <a:rPr lang="en-US" altLang="en-US" dirty="0">
                <a:solidFill>
                  <a:schemeClr val="bg1"/>
                </a:solidFill>
              </a:rPr>
            </a:br>
            <a:r>
              <a:rPr lang="en-US" altLang="en-US" dirty="0">
                <a:solidFill>
                  <a:schemeClr val="bg1"/>
                </a:solidFill>
              </a:rPr>
              <a:t>incremental backup”</a:t>
            </a:r>
          </a:p>
        </p:txBody>
      </p:sp>
    </p:spTree>
    <p:custDataLst>
      <p:tags r:id="rId1"/>
    </p:custDataLst>
    <p:extLst>
      <p:ext uri="{BB962C8B-B14F-4D97-AF65-F5344CB8AC3E}">
        <p14:creationId xmlns:p14="http://schemas.microsoft.com/office/powerpoint/2010/main" val="8999429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419708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p:txBody>
          <a:bodyPr/>
          <a:lstStyle/>
          <a:p>
            <a:pPr eaLnBrk="1" hangingPunct="1"/>
            <a:r>
              <a:rPr lang="en-US" altLang="en-US" dirty="0"/>
              <a:t>Using Recovery Manager (RMAN</a:t>
            </a:r>
            <a:r>
              <a:rPr lang="en-US" altLang="en-US" dirty="0" smtClean="0"/>
              <a:t>)</a:t>
            </a:r>
            <a:br>
              <a:rPr lang="en-US" altLang="en-US" dirty="0" smtClean="0"/>
            </a:br>
            <a:endParaRPr lang="en-US" altLang="en-US" dirty="0">
              <a:solidFill>
                <a:srgbClr val="0000FF"/>
              </a:solidFill>
            </a:endParaRPr>
          </a:p>
        </p:txBody>
      </p:sp>
      <p:sp>
        <p:nvSpPr>
          <p:cNvPr id="12291" name="Rectangle 9"/>
          <p:cNvSpPr>
            <a:spLocks noGrp="1" noChangeArrowheads="1"/>
          </p:cNvSpPr>
          <p:nvPr>
            <p:ph idx="1"/>
          </p:nvPr>
        </p:nvSpPr>
        <p:spPr>
          <a:xfrm>
            <a:off x="622138" y="1242485"/>
            <a:ext cx="10944549" cy="3958342"/>
          </a:xfrm>
        </p:spPr>
        <p:txBody>
          <a:bodyPr/>
          <a:lstStyle/>
          <a:p>
            <a:pPr lvl="1" eaLnBrk="1" hangingPunct="1"/>
            <a:r>
              <a:rPr lang="en-US" altLang="en-US" dirty="0"/>
              <a:t>Provides a powerful control and scripting language</a:t>
            </a:r>
          </a:p>
          <a:p>
            <a:pPr lvl="1" eaLnBrk="1" hangingPunct="1"/>
            <a:r>
              <a:rPr lang="en-US" altLang="en-US" dirty="0"/>
              <a:t>Includes a published API that enables the interface with the most popular backup software</a:t>
            </a:r>
          </a:p>
          <a:p>
            <a:pPr lvl="1" eaLnBrk="1" hangingPunct="1"/>
            <a:r>
              <a:rPr lang="en-US" altLang="en-US" dirty="0"/>
              <a:t>Backs up data, control, the archived redo log, and server parameter files</a:t>
            </a:r>
          </a:p>
          <a:p>
            <a:pPr lvl="1" eaLnBrk="1" hangingPunct="1"/>
            <a:r>
              <a:rPr lang="en-US" altLang="en-US" dirty="0"/>
              <a:t>Backs up files to disk or tape</a:t>
            </a:r>
          </a:p>
          <a:p>
            <a:pPr lvl="1" eaLnBrk="1" hangingPunct="1"/>
            <a:r>
              <a:rPr lang="en-US" altLang="en-US" dirty="0"/>
              <a:t>Is integrated with Enterprise Manager Cloud Control</a:t>
            </a:r>
          </a:p>
          <a:p>
            <a:pPr lvl="1" eaLnBrk="1" hangingPunct="1"/>
            <a:r>
              <a:rPr lang="en-US" altLang="en-US" dirty="0"/>
              <a:t>Is used by Oracle Database Cloud Service, Oracle Database Backup Service, and other Oracle Cloud services for automated backups</a:t>
            </a:r>
          </a:p>
          <a:p>
            <a:pPr lvl="1" eaLnBrk="1" hangingPunct="1"/>
            <a:r>
              <a:rPr lang="en-US" altLang="en-US" dirty="0"/>
              <a:t>Can be used with Oracle Database Cloud Service if no backup configuration was selected when the database deployment was created</a:t>
            </a:r>
          </a:p>
        </p:txBody>
      </p:sp>
    </p:spTree>
    <p:custDataLst>
      <p:tags r:id="rId1"/>
    </p:custDataLst>
    <p:extLst>
      <p:ext uri="{BB962C8B-B14F-4D97-AF65-F5344CB8AC3E}">
        <p14:creationId xmlns:p14="http://schemas.microsoft.com/office/powerpoint/2010/main" val="165317514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8"/>
          <p:cNvSpPr>
            <a:spLocks noGrp="1" noChangeArrowheads="1"/>
          </p:cNvSpPr>
          <p:nvPr>
            <p:ph type="title"/>
          </p:nvPr>
        </p:nvSpPr>
        <p:spPr/>
        <p:txBody>
          <a:bodyPr/>
          <a:lstStyle/>
          <a:p>
            <a:pPr eaLnBrk="1" hangingPunct="1"/>
            <a:r>
              <a:rPr lang="en-US" altLang="en-US" dirty="0"/>
              <a:t>Backing Up the Control File to a Trace </a:t>
            </a:r>
            <a:r>
              <a:rPr lang="en-US" altLang="en-US" dirty="0" smtClean="0"/>
              <a:t>File</a:t>
            </a:r>
            <a:br>
              <a:rPr lang="en-US" altLang="en-US" dirty="0" smtClean="0"/>
            </a:br>
            <a:endParaRPr lang="en-US" altLang="en-US" dirty="0">
              <a:solidFill>
                <a:srgbClr val="FF0000"/>
              </a:solidFill>
            </a:endParaRPr>
          </a:p>
        </p:txBody>
      </p:sp>
      <p:sp>
        <p:nvSpPr>
          <p:cNvPr id="17412" name="Rectangle 9"/>
          <p:cNvSpPr>
            <a:spLocks noGrp="1" noChangeArrowheads="1"/>
          </p:cNvSpPr>
          <p:nvPr>
            <p:ph idx="1"/>
          </p:nvPr>
        </p:nvSpPr>
        <p:spPr>
          <a:xfrm>
            <a:off x="622138" y="1242485"/>
            <a:ext cx="10944549" cy="1119103"/>
          </a:xfrm>
        </p:spPr>
        <p:txBody>
          <a:bodyPr>
            <a:normAutofit lnSpcReduction="10000"/>
          </a:bodyPr>
          <a:lstStyle/>
          <a:p>
            <a:pPr lvl="1" eaLnBrk="1" hangingPunct="1"/>
            <a:r>
              <a:rPr lang="en-US" altLang="en-US" dirty="0"/>
              <a:t>Control files can be backed up to a trace file, generating a SQL command to re-create the control file.</a:t>
            </a:r>
          </a:p>
          <a:p>
            <a:pPr lvl="1" eaLnBrk="1" hangingPunct="1"/>
            <a:r>
              <a:rPr lang="en-US" altLang="en-US" dirty="0"/>
              <a:t>Control file trace backups may be used to recover from the loss of all control files.</a:t>
            </a:r>
          </a:p>
        </p:txBody>
      </p:sp>
      <p:sp>
        <p:nvSpPr>
          <p:cNvPr id="7" name="Content Placeholder 2"/>
          <p:cNvSpPr txBox="1">
            <a:spLocks/>
          </p:cNvSpPr>
          <p:nvPr/>
        </p:nvSpPr>
        <p:spPr bwMode="gray">
          <a:xfrm>
            <a:off x="1135218" y="26670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ALTER DATABASE BACKUP CONTROLFILE TO TRACE</a:t>
            </a:r>
          </a:p>
        </p:txBody>
      </p:sp>
    </p:spTree>
    <p:custDataLst>
      <p:tags r:id="rId1"/>
    </p:custDataLst>
    <p:extLst>
      <p:ext uri="{BB962C8B-B14F-4D97-AF65-F5344CB8AC3E}">
        <p14:creationId xmlns:p14="http://schemas.microsoft.com/office/powerpoint/2010/main" val="1886845746"/>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OTEHDR" val="Recovery Manager (RMA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Recovery Manager (RMA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Using the RMAN Command Line"/>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Terminology"/>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NOTEHDR" val="Terminology (continued)"/>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RMAN Backup Types"/>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RMAN Backup Types (continued)"/>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TotalTime>
  <Words>2806</Words>
  <Application>Microsoft Office PowerPoint</Application>
  <PresentationFormat>Custom</PresentationFormat>
  <Paragraphs>244</Paragraphs>
  <Slides>17</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MS Mincho</vt:lpstr>
      <vt:lpstr>Times New Roman</vt:lpstr>
      <vt:lpstr>Office Theme</vt:lpstr>
      <vt:lpstr>Creating Database Backups</vt:lpstr>
      <vt:lpstr>Objectives</vt:lpstr>
      <vt:lpstr>Understanding Types of Backups</vt:lpstr>
      <vt:lpstr>Backup Terminology </vt:lpstr>
      <vt:lpstr>Understanding Types of Backups </vt:lpstr>
      <vt:lpstr>RMAN Backup Types  </vt:lpstr>
      <vt:lpstr>PowerPoint Presentation</vt:lpstr>
      <vt:lpstr>Using Recovery Manager (RMAN) </vt:lpstr>
      <vt:lpstr>Backing Up the Control File to a Trace File </vt:lpstr>
      <vt:lpstr>Using RMAN Commands to Create Backups</vt:lpstr>
      <vt:lpstr>Backing Up Databases on DBCS</vt:lpstr>
      <vt:lpstr>Backup Destination Choices</vt:lpstr>
      <vt:lpstr>Backup Configuration</vt:lpstr>
      <vt:lpstr>Creating an On-Demand Backup</vt:lpstr>
      <vt:lpstr>Customizing the Backup Configuration</vt:lpstr>
      <vt:lpstr>Summary</vt:lpstr>
      <vt:lpstr>Practice 18: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47</cp:revision>
  <cp:lastPrinted>2002-03-28T23:57:22Z</cp:lastPrinted>
  <dcterms:created xsi:type="dcterms:W3CDTF">2017-12-14T14:58:14Z</dcterms:created>
  <dcterms:modified xsi:type="dcterms:W3CDTF">2021-01-08T17:31:59Z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