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9"/>
  </p:notesMasterIdLst>
  <p:handoutMasterIdLst>
    <p:handoutMasterId r:id="rId20"/>
  </p:handoutMasterIdLst>
  <p:sldIdLst>
    <p:sldId id="259" r:id="rId2"/>
    <p:sldId id="26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275" r:id="rId17"/>
    <p:sldId id="276" r:id="rId18"/>
  </p:sldIdLst>
  <p:sldSz cx="12188825" cy="6858000"/>
  <p:notesSz cx="6991350" cy="9282113"/>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78" autoAdjust="0"/>
    <p:restoredTop sz="86372" autoAdjust="0"/>
  </p:normalViewPr>
  <p:slideViewPr>
    <p:cSldViewPr showGuides="1">
      <p:cViewPr varScale="1">
        <p:scale>
          <a:sx n="73" d="100"/>
          <a:sy n="73" d="100"/>
        </p:scale>
        <p:origin x="1493" y="72"/>
      </p:cViewPr>
      <p:guideLst>
        <p:guide orient="horz" pos="2160"/>
        <p:guide orient="horz" pos="864"/>
        <p:guide pos="3839"/>
      </p:guideLst>
    </p:cSldViewPr>
  </p:slideViewPr>
  <p:outlineViewPr>
    <p:cViewPr>
      <p:scale>
        <a:sx n="33" d="100"/>
        <a:sy n="33" d="100"/>
      </p:scale>
      <p:origin x="0" y="-3294"/>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19 -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19 - </a:t>
            </a:r>
            <a:fld id="{0FA8585D-4586-4B99-B6DD-A062C5798931}" type="slidenum">
              <a:rPr lang="en-US" altLang="en-US" smtClean="0"/>
              <a:t>10</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1">
              <a:buFontTx/>
              <a:buNone/>
            </a:pPr>
            <a:r>
              <a:rPr lang="en-US" altLang="en-US" b="1" dirty="0"/>
              <a:t>Note:</a:t>
            </a:r>
            <a:r>
              <a:rPr lang="en-US" altLang="en-US" i="1" dirty="0"/>
              <a:t> </a:t>
            </a:r>
            <a:r>
              <a:rPr lang="en-US" altLang="en-US" dirty="0"/>
              <a:t>Enterprise Manager does not allow you to clear a log group that has not been archived. Doing so breaks the chain of redo information. If you must clear an unarchived log group, you should </a:t>
            </a:r>
            <a:r>
              <a:rPr lang="en-US" altLang="en-US" i="1" dirty="0"/>
              <a:t>immediately</a:t>
            </a:r>
            <a:r>
              <a:rPr lang="en-US" altLang="en-US" dirty="0"/>
              <a:t> take a full backup of the whole database. Failure to do so may result in a loss of data if another failure occurs. To clear an unarchived log group, use the following command:</a:t>
            </a:r>
          </a:p>
          <a:p>
            <a:pPr lvl="4">
              <a:buFontTx/>
              <a:buNone/>
            </a:pPr>
            <a:r>
              <a:rPr lang="en-US" altLang="en-US" dirty="0"/>
              <a:t>ALTER DATABASE CLEAR UNARCHIVED LOGFILE GROUP </a:t>
            </a:r>
            <a:r>
              <a:rPr lang="en-US" altLang="en-US" i="1" dirty="0"/>
              <a:t>&lt;integer&gt;</a:t>
            </a:r>
            <a:endParaRPr lang="en-US" altLang="en-US" dirty="0"/>
          </a:p>
        </p:txBody>
      </p:sp>
    </p:spTree>
    <p:extLst>
      <p:ext uri="{BB962C8B-B14F-4D97-AF65-F5344CB8AC3E}">
        <p14:creationId xmlns:p14="http://schemas.microsoft.com/office/powerpoint/2010/main" val="23403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5"/>
          <p:cNvSpPr>
            <a:spLocks noGrp="1" noRot="1" noChangeAspect="1" noTextEdit="1"/>
          </p:cNvSpPr>
          <p:nvPr>
            <p:ph type="sldImg"/>
          </p:nvPr>
        </p:nvSpPr>
        <p:spPr>
          <a:ln/>
        </p:spPr>
      </p:sp>
      <p:sp>
        <p:nvSpPr>
          <p:cNvPr id="317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loss of </a:t>
            </a:r>
            <a:r>
              <a:rPr lang="en-US" altLang="en-US" i="1" dirty="0"/>
              <a:t>any</a:t>
            </a:r>
            <a:r>
              <a:rPr lang="en-US" altLang="en-US" dirty="0"/>
              <a:t> data file from a database in </a:t>
            </a:r>
            <a:r>
              <a:rPr lang="en-US" altLang="en-US" dirty="0">
                <a:latin typeface="Courier New" panose="02070309020205020404" pitchFamily="49" charset="0"/>
              </a:rPr>
              <a:t>NOARCHIVELOG</a:t>
            </a:r>
            <a:r>
              <a:rPr lang="en-US" altLang="en-US" dirty="0"/>
              <a:t> mode requires complete restoration of the database, including control files and all data files.</a:t>
            </a:r>
          </a:p>
          <a:p>
            <a:pPr lvl="1"/>
            <a:r>
              <a:rPr lang="en-US" altLang="en-US" dirty="0"/>
              <a:t>With the database in </a:t>
            </a:r>
            <a:r>
              <a:rPr lang="en-US" altLang="en-US" dirty="0">
                <a:latin typeface="Courier New" panose="02070309020205020404" pitchFamily="49" charset="0"/>
              </a:rPr>
              <a:t>NOARCHIVELOG</a:t>
            </a:r>
            <a:r>
              <a:rPr lang="en-US" altLang="en-US" dirty="0"/>
              <a:t> mode, recovery is possible only up to the time of the last backup. So users must re-enter all changes made since that backup. </a:t>
            </a:r>
          </a:p>
          <a:p>
            <a:pPr lvl="1"/>
            <a:r>
              <a:rPr lang="en-US" altLang="en-US" dirty="0"/>
              <a:t>If you have a database in </a:t>
            </a:r>
            <a:r>
              <a:rPr lang="en-US" altLang="en-US" dirty="0">
                <a:latin typeface="Courier New" panose="02070309020205020404" pitchFamily="49" charset="0"/>
              </a:rPr>
              <a:t>NOARCHIVELOG</a:t>
            </a:r>
            <a:r>
              <a:rPr lang="en-US" altLang="en-US" dirty="0"/>
              <a:t> mode that has an incremental backup strategy, RMAN first restores the most recent level 0 and then RMAN recovery applies the incremental backups.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A4CEDEBE-1813-498E-AA24-790524E947EA}" type="slidenum">
              <a:rPr lang="en-US" altLang="en-US" smtClean="0"/>
              <a:t>11</a:t>
            </a:fld>
            <a:endParaRPr lang="en-US" altLang="en-US" dirty="0"/>
          </a:p>
        </p:txBody>
      </p:sp>
    </p:spTree>
    <p:extLst>
      <p:ext uri="{BB962C8B-B14F-4D97-AF65-F5344CB8AC3E}">
        <p14:creationId xmlns:p14="http://schemas.microsoft.com/office/powerpoint/2010/main" val="3946924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5"/>
          <p:cNvSpPr>
            <a:spLocks noGrp="1" noRot="1" noChangeAspect="1" noTextEdit="1"/>
          </p:cNvSpPr>
          <p:nvPr>
            <p:ph type="sldImg"/>
          </p:nvPr>
        </p:nvSpPr>
        <p:spPr>
          <a:ln/>
        </p:spPr>
      </p:sp>
      <p:sp>
        <p:nvSpPr>
          <p:cNvPr id="327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the database in </a:t>
            </a:r>
            <a:r>
              <a:rPr lang="en-US" altLang="en-US" dirty="0">
                <a:latin typeface="Courier New" panose="02070309020205020404" pitchFamily="49" charset="0"/>
              </a:rPr>
              <a:t>ARCHIVELOG</a:t>
            </a:r>
            <a:r>
              <a:rPr lang="en-US" altLang="en-US" dirty="0"/>
              <a:t> mode, the loss of any data file not belonging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tablespaces affects only the objects that are in the missing file. The rest of the database remains available for users to continue work. </a:t>
            </a:r>
          </a:p>
          <a:p>
            <a:pPr lvl="1">
              <a:buFontTx/>
              <a:buNone/>
            </a:pPr>
            <a:r>
              <a:rPr lang="en-US" altLang="en-US" dirty="0"/>
              <a:t>Because the database is in </a:t>
            </a:r>
            <a:r>
              <a:rPr lang="en-US" altLang="en-US" dirty="0">
                <a:latin typeface="Courier New" panose="02070309020205020404" pitchFamily="49" charset="0"/>
              </a:rPr>
              <a:t>ARCHIVELOG</a:t>
            </a:r>
            <a:r>
              <a:rPr lang="en-US" altLang="en-US" dirty="0"/>
              <a:t> mode, recovery is possible up to the time of the last commit, and users are not required to re-enter any data.</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9B4DC2D7-DA20-4CC5-A21A-5BBC1168CDA4}" type="slidenum">
              <a:rPr lang="en-US" altLang="en-US" smtClean="0"/>
              <a:t>12</a:t>
            </a:fld>
            <a:endParaRPr lang="en-US" altLang="en-US" dirty="0"/>
          </a:p>
        </p:txBody>
      </p:sp>
    </p:spTree>
    <p:extLst>
      <p:ext uri="{BB962C8B-B14F-4D97-AF65-F5344CB8AC3E}">
        <p14:creationId xmlns:p14="http://schemas.microsoft.com/office/powerpoint/2010/main" val="88299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Data files belonging to the </a:t>
            </a:r>
            <a:r>
              <a:rPr lang="en-US" altLang="en-US" dirty="0">
                <a:latin typeface="Courier New" panose="02070309020205020404" pitchFamily="49" charset="0"/>
              </a:rPr>
              <a:t>SYSTEM</a:t>
            </a:r>
            <a:r>
              <a:rPr lang="en-US" altLang="en-US" dirty="0"/>
              <a:t> tablespace or containing </a:t>
            </a:r>
            <a:r>
              <a:rPr lang="en-US" altLang="en-US" dirty="0">
                <a:latin typeface="Courier New" panose="02070309020205020404" pitchFamily="49" charset="0"/>
              </a:rPr>
              <a:t>UNDO</a:t>
            </a:r>
            <a:r>
              <a:rPr lang="en-US" altLang="en-US" dirty="0"/>
              <a:t> data are considered system critical. A loss of one of these files requires the database to be restored from the </a:t>
            </a:r>
            <a:r>
              <a:rPr lang="en-US" altLang="en-US" dirty="0">
                <a:latin typeface="Courier New" panose="02070309020205020404" pitchFamily="49" charset="0"/>
              </a:rPr>
              <a:t>MOUNT</a:t>
            </a:r>
            <a:r>
              <a:rPr lang="en-US" altLang="en-US" dirty="0"/>
              <a:t> state (unlike other data files that may be restored with the database open).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586770E0-6C56-4B22-89AF-0E46C83DA2BF}" type="slidenum">
              <a:rPr lang="en-US" altLang="en-US" smtClean="0"/>
              <a:t>13</a:t>
            </a:fld>
            <a:endParaRPr lang="en-US" altLang="en-US" dirty="0"/>
          </a:p>
        </p:txBody>
      </p:sp>
    </p:spTree>
    <p:extLst>
      <p:ext uri="{BB962C8B-B14F-4D97-AF65-F5344CB8AC3E}">
        <p14:creationId xmlns:p14="http://schemas.microsoft.com/office/powerpoint/2010/main" val="100940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Database Cloud Service console to perform recovery as described in the slide. Note that you must have configured backups through Database Cloud Service or taken an on-demand backup through the DBCS console to use the console to perform recovery operations.</a:t>
            </a:r>
          </a:p>
          <a:p>
            <a:pPr lvl="1"/>
            <a:r>
              <a:rPr lang="en-US" altLang="en-US" dirty="0">
                <a:latin typeface="Arial" charset="0"/>
              </a:rPr>
              <a:t>See </a:t>
            </a:r>
            <a:r>
              <a:rPr lang="en-US" altLang="en-US" i="1" dirty="0">
                <a:latin typeface="Arial" charset="0"/>
              </a:rPr>
              <a:t>Administering Oracle Database Cloud Service</a:t>
            </a:r>
            <a:r>
              <a:rPr lang="en-US" altLang="en-US" dirty="0">
                <a:latin typeface="Arial" charset="0"/>
              </a:rPr>
              <a:t> for additional details.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0B0EB69D-5CA0-4C03-9B75-6FFFED870E36}"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3023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To restore from a backup and perform recovery on a Database Cloud Service deployment hosting a single-instance database, you use the </a:t>
            </a:r>
            <a:r>
              <a:rPr lang="en-US" altLang="en-US" dirty="0">
                <a:latin typeface="Courier New" panose="02070309020205020404" pitchFamily="49" charset="0"/>
                <a:cs typeface="Courier New" panose="02070309020205020404" pitchFamily="49" charset="0"/>
              </a:rPr>
              <a:t>orec</a:t>
            </a:r>
            <a:r>
              <a:rPr lang="en-US" altLang="en-US" dirty="0">
                <a:latin typeface="Arial" charset="0"/>
              </a:rPr>
              <a:t> subcommand of the </a:t>
            </a:r>
            <a:r>
              <a:rPr lang="en-US" altLang="en-US" dirty="0">
                <a:latin typeface="Courier New" panose="02070309020205020404" pitchFamily="49" charset="0"/>
                <a:cs typeface="Courier New" panose="02070309020205020404" pitchFamily="49" charset="0"/>
              </a:rPr>
              <a:t>dbaascli</a:t>
            </a:r>
            <a:r>
              <a:rPr lang="en-US" altLang="en-US" dirty="0">
                <a:latin typeface="Arial" charset="0"/>
              </a:rPr>
              <a:t> utility, which is available on the compute node.</a:t>
            </a:r>
          </a:p>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orec</a:t>
            </a:r>
            <a:r>
              <a:rPr lang="en-US" altLang="en-US" dirty="0">
                <a:latin typeface="Arial" charset="0"/>
              </a:rPr>
              <a:t> subcommand must be run with </a:t>
            </a:r>
            <a:r>
              <a:rPr lang="en-US" altLang="en-US" dirty="0">
                <a:latin typeface="Courier New" panose="02070309020205020404" pitchFamily="49" charset="0"/>
                <a:cs typeface="Courier New" panose="02070309020205020404" pitchFamily="49" charset="0"/>
              </a:rPr>
              <a:t>root</a:t>
            </a:r>
            <a:r>
              <a:rPr lang="en-US" altLang="en-US" dirty="0">
                <a:latin typeface="Arial" charset="0"/>
              </a:rPr>
              <a:t> access. Therefore, you need to connect to the compute node as the </a:t>
            </a:r>
            <a:r>
              <a:rPr lang="en-US" altLang="en-US" dirty="0">
                <a:latin typeface="Courier New" panose="02070309020205020404" pitchFamily="49" charset="0"/>
                <a:cs typeface="Courier New" panose="02070309020205020404" pitchFamily="49" charset="0"/>
              </a:rPr>
              <a:t>opc</a:t>
            </a:r>
            <a:r>
              <a:rPr lang="en-US" altLang="en-US" dirty="0">
                <a:latin typeface="Arial" charset="0"/>
              </a:rPr>
              <a:t> user to perform recovery operations.</a:t>
            </a:r>
          </a:p>
          <a:p>
            <a:pPr lvl="1"/>
            <a:r>
              <a:rPr lang="en-US" altLang="en-US" dirty="0">
                <a:latin typeface="Arial" charset="0"/>
              </a:rPr>
              <a:t>You can restore from the most recent backup, a specific backup, or a specific long-term backup.</a:t>
            </a:r>
          </a:p>
          <a:p>
            <a:pPr lvl="1"/>
            <a:r>
              <a:rPr lang="en-US" altLang="en-US" dirty="0">
                <a:latin typeface="Arial" charset="0"/>
              </a:rPr>
              <a:t>Use the following command to obtain a list of backups, including the backup tag for each:</a:t>
            </a:r>
          </a:p>
          <a:p>
            <a:pPr lvl="1"/>
            <a:r>
              <a:rPr lang="en-US" altLang="en-US" dirty="0">
                <a:latin typeface="Courier New" panose="02070309020205020404" pitchFamily="49" charset="0"/>
                <a:cs typeface="Courier New" panose="02070309020205020404" pitchFamily="49" charset="0"/>
              </a:rPr>
              <a:t># dbaascli orec --args –list</a:t>
            </a:r>
          </a:p>
          <a:p>
            <a:pPr lvl="1"/>
            <a:r>
              <a:rPr lang="en-US" altLang="en-US" dirty="0">
                <a:latin typeface="Arial" charset="0"/>
              </a:rPr>
              <a:t>Use this command to obtain a list of long-term backups, including the backup tag for each:</a:t>
            </a:r>
          </a:p>
          <a:p>
            <a:pPr lvl="1"/>
            <a:r>
              <a:rPr lang="en-US" altLang="en-US" dirty="0">
                <a:latin typeface="Courier New" panose="02070309020205020404" pitchFamily="49" charset="0"/>
                <a:cs typeface="Courier New" panose="02070309020205020404" pitchFamily="49" charset="0"/>
              </a:rPr>
              <a:t># dbaascli orec --args -keep -list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A73C26BE-936D-4513-9800-4DFE58C0FCBD}" type="slidenum">
              <a:rPr lang="en-US" smtClean="0"/>
              <a:t>15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85767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EFAFF82F-930B-463F-B91E-A283E3F42729}" type="slidenum">
              <a:rPr lang="en-US" smtClean="0"/>
              <a:t>16</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E7290E33-E9D5-457B-BCFE-D20D9A2354BE}" type="slidenum">
              <a:rPr lang="en-US" smtClean="0"/>
              <a:t>17</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9AF63081-657A-4371-9A3B-34AFCE291F11}"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5"/>
          <p:cNvSpPr>
            <a:spLocks noGrp="1" noRot="1" noChangeAspect="1" noTextEdit="1"/>
          </p:cNvSpPr>
          <p:nvPr>
            <p:ph type="sldImg"/>
          </p:nvPr>
        </p:nvSpPr>
        <p:spPr>
          <a:ln/>
        </p:spPr>
      </p:sp>
      <p:sp>
        <p:nvSpPr>
          <p:cNvPr id="235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As a database moves from the shutdown stage to being fully open, it performs internal consistency checks during the following stages:</a:t>
            </a:r>
          </a:p>
          <a:p>
            <a:pPr lvl="2">
              <a:buFont typeface="Courier New" panose="02070309020205020404" pitchFamily="49" charset="0"/>
              <a:buChar char="•"/>
            </a:pPr>
            <a:r>
              <a:rPr lang="en-US" altLang="en-US" b="1" dirty="0">
                <a:cs typeface="Arial" panose="020B0604020202020204" pitchFamily="34" charset="0"/>
              </a:rPr>
              <a:t>NOMOUNT</a:t>
            </a:r>
            <a:r>
              <a:rPr lang="en-US" altLang="en-US" b="1" dirty="0"/>
              <a:t>:</a:t>
            </a:r>
            <a:r>
              <a:rPr lang="en-US" altLang="en-US" dirty="0"/>
              <a:t> For an instance to reach the </a:t>
            </a:r>
            <a:r>
              <a:rPr lang="en-US" altLang="en-US" dirty="0">
                <a:cs typeface="Arial" panose="020B0604020202020204" pitchFamily="34" charset="0"/>
              </a:rPr>
              <a:t>NOMOUNT</a:t>
            </a:r>
            <a:r>
              <a:rPr lang="en-US" altLang="en-US" dirty="0"/>
              <a:t> (also known as </a:t>
            </a:r>
            <a:r>
              <a:rPr lang="en-US" altLang="en-US" dirty="0">
                <a:cs typeface="Arial" panose="020B0604020202020204" pitchFamily="34" charset="0"/>
              </a:rPr>
              <a:t>STARTED</a:t>
            </a:r>
            <a:r>
              <a:rPr lang="en-US" altLang="en-US" dirty="0"/>
              <a:t>) status, the instance must read the initialization parameter file. </a:t>
            </a:r>
            <a:r>
              <a:rPr lang="en-US" altLang="en-US" dirty="0">
                <a:ea typeface="SimSun" panose="02010600030101010101" pitchFamily="2" charset="-122"/>
              </a:rPr>
              <a:t>No database files are checked while the instance enters the </a:t>
            </a:r>
            <a:r>
              <a:rPr lang="en-US" altLang="en-US" dirty="0">
                <a:ea typeface="SimSun" panose="02010600030101010101" pitchFamily="2" charset="-122"/>
                <a:cs typeface="Arial" panose="020B0604020202020204" pitchFamily="34" charset="0"/>
              </a:rPr>
              <a:t>NOMOUNT</a:t>
            </a:r>
            <a:r>
              <a:rPr lang="en-US" altLang="en-US" dirty="0">
                <a:ea typeface="SimSun" panose="02010600030101010101" pitchFamily="2" charset="-122"/>
              </a:rPr>
              <a:t> state</a:t>
            </a:r>
            <a:r>
              <a:rPr lang="en-US" altLang="en-US" dirty="0"/>
              <a:t>.</a:t>
            </a:r>
          </a:p>
          <a:p>
            <a:pPr lvl="2">
              <a:buFont typeface="Courier New" panose="02070309020205020404" pitchFamily="49" charset="0"/>
              <a:buChar char="•"/>
            </a:pPr>
            <a:r>
              <a:rPr lang="en-US" altLang="en-US" b="1" dirty="0">
                <a:cs typeface="Arial" panose="020B0604020202020204" pitchFamily="34" charset="0"/>
              </a:rPr>
              <a:t>MOUNT</a:t>
            </a:r>
            <a:r>
              <a:rPr lang="en-US" altLang="en-US" b="1" dirty="0"/>
              <a:t>:</a:t>
            </a:r>
            <a:r>
              <a:rPr lang="en-US" altLang="en-US" dirty="0"/>
              <a:t> As the instance moves to the </a:t>
            </a:r>
            <a:r>
              <a:rPr lang="en-US" altLang="en-US" dirty="0">
                <a:cs typeface="Arial" panose="020B0604020202020204" pitchFamily="34" charset="0"/>
              </a:rPr>
              <a:t>MOUNT</a:t>
            </a:r>
            <a:r>
              <a:rPr lang="en-US" altLang="en-US" dirty="0"/>
              <a:t> status, it checks whether all control files listed in the initialization parameter file are present and synchronized. If even one control file is missing or corrupt, the instance returns an error (noting the missing control file) to the administrator and remains in the </a:t>
            </a:r>
            <a:r>
              <a:rPr lang="en-US" altLang="en-US" dirty="0">
                <a:cs typeface="Arial" panose="020B0604020202020204" pitchFamily="34" charset="0"/>
              </a:rPr>
              <a:t>NOMOUNT</a:t>
            </a:r>
            <a:r>
              <a:rPr lang="en-US" altLang="en-US" dirty="0"/>
              <a:t> state.</a:t>
            </a:r>
          </a:p>
          <a:p>
            <a:pPr lvl="2">
              <a:buFont typeface="Courier New" panose="02070309020205020404" pitchFamily="49" charset="0"/>
              <a:buChar char="•"/>
            </a:pPr>
            <a:r>
              <a:rPr lang="en-US" altLang="en-US" b="1" dirty="0">
                <a:cs typeface="Arial" panose="020B0604020202020204" pitchFamily="34" charset="0"/>
              </a:rPr>
              <a:t>OPEN</a:t>
            </a:r>
            <a:r>
              <a:rPr lang="en-US" altLang="en-US" b="1" dirty="0"/>
              <a:t>:</a:t>
            </a:r>
            <a:r>
              <a:rPr lang="en-US" altLang="en-US" dirty="0"/>
              <a:t> When the instance moves from the </a:t>
            </a:r>
            <a:r>
              <a:rPr lang="en-US" altLang="en-US" dirty="0">
                <a:cs typeface="Arial" panose="020B0604020202020204" pitchFamily="34" charset="0"/>
              </a:rPr>
              <a:t>MOUNT</a:t>
            </a:r>
            <a:r>
              <a:rPr lang="en-US" altLang="en-US" dirty="0"/>
              <a:t> state to the </a:t>
            </a:r>
            <a:r>
              <a:rPr lang="en-US" altLang="en-US" dirty="0">
                <a:cs typeface="Arial" panose="020B0604020202020204" pitchFamily="34" charset="0"/>
              </a:rPr>
              <a:t>OPEN</a:t>
            </a:r>
            <a:r>
              <a:rPr lang="en-US" altLang="en-US" dirty="0"/>
              <a:t> state, it does the following:</a:t>
            </a:r>
          </a:p>
          <a:p>
            <a:pPr lvl="3"/>
            <a:r>
              <a:rPr lang="en-US" altLang="en-US" dirty="0"/>
              <a:t>Checks whether all redo log groups known to the control file have at least one member present. Any missing members are noted in the alert log.</a:t>
            </a:r>
          </a:p>
          <a:p>
            <a:pPr lvl="3"/>
            <a:r>
              <a:rPr lang="en-US" altLang="en-US" dirty="0"/>
              <a:t>Verifies that all data files known to the control file are present unless they have been taken offline. Offline files are not checked until the administrator tries to bring them online. The administrator may take a data file offline and open the instance if the data file does not belong to the </a:t>
            </a:r>
            <a:r>
              <a:rPr lang="en-US" altLang="en-US" dirty="0">
                <a:latin typeface="Courier New" panose="02070309020205020404" pitchFamily="49" charset="0"/>
                <a:cs typeface="Courier New" panose="02070309020205020404" pitchFamily="49" charset="0"/>
              </a:rPr>
              <a:t>SYSTEM</a:t>
            </a:r>
            <a:r>
              <a:rPr lang="en-US" altLang="en-US" dirty="0"/>
              <a:t> or </a:t>
            </a:r>
            <a:r>
              <a:rPr lang="en-US" altLang="en-US" dirty="0">
                <a:latin typeface="Courier New" panose="02070309020205020404" pitchFamily="49" charset="0"/>
                <a:cs typeface="Courier New" panose="02070309020205020404" pitchFamily="49" charset="0"/>
              </a:rPr>
              <a:t>UNDO</a:t>
            </a:r>
            <a:r>
              <a:rPr lang="en-US" altLang="en-US" dirty="0"/>
              <a:t> tablespaces. If any files are missing, an error noting the first missing file is returned to the administrator and the instance remains in the MOUNT state. When the instance finds files that are missing, only the first file causing a problem appears in the error message. To find all files that need recovery, the administrator can check the </a:t>
            </a:r>
            <a:r>
              <a:rPr lang="en-US" altLang="en-US" dirty="0">
                <a:latin typeface="Courier New" panose="02070309020205020404" pitchFamily="49" charset="0"/>
                <a:cs typeface="Courier New" panose="02070309020205020404" pitchFamily="49" charset="0"/>
              </a:rPr>
              <a:t>V$RECOVER_FILE</a:t>
            </a:r>
            <a:r>
              <a:rPr lang="en-US" altLang="en-US" dirty="0"/>
              <a:t> dynamic performance view to get a complete list of the files that need attention:</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BFBA81D6-742C-45D7-828D-014428BD2211}" type="slidenum">
              <a:rPr lang="en-US" altLang="en-US" smtClean="0"/>
              <a:t>3</a:t>
            </a:fld>
            <a:endParaRPr lang="en-US" altLang="en-US" dirty="0"/>
          </a:p>
        </p:txBody>
      </p:sp>
    </p:spTree>
    <p:extLst>
      <p:ext uri="{BB962C8B-B14F-4D97-AF65-F5344CB8AC3E}">
        <p14:creationId xmlns:p14="http://schemas.microsoft.com/office/powerpoint/2010/main" val="66717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19 - </a:t>
            </a:r>
            <a:fld id="{4E31464B-9B3C-41FE-99D4-EDBCE0B0E2ED}" type="slidenum">
              <a:rPr lang="en-US" altLang="en-US" smtClean="0"/>
              <a:t>4</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4"/>
            <a:r>
              <a:rPr lang="en-US" altLang="en-US" dirty="0"/>
              <a:t>SQL&gt; startup</a:t>
            </a:r>
          </a:p>
          <a:p>
            <a:pPr lvl="4"/>
            <a:r>
              <a:rPr lang="en-US" altLang="en-US" dirty="0"/>
              <a:t>ORACLE instance started.</a:t>
            </a:r>
          </a:p>
          <a:p>
            <a:pPr lvl="4"/>
            <a:r>
              <a:rPr lang="en-US" altLang="en-US" dirty="0"/>
              <a:t>Total System Global Area  171966464 bytes</a:t>
            </a:r>
          </a:p>
          <a:p>
            <a:pPr lvl="4"/>
            <a:r>
              <a:rPr lang="en-US" altLang="en-US" dirty="0"/>
              <a:t>Fixed Size                   775608 bytes</a:t>
            </a:r>
          </a:p>
          <a:p>
            <a:pPr lvl="4"/>
            <a:r>
              <a:rPr lang="en-US" altLang="en-US" dirty="0"/>
              <a:t>Variable Size             145762888 bytes</a:t>
            </a:r>
          </a:p>
          <a:p>
            <a:pPr lvl="4"/>
            <a:r>
              <a:rPr lang="en-US" altLang="en-US" dirty="0"/>
              <a:t>Database Buffers           25165824 bytes</a:t>
            </a:r>
          </a:p>
          <a:p>
            <a:pPr lvl="4"/>
            <a:r>
              <a:rPr lang="en-US" altLang="en-US" dirty="0"/>
              <a:t>Redo Buffers                 262144 bytes</a:t>
            </a:r>
          </a:p>
          <a:p>
            <a:pPr lvl="4"/>
            <a:r>
              <a:rPr lang="en-US" altLang="en-US" dirty="0"/>
              <a:t>Database mounted.</a:t>
            </a:r>
          </a:p>
          <a:p>
            <a:pPr lvl="4"/>
            <a:r>
              <a:rPr lang="en-US" altLang="en-US" dirty="0"/>
              <a:t>ORA-01157: cannot identify/lock data file 4 - see DBWR trace file</a:t>
            </a:r>
          </a:p>
          <a:p>
            <a:pPr lvl="4"/>
            <a:r>
              <a:rPr lang="en-US" altLang="en-US" dirty="0"/>
              <a:t>ORA-01110: data file 4: '/oracle/oradata/orcl/users01.dbf'</a:t>
            </a:r>
          </a:p>
          <a:p>
            <a:pPr lvl="4"/>
            <a:r>
              <a:rPr lang="en-US" altLang="en-US" dirty="0"/>
              <a:t>SQL&gt; SELECT name, error</a:t>
            </a:r>
          </a:p>
          <a:p>
            <a:pPr lvl="4"/>
            <a:r>
              <a:rPr lang="en-US" altLang="en-US" dirty="0"/>
              <a:t>  2  FROM v$datafile</a:t>
            </a:r>
          </a:p>
          <a:p>
            <a:pPr lvl="4"/>
            <a:r>
              <a:rPr lang="en-US" altLang="en-US" dirty="0"/>
              <a:t>  3  JOIN v$recover_file</a:t>
            </a:r>
          </a:p>
          <a:p>
            <a:pPr lvl="4"/>
            <a:r>
              <a:rPr lang="en-US" altLang="en-US" dirty="0"/>
              <a:t>  4  USING (file#);</a:t>
            </a:r>
          </a:p>
          <a:p>
            <a:pPr lvl="4"/>
            <a:r>
              <a:rPr lang="en-US" altLang="en-US" dirty="0"/>
              <a:t>NAME                                ERROR</a:t>
            </a:r>
          </a:p>
          <a:p>
            <a:pPr lvl="4"/>
            <a:r>
              <a:rPr lang="en-US" altLang="en-US" dirty="0"/>
              <a:t>----------------------------------- ------------------</a:t>
            </a:r>
          </a:p>
          <a:p>
            <a:pPr lvl="4"/>
            <a:r>
              <a:rPr lang="en-US" altLang="en-US" dirty="0"/>
              <a:t>/oracle/oradata/orcl/users01.dbf    FILE NOT FOUND</a:t>
            </a:r>
          </a:p>
          <a:p>
            <a:pPr lvl="4"/>
            <a:r>
              <a:rPr lang="en-US" altLang="en-US" dirty="0"/>
              <a:t>/oracle/oradata/orcl/example01.dbf  FILE NOT FOUND</a:t>
            </a:r>
          </a:p>
          <a:p>
            <a:pPr lvl="3"/>
            <a:r>
              <a:rPr lang="en-US" altLang="en-US" dirty="0"/>
              <a:t>Verifies that all data files that are not offline or read-only are synchronized with the control file. If necessary, instance recovery is automatically performed. However, if a file is out of synchronization to the extent that it cannot be recovered by using the online redo log groups, then the administrator must perform media recovery. If any files require media recovery, an error message noting the first file requiring recovery is returned to the administrator and the instance remains in the </a:t>
            </a:r>
            <a:r>
              <a:rPr lang="en-US" altLang="en-US" dirty="0">
                <a:latin typeface="Courier New" panose="02070309020205020404" pitchFamily="49" charset="0"/>
              </a:rPr>
              <a:t>MOUNT</a:t>
            </a:r>
            <a:r>
              <a:rPr lang="en-US" altLang="en-US" dirty="0"/>
              <a:t> state:</a:t>
            </a:r>
          </a:p>
          <a:p>
            <a:pPr lvl="4"/>
            <a:r>
              <a:rPr lang="it-IT" altLang="en-US" dirty="0"/>
              <a:t>ORA-01113: file 4 needs media recovery</a:t>
            </a:r>
          </a:p>
          <a:p>
            <a:pPr lvl="4"/>
            <a:r>
              <a:rPr lang="it-IT" altLang="en-US" dirty="0"/>
              <a:t>ORA-01110: data file 4: '/oracle/oradata/orcl/users01.dbf'</a:t>
            </a:r>
          </a:p>
          <a:p>
            <a:pPr lvl="3">
              <a:buNone/>
            </a:pPr>
            <a:r>
              <a:rPr lang="en-US" altLang="en-US" dirty="0"/>
              <a:t>	Again, </a:t>
            </a:r>
            <a:r>
              <a:rPr lang="en-US" altLang="en-US" dirty="0">
                <a:latin typeface="Courier New" panose="02070309020205020404" pitchFamily="49" charset="0"/>
              </a:rPr>
              <a:t>V$RECOVER_FILE</a:t>
            </a:r>
            <a:r>
              <a:rPr lang="en-US" altLang="en-US" dirty="0"/>
              <a:t> gives a complete list of files that need attention. Files that are present and require media recovery are listed, but </a:t>
            </a:r>
            <a:r>
              <a:rPr lang="en-US" altLang="en-US" dirty="0">
                <a:ea typeface="SimSun" panose="02010600030101010101" pitchFamily="2" charset="-122"/>
              </a:rPr>
              <a:t>no error message is displayed</a:t>
            </a:r>
            <a:r>
              <a:rPr lang="en-US" altLang="en-US" dirty="0"/>
              <a:t>.</a:t>
            </a:r>
          </a:p>
        </p:txBody>
      </p:sp>
    </p:spTree>
    <p:extLst>
      <p:ext uri="{BB962C8B-B14F-4D97-AF65-F5344CB8AC3E}">
        <p14:creationId xmlns:p14="http://schemas.microsoft.com/office/powerpoint/2010/main" val="266420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5"/>
          <p:cNvSpPr>
            <a:spLocks noGrp="1" noRot="1" noChangeAspect="1" noTextEdit="1"/>
          </p:cNvSpPr>
          <p:nvPr>
            <p:ph type="sldImg"/>
          </p:nvPr>
        </p:nvSpPr>
        <p:spPr>
          <a:ln/>
        </p:spPr>
      </p:sp>
      <p:sp>
        <p:nvSpPr>
          <p:cNvPr id="256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After a database is open, instance failure can be caused by media failure (for example, by the loss of a control file, the loss of an entire redo log group, or the loss of a data file belonging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tablespaces). Even if an inactive redo log group is lost, the database would eventually fail due to log switches.</a:t>
            </a:r>
          </a:p>
          <a:p>
            <a:pPr lvl="1"/>
            <a:r>
              <a:rPr lang="en-US" altLang="en-US" dirty="0"/>
              <a:t>In many cases, the failed instance does not completely shut down but is unable to continue to perform work. Recovering from these types of media failure must be done with the database down. As a result, the administrator must use the </a:t>
            </a:r>
            <a:r>
              <a:rPr lang="en-US" altLang="en-US" dirty="0">
                <a:latin typeface="Courier New" panose="02070309020205020404" pitchFamily="49" charset="0"/>
              </a:rPr>
              <a:t>SHUTDOWN</a:t>
            </a:r>
            <a:r>
              <a:rPr lang="en-US" altLang="en-US" dirty="0"/>
              <a:t> </a:t>
            </a:r>
            <a:r>
              <a:rPr lang="en-US" altLang="en-US" dirty="0">
                <a:latin typeface="Courier New" panose="02070309020205020404" pitchFamily="49" charset="0"/>
              </a:rPr>
              <a:t>ABORT</a:t>
            </a:r>
            <a:r>
              <a:rPr lang="en-US" altLang="en-US" dirty="0"/>
              <a:t> command before beginning recovery efforts.</a:t>
            </a:r>
          </a:p>
          <a:p>
            <a:pPr lvl="1"/>
            <a:r>
              <a:rPr lang="en-US" altLang="en-US" dirty="0"/>
              <a:t>The loss of data files belonging to other tablespaces does not cause instance failure, and the database can be recovered while open, with work continuing in other tablespaces.</a:t>
            </a:r>
          </a:p>
          <a:p>
            <a:pPr lvl="1"/>
            <a:r>
              <a:rPr lang="en-US" altLang="en-US" dirty="0"/>
              <a:t>These errors can be detected by inspecting the alert log file or by using the Data Recovery Advisor.</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F2910E09-A979-48F9-8C90-89517D96D6DC}" type="slidenum">
              <a:rPr lang="en-US" altLang="en-US" smtClean="0"/>
              <a:t>5</a:t>
            </a:fld>
            <a:endParaRPr lang="en-US" altLang="en-US" dirty="0"/>
          </a:p>
        </p:txBody>
      </p:sp>
    </p:spTree>
    <p:extLst>
      <p:ext uri="{BB962C8B-B14F-4D97-AF65-F5344CB8AC3E}">
        <p14:creationId xmlns:p14="http://schemas.microsoft.com/office/powerpoint/2010/main" val="321685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5"/>
          <p:cNvSpPr>
            <a:spLocks noGrp="1" noRot="1" noChangeAspect="1" noTextEdit="1"/>
          </p:cNvSpPr>
          <p:nvPr>
            <p:ph type="sldImg"/>
          </p:nvPr>
        </p:nvSpPr>
        <p:spPr>
          <a:ln/>
        </p:spPr>
      </p:sp>
      <p:sp>
        <p:nvSpPr>
          <p:cNvPr id="266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 Recovery Advisor automatically gathers data failure information when an error is encountered. In addition, it can proactively check for failures. In this mode, it can potentially detect and analyze data failures before a database process discovers the corruption and signals an error. (Note that repairs are always under human control.) </a:t>
            </a:r>
          </a:p>
          <a:p>
            <a:pPr lvl="1"/>
            <a:r>
              <a:rPr lang="en-US" altLang="en-US" dirty="0"/>
              <a:t>Data failures can be very serious. For example, if your current log files are missing, you cannot open your database. Some data failures (like block corruptions in data files) are not catastrophic because they do not take the database down or prevent you from opening the Oracle database. The Data Recovery Advisor handles both cases: the one when you cannot start the database (because required database files are missing, inconsistent, or corrupted) and the one when file corruptions are discovered during run time. </a:t>
            </a:r>
          </a:p>
          <a:p>
            <a:pPr lvl="1"/>
            <a:r>
              <a:rPr lang="en-US" altLang="en-US" dirty="0"/>
              <a:t>The preferred way to address serious data failures is as follows:</a:t>
            </a:r>
          </a:p>
          <a:p>
            <a:pPr lvl="2">
              <a:buFont typeface="Times New Roman" panose="02020603050405020304" pitchFamily="18" charset="0"/>
              <a:buNone/>
            </a:pPr>
            <a:r>
              <a:rPr lang="en-US" altLang="en-US" dirty="0"/>
              <a:t>1.	Fail over to a standby database if you are in a Data Guard configuration. This allows users to come back online as soon as possible.</a:t>
            </a:r>
          </a:p>
          <a:p>
            <a:pPr lvl="2">
              <a:buFont typeface="Times New Roman" panose="02020603050405020304" pitchFamily="18" charset="0"/>
              <a:buNone/>
            </a:pPr>
            <a:r>
              <a:rPr lang="en-US" altLang="en-US" dirty="0"/>
              <a:t>2.	Repair the primary cause of the data failure.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FFB39F9E-91B1-4FA0-A1F9-9252E1843DF7}" type="slidenum">
              <a:rPr lang="en-US" altLang="en-US" smtClean="0"/>
              <a:t>6</a:t>
            </a:fld>
            <a:endParaRPr lang="en-US" altLang="en-US" dirty="0"/>
          </a:p>
        </p:txBody>
      </p:sp>
    </p:spTree>
    <p:extLst>
      <p:ext uri="{BB962C8B-B14F-4D97-AF65-F5344CB8AC3E}">
        <p14:creationId xmlns:p14="http://schemas.microsoft.com/office/powerpoint/2010/main" val="48983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19 - </a:t>
            </a:r>
            <a:fld id="{C34E6D36-D6D3-4C7B-89F4-D4316CB6AEF5}" type="slidenum">
              <a:rPr lang="en-US" altLang="en-US" smtClean="0"/>
              <a:t>7</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1"/>
            <a:r>
              <a:rPr lang="en-US" altLang="en-US" b="1" dirty="0"/>
              <a:t>User Interfaces</a:t>
            </a:r>
          </a:p>
          <a:p>
            <a:pPr lvl="1"/>
            <a:r>
              <a:rPr lang="en-US" altLang="en-US" dirty="0"/>
              <a:t>The Data Recovery Advisor is available in Enterprise Manager Cloud Control. When failures exist, there are several ways to access the Data Recovery Advisor. </a:t>
            </a:r>
          </a:p>
          <a:p>
            <a:pPr lvl="1"/>
            <a:r>
              <a:rPr lang="en-US" altLang="en-US" dirty="0">
                <a:cs typeface="Times New Roman" panose="02020603050405020304" pitchFamily="18" charset="0"/>
              </a:rPr>
              <a:t>You can also use the Data Recovery Advisor by using the RMAN command line: </a:t>
            </a:r>
          </a:p>
          <a:p>
            <a:pPr lvl="2">
              <a:buNone/>
            </a:pPr>
            <a:r>
              <a:rPr lang="en-US" altLang="en-US" dirty="0">
                <a:latin typeface="Courier New" panose="02070309020205020404" pitchFamily="49" charset="0"/>
                <a:cs typeface="Times New Roman" panose="02020603050405020304" pitchFamily="18" charset="0"/>
              </a:rPr>
              <a:t>rman target / </a:t>
            </a:r>
          </a:p>
          <a:p>
            <a:pPr lvl="2">
              <a:buNone/>
            </a:pPr>
            <a:r>
              <a:rPr lang="en-US" altLang="en-US" dirty="0">
                <a:latin typeface="Courier New" panose="02070309020205020404" pitchFamily="49" charset="0"/>
              </a:rPr>
              <a:t>rman&gt; list failure all;</a:t>
            </a:r>
            <a:endParaRPr lang="en-US" altLang="en-US" dirty="0">
              <a:latin typeface="Courier New" panose="02070309020205020404" pitchFamily="49" charset="0"/>
              <a:cs typeface="Arial" panose="020B0604020202020204" pitchFamily="34" charset="0"/>
            </a:endParaRPr>
          </a:p>
          <a:p>
            <a:pPr lvl="1"/>
            <a:r>
              <a:rPr lang="en-US" altLang="en-US" b="1" dirty="0">
                <a:cs typeface="Arial" panose="020B0604020202020204" pitchFamily="34" charset="0"/>
              </a:rPr>
              <a:t>Supported Database Configurations</a:t>
            </a:r>
          </a:p>
          <a:p>
            <a:pPr lvl="1"/>
            <a:r>
              <a:rPr lang="en-US" altLang="en-US" dirty="0">
                <a:cs typeface="Arial" panose="020B0604020202020204" pitchFamily="34" charset="0"/>
              </a:rPr>
              <a:t>In the current release, the Data Recovery Advisor supports single-instance databases. Oracle Real Application Cluster databases are not supported.</a:t>
            </a:r>
          </a:p>
          <a:p>
            <a:pPr lvl="1"/>
            <a:r>
              <a:rPr lang="en-US" altLang="en-US" dirty="0">
                <a:cs typeface="Arial" panose="020B0604020202020204" pitchFamily="34" charset="0"/>
              </a:rPr>
              <a:t>The Data Recovery Advisor cannot use blocks or files transferred from a standby database to repair failures on a primary database. Furthermore, you cannot use the Data Recovery Advisor to diagnose and repair failures on a standby database. However, the Data Recovery Advisor does support failover to a standby database as a repair option (as mentioned previously).</a:t>
            </a:r>
          </a:p>
        </p:txBody>
      </p:sp>
    </p:spTree>
    <p:extLst>
      <p:ext uri="{BB962C8B-B14F-4D97-AF65-F5344CB8AC3E}">
        <p14:creationId xmlns:p14="http://schemas.microsoft.com/office/powerpoint/2010/main" val="52525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5"/>
          <p:cNvSpPr>
            <a:spLocks noGrp="1" noRot="1" noChangeAspect="1" noTextEdit="1"/>
          </p:cNvSpPr>
          <p:nvPr>
            <p:ph type="sldImg"/>
          </p:nvPr>
        </p:nvSpPr>
        <p:spPr>
          <a:ln/>
        </p:spPr>
      </p:sp>
      <p:sp>
        <p:nvSpPr>
          <p:cNvPr id="2867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options for recovery from the loss of a control file depend on the storage configuration of the control files and on whether at least one control file remains or have all been lost. </a:t>
            </a:r>
          </a:p>
          <a:p>
            <a:pPr lvl="1">
              <a:lnSpc>
                <a:spcPct val="98000"/>
              </a:lnSpc>
            </a:pPr>
            <a:r>
              <a:rPr lang="en-US" altLang="en-US" dirty="0"/>
              <a:t>If your control files are stored as regular file system files and at least one control file copy remains, then, while the database is down, you can just copy one of the remaining control files to the missing file’s location. If the media failure is due to the loss of a disk drive or controller, copy one of the remaining control files to some other location and update the instance’s parameter file to point to the new location. Alternatively, you can delete the reference to the missing control file from the initialization parameter file. Remember that Oracle recommends having at least two control files at all times.</a:t>
            </a:r>
          </a:p>
          <a:p>
            <a:pPr lvl="1">
              <a:lnSpc>
                <a:spcPct val="98000"/>
              </a:lnSpc>
            </a:pPr>
            <a:r>
              <a:rPr lang="en-US" altLang="en-US" dirty="0"/>
              <a:t>If you are using ASM storage, and at least one control file copy remains, you can perform guided recovery by using Enterprise Manager Cloud Control or perform manual recovery by using RMAN as follows:</a:t>
            </a:r>
          </a:p>
          <a:p>
            <a:pPr marL="600075" lvl="1" indent="-314325">
              <a:lnSpc>
                <a:spcPct val="98000"/>
              </a:lnSpc>
              <a:buFont typeface="+mj-lt"/>
              <a:buAutoNum type="arabicPeriod"/>
            </a:pPr>
            <a:r>
              <a:rPr lang="en-US" altLang="en-US" dirty="0"/>
              <a:t>Put the database in </a:t>
            </a:r>
            <a:r>
              <a:rPr lang="en-US" altLang="en-US" dirty="0">
                <a:latin typeface="Courier New" panose="02070309020205020404" pitchFamily="49" charset="0"/>
                <a:cs typeface="Courier New" panose="02070309020205020404" pitchFamily="49" charset="0"/>
              </a:rPr>
              <a:t>NOMOUNT</a:t>
            </a:r>
            <a:r>
              <a:rPr lang="en-US" altLang="en-US" dirty="0"/>
              <a:t> mode.</a:t>
            </a:r>
          </a:p>
          <a:p>
            <a:pPr marL="600075" lvl="1" indent="-314325">
              <a:lnSpc>
                <a:spcPct val="98000"/>
              </a:lnSpc>
              <a:buFont typeface="+mj-lt"/>
              <a:buAutoNum type="arabicPeriod"/>
            </a:pPr>
            <a:r>
              <a:rPr lang="en-US" altLang="en-US" dirty="0"/>
              <a:t>Connect to RMAN and issue the </a:t>
            </a:r>
            <a:r>
              <a:rPr lang="en-US" altLang="en-US" dirty="0">
                <a:latin typeface="Courier New" panose="02070309020205020404" pitchFamily="49" charset="0"/>
                <a:cs typeface="Courier New" panose="02070309020205020404" pitchFamily="49" charset="0"/>
              </a:rPr>
              <a:t>RESTORE</a:t>
            </a:r>
            <a:r>
              <a:rPr lang="en-US" altLang="en-US" dirty="0"/>
              <a:t> </a:t>
            </a:r>
            <a:r>
              <a:rPr lang="en-US" altLang="en-US" dirty="0">
                <a:latin typeface="Courier New" panose="02070309020205020404" pitchFamily="49" charset="0"/>
                <a:cs typeface="Courier New" panose="02070309020205020404" pitchFamily="49" charset="0"/>
              </a:rPr>
              <a:t>CONTROLFILE</a:t>
            </a:r>
            <a:r>
              <a:rPr lang="en-US" altLang="en-US" dirty="0"/>
              <a:t> command to restore the control file from an existing control file. For example:</a:t>
            </a:r>
            <a:br>
              <a:rPr lang="en-US" altLang="en-US" dirty="0"/>
            </a:br>
            <a:r>
              <a:rPr lang="en-US" altLang="en-US" dirty="0">
                <a:latin typeface="Courier New" panose="02070309020205020404" pitchFamily="49" charset="0"/>
                <a:cs typeface="Courier New" panose="02070309020205020404" pitchFamily="49" charset="0"/>
              </a:rPr>
              <a:t>restore controlfile from '+DATA/orcl/controlfile/current.260.695209463';</a:t>
            </a:r>
          </a:p>
          <a:p>
            <a:pPr marL="600075" lvl="1" indent="-314325">
              <a:lnSpc>
                <a:spcPct val="98000"/>
              </a:lnSpc>
              <a:buFont typeface="+mj-lt"/>
              <a:buAutoNum type="arabicPeriod"/>
            </a:pPr>
            <a:r>
              <a:rPr lang="en-US" altLang="en-US" dirty="0"/>
              <a:t>After the control file is successfully restored, open the database.</a:t>
            </a:r>
          </a:p>
          <a:p>
            <a:pPr lvl="1">
              <a:lnSpc>
                <a:spcPct val="98000"/>
              </a:lnSpc>
            </a:pPr>
            <a:r>
              <a:rPr lang="en-US" altLang="en-US" b="1" dirty="0"/>
              <a:t>Note:</a:t>
            </a:r>
            <a:r>
              <a:rPr lang="en-US" altLang="en-US" dirty="0"/>
              <a:t> Recovering from the loss of all control files is covered in the course titled </a:t>
            </a:r>
            <a:r>
              <a:rPr lang="en-US" altLang="en-US" i="1" dirty="0"/>
              <a:t>Oracle Database </a:t>
            </a:r>
            <a:r>
              <a:rPr lang="en-US" altLang="en-US" i="1" dirty="0" smtClean="0"/>
              <a:t>19c: </a:t>
            </a:r>
            <a:r>
              <a:rPr lang="en-US" altLang="en-US" i="1" dirty="0"/>
              <a:t>Backup and Recovery Workshop</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1041DF56-F776-48ED-B663-30B09789F9EB}" type="slidenum">
              <a:rPr lang="en-US" altLang="en-US" smtClean="0"/>
              <a:t>8</a:t>
            </a:fld>
            <a:endParaRPr lang="en-US" altLang="en-US" dirty="0"/>
          </a:p>
        </p:txBody>
      </p:sp>
    </p:spTree>
    <p:extLst>
      <p:ext uri="{BB962C8B-B14F-4D97-AF65-F5344CB8AC3E}">
        <p14:creationId xmlns:p14="http://schemas.microsoft.com/office/powerpoint/2010/main" val="1276080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Recovering from the loss of a single redo log group member should not affect the running instance.</a:t>
            </a:r>
          </a:p>
          <a:p>
            <a:pPr lvl="1"/>
            <a:r>
              <a:rPr lang="en-US" altLang="en-US" dirty="0">
                <a:ea typeface="SimSun" panose="02010600030101010101" pitchFamily="2" charset="-122"/>
              </a:rPr>
              <a:t>To perform this recovery by using SQL commands:</a:t>
            </a:r>
            <a:r>
              <a:rPr lang="en-US" altLang="en-US" dirty="0"/>
              <a:t> </a:t>
            </a:r>
          </a:p>
          <a:p>
            <a:pPr lvl="2">
              <a:spcBef>
                <a:spcPct val="25000"/>
              </a:spcBef>
              <a:buFont typeface="Times New Roman" panose="02020603050405020304" pitchFamily="18" charset="0"/>
              <a:buNone/>
            </a:pPr>
            <a:r>
              <a:rPr lang="en-US" altLang="en-US" dirty="0"/>
              <a:t>1.	Determine whether there is a missing log file by examining the alert log.</a:t>
            </a:r>
          </a:p>
          <a:p>
            <a:pPr lvl="2">
              <a:buFont typeface="Times New Roman" panose="02020603050405020304" pitchFamily="18" charset="0"/>
              <a:buNone/>
            </a:pPr>
            <a:r>
              <a:rPr lang="en-US" altLang="en-US" dirty="0"/>
              <a:t>2.	Restore the missing file by first dropping the lost redo log member:</a:t>
            </a:r>
            <a:br>
              <a:rPr lang="en-US" altLang="en-US" dirty="0"/>
            </a:br>
            <a:r>
              <a:rPr lang="en-US" altLang="en-US" dirty="0"/>
              <a:t>	</a:t>
            </a:r>
            <a:r>
              <a:rPr lang="en-US" altLang="en-US" dirty="0">
                <a:latin typeface="Courier New" panose="02070309020205020404" pitchFamily="49" charset="0"/>
              </a:rPr>
              <a:t>ALTER DATABASE DROP LOGFILE MEMBER '</a:t>
            </a:r>
            <a:r>
              <a:rPr lang="en-US" altLang="en-US" i="1" dirty="0">
                <a:latin typeface="Courier New" panose="02070309020205020404" pitchFamily="49" charset="0"/>
              </a:rPr>
              <a:t>&lt;filename&gt;</a:t>
            </a:r>
            <a:r>
              <a:rPr lang="en-US" altLang="en-US" dirty="0">
                <a:latin typeface="Courier New" panose="02070309020205020404" pitchFamily="49" charset="0"/>
              </a:rPr>
              <a:t>'</a:t>
            </a:r>
            <a:br>
              <a:rPr lang="en-US" altLang="en-US" dirty="0">
                <a:latin typeface="Courier New" panose="02070309020205020404" pitchFamily="49" charset="0"/>
              </a:rPr>
            </a:br>
            <a:r>
              <a:rPr lang="en-US" altLang="en-US" dirty="0"/>
              <a:t>Then add a new member to replace the lost redo log member:</a:t>
            </a:r>
            <a:br>
              <a:rPr lang="en-US" altLang="en-US" dirty="0"/>
            </a:br>
            <a:r>
              <a:rPr lang="en-US" altLang="en-US" dirty="0"/>
              <a:t>	</a:t>
            </a:r>
            <a:r>
              <a:rPr lang="en-US" altLang="en-US" dirty="0">
                <a:latin typeface="Courier New" panose="02070309020205020404" pitchFamily="49" charset="0"/>
              </a:rPr>
              <a:t>ALTER DATABASE ADD LOGFILE MEMBER '</a:t>
            </a:r>
            <a:r>
              <a:rPr lang="en-US" altLang="en-US" i="1" dirty="0">
                <a:latin typeface="Courier New" panose="02070309020205020404" pitchFamily="49" charset="0"/>
              </a:rPr>
              <a:t>&lt;filename&gt;</a:t>
            </a:r>
            <a:r>
              <a:rPr lang="en-US" altLang="en-US" dirty="0">
                <a:latin typeface="Courier New" panose="02070309020205020404" pitchFamily="49" charset="0"/>
              </a:rPr>
              <a:t>‘</a:t>
            </a:r>
            <a:r>
              <a:rPr lang="en-US" altLang="en-US" i="1" dirty="0">
                <a:latin typeface="Courier New" panose="02070309020205020404" pitchFamily="49" charset="0"/>
              </a:rPr>
              <a:t/>
            </a:r>
            <a:br>
              <a:rPr lang="en-US" altLang="en-US" i="1" dirty="0">
                <a:latin typeface="Courier New" panose="02070309020205020404" pitchFamily="49" charset="0"/>
              </a:rPr>
            </a:br>
            <a:r>
              <a:rPr lang="en-US" altLang="en-US" dirty="0">
                <a:latin typeface="Courier New" panose="02070309020205020404" pitchFamily="49" charset="0"/>
              </a:rPr>
              <a:t>	TO GROUP </a:t>
            </a:r>
            <a:r>
              <a:rPr lang="en-US" altLang="en-US" i="1" dirty="0">
                <a:latin typeface="Courier New" panose="02070309020205020404" pitchFamily="49" charset="0"/>
              </a:rPr>
              <a:t>&lt;integer&gt;</a:t>
            </a:r>
            <a:r>
              <a:rPr lang="en-US" altLang="en-US" dirty="0">
                <a:latin typeface="Courier New" panose="02070309020205020404" pitchFamily="49" charset="0"/>
              </a:rPr>
              <a:t/>
            </a:r>
            <a:br>
              <a:rPr lang="en-US" altLang="en-US" dirty="0">
                <a:latin typeface="Courier New" panose="02070309020205020404" pitchFamily="49" charset="0"/>
              </a:rPr>
            </a:br>
            <a:r>
              <a:rPr lang="en-US" altLang="en-US" b="1" dirty="0"/>
              <a:t>Note: </a:t>
            </a:r>
            <a:r>
              <a:rPr lang="en-US" altLang="en-US" dirty="0"/>
              <a:t>If you are using Oracle Managed Files (OMF) for your redo log files and you use the preceding syntax to add a new redo log member to an existing group, that new redo log member file will not be an OMF file. If you want to ensure that the new redo log member is an OMF file, then the easiest recovery option would be to create a new redo log group and then drop the redo log group that had the missing redo log member. </a:t>
            </a:r>
          </a:p>
          <a:p>
            <a:pPr lvl="2">
              <a:buFont typeface="Times New Roman" panose="02020603050405020304" pitchFamily="18" charset="0"/>
              <a:buNone/>
            </a:pPr>
            <a:r>
              <a:rPr lang="en-US" altLang="en-US" dirty="0"/>
              <a:t>3.	If the media failure is due to the loss of a disk drive or controller, rename the missing file.</a:t>
            </a:r>
          </a:p>
          <a:p>
            <a:pPr lvl="2">
              <a:buFont typeface="Times New Roman" panose="02020603050405020304" pitchFamily="18" charset="0"/>
              <a:buNone/>
            </a:pPr>
            <a:r>
              <a:rPr lang="en-US" altLang="en-US" dirty="0"/>
              <a:t>4.	If the group has already been archived or if you are in </a:t>
            </a:r>
            <a:r>
              <a:rPr lang="en-US" altLang="en-US" dirty="0">
                <a:latin typeface="Courier New" panose="02070309020205020404" pitchFamily="49" charset="0"/>
              </a:rPr>
              <a:t>NOARCHIVELOG</a:t>
            </a:r>
            <a:r>
              <a:rPr lang="en-US" altLang="en-US" dirty="0"/>
              <a:t> mode, you may choose to solve the problem by clearing the log group to re-create the missing file or files. You can clear the affected group manually with the following command:</a:t>
            </a:r>
          </a:p>
          <a:p>
            <a:pPr lvl="4">
              <a:buFontTx/>
              <a:buNone/>
            </a:pPr>
            <a:r>
              <a:rPr lang="en-US" altLang="en-US" dirty="0"/>
              <a:t>	ALTER DATABASE CLEAR LOGFILE GROUP </a:t>
            </a:r>
            <a:r>
              <a:rPr lang="en-US" altLang="en-US" i="1" dirty="0"/>
              <a:t>&lt;integer&gt;</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00AF43E8-EE06-4AB8-B9DE-70D20E9C5FCC}" type="slidenum">
              <a:rPr lang="en-US" altLang="en-US" smtClean="0"/>
              <a:t>9</a:t>
            </a:fld>
            <a:endParaRPr lang="en-US" altLang="en-US" dirty="0"/>
          </a:p>
        </p:txBody>
      </p:sp>
    </p:spTree>
    <p:extLst>
      <p:ext uri="{BB962C8B-B14F-4D97-AF65-F5344CB8AC3E}">
        <p14:creationId xmlns:p14="http://schemas.microsoft.com/office/powerpoint/2010/main" val="147497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61530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55226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228634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378305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E98A7C-DF87-481D-8076-043CA899406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206424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85E98A7C-DF87-481D-8076-043CA899406D}"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407138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85E98A7C-DF87-481D-8076-043CA899406D}"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126780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85E98A7C-DF87-481D-8076-043CA899406D}"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210086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98A7C-DF87-481D-8076-043CA899406D}"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45573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98A7C-DF87-481D-8076-043CA899406D}"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12221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98A7C-DF87-481D-8076-043CA899406D}"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56632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98A7C-DF87-481D-8076-043CA899406D}"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62C5E-B4EC-4EEE-88A9-E319FDBA44D3}" type="slidenum">
              <a:rPr lang="" smtClean="0"/>
              <a:t>‹#›</a:t>
            </a:fld>
            <a:endParaRPr lang=""/>
          </a:p>
        </p:txBody>
      </p:sp>
    </p:spTree>
    <p:extLst>
      <p:ext uri="{BB962C8B-B14F-4D97-AF65-F5344CB8AC3E}">
        <p14:creationId xmlns:p14="http://schemas.microsoft.com/office/powerpoint/2010/main" val="176390706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209800"/>
            <a:ext cx="10512862" cy="1325563"/>
          </a:xfrm>
        </p:spPr>
        <p:txBody>
          <a:bodyPr/>
          <a:lstStyle/>
          <a:p>
            <a:r>
              <a:rPr lang="en-US" dirty="0"/>
              <a:t>Performing Database Recovery</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altLang="en-US" dirty="0"/>
          </a:p>
        </p:txBody>
      </p:sp>
      <p:sp>
        <p:nvSpPr>
          <p:cNvPr id="13315"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15529725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77773" y="3886200"/>
            <a:ext cx="7233279" cy="2133600"/>
            <a:chOff x="761209" y="855663"/>
            <a:chExt cx="5485646" cy="3336997"/>
          </a:xfrm>
        </p:grpSpPr>
        <p:sp>
          <p:nvSpPr>
            <p:cNvPr id="17" name="Freeform 16"/>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8" name="Rounded Rectangle 17"/>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4338" name="Rectangle 15"/>
          <p:cNvSpPr>
            <a:spLocks noGrp="1" noChangeArrowheads="1"/>
          </p:cNvSpPr>
          <p:nvPr>
            <p:ph type="title"/>
          </p:nvPr>
        </p:nvSpPr>
        <p:spPr/>
        <p:txBody>
          <a:bodyPr/>
          <a:lstStyle/>
          <a:p>
            <a:pPr eaLnBrk="1" hangingPunct="1"/>
            <a:r>
              <a:rPr lang="en-US" altLang="en-US" dirty="0"/>
              <a:t>Loss of a Data File in </a:t>
            </a:r>
            <a:r>
              <a:rPr lang="en-US" altLang="en-US" dirty="0">
                <a:latin typeface="Courier New" panose="02070309020205020404" pitchFamily="49" charset="0"/>
              </a:rPr>
              <a:t>NOARCHIVELOG</a:t>
            </a:r>
            <a:r>
              <a:rPr lang="en-US" altLang="en-US" dirty="0"/>
              <a:t> </a:t>
            </a:r>
            <a:r>
              <a:rPr lang="en-US" altLang="en-US" dirty="0" smtClean="0"/>
              <a:t>Mode</a:t>
            </a:r>
            <a:br>
              <a:rPr lang="en-US" altLang="en-US" dirty="0" smtClean="0"/>
            </a:br>
            <a:endParaRPr lang="en-US" altLang="en-US" dirty="0"/>
          </a:p>
        </p:txBody>
      </p:sp>
      <p:sp>
        <p:nvSpPr>
          <p:cNvPr id="14339" name="Rectangle 16"/>
          <p:cNvSpPr>
            <a:spLocks noGrp="1" noChangeArrowheads="1"/>
          </p:cNvSpPr>
          <p:nvPr>
            <p:ph idx="1"/>
          </p:nvPr>
        </p:nvSpPr>
        <p:spPr>
          <a:xfrm>
            <a:off x="622138" y="1242485"/>
            <a:ext cx="10944549" cy="2434848"/>
          </a:xfrm>
        </p:spPr>
        <p:txBody>
          <a:bodyPr/>
          <a:lstStyle/>
          <a:p>
            <a:pPr eaLnBrk="1" hangingPunct="1"/>
            <a:r>
              <a:rPr lang="en-US" altLang="en-US" dirty="0"/>
              <a:t>If the database is in </a:t>
            </a:r>
            <a:r>
              <a:rPr lang="en-US" altLang="en-US" dirty="0">
                <a:latin typeface="Courier New" panose="02070309020205020404" pitchFamily="49" charset="0"/>
              </a:rPr>
              <a:t>NOARCHIVELOG</a:t>
            </a:r>
            <a:r>
              <a:rPr lang="en-US" altLang="en-US" dirty="0"/>
              <a:t> mode and if any data file is lost, perform the following tasks:</a:t>
            </a:r>
          </a:p>
          <a:p>
            <a:pPr lvl="1" eaLnBrk="1" hangingPunct="1">
              <a:buFont typeface="Arial" panose="020B0604020202020204" pitchFamily="34" charset="0"/>
              <a:buAutoNum type="arabicPeriod"/>
            </a:pPr>
            <a:r>
              <a:rPr lang="en-US" altLang="en-US" dirty="0"/>
              <a:t>Shut down the instance if it is not already down.</a:t>
            </a:r>
          </a:p>
          <a:p>
            <a:pPr lvl="1" eaLnBrk="1" hangingPunct="1">
              <a:buFont typeface="Arial" panose="020B0604020202020204" pitchFamily="34" charset="0"/>
              <a:buAutoNum type="arabicPeriod"/>
            </a:pPr>
            <a:r>
              <a:rPr lang="en-US" altLang="en-US" dirty="0"/>
              <a:t>Restore the entire database</a:t>
            </a:r>
            <a:r>
              <a:rPr lang="en-US" altLang="en-US" dirty="0">
                <a:cs typeface="Arial" panose="020B0604020202020204" pitchFamily="34" charset="0"/>
              </a:rPr>
              <a:t>, </a:t>
            </a:r>
            <a:r>
              <a:rPr lang="en-US" altLang="en-US" dirty="0"/>
              <a:t>including all data and control files</a:t>
            </a:r>
            <a:r>
              <a:rPr lang="en-US" altLang="en-US" dirty="0">
                <a:cs typeface="Arial" panose="020B0604020202020204" pitchFamily="34" charset="0"/>
              </a:rPr>
              <a:t>, </a:t>
            </a:r>
            <a:r>
              <a:rPr lang="en-US" altLang="en-US" dirty="0"/>
              <a:t>from the backup.</a:t>
            </a:r>
          </a:p>
          <a:p>
            <a:pPr lvl="1" eaLnBrk="1" hangingPunct="1">
              <a:buFont typeface="Arial" panose="020B0604020202020204" pitchFamily="34" charset="0"/>
              <a:buAutoNum type="arabicPeriod"/>
            </a:pPr>
            <a:r>
              <a:rPr lang="en-US" altLang="en-US" dirty="0"/>
              <a:t>Open the database.</a:t>
            </a:r>
          </a:p>
          <a:p>
            <a:pPr lvl="1" eaLnBrk="1" hangingPunct="1">
              <a:buFont typeface="Arial" panose="020B0604020202020204" pitchFamily="34" charset="0"/>
              <a:buAutoNum type="arabicPeriod"/>
            </a:pPr>
            <a:r>
              <a:rPr lang="en-US" altLang="en-US" dirty="0"/>
              <a:t>Have users re-enter all the changes that were made since the last backup.</a:t>
            </a:r>
          </a:p>
        </p:txBody>
      </p:sp>
      <p:grpSp>
        <p:nvGrpSpPr>
          <p:cNvPr id="14340" name="Group 14"/>
          <p:cNvGrpSpPr>
            <a:grpSpLocks/>
          </p:cNvGrpSpPr>
          <p:nvPr/>
        </p:nvGrpSpPr>
        <p:grpSpPr bwMode="auto">
          <a:xfrm>
            <a:off x="3101975" y="4343400"/>
            <a:ext cx="5984875" cy="1250950"/>
            <a:chOff x="1547813" y="4989513"/>
            <a:chExt cx="5984875" cy="1250950"/>
          </a:xfrm>
        </p:grpSpPr>
        <p:pic>
          <p:nvPicPr>
            <p:cNvPr id="14342" name="Picture 4"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5478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5"/>
            <p:cNvSpPr txBox="1">
              <a:spLocks noChangeArrowheads="1"/>
            </p:cNvSpPr>
            <p:nvPr/>
          </p:nvSpPr>
          <p:spPr bwMode="auto">
            <a:xfrm>
              <a:off x="16637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pic>
          <p:nvPicPr>
            <p:cNvPr id="14344" name="Picture 6"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289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7"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100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 Box 8"/>
            <p:cNvSpPr txBox="1">
              <a:spLocks noChangeArrowheads="1"/>
            </p:cNvSpPr>
            <p:nvPr/>
          </p:nvSpPr>
          <p:spPr bwMode="auto">
            <a:xfrm>
              <a:off x="41021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pic>
          <p:nvPicPr>
            <p:cNvPr id="14347" name="Picture 9"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0911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0"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2722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Text Box 11"/>
            <p:cNvSpPr txBox="1">
              <a:spLocks noChangeArrowheads="1"/>
            </p:cNvSpPr>
            <p:nvPr/>
          </p:nvSpPr>
          <p:spPr bwMode="auto">
            <a:xfrm>
              <a:off x="64643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sp>
          <p:nvSpPr>
            <p:cNvPr id="14350" name="Text Box 12"/>
            <p:cNvSpPr txBox="1">
              <a:spLocks noChangeArrowheads="1"/>
            </p:cNvSpPr>
            <p:nvPr/>
          </p:nvSpPr>
          <p:spPr bwMode="auto">
            <a:xfrm>
              <a:off x="29210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sp>
          <p:nvSpPr>
            <p:cNvPr id="14351" name="Text Box 13"/>
            <p:cNvSpPr txBox="1">
              <a:spLocks noChangeArrowheads="1"/>
            </p:cNvSpPr>
            <p:nvPr/>
          </p:nvSpPr>
          <p:spPr bwMode="auto">
            <a:xfrm>
              <a:off x="52832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grpSp>
      <p:pic>
        <p:nvPicPr>
          <p:cNvPr id="14341" name="Picture 14" descr="symbo0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9204325" y="4114800"/>
            <a:ext cx="2428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0738751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altLang="en-US" dirty="0"/>
              <a:t>Loss of a Noncritical Data File in </a:t>
            </a:r>
            <a:r>
              <a:rPr lang="en-US" altLang="en-US" dirty="0">
                <a:latin typeface="Courier New" panose="02070309020205020404" pitchFamily="49" charset="0"/>
              </a:rPr>
              <a:t>ARCHIVELOG</a:t>
            </a:r>
            <a:r>
              <a:rPr lang="en-US" altLang="en-US" dirty="0"/>
              <a:t> </a:t>
            </a:r>
            <a:r>
              <a:rPr lang="en-US" altLang="en-US" dirty="0" smtClean="0"/>
              <a:t>Mode</a:t>
            </a:r>
            <a:br>
              <a:rPr lang="en-US" altLang="en-US" dirty="0" smtClean="0"/>
            </a:br>
            <a:r>
              <a:rPr lang="en-US" altLang="en-US" dirty="0"/>
              <a:t/>
            </a:r>
            <a:br>
              <a:rPr lang="en-US" altLang="en-US" dirty="0"/>
            </a:br>
            <a:endParaRPr lang="en-US" altLang="en-US" dirty="0">
              <a:solidFill>
                <a:srgbClr val="0000FF"/>
              </a:solidFill>
            </a:endParaRPr>
          </a:p>
        </p:txBody>
      </p:sp>
      <p:sp>
        <p:nvSpPr>
          <p:cNvPr id="15363" name="Rectangle 3"/>
          <p:cNvSpPr>
            <a:spLocks noGrp="1" noChangeArrowheads="1"/>
          </p:cNvSpPr>
          <p:nvPr>
            <p:ph idx="1"/>
          </p:nvPr>
        </p:nvSpPr>
        <p:spPr>
          <a:xfrm>
            <a:off x="622138" y="1242485"/>
            <a:ext cx="10944549" cy="1119103"/>
          </a:xfrm>
        </p:spPr>
        <p:txBody>
          <a:bodyPr>
            <a:normAutofit lnSpcReduction="10000"/>
          </a:bodyPr>
          <a:lstStyle/>
          <a:p>
            <a:pPr lvl="1"/>
            <a:r>
              <a:rPr lang="en-US" altLang="en-US" dirty="0"/>
              <a:t>If a data file is lost or corrupted, and if that file does not belong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 you restore and recover the missing data file.</a:t>
            </a:r>
          </a:p>
          <a:p>
            <a:pPr lvl="1"/>
            <a:r>
              <a:rPr lang="en-US" altLang="en-US" dirty="0"/>
              <a:t>The other database files are available for users.</a:t>
            </a:r>
          </a:p>
        </p:txBody>
      </p:sp>
    </p:spTree>
    <p:custDataLst>
      <p:tags r:id="rId1"/>
    </p:custDataLst>
    <p:extLst>
      <p:ext uri="{BB962C8B-B14F-4D97-AF65-F5344CB8AC3E}">
        <p14:creationId xmlns:p14="http://schemas.microsoft.com/office/powerpoint/2010/main" val="321764168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912812" y="457200"/>
            <a:ext cx="9829800" cy="1249363"/>
          </a:xfrm>
        </p:spPr>
        <p:txBody>
          <a:bodyPr>
            <a:normAutofit fontScale="90000"/>
          </a:bodyPr>
          <a:lstStyle/>
          <a:p>
            <a:pPr eaLnBrk="1" hangingPunct="1"/>
            <a:r>
              <a:rPr lang="en-US" altLang="en-US" dirty="0"/>
              <a:t>Loss of a System-Critical Data File in </a:t>
            </a:r>
            <a:r>
              <a:rPr lang="en-US" altLang="en-US" dirty="0">
                <a:latin typeface="Courier New" panose="02070309020205020404" pitchFamily="49" charset="0"/>
              </a:rPr>
              <a:t>ARCHIVELOG</a:t>
            </a:r>
            <a:r>
              <a:rPr lang="en-US" altLang="en-US" dirty="0"/>
              <a:t> </a:t>
            </a:r>
            <a:r>
              <a:rPr lang="en-US" altLang="en-US" dirty="0" smtClean="0"/>
              <a:t>Mode</a:t>
            </a:r>
            <a:br>
              <a:rPr lang="en-US" altLang="en-US" dirty="0" smtClean="0"/>
            </a:br>
            <a:r>
              <a:rPr lang="en-US" altLang="en-US" dirty="0"/>
              <a:t/>
            </a:r>
            <a:br>
              <a:rPr lang="en-US" altLang="en-US" dirty="0"/>
            </a:br>
            <a:endParaRPr lang="en-US" altLang="en-US" dirty="0"/>
          </a:p>
        </p:txBody>
      </p:sp>
      <p:sp>
        <p:nvSpPr>
          <p:cNvPr id="16387" name="Rectangle 7"/>
          <p:cNvSpPr>
            <a:spLocks noGrp="1" noChangeArrowheads="1"/>
          </p:cNvSpPr>
          <p:nvPr>
            <p:ph idx="1"/>
          </p:nvPr>
        </p:nvSpPr>
        <p:spPr>
          <a:xfrm>
            <a:off x="622138" y="1242485"/>
            <a:ext cx="10944549" cy="2758013"/>
          </a:xfrm>
        </p:spPr>
        <p:txBody>
          <a:bodyPr>
            <a:normAutofit lnSpcReduction="10000"/>
          </a:bodyPr>
          <a:lstStyle/>
          <a:p>
            <a:pPr eaLnBrk="1" hangingPunct="1"/>
            <a:r>
              <a:rPr lang="en-US" altLang="en-US" dirty="0"/>
              <a:t>If a data file is lost or corrupted, and if that file belongs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 perform the following tasks:</a:t>
            </a:r>
          </a:p>
          <a:p>
            <a:pPr lvl="1" eaLnBrk="1" hangingPunct="1">
              <a:buFont typeface="Arial" panose="020B0604020202020204" pitchFamily="34" charset="0"/>
              <a:buAutoNum type="arabicPeriod"/>
            </a:pPr>
            <a:r>
              <a:rPr lang="en-US" altLang="en-US" dirty="0"/>
              <a:t>The instance may or may not shut down automatically. If it does not, use </a:t>
            </a:r>
            <a:r>
              <a:rPr lang="en-US" altLang="en-US" dirty="0">
                <a:latin typeface="Courier New" panose="02070309020205020404" pitchFamily="49" charset="0"/>
              </a:rPr>
              <a:t>SHUTDOWN ABORT</a:t>
            </a:r>
            <a:r>
              <a:rPr lang="en-US" altLang="en-US" dirty="0"/>
              <a:t> to bring the instance down.</a:t>
            </a:r>
          </a:p>
          <a:p>
            <a:pPr lvl="1" eaLnBrk="1" hangingPunct="1">
              <a:buFont typeface="Arial" panose="020B0604020202020204" pitchFamily="34" charset="0"/>
              <a:buAutoNum type="arabicPeriod"/>
            </a:pPr>
            <a:r>
              <a:rPr lang="en-US" altLang="en-US" dirty="0"/>
              <a:t>Mount the database.</a:t>
            </a:r>
          </a:p>
          <a:p>
            <a:pPr lvl="1" eaLnBrk="1" hangingPunct="1">
              <a:buFont typeface="Arial" panose="020B0604020202020204" pitchFamily="34" charset="0"/>
              <a:buAutoNum type="arabicPeriod"/>
            </a:pPr>
            <a:r>
              <a:rPr lang="en-US" altLang="en-US" dirty="0"/>
              <a:t>Restore and recover the missing data file.</a:t>
            </a:r>
          </a:p>
          <a:p>
            <a:pPr lvl="1" eaLnBrk="1" hangingPunct="1">
              <a:buFont typeface="Arial" panose="020B0604020202020204" pitchFamily="34" charset="0"/>
              <a:buAutoNum type="arabicPeriod"/>
            </a:pPr>
            <a:r>
              <a:rPr lang="en-US" altLang="en-US" dirty="0"/>
              <a:t>Open the database.</a:t>
            </a:r>
          </a:p>
        </p:txBody>
      </p:sp>
    </p:spTree>
    <p:custDataLst>
      <p:tags r:id="rId1"/>
    </p:custDataLst>
    <p:extLst>
      <p:ext uri="{BB962C8B-B14F-4D97-AF65-F5344CB8AC3E}">
        <p14:creationId xmlns:p14="http://schemas.microsoft.com/office/powerpoint/2010/main" val="369775138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7812" y="457200"/>
            <a:ext cx="1149804" cy="952500"/>
          </a:xfrm>
          <a:prstGeom prst="rect">
            <a:avLst/>
          </a:prstGeom>
        </p:spPr>
      </p:pic>
      <p:grpSp>
        <p:nvGrpSpPr>
          <p:cNvPr id="5" name="Group 4"/>
          <p:cNvGrpSpPr/>
          <p:nvPr/>
        </p:nvGrpSpPr>
        <p:grpSpPr>
          <a:xfrm>
            <a:off x="531812" y="1676400"/>
            <a:ext cx="9572228" cy="3201485"/>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499134" y="304800"/>
            <a:ext cx="8990230" cy="701674"/>
          </a:xfrm>
        </p:spPr>
        <p:txBody>
          <a:bodyPr>
            <a:normAutofit fontScale="90000"/>
          </a:bodyPr>
          <a:lstStyle/>
          <a:p>
            <a:pPr eaLnBrk="1" hangingPunct="1"/>
            <a:r>
              <a:rPr lang="en-US" dirty="0"/>
              <a:t>DBCS: Performing Recovery by Using the Console</a:t>
            </a:r>
            <a:endParaRPr lang="en-US" altLang="es-MX" dirty="0"/>
          </a:p>
        </p:txBody>
      </p:sp>
      <p:sp>
        <p:nvSpPr>
          <p:cNvPr id="9219" name="Content Placeholder 9"/>
          <p:cNvSpPr>
            <a:spLocks noGrp="1"/>
          </p:cNvSpPr>
          <p:nvPr>
            <p:ph idx="1"/>
          </p:nvPr>
        </p:nvSpPr>
        <p:spPr>
          <a:xfrm>
            <a:off x="740490" y="2286000"/>
            <a:ext cx="8748874" cy="1557685"/>
          </a:xfrm>
        </p:spPr>
        <p:txBody>
          <a:bodyPr>
            <a:normAutofit fontScale="92500" lnSpcReduction="20000"/>
          </a:bodyPr>
          <a:lstStyle/>
          <a:p>
            <a:pPr lvl="1">
              <a:buClr>
                <a:schemeClr val="accent1"/>
              </a:buClr>
              <a:defRPr/>
            </a:pPr>
            <a:r>
              <a:rPr lang="en-US" dirty="0"/>
              <a:t>Restore from the most recent backup and perform complete recovery.</a:t>
            </a:r>
          </a:p>
          <a:p>
            <a:pPr lvl="1">
              <a:buClr>
                <a:schemeClr val="accent1"/>
              </a:buClr>
              <a:defRPr/>
            </a:pPr>
            <a:r>
              <a:rPr lang="en-US" dirty="0"/>
              <a:t>Restore from a backup and recover to a specific data and time.</a:t>
            </a:r>
          </a:p>
          <a:p>
            <a:pPr lvl="1">
              <a:buClr>
                <a:schemeClr val="accent1"/>
              </a:buClr>
              <a:defRPr/>
            </a:pPr>
            <a:r>
              <a:rPr lang="en-US" dirty="0"/>
              <a:t>Restore from a backup and recover to a specific system change number (SCN).</a:t>
            </a:r>
          </a:p>
        </p:txBody>
      </p:sp>
    </p:spTree>
    <p:custDataLst>
      <p:tags r:id="rId1"/>
    </p:custDataLst>
    <p:extLst>
      <p:ext uri="{BB962C8B-B14F-4D97-AF65-F5344CB8AC3E}">
        <p14:creationId xmlns:p14="http://schemas.microsoft.com/office/powerpoint/2010/main" val="403694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84212" y="1219648"/>
            <a:ext cx="10529451" cy="5156025"/>
            <a:chOff x="761209" y="855663"/>
            <a:chExt cx="5485646" cy="3336997"/>
          </a:xfrm>
        </p:grpSpPr>
        <p:sp>
          <p:nvSpPr>
            <p:cNvPr id="10" name="Freeform 9"/>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1" name="Rounded Rectangle 10"/>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1065212" y="358234"/>
            <a:ext cx="8685430" cy="389583"/>
          </a:xfrm>
        </p:spPr>
        <p:txBody>
          <a:bodyPr>
            <a:normAutofit fontScale="90000"/>
          </a:bodyPr>
          <a:lstStyle/>
          <a:p>
            <a:pPr eaLnBrk="1" hangingPunct="1"/>
            <a:r>
              <a:rPr lang="en-US" dirty="0"/>
              <a:t>DBCS: Performing Recovery by Using the </a:t>
            </a:r>
            <a:r>
              <a:rPr lang="en-US" dirty="0">
                <a:latin typeface="Courier New" panose="02070309020205020404" pitchFamily="49" charset="0"/>
                <a:cs typeface="Courier New" panose="02070309020205020404" pitchFamily="49" charset="0"/>
              </a:rPr>
              <a:t>dbaascli</a:t>
            </a:r>
            <a:r>
              <a:rPr lang="en-US" dirty="0"/>
              <a:t> Utility</a:t>
            </a:r>
            <a:endParaRPr lang="en-US" altLang="es-MX" dirty="0"/>
          </a:p>
        </p:txBody>
      </p:sp>
      <p:sp>
        <p:nvSpPr>
          <p:cNvPr id="9219" name="Content Placeholder 9"/>
          <p:cNvSpPr>
            <a:spLocks noGrp="1"/>
          </p:cNvSpPr>
          <p:nvPr>
            <p:ph idx="1"/>
          </p:nvPr>
        </p:nvSpPr>
        <p:spPr>
          <a:xfrm>
            <a:off x="1415175" y="1219648"/>
            <a:ext cx="9358474" cy="4396923"/>
          </a:xfrm>
        </p:spPr>
        <p:txBody>
          <a:bodyPr>
            <a:normAutofit fontScale="92500"/>
          </a:bodyPr>
          <a:lstStyle/>
          <a:p>
            <a:pPr>
              <a:defRPr/>
            </a:pPr>
            <a:r>
              <a:rPr lang="en-US" dirty="0">
                <a:latin typeface="+mn-lt"/>
              </a:rPr>
              <a:t>Use the </a:t>
            </a:r>
            <a:r>
              <a:rPr lang="en-US" dirty="0">
                <a:latin typeface="Courier New" panose="02070309020205020404" pitchFamily="49" charset="0"/>
                <a:cs typeface="Courier New" panose="02070309020205020404" pitchFamily="49" charset="0"/>
              </a:rPr>
              <a:t>orec</a:t>
            </a:r>
            <a:r>
              <a:rPr lang="en-US" dirty="0">
                <a:latin typeface="+mn-lt"/>
              </a:rPr>
              <a:t> subcommand of the </a:t>
            </a:r>
            <a:r>
              <a:rPr lang="en-US" dirty="0">
                <a:latin typeface="Courier New" panose="02070309020205020404" pitchFamily="49" charset="0"/>
                <a:cs typeface="Courier New" panose="02070309020205020404" pitchFamily="49" charset="0"/>
              </a:rPr>
              <a:t>dbaascli</a:t>
            </a:r>
            <a:r>
              <a:rPr lang="en-US" dirty="0">
                <a:latin typeface="+mn-lt"/>
              </a:rPr>
              <a:t> utility to restore and recover the database:</a:t>
            </a:r>
          </a:p>
          <a:p>
            <a:pPr lvl="1">
              <a:defRPr/>
            </a:pPr>
            <a:r>
              <a:rPr lang="en-US" dirty="0"/>
              <a:t>Restoring from the most recent backup and performing complete recovery</a:t>
            </a:r>
          </a:p>
          <a:p>
            <a:pPr lvl="1">
              <a:defRPr/>
            </a:pPr>
            <a:endParaRPr lang="en-US" dirty="0"/>
          </a:p>
          <a:p>
            <a:pPr lvl="1">
              <a:defRPr/>
            </a:pPr>
            <a:r>
              <a:rPr lang="en-US" dirty="0"/>
              <a:t>Restoring from a specific backup and performing point-in-time recovery</a:t>
            </a:r>
          </a:p>
          <a:p>
            <a:pPr lvl="1">
              <a:defRPr/>
            </a:pPr>
            <a:endParaRPr lang="en-US" dirty="0"/>
          </a:p>
          <a:p>
            <a:pPr lvl="1">
              <a:defRPr/>
            </a:pPr>
            <a:r>
              <a:rPr lang="en-US" dirty="0"/>
              <a:t>Restoring from the most recent backup and performing recovery through the specified system change number (SCN)</a:t>
            </a:r>
          </a:p>
          <a:p>
            <a:pPr lvl="1">
              <a:defRPr/>
            </a:pPr>
            <a:endParaRPr lang="en-US" dirty="0"/>
          </a:p>
          <a:p>
            <a:pPr lvl="1">
              <a:defRPr/>
            </a:pPr>
            <a:r>
              <a:rPr lang="en-US" dirty="0"/>
              <a:t>Restoring from a specific long-term backup and performing point-in-time recovery</a:t>
            </a:r>
          </a:p>
        </p:txBody>
      </p:sp>
      <p:sp>
        <p:nvSpPr>
          <p:cNvPr id="4" name="Content Placeholder 2"/>
          <p:cNvSpPr txBox="1">
            <a:spLocks/>
          </p:cNvSpPr>
          <p:nvPr/>
        </p:nvSpPr>
        <p:spPr bwMode="gray">
          <a:xfrm>
            <a:off x="1997072" y="2351519"/>
            <a:ext cx="676434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-latest</a:t>
            </a:r>
          </a:p>
        </p:txBody>
      </p:sp>
      <p:sp>
        <p:nvSpPr>
          <p:cNvPr id="5" name="Content Placeholder 2"/>
          <p:cNvSpPr txBox="1">
            <a:spLocks/>
          </p:cNvSpPr>
          <p:nvPr/>
        </p:nvSpPr>
        <p:spPr bwMode="gray">
          <a:xfrm>
            <a:off x="1969653" y="3069653"/>
            <a:ext cx="5797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-pitr </a:t>
            </a:r>
            <a:r>
              <a:rPr lang="en-US" b="1" i="1" dirty="0">
                <a:latin typeface="Courier New" pitchFamily="49" charset="0"/>
              </a:rPr>
              <a:t>backup-tag</a:t>
            </a:r>
          </a:p>
        </p:txBody>
      </p:sp>
      <p:sp>
        <p:nvSpPr>
          <p:cNvPr id="6" name="Content Placeholder 2"/>
          <p:cNvSpPr txBox="1">
            <a:spLocks/>
          </p:cNvSpPr>
          <p:nvPr/>
        </p:nvSpPr>
        <p:spPr bwMode="gray">
          <a:xfrm>
            <a:off x="1969653" y="5161608"/>
            <a:ext cx="716280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-keep -tag </a:t>
            </a:r>
            <a:r>
              <a:rPr lang="en-US" b="1" i="1" dirty="0">
                <a:latin typeface="Courier New" pitchFamily="49" charset="0"/>
              </a:rPr>
              <a:t>backup-tag</a:t>
            </a:r>
          </a:p>
        </p:txBody>
      </p:sp>
      <p:sp>
        <p:nvSpPr>
          <p:cNvPr id="8" name="Content Placeholder 2"/>
          <p:cNvSpPr txBox="1">
            <a:spLocks/>
          </p:cNvSpPr>
          <p:nvPr/>
        </p:nvSpPr>
        <p:spPr bwMode="gray">
          <a:xfrm>
            <a:off x="1921251" y="4112163"/>
            <a:ext cx="607367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-scn </a:t>
            </a:r>
            <a:r>
              <a:rPr lang="en-US" b="1" i="1" dirty="0">
                <a:latin typeface="Courier New" pitchFamily="49" charset="0"/>
              </a:rPr>
              <a:t>SCN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4756" y="124723"/>
            <a:ext cx="997404" cy="826252"/>
          </a:xfrm>
          <a:prstGeom prst="rect">
            <a:avLst/>
          </a:prstGeom>
        </p:spPr>
      </p:pic>
    </p:spTree>
    <p:custDataLst>
      <p:tags r:id="rId1"/>
    </p:custDataLst>
    <p:extLst>
      <p:ext uri="{BB962C8B-B14F-4D97-AF65-F5344CB8AC3E}">
        <p14:creationId xmlns:p14="http://schemas.microsoft.com/office/powerpoint/2010/main" val="164306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434848"/>
          </a:xfrm>
        </p:spPr>
        <p:txBody>
          <a:bodyPr/>
          <a:lstStyle/>
          <a:p>
            <a:r>
              <a:rPr lang="en-US" dirty="0"/>
              <a:t>In this lesson, you should have learned how to:</a:t>
            </a:r>
          </a:p>
          <a:p>
            <a:pPr lvl="1"/>
            <a:r>
              <a:rPr lang="en-US" dirty="0"/>
              <a:t>Determine the need for performing recovery</a:t>
            </a:r>
          </a:p>
          <a:p>
            <a:pPr lvl="1"/>
            <a:r>
              <a:rPr lang="en-US" dirty="0"/>
              <a:t>Describe and use available options, such as Recovery Manager (RMAN) and the Data Recovery Advisor</a:t>
            </a:r>
          </a:p>
          <a:p>
            <a:pPr lvl="1"/>
            <a:r>
              <a:rPr lang="en-US" dirty="0"/>
              <a:t>Recover data files</a:t>
            </a:r>
          </a:p>
          <a:p>
            <a:pPr lvl="1"/>
            <a:r>
              <a:rPr lang="en-US" dirty="0"/>
              <a:t>Restore and recover a DBCS database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19: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19-1: Recovering from an Essential Data File Loss</a:t>
            </a:r>
          </a:p>
          <a:p>
            <a:pPr lvl="1">
              <a:buClr>
                <a:schemeClr val="accent1"/>
              </a:buClr>
            </a:pPr>
            <a:r>
              <a:rPr lang="en-US" dirty="0"/>
              <a:t>19-2: Recovering from an Application Data File Loss</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434848"/>
          </a:xfrm>
        </p:spPr>
        <p:txBody>
          <a:bodyPr/>
          <a:lstStyle/>
          <a:p>
            <a:r>
              <a:rPr lang="en-US" dirty="0"/>
              <a:t>After completing this lesson, you should be able to:</a:t>
            </a:r>
          </a:p>
          <a:p>
            <a:pPr lvl="1"/>
            <a:r>
              <a:rPr lang="en-US" dirty="0"/>
              <a:t>Determine the need for performing recovery</a:t>
            </a:r>
          </a:p>
          <a:p>
            <a:pPr lvl="1"/>
            <a:r>
              <a:rPr lang="en-US" dirty="0"/>
              <a:t>Describe and use available options, such as Recovery Manager (RMAN) and the Data Recovery Advisor</a:t>
            </a:r>
          </a:p>
          <a:p>
            <a:pPr lvl="1"/>
            <a:r>
              <a:rPr lang="en-US" dirty="0"/>
              <a:t>Recover data files</a:t>
            </a:r>
          </a:p>
          <a:p>
            <a:pPr lvl="1"/>
            <a:r>
              <a:rPr lang="en-US" dirty="0"/>
              <a:t>Restore and recover a DBCS database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743400" y="3373945"/>
            <a:ext cx="8702025" cy="2645855"/>
            <a:chOff x="761209" y="855663"/>
            <a:chExt cx="5485646" cy="3336997"/>
          </a:xfrm>
        </p:grpSpPr>
        <p:sp>
          <p:nvSpPr>
            <p:cNvPr id="14" name="Freeform 13"/>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5" name="Rounded Rectangle 14"/>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6146" name="Rectangle 12"/>
          <p:cNvSpPr>
            <a:spLocks noGrp="1" noChangeArrowheads="1"/>
          </p:cNvSpPr>
          <p:nvPr>
            <p:ph type="title"/>
          </p:nvPr>
        </p:nvSpPr>
        <p:spPr/>
        <p:txBody>
          <a:bodyPr/>
          <a:lstStyle/>
          <a:p>
            <a:pPr eaLnBrk="1" hangingPunct="1"/>
            <a:r>
              <a:rPr lang="en-US" altLang="en-US" dirty="0"/>
              <a:t>Opening a </a:t>
            </a:r>
            <a:r>
              <a:rPr lang="en-US" altLang="en-US" dirty="0" smtClean="0"/>
              <a:t>Database</a:t>
            </a:r>
            <a:br>
              <a:rPr lang="en-US" altLang="en-US" dirty="0" smtClean="0"/>
            </a:br>
            <a:endParaRPr lang="en-US" altLang="en-US" dirty="0"/>
          </a:p>
        </p:txBody>
      </p:sp>
      <p:sp>
        <p:nvSpPr>
          <p:cNvPr id="6147" name="Rectangle 13"/>
          <p:cNvSpPr>
            <a:spLocks noGrp="1" noChangeArrowheads="1"/>
          </p:cNvSpPr>
          <p:nvPr>
            <p:ph idx="1"/>
          </p:nvPr>
        </p:nvSpPr>
        <p:spPr>
          <a:xfrm>
            <a:off x="622138" y="1242485"/>
            <a:ext cx="10944549" cy="1673101"/>
          </a:xfrm>
        </p:spPr>
        <p:txBody>
          <a:bodyPr/>
          <a:lstStyle/>
          <a:p>
            <a:pPr eaLnBrk="1" hangingPunct="1"/>
            <a:r>
              <a:rPr lang="en-US" altLang="en-US" dirty="0"/>
              <a:t>To open a database:</a:t>
            </a:r>
          </a:p>
          <a:p>
            <a:pPr lvl="1" eaLnBrk="1" hangingPunct="1"/>
            <a:r>
              <a:rPr lang="en-US" altLang="en-US" dirty="0"/>
              <a:t>All control files must be present and synchronized</a:t>
            </a:r>
          </a:p>
          <a:p>
            <a:pPr lvl="1" eaLnBrk="1" hangingPunct="1"/>
            <a:r>
              <a:rPr lang="en-US" altLang="en-US" dirty="0"/>
              <a:t>All online data files must be present and synchronized</a:t>
            </a:r>
          </a:p>
          <a:p>
            <a:pPr lvl="1" eaLnBrk="1" hangingPunct="1"/>
            <a:r>
              <a:rPr lang="en-US" altLang="en-US" dirty="0"/>
              <a:t>At least one member of each redo log group must be present</a:t>
            </a:r>
          </a:p>
        </p:txBody>
      </p:sp>
      <p:grpSp>
        <p:nvGrpSpPr>
          <p:cNvPr id="6148" name="Group 11"/>
          <p:cNvGrpSpPr>
            <a:grpSpLocks/>
          </p:cNvGrpSpPr>
          <p:nvPr/>
        </p:nvGrpSpPr>
        <p:grpSpPr bwMode="auto">
          <a:xfrm>
            <a:off x="2493962" y="3679429"/>
            <a:ext cx="7200900" cy="2034886"/>
            <a:chOff x="996950" y="3962400"/>
            <a:chExt cx="7201607" cy="2238375"/>
          </a:xfrm>
        </p:grpSpPr>
        <p:sp>
          <p:nvSpPr>
            <p:cNvPr id="6149" name="Freeform 4"/>
            <p:cNvSpPr>
              <a:spLocks/>
            </p:cNvSpPr>
            <p:nvPr/>
          </p:nvSpPr>
          <p:spPr bwMode="gray">
            <a:xfrm>
              <a:off x="1806575" y="4476750"/>
              <a:ext cx="4878388" cy="1690688"/>
            </a:xfrm>
            <a:custGeom>
              <a:avLst/>
              <a:gdLst>
                <a:gd name="T0" fmla="*/ 0 w 1863"/>
                <a:gd name="T1" fmla="*/ 2147483647 h 895"/>
                <a:gd name="T2" fmla="*/ 2147483647 w 1863"/>
                <a:gd name="T3" fmla="*/ 2147483647 h 895"/>
                <a:gd name="T4" fmla="*/ 2147483647 w 1863"/>
                <a:gd name="T5" fmla="*/ 2147483647 h 895"/>
                <a:gd name="T6" fmla="*/ 2147483647 w 1863"/>
                <a:gd name="T7" fmla="*/ 2147483647 h 895"/>
                <a:gd name="T8" fmla="*/ 2147483647 w 1863"/>
                <a:gd name="T9" fmla="*/ 2147483647 h 895"/>
                <a:gd name="T10" fmla="*/ 2147483647 w 1863"/>
                <a:gd name="T11" fmla="*/ 2147483647 h 895"/>
                <a:gd name="T12" fmla="*/ 2147483647 w 1863"/>
                <a:gd name="T13" fmla="*/ 0 h 895"/>
                <a:gd name="T14" fmla="*/ 2147483647 w 1863"/>
                <a:gd name="T15" fmla="*/ 0 h 895"/>
                <a:gd name="T16" fmla="*/ 0 60000 65536"/>
                <a:gd name="T17" fmla="*/ 0 60000 65536"/>
                <a:gd name="T18" fmla="*/ 0 60000 65536"/>
                <a:gd name="T19" fmla="*/ 0 60000 65536"/>
                <a:gd name="T20" fmla="*/ 0 60000 65536"/>
                <a:gd name="T21" fmla="*/ 0 60000 65536"/>
                <a:gd name="T22" fmla="*/ 0 60000 65536"/>
                <a:gd name="T23" fmla="*/ 0 60000 65536"/>
                <a:gd name="T24" fmla="*/ 0 w 1863"/>
                <a:gd name="T25" fmla="*/ 0 h 895"/>
                <a:gd name="T26" fmla="*/ 1863 w 1863"/>
                <a:gd name="T27" fmla="*/ 895 h 8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3" h="895">
                  <a:moveTo>
                    <a:pt x="0" y="895"/>
                  </a:moveTo>
                  <a:lnTo>
                    <a:pt x="460" y="895"/>
                  </a:lnTo>
                  <a:lnTo>
                    <a:pt x="460" y="605"/>
                  </a:lnTo>
                  <a:lnTo>
                    <a:pt x="968" y="605"/>
                  </a:lnTo>
                  <a:lnTo>
                    <a:pt x="968" y="314"/>
                  </a:lnTo>
                  <a:lnTo>
                    <a:pt x="1427" y="314"/>
                  </a:lnTo>
                  <a:lnTo>
                    <a:pt x="1427" y="0"/>
                  </a:lnTo>
                  <a:lnTo>
                    <a:pt x="1863" y="0"/>
                  </a:lnTo>
                </a:path>
              </a:pathLst>
            </a:custGeom>
            <a:noFill/>
            <a:ln w="28575" cap="flat" cmpd="sng">
              <a:solidFill>
                <a:schemeClr val="accent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150" name="Text Box 5"/>
            <p:cNvSpPr txBox="1">
              <a:spLocks noChangeArrowheads="1"/>
            </p:cNvSpPr>
            <p:nvPr/>
          </p:nvSpPr>
          <p:spPr bwMode="auto">
            <a:xfrm>
              <a:off x="1749425" y="5821363"/>
              <a:ext cx="1306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SHUTDOWN</a:t>
              </a:r>
            </a:p>
          </p:txBody>
        </p:sp>
        <p:sp>
          <p:nvSpPr>
            <p:cNvPr id="6151" name="Text Box 6"/>
            <p:cNvSpPr txBox="1">
              <a:spLocks noChangeArrowheads="1"/>
            </p:cNvSpPr>
            <p:nvPr/>
          </p:nvSpPr>
          <p:spPr bwMode="auto">
            <a:xfrm>
              <a:off x="3184525" y="5245100"/>
              <a:ext cx="1201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NOMOUNT</a:t>
              </a:r>
            </a:p>
          </p:txBody>
        </p:sp>
        <p:sp>
          <p:nvSpPr>
            <p:cNvPr id="6152" name="Text Box 7"/>
            <p:cNvSpPr txBox="1">
              <a:spLocks noChangeArrowheads="1"/>
            </p:cNvSpPr>
            <p:nvPr/>
          </p:nvSpPr>
          <p:spPr bwMode="auto">
            <a:xfrm>
              <a:off x="4633913" y="4708525"/>
              <a:ext cx="947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MOUNT</a:t>
              </a:r>
            </a:p>
          </p:txBody>
        </p:sp>
        <p:sp>
          <p:nvSpPr>
            <p:cNvPr id="6153" name="Text Box 8"/>
            <p:cNvSpPr txBox="1">
              <a:spLocks noChangeArrowheads="1"/>
            </p:cNvSpPr>
            <p:nvPr/>
          </p:nvSpPr>
          <p:spPr bwMode="auto">
            <a:xfrm>
              <a:off x="5800725" y="413226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OPEN</a:t>
              </a:r>
            </a:p>
          </p:txBody>
        </p:sp>
        <p:sp>
          <p:nvSpPr>
            <p:cNvPr id="6154" name="Line 9"/>
            <p:cNvSpPr>
              <a:spLocks noChangeShapeType="1"/>
            </p:cNvSpPr>
            <p:nvPr/>
          </p:nvSpPr>
          <p:spPr bwMode="auto">
            <a:xfrm flipV="1">
              <a:off x="1535113" y="4570413"/>
              <a:ext cx="1587" cy="16176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5" name="Text Box 10"/>
            <p:cNvSpPr txBox="1">
              <a:spLocks noChangeArrowheads="1"/>
            </p:cNvSpPr>
            <p:nvPr/>
          </p:nvSpPr>
          <p:spPr bwMode="auto">
            <a:xfrm>
              <a:off x="996950" y="42687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STARTUP</a:t>
              </a:r>
            </a:p>
          </p:txBody>
        </p:sp>
        <p:pic>
          <p:nvPicPr>
            <p:cNvPr id="6156" name="Picture 11" descr="peop031Achiev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63701" y="3962400"/>
              <a:ext cx="1434856"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0081390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en-US" altLang="en-US" dirty="0"/>
          </a:p>
        </p:txBody>
      </p:sp>
      <p:sp>
        <p:nvSpPr>
          <p:cNvPr id="7171"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926484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dirty="0"/>
              <a:t>Keeping a Database </a:t>
            </a:r>
            <a:r>
              <a:rPr lang="en-US" altLang="en-US" dirty="0" smtClean="0"/>
              <a:t>Open</a:t>
            </a:r>
            <a:br>
              <a:rPr lang="en-US" altLang="en-US" dirty="0" smtClean="0"/>
            </a:br>
            <a:endParaRPr lang="en-US" altLang="en-US" dirty="0"/>
          </a:p>
        </p:txBody>
      </p:sp>
      <p:sp>
        <p:nvSpPr>
          <p:cNvPr id="8195" name="Rectangle 5"/>
          <p:cNvSpPr>
            <a:spLocks noGrp="1" noChangeArrowheads="1"/>
          </p:cNvSpPr>
          <p:nvPr>
            <p:ph idx="1"/>
          </p:nvPr>
        </p:nvSpPr>
        <p:spPr>
          <a:xfrm>
            <a:off x="622138" y="1242485"/>
            <a:ext cx="10944549" cy="1996266"/>
          </a:xfrm>
        </p:spPr>
        <p:txBody>
          <a:bodyPr/>
          <a:lstStyle/>
          <a:p>
            <a:pPr eaLnBrk="1" hangingPunct="1"/>
            <a:r>
              <a:rPr lang="en-US" altLang="en-US" dirty="0"/>
              <a:t>After the database is open, it fails in case of the loss of:</a:t>
            </a:r>
          </a:p>
          <a:p>
            <a:pPr lvl="1" eaLnBrk="1" hangingPunct="1"/>
            <a:r>
              <a:rPr lang="en-US" altLang="en-US" dirty="0"/>
              <a:t>Any control file</a:t>
            </a:r>
          </a:p>
          <a:p>
            <a:pPr lvl="1" eaLnBrk="1" hangingPunct="1"/>
            <a:r>
              <a:rPr lang="en-US" altLang="en-US" dirty="0"/>
              <a:t>A data file belonging to the system or undo tablespaces</a:t>
            </a:r>
          </a:p>
          <a:p>
            <a:pPr lvl="1" eaLnBrk="1" hangingPunct="1"/>
            <a:r>
              <a:rPr lang="en-US" altLang="en-US" dirty="0"/>
              <a:t>An entire redo log group (as long as at least one member of the group is available, the instance remains open)</a:t>
            </a:r>
          </a:p>
        </p:txBody>
      </p:sp>
    </p:spTree>
    <p:custDataLst>
      <p:tags r:id="rId1"/>
    </p:custDataLst>
    <p:extLst>
      <p:ext uri="{BB962C8B-B14F-4D97-AF65-F5344CB8AC3E}">
        <p14:creationId xmlns:p14="http://schemas.microsoft.com/office/powerpoint/2010/main" val="101982284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title"/>
          </p:nvPr>
        </p:nvSpPr>
        <p:spPr/>
        <p:txBody>
          <a:bodyPr/>
          <a:lstStyle/>
          <a:p>
            <a:pPr eaLnBrk="1" hangingPunct="1"/>
            <a:r>
              <a:rPr lang="en-US" altLang="en-US" dirty="0"/>
              <a:t>Data Recovery Advisor</a:t>
            </a:r>
            <a:endParaRPr lang="en-US" altLang="en-US" dirty="0">
              <a:solidFill>
                <a:srgbClr val="0000FF"/>
              </a:solidFill>
            </a:endParaRPr>
          </a:p>
        </p:txBody>
      </p:sp>
      <p:sp>
        <p:nvSpPr>
          <p:cNvPr id="9219" name="Rectangle 10"/>
          <p:cNvSpPr>
            <a:spLocks noGrp="1" noChangeArrowheads="1"/>
          </p:cNvSpPr>
          <p:nvPr>
            <p:ph idx="1"/>
          </p:nvPr>
        </p:nvSpPr>
        <p:spPr>
          <a:xfrm>
            <a:off x="622138" y="1242485"/>
            <a:ext cx="10944549" cy="2416894"/>
          </a:xfrm>
        </p:spPr>
        <p:txBody>
          <a:bodyPr/>
          <a:lstStyle/>
          <a:p>
            <a:pPr lvl="1" eaLnBrk="1" hangingPunct="1"/>
            <a:r>
              <a:rPr lang="en-US" altLang="en-US" dirty="0"/>
              <a:t>Fast detection, analysis, and repair of failures</a:t>
            </a:r>
          </a:p>
          <a:p>
            <a:pPr lvl="1" eaLnBrk="1" hangingPunct="1"/>
            <a:r>
              <a:rPr lang="en-US" altLang="en-US" dirty="0"/>
              <a:t>Handling of down time and run time failures</a:t>
            </a:r>
          </a:p>
          <a:p>
            <a:pPr lvl="1" eaLnBrk="1" hangingPunct="1"/>
            <a:r>
              <a:rPr lang="en-US" altLang="en-US" dirty="0"/>
              <a:t>Minimizing disruptions for users</a:t>
            </a:r>
          </a:p>
          <a:p>
            <a:pPr lvl="1" eaLnBrk="1" hangingPunct="1"/>
            <a:r>
              <a:rPr lang="en-US" altLang="en-US" dirty="0"/>
              <a:t>User interfaces:</a:t>
            </a:r>
          </a:p>
          <a:p>
            <a:pPr lvl="2" eaLnBrk="1" hangingPunct="1"/>
            <a:r>
              <a:rPr lang="en-US" altLang="en-US" dirty="0"/>
              <a:t>Enterprise Manager Cloud Control</a:t>
            </a:r>
          </a:p>
          <a:p>
            <a:pPr lvl="2" eaLnBrk="1" hangingPunct="1"/>
            <a:r>
              <a:rPr lang="en-US" altLang="en-US" dirty="0"/>
              <a:t>RMAN command line</a:t>
            </a:r>
          </a:p>
        </p:txBody>
      </p:sp>
    </p:spTree>
    <p:custDataLst>
      <p:tags r:id="rId1"/>
    </p:custDataLst>
    <p:extLst>
      <p:ext uri="{BB962C8B-B14F-4D97-AF65-F5344CB8AC3E}">
        <p14:creationId xmlns:p14="http://schemas.microsoft.com/office/powerpoint/2010/main" val="312189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dirty="0"/>
          </a:p>
        </p:txBody>
      </p:sp>
      <p:sp>
        <p:nvSpPr>
          <p:cNvPr id="10243"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293659338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5"/>
          <p:cNvSpPr>
            <a:spLocks noGrp="1" noChangeArrowheads="1"/>
          </p:cNvSpPr>
          <p:nvPr>
            <p:ph type="title"/>
          </p:nvPr>
        </p:nvSpPr>
        <p:spPr/>
        <p:txBody>
          <a:bodyPr/>
          <a:lstStyle/>
          <a:p>
            <a:pPr eaLnBrk="1" hangingPunct="1"/>
            <a:r>
              <a:rPr lang="en-US" altLang="en-US" dirty="0"/>
              <a:t>Loss of a Control File </a:t>
            </a:r>
          </a:p>
        </p:txBody>
      </p:sp>
      <p:sp>
        <p:nvSpPr>
          <p:cNvPr id="11267" name="Rectangle 26"/>
          <p:cNvSpPr>
            <a:spLocks noGrp="1" noChangeArrowheads="1"/>
          </p:cNvSpPr>
          <p:nvPr>
            <p:ph idx="1"/>
          </p:nvPr>
        </p:nvSpPr>
        <p:spPr>
          <a:xfrm>
            <a:off x="622138" y="1242485"/>
            <a:ext cx="10944549" cy="1978313"/>
          </a:xfrm>
        </p:spPr>
        <p:txBody>
          <a:bodyPr/>
          <a:lstStyle/>
          <a:p>
            <a:pPr lvl="1"/>
            <a:r>
              <a:rPr lang="en-US" altLang="en-US" dirty="0"/>
              <a:t>If a control file is lost or corrupted, the instance normally aborts. </a:t>
            </a:r>
          </a:p>
          <a:p>
            <a:pPr lvl="1" eaLnBrk="1" hangingPunct="1"/>
            <a:r>
              <a:rPr lang="en-US" altLang="en-US" dirty="0"/>
              <a:t>If control files are stored as regular file system files:</a:t>
            </a:r>
          </a:p>
          <a:p>
            <a:pPr lvl="2" eaLnBrk="1" hangingPunct="1"/>
            <a:r>
              <a:rPr lang="en-US" altLang="en-US" dirty="0"/>
              <a:t>Shut down the database</a:t>
            </a:r>
          </a:p>
          <a:p>
            <a:pPr lvl="2" eaLnBrk="1" hangingPunct="1"/>
            <a:r>
              <a:rPr lang="en-US" altLang="en-US" dirty="0"/>
              <a:t>Copy an existing control file to replace the lost control file</a:t>
            </a:r>
          </a:p>
          <a:p>
            <a:pPr lvl="1"/>
            <a:r>
              <a:rPr lang="en-US" altLang="en-US" dirty="0"/>
              <a:t>After the control file is successfully restored, open the database.</a:t>
            </a:r>
          </a:p>
        </p:txBody>
      </p:sp>
    </p:spTree>
    <p:custDataLst>
      <p:tags r:id="rId1"/>
    </p:custDataLst>
    <p:extLst>
      <p:ext uri="{BB962C8B-B14F-4D97-AF65-F5344CB8AC3E}">
        <p14:creationId xmlns:p14="http://schemas.microsoft.com/office/powerpoint/2010/main" val="40442541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altLang="en-US" dirty="0"/>
              <a:t>Loss of a Redo Log </a:t>
            </a:r>
            <a:r>
              <a:rPr lang="en-US" altLang="en-US" dirty="0" smtClean="0"/>
              <a:t>File</a:t>
            </a:r>
            <a:br>
              <a:rPr lang="en-US" altLang="en-US" dirty="0" smtClean="0"/>
            </a:br>
            <a:endParaRPr lang="en-US" altLang="en-US" dirty="0"/>
          </a:p>
        </p:txBody>
      </p:sp>
      <p:sp>
        <p:nvSpPr>
          <p:cNvPr id="12291" name="Rectangle 7"/>
          <p:cNvSpPr>
            <a:spLocks noGrp="1" noChangeArrowheads="1"/>
          </p:cNvSpPr>
          <p:nvPr>
            <p:ph idx="1"/>
          </p:nvPr>
        </p:nvSpPr>
        <p:spPr>
          <a:xfrm>
            <a:off x="622138" y="1242485"/>
            <a:ext cx="10944549" cy="3081179"/>
          </a:xfrm>
        </p:spPr>
        <p:txBody>
          <a:bodyPr>
            <a:normAutofit lnSpcReduction="10000"/>
          </a:bodyPr>
          <a:lstStyle/>
          <a:p>
            <a:pPr eaLnBrk="1" hangingPunct="1"/>
            <a:r>
              <a:rPr lang="en-US" altLang="en-US" dirty="0"/>
              <a:t>If a member of a redo log file group is lost and if the group still has at least one member, note the following results:</a:t>
            </a:r>
          </a:p>
          <a:p>
            <a:pPr lvl="1" eaLnBrk="1" hangingPunct="1"/>
            <a:r>
              <a:rPr lang="en-US" altLang="en-US" dirty="0"/>
              <a:t>Normal operation of the instance is not affected.</a:t>
            </a:r>
          </a:p>
          <a:p>
            <a:pPr lvl="1" eaLnBrk="1" hangingPunct="1"/>
            <a:r>
              <a:rPr lang="en-US" altLang="en-US" dirty="0"/>
              <a:t>You receive a message in the alert log notifying you that a member cannot be found.</a:t>
            </a:r>
          </a:p>
          <a:p>
            <a:pPr lvl="1" eaLnBrk="1" hangingPunct="1"/>
            <a:r>
              <a:rPr lang="en-US" altLang="en-US" dirty="0"/>
              <a:t>You can restore the missing log file by dropping the lost redo log member and adding a new member.</a:t>
            </a:r>
          </a:p>
          <a:p>
            <a:pPr lvl="1" eaLnBrk="1" hangingPunct="1"/>
            <a:r>
              <a:rPr lang="en-US" altLang="en-US" dirty="0"/>
              <a:t>If the group with the missing log file has been archived, you can clear the log group to re-create the missing file.</a:t>
            </a:r>
          </a:p>
        </p:txBody>
      </p:sp>
    </p:spTree>
    <p:custDataLst>
      <p:tags r:id="rId1"/>
    </p:custDataLst>
    <p:extLst>
      <p:ext uri="{BB962C8B-B14F-4D97-AF65-F5344CB8AC3E}">
        <p14:creationId xmlns:p14="http://schemas.microsoft.com/office/powerpoint/2010/main" val="121316369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Loss of a Control File"/>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Loss of a Redo Log File"/>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Loss of a Redo Log File (continued)"/>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Loss of a Data File in NOARCHIVELOG Mode"/>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Loss of a Noncritical Data File in ARCHIVELOG Mode"/>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Loss of a System-Critical Data File in ARCHIVELOG Mode"/>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Opening a Database"/>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Opening a Database (continued)"/>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Keeping a Database Ope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Data Recovery Advisor"/>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Functionality of the Data Recovery Advisor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2626</Words>
  <Application>Microsoft Office PowerPoint</Application>
  <PresentationFormat>Custom</PresentationFormat>
  <Paragraphs>179</Paragraphs>
  <Slides>17</Slides>
  <Notes>17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SimSun</vt:lpstr>
      <vt:lpstr>Arial</vt:lpstr>
      <vt:lpstr>Calibri</vt:lpstr>
      <vt:lpstr>Calibri Light</vt:lpstr>
      <vt:lpstr>Courier New</vt:lpstr>
      <vt:lpstr>Times New Roman</vt:lpstr>
      <vt:lpstr>Office Theme</vt:lpstr>
      <vt:lpstr>Performing Database Recovery</vt:lpstr>
      <vt:lpstr>Objectives </vt:lpstr>
      <vt:lpstr>Opening a Database </vt:lpstr>
      <vt:lpstr>PowerPoint Presentation</vt:lpstr>
      <vt:lpstr>Keeping a Database Open </vt:lpstr>
      <vt:lpstr>Data Recovery Advisor</vt:lpstr>
      <vt:lpstr>PowerPoint Presentation</vt:lpstr>
      <vt:lpstr>Loss of a Control File </vt:lpstr>
      <vt:lpstr>Loss of a Redo Log File </vt:lpstr>
      <vt:lpstr>PowerPoint Presentation</vt:lpstr>
      <vt:lpstr>Loss of a Data File in NOARCHIVELOG Mode </vt:lpstr>
      <vt:lpstr>Loss of a Noncritical Data File in ARCHIVELOG Mode  </vt:lpstr>
      <vt:lpstr>Loss of a System-Critical Data File in ARCHIVELOG Mode  </vt:lpstr>
      <vt:lpstr>DBCS: Performing Recovery by Using the Console</vt:lpstr>
      <vt:lpstr>DBCS: Performing Recovery by Using the dbaascli Utility</vt:lpstr>
      <vt:lpstr>Summary</vt:lpstr>
      <vt:lpstr>Practice 19: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46</cp:revision>
  <cp:lastPrinted>2002-03-28T23:57:22Z</cp:lastPrinted>
  <dcterms:created xsi:type="dcterms:W3CDTF">2017-12-14T14:58:14Z</dcterms:created>
  <dcterms:modified xsi:type="dcterms:W3CDTF">2021-01-08T17:32:43Z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